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4"/>
  </p:notesMasterIdLst>
  <p:sldIdLst>
    <p:sldId id="541" r:id="rId2"/>
    <p:sldId id="542" r:id="rId3"/>
    <p:sldId id="545" r:id="rId4"/>
    <p:sldId id="708" r:id="rId5"/>
    <p:sldId id="547" r:id="rId6"/>
    <p:sldId id="548" r:id="rId7"/>
    <p:sldId id="549" r:id="rId8"/>
    <p:sldId id="709" r:id="rId9"/>
    <p:sldId id="550" r:id="rId10"/>
    <p:sldId id="551" r:id="rId11"/>
    <p:sldId id="552" r:id="rId12"/>
    <p:sldId id="553" r:id="rId13"/>
    <p:sldId id="554" r:id="rId14"/>
    <p:sldId id="556" r:id="rId15"/>
    <p:sldId id="703" r:id="rId16"/>
    <p:sldId id="711" r:id="rId17"/>
    <p:sldId id="559" r:id="rId18"/>
    <p:sldId id="560" r:id="rId19"/>
    <p:sldId id="564" r:id="rId20"/>
    <p:sldId id="563" r:id="rId21"/>
    <p:sldId id="568" r:id="rId22"/>
    <p:sldId id="704" r:id="rId23"/>
    <p:sldId id="569" r:id="rId24"/>
    <p:sldId id="570" r:id="rId25"/>
    <p:sldId id="571" r:id="rId26"/>
    <p:sldId id="572" r:id="rId27"/>
    <p:sldId id="573" r:id="rId28"/>
    <p:sldId id="574" r:id="rId29"/>
    <p:sldId id="578" r:id="rId30"/>
    <p:sldId id="579" r:id="rId31"/>
    <p:sldId id="580" r:id="rId32"/>
    <p:sldId id="705" r:id="rId33"/>
    <p:sldId id="581" r:id="rId34"/>
    <p:sldId id="582" r:id="rId35"/>
    <p:sldId id="699" r:id="rId36"/>
    <p:sldId id="584" r:id="rId37"/>
    <p:sldId id="585" r:id="rId38"/>
    <p:sldId id="706" r:id="rId39"/>
    <p:sldId id="679" r:id="rId40"/>
    <p:sldId id="677" r:id="rId41"/>
    <p:sldId id="680" r:id="rId42"/>
    <p:sldId id="707" r:id="rId43"/>
    <p:sldId id="589" r:id="rId44"/>
    <p:sldId id="590" r:id="rId45"/>
    <p:sldId id="591" r:id="rId46"/>
    <p:sldId id="672" r:id="rId47"/>
    <p:sldId id="593" r:id="rId48"/>
    <p:sldId id="594" r:id="rId49"/>
    <p:sldId id="596" r:id="rId50"/>
    <p:sldId id="598" r:id="rId51"/>
    <p:sldId id="599" r:id="rId52"/>
    <p:sldId id="710" r:id="rId53"/>
  </p:sldIdLst>
  <p:sldSz cx="9144000" cy="5715000" type="screen16x10"/>
  <p:notesSz cx="6858000" cy="9144000"/>
  <p:defaultTextStyle>
    <a:defPPr>
      <a:defRPr lang="zh-CN"/>
    </a:defPPr>
    <a:lvl1pPr algn="ctr" rtl="0" fontAlgn="base">
      <a:spcBef>
        <a:spcPct val="0"/>
      </a:spcBef>
      <a:spcAft>
        <a:spcPct val="0"/>
      </a:spcAft>
      <a:buFont typeface="Arial" pitchFamily="34" charset="0"/>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buFont typeface="Arial" pitchFamily="34" charset="0"/>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buFont typeface="Arial" pitchFamily="34" charset="0"/>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buFont typeface="Arial" pitchFamily="34" charset="0"/>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buFont typeface="Arial" pitchFamily="34" charset="0"/>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FF"/>
    <a:srgbClr val="72BE2C"/>
    <a:srgbClr val="FF66FF"/>
    <a:srgbClr val="130A36"/>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125" d="100"/>
          <a:sy n="125" d="100"/>
        </p:scale>
        <p:origin x="-504" y="-72"/>
      </p:cViewPr>
      <p:guideLst>
        <p:guide orient="horz" pos="1808"/>
        <p:guide pos="29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a:lvl1pPr>
          </a:lstStyle>
          <a:p>
            <a:endParaRPr lang="zh-CN" altLang="zh-CN"/>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endParaRPr lang="zh-CN" altLang="zh-CN"/>
          </a:p>
        </p:txBody>
      </p:sp>
      <p:sp>
        <p:nvSpPr>
          <p:cNvPr id="3076" name="Rectangle 4"/>
          <p:cNvSpPr>
            <a:spLocks noGrp="1" noRot="1" noChangeAspect="1" noChangeArrowheads="1" noTextEdit="1"/>
          </p:cNvSpPr>
          <p:nvPr>
            <p:ph type="sldImg" idx="2"/>
          </p:nvPr>
        </p:nvSpPr>
        <p:spPr bwMode="auto">
          <a:xfrm>
            <a:off x="685800" y="685800"/>
            <a:ext cx="5486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a:lvl1pPr>
          </a:lstStyle>
          <a:p>
            <a:endParaRPr lang="zh-CN"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fld id="{9A6AFA43-3860-4499-A265-8A3B88AD70B0}" type="slidenum">
              <a:rPr lang="zh-CN" altLang="zh-CN"/>
              <a:t>‹#›</a:t>
            </a:fld>
            <a:endParaRPr lang="zh-CN" altLang="zh-CN"/>
          </a:p>
        </p:txBody>
      </p:sp>
    </p:spTree>
    <p:extLst>
      <p:ext uri="{BB962C8B-B14F-4D97-AF65-F5344CB8AC3E}">
        <p14:creationId xmlns:p14="http://schemas.microsoft.com/office/powerpoint/2010/main" val="2047018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6AFA43-3860-4499-A265-8A3B88AD70B0}" type="slidenum">
              <a:rPr lang="zh-CN" altLang="zh-CN" smtClean="0"/>
              <a:t>48</a:t>
            </a:fld>
            <a:endParaRPr lang="zh-CN" altLang="zh-CN"/>
          </a:p>
        </p:txBody>
      </p:sp>
    </p:spTree>
    <p:extLst>
      <p:ext uri="{BB962C8B-B14F-4D97-AF65-F5344CB8AC3E}">
        <p14:creationId xmlns:p14="http://schemas.microsoft.com/office/powerpoint/2010/main" val="1946892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1" y="2206625"/>
            <a:ext cx="3571875" cy="35083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771"/>
            <a:ext cx="9146380" cy="571577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3" y="1442003"/>
            <a:ext cx="5648623" cy="1003588"/>
          </a:xfrm>
        </p:spPr>
        <p:txBody>
          <a:bodyPr bIns="9144" anchor="b"/>
          <a:lstStyle>
            <a:lvl1pPr>
              <a:defRPr sz="32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19140000">
            <a:off x="1212278" y="2059104"/>
            <a:ext cx="6511131" cy="274383"/>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r>
              <a:rPr lang="zh-CN" altLang="zh-CN" smtClean="0"/>
              <a:t>An Introduction to Database System</a:t>
            </a:r>
            <a:endParaRPr lang="zh-CN" altLang="zh-CN"/>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December 3,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38986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28866"/>
            <a:ext cx="6019800" cy="389863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December 3,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2" name="Right Triangle 6"/>
          <p:cNvSpPr/>
          <p:nvPr/>
        </p:nvSpPr>
        <p:spPr>
          <a:xfrm>
            <a:off x="8" y="2206631"/>
            <a:ext cx="3571875" cy="3508374"/>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Freeform 7"/>
          <p:cNvSpPr/>
          <p:nvPr userDrawn="1"/>
        </p:nvSpPr>
        <p:spPr>
          <a:xfrm>
            <a:off x="-1588" y="0"/>
            <a:ext cx="9145588" cy="571500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 name="Picture 2" descr="C:\Program Files (x86)\Microsoft Office\MEDIA\CAGCAT10\j0292020.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2996" y="911932"/>
            <a:ext cx="2097087" cy="221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883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3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2" name="Right Triangle 6"/>
          <p:cNvSpPr/>
          <p:nvPr userDrawn="1"/>
        </p:nvSpPr>
        <p:spPr>
          <a:xfrm>
            <a:off x="0" y="1047755"/>
            <a:ext cx="4833938" cy="4690181"/>
          </a:xfrm>
          <a:custGeom>
            <a:avLst/>
            <a:gdLst>
              <a:gd name="connsiteX0" fmla="*/ 0 w 3571875"/>
              <a:gd name="connsiteY0" fmla="*/ 3157538 h 3157538"/>
              <a:gd name="connsiteX1" fmla="*/ 0 w 3571875"/>
              <a:gd name="connsiteY1" fmla="*/ 0 h 3157538"/>
              <a:gd name="connsiteX2" fmla="*/ 3571875 w 3571875"/>
              <a:gd name="connsiteY2" fmla="*/ 3157538 h 3157538"/>
              <a:gd name="connsiteX3" fmla="*/ 0 w 3571875"/>
              <a:gd name="connsiteY3" fmla="*/ 3157538 h 3157538"/>
              <a:gd name="connsiteX0" fmla="*/ 0 w 3571875"/>
              <a:gd name="connsiteY0" fmla="*/ 4658347 h 4658347"/>
              <a:gd name="connsiteX1" fmla="*/ 2604052 w 3571875"/>
              <a:gd name="connsiteY1" fmla="*/ 0 h 4658347"/>
              <a:gd name="connsiteX2" fmla="*/ 3571875 w 3571875"/>
              <a:gd name="connsiteY2" fmla="*/ 4658347 h 4658347"/>
              <a:gd name="connsiteX3" fmla="*/ 0 w 3571875"/>
              <a:gd name="connsiteY3" fmla="*/ 4658347 h 4658347"/>
              <a:gd name="connsiteX0" fmla="*/ 0 w 5291344"/>
              <a:gd name="connsiteY0" fmla="*/ 4658347 h 4668287"/>
              <a:gd name="connsiteX1" fmla="*/ 2604052 w 5291344"/>
              <a:gd name="connsiteY1" fmla="*/ 0 h 4668287"/>
              <a:gd name="connsiteX2" fmla="*/ 5291344 w 5291344"/>
              <a:gd name="connsiteY2" fmla="*/ 4668287 h 4668287"/>
              <a:gd name="connsiteX3" fmla="*/ 0 w 5291344"/>
              <a:gd name="connsiteY3" fmla="*/ 4658347 h 4668287"/>
              <a:gd name="connsiteX0" fmla="*/ 0 w 3373092"/>
              <a:gd name="connsiteY0" fmla="*/ 4658347 h 4668287"/>
              <a:gd name="connsiteX1" fmla="*/ 2604052 w 3373092"/>
              <a:gd name="connsiteY1" fmla="*/ 0 h 4668287"/>
              <a:gd name="connsiteX2" fmla="*/ 3373092 w 3373092"/>
              <a:gd name="connsiteY2" fmla="*/ 4668287 h 4668287"/>
              <a:gd name="connsiteX3" fmla="*/ 0 w 3373092"/>
              <a:gd name="connsiteY3" fmla="*/ 4658347 h 4668287"/>
              <a:gd name="connsiteX0" fmla="*/ 0 w 3373092"/>
              <a:gd name="connsiteY0" fmla="*/ 4141512 h 4151452"/>
              <a:gd name="connsiteX1" fmla="*/ 2365513 w 3373092"/>
              <a:gd name="connsiteY1" fmla="*/ 0 h 4151452"/>
              <a:gd name="connsiteX2" fmla="*/ 3373092 w 3373092"/>
              <a:gd name="connsiteY2" fmla="*/ 4151452 h 4151452"/>
              <a:gd name="connsiteX3" fmla="*/ 0 w 3373092"/>
              <a:gd name="connsiteY3" fmla="*/ 4141512 h 4151452"/>
              <a:gd name="connsiteX0" fmla="*/ 0 w 4585666"/>
              <a:gd name="connsiteY0" fmla="*/ 4141512 h 4141512"/>
              <a:gd name="connsiteX1" fmla="*/ 2365513 w 4585666"/>
              <a:gd name="connsiteY1" fmla="*/ 0 h 4141512"/>
              <a:gd name="connsiteX2" fmla="*/ 4585666 w 4585666"/>
              <a:gd name="connsiteY2" fmla="*/ 4141512 h 4141512"/>
              <a:gd name="connsiteX3" fmla="*/ 0 w 4585666"/>
              <a:gd name="connsiteY3" fmla="*/ 4141512 h 4141512"/>
              <a:gd name="connsiteX0" fmla="*/ 0 w 4585666"/>
              <a:gd name="connsiteY0" fmla="*/ 4201147 h 4201147"/>
              <a:gd name="connsiteX1" fmla="*/ 3359426 w 4585666"/>
              <a:gd name="connsiteY1" fmla="*/ 0 h 4201147"/>
              <a:gd name="connsiteX2" fmla="*/ 4585666 w 4585666"/>
              <a:gd name="connsiteY2" fmla="*/ 4201147 h 4201147"/>
              <a:gd name="connsiteX3" fmla="*/ 0 w 4585666"/>
              <a:gd name="connsiteY3" fmla="*/ 4201147 h 4201147"/>
              <a:gd name="connsiteX0" fmla="*/ 0 w 4834145"/>
              <a:gd name="connsiteY0" fmla="*/ 4201147 h 4221025"/>
              <a:gd name="connsiteX1" fmla="*/ 3359426 w 4834145"/>
              <a:gd name="connsiteY1" fmla="*/ 0 h 4221025"/>
              <a:gd name="connsiteX2" fmla="*/ 4834145 w 4834145"/>
              <a:gd name="connsiteY2" fmla="*/ 4221025 h 4221025"/>
              <a:gd name="connsiteX3" fmla="*/ 0 w 4834145"/>
              <a:gd name="connsiteY3" fmla="*/ 4201147 h 4221025"/>
            </a:gdLst>
            <a:ahLst/>
            <a:cxnLst>
              <a:cxn ang="0">
                <a:pos x="connsiteX0" y="connsiteY0"/>
              </a:cxn>
              <a:cxn ang="0">
                <a:pos x="connsiteX1" y="connsiteY1"/>
              </a:cxn>
              <a:cxn ang="0">
                <a:pos x="connsiteX2" y="connsiteY2"/>
              </a:cxn>
              <a:cxn ang="0">
                <a:pos x="connsiteX3" y="connsiteY3"/>
              </a:cxn>
            </a:cxnLst>
            <a:rect l="l" t="t" r="r" b="b"/>
            <a:pathLst>
              <a:path w="4834145" h="4221025">
                <a:moveTo>
                  <a:pt x="0" y="4201147"/>
                </a:moveTo>
                <a:lnTo>
                  <a:pt x="3359426" y="0"/>
                </a:lnTo>
                <a:lnTo>
                  <a:pt x="4834145" y="4221025"/>
                </a:lnTo>
                <a:lnTo>
                  <a:pt x="0" y="420114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Freeform 7"/>
          <p:cNvSpPr/>
          <p:nvPr userDrawn="1"/>
        </p:nvSpPr>
        <p:spPr>
          <a:xfrm>
            <a:off x="-12700" y="-12348"/>
            <a:ext cx="4027488" cy="5760863"/>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6771 h 2006771"/>
              <a:gd name="connsiteX1" fmla="*/ 2021 w 3352800"/>
              <a:gd name="connsiteY1" fmla="*/ 0 h 2006771"/>
              <a:gd name="connsiteX2" fmla="*/ 3352800 w 3352800"/>
              <a:gd name="connsiteY2" fmla="*/ 4140 h 2006771"/>
              <a:gd name="connsiteX3" fmla="*/ 3352800 w 3352800"/>
              <a:gd name="connsiteY3" fmla="*/ 2006771 h 2006771"/>
              <a:gd name="connsiteX4" fmla="*/ 0 w 3352800"/>
              <a:gd name="connsiteY4" fmla="*/ 2006771 h 2006771"/>
              <a:gd name="connsiteX0" fmla="*/ 0 w 3352800"/>
              <a:gd name="connsiteY0" fmla="*/ 2006771 h 2006771"/>
              <a:gd name="connsiteX1" fmla="*/ 2021 w 3352800"/>
              <a:gd name="connsiteY1" fmla="*/ 0 h 2006771"/>
              <a:gd name="connsiteX2" fmla="*/ 1042885 w 3352800"/>
              <a:gd name="connsiteY2" fmla="*/ 270 h 2006771"/>
              <a:gd name="connsiteX3" fmla="*/ 3352800 w 3352800"/>
              <a:gd name="connsiteY3" fmla="*/ 2006771 h 2006771"/>
              <a:gd name="connsiteX4" fmla="*/ 0 w 3352800"/>
              <a:gd name="connsiteY4" fmla="*/ 2006771 h 2006771"/>
              <a:gd name="connsiteX0" fmla="*/ 0 w 1042885"/>
              <a:gd name="connsiteY0" fmla="*/ 2006771 h 2010641"/>
              <a:gd name="connsiteX1" fmla="*/ 2021 w 1042885"/>
              <a:gd name="connsiteY1" fmla="*/ 0 h 2010641"/>
              <a:gd name="connsiteX2" fmla="*/ 1042885 w 1042885"/>
              <a:gd name="connsiteY2" fmla="*/ 270 h 2010641"/>
              <a:gd name="connsiteX3" fmla="*/ 157539 w 1042885"/>
              <a:gd name="connsiteY3" fmla="*/ 2010641 h 2010641"/>
              <a:gd name="connsiteX4" fmla="*/ 0 w 1042885"/>
              <a:gd name="connsiteY4" fmla="*/ 2006771 h 2010641"/>
              <a:gd name="connsiteX0" fmla="*/ 0 w 1042885"/>
              <a:gd name="connsiteY0" fmla="*/ 2018381 h 2018381"/>
              <a:gd name="connsiteX1" fmla="*/ 2021 w 1042885"/>
              <a:gd name="connsiteY1" fmla="*/ 0 h 2018381"/>
              <a:gd name="connsiteX2" fmla="*/ 1042885 w 1042885"/>
              <a:gd name="connsiteY2" fmla="*/ 270 h 2018381"/>
              <a:gd name="connsiteX3" fmla="*/ 157539 w 1042885"/>
              <a:gd name="connsiteY3" fmla="*/ 2010641 h 2018381"/>
              <a:gd name="connsiteX4" fmla="*/ 0 w 1042885"/>
              <a:gd name="connsiteY4" fmla="*/ 2018381 h 2018381"/>
              <a:gd name="connsiteX0" fmla="*/ 0 w 1046528"/>
              <a:gd name="connsiteY0" fmla="*/ 2018381 h 2018381"/>
              <a:gd name="connsiteX1" fmla="*/ 5664 w 1046528"/>
              <a:gd name="connsiteY1" fmla="*/ 0 h 2018381"/>
              <a:gd name="connsiteX2" fmla="*/ 1046528 w 1046528"/>
              <a:gd name="connsiteY2" fmla="*/ 270 h 2018381"/>
              <a:gd name="connsiteX3" fmla="*/ 161182 w 1046528"/>
              <a:gd name="connsiteY3" fmla="*/ 2010641 h 2018381"/>
              <a:gd name="connsiteX4" fmla="*/ 0 w 1046528"/>
              <a:gd name="connsiteY4" fmla="*/ 2018381 h 2018381"/>
              <a:gd name="connsiteX0" fmla="*/ 0 w 1476449"/>
              <a:gd name="connsiteY0" fmla="*/ 2018381 h 2018381"/>
              <a:gd name="connsiteX1" fmla="*/ 5664 w 1476449"/>
              <a:gd name="connsiteY1" fmla="*/ 0 h 2018381"/>
              <a:gd name="connsiteX2" fmla="*/ 1476449 w 1476449"/>
              <a:gd name="connsiteY2" fmla="*/ 270 h 2018381"/>
              <a:gd name="connsiteX3" fmla="*/ 161182 w 1476449"/>
              <a:gd name="connsiteY3" fmla="*/ 2010641 h 2018381"/>
              <a:gd name="connsiteX4" fmla="*/ 0 w 1476449"/>
              <a:gd name="connsiteY4" fmla="*/ 2018381 h 2018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449" h="2018381">
                <a:moveTo>
                  <a:pt x="0" y="2018381"/>
                </a:moveTo>
                <a:cubicBezTo>
                  <a:pt x="674" y="1349457"/>
                  <a:pt x="4990" y="668924"/>
                  <a:pt x="5664" y="0"/>
                </a:cubicBezTo>
                <a:lnTo>
                  <a:pt x="1476449" y="270"/>
                </a:lnTo>
                <a:lnTo>
                  <a:pt x="161182" y="2010641"/>
                </a:lnTo>
                <a:lnTo>
                  <a:pt x="0" y="201838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71953398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4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2" name="Freeform 7"/>
          <p:cNvSpPr/>
          <p:nvPr userDrawn="1"/>
        </p:nvSpPr>
        <p:spPr>
          <a:xfrm>
            <a:off x="-12700" y="-12346"/>
            <a:ext cx="1203325" cy="57732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6771 h 2006771"/>
              <a:gd name="connsiteX1" fmla="*/ 2021 w 3352800"/>
              <a:gd name="connsiteY1" fmla="*/ 0 h 2006771"/>
              <a:gd name="connsiteX2" fmla="*/ 3352800 w 3352800"/>
              <a:gd name="connsiteY2" fmla="*/ 4140 h 2006771"/>
              <a:gd name="connsiteX3" fmla="*/ 3352800 w 3352800"/>
              <a:gd name="connsiteY3" fmla="*/ 2006771 h 2006771"/>
              <a:gd name="connsiteX4" fmla="*/ 0 w 3352800"/>
              <a:gd name="connsiteY4" fmla="*/ 2006771 h 2006771"/>
              <a:gd name="connsiteX0" fmla="*/ 0 w 3352800"/>
              <a:gd name="connsiteY0" fmla="*/ 2006771 h 2006771"/>
              <a:gd name="connsiteX1" fmla="*/ 2021 w 3352800"/>
              <a:gd name="connsiteY1" fmla="*/ 0 h 2006771"/>
              <a:gd name="connsiteX2" fmla="*/ 1042885 w 3352800"/>
              <a:gd name="connsiteY2" fmla="*/ 270 h 2006771"/>
              <a:gd name="connsiteX3" fmla="*/ 3352800 w 3352800"/>
              <a:gd name="connsiteY3" fmla="*/ 2006771 h 2006771"/>
              <a:gd name="connsiteX4" fmla="*/ 0 w 3352800"/>
              <a:gd name="connsiteY4" fmla="*/ 2006771 h 2006771"/>
              <a:gd name="connsiteX0" fmla="*/ 0 w 1042885"/>
              <a:gd name="connsiteY0" fmla="*/ 2006771 h 2010641"/>
              <a:gd name="connsiteX1" fmla="*/ 2021 w 1042885"/>
              <a:gd name="connsiteY1" fmla="*/ 0 h 2010641"/>
              <a:gd name="connsiteX2" fmla="*/ 1042885 w 1042885"/>
              <a:gd name="connsiteY2" fmla="*/ 270 h 2010641"/>
              <a:gd name="connsiteX3" fmla="*/ 157539 w 1042885"/>
              <a:gd name="connsiteY3" fmla="*/ 2010641 h 2010641"/>
              <a:gd name="connsiteX4" fmla="*/ 0 w 1042885"/>
              <a:gd name="connsiteY4" fmla="*/ 2006771 h 2010641"/>
              <a:gd name="connsiteX0" fmla="*/ 0 w 1042885"/>
              <a:gd name="connsiteY0" fmla="*/ 2018381 h 2018381"/>
              <a:gd name="connsiteX1" fmla="*/ 2021 w 1042885"/>
              <a:gd name="connsiteY1" fmla="*/ 0 h 2018381"/>
              <a:gd name="connsiteX2" fmla="*/ 1042885 w 1042885"/>
              <a:gd name="connsiteY2" fmla="*/ 270 h 2018381"/>
              <a:gd name="connsiteX3" fmla="*/ 157539 w 1042885"/>
              <a:gd name="connsiteY3" fmla="*/ 2010641 h 2018381"/>
              <a:gd name="connsiteX4" fmla="*/ 0 w 1042885"/>
              <a:gd name="connsiteY4" fmla="*/ 2018381 h 2018381"/>
              <a:gd name="connsiteX0" fmla="*/ 0 w 1046528"/>
              <a:gd name="connsiteY0" fmla="*/ 2018381 h 2018381"/>
              <a:gd name="connsiteX1" fmla="*/ 5664 w 1046528"/>
              <a:gd name="connsiteY1" fmla="*/ 0 h 2018381"/>
              <a:gd name="connsiteX2" fmla="*/ 1046528 w 1046528"/>
              <a:gd name="connsiteY2" fmla="*/ 270 h 2018381"/>
              <a:gd name="connsiteX3" fmla="*/ 161182 w 1046528"/>
              <a:gd name="connsiteY3" fmla="*/ 2010641 h 2018381"/>
              <a:gd name="connsiteX4" fmla="*/ 0 w 1046528"/>
              <a:gd name="connsiteY4" fmla="*/ 2018381 h 2018381"/>
              <a:gd name="connsiteX0" fmla="*/ 0 w 1476449"/>
              <a:gd name="connsiteY0" fmla="*/ 2018381 h 2018381"/>
              <a:gd name="connsiteX1" fmla="*/ 5664 w 1476449"/>
              <a:gd name="connsiteY1" fmla="*/ 0 h 2018381"/>
              <a:gd name="connsiteX2" fmla="*/ 1476449 w 1476449"/>
              <a:gd name="connsiteY2" fmla="*/ 270 h 2018381"/>
              <a:gd name="connsiteX3" fmla="*/ 161182 w 1476449"/>
              <a:gd name="connsiteY3" fmla="*/ 2010641 h 2018381"/>
              <a:gd name="connsiteX4" fmla="*/ 0 w 1476449"/>
              <a:gd name="connsiteY4" fmla="*/ 2018381 h 2018381"/>
              <a:gd name="connsiteX0" fmla="*/ 0 w 440741"/>
              <a:gd name="connsiteY0" fmla="*/ 2018381 h 2018381"/>
              <a:gd name="connsiteX1" fmla="*/ 5664 w 440741"/>
              <a:gd name="connsiteY1" fmla="*/ 0 h 2018381"/>
              <a:gd name="connsiteX2" fmla="*/ 440741 w 440741"/>
              <a:gd name="connsiteY2" fmla="*/ 4270 h 2018381"/>
              <a:gd name="connsiteX3" fmla="*/ 161182 w 440741"/>
              <a:gd name="connsiteY3" fmla="*/ 2010641 h 2018381"/>
              <a:gd name="connsiteX4" fmla="*/ 0 w 440741"/>
              <a:gd name="connsiteY4" fmla="*/ 2018381 h 2018381"/>
              <a:gd name="connsiteX0" fmla="*/ 0 w 440741"/>
              <a:gd name="connsiteY0" fmla="*/ 2018381 h 2022642"/>
              <a:gd name="connsiteX1" fmla="*/ 5664 w 440741"/>
              <a:gd name="connsiteY1" fmla="*/ 0 h 2022642"/>
              <a:gd name="connsiteX2" fmla="*/ 440741 w 440741"/>
              <a:gd name="connsiteY2" fmla="*/ 4270 h 2022642"/>
              <a:gd name="connsiteX3" fmla="*/ 104689 w 440741"/>
              <a:gd name="connsiteY3" fmla="*/ 2022642 h 2022642"/>
              <a:gd name="connsiteX4" fmla="*/ 0 w 440741"/>
              <a:gd name="connsiteY4" fmla="*/ 2018381 h 2022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741" h="2022642">
                <a:moveTo>
                  <a:pt x="0" y="2018381"/>
                </a:moveTo>
                <a:cubicBezTo>
                  <a:pt x="674" y="1349457"/>
                  <a:pt x="4990" y="668924"/>
                  <a:pt x="5664" y="0"/>
                </a:cubicBezTo>
                <a:lnTo>
                  <a:pt x="440741" y="4270"/>
                </a:lnTo>
                <a:lnTo>
                  <a:pt x="104689" y="2022642"/>
                </a:lnTo>
                <a:lnTo>
                  <a:pt x="0" y="20183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矩形 2"/>
          <p:cNvSpPr/>
          <p:nvPr userDrawn="1"/>
        </p:nvSpPr>
        <p:spPr>
          <a:xfrm>
            <a:off x="-12700" y="5"/>
            <a:ext cx="9156700" cy="936626"/>
          </a:xfrm>
          <a:prstGeom prst="rect">
            <a:avLst/>
          </a:prstGeom>
          <a:solidFill>
            <a:srgbClr val="00B0F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 name="Picture 4" descr="软件学院院图标"/>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0721" y="5"/>
            <a:ext cx="904875" cy="93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38232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December 3,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771"/>
            <a:ext cx="9146380" cy="571577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206625"/>
            <a:ext cx="3571875" cy="350837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438948"/>
            <a:ext cx="5650992" cy="1006258"/>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056920"/>
            <a:ext cx="6510528" cy="274320"/>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647D2193-4505-4A75-99BB-880C6989A757}" type="datetime4">
              <a:rPr lang="en-US" smtClean="0"/>
              <a:pPr/>
              <a:t>December 3,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914400"/>
            <a:ext cx="3200400" cy="30937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914400"/>
            <a:ext cx="3200400" cy="30937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December 3,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914400"/>
            <a:ext cx="3200400" cy="45720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418207"/>
            <a:ext cx="3200400" cy="25908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914400"/>
            <a:ext cx="3200400" cy="45720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418207"/>
            <a:ext cx="3200400" cy="25908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December 3,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December 3,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December 3,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1" y="2206625"/>
            <a:ext cx="3571875" cy="35083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004889" y="-1004887"/>
            <a:ext cx="5715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313420"/>
            <a:ext cx="5212080" cy="907856"/>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3" y="2182427"/>
            <a:ext cx="3807779" cy="277057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1877821"/>
            <a:ext cx="5794760" cy="519428"/>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DC7EAB0C-2220-4D0E-A0DD-DB7FA0F742F4}" type="datetime4">
              <a:rPr lang="en-US" smtClean="0"/>
              <a:pPr/>
              <a:t>December 3, 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6" y="0"/>
            <a:ext cx="7115175" cy="5715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1" y="2206625"/>
            <a:ext cx="3571875" cy="35083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4206875"/>
            <a:ext cx="3571875" cy="150812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431251"/>
            <a:ext cx="5486400" cy="722870"/>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80" y="1817108"/>
            <a:ext cx="6096545" cy="617220"/>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3416D63-31BF-4B94-B6C5-E20B2C63F515}" type="datetime4">
              <a:rPr lang="en-US" smtClean="0"/>
              <a:pPr/>
              <a:t>December 3,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www.nordridesign.com/" TargetMode="Externa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4208861"/>
            <a:ext cx="3574257" cy="150614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4209410"/>
            <a:ext cx="9146380" cy="150559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04800"/>
            <a:ext cx="7520940" cy="45720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917190"/>
            <a:ext cx="7520940" cy="298320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19140000">
            <a:off x="201168" y="4892040"/>
            <a:ext cx="2176272" cy="167640"/>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December 3, 2018</a:t>
            </a:fld>
            <a:endParaRPr lang="en-US" dirty="0"/>
          </a:p>
        </p:txBody>
      </p:sp>
      <p:sp>
        <p:nvSpPr>
          <p:cNvPr id="5" name="Footer Placeholder 4"/>
          <p:cNvSpPr>
            <a:spLocks noGrp="1"/>
          </p:cNvSpPr>
          <p:nvPr>
            <p:ph type="ftr" sz="quarter" idx="3"/>
          </p:nvPr>
        </p:nvSpPr>
        <p:spPr>
          <a:xfrm>
            <a:off x="3517514" y="5237602"/>
            <a:ext cx="4724400" cy="22860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5142352"/>
            <a:ext cx="502920" cy="41910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
        <p:nvSpPr>
          <p:cNvPr id="9" name="Rectangle 7"/>
          <p:cNvSpPr>
            <a:spLocks noChangeArrowheads="1"/>
          </p:cNvSpPr>
          <p:nvPr userDrawn="1"/>
        </p:nvSpPr>
        <p:spPr bwMode="auto">
          <a:xfrm>
            <a:off x="0" y="0"/>
            <a:ext cx="9144000" cy="697178"/>
          </a:xfrm>
          <a:prstGeom prst="rect">
            <a:avLst/>
          </a:prstGeom>
          <a:gradFill rotWithShape="1">
            <a:gsLst>
              <a:gs pos="0">
                <a:srgbClr val="0066FF"/>
              </a:gs>
              <a:gs pos="50000">
                <a:srgbClr val="3399FF"/>
              </a:gs>
              <a:gs pos="100000">
                <a:srgbClr val="0066FF"/>
              </a:gs>
            </a:gsLst>
            <a:lin ang="5400000" scaled="1"/>
          </a:gradFill>
          <a:ln w="9525" cmpd="sng">
            <a:solidFill>
              <a:schemeClr val="hlink"/>
            </a:solidFill>
            <a:miter lim="800000"/>
          </a:ln>
        </p:spPr>
        <p:txBody>
          <a:bodyPr wrap="none" anchor="ctr"/>
          <a:lstStyle/>
          <a:p>
            <a:pPr algn="l"/>
            <a:endParaRPr lang="zh-CN" altLang="zh-CN">
              <a:latin typeface="Arial" pitchFamily="34" charset="0"/>
            </a:endParaRPr>
          </a:p>
        </p:txBody>
      </p:sp>
      <p:pic>
        <p:nvPicPr>
          <p:cNvPr id="10" name="Picture 5" descr="软件学院院图标"/>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316914" y="0"/>
            <a:ext cx="827087" cy="69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6"/>
          <p:cNvGrpSpPr/>
          <p:nvPr userDrawn="1"/>
        </p:nvGrpSpPr>
        <p:grpSpPr bwMode="auto">
          <a:xfrm>
            <a:off x="1" y="5203032"/>
            <a:ext cx="9142413" cy="534458"/>
            <a:chOff x="0" y="0"/>
            <a:chExt cx="5760" cy="404"/>
          </a:xfrm>
        </p:grpSpPr>
        <p:sp>
          <p:nvSpPr>
            <p:cNvPr id="12" name="Rectangle 29"/>
            <p:cNvSpPr>
              <a:spLocks noChangeArrowheads="1"/>
            </p:cNvSpPr>
            <p:nvPr/>
          </p:nvSpPr>
          <p:spPr bwMode="auto">
            <a:xfrm rot="5400000">
              <a:off x="2791" y="-2795"/>
              <a:ext cx="169" cy="576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l"/>
              <a:endParaRPr lang="zh-CN" altLang="zh-CN">
                <a:latin typeface="Arial" pitchFamily="34" charset="0"/>
              </a:endParaRPr>
            </a:p>
          </p:txBody>
        </p:sp>
        <p:sp>
          <p:nvSpPr>
            <p:cNvPr id="13" name="Rectangle 30"/>
            <p:cNvSpPr>
              <a:spLocks noChangeArrowheads="1"/>
            </p:cNvSpPr>
            <p:nvPr/>
          </p:nvSpPr>
          <p:spPr bwMode="auto">
            <a:xfrm rot="5400000">
              <a:off x="2698" y="-2658"/>
              <a:ext cx="364" cy="5760"/>
            </a:xfrm>
            <a:prstGeom prst="rect">
              <a:avLst/>
            </a:prstGeom>
            <a:gradFill rotWithShape="1">
              <a:gsLst>
                <a:gs pos="0">
                  <a:srgbClr val="DDDDDD"/>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l"/>
              <a:endParaRPr lang="zh-CN" altLang="zh-CN">
                <a:latin typeface="Arial" pitchFamily="34" charset="0"/>
              </a:endParaRPr>
            </a:p>
          </p:txBody>
        </p:sp>
      </p:grpSp>
      <p:sp>
        <p:nvSpPr>
          <p:cNvPr id="14" name="TextBox 35"/>
          <p:cNvSpPr txBox="1">
            <a:spLocks noChangeArrowheads="1"/>
          </p:cNvSpPr>
          <p:nvPr userDrawn="1"/>
        </p:nvSpPr>
        <p:spPr bwMode="auto">
          <a:xfrm>
            <a:off x="1" y="5334000"/>
            <a:ext cx="18272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ea typeface="宋体" pitchFamily="2" charset="-122"/>
              </a:defRPr>
            </a:lvl1pPr>
            <a:lvl2pPr marL="742950" indent="-285750" algn="l">
              <a:defRPr sz="2400">
                <a:solidFill>
                  <a:schemeClr val="tx1"/>
                </a:solidFill>
                <a:latin typeface="Times New Roman" pitchFamily="18" charset="0"/>
                <a:ea typeface="宋体" pitchFamily="2" charset="-122"/>
              </a:defRPr>
            </a:lvl2pPr>
            <a:lvl3pPr marL="1143000" indent="-228600" algn="l">
              <a:defRPr sz="2400">
                <a:solidFill>
                  <a:schemeClr val="tx1"/>
                </a:solidFill>
                <a:latin typeface="Times New Roman" pitchFamily="18" charset="0"/>
                <a:ea typeface="宋体" pitchFamily="2" charset="-122"/>
              </a:defRPr>
            </a:lvl3pPr>
            <a:lvl4pPr marL="1600200" indent="-228600" algn="l">
              <a:defRPr sz="2400">
                <a:solidFill>
                  <a:schemeClr val="tx1"/>
                </a:solidFill>
                <a:latin typeface="Times New Roman" pitchFamily="18" charset="0"/>
                <a:ea typeface="宋体" pitchFamily="2" charset="-122"/>
              </a:defRPr>
            </a:lvl4pPr>
            <a:lvl5pPr marL="2057400" indent="-228600" algn="l">
              <a:defRPr sz="2400">
                <a:solidFill>
                  <a:schemeClr val="tx1"/>
                </a:solidFill>
                <a:latin typeface="Times New Roman" pitchFamily="18" charset="0"/>
                <a:ea typeface="宋体" pitchFamily="2" charset="-122"/>
              </a:defRPr>
            </a:lvl5pPr>
            <a:lvl6pPr marL="25146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zh-CN" sz="1200" b="1">
                <a:solidFill>
                  <a:srgbClr val="FF0000"/>
                </a:solidFill>
                <a:latin typeface="Arial" pitchFamily="34" charset="0"/>
              </a:rPr>
              <a:t>学以致用                     </a:t>
            </a:r>
          </a:p>
          <a:p>
            <a:r>
              <a:rPr lang="zh-CN" sz="1200" b="1">
                <a:solidFill>
                  <a:srgbClr val="FF0000"/>
                </a:solidFill>
                <a:latin typeface="Arial" pitchFamily="34" charset="0"/>
              </a:rPr>
              <a:t>	用以促学</a:t>
            </a:r>
          </a:p>
        </p:txBody>
      </p:sp>
      <p:sp>
        <p:nvSpPr>
          <p:cNvPr id="15" name="Rectangle 40">
            <a:hlinkClick r:id="rId17"/>
          </p:cNvPr>
          <p:cNvSpPr>
            <a:spLocks noChangeArrowheads="1"/>
          </p:cNvSpPr>
          <p:nvPr userDrawn="1"/>
        </p:nvSpPr>
        <p:spPr bwMode="auto">
          <a:xfrm>
            <a:off x="7092950" y="5377657"/>
            <a:ext cx="1912938" cy="307777"/>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zh-CN" sz="1400" b="1">
                <a:latin typeface="Arial" pitchFamily="34" charset="0"/>
              </a:rPr>
              <a:t>DATABASE@HUST</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iming>
    <p:tnLst>
      <p:par>
        <p:cTn id="1" dur="indefinite" restart="never" nodeType="tmRoot"/>
      </p:par>
    </p:tnLst>
  </p:timing>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2267744" y="3721596"/>
            <a:ext cx="684076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5400" dirty="0" smtClean="0">
                <a:solidFill>
                  <a:schemeClr val="tx2"/>
                </a:solidFill>
                <a:latin typeface="华文琥珀" panose="02010800040101010101" pitchFamily="2" charset="-122"/>
                <a:ea typeface="华文琥珀" panose="02010800040101010101" pitchFamily="2" charset="-122"/>
              </a:rPr>
              <a:t>第五</a:t>
            </a:r>
            <a:r>
              <a:rPr lang="zh-CN" sz="5400" dirty="0">
                <a:solidFill>
                  <a:schemeClr val="tx2"/>
                </a:solidFill>
                <a:latin typeface="华文琥珀" pitchFamily="2" charset="-122"/>
                <a:ea typeface="华文琥珀" pitchFamily="2" charset="-122"/>
              </a:rPr>
              <a:t>讲  数据库完整性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4294967295"/>
          </p:nvPr>
        </p:nvSpPr>
        <p:spPr>
          <a:xfrm>
            <a:off x="1043608" y="913284"/>
            <a:ext cx="8100392" cy="4801716"/>
          </a:xfrm>
        </p:spPr>
        <p:txBody>
          <a:bodyPr>
            <a:normAutofit lnSpcReduction="10000"/>
          </a:bodyPr>
          <a:lstStyle/>
          <a:p>
            <a:pPr>
              <a:lnSpc>
                <a:spcPct val="120000"/>
              </a:lnSpc>
              <a:buFont typeface="Wingdings" pitchFamily="2" charset="2"/>
              <a:buNone/>
            </a:pPr>
            <a:r>
              <a:rPr lang="zh-CN" altLang="en-US" sz="2400" b="0" dirty="0">
                <a:latin typeface="+mj-ea"/>
                <a:ea typeface="+mj-ea"/>
              </a:rPr>
              <a:t>(2)  在表级定义主码</a:t>
            </a:r>
          </a:p>
          <a:p>
            <a:pPr>
              <a:lnSpc>
                <a:spcPct val="120000"/>
              </a:lnSpc>
              <a:buFont typeface="Wingdings" pitchFamily="2" charset="2"/>
              <a:buNone/>
            </a:pPr>
            <a:r>
              <a:rPr lang="zh-CN" altLang="en-US" sz="3600" dirty="0">
                <a:latin typeface="+mj-ea"/>
                <a:ea typeface="+mj-ea"/>
              </a:rPr>
              <a:t>    </a:t>
            </a:r>
            <a:r>
              <a:rPr lang="zh-CN" altLang="en-US" sz="2200" dirty="0">
                <a:latin typeface="+mj-ea"/>
                <a:ea typeface="+mj-ea"/>
              </a:rPr>
              <a:t>CREATE TABLE </a:t>
            </a:r>
            <a:r>
              <a:rPr lang="zh-CN" altLang="en-US" sz="2200" dirty="0">
                <a:latin typeface="幼圆" pitchFamily="49" charset="-122"/>
                <a:ea typeface="幼圆" pitchFamily="49" charset="-122"/>
              </a:rPr>
              <a:t>Student</a:t>
            </a:r>
          </a:p>
          <a:p>
            <a:pPr>
              <a:lnSpc>
                <a:spcPct val="120000"/>
              </a:lnSpc>
              <a:buFont typeface="Wingdings" pitchFamily="2" charset="2"/>
              <a:buNone/>
            </a:pPr>
            <a:r>
              <a:rPr lang="zh-CN" altLang="en-US" sz="2200" dirty="0">
                <a:latin typeface="+mj-ea"/>
                <a:ea typeface="+mj-ea"/>
              </a:rPr>
              <a:t>           (    </a:t>
            </a:r>
            <a:r>
              <a:rPr lang="zh-CN" altLang="en-US" sz="2200" dirty="0">
                <a:latin typeface="幼圆" pitchFamily="49" charset="-122"/>
                <a:ea typeface="幼圆" pitchFamily="49" charset="-122"/>
              </a:rPr>
              <a:t>Sno</a:t>
            </a:r>
            <a:r>
              <a:rPr lang="zh-CN" altLang="en-US" sz="2200" dirty="0">
                <a:latin typeface="+mj-ea"/>
                <a:ea typeface="+mj-ea"/>
              </a:rPr>
              <a:t>  CHAR(9)，  </a:t>
            </a:r>
          </a:p>
          <a:p>
            <a:pPr>
              <a:lnSpc>
                <a:spcPct val="120000"/>
              </a:lnSpc>
              <a:buFont typeface="Wingdings" pitchFamily="2" charset="2"/>
              <a:buNone/>
            </a:pPr>
            <a:r>
              <a:rPr lang="zh-CN" altLang="en-US" sz="2200" dirty="0">
                <a:latin typeface="+mj-ea"/>
                <a:ea typeface="+mj-ea"/>
              </a:rPr>
              <a:t>                </a:t>
            </a:r>
            <a:r>
              <a:rPr lang="zh-CN" altLang="en-US" sz="2200" dirty="0">
                <a:latin typeface="幼圆" pitchFamily="49" charset="-122"/>
                <a:ea typeface="幼圆" pitchFamily="49" charset="-122"/>
              </a:rPr>
              <a:t>Sname</a:t>
            </a:r>
            <a:r>
              <a:rPr lang="zh-CN" altLang="en-US" sz="2200" dirty="0">
                <a:latin typeface="+mj-ea"/>
                <a:ea typeface="+mj-ea"/>
              </a:rPr>
              <a:t>  CHAR(20) NOT NULL，</a:t>
            </a:r>
          </a:p>
          <a:p>
            <a:pPr>
              <a:lnSpc>
                <a:spcPct val="120000"/>
              </a:lnSpc>
              <a:buFont typeface="Wingdings" pitchFamily="2" charset="2"/>
              <a:buNone/>
            </a:pPr>
            <a:r>
              <a:rPr lang="zh-CN" altLang="en-US" sz="2200" dirty="0">
                <a:latin typeface="+mj-ea"/>
                <a:ea typeface="+mj-ea"/>
              </a:rPr>
              <a:t>                </a:t>
            </a:r>
            <a:r>
              <a:rPr lang="zh-CN" altLang="en-US" sz="2200" dirty="0">
                <a:latin typeface="幼圆" pitchFamily="49" charset="-122"/>
                <a:ea typeface="幼圆" pitchFamily="49" charset="-122"/>
              </a:rPr>
              <a:t>Ssex</a:t>
            </a:r>
            <a:r>
              <a:rPr lang="zh-CN" altLang="en-US" sz="2200" dirty="0">
                <a:latin typeface="+mj-ea"/>
                <a:ea typeface="+mj-ea"/>
              </a:rPr>
              <a:t>  CHAR(2) ，</a:t>
            </a:r>
          </a:p>
          <a:p>
            <a:pPr>
              <a:lnSpc>
                <a:spcPct val="120000"/>
              </a:lnSpc>
              <a:buFont typeface="Wingdings" pitchFamily="2" charset="2"/>
              <a:buNone/>
            </a:pPr>
            <a:r>
              <a:rPr lang="zh-CN" altLang="en-US" sz="2200" dirty="0">
                <a:latin typeface="+mj-ea"/>
                <a:ea typeface="+mj-ea"/>
              </a:rPr>
              <a:t>                </a:t>
            </a:r>
            <a:r>
              <a:rPr lang="zh-CN" altLang="en-US" sz="2200" dirty="0">
                <a:latin typeface="幼圆" pitchFamily="49" charset="-122"/>
                <a:ea typeface="幼圆" pitchFamily="49" charset="-122"/>
              </a:rPr>
              <a:t>Sage</a:t>
            </a:r>
            <a:r>
              <a:rPr lang="zh-CN" altLang="en-US" sz="2200" dirty="0">
                <a:latin typeface="+mj-ea"/>
                <a:ea typeface="+mj-ea"/>
              </a:rPr>
              <a:t>  SMALLINT，</a:t>
            </a:r>
          </a:p>
          <a:p>
            <a:pPr>
              <a:lnSpc>
                <a:spcPct val="120000"/>
              </a:lnSpc>
              <a:buFont typeface="Wingdings" pitchFamily="2" charset="2"/>
              <a:buNone/>
            </a:pPr>
            <a:r>
              <a:rPr lang="zh-CN" altLang="en-US" sz="2200" dirty="0">
                <a:latin typeface="+mj-ea"/>
                <a:ea typeface="+mj-ea"/>
              </a:rPr>
              <a:t>                </a:t>
            </a:r>
            <a:r>
              <a:rPr lang="zh-CN" altLang="en-US" sz="2200" dirty="0">
                <a:latin typeface="幼圆" pitchFamily="49" charset="-122"/>
                <a:ea typeface="幼圆" pitchFamily="49" charset="-122"/>
              </a:rPr>
              <a:t>Sdept</a:t>
            </a:r>
            <a:r>
              <a:rPr lang="zh-CN" altLang="en-US" sz="2200" dirty="0">
                <a:latin typeface="+mj-ea"/>
                <a:ea typeface="+mj-ea"/>
              </a:rPr>
              <a:t>  CHAR(20)，</a:t>
            </a:r>
          </a:p>
          <a:p>
            <a:pPr>
              <a:lnSpc>
                <a:spcPct val="120000"/>
              </a:lnSpc>
              <a:buFont typeface="Wingdings" pitchFamily="2" charset="2"/>
              <a:buNone/>
            </a:pPr>
            <a:r>
              <a:rPr lang="zh-CN" altLang="en-US" sz="2200" dirty="0">
                <a:latin typeface="+mj-ea"/>
                <a:ea typeface="+mj-ea"/>
              </a:rPr>
              <a:t>                </a:t>
            </a:r>
            <a:r>
              <a:rPr lang="zh-CN" altLang="en-US" sz="2200" b="1" dirty="0">
                <a:latin typeface="+mj-ea"/>
                <a:ea typeface="+mj-ea"/>
              </a:rPr>
              <a:t>PRIMARY KEY (</a:t>
            </a:r>
            <a:r>
              <a:rPr lang="zh-CN" altLang="en-US" sz="2200" dirty="0">
                <a:latin typeface="幼圆" pitchFamily="49" charset="-122"/>
                <a:ea typeface="幼圆" pitchFamily="49" charset="-122"/>
              </a:rPr>
              <a:t>Sno</a:t>
            </a:r>
            <a:r>
              <a:rPr lang="zh-CN" altLang="en-US" sz="2200" b="1" dirty="0">
                <a:latin typeface="+mj-ea"/>
                <a:ea typeface="+mj-ea"/>
              </a:rPr>
              <a:t>)</a:t>
            </a:r>
          </a:p>
          <a:p>
            <a:pPr>
              <a:lnSpc>
                <a:spcPct val="120000"/>
              </a:lnSpc>
              <a:buFont typeface="Wingdings" pitchFamily="2" charset="2"/>
              <a:buNone/>
            </a:pPr>
            <a:r>
              <a:rPr lang="zh-CN" altLang="en-US" sz="2200" dirty="0">
                <a:latin typeface="+mj-ea"/>
                <a:ea typeface="+mj-ea"/>
              </a:rPr>
              <a:t>            ); </a:t>
            </a:r>
          </a:p>
        </p:txBody>
      </p:sp>
      <p:sp>
        <p:nvSpPr>
          <p:cNvPr id="4" name="Rectangle 2"/>
          <p:cNvSpPr txBox="1">
            <a:spLocks noChangeArrowheads="1"/>
          </p:cNvSpPr>
          <p:nvPr/>
        </p:nvSpPr>
        <p:spPr>
          <a:xfrm>
            <a:off x="1187624" y="0"/>
            <a:ext cx="4032448"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600" dirty="0" smtClean="0">
                <a:latin typeface="+mn-ea"/>
                <a:ea typeface="+mn-ea"/>
              </a:rPr>
              <a:t>实体完整性</a:t>
            </a:r>
            <a:r>
              <a:rPr lang="zh-CN" altLang="en-US" sz="3600" dirty="0">
                <a:latin typeface="+mn-ea"/>
                <a:ea typeface="+mn-ea"/>
              </a:rPr>
              <a:t>定义</a:t>
            </a:r>
            <a:endParaRPr lang="zh-CN" sz="3600" dirty="0">
              <a:latin typeface="+mn-ea"/>
              <a:ea typeface="+mn-ea"/>
            </a:endParaRPr>
          </a:p>
        </p:txBody>
      </p:sp>
      <p:sp>
        <p:nvSpPr>
          <p:cNvPr id="6" name="椭圆 5"/>
          <p:cNvSpPr/>
          <p:nvPr/>
        </p:nvSpPr>
        <p:spPr>
          <a:xfrm>
            <a:off x="395536" y="212013"/>
            <a:ext cx="648072"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1</a:t>
            </a:r>
            <a:r>
              <a:rPr lang="en-US" altLang="zh-CN" sz="300" dirty="0" smtClean="0"/>
              <a:t>.</a:t>
            </a:r>
            <a:r>
              <a:rPr lang="en-US" altLang="zh-CN" sz="1000" dirty="0" smtClean="0"/>
              <a:t>1</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left)">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1000"/>
                                        <p:tgtEl>
                                          <p:spTgt spid="11267">
                                            <p:txEl>
                                              <p:pRg st="1" end="1"/>
                                            </p:txEl>
                                          </p:spTgt>
                                        </p:tgtEl>
                                      </p:cBhvr>
                                    </p:animEffect>
                                    <p:anim calcmode="lin" valueType="num">
                                      <p:cBhvr>
                                        <p:cTn id="13" dur="1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26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fade">
                                      <p:cBhvr>
                                        <p:cTn id="17" dur="1000"/>
                                        <p:tgtEl>
                                          <p:spTgt spid="11267">
                                            <p:txEl>
                                              <p:pRg st="2" end="2"/>
                                            </p:txEl>
                                          </p:spTgt>
                                        </p:tgtEl>
                                      </p:cBhvr>
                                    </p:animEffect>
                                    <p:anim calcmode="lin" valueType="num">
                                      <p:cBhvr>
                                        <p:cTn id="18"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126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fade">
                                      <p:cBhvr>
                                        <p:cTn id="22" dur="1000"/>
                                        <p:tgtEl>
                                          <p:spTgt spid="11267">
                                            <p:txEl>
                                              <p:pRg st="3" end="3"/>
                                            </p:txEl>
                                          </p:spTgt>
                                        </p:tgtEl>
                                      </p:cBhvr>
                                    </p:animEffect>
                                    <p:anim calcmode="lin" valueType="num">
                                      <p:cBhvr>
                                        <p:cTn id="23" dur="10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126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fade">
                                      <p:cBhvr>
                                        <p:cTn id="27" dur="1000"/>
                                        <p:tgtEl>
                                          <p:spTgt spid="11267">
                                            <p:txEl>
                                              <p:pRg st="4" end="4"/>
                                            </p:txEl>
                                          </p:spTgt>
                                        </p:tgtEl>
                                      </p:cBhvr>
                                    </p:animEffect>
                                    <p:anim calcmode="lin" valueType="num">
                                      <p:cBhvr>
                                        <p:cTn id="28" dur="10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1267">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fade">
                                      <p:cBhvr>
                                        <p:cTn id="32" dur="1000"/>
                                        <p:tgtEl>
                                          <p:spTgt spid="11267">
                                            <p:txEl>
                                              <p:pRg st="5" end="5"/>
                                            </p:txEl>
                                          </p:spTgt>
                                        </p:tgtEl>
                                      </p:cBhvr>
                                    </p:animEffect>
                                    <p:anim calcmode="lin" valueType="num">
                                      <p:cBhvr>
                                        <p:cTn id="33" dur="10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11267">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Effect transition="in" filter="fade">
                                      <p:cBhvr>
                                        <p:cTn id="37" dur="1000"/>
                                        <p:tgtEl>
                                          <p:spTgt spid="11267">
                                            <p:txEl>
                                              <p:pRg st="6" end="6"/>
                                            </p:txEl>
                                          </p:spTgt>
                                        </p:tgtEl>
                                      </p:cBhvr>
                                    </p:animEffect>
                                    <p:anim calcmode="lin" valueType="num">
                                      <p:cBhvr>
                                        <p:cTn id="38" dur="10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11267">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1267">
                                            <p:txEl>
                                              <p:pRg st="7" end="7"/>
                                            </p:txEl>
                                          </p:spTgt>
                                        </p:tgtEl>
                                        <p:attrNameLst>
                                          <p:attrName>style.visibility</p:attrName>
                                        </p:attrNameLst>
                                      </p:cBhvr>
                                      <p:to>
                                        <p:strVal val="visible"/>
                                      </p:to>
                                    </p:set>
                                    <p:animEffect transition="in" filter="fade">
                                      <p:cBhvr>
                                        <p:cTn id="42" dur="1000"/>
                                        <p:tgtEl>
                                          <p:spTgt spid="11267">
                                            <p:txEl>
                                              <p:pRg st="7" end="7"/>
                                            </p:txEl>
                                          </p:spTgt>
                                        </p:tgtEl>
                                      </p:cBhvr>
                                    </p:animEffect>
                                    <p:anim calcmode="lin" valueType="num">
                                      <p:cBhvr>
                                        <p:cTn id="43" dur="10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11267">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1267">
                                            <p:txEl>
                                              <p:pRg st="8" end="8"/>
                                            </p:txEl>
                                          </p:spTgt>
                                        </p:tgtEl>
                                        <p:attrNameLst>
                                          <p:attrName>style.visibility</p:attrName>
                                        </p:attrNameLst>
                                      </p:cBhvr>
                                      <p:to>
                                        <p:strVal val="visible"/>
                                      </p:to>
                                    </p:set>
                                    <p:animEffect transition="in" filter="fade">
                                      <p:cBhvr>
                                        <p:cTn id="47" dur="1000"/>
                                        <p:tgtEl>
                                          <p:spTgt spid="11267">
                                            <p:txEl>
                                              <p:pRg st="8" end="8"/>
                                            </p:txEl>
                                          </p:spTgt>
                                        </p:tgtEl>
                                      </p:cBhvr>
                                    </p:animEffect>
                                    <p:anim calcmode="lin" valueType="num">
                                      <p:cBhvr>
                                        <p:cTn id="48" dur="10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1126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4294967295"/>
          </p:nvPr>
        </p:nvSpPr>
        <p:spPr>
          <a:xfrm>
            <a:off x="1043608" y="913284"/>
            <a:ext cx="8100392" cy="4801716"/>
          </a:xfrm>
        </p:spPr>
        <p:txBody>
          <a:bodyPr>
            <a:normAutofit/>
          </a:bodyPr>
          <a:lstStyle/>
          <a:p>
            <a:pPr>
              <a:lnSpc>
                <a:spcPct val="200000"/>
              </a:lnSpc>
              <a:buFont typeface="Wingdings" pitchFamily="2" charset="2"/>
              <a:buNone/>
            </a:pPr>
            <a:r>
              <a:rPr lang="zh-CN" altLang="zh-CN" sz="2400" b="1" dirty="0">
                <a:latin typeface="幼圆" pitchFamily="49" charset="-122"/>
                <a:ea typeface="幼圆" pitchFamily="49" charset="-122"/>
              </a:rPr>
              <a:t>【</a:t>
            </a:r>
            <a:r>
              <a:rPr lang="zh-CN" sz="2400" b="1" dirty="0">
                <a:latin typeface="幼圆" pitchFamily="49" charset="-122"/>
                <a:ea typeface="幼圆" pitchFamily="49" charset="-122"/>
              </a:rPr>
              <a:t>例</a:t>
            </a:r>
            <a:r>
              <a:rPr lang="zh-CN" altLang="zh-CN" sz="2400" b="1" dirty="0">
                <a:latin typeface="幼圆" pitchFamily="49" charset="-122"/>
                <a:ea typeface="幼圆" pitchFamily="49" charset="-122"/>
              </a:rPr>
              <a:t>】</a:t>
            </a:r>
            <a:r>
              <a:rPr lang="zh-CN" sz="2400" b="1" dirty="0">
                <a:latin typeface="幼圆" pitchFamily="49" charset="-122"/>
                <a:ea typeface="幼圆" pitchFamily="49" charset="-122"/>
              </a:rPr>
              <a:t>将</a:t>
            </a:r>
            <a:r>
              <a:rPr lang="zh-CN" altLang="zh-CN" sz="2400" b="1" dirty="0">
                <a:latin typeface="幼圆" pitchFamily="49" charset="-122"/>
                <a:ea typeface="幼圆" pitchFamily="49" charset="-122"/>
              </a:rPr>
              <a:t>SC</a:t>
            </a:r>
            <a:r>
              <a:rPr lang="zh-CN" sz="2400" b="1" dirty="0">
                <a:latin typeface="幼圆" pitchFamily="49" charset="-122"/>
                <a:ea typeface="幼圆" pitchFamily="49" charset="-122"/>
              </a:rPr>
              <a:t>表中的</a:t>
            </a:r>
            <a:r>
              <a:rPr lang="zh-CN" altLang="zh-CN" sz="2400" b="1" dirty="0">
                <a:latin typeface="幼圆" pitchFamily="49" charset="-122"/>
                <a:ea typeface="幼圆" pitchFamily="49" charset="-122"/>
              </a:rPr>
              <a:t>Sno</a:t>
            </a:r>
            <a:r>
              <a:rPr lang="zh-CN" sz="2400" b="1" dirty="0">
                <a:latin typeface="幼圆" pitchFamily="49" charset="-122"/>
                <a:ea typeface="幼圆" pitchFamily="49" charset="-122"/>
              </a:rPr>
              <a:t>，</a:t>
            </a:r>
            <a:r>
              <a:rPr lang="zh-CN" altLang="zh-CN" sz="2400" b="1" dirty="0">
                <a:latin typeface="幼圆" pitchFamily="49" charset="-122"/>
                <a:ea typeface="幼圆" pitchFamily="49" charset="-122"/>
              </a:rPr>
              <a:t>Cno</a:t>
            </a:r>
            <a:r>
              <a:rPr lang="zh-CN" sz="2400" b="1" dirty="0">
                <a:latin typeface="幼圆" pitchFamily="49" charset="-122"/>
                <a:ea typeface="幼圆" pitchFamily="49" charset="-122"/>
              </a:rPr>
              <a:t>属性组定义为码</a:t>
            </a:r>
          </a:p>
          <a:p>
            <a:pPr>
              <a:lnSpc>
                <a:spcPct val="140000"/>
              </a:lnSpc>
              <a:buFont typeface="Wingdings" pitchFamily="2" charset="2"/>
              <a:buNone/>
            </a:pPr>
            <a:r>
              <a:rPr lang="zh-CN" dirty="0">
                <a:latin typeface="+mj-ea"/>
                <a:ea typeface="+mj-ea"/>
              </a:rPr>
              <a:t>      </a:t>
            </a:r>
            <a:r>
              <a:rPr lang="zh-CN" altLang="zh-CN" sz="2200" dirty="0">
                <a:latin typeface="+mj-ea"/>
                <a:ea typeface="+mj-ea"/>
              </a:rPr>
              <a:t>CREATE TABLE </a:t>
            </a:r>
            <a:r>
              <a:rPr lang="zh-CN" altLang="zh-CN" sz="2200" dirty="0">
                <a:latin typeface="幼圆" pitchFamily="49" charset="-122"/>
                <a:ea typeface="幼圆" pitchFamily="49" charset="-122"/>
              </a:rPr>
              <a:t>SC</a:t>
            </a:r>
          </a:p>
          <a:p>
            <a:pPr>
              <a:lnSpc>
                <a:spcPct val="140000"/>
              </a:lnSpc>
              <a:buFont typeface="Wingdings" pitchFamily="2" charset="2"/>
              <a:buNone/>
            </a:pPr>
            <a:r>
              <a:rPr lang="zh-CN" altLang="zh-CN" sz="2200" dirty="0">
                <a:latin typeface="+mj-ea"/>
                <a:ea typeface="+mj-ea"/>
              </a:rPr>
              <a:t>        </a:t>
            </a:r>
            <a:r>
              <a:rPr lang="zh-CN" altLang="zh-CN" sz="2200" dirty="0" smtClean="0">
                <a:latin typeface="+mj-ea"/>
                <a:ea typeface="+mj-ea"/>
              </a:rPr>
              <a:t>(  </a:t>
            </a:r>
            <a:r>
              <a:rPr lang="zh-CN" altLang="zh-CN" sz="2200" dirty="0">
                <a:latin typeface="幼圆" pitchFamily="49" charset="-122"/>
                <a:ea typeface="幼圆" pitchFamily="49" charset="-122"/>
              </a:rPr>
              <a:t>Sno</a:t>
            </a:r>
            <a:r>
              <a:rPr lang="zh-CN" altLang="zh-CN" sz="2200" dirty="0">
                <a:latin typeface="+mj-ea"/>
                <a:ea typeface="+mj-ea"/>
              </a:rPr>
              <a:t>   CHAR(9)  NOT NULL</a:t>
            </a:r>
            <a:r>
              <a:rPr lang="zh-CN" sz="2200" dirty="0">
                <a:latin typeface="+mj-ea"/>
                <a:ea typeface="+mj-ea"/>
              </a:rPr>
              <a:t>， </a:t>
            </a:r>
          </a:p>
          <a:p>
            <a:pPr>
              <a:lnSpc>
                <a:spcPct val="140000"/>
              </a:lnSpc>
              <a:buFont typeface="Wingdings" pitchFamily="2" charset="2"/>
              <a:buNone/>
            </a:pPr>
            <a:r>
              <a:rPr lang="en-US" altLang="zh-CN" sz="2200" dirty="0" smtClean="0">
                <a:latin typeface="幼圆" pitchFamily="49" charset="-122"/>
                <a:ea typeface="幼圆" pitchFamily="49" charset="-122"/>
              </a:rPr>
              <a:t>		</a:t>
            </a:r>
            <a:r>
              <a:rPr lang="zh-CN" altLang="zh-CN" sz="2200" dirty="0" smtClean="0">
                <a:latin typeface="幼圆" pitchFamily="49" charset="-122"/>
                <a:ea typeface="幼圆" pitchFamily="49" charset="-122"/>
              </a:rPr>
              <a:t>Cno</a:t>
            </a:r>
            <a:r>
              <a:rPr lang="zh-CN" altLang="zh-CN" sz="2200" dirty="0" smtClean="0">
                <a:latin typeface="+mj-ea"/>
                <a:ea typeface="+mj-ea"/>
              </a:rPr>
              <a:t>  </a:t>
            </a:r>
            <a:r>
              <a:rPr lang="zh-CN" altLang="zh-CN" sz="2200" dirty="0">
                <a:latin typeface="+mj-ea"/>
                <a:ea typeface="+mj-ea"/>
              </a:rPr>
              <a:t>CHAR(4)  NOT NULL</a:t>
            </a:r>
            <a:r>
              <a:rPr lang="zh-CN" sz="2200" dirty="0">
                <a:latin typeface="+mj-ea"/>
                <a:ea typeface="+mj-ea"/>
              </a:rPr>
              <a:t>，  </a:t>
            </a:r>
          </a:p>
          <a:p>
            <a:pPr>
              <a:lnSpc>
                <a:spcPct val="140000"/>
              </a:lnSpc>
              <a:buFont typeface="Wingdings" pitchFamily="2" charset="2"/>
              <a:buNone/>
            </a:pPr>
            <a:r>
              <a:rPr lang="en-US" altLang="zh-CN" sz="2200" dirty="0" smtClean="0">
                <a:latin typeface="幼圆" pitchFamily="49" charset="-122"/>
                <a:ea typeface="幼圆" pitchFamily="49" charset="-122"/>
              </a:rPr>
              <a:t>		</a:t>
            </a:r>
            <a:r>
              <a:rPr lang="zh-CN" altLang="zh-CN" sz="2200" dirty="0" smtClean="0">
                <a:latin typeface="幼圆" pitchFamily="49" charset="-122"/>
                <a:ea typeface="幼圆" pitchFamily="49" charset="-122"/>
              </a:rPr>
              <a:t>Grade</a:t>
            </a:r>
            <a:r>
              <a:rPr lang="zh-CN" altLang="zh-CN" sz="2200" dirty="0" smtClean="0">
                <a:latin typeface="+mj-ea"/>
                <a:ea typeface="+mj-ea"/>
              </a:rPr>
              <a:t>    </a:t>
            </a:r>
            <a:r>
              <a:rPr lang="zh-CN" altLang="zh-CN" sz="2200" dirty="0">
                <a:latin typeface="+mj-ea"/>
                <a:ea typeface="+mj-ea"/>
              </a:rPr>
              <a:t>SMALLINT</a:t>
            </a:r>
            <a:r>
              <a:rPr lang="zh-CN" sz="2200" dirty="0">
                <a:latin typeface="+mj-ea"/>
                <a:ea typeface="+mj-ea"/>
              </a:rPr>
              <a:t>，</a:t>
            </a:r>
          </a:p>
          <a:p>
            <a:pPr>
              <a:lnSpc>
                <a:spcPct val="140000"/>
              </a:lnSpc>
              <a:buFont typeface="Wingdings" pitchFamily="2" charset="2"/>
              <a:buNone/>
            </a:pPr>
            <a:r>
              <a:rPr lang="en-US" altLang="zh-CN" sz="2200" b="1" dirty="0" smtClean="0">
                <a:latin typeface="+mj-ea"/>
                <a:ea typeface="+mj-ea"/>
              </a:rPr>
              <a:t>		</a:t>
            </a:r>
            <a:r>
              <a:rPr lang="zh-CN" altLang="zh-CN" sz="2200" b="1" dirty="0" smtClean="0">
                <a:latin typeface="+mj-ea"/>
                <a:ea typeface="+mj-ea"/>
              </a:rPr>
              <a:t>PRIMARY </a:t>
            </a:r>
            <a:r>
              <a:rPr lang="zh-CN" altLang="zh-CN" sz="2200" b="1" dirty="0">
                <a:latin typeface="+mj-ea"/>
                <a:ea typeface="+mj-ea"/>
              </a:rPr>
              <a:t>KEY (</a:t>
            </a:r>
            <a:r>
              <a:rPr lang="zh-CN" altLang="zh-CN" sz="2200" dirty="0">
                <a:latin typeface="幼圆" pitchFamily="49" charset="-122"/>
                <a:ea typeface="幼圆" pitchFamily="49" charset="-122"/>
              </a:rPr>
              <a:t>Sno</a:t>
            </a:r>
            <a:r>
              <a:rPr lang="zh-CN" sz="2200" dirty="0">
                <a:latin typeface="幼圆" pitchFamily="49" charset="-122"/>
                <a:ea typeface="幼圆" pitchFamily="49" charset="-122"/>
              </a:rPr>
              <a:t>，</a:t>
            </a:r>
            <a:r>
              <a:rPr lang="zh-CN" altLang="zh-CN" sz="2200" dirty="0">
                <a:latin typeface="幼圆" pitchFamily="49" charset="-122"/>
                <a:ea typeface="幼圆" pitchFamily="49" charset="-122"/>
              </a:rPr>
              <a:t>Cno</a:t>
            </a:r>
            <a:r>
              <a:rPr lang="zh-CN" altLang="zh-CN" sz="2200" b="1" dirty="0">
                <a:latin typeface="+mj-ea"/>
                <a:ea typeface="+mj-ea"/>
              </a:rPr>
              <a:t>) </a:t>
            </a:r>
            <a:r>
              <a:rPr lang="zh-CN" altLang="zh-CN" sz="2200" b="1" dirty="0" smtClean="0">
                <a:ea typeface="宋体" pitchFamily="2" charset="-122"/>
              </a:rPr>
              <a:t>/*</a:t>
            </a:r>
            <a:r>
              <a:rPr lang="zh-CN" sz="2200" b="1" dirty="0">
                <a:ea typeface="宋体" pitchFamily="2" charset="-122"/>
              </a:rPr>
              <a:t>只能在表级定义主码*</a:t>
            </a:r>
            <a:r>
              <a:rPr lang="zh-CN" altLang="zh-CN" sz="2200" b="1" dirty="0">
                <a:ea typeface="宋体" pitchFamily="2" charset="-122"/>
              </a:rPr>
              <a:t>/</a:t>
            </a:r>
          </a:p>
          <a:p>
            <a:pPr>
              <a:lnSpc>
                <a:spcPct val="140000"/>
              </a:lnSpc>
              <a:buFont typeface="Wingdings" pitchFamily="2" charset="2"/>
              <a:buNone/>
            </a:pPr>
            <a:r>
              <a:rPr lang="zh-CN" altLang="zh-CN" sz="2200" dirty="0">
                <a:ea typeface="宋体" pitchFamily="2" charset="-122"/>
              </a:rPr>
              <a:t>           ); </a:t>
            </a:r>
          </a:p>
        </p:txBody>
      </p:sp>
      <p:sp>
        <p:nvSpPr>
          <p:cNvPr id="4" name="Rectangle 2"/>
          <p:cNvSpPr txBox="1">
            <a:spLocks noChangeArrowheads="1"/>
          </p:cNvSpPr>
          <p:nvPr/>
        </p:nvSpPr>
        <p:spPr>
          <a:xfrm>
            <a:off x="1187624" y="0"/>
            <a:ext cx="4032448"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600" dirty="0" smtClean="0">
                <a:latin typeface="+mn-ea"/>
                <a:ea typeface="+mn-ea"/>
              </a:rPr>
              <a:t>实体完整性</a:t>
            </a:r>
            <a:r>
              <a:rPr lang="zh-CN" altLang="en-US" sz="3600" dirty="0">
                <a:latin typeface="+mn-ea"/>
                <a:ea typeface="+mn-ea"/>
              </a:rPr>
              <a:t>定义</a:t>
            </a:r>
            <a:endParaRPr lang="zh-CN" sz="3600" dirty="0">
              <a:latin typeface="+mn-ea"/>
              <a:ea typeface="+mn-ea"/>
            </a:endParaRPr>
          </a:p>
        </p:txBody>
      </p:sp>
      <p:sp>
        <p:nvSpPr>
          <p:cNvPr id="6" name="椭圆 5"/>
          <p:cNvSpPr/>
          <p:nvPr/>
        </p:nvSpPr>
        <p:spPr>
          <a:xfrm>
            <a:off x="395536" y="212013"/>
            <a:ext cx="648072"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1</a:t>
            </a:r>
            <a:r>
              <a:rPr lang="en-US" altLang="zh-CN" sz="300" dirty="0" smtClean="0"/>
              <a:t>.</a:t>
            </a:r>
            <a:r>
              <a:rPr lang="en-US" altLang="zh-CN" sz="1000" dirty="0" smtClean="0"/>
              <a:t>1</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left)">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fade">
                                      <p:cBhvr>
                                        <p:cTn id="12" dur="1000"/>
                                        <p:tgtEl>
                                          <p:spTgt spid="12291">
                                            <p:txEl>
                                              <p:pRg st="1" end="1"/>
                                            </p:txEl>
                                          </p:spTgt>
                                        </p:tgtEl>
                                      </p:cBhvr>
                                    </p:animEffect>
                                    <p:anim calcmode="lin" valueType="num">
                                      <p:cBhvr>
                                        <p:cTn id="13" dur="10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29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fade">
                                      <p:cBhvr>
                                        <p:cTn id="17" dur="1000"/>
                                        <p:tgtEl>
                                          <p:spTgt spid="12291">
                                            <p:txEl>
                                              <p:pRg st="2" end="2"/>
                                            </p:txEl>
                                          </p:spTgt>
                                        </p:tgtEl>
                                      </p:cBhvr>
                                    </p:animEffect>
                                    <p:anim calcmode="lin" valueType="num">
                                      <p:cBhvr>
                                        <p:cTn id="18" dur="10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229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fade">
                                      <p:cBhvr>
                                        <p:cTn id="22" dur="1000"/>
                                        <p:tgtEl>
                                          <p:spTgt spid="12291">
                                            <p:txEl>
                                              <p:pRg st="3" end="3"/>
                                            </p:txEl>
                                          </p:spTgt>
                                        </p:tgtEl>
                                      </p:cBhvr>
                                    </p:animEffect>
                                    <p:anim calcmode="lin" valueType="num">
                                      <p:cBhvr>
                                        <p:cTn id="23" dur="10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229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fade">
                                      <p:cBhvr>
                                        <p:cTn id="27" dur="1000"/>
                                        <p:tgtEl>
                                          <p:spTgt spid="12291">
                                            <p:txEl>
                                              <p:pRg st="4" end="4"/>
                                            </p:txEl>
                                          </p:spTgt>
                                        </p:tgtEl>
                                      </p:cBhvr>
                                    </p:animEffect>
                                    <p:anim calcmode="lin" valueType="num">
                                      <p:cBhvr>
                                        <p:cTn id="28" dur="10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2291">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Effect transition="in" filter="fade">
                                      <p:cBhvr>
                                        <p:cTn id="32" dur="1000"/>
                                        <p:tgtEl>
                                          <p:spTgt spid="12291">
                                            <p:txEl>
                                              <p:pRg st="5" end="5"/>
                                            </p:txEl>
                                          </p:spTgt>
                                        </p:tgtEl>
                                      </p:cBhvr>
                                    </p:animEffect>
                                    <p:anim calcmode="lin" valueType="num">
                                      <p:cBhvr>
                                        <p:cTn id="33" dur="10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12291">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291">
                                            <p:txEl>
                                              <p:pRg st="6" end="6"/>
                                            </p:txEl>
                                          </p:spTgt>
                                        </p:tgtEl>
                                        <p:attrNameLst>
                                          <p:attrName>style.visibility</p:attrName>
                                        </p:attrNameLst>
                                      </p:cBhvr>
                                      <p:to>
                                        <p:strVal val="visible"/>
                                      </p:to>
                                    </p:set>
                                    <p:animEffect transition="in" filter="fade">
                                      <p:cBhvr>
                                        <p:cTn id="37" dur="1000"/>
                                        <p:tgtEl>
                                          <p:spTgt spid="12291">
                                            <p:txEl>
                                              <p:pRg st="6" end="6"/>
                                            </p:txEl>
                                          </p:spTgt>
                                        </p:tgtEl>
                                      </p:cBhvr>
                                    </p:animEffect>
                                    <p:anim calcmode="lin" valueType="num">
                                      <p:cBhvr>
                                        <p:cTn id="38" dur="10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1229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187624" y="0"/>
            <a:ext cx="6264696" cy="913284"/>
          </a:xfrm>
        </p:spPr>
        <p:txBody>
          <a:bodyPr/>
          <a:lstStyle/>
          <a:p>
            <a:r>
              <a:rPr lang="zh-CN" sz="3600" dirty="0" smtClean="0">
                <a:latin typeface="+mn-ea"/>
                <a:ea typeface="+mn-ea"/>
              </a:rPr>
              <a:t>实体完整性</a:t>
            </a:r>
            <a:r>
              <a:rPr lang="zh-CN" sz="3600" dirty="0">
                <a:latin typeface="+mn-ea"/>
                <a:ea typeface="+mn-ea"/>
              </a:rPr>
              <a:t>检查和违约处理</a:t>
            </a:r>
          </a:p>
        </p:txBody>
      </p:sp>
      <p:sp>
        <p:nvSpPr>
          <p:cNvPr id="13315" name="Rectangle 3"/>
          <p:cNvSpPr>
            <a:spLocks noGrp="1" noChangeArrowheads="1"/>
          </p:cNvSpPr>
          <p:nvPr>
            <p:ph idx="4294967295"/>
          </p:nvPr>
        </p:nvSpPr>
        <p:spPr>
          <a:xfrm>
            <a:off x="899592" y="1080120"/>
            <a:ext cx="8208912" cy="4081636"/>
          </a:xfrm>
        </p:spPr>
        <p:txBody>
          <a:bodyPr>
            <a:noAutofit/>
          </a:bodyPr>
          <a:lstStyle/>
          <a:p>
            <a:pPr>
              <a:lnSpc>
                <a:spcPct val="180000"/>
              </a:lnSpc>
              <a:buFont typeface="Wingdings" pitchFamily="2" charset="2"/>
              <a:buChar char="u"/>
            </a:pPr>
            <a:r>
              <a:rPr lang="zh-CN" sz="2600" b="1" dirty="0">
                <a:latin typeface="+mj-ea"/>
                <a:ea typeface="+mj-ea"/>
              </a:rPr>
              <a:t>插入或对主码列进行更新操作时，</a:t>
            </a:r>
            <a:r>
              <a:rPr lang="zh-CN" altLang="zh-CN" sz="2600" b="1" dirty="0">
                <a:latin typeface="+mj-ea"/>
                <a:ea typeface="+mj-ea"/>
              </a:rPr>
              <a:t>RDBMS</a:t>
            </a:r>
            <a:r>
              <a:rPr lang="zh-CN" sz="2600" b="1" dirty="0">
                <a:latin typeface="+mj-ea"/>
                <a:ea typeface="+mj-ea"/>
              </a:rPr>
              <a:t>按照实体完整性规则自动进行检查。包括：</a:t>
            </a:r>
          </a:p>
          <a:p>
            <a:pPr>
              <a:lnSpc>
                <a:spcPct val="180000"/>
              </a:lnSpc>
            </a:pPr>
            <a:r>
              <a:rPr lang="zh-CN" altLang="zh-CN" sz="2600" dirty="0">
                <a:latin typeface="幼圆" pitchFamily="49" charset="-122"/>
                <a:ea typeface="幼圆" pitchFamily="49" charset="-122"/>
              </a:rPr>
              <a:t>1.检查主码的各个属性是否为空，只要有一个为空就拒绝插入或</a:t>
            </a:r>
            <a:r>
              <a:rPr lang="zh-CN" altLang="zh-CN" sz="2600" dirty="0" smtClean="0">
                <a:latin typeface="幼圆" pitchFamily="49" charset="-122"/>
                <a:ea typeface="幼圆" pitchFamily="49" charset="-122"/>
              </a:rPr>
              <a:t>修改</a:t>
            </a:r>
            <a:r>
              <a:rPr lang="zh-CN" altLang="en-US" sz="2600" dirty="0" smtClean="0">
                <a:latin typeface="幼圆" pitchFamily="49" charset="-122"/>
                <a:ea typeface="幼圆" pitchFamily="49" charset="-122"/>
              </a:rPr>
              <a:t>；</a:t>
            </a:r>
            <a:endParaRPr lang="zh-CN" altLang="zh-CN" sz="2600" dirty="0">
              <a:latin typeface="幼圆" pitchFamily="49" charset="-122"/>
              <a:ea typeface="幼圆" pitchFamily="49" charset="-122"/>
            </a:endParaRPr>
          </a:p>
          <a:p>
            <a:pPr>
              <a:lnSpc>
                <a:spcPct val="180000"/>
              </a:lnSpc>
            </a:pPr>
            <a:r>
              <a:rPr lang="zh-CN" altLang="zh-CN" sz="2600" dirty="0" smtClean="0">
                <a:latin typeface="幼圆" pitchFamily="49" charset="-122"/>
                <a:ea typeface="幼圆" pitchFamily="49" charset="-122"/>
              </a:rPr>
              <a:t>2</a:t>
            </a:r>
            <a:r>
              <a:rPr lang="zh-CN" altLang="zh-CN" sz="2600" dirty="0">
                <a:latin typeface="幼圆" pitchFamily="49" charset="-122"/>
                <a:ea typeface="幼圆" pitchFamily="49" charset="-122"/>
              </a:rPr>
              <a:t>.检查主码值是否唯一，如果不唯一则拒绝插入或</a:t>
            </a:r>
            <a:r>
              <a:rPr lang="zh-CN" altLang="zh-CN" sz="2600" dirty="0" smtClean="0">
                <a:latin typeface="幼圆" pitchFamily="49" charset="-122"/>
                <a:ea typeface="幼圆" pitchFamily="49" charset="-122"/>
              </a:rPr>
              <a:t>修改</a:t>
            </a:r>
            <a:endParaRPr lang="zh-CN" altLang="zh-CN" sz="2600" dirty="0">
              <a:latin typeface="幼圆" pitchFamily="49" charset="-122"/>
              <a:ea typeface="幼圆" pitchFamily="49" charset="-122"/>
            </a:endParaRPr>
          </a:p>
        </p:txBody>
      </p:sp>
      <p:sp>
        <p:nvSpPr>
          <p:cNvPr id="4" name="椭圆 3"/>
          <p:cNvSpPr/>
          <p:nvPr/>
        </p:nvSpPr>
        <p:spPr>
          <a:xfrm>
            <a:off x="395536" y="212013"/>
            <a:ext cx="648072"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1</a:t>
            </a:r>
            <a:r>
              <a:rPr lang="en-US" altLang="zh-CN" sz="300" dirty="0" smtClean="0"/>
              <a:t>.</a:t>
            </a:r>
            <a:r>
              <a:rPr lang="en-US" altLang="zh-CN" sz="1000" dirty="0"/>
              <a:t>2</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1000"/>
                                        <p:tgtEl>
                                          <p:spTgt spid="13315">
                                            <p:txEl>
                                              <p:pRg st="1" end="1"/>
                                            </p:txEl>
                                          </p:spTgt>
                                        </p:tgtEl>
                                      </p:cBhvr>
                                    </p:animEffect>
                                    <p:anim calcmode="lin" valueType="num">
                                      <p:cBhvr>
                                        <p:cTn id="13"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fade">
                                      <p:cBhvr>
                                        <p:cTn id="17" dur="1000"/>
                                        <p:tgtEl>
                                          <p:spTgt spid="13315">
                                            <p:txEl>
                                              <p:pRg st="2" end="2"/>
                                            </p:txEl>
                                          </p:spTgt>
                                        </p:tgtEl>
                                      </p:cBhvr>
                                    </p:animEffect>
                                    <p:anim calcmode="lin" valueType="num">
                                      <p:cBhvr>
                                        <p:cTn id="18"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4294967295"/>
          </p:nvPr>
        </p:nvSpPr>
        <p:spPr>
          <a:xfrm>
            <a:off x="971600" y="985292"/>
            <a:ext cx="8208912" cy="720725"/>
          </a:xfrm>
        </p:spPr>
        <p:txBody>
          <a:bodyPr>
            <a:noAutofit/>
          </a:bodyPr>
          <a:lstStyle/>
          <a:p>
            <a:pPr>
              <a:lnSpc>
                <a:spcPct val="180000"/>
              </a:lnSpc>
            </a:pPr>
            <a:r>
              <a:rPr lang="zh-CN" sz="2600" dirty="0">
                <a:latin typeface="幼圆" pitchFamily="49" charset="-122"/>
                <a:ea typeface="幼圆" pitchFamily="49" charset="-122"/>
              </a:rPr>
              <a:t>检查记录中主码值是否唯一的一种方法是进行</a:t>
            </a:r>
            <a:r>
              <a:rPr lang="zh-CN" sz="2600" b="1" dirty="0">
                <a:latin typeface="幼圆" pitchFamily="49" charset="-122"/>
                <a:ea typeface="幼圆" pitchFamily="49" charset="-122"/>
              </a:rPr>
              <a:t>全表扫描</a:t>
            </a:r>
          </a:p>
        </p:txBody>
      </p:sp>
      <p:pic>
        <p:nvPicPr>
          <p:cNvPr id="14340" name="Picture 4" descr="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3963" y="1993404"/>
            <a:ext cx="7184542"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1187624" y="0"/>
            <a:ext cx="6264696"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600" smtClean="0">
                <a:latin typeface="+mn-ea"/>
                <a:ea typeface="+mn-ea"/>
              </a:rPr>
              <a:t>实体完整性检查和违约处理</a:t>
            </a:r>
            <a:endParaRPr lang="zh-CN" sz="3600" dirty="0">
              <a:latin typeface="+mn-ea"/>
              <a:ea typeface="+mn-ea"/>
            </a:endParaRPr>
          </a:p>
        </p:txBody>
      </p:sp>
      <p:sp>
        <p:nvSpPr>
          <p:cNvPr id="6" name="椭圆 5"/>
          <p:cNvSpPr/>
          <p:nvPr/>
        </p:nvSpPr>
        <p:spPr>
          <a:xfrm>
            <a:off x="395536" y="212013"/>
            <a:ext cx="648072"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1</a:t>
            </a:r>
            <a:r>
              <a:rPr lang="en-US" altLang="zh-CN" sz="300" dirty="0" smtClean="0"/>
              <a:t>.</a:t>
            </a:r>
            <a:r>
              <a:rPr lang="en-US" altLang="zh-CN" sz="1000" dirty="0"/>
              <a:t>2</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wipe(left)">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blinds(horizontal)">
                                      <p:cBhvr>
                                        <p:cTn id="12"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4294967295"/>
          </p:nvPr>
        </p:nvSpPr>
        <p:spPr>
          <a:xfrm>
            <a:off x="1021140" y="913284"/>
            <a:ext cx="6791220" cy="1080120"/>
          </a:xfrm>
        </p:spPr>
        <p:txBody>
          <a:bodyPr>
            <a:noAutofit/>
          </a:bodyPr>
          <a:lstStyle/>
          <a:p>
            <a:r>
              <a:rPr lang="zh-CN" altLang="en-US" sz="2400" b="1" dirty="0" smtClean="0">
                <a:latin typeface="+mj-ea"/>
                <a:ea typeface="+mj-ea"/>
              </a:rPr>
              <a:t>索引</a:t>
            </a:r>
            <a:r>
              <a:rPr lang="en-US" altLang="zh-CN" sz="2400" dirty="0" smtClean="0">
                <a:latin typeface="+mj-ea"/>
                <a:ea typeface="+mj-ea"/>
              </a:rPr>
              <a:t>:   </a:t>
            </a:r>
            <a:r>
              <a:rPr lang="zh-CN" altLang="en-US" sz="2400" dirty="0" smtClean="0">
                <a:latin typeface="幼圆" pitchFamily="49" charset="-122"/>
                <a:ea typeface="幼圆" pitchFamily="49" charset="-122"/>
              </a:rPr>
              <a:t>为了</a:t>
            </a:r>
            <a:r>
              <a:rPr lang="zh-CN" altLang="en-US" sz="2400" dirty="0">
                <a:latin typeface="幼圆" pitchFamily="49" charset="-122"/>
                <a:ea typeface="幼圆" pitchFamily="49" charset="-122"/>
              </a:rPr>
              <a:t>避免对基本表进行全表扫描</a:t>
            </a:r>
            <a:r>
              <a:rPr lang="zh-CN" altLang="en-US" sz="2400" dirty="0" smtClean="0">
                <a:latin typeface="幼圆" pitchFamily="49" charset="-122"/>
                <a:ea typeface="幼圆" pitchFamily="49" charset="-122"/>
              </a:rPr>
              <a:t>，</a:t>
            </a:r>
            <a:r>
              <a:rPr lang="zh-CN" altLang="en-US" sz="2400" dirty="0" smtClean="0">
                <a:latin typeface="微软雅黑" panose="020B0503020204020204" pitchFamily="34" charset="-122"/>
                <a:ea typeface="微软雅黑" panose="020B0503020204020204" pitchFamily="34" charset="-122"/>
              </a:rPr>
              <a:t>DBMS</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一般都在主</a:t>
            </a:r>
            <a:r>
              <a:rPr lang="zh-CN" altLang="en-US" sz="2400" dirty="0">
                <a:latin typeface="幼圆" pitchFamily="49" charset="-122"/>
                <a:ea typeface="幼圆" pitchFamily="49" charset="-122"/>
              </a:rPr>
              <a:t>码</a:t>
            </a:r>
            <a:r>
              <a:rPr lang="zh-CN" altLang="en-US" sz="2400" dirty="0" smtClean="0">
                <a:latin typeface="幼圆" pitchFamily="49" charset="-122"/>
                <a:ea typeface="幼圆" pitchFamily="49" charset="-122"/>
              </a:rPr>
              <a:t>上建立索引</a:t>
            </a:r>
            <a:r>
              <a:rPr lang="zh-CN" altLang="en-US" sz="2400" dirty="0">
                <a:latin typeface="幼圆" pitchFamily="49" charset="-122"/>
                <a:ea typeface="幼圆" pitchFamily="49" charset="-122"/>
              </a:rPr>
              <a:t>，</a:t>
            </a:r>
            <a:r>
              <a:rPr lang="zh-CN" altLang="en-US" sz="2400" dirty="0" smtClean="0">
                <a:latin typeface="幼圆" pitchFamily="49" charset="-122"/>
                <a:ea typeface="幼圆" pitchFamily="49" charset="-122"/>
              </a:rPr>
              <a:t>如 B+ 树索引</a:t>
            </a:r>
            <a:endParaRPr lang="zh-CN" altLang="en-US" sz="2400" dirty="0">
              <a:latin typeface="幼圆" pitchFamily="49" charset="-122"/>
              <a:ea typeface="幼圆" pitchFamily="49" charset="-122"/>
            </a:endParaRPr>
          </a:p>
        </p:txBody>
      </p:sp>
      <p:pic>
        <p:nvPicPr>
          <p:cNvPr id="15364" name="Picture 4" descr="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249" y="2209428"/>
            <a:ext cx="8279751" cy="3503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1187624" y="0"/>
            <a:ext cx="576064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600" dirty="0" smtClean="0">
                <a:latin typeface="+mn-ea"/>
                <a:ea typeface="+mn-ea"/>
              </a:rPr>
              <a:t>实体完整性检查和违约处理</a:t>
            </a:r>
            <a:endParaRPr lang="zh-CN" sz="3600" dirty="0">
              <a:latin typeface="+mn-ea"/>
              <a:ea typeface="+mn-ea"/>
            </a:endParaRPr>
          </a:p>
        </p:txBody>
      </p:sp>
      <p:sp>
        <p:nvSpPr>
          <p:cNvPr id="7" name="椭圆 6"/>
          <p:cNvSpPr/>
          <p:nvPr/>
        </p:nvSpPr>
        <p:spPr>
          <a:xfrm>
            <a:off x="395536" y="212013"/>
            <a:ext cx="648072"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1</a:t>
            </a:r>
            <a:r>
              <a:rPr lang="en-US" altLang="zh-CN" sz="300" dirty="0" smtClean="0"/>
              <a:t>.</a:t>
            </a:r>
            <a:r>
              <a:rPr lang="en-US" altLang="zh-CN" sz="1000" dirty="0"/>
              <a:t>2</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500"/>
                                        <p:tgtEl>
                                          <p:spTgt spid="1536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wipe(left)">
                                      <p:cBhvr>
                                        <p:cTn id="10" dur="500"/>
                                        <p:tgtEl>
                                          <p:spTgt spid="153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5364"/>
                                        </p:tgtEl>
                                        <p:attrNameLst>
                                          <p:attrName>style.visibility</p:attrName>
                                        </p:attrNameLst>
                                      </p:cBhvr>
                                      <p:to>
                                        <p:strVal val="visible"/>
                                      </p:to>
                                    </p:set>
                                    <p:animEffect transition="in" filter="circle(in)">
                                      <p:cBhvr>
                                        <p:cTn id="15" dur="20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987824" y="777360"/>
            <a:ext cx="576107"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1</a:t>
            </a:r>
            <a:endParaRPr lang="zh-CN" altLang="en-US" dirty="0"/>
          </a:p>
        </p:txBody>
      </p:sp>
      <p:sp>
        <p:nvSpPr>
          <p:cNvPr id="5" name="TextBox 4"/>
          <p:cNvSpPr txBox="1"/>
          <p:nvPr/>
        </p:nvSpPr>
        <p:spPr>
          <a:xfrm>
            <a:off x="3563888" y="697260"/>
            <a:ext cx="1980030" cy="523220"/>
          </a:xfrm>
          <a:prstGeom prst="rect">
            <a:avLst/>
          </a:prstGeom>
          <a:noFill/>
        </p:spPr>
        <p:txBody>
          <a:bodyPr wrap="none">
            <a:spAutoFit/>
          </a:bodyPr>
          <a:lstStyle/>
          <a:p>
            <a:pPr>
              <a:defRPr/>
            </a:pPr>
            <a:r>
              <a:rPr lang="zh-CN" altLang="en-US" sz="2800" dirty="0" smtClean="0">
                <a:latin typeface="+mn-ea"/>
                <a:ea typeface="+mn-ea"/>
              </a:rPr>
              <a:t>实体完整性</a:t>
            </a:r>
            <a:endParaRPr lang="zh-CN" altLang="en-US" sz="2800" dirty="0">
              <a:latin typeface="+mn-ea"/>
              <a:ea typeface="+mn-ea"/>
            </a:endParaRPr>
          </a:p>
        </p:txBody>
      </p:sp>
      <p:sp>
        <p:nvSpPr>
          <p:cNvPr id="6" name="椭圆 5"/>
          <p:cNvSpPr/>
          <p:nvPr/>
        </p:nvSpPr>
        <p:spPr>
          <a:xfrm>
            <a:off x="3311913" y="1609418"/>
            <a:ext cx="540605"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2</a:t>
            </a:r>
            <a:endParaRPr lang="zh-CN" altLang="en-US" dirty="0"/>
          </a:p>
        </p:txBody>
      </p:sp>
      <p:sp>
        <p:nvSpPr>
          <p:cNvPr id="7" name="TextBox 6"/>
          <p:cNvSpPr txBox="1"/>
          <p:nvPr/>
        </p:nvSpPr>
        <p:spPr>
          <a:xfrm>
            <a:off x="3888114" y="1556094"/>
            <a:ext cx="2052038" cy="523220"/>
          </a:xfrm>
          <a:prstGeom prst="rect">
            <a:avLst/>
          </a:prstGeom>
          <a:noFill/>
        </p:spPr>
        <p:txBody>
          <a:bodyPr wrap="square">
            <a:spAutoFit/>
          </a:bodyPr>
          <a:lstStyle/>
          <a:p>
            <a:pPr>
              <a:defRPr/>
            </a:pPr>
            <a:r>
              <a:rPr lang="zh-CN" altLang="en-US" sz="2800" dirty="0" smtClean="0">
                <a:solidFill>
                  <a:schemeClr val="accent3"/>
                </a:solidFill>
                <a:latin typeface="+mn-ea"/>
                <a:ea typeface="+mn-ea"/>
              </a:rPr>
              <a:t>参照完整性</a:t>
            </a:r>
            <a:endParaRPr lang="zh-CN" altLang="en-US" sz="2800" dirty="0">
              <a:solidFill>
                <a:schemeClr val="accent3"/>
              </a:solidFill>
              <a:latin typeface="+mn-ea"/>
              <a:ea typeface="+mn-ea"/>
            </a:endParaRPr>
          </a:p>
        </p:txBody>
      </p:sp>
      <p:sp>
        <p:nvSpPr>
          <p:cNvPr id="8" name="椭圆 7"/>
          <p:cNvSpPr/>
          <p:nvPr/>
        </p:nvSpPr>
        <p:spPr>
          <a:xfrm>
            <a:off x="3563889" y="2441476"/>
            <a:ext cx="553380"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3</a:t>
            </a:r>
            <a:endParaRPr lang="zh-CN" altLang="en-US" dirty="0"/>
          </a:p>
        </p:txBody>
      </p:sp>
      <p:sp>
        <p:nvSpPr>
          <p:cNvPr id="9" name="TextBox 8"/>
          <p:cNvSpPr txBox="1"/>
          <p:nvPr/>
        </p:nvSpPr>
        <p:spPr>
          <a:xfrm>
            <a:off x="4123247" y="2410212"/>
            <a:ext cx="3416321" cy="523220"/>
          </a:xfrm>
          <a:prstGeom prst="rect">
            <a:avLst/>
          </a:prstGeom>
          <a:noFill/>
        </p:spPr>
        <p:txBody>
          <a:bodyPr wrap="none">
            <a:spAutoFit/>
          </a:bodyPr>
          <a:lstStyle/>
          <a:p>
            <a:pPr>
              <a:defRPr/>
            </a:pPr>
            <a:r>
              <a:rPr lang="zh-CN" altLang="en-US" sz="2800" dirty="0" smtClean="0">
                <a:latin typeface="+mn-ea"/>
                <a:ea typeface="+mn-ea"/>
              </a:rPr>
              <a:t>用户自定义的完整性</a:t>
            </a:r>
            <a:endParaRPr lang="zh-CN" altLang="en-US" sz="2800" dirty="0">
              <a:latin typeface="+mn-ea"/>
              <a:ea typeface="+mn-ea"/>
            </a:endParaRPr>
          </a:p>
        </p:txBody>
      </p:sp>
      <p:sp>
        <p:nvSpPr>
          <p:cNvPr id="10" name="椭圆 9"/>
          <p:cNvSpPr/>
          <p:nvPr/>
        </p:nvSpPr>
        <p:spPr>
          <a:xfrm>
            <a:off x="3852519" y="3273533"/>
            <a:ext cx="536252"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4</a:t>
            </a:r>
            <a:endParaRPr lang="zh-CN" altLang="en-US" dirty="0"/>
          </a:p>
        </p:txBody>
      </p:sp>
      <p:sp>
        <p:nvSpPr>
          <p:cNvPr id="11" name="TextBox 10"/>
          <p:cNvSpPr txBox="1"/>
          <p:nvPr/>
        </p:nvSpPr>
        <p:spPr>
          <a:xfrm>
            <a:off x="4396040" y="3232284"/>
            <a:ext cx="3416320" cy="523220"/>
          </a:xfrm>
          <a:prstGeom prst="rect">
            <a:avLst/>
          </a:prstGeom>
          <a:noFill/>
        </p:spPr>
        <p:txBody>
          <a:bodyPr wrap="none">
            <a:spAutoFit/>
          </a:bodyPr>
          <a:lstStyle/>
          <a:p>
            <a:pPr>
              <a:defRPr/>
            </a:pPr>
            <a:r>
              <a:rPr lang="zh-CN" altLang="en-US" sz="2800" dirty="0" smtClean="0">
                <a:latin typeface="+mn-ea"/>
                <a:ea typeface="+mn-ea"/>
              </a:rPr>
              <a:t>完整性约束命名子句</a:t>
            </a:r>
            <a:endParaRPr lang="zh-CN" altLang="en-US" sz="2800" dirty="0">
              <a:latin typeface="+mn-ea"/>
              <a:ea typeface="+mn-ea"/>
            </a:endParaRPr>
          </a:p>
        </p:txBody>
      </p:sp>
      <p:sp>
        <p:nvSpPr>
          <p:cNvPr id="12" name="椭圆 11"/>
          <p:cNvSpPr/>
          <p:nvPr/>
        </p:nvSpPr>
        <p:spPr>
          <a:xfrm>
            <a:off x="4067944" y="4105591"/>
            <a:ext cx="576070"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5</a:t>
            </a:r>
            <a:endParaRPr lang="zh-CN" altLang="en-US" dirty="0"/>
          </a:p>
        </p:txBody>
      </p:sp>
      <p:sp>
        <p:nvSpPr>
          <p:cNvPr id="13" name="椭圆 12"/>
          <p:cNvSpPr/>
          <p:nvPr/>
        </p:nvSpPr>
        <p:spPr>
          <a:xfrm>
            <a:off x="4380642" y="4937649"/>
            <a:ext cx="551391"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6</a:t>
            </a:r>
            <a:endParaRPr lang="zh-CN" altLang="en-US" dirty="0"/>
          </a:p>
        </p:txBody>
      </p:sp>
      <p:sp>
        <p:nvSpPr>
          <p:cNvPr id="14" name="TextBox 13"/>
          <p:cNvSpPr txBox="1"/>
          <p:nvPr/>
        </p:nvSpPr>
        <p:spPr>
          <a:xfrm>
            <a:off x="4932040" y="4926568"/>
            <a:ext cx="1261885" cy="523220"/>
          </a:xfrm>
          <a:prstGeom prst="rect">
            <a:avLst/>
          </a:prstGeom>
          <a:noFill/>
        </p:spPr>
        <p:txBody>
          <a:bodyPr wrap="none">
            <a:spAutoFit/>
          </a:bodyPr>
          <a:lstStyle/>
          <a:p>
            <a:pPr>
              <a:defRPr/>
            </a:pPr>
            <a:r>
              <a:rPr lang="zh-CN" altLang="en-US" sz="2800" dirty="0" smtClean="0">
                <a:latin typeface="+mn-ea"/>
                <a:ea typeface="+mn-ea"/>
              </a:rPr>
              <a:t>触发器</a:t>
            </a:r>
            <a:endParaRPr lang="zh-CN" altLang="en-US" sz="2800" dirty="0">
              <a:latin typeface="+mn-ea"/>
              <a:ea typeface="+mn-ea"/>
            </a:endParaRPr>
          </a:p>
        </p:txBody>
      </p:sp>
      <p:sp>
        <p:nvSpPr>
          <p:cNvPr id="15" name="TextBox 14"/>
          <p:cNvSpPr txBox="1"/>
          <p:nvPr/>
        </p:nvSpPr>
        <p:spPr>
          <a:xfrm>
            <a:off x="4677300" y="4080153"/>
            <a:ext cx="902812" cy="523220"/>
          </a:xfrm>
          <a:prstGeom prst="rect">
            <a:avLst/>
          </a:prstGeom>
          <a:noFill/>
        </p:spPr>
        <p:txBody>
          <a:bodyPr wrap="none">
            <a:spAutoFit/>
          </a:bodyPr>
          <a:lstStyle/>
          <a:p>
            <a:pPr>
              <a:defRPr/>
            </a:pPr>
            <a:r>
              <a:rPr lang="zh-CN" altLang="en-US" sz="2800" dirty="0" smtClean="0">
                <a:latin typeface="+mn-ea"/>
                <a:ea typeface="+mn-ea"/>
              </a:rPr>
              <a:t>断言</a:t>
            </a:r>
            <a:endParaRPr lang="zh-CN" altLang="en-US" sz="2800" dirty="0">
              <a:latin typeface="+mn-ea"/>
              <a:ea typeface="+mn-ea"/>
            </a:endParaRPr>
          </a:p>
        </p:txBody>
      </p:sp>
      <p:sp>
        <p:nvSpPr>
          <p:cNvPr id="2" name="TextBox 1"/>
          <p:cNvSpPr txBox="1"/>
          <p:nvPr/>
        </p:nvSpPr>
        <p:spPr>
          <a:xfrm>
            <a:off x="755576" y="337220"/>
            <a:ext cx="2088232" cy="707886"/>
          </a:xfrm>
          <a:prstGeom prst="rect">
            <a:avLst/>
          </a:prstGeom>
          <a:noFill/>
        </p:spPr>
        <p:txBody>
          <a:bodyPr wrap="square" rtlCol="0">
            <a:spAutoFit/>
          </a:bodyPr>
          <a:lstStyle/>
          <a:p>
            <a:r>
              <a:rPr lang="en-US" altLang="zh-CN" sz="4000" dirty="0" smtClean="0"/>
              <a:t>Contents</a:t>
            </a:r>
            <a:endParaRPr lang="zh-CN" altLang="en-US" sz="4000" dirty="0"/>
          </a:p>
        </p:txBody>
      </p:sp>
    </p:spTree>
    <p:extLst>
      <p:ext uri="{BB962C8B-B14F-4D97-AF65-F5344CB8AC3E}">
        <p14:creationId xmlns:p14="http://schemas.microsoft.com/office/powerpoint/2010/main" val="333990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187624" y="0"/>
            <a:ext cx="7056784"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600" dirty="0" smtClean="0">
                <a:latin typeface="+mn-ea"/>
                <a:ea typeface="+mn-ea"/>
              </a:rPr>
              <a:t>参照</a:t>
            </a:r>
            <a:r>
              <a:rPr lang="zh-CN" sz="3600" dirty="0" smtClean="0">
                <a:latin typeface="+mn-ea"/>
                <a:ea typeface="+mn-ea"/>
              </a:rPr>
              <a:t>完整性</a:t>
            </a:r>
            <a:endParaRPr lang="zh-CN" sz="3600" dirty="0">
              <a:latin typeface="+mn-ea"/>
              <a:ea typeface="+mn-ea"/>
            </a:endParaRPr>
          </a:p>
        </p:txBody>
      </p:sp>
      <p:sp>
        <p:nvSpPr>
          <p:cNvPr id="3" name="椭圆 2"/>
          <p:cNvSpPr/>
          <p:nvPr/>
        </p:nvSpPr>
        <p:spPr>
          <a:xfrm>
            <a:off x="395536" y="212013"/>
            <a:ext cx="576064"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800" dirty="0"/>
              <a:t>2</a:t>
            </a:r>
            <a:endParaRPr lang="zh-CN" altLang="en-US" sz="2800" dirty="0"/>
          </a:p>
        </p:txBody>
      </p:sp>
      <p:sp>
        <p:nvSpPr>
          <p:cNvPr id="4" name="Rectangle 3"/>
          <p:cNvSpPr txBox="1">
            <a:spLocks noChangeArrowheads="1"/>
          </p:cNvSpPr>
          <p:nvPr/>
        </p:nvSpPr>
        <p:spPr>
          <a:xfrm>
            <a:off x="1043608" y="1129308"/>
            <a:ext cx="7416824" cy="3024336"/>
          </a:xfrm>
          <a:prstGeom prst="rect">
            <a:avLst/>
          </a:prstGeom>
        </p:spPr>
        <p:txBody>
          <a:bodyPr vert="horz" lIns="91440" tIns="45720" rIns="91440" bIns="45720" rtlCol="0">
            <a:no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fontAlgn="auto">
              <a:lnSpc>
                <a:spcPct val="180000"/>
              </a:lnSpc>
              <a:spcAft>
                <a:spcPts val="0"/>
              </a:spcAft>
              <a:buFont typeface="Wingdings" pitchFamily="2" charset="2"/>
              <a:buChar char="u"/>
            </a:pPr>
            <a:r>
              <a:rPr lang="en-US" altLang="zh-CN" sz="2800" dirty="0" smtClean="0">
                <a:latin typeface="+mj-ea"/>
                <a:ea typeface="+mj-ea"/>
              </a:rPr>
              <a:t> </a:t>
            </a:r>
            <a:r>
              <a:rPr lang="zh-CN" sz="2800" dirty="0" smtClean="0">
                <a:latin typeface="+mj-ea"/>
                <a:ea typeface="+mj-ea"/>
              </a:rPr>
              <a:t>关系模型的参照完整性</a:t>
            </a:r>
            <a:r>
              <a:rPr lang="zh-CN" altLang="en-US" sz="2800" dirty="0" smtClean="0">
                <a:latin typeface="+mj-ea"/>
                <a:ea typeface="+mj-ea"/>
              </a:rPr>
              <a:t>规则</a:t>
            </a:r>
            <a:endParaRPr lang="en-US" altLang="zh-CN" sz="2800" dirty="0" smtClean="0">
              <a:latin typeface="+mj-ea"/>
              <a:ea typeface="+mj-ea"/>
            </a:endParaRPr>
          </a:p>
          <a:p>
            <a:pPr>
              <a:lnSpc>
                <a:spcPct val="150000"/>
              </a:lnSpc>
            </a:pPr>
            <a:r>
              <a:rPr lang="zh-CN" altLang="en-US" sz="2400" dirty="0" smtClean="0">
                <a:latin typeface="幼圆" pitchFamily="49" charset="-122"/>
                <a:ea typeface="幼圆" pitchFamily="49" charset="-122"/>
              </a:rPr>
              <a:t>  </a:t>
            </a:r>
            <a:r>
              <a:rPr lang="zh-CN" altLang="en-US" sz="2600" dirty="0" smtClean="0">
                <a:latin typeface="幼圆" pitchFamily="49" charset="-122"/>
                <a:ea typeface="幼圆" pitchFamily="49" charset="-122"/>
              </a:rPr>
              <a:t>属性</a:t>
            </a:r>
            <a:r>
              <a:rPr lang="en-US" altLang="zh-CN" sz="2600" i="1" dirty="0" smtClean="0">
                <a:latin typeface="幼圆" pitchFamily="49" charset="-122"/>
                <a:ea typeface="幼圆" pitchFamily="49" charset="-122"/>
              </a:rPr>
              <a:t>F </a:t>
            </a:r>
            <a:r>
              <a:rPr lang="zh-CN" altLang="en-US" sz="2600" dirty="0">
                <a:latin typeface="幼圆" pitchFamily="49" charset="-122"/>
                <a:ea typeface="幼圆" pitchFamily="49" charset="-122"/>
              </a:rPr>
              <a:t>是</a:t>
            </a:r>
            <a:r>
              <a:rPr lang="zh-CN" altLang="en-US" sz="2600" dirty="0" smtClean="0">
                <a:latin typeface="幼圆" pitchFamily="49" charset="-122"/>
                <a:ea typeface="幼圆" pitchFamily="49" charset="-122"/>
              </a:rPr>
              <a:t>关系</a:t>
            </a:r>
            <a:r>
              <a:rPr lang="en-US" altLang="zh-CN" sz="2600" dirty="0" smtClean="0">
                <a:latin typeface="+mj-ea"/>
                <a:ea typeface="+mj-ea"/>
              </a:rPr>
              <a:t>R</a:t>
            </a:r>
            <a:r>
              <a:rPr lang="zh-CN" altLang="en-US" sz="2600" dirty="0" smtClean="0">
                <a:latin typeface="幼圆" pitchFamily="49" charset="-122"/>
                <a:ea typeface="幼圆" pitchFamily="49" charset="-122"/>
              </a:rPr>
              <a:t>的</a:t>
            </a:r>
            <a:r>
              <a:rPr lang="zh-CN" altLang="en-US" sz="2600" dirty="0">
                <a:latin typeface="幼圆" pitchFamily="49" charset="-122"/>
                <a:ea typeface="幼圆" pitchFamily="49" charset="-122"/>
              </a:rPr>
              <a:t>外码，和</a:t>
            </a:r>
            <a:r>
              <a:rPr lang="zh-CN" altLang="en-US" sz="2600" dirty="0" smtClean="0">
                <a:latin typeface="幼圆" pitchFamily="49" charset="-122"/>
                <a:ea typeface="幼圆" pitchFamily="49" charset="-122"/>
              </a:rPr>
              <a:t>关系</a:t>
            </a:r>
            <a:r>
              <a:rPr lang="en-US" altLang="zh-CN" sz="2600" dirty="0" smtClean="0">
                <a:latin typeface="+mj-ea"/>
                <a:ea typeface="+mj-ea"/>
              </a:rPr>
              <a:t>S</a:t>
            </a:r>
            <a:r>
              <a:rPr lang="zh-CN" altLang="en-US" sz="2600" dirty="0" smtClean="0">
                <a:latin typeface="幼圆" pitchFamily="49" charset="-122"/>
                <a:ea typeface="幼圆" pitchFamily="49" charset="-122"/>
              </a:rPr>
              <a:t>的</a:t>
            </a:r>
            <a:r>
              <a:rPr lang="zh-CN" altLang="en-US" sz="2600" dirty="0">
                <a:latin typeface="幼圆" pitchFamily="49" charset="-122"/>
                <a:ea typeface="幼圆" pitchFamily="49" charset="-122"/>
              </a:rPr>
              <a:t>主码相对应，</a:t>
            </a:r>
            <a:r>
              <a:rPr lang="zh-CN" altLang="en-US" sz="2600" dirty="0" smtClean="0">
                <a:latin typeface="幼圆" pitchFamily="49" charset="-122"/>
                <a:ea typeface="幼圆" pitchFamily="49" charset="-122"/>
              </a:rPr>
              <a:t>则</a:t>
            </a:r>
            <a:r>
              <a:rPr lang="en-US" altLang="zh-CN" sz="2600" i="1" dirty="0" smtClean="0">
                <a:latin typeface="幼圆" pitchFamily="49" charset="-122"/>
                <a:ea typeface="幼圆" pitchFamily="49" charset="-122"/>
              </a:rPr>
              <a:t>F</a:t>
            </a:r>
            <a:r>
              <a:rPr lang="en-US" altLang="zh-CN" sz="2600" dirty="0" smtClean="0">
                <a:latin typeface="幼圆" pitchFamily="49" charset="-122"/>
                <a:ea typeface="幼圆" pitchFamily="49" charset="-122"/>
              </a:rPr>
              <a:t> </a:t>
            </a:r>
            <a:r>
              <a:rPr lang="zh-CN" altLang="en-US" sz="2600" dirty="0">
                <a:latin typeface="幼圆" pitchFamily="49" charset="-122"/>
                <a:ea typeface="幼圆" pitchFamily="49" charset="-122"/>
              </a:rPr>
              <a:t>的取值</a:t>
            </a:r>
            <a:r>
              <a:rPr lang="zh-CN" altLang="en-US" sz="2600" dirty="0" smtClean="0">
                <a:latin typeface="幼圆" pitchFamily="49" charset="-122"/>
                <a:ea typeface="幼圆" pitchFamily="49" charset="-122"/>
              </a:rPr>
              <a:t>等于</a:t>
            </a:r>
            <a:r>
              <a:rPr lang="en-US" altLang="zh-CN" sz="2600" dirty="0" smtClean="0">
                <a:latin typeface="微软雅黑" panose="020B0503020204020204" pitchFamily="34" charset="-122"/>
                <a:ea typeface="微软雅黑" panose="020B0503020204020204" pitchFamily="34" charset="-122"/>
              </a:rPr>
              <a:t>S</a:t>
            </a:r>
            <a:r>
              <a:rPr lang="zh-CN" altLang="en-US" sz="2600" dirty="0" smtClean="0">
                <a:latin typeface="幼圆" pitchFamily="49" charset="-122"/>
                <a:ea typeface="幼圆" pitchFamily="49" charset="-122"/>
              </a:rPr>
              <a:t>中</a:t>
            </a:r>
            <a:r>
              <a:rPr lang="zh-CN" altLang="en-US" sz="2600" dirty="0">
                <a:latin typeface="幼圆" pitchFamily="49" charset="-122"/>
                <a:ea typeface="幼圆" pitchFamily="49" charset="-122"/>
              </a:rPr>
              <a:t>某个主码的值，或者取空。</a:t>
            </a:r>
          </a:p>
        </p:txBody>
      </p:sp>
    </p:spTree>
    <p:extLst>
      <p:ext uri="{BB962C8B-B14F-4D97-AF65-F5344CB8AC3E}">
        <p14:creationId xmlns:p14="http://schemas.microsoft.com/office/powerpoint/2010/main" val="1671403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4294967295"/>
          </p:nvPr>
        </p:nvSpPr>
        <p:spPr>
          <a:xfrm>
            <a:off x="1043608" y="1129308"/>
            <a:ext cx="7848872" cy="3024336"/>
          </a:xfrm>
        </p:spPr>
        <p:txBody>
          <a:bodyPr>
            <a:noAutofit/>
          </a:bodyPr>
          <a:lstStyle/>
          <a:p>
            <a:pPr>
              <a:lnSpc>
                <a:spcPct val="180000"/>
              </a:lnSpc>
              <a:buFont typeface="Wingdings" pitchFamily="2" charset="2"/>
              <a:buChar char="u"/>
            </a:pPr>
            <a:r>
              <a:rPr lang="zh-CN" sz="2800" b="1" dirty="0">
                <a:latin typeface="+mj-ea"/>
                <a:ea typeface="+mj-ea"/>
              </a:rPr>
              <a:t>关系模型的参照完整性定义</a:t>
            </a:r>
          </a:p>
          <a:p>
            <a:pPr>
              <a:lnSpc>
                <a:spcPct val="180000"/>
              </a:lnSpc>
              <a:buFont typeface="Wingdings" pitchFamily="2" charset="2"/>
              <a:buChar char="Ø"/>
            </a:pPr>
            <a:r>
              <a:rPr lang="zh-CN" sz="2400" dirty="0">
                <a:latin typeface="幼圆" pitchFamily="49" charset="-122"/>
                <a:ea typeface="幼圆" pitchFamily="49" charset="-122"/>
              </a:rPr>
              <a:t>在</a:t>
            </a:r>
            <a:r>
              <a:rPr lang="zh-CN" altLang="zh-CN" sz="2400" b="0" dirty="0">
                <a:latin typeface="+mj-ea"/>
                <a:ea typeface="+mj-ea"/>
              </a:rPr>
              <a:t>CREATE  </a:t>
            </a:r>
            <a:r>
              <a:rPr lang="zh-CN" altLang="zh-CN" sz="2400" b="0" dirty="0" smtClean="0">
                <a:latin typeface="+mj-ea"/>
                <a:ea typeface="+mj-ea"/>
              </a:rPr>
              <a:t>TABLE</a:t>
            </a:r>
            <a:r>
              <a:rPr lang="en-US" altLang="zh-CN" sz="2400" b="0" dirty="0" smtClean="0">
                <a:latin typeface="+mj-ea"/>
                <a:ea typeface="+mj-ea"/>
              </a:rPr>
              <a:t> </a:t>
            </a:r>
            <a:r>
              <a:rPr lang="zh-CN" sz="2400" dirty="0" smtClean="0">
                <a:latin typeface="幼圆" pitchFamily="49" charset="-122"/>
                <a:ea typeface="幼圆" pitchFamily="49" charset="-122"/>
              </a:rPr>
              <a:t>中用</a:t>
            </a:r>
            <a:r>
              <a:rPr lang="en-US" altLang="zh-CN" sz="2400" dirty="0" smtClean="0">
                <a:latin typeface="幼圆" pitchFamily="49" charset="-122"/>
                <a:ea typeface="幼圆" pitchFamily="49" charset="-122"/>
              </a:rPr>
              <a:t> </a:t>
            </a:r>
            <a:r>
              <a:rPr lang="zh-CN" altLang="zh-CN" sz="2400" b="0" dirty="0">
                <a:latin typeface="+mj-ea"/>
                <a:ea typeface="+mj-ea"/>
              </a:rPr>
              <a:t>FOREIGN KEY</a:t>
            </a:r>
            <a:r>
              <a:rPr lang="en-US" altLang="zh-CN" sz="2400" b="0" dirty="0">
                <a:latin typeface="+mj-ea"/>
                <a:ea typeface="+mj-ea"/>
              </a:rPr>
              <a:t> </a:t>
            </a:r>
            <a:r>
              <a:rPr lang="zh-CN" sz="2400" dirty="0" smtClean="0">
                <a:latin typeface="幼圆" pitchFamily="49" charset="-122"/>
                <a:ea typeface="幼圆" pitchFamily="49" charset="-122"/>
              </a:rPr>
              <a:t>短语</a:t>
            </a:r>
            <a:r>
              <a:rPr lang="zh-CN" sz="2400" dirty="0">
                <a:latin typeface="幼圆" pitchFamily="49" charset="-122"/>
                <a:ea typeface="幼圆" pitchFamily="49" charset="-122"/>
              </a:rPr>
              <a:t>定义哪些列为外</a:t>
            </a:r>
            <a:r>
              <a:rPr lang="zh-CN" sz="2400" dirty="0" smtClean="0">
                <a:latin typeface="幼圆" pitchFamily="49" charset="-122"/>
                <a:ea typeface="幼圆" pitchFamily="49" charset="-122"/>
              </a:rPr>
              <a:t>码</a:t>
            </a:r>
            <a:r>
              <a:rPr lang="zh-CN" altLang="en-US" sz="2400" dirty="0" smtClean="0">
                <a:latin typeface="幼圆" pitchFamily="49" charset="-122"/>
                <a:ea typeface="幼圆" pitchFamily="49" charset="-122"/>
              </a:rPr>
              <a:t>；</a:t>
            </a:r>
            <a:endParaRPr lang="zh-CN" sz="2400" dirty="0">
              <a:latin typeface="幼圆" pitchFamily="49" charset="-122"/>
              <a:ea typeface="幼圆" pitchFamily="49" charset="-122"/>
            </a:endParaRPr>
          </a:p>
          <a:p>
            <a:pPr>
              <a:lnSpc>
                <a:spcPct val="180000"/>
              </a:lnSpc>
              <a:buFont typeface="Wingdings" pitchFamily="2" charset="2"/>
              <a:buChar char="Ø"/>
            </a:pPr>
            <a:r>
              <a:rPr lang="zh-CN" sz="2400" dirty="0">
                <a:latin typeface="幼圆" pitchFamily="49" charset="-122"/>
                <a:ea typeface="幼圆" pitchFamily="49" charset="-122"/>
              </a:rPr>
              <a:t>用</a:t>
            </a:r>
            <a:r>
              <a:rPr lang="zh-CN" altLang="zh-CN" sz="2400" b="1" dirty="0" smtClean="0">
                <a:latin typeface="幼圆" pitchFamily="49" charset="-122"/>
                <a:ea typeface="幼圆" pitchFamily="49" charset="-122"/>
              </a:rPr>
              <a:t>REFERENCES</a:t>
            </a:r>
            <a:r>
              <a:rPr lang="zh-CN" sz="2400" dirty="0">
                <a:latin typeface="幼圆" pitchFamily="49" charset="-122"/>
                <a:ea typeface="幼圆" pitchFamily="49" charset="-122"/>
              </a:rPr>
              <a:t>短语指明这些外码参照哪些表的主</a:t>
            </a:r>
            <a:r>
              <a:rPr lang="zh-CN" sz="2400" dirty="0" smtClean="0">
                <a:latin typeface="幼圆" pitchFamily="49" charset="-122"/>
                <a:ea typeface="幼圆" pitchFamily="49" charset="-122"/>
              </a:rPr>
              <a:t>码</a:t>
            </a:r>
            <a:r>
              <a:rPr lang="zh-CN" altLang="en-US" sz="2400" dirty="0" smtClean="0">
                <a:latin typeface="幼圆" pitchFamily="49" charset="-122"/>
                <a:ea typeface="幼圆" pitchFamily="49" charset="-122"/>
              </a:rPr>
              <a:t>。</a:t>
            </a:r>
            <a:r>
              <a:rPr lang="zh-CN" sz="2400" dirty="0" smtClean="0">
                <a:latin typeface="幼圆" pitchFamily="49" charset="-122"/>
                <a:ea typeface="幼圆" pitchFamily="49" charset="-122"/>
              </a:rPr>
              <a:t> </a:t>
            </a:r>
            <a:endParaRPr lang="zh-CN" sz="2400" dirty="0">
              <a:latin typeface="幼圆" pitchFamily="49" charset="-122"/>
              <a:ea typeface="幼圆" pitchFamily="49" charset="-122"/>
            </a:endParaRPr>
          </a:p>
        </p:txBody>
      </p:sp>
      <p:sp>
        <p:nvSpPr>
          <p:cNvPr id="4" name="Rectangle 2"/>
          <p:cNvSpPr txBox="1">
            <a:spLocks noChangeArrowheads="1"/>
          </p:cNvSpPr>
          <p:nvPr/>
        </p:nvSpPr>
        <p:spPr>
          <a:xfrm>
            <a:off x="1187624" y="0"/>
            <a:ext cx="7056784"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600" dirty="0" smtClean="0">
                <a:latin typeface="+mn-ea"/>
                <a:ea typeface="+mn-ea"/>
              </a:rPr>
              <a:t>参照</a:t>
            </a:r>
            <a:r>
              <a:rPr lang="zh-CN" sz="3600" dirty="0" smtClean="0">
                <a:latin typeface="+mn-ea"/>
                <a:ea typeface="+mn-ea"/>
              </a:rPr>
              <a:t>完整性</a:t>
            </a:r>
            <a:endParaRPr lang="zh-CN" sz="3600" dirty="0">
              <a:latin typeface="+mn-ea"/>
              <a:ea typeface="+mn-ea"/>
            </a:endParaRPr>
          </a:p>
        </p:txBody>
      </p:sp>
      <p:sp>
        <p:nvSpPr>
          <p:cNvPr id="5" name="椭圆 4"/>
          <p:cNvSpPr/>
          <p:nvPr/>
        </p:nvSpPr>
        <p:spPr>
          <a:xfrm>
            <a:off x="395536" y="212013"/>
            <a:ext cx="576064"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800" dirty="0"/>
              <a:t>2</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4294967295"/>
          </p:nvPr>
        </p:nvSpPr>
        <p:spPr>
          <a:xfrm>
            <a:off x="971600" y="913284"/>
            <a:ext cx="8136904" cy="4801716"/>
          </a:xfrm>
        </p:spPr>
        <p:txBody>
          <a:bodyPr>
            <a:noAutofit/>
          </a:bodyPr>
          <a:lstStyle/>
          <a:p>
            <a:pPr>
              <a:buFont typeface="Wingdings" pitchFamily="2" charset="2"/>
              <a:buChar char="u"/>
            </a:pPr>
            <a:r>
              <a:rPr lang="zh-CN" sz="2400" b="1" dirty="0" smtClean="0">
                <a:latin typeface="幼圆" pitchFamily="49" charset="-122"/>
                <a:ea typeface="幼圆" pitchFamily="49" charset="-122"/>
              </a:rPr>
              <a:t>关系</a:t>
            </a:r>
            <a:r>
              <a:rPr lang="zh-CN" altLang="zh-CN" sz="2400" b="1" dirty="0">
                <a:latin typeface="幼圆" pitchFamily="49" charset="-122"/>
                <a:ea typeface="幼圆" pitchFamily="49" charset="-122"/>
              </a:rPr>
              <a:t>SC</a:t>
            </a:r>
            <a:r>
              <a:rPr lang="zh-CN" sz="2400" b="1" dirty="0">
                <a:latin typeface="幼圆" pitchFamily="49" charset="-122"/>
                <a:ea typeface="幼圆" pitchFamily="49" charset="-122"/>
              </a:rPr>
              <a:t>中一个元组表示一个学生选修的某门课程的成绩，（</a:t>
            </a:r>
            <a:r>
              <a:rPr lang="zh-CN" altLang="zh-CN" sz="2400" b="1" dirty="0">
                <a:latin typeface="幼圆" pitchFamily="49" charset="-122"/>
                <a:ea typeface="幼圆" pitchFamily="49" charset="-122"/>
              </a:rPr>
              <a:t>Sno</a:t>
            </a:r>
            <a:r>
              <a:rPr lang="zh-CN" sz="2400" b="1" dirty="0" smtClean="0">
                <a:latin typeface="幼圆" pitchFamily="49" charset="-122"/>
                <a:ea typeface="幼圆" pitchFamily="49" charset="-122"/>
              </a:rPr>
              <a:t>，</a:t>
            </a:r>
            <a:r>
              <a:rPr lang="zh-CN" altLang="zh-CN" sz="2400" b="1" dirty="0" smtClean="0">
                <a:latin typeface="幼圆" pitchFamily="49" charset="-122"/>
                <a:ea typeface="幼圆" pitchFamily="49" charset="-122"/>
              </a:rPr>
              <a:t>Cno</a:t>
            </a:r>
            <a:r>
              <a:rPr lang="zh-CN" sz="2400" b="1" dirty="0">
                <a:latin typeface="幼圆" pitchFamily="49" charset="-122"/>
                <a:ea typeface="幼圆" pitchFamily="49" charset="-122"/>
              </a:rPr>
              <a:t>）是主码。</a:t>
            </a:r>
            <a:r>
              <a:rPr lang="zh-CN" altLang="zh-CN" sz="2400" b="1" dirty="0">
                <a:latin typeface="幼圆" pitchFamily="49" charset="-122"/>
                <a:ea typeface="幼圆" pitchFamily="49" charset="-122"/>
              </a:rPr>
              <a:t>Sno</a:t>
            </a:r>
            <a:r>
              <a:rPr lang="zh-CN" sz="2400" b="1" dirty="0">
                <a:latin typeface="幼圆" pitchFamily="49" charset="-122"/>
                <a:ea typeface="幼圆" pitchFamily="49" charset="-122"/>
              </a:rPr>
              <a:t>，</a:t>
            </a:r>
            <a:r>
              <a:rPr lang="zh-CN" altLang="zh-CN" sz="2400" b="1" dirty="0">
                <a:latin typeface="幼圆" pitchFamily="49" charset="-122"/>
                <a:ea typeface="幼圆" pitchFamily="49" charset="-122"/>
              </a:rPr>
              <a:t>Cno</a:t>
            </a:r>
            <a:r>
              <a:rPr lang="zh-CN" sz="2400" b="1" dirty="0">
                <a:latin typeface="幼圆" pitchFamily="49" charset="-122"/>
                <a:ea typeface="幼圆" pitchFamily="49" charset="-122"/>
              </a:rPr>
              <a:t>分别参照引用</a:t>
            </a:r>
            <a:r>
              <a:rPr lang="zh-CN" altLang="zh-CN" sz="2400" b="1" dirty="0">
                <a:latin typeface="幼圆" pitchFamily="49" charset="-122"/>
                <a:ea typeface="幼圆" pitchFamily="49" charset="-122"/>
              </a:rPr>
              <a:t>Student</a:t>
            </a:r>
            <a:r>
              <a:rPr lang="zh-CN" sz="2400" b="1" dirty="0">
                <a:latin typeface="幼圆" pitchFamily="49" charset="-122"/>
                <a:ea typeface="幼圆" pitchFamily="49" charset="-122"/>
              </a:rPr>
              <a:t>表的主码和</a:t>
            </a:r>
            <a:r>
              <a:rPr lang="zh-CN" altLang="zh-CN" sz="2400" b="1" dirty="0">
                <a:latin typeface="幼圆" pitchFamily="49" charset="-122"/>
                <a:ea typeface="幼圆" pitchFamily="49" charset="-122"/>
              </a:rPr>
              <a:t>Course</a:t>
            </a:r>
            <a:r>
              <a:rPr lang="zh-CN" sz="2400" b="1" dirty="0">
                <a:latin typeface="幼圆" pitchFamily="49" charset="-122"/>
                <a:ea typeface="幼圆" pitchFamily="49" charset="-122"/>
              </a:rPr>
              <a:t>表的主码</a:t>
            </a:r>
            <a:r>
              <a:rPr lang="zh-CN" sz="2400" dirty="0">
                <a:latin typeface="幼圆" pitchFamily="49" charset="-122"/>
                <a:ea typeface="幼圆" pitchFamily="49" charset="-122"/>
              </a:rPr>
              <a:t> </a:t>
            </a:r>
          </a:p>
          <a:p>
            <a:pPr>
              <a:lnSpc>
                <a:spcPct val="150000"/>
              </a:lnSpc>
              <a:buFont typeface="Wingdings" pitchFamily="2" charset="2"/>
              <a:buNone/>
            </a:pPr>
            <a:r>
              <a:rPr lang="zh-CN" altLang="zh-CN" sz="2400" dirty="0" smtClean="0">
                <a:latin typeface="+mj-ea"/>
                <a:ea typeface="+mj-ea"/>
              </a:rPr>
              <a:t>【</a:t>
            </a:r>
            <a:r>
              <a:rPr lang="zh-CN" sz="2400" dirty="0" smtClean="0">
                <a:latin typeface="+mj-ea"/>
                <a:ea typeface="+mj-ea"/>
              </a:rPr>
              <a:t>例</a:t>
            </a:r>
            <a:r>
              <a:rPr lang="zh-CN" altLang="zh-CN" sz="2400" dirty="0" smtClean="0">
                <a:latin typeface="+mj-ea"/>
                <a:ea typeface="+mj-ea"/>
              </a:rPr>
              <a:t>】</a:t>
            </a:r>
            <a:r>
              <a:rPr lang="zh-CN" sz="2400" dirty="0" smtClean="0">
                <a:latin typeface="+mj-ea"/>
                <a:ea typeface="+mj-ea"/>
              </a:rPr>
              <a:t>定义</a:t>
            </a:r>
            <a:r>
              <a:rPr lang="zh-CN" altLang="zh-CN" sz="2400" dirty="0">
                <a:latin typeface="+mj-ea"/>
                <a:ea typeface="+mj-ea"/>
              </a:rPr>
              <a:t>SC</a:t>
            </a:r>
            <a:r>
              <a:rPr lang="zh-CN" sz="2400" dirty="0">
                <a:latin typeface="+mj-ea"/>
                <a:ea typeface="+mj-ea"/>
              </a:rPr>
              <a:t>中的参照完整性</a:t>
            </a:r>
          </a:p>
          <a:p>
            <a:pPr>
              <a:buFont typeface="Wingdings" pitchFamily="2" charset="2"/>
              <a:buNone/>
            </a:pPr>
            <a:r>
              <a:rPr lang="en-US" altLang="zh-CN" sz="1700" dirty="0" smtClean="0">
                <a:latin typeface="幼圆" pitchFamily="49" charset="-122"/>
                <a:ea typeface="幼圆" pitchFamily="49" charset="-122"/>
              </a:rPr>
              <a:t> </a:t>
            </a:r>
            <a:r>
              <a:rPr lang="zh-CN" altLang="zh-CN" sz="1700" dirty="0" smtClean="0">
                <a:latin typeface="+mj-ea"/>
                <a:ea typeface="+mj-ea"/>
              </a:rPr>
              <a:t>CREATE </a:t>
            </a:r>
            <a:r>
              <a:rPr lang="zh-CN" altLang="zh-CN" sz="1700" dirty="0">
                <a:latin typeface="+mj-ea"/>
                <a:ea typeface="+mj-ea"/>
              </a:rPr>
              <a:t>TABLE </a:t>
            </a:r>
            <a:r>
              <a:rPr lang="zh-CN" altLang="zh-CN" sz="1700" dirty="0">
                <a:latin typeface="幼圆" pitchFamily="49" charset="-122"/>
                <a:ea typeface="幼圆" pitchFamily="49" charset="-122"/>
              </a:rPr>
              <a:t>SC</a:t>
            </a:r>
          </a:p>
          <a:p>
            <a:pPr>
              <a:buFont typeface="Wingdings" pitchFamily="2" charset="2"/>
              <a:buNone/>
            </a:pPr>
            <a:r>
              <a:rPr lang="zh-CN" altLang="zh-CN" sz="1700" dirty="0" smtClean="0">
                <a:latin typeface="幼圆" pitchFamily="49" charset="-122"/>
                <a:ea typeface="幼圆" pitchFamily="49" charset="-122"/>
              </a:rPr>
              <a:t>(Sno  </a:t>
            </a:r>
            <a:r>
              <a:rPr lang="zh-CN" altLang="zh-CN" sz="1700" dirty="0">
                <a:latin typeface="+mj-ea"/>
                <a:ea typeface="+mj-ea"/>
              </a:rPr>
              <a:t>CHAR(9)  NOT NULL</a:t>
            </a:r>
            <a:r>
              <a:rPr lang="zh-CN" sz="1700" dirty="0">
                <a:latin typeface="幼圆" pitchFamily="49" charset="-122"/>
                <a:ea typeface="幼圆" pitchFamily="49" charset="-122"/>
              </a:rPr>
              <a:t>， </a:t>
            </a:r>
            <a:endParaRPr lang="en-US" altLang="zh-CN" sz="1700" dirty="0" smtClean="0">
              <a:latin typeface="幼圆" pitchFamily="49" charset="-122"/>
              <a:ea typeface="幼圆" pitchFamily="49" charset="-122"/>
            </a:endParaRPr>
          </a:p>
          <a:p>
            <a:pPr>
              <a:buFont typeface="Wingdings" pitchFamily="2" charset="2"/>
              <a:buNone/>
            </a:pPr>
            <a:r>
              <a:rPr lang="en-US" altLang="zh-CN" sz="1700" dirty="0" smtClean="0">
                <a:latin typeface="幼圆" pitchFamily="49" charset="-122"/>
                <a:ea typeface="幼圆" pitchFamily="49" charset="-122"/>
              </a:rPr>
              <a:t> </a:t>
            </a:r>
            <a:r>
              <a:rPr lang="zh-CN" altLang="zh-CN" sz="1700" dirty="0" smtClean="0">
                <a:latin typeface="幼圆" pitchFamily="49" charset="-122"/>
                <a:ea typeface="幼圆" pitchFamily="49" charset="-122"/>
              </a:rPr>
              <a:t>Cno </a:t>
            </a:r>
            <a:r>
              <a:rPr lang="zh-CN" altLang="zh-CN" sz="1700" dirty="0">
                <a:latin typeface="+mj-ea"/>
                <a:ea typeface="+mj-ea"/>
              </a:rPr>
              <a:t>CHAR(4)  NOT NULL</a:t>
            </a:r>
            <a:r>
              <a:rPr lang="zh-CN" sz="1700" dirty="0">
                <a:latin typeface="幼圆" pitchFamily="49" charset="-122"/>
                <a:ea typeface="幼圆" pitchFamily="49" charset="-122"/>
              </a:rPr>
              <a:t>，  </a:t>
            </a:r>
          </a:p>
          <a:p>
            <a:pPr>
              <a:buFont typeface="Wingdings" pitchFamily="2" charset="2"/>
              <a:buNone/>
            </a:pPr>
            <a:r>
              <a:rPr lang="zh-CN" sz="1700" dirty="0" smtClean="0">
                <a:latin typeface="幼圆" pitchFamily="49" charset="-122"/>
                <a:ea typeface="幼圆" pitchFamily="49" charset="-122"/>
              </a:rPr>
              <a:t> </a:t>
            </a:r>
            <a:r>
              <a:rPr lang="zh-CN" altLang="zh-CN" sz="1700" dirty="0" smtClean="0">
                <a:latin typeface="幼圆" pitchFamily="49" charset="-122"/>
                <a:ea typeface="幼圆" pitchFamily="49" charset="-122"/>
              </a:rPr>
              <a:t>Grade </a:t>
            </a:r>
            <a:r>
              <a:rPr lang="zh-CN" altLang="zh-CN" sz="1700" dirty="0">
                <a:latin typeface="+mj-ea"/>
                <a:ea typeface="+mj-ea"/>
              </a:rPr>
              <a:t>SMALLINT</a:t>
            </a:r>
            <a:r>
              <a:rPr lang="zh-CN" sz="1700" dirty="0">
                <a:latin typeface="幼圆" pitchFamily="49" charset="-122"/>
                <a:ea typeface="幼圆" pitchFamily="49" charset="-122"/>
              </a:rPr>
              <a:t>，</a:t>
            </a:r>
          </a:p>
          <a:p>
            <a:pPr>
              <a:buFont typeface="Wingdings" pitchFamily="2" charset="2"/>
              <a:buNone/>
            </a:pPr>
            <a:r>
              <a:rPr lang="zh-CN" sz="1700" dirty="0" smtClean="0">
                <a:latin typeface="幼圆" pitchFamily="49" charset="-122"/>
                <a:ea typeface="幼圆" pitchFamily="49" charset="-122"/>
              </a:rPr>
              <a:t> </a:t>
            </a:r>
            <a:r>
              <a:rPr lang="zh-CN" altLang="zh-CN" sz="1700" dirty="0" smtClean="0">
                <a:latin typeface="+mj-ea"/>
                <a:ea typeface="+mj-ea"/>
              </a:rPr>
              <a:t>PRIMARY </a:t>
            </a:r>
            <a:r>
              <a:rPr lang="zh-CN" altLang="zh-CN" sz="1700" dirty="0">
                <a:latin typeface="+mj-ea"/>
                <a:ea typeface="+mj-ea"/>
              </a:rPr>
              <a:t>KEY </a:t>
            </a:r>
            <a:r>
              <a:rPr lang="zh-CN" altLang="zh-CN" sz="1700" dirty="0">
                <a:latin typeface="幼圆" pitchFamily="49" charset="-122"/>
                <a:ea typeface="幼圆" pitchFamily="49" charset="-122"/>
              </a:rPr>
              <a:t>(Sno</a:t>
            </a:r>
            <a:r>
              <a:rPr lang="zh-CN" sz="1700" dirty="0">
                <a:latin typeface="幼圆" pitchFamily="49" charset="-122"/>
                <a:ea typeface="幼圆" pitchFamily="49" charset="-122"/>
              </a:rPr>
              <a:t>， </a:t>
            </a:r>
            <a:r>
              <a:rPr lang="zh-CN" altLang="zh-CN" sz="1700" dirty="0">
                <a:latin typeface="幼圆" pitchFamily="49" charset="-122"/>
                <a:ea typeface="幼圆" pitchFamily="49" charset="-122"/>
              </a:rPr>
              <a:t>Cno)</a:t>
            </a:r>
            <a:r>
              <a:rPr lang="zh-CN" sz="1700" dirty="0">
                <a:latin typeface="幼圆" pitchFamily="49" charset="-122"/>
                <a:ea typeface="幼圆" pitchFamily="49" charset="-122"/>
              </a:rPr>
              <a:t>， </a:t>
            </a:r>
            <a:r>
              <a:rPr lang="zh-CN" altLang="zh-CN" sz="1700" dirty="0" smtClean="0">
                <a:latin typeface="幼圆" pitchFamily="49" charset="-122"/>
                <a:ea typeface="幼圆" pitchFamily="49" charset="-122"/>
              </a:rPr>
              <a:t>/*</a:t>
            </a:r>
            <a:r>
              <a:rPr lang="zh-CN" sz="1700" dirty="0">
                <a:latin typeface="幼圆" pitchFamily="49" charset="-122"/>
                <a:ea typeface="幼圆" pitchFamily="49" charset="-122"/>
              </a:rPr>
              <a:t>在表级定义实体完整性</a:t>
            </a:r>
            <a:r>
              <a:rPr lang="zh-CN" sz="1700" dirty="0" smtClean="0">
                <a:latin typeface="幼圆" pitchFamily="49" charset="-122"/>
                <a:ea typeface="幼圆" pitchFamily="49" charset="-122"/>
              </a:rPr>
              <a:t>*</a:t>
            </a:r>
            <a:r>
              <a:rPr lang="zh-CN" altLang="zh-CN" sz="1700" dirty="0" smtClean="0">
                <a:latin typeface="幼圆" pitchFamily="49" charset="-122"/>
                <a:ea typeface="幼圆" pitchFamily="49" charset="-122"/>
              </a:rPr>
              <a:t>/</a:t>
            </a:r>
          </a:p>
          <a:p>
            <a:pPr>
              <a:buFont typeface="Wingdings" pitchFamily="2" charset="2"/>
              <a:buNone/>
            </a:pPr>
            <a:r>
              <a:rPr lang="zh-CN" altLang="zh-CN" sz="1700" dirty="0" smtClean="0">
                <a:latin typeface="幼圆" pitchFamily="49" charset="-122"/>
                <a:ea typeface="幼圆" pitchFamily="49" charset="-122"/>
              </a:rPr>
              <a:t> </a:t>
            </a:r>
            <a:r>
              <a:rPr lang="zh-CN" altLang="zh-CN" sz="1700" dirty="0" smtClean="0">
                <a:latin typeface="+mj-ea"/>
                <a:ea typeface="+mj-ea"/>
              </a:rPr>
              <a:t>FOREIGN KEY </a:t>
            </a:r>
            <a:r>
              <a:rPr lang="zh-CN" altLang="zh-CN" sz="1700" dirty="0" smtClean="0">
                <a:latin typeface="幼圆" pitchFamily="49" charset="-122"/>
                <a:ea typeface="幼圆" pitchFamily="49" charset="-122"/>
              </a:rPr>
              <a:t>(Sno) </a:t>
            </a:r>
            <a:r>
              <a:rPr lang="zh-CN" altLang="zh-CN" sz="1700" dirty="0" smtClean="0">
                <a:latin typeface="+mj-ea"/>
                <a:ea typeface="+mj-ea"/>
              </a:rPr>
              <a:t>REFERENCES</a:t>
            </a:r>
            <a:r>
              <a:rPr lang="zh-CN" altLang="zh-CN" sz="1700" dirty="0" smtClean="0">
                <a:latin typeface="幼圆" pitchFamily="49" charset="-122"/>
                <a:ea typeface="幼圆" pitchFamily="49" charset="-122"/>
              </a:rPr>
              <a:t> Student(Sno)</a:t>
            </a:r>
            <a:r>
              <a:rPr lang="zh-CN" sz="1700" dirty="0" smtClean="0">
                <a:latin typeface="幼圆" pitchFamily="49" charset="-122"/>
                <a:ea typeface="幼圆" pitchFamily="49" charset="-122"/>
              </a:rPr>
              <a:t>，</a:t>
            </a:r>
            <a:r>
              <a:rPr lang="zh-CN" altLang="zh-CN" sz="1700" dirty="0" smtClean="0">
                <a:latin typeface="幼圆" pitchFamily="49" charset="-122"/>
                <a:ea typeface="幼圆" pitchFamily="49" charset="-122"/>
              </a:rPr>
              <a:t>/*</a:t>
            </a:r>
            <a:r>
              <a:rPr lang="zh-CN" sz="1700" dirty="0" smtClean="0">
                <a:latin typeface="幼圆" pitchFamily="49" charset="-122"/>
                <a:ea typeface="幼圆" pitchFamily="49" charset="-122"/>
              </a:rPr>
              <a:t>在表级定义参照完整性*</a:t>
            </a:r>
            <a:r>
              <a:rPr lang="zh-CN" altLang="zh-CN" sz="1700" dirty="0" smtClean="0">
                <a:latin typeface="幼圆" pitchFamily="49" charset="-122"/>
                <a:ea typeface="幼圆" pitchFamily="49" charset="-122"/>
              </a:rPr>
              <a:t>/</a:t>
            </a:r>
          </a:p>
          <a:p>
            <a:pPr>
              <a:buFont typeface="Wingdings" pitchFamily="2" charset="2"/>
              <a:buNone/>
            </a:pPr>
            <a:r>
              <a:rPr lang="en-US" altLang="zh-CN" sz="1700" dirty="0" smtClean="0">
                <a:latin typeface="+mj-ea"/>
                <a:ea typeface="+mj-ea"/>
              </a:rPr>
              <a:t>  </a:t>
            </a:r>
            <a:r>
              <a:rPr lang="zh-CN" altLang="zh-CN" sz="1700" dirty="0" smtClean="0">
                <a:latin typeface="+mj-ea"/>
                <a:ea typeface="+mj-ea"/>
              </a:rPr>
              <a:t>FOREIGN </a:t>
            </a:r>
            <a:r>
              <a:rPr lang="zh-CN" altLang="zh-CN" sz="1700" dirty="0">
                <a:latin typeface="+mj-ea"/>
                <a:ea typeface="+mj-ea"/>
              </a:rPr>
              <a:t>KEY </a:t>
            </a:r>
            <a:r>
              <a:rPr lang="zh-CN" altLang="zh-CN" sz="1700" dirty="0">
                <a:latin typeface="幼圆" pitchFamily="49" charset="-122"/>
                <a:ea typeface="幼圆" pitchFamily="49" charset="-122"/>
              </a:rPr>
              <a:t>(Cno) </a:t>
            </a:r>
            <a:r>
              <a:rPr lang="zh-CN" altLang="zh-CN" sz="1700" dirty="0">
                <a:latin typeface="+mj-ea"/>
                <a:ea typeface="+mj-ea"/>
              </a:rPr>
              <a:t>REFERENCES </a:t>
            </a:r>
            <a:r>
              <a:rPr lang="zh-CN" altLang="zh-CN" sz="1700" dirty="0">
                <a:latin typeface="幼圆" pitchFamily="49" charset="-122"/>
                <a:ea typeface="幼圆" pitchFamily="49" charset="-122"/>
              </a:rPr>
              <a:t>Course(</a:t>
            </a:r>
            <a:r>
              <a:rPr lang="zh-CN" altLang="zh-CN" sz="1700" dirty="0" smtClean="0">
                <a:latin typeface="幼圆" pitchFamily="49" charset="-122"/>
                <a:ea typeface="幼圆" pitchFamily="49" charset="-122"/>
              </a:rPr>
              <a:t>Cno) /*</a:t>
            </a:r>
            <a:r>
              <a:rPr lang="zh-CN" sz="1700" dirty="0">
                <a:latin typeface="幼圆" pitchFamily="49" charset="-122"/>
                <a:ea typeface="幼圆" pitchFamily="49" charset="-122"/>
              </a:rPr>
              <a:t>在表级定义参照完整性</a:t>
            </a:r>
            <a:r>
              <a:rPr lang="zh-CN" sz="1700" dirty="0" smtClean="0">
                <a:latin typeface="幼圆" pitchFamily="49" charset="-122"/>
                <a:ea typeface="幼圆" pitchFamily="49" charset="-122"/>
              </a:rPr>
              <a:t>*</a:t>
            </a:r>
            <a:r>
              <a:rPr lang="zh-CN" altLang="zh-CN" sz="1700" dirty="0" smtClean="0">
                <a:latin typeface="幼圆" pitchFamily="49" charset="-122"/>
                <a:ea typeface="幼圆" pitchFamily="49" charset="-122"/>
              </a:rPr>
              <a:t>/)</a:t>
            </a:r>
            <a:r>
              <a:rPr lang="zh-CN" altLang="zh-CN" sz="1700" dirty="0">
                <a:latin typeface="幼圆" pitchFamily="49" charset="-122"/>
                <a:ea typeface="幼圆" pitchFamily="49" charset="-122"/>
              </a:rPr>
              <a:t>;</a:t>
            </a:r>
          </a:p>
        </p:txBody>
      </p:sp>
      <p:sp>
        <p:nvSpPr>
          <p:cNvPr id="4" name="Rectangle 2"/>
          <p:cNvSpPr txBox="1">
            <a:spLocks noChangeArrowheads="1"/>
          </p:cNvSpPr>
          <p:nvPr/>
        </p:nvSpPr>
        <p:spPr>
          <a:xfrm>
            <a:off x="1187624" y="0"/>
            <a:ext cx="4032448"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600" dirty="0" smtClean="0">
                <a:latin typeface="+mn-ea"/>
                <a:ea typeface="+mn-ea"/>
              </a:rPr>
              <a:t>参照</a:t>
            </a:r>
            <a:r>
              <a:rPr lang="zh-CN" sz="3600" dirty="0" smtClean="0">
                <a:latin typeface="+mn-ea"/>
                <a:ea typeface="+mn-ea"/>
              </a:rPr>
              <a:t>完整性</a:t>
            </a:r>
            <a:r>
              <a:rPr lang="zh-CN" altLang="en-US" sz="3600" dirty="0">
                <a:latin typeface="+mn-ea"/>
                <a:ea typeface="+mn-ea"/>
              </a:rPr>
              <a:t>定义</a:t>
            </a:r>
            <a:endParaRPr lang="zh-CN" sz="3600" dirty="0">
              <a:latin typeface="+mn-ea"/>
              <a:ea typeface="+mn-ea"/>
            </a:endParaRPr>
          </a:p>
        </p:txBody>
      </p:sp>
      <p:sp>
        <p:nvSpPr>
          <p:cNvPr id="6" name="椭圆 5"/>
          <p:cNvSpPr/>
          <p:nvPr/>
        </p:nvSpPr>
        <p:spPr>
          <a:xfrm>
            <a:off x="395536" y="212013"/>
            <a:ext cx="648072"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a:t>2</a:t>
            </a:r>
            <a:r>
              <a:rPr lang="en-US" altLang="zh-CN" sz="300" dirty="0" smtClean="0"/>
              <a:t>.</a:t>
            </a:r>
            <a:r>
              <a:rPr lang="en-US" altLang="zh-CN" sz="1000" dirty="0" smtClean="0"/>
              <a:t>1</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1000"/>
                                        <p:tgtEl>
                                          <p:spTgt spid="18435">
                                            <p:txEl>
                                              <p:pRg st="0" end="0"/>
                                            </p:txEl>
                                          </p:spTgt>
                                        </p:tgtEl>
                                      </p:cBhvr>
                                    </p:animEffect>
                                    <p:anim calcmode="lin" valueType="num">
                                      <p:cBhvr>
                                        <p:cTn id="8" dur="10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4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435">
                                            <p:txEl>
                                              <p:pRg st="1" end="1"/>
                                            </p:txEl>
                                          </p:spTgt>
                                        </p:tgtEl>
                                        <p:attrNameLst>
                                          <p:attrName>style.visibility</p:attrName>
                                        </p:attrNameLst>
                                      </p:cBhvr>
                                      <p:to>
                                        <p:strVal val="visible"/>
                                      </p:to>
                                    </p:set>
                                    <p:animEffect transition="in" filter="fade">
                                      <p:cBhvr>
                                        <p:cTn id="14" dur="1000"/>
                                        <p:tgtEl>
                                          <p:spTgt spid="18435">
                                            <p:txEl>
                                              <p:pRg st="1" end="1"/>
                                            </p:txEl>
                                          </p:spTgt>
                                        </p:tgtEl>
                                      </p:cBhvr>
                                    </p:animEffect>
                                    <p:anim calcmode="lin" valueType="num">
                                      <p:cBhvr>
                                        <p:cTn id="15" dur="10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43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Effect transition="in" filter="fade">
                                      <p:cBhvr>
                                        <p:cTn id="19" dur="1000"/>
                                        <p:tgtEl>
                                          <p:spTgt spid="18435">
                                            <p:txEl>
                                              <p:pRg st="2" end="2"/>
                                            </p:txEl>
                                          </p:spTgt>
                                        </p:tgtEl>
                                      </p:cBhvr>
                                    </p:animEffect>
                                    <p:anim calcmode="lin" valueType="num">
                                      <p:cBhvr>
                                        <p:cTn id="20" dur="10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843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8435">
                                            <p:txEl>
                                              <p:pRg st="3" end="3"/>
                                            </p:txEl>
                                          </p:spTgt>
                                        </p:tgtEl>
                                        <p:attrNameLst>
                                          <p:attrName>style.visibility</p:attrName>
                                        </p:attrNameLst>
                                      </p:cBhvr>
                                      <p:to>
                                        <p:strVal val="visible"/>
                                      </p:to>
                                    </p:set>
                                    <p:animEffect transition="in" filter="fade">
                                      <p:cBhvr>
                                        <p:cTn id="24" dur="1000"/>
                                        <p:tgtEl>
                                          <p:spTgt spid="18435">
                                            <p:txEl>
                                              <p:pRg st="3" end="3"/>
                                            </p:txEl>
                                          </p:spTgt>
                                        </p:tgtEl>
                                      </p:cBhvr>
                                    </p:animEffect>
                                    <p:anim calcmode="lin" valueType="num">
                                      <p:cBhvr>
                                        <p:cTn id="25" dur="10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843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8435">
                                            <p:txEl>
                                              <p:pRg st="4" end="4"/>
                                            </p:txEl>
                                          </p:spTgt>
                                        </p:tgtEl>
                                        <p:attrNameLst>
                                          <p:attrName>style.visibility</p:attrName>
                                        </p:attrNameLst>
                                      </p:cBhvr>
                                      <p:to>
                                        <p:strVal val="visible"/>
                                      </p:to>
                                    </p:set>
                                    <p:animEffect transition="in" filter="fade">
                                      <p:cBhvr>
                                        <p:cTn id="29" dur="1000"/>
                                        <p:tgtEl>
                                          <p:spTgt spid="18435">
                                            <p:txEl>
                                              <p:pRg st="4" end="4"/>
                                            </p:txEl>
                                          </p:spTgt>
                                        </p:tgtEl>
                                      </p:cBhvr>
                                    </p:animEffect>
                                    <p:anim calcmode="lin" valueType="num">
                                      <p:cBhvr>
                                        <p:cTn id="30" dur="10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843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8435">
                                            <p:txEl>
                                              <p:pRg st="5" end="5"/>
                                            </p:txEl>
                                          </p:spTgt>
                                        </p:tgtEl>
                                        <p:attrNameLst>
                                          <p:attrName>style.visibility</p:attrName>
                                        </p:attrNameLst>
                                      </p:cBhvr>
                                      <p:to>
                                        <p:strVal val="visible"/>
                                      </p:to>
                                    </p:set>
                                    <p:animEffect transition="in" filter="fade">
                                      <p:cBhvr>
                                        <p:cTn id="34" dur="1000"/>
                                        <p:tgtEl>
                                          <p:spTgt spid="18435">
                                            <p:txEl>
                                              <p:pRg st="5" end="5"/>
                                            </p:txEl>
                                          </p:spTgt>
                                        </p:tgtEl>
                                      </p:cBhvr>
                                    </p:animEffect>
                                    <p:anim calcmode="lin" valueType="num">
                                      <p:cBhvr>
                                        <p:cTn id="35" dur="10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843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8435">
                                            <p:txEl>
                                              <p:pRg st="6" end="6"/>
                                            </p:txEl>
                                          </p:spTgt>
                                        </p:tgtEl>
                                        <p:attrNameLst>
                                          <p:attrName>style.visibility</p:attrName>
                                        </p:attrNameLst>
                                      </p:cBhvr>
                                      <p:to>
                                        <p:strVal val="visible"/>
                                      </p:to>
                                    </p:set>
                                    <p:animEffect transition="in" filter="fade">
                                      <p:cBhvr>
                                        <p:cTn id="39" dur="1000"/>
                                        <p:tgtEl>
                                          <p:spTgt spid="18435">
                                            <p:txEl>
                                              <p:pRg st="6" end="6"/>
                                            </p:txEl>
                                          </p:spTgt>
                                        </p:tgtEl>
                                      </p:cBhvr>
                                    </p:animEffect>
                                    <p:anim calcmode="lin" valueType="num">
                                      <p:cBhvr>
                                        <p:cTn id="40" dur="10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18435">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8435">
                                            <p:txEl>
                                              <p:pRg st="7" end="7"/>
                                            </p:txEl>
                                          </p:spTgt>
                                        </p:tgtEl>
                                        <p:attrNameLst>
                                          <p:attrName>style.visibility</p:attrName>
                                        </p:attrNameLst>
                                      </p:cBhvr>
                                      <p:to>
                                        <p:strVal val="visible"/>
                                      </p:to>
                                    </p:set>
                                    <p:animEffect transition="in" filter="fade">
                                      <p:cBhvr>
                                        <p:cTn id="44" dur="1000"/>
                                        <p:tgtEl>
                                          <p:spTgt spid="18435">
                                            <p:txEl>
                                              <p:pRg st="7" end="7"/>
                                            </p:txEl>
                                          </p:spTgt>
                                        </p:tgtEl>
                                      </p:cBhvr>
                                    </p:animEffect>
                                    <p:anim calcmode="lin" valueType="num">
                                      <p:cBhvr>
                                        <p:cTn id="45" dur="10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18435">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8435">
                                            <p:txEl>
                                              <p:pRg st="8" end="8"/>
                                            </p:txEl>
                                          </p:spTgt>
                                        </p:tgtEl>
                                        <p:attrNameLst>
                                          <p:attrName>style.visibility</p:attrName>
                                        </p:attrNameLst>
                                      </p:cBhvr>
                                      <p:to>
                                        <p:strVal val="visible"/>
                                      </p:to>
                                    </p:set>
                                    <p:animEffect transition="in" filter="fade">
                                      <p:cBhvr>
                                        <p:cTn id="49" dur="1000"/>
                                        <p:tgtEl>
                                          <p:spTgt spid="18435">
                                            <p:txEl>
                                              <p:pRg st="8" end="8"/>
                                            </p:txEl>
                                          </p:spTgt>
                                        </p:tgtEl>
                                      </p:cBhvr>
                                    </p:animEffect>
                                    <p:anim calcmode="lin" valueType="num">
                                      <p:cBhvr>
                                        <p:cTn id="50" dur="1000" fill="hold"/>
                                        <p:tgtEl>
                                          <p:spTgt spid="18435">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1843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4294967295"/>
          </p:nvPr>
        </p:nvSpPr>
        <p:spPr>
          <a:xfrm>
            <a:off x="1051709" y="985292"/>
            <a:ext cx="8092291" cy="4729708"/>
          </a:xfrm>
        </p:spPr>
        <p:txBody>
          <a:bodyPr>
            <a:normAutofit fontScale="85000" lnSpcReduction="10000"/>
          </a:bodyPr>
          <a:lstStyle/>
          <a:p>
            <a:pPr>
              <a:lnSpc>
                <a:spcPct val="120000"/>
              </a:lnSpc>
            </a:pPr>
            <a:r>
              <a:rPr lang="zh-CN" altLang="en-US" sz="2800" b="1" dirty="0">
                <a:latin typeface="+mj-ea"/>
                <a:ea typeface="+mj-ea"/>
              </a:rPr>
              <a:t>参照完整性违约处理</a:t>
            </a:r>
          </a:p>
          <a:p>
            <a:pPr>
              <a:lnSpc>
                <a:spcPct val="150000"/>
              </a:lnSpc>
              <a:buFont typeface="Wingdings" pitchFamily="2" charset="2"/>
              <a:buNone/>
            </a:pPr>
            <a:r>
              <a:rPr lang="zh-CN" altLang="en-US" sz="2400" b="0" dirty="0" smtClean="0">
                <a:latin typeface="+mj-ea"/>
                <a:ea typeface="+mj-ea"/>
              </a:rPr>
              <a:t>1. 拒绝</a:t>
            </a:r>
            <a:r>
              <a:rPr lang="zh-CN" altLang="en-US" sz="2400" b="0" dirty="0">
                <a:latin typeface="+mj-ea"/>
                <a:ea typeface="+mj-ea"/>
              </a:rPr>
              <a:t>(NO ACTION)执行</a:t>
            </a:r>
          </a:p>
          <a:p>
            <a:pPr>
              <a:lnSpc>
                <a:spcPct val="150000"/>
              </a:lnSpc>
              <a:buFont typeface="Wingdings" pitchFamily="2" charset="2"/>
              <a:buChar char="Ø"/>
            </a:pPr>
            <a:r>
              <a:rPr lang="zh-CN" altLang="en-US" sz="2000" b="0" dirty="0">
                <a:latin typeface="幼圆" pitchFamily="49" charset="-122"/>
                <a:ea typeface="幼圆" pitchFamily="49" charset="-122"/>
              </a:rPr>
              <a:t>默认策略</a:t>
            </a:r>
          </a:p>
          <a:p>
            <a:pPr lvl="1">
              <a:lnSpc>
                <a:spcPct val="150000"/>
              </a:lnSpc>
              <a:buFont typeface="Wingdings" pitchFamily="2" charset="2"/>
              <a:buNone/>
            </a:pPr>
            <a:r>
              <a:rPr lang="zh-CN" altLang="en-US" sz="2400" dirty="0">
                <a:latin typeface="+mj-ea"/>
                <a:ea typeface="+mj-ea"/>
              </a:rPr>
              <a:t>2</a:t>
            </a:r>
            <a:r>
              <a:rPr lang="zh-CN" altLang="en-US" sz="2400" dirty="0" smtClean="0">
                <a:latin typeface="+mj-ea"/>
                <a:ea typeface="+mj-ea"/>
              </a:rPr>
              <a:t>. 级</a:t>
            </a:r>
            <a:r>
              <a:rPr lang="zh-CN" altLang="en-US" sz="2400" dirty="0">
                <a:latin typeface="+mj-ea"/>
                <a:ea typeface="+mj-ea"/>
              </a:rPr>
              <a:t>联(CASCADE)操作</a:t>
            </a:r>
          </a:p>
          <a:p>
            <a:pPr>
              <a:lnSpc>
                <a:spcPct val="150000"/>
              </a:lnSpc>
              <a:buFont typeface="Wingdings" pitchFamily="2" charset="2"/>
              <a:buChar char="Ø"/>
            </a:pPr>
            <a:r>
              <a:rPr lang="zh-CN" altLang="en-US" sz="2100" dirty="0" smtClean="0">
                <a:latin typeface="幼圆" pitchFamily="49" charset="-122"/>
                <a:ea typeface="幼圆" pitchFamily="49" charset="-122"/>
              </a:rPr>
              <a:t>如</a:t>
            </a:r>
            <a:r>
              <a:rPr lang="zh-CN" altLang="en-US" sz="2100" dirty="0">
                <a:latin typeface="幼圆" pitchFamily="49" charset="-122"/>
                <a:ea typeface="幼圆" pitchFamily="49" charset="-122"/>
              </a:rPr>
              <a:t>从Student表中删除Sno的值为201215121，则从sc表中级</a:t>
            </a:r>
            <a:r>
              <a:rPr lang="zh-CN" altLang="en-US" sz="2100" dirty="0" smtClean="0">
                <a:latin typeface="幼圆" pitchFamily="49" charset="-122"/>
                <a:ea typeface="幼圆" pitchFamily="49" charset="-122"/>
              </a:rPr>
              <a:t>连删除 </a:t>
            </a:r>
            <a:endParaRPr lang="zh-CN" altLang="en-US" sz="2100" dirty="0">
              <a:latin typeface="幼圆" pitchFamily="49" charset="-122"/>
              <a:ea typeface="幼圆" pitchFamily="49" charset="-122"/>
            </a:endParaRPr>
          </a:p>
          <a:p>
            <a:pPr lvl="1">
              <a:lnSpc>
                <a:spcPct val="150000"/>
              </a:lnSpc>
              <a:buFont typeface="Wingdings" pitchFamily="2" charset="2"/>
              <a:buNone/>
            </a:pPr>
            <a:r>
              <a:rPr lang="en-US" altLang="zh-CN" sz="2100" dirty="0" smtClean="0">
                <a:latin typeface="幼圆" pitchFamily="49" charset="-122"/>
                <a:ea typeface="幼圆" pitchFamily="49" charset="-122"/>
              </a:rPr>
              <a:t>		</a:t>
            </a:r>
            <a:r>
              <a:rPr lang="zh-CN" altLang="en-US" sz="2100" dirty="0" smtClean="0">
                <a:latin typeface="幼圆" pitchFamily="49" charset="-122"/>
                <a:ea typeface="幼圆" pitchFamily="49" charset="-122"/>
              </a:rPr>
              <a:t>SC</a:t>
            </a:r>
            <a:r>
              <a:rPr lang="zh-CN" altLang="en-US" sz="2100" dirty="0">
                <a:latin typeface="幼圆" pitchFamily="49" charset="-122"/>
                <a:ea typeface="幼圆" pitchFamily="49" charset="-122"/>
              </a:rPr>
              <a:t>.Sno=201215121的所有</a:t>
            </a:r>
            <a:r>
              <a:rPr lang="zh-CN" altLang="en-US" sz="2100" dirty="0" smtClean="0">
                <a:latin typeface="幼圆" pitchFamily="49" charset="-122"/>
                <a:ea typeface="幼圆" pitchFamily="49" charset="-122"/>
              </a:rPr>
              <a:t>元组</a:t>
            </a:r>
            <a:endParaRPr lang="zh-CN" altLang="en-US" sz="2100" dirty="0">
              <a:latin typeface="幼圆" pitchFamily="49" charset="-122"/>
              <a:ea typeface="幼圆" pitchFamily="49" charset="-122"/>
            </a:endParaRPr>
          </a:p>
          <a:p>
            <a:pPr lvl="1">
              <a:lnSpc>
                <a:spcPct val="150000"/>
              </a:lnSpc>
              <a:buFont typeface="Wingdings" pitchFamily="2" charset="2"/>
              <a:buNone/>
            </a:pPr>
            <a:r>
              <a:rPr lang="zh-CN" altLang="en-US" sz="2400" dirty="0">
                <a:latin typeface="+mj-ea"/>
                <a:ea typeface="+mj-ea"/>
              </a:rPr>
              <a:t>3</a:t>
            </a:r>
            <a:r>
              <a:rPr lang="zh-CN" altLang="en-US" sz="2400" dirty="0" smtClean="0">
                <a:latin typeface="+mj-ea"/>
                <a:ea typeface="+mj-ea"/>
              </a:rPr>
              <a:t>. 设置</a:t>
            </a:r>
            <a:r>
              <a:rPr lang="zh-CN" altLang="en-US" sz="2400" dirty="0">
                <a:latin typeface="+mj-ea"/>
                <a:ea typeface="+mj-ea"/>
              </a:rPr>
              <a:t>为空值（SET-NULL）</a:t>
            </a:r>
          </a:p>
          <a:p>
            <a:pPr>
              <a:lnSpc>
                <a:spcPct val="150000"/>
              </a:lnSpc>
              <a:buFont typeface="Wingdings" pitchFamily="2" charset="2"/>
              <a:buChar char="Ø"/>
            </a:pPr>
            <a:r>
              <a:rPr lang="zh-CN" altLang="en-US" sz="2100" b="0" dirty="0">
                <a:latin typeface="幼圆" pitchFamily="49" charset="-122"/>
                <a:ea typeface="幼圆" pitchFamily="49" charset="-122"/>
              </a:rPr>
              <a:t>对于参照完整性，除了应该定义外码，还应定义外码列是否允许</a:t>
            </a:r>
            <a:r>
              <a:rPr lang="zh-CN" altLang="en-US" sz="2100" b="0" dirty="0" smtClean="0">
                <a:latin typeface="幼圆" pitchFamily="49" charset="-122"/>
                <a:ea typeface="幼圆" pitchFamily="49" charset="-122"/>
              </a:rPr>
              <a:t>空值</a:t>
            </a:r>
            <a:endParaRPr lang="en-US" altLang="zh-CN" sz="2100" b="0" dirty="0">
              <a:latin typeface="幼圆" pitchFamily="49" charset="-122"/>
              <a:ea typeface="幼圆" pitchFamily="49" charset="-122"/>
            </a:endParaRPr>
          </a:p>
          <a:p>
            <a:pPr marL="0" indent="0">
              <a:lnSpc>
                <a:spcPct val="150000"/>
              </a:lnSpc>
            </a:pPr>
            <a:r>
              <a:rPr lang="en-US" altLang="zh-CN" sz="2100" b="0" dirty="0" smtClean="0">
                <a:latin typeface="幼圆" pitchFamily="49" charset="-122"/>
                <a:ea typeface="幼圆" pitchFamily="49" charset="-122"/>
              </a:rPr>
              <a:t>     </a:t>
            </a:r>
            <a:r>
              <a:rPr lang="zh-CN" altLang="en-US" sz="2100" b="0" dirty="0" smtClean="0">
                <a:latin typeface="幼圆" pitchFamily="49" charset="-122"/>
                <a:ea typeface="幼圆" pitchFamily="49" charset="-122"/>
              </a:rPr>
              <a:t>如：学生 </a:t>
            </a:r>
            <a:r>
              <a:rPr lang="en-US" altLang="zh-CN" sz="2100" b="0" dirty="0" smtClean="0">
                <a:latin typeface="幼圆" pitchFamily="49" charset="-122"/>
                <a:ea typeface="幼圆" pitchFamily="49" charset="-122"/>
              </a:rPr>
              <a:t>(</a:t>
            </a:r>
            <a:r>
              <a:rPr lang="zh-CN" altLang="en-US" sz="2100" b="0" u="sng" dirty="0" smtClean="0">
                <a:latin typeface="幼圆" pitchFamily="49" charset="-122"/>
                <a:ea typeface="幼圆" pitchFamily="49" charset="-122"/>
              </a:rPr>
              <a:t>学号</a:t>
            </a:r>
            <a:r>
              <a:rPr lang="en-US" altLang="zh-CN" sz="2100" b="0" dirty="0" smtClean="0">
                <a:latin typeface="幼圆" pitchFamily="49" charset="-122"/>
                <a:ea typeface="幼圆" pitchFamily="49" charset="-122"/>
              </a:rPr>
              <a:t>, </a:t>
            </a:r>
            <a:r>
              <a:rPr lang="zh-CN" altLang="en-US" sz="2100" b="0" dirty="0" smtClean="0">
                <a:latin typeface="幼圆" pitchFamily="49" charset="-122"/>
                <a:ea typeface="幼圆" pitchFamily="49" charset="-122"/>
              </a:rPr>
              <a:t>姓名</a:t>
            </a:r>
            <a:r>
              <a:rPr lang="en-US" altLang="zh-CN" sz="2100" b="0" dirty="0" smtClean="0">
                <a:latin typeface="幼圆" pitchFamily="49" charset="-122"/>
                <a:ea typeface="幼圆" pitchFamily="49" charset="-122"/>
              </a:rPr>
              <a:t>, </a:t>
            </a:r>
            <a:r>
              <a:rPr lang="zh-CN" altLang="en-US" sz="2100" b="0" dirty="0" smtClean="0">
                <a:latin typeface="幼圆" pitchFamily="49" charset="-122"/>
                <a:ea typeface="幼圆" pitchFamily="49" charset="-122"/>
              </a:rPr>
              <a:t>年龄，专业号</a:t>
            </a:r>
            <a:r>
              <a:rPr lang="en-US" altLang="zh-CN" sz="2100" b="0" dirty="0" smtClean="0">
                <a:latin typeface="幼圆" pitchFamily="49" charset="-122"/>
                <a:ea typeface="幼圆" pitchFamily="49" charset="-122"/>
              </a:rPr>
              <a:t>  )    </a:t>
            </a:r>
            <a:r>
              <a:rPr lang="zh-CN" altLang="en-US" sz="2100" b="0" dirty="0" smtClean="0">
                <a:latin typeface="幼圆" pitchFamily="49" charset="-122"/>
                <a:ea typeface="幼圆" pitchFamily="49" charset="-122"/>
              </a:rPr>
              <a:t>专业（</a:t>
            </a:r>
            <a:r>
              <a:rPr lang="zh-CN" altLang="en-US" sz="2100" b="0" u="sng" dirty="0" smtClean="0">
                <a:latin typeface="幼圆" pitchFamily="49" charset="-122"/>
                <a:ea typeface="幼圆" pitchFamily="49" charset="-122"/>
              </a:rPr>
              <a:t>专业号</a:t>
            </a:r>
            <a:r>
              <a:rPr lang="zh-CN" altLang="en-US" sz="2100" b="0" dirty="0" smtClean="0">
                <a:latin typeface="幼圆" pitchFamily="49" charset="-122"/>
                <a:ea typeface="幼圆" pitchFamily="49" charset="-122"/>
              </a:rPr>
              <a:t>， 专业名）</a:t>
            </a:r>
            <a:endParaRPr lang="en-US" altLang="zh-CN" sz="2100" b="0" dirty="0" smtClean="0">
              <a:latin typeface="幼圆" pitchFamily="49" charset="-122"/>
              <a:ea typeface="幼圆" pitchFamily="49" charset="-122"/>
            </a:endParaRPr>
          </a:p>
          <a:p>
            <a:pPr marL="914400" lvl="2" indent="0">
              <a:lnSpc>
                <a:spcPct val="150000"/>
              </a:lnSpc>
              <a:buNone/>
            </a:pPr>
            <a:r>
              <a:rPr lang="zh-CN" altLang="en-US" sz="2100" dirty="0" smtClean="0">
                <a:latin typeface="幼圆" pitchFamily="49" charset="-122"/>
                <a:ea typeface="幼圆" pitchFamily="49" charset="-122"/>
              </a:rPr>
              <a:t>如果专业表中某个元组被删除，则可以把学生中的外码设置为空值</a:t>
            </a:r>
            <a:endParaRPr lang="zh-CN" altLang="en-US" sz="2100" dirty="0">
              <a:latin typeface="幼圆" pitchFamily="49" charset="-122"/>
              <a:ea typeface="幼圆" pitchFamily="49" charset="-122"/>
            </a:endParaRPr>
          </a:p>
        </p:txBody>
      </p:sp>
      <p:sp>
        <p:nvSpPr>
          <p:cNvPr id="4" name="Rectangle 2"/>
          <p:cNvSpPr txBox="1">
            <a:spLocks noChangeArrowheads="1"/>
          </p:cNvSpPr>
          <p:nvPr/>
        </p:nvSpPr>
        <p:spPr>
          <a:xfrm>
            <a:off x="1187624" y="0"/>
            <a:ext cx="5832648"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600" dirty="0">
                <a:latin typeface="+mn-ea"/>
                <a:ea typeface="+mn-ea"/>
              </a:rPr>
              <a:t>参照</a:t>
            </a:r>
            <a:r>
              <a:rPr lang="zh-CN" sz="3600" dirty="0" smtClean="0">
                <a:latin typeface="+mn-ea"/>
                <a:ea typeface="+mn-ea"/>
              </a:rPr>
              <a:t>完整性检查和违约处理</a:t>
            </a:r>
            <a:endParaRPr lang="zh-CN" sz="3600" dirty="0">
              <a:latin typeface="+mn-ea"/>
              <a:ea typeface="+mn-ea"/>
            </a:endParaRPr>
          </a:p>
        </p:txBody>
      </p:sp>
      <p:sp>
        <p:nvSpPr>
          <p:cNvPr id="5" name="椭圆 4"/>
          <p:cNvSpPr/>
          <p:nvPr/>
        </p:nvSpPr>
        <p:spPr>
          <a:xfrm>
            <a:off x="395536" y="212013"/>
            <a:ext cx="656173"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a:t>2</a:t>
            </a:r>
            <a:r>
              <a:rPr lang="en-US" altLang="zh-CN" sz="300" dirty="0" smtClean="0"/>
              <a:t>.</a:t>
            </a:r>
            <a:r>
              <a:rPr lang="en-US" altLang="zh-CN" sz="1000" dirty="0" smtClean="0"/>
              <a:t>2</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1000"/>
                                        <p:tgtEl>
                                          <p:spTgt spid="20483">
                                            <p:txEl>
                                              <p:pRg st="0" end="0"/>
                                            </p:txEl>
                                          </p:spTgt>
                                        </p:tgtEl>
                                      </p:cBhvr>
                                    </p:animEffect>
                                    <p:anim calcmode="lin" valueType="num">
                                      <p:cBhvr>
                                        <p:cTn id="8" dur="10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48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fade">
                                      <p:cBhvr>
                                        <p:cTn id="12" dur="1000"/>
                                        <p:tgtEl>
                                          <p:spTgt spid="20483">
                                            <p:txEl>
                                              <p:pRg st="1" end="1"/>
                                            </p:txEl>
                                          </p:spTgt>
                                        </p:tgtEl>
                                      </p:cBhvr>
                                    </p:animEffect>
                                    <p:anim calcmode="lin" valueType="num">
                                      <p:cBhvr>
                                        <p:cTn id="13" dur="10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048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fade">
                                      <p:cBhvr>
                                        <p:cTn id="17" dur="1000"/>
                                        <p:tgtEl>
                                          <p:spTgt spid="20483">
                                            <p:txEl>
                                              <p:pRg st="2" end="2"/>
                                            </p:txEl>
                                          </p:spTgt>
                                        </p:tgtEl>
                                      </p:cBhvr>
                                    </p:animEffect>
                                    <p:anim calcmode="lin" valueType="num">
                                      <p:cBhvr>
                                        <p:cTn id="18" dur="10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048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0483">
                                            <p:txEl>
                                              <p:pRg st="3" end="3"/>
                                            </p:txEl>
                                          </p:spTgt>
                                        </p:tgtEl>
                                        <p:attrNameLst>
                                          <p:attrName>style.visibility</p:attrName>
                                        </p:attrNameLst>
                                      </p:cBhvr>
                                      <p:to>
                                        <p:strVal val="visible"/>
                                      </p:to>
                                    </p:set>
                                    <p:animEffect transition="in" filter="fade">
                                      <p:cBhvr>
                                        <p:cTn id="24" dur="1000"/>
                                        <p:tgtEl>
                                          <p:spTgt spid="20483">
                                            <p:txEl>
                                              <p:pRg st="3" end="3"/>
                                            </p:txEl>
                                          </p:spTgt>
                                        </p:tgtEl>
                                      </p:cBhvr>
                                    </p:animEffect>
                                    <p:anim calcmode="lin" valueType="num">
                                      <p:cBhvr>
                                        <p:cTn id="25" dur="10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048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0483">
                                            <p:txEl>
                                              <p:pRg st="4" end="4"/>
                                            </p:txEl>
                                          </p:spTgt>
                                        </p:tgtEl>
                                        <p:attrNameLst>
                                          <p:attrName>style.visibility</p:attrName>
                                        </p:attrNameLst>
                                      </p:cBhvr>
                                      <p:to>
                                        <p:strVal val="visible"/>
                                      </p:to>
                                    </p:set>
                                    <p:animEffect transition="in" filter="fade">
                                      <p:cBhvr>
                                        <p:cTn id="29" dur="1000"/>
                                        <p:tgtEl>
                                          <p:spTgt spid="20483">
                                            <p:txEl>
                                              <p:pRg st="4" end="4"/>
                                            </p:txEl>
                                          </p:spTgt>
                                        </p:tgtEl>
                                      </p:cBhvr>
                                    </p:animEffect>
                                    <p:anim calcmode="lin" valueType="num">
                                      <p:cBhvr>
                                        <p:cTn id="30" dur="10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048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0483">
                                            <p:txEl>
                                              <p:pRg st="5" end="5"/>
                                            </p:txEl>
                                          </p:spTgt>
                                        </p:tgtEl>
                                        <p:attrNameLst>
                                          <p:attrName>style.visibility</p:attrName>
                                        </p:attrNameLst>
                                      </p:cBhvr>
                                      <p:to>
                                        <p:strVal val="visible"/>
                                      </p:to>
                                    </p:set>
                                    <p:animEffect transition="in" filter="fade">
                                      <p:cBhvr>
                                        <p:cTn id="34" dur="1000"/>
                                        <p:tgtEl>
                                          <p:spTgt spid="20483">
                                            <p:txEl>
                                              <p:pRg st="5" end="5"/>
                                            </p:txEl>
                                          </p:spTgt>
                                        </p:tgtEl>
                                      </p:cBhvr>
                                    </p:animEffect>
                                    <p:anim calcmode="lin" valueType="num">
                                      <p:cBhvr>
                                        <p:cTn id="35" dur="10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048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0483">
                                            <p:txEl>
                                              <p:pRg st="6" end="6"/>
                                            </p:txEl>
                                          </p:spTgt>
                                        </p:tgtEl>
                                        <p:attrNameLst>
                                          <p:attrName>style.visibility</p:attrName>
                                        </p:attrNameLst>
                                      </p:cBhvr>
                                      <p:to>
                                        <p:strVal val="visible"/>
                                      </p:to>
                                    </p:set>
                                    <p:animEffect transition="in" filter="fade">
                                      <p:cBhvr>
                                        <p:cTn id="41" dur="1000"/>
                                        <p:tgtEl>
                                          <p:spTgt spid="20483">
                                            <p:txEl>
                                              <p:pRg st="6" end="6"/>
                                            </p:txEl>
                                          </p:spTgt>
                                        </p:tgtEl>
                                      </p:cBhvr>
                                    </p:animEffect>
                                    <p:anim calcmode="lin" valueType="num">
                                      <p:cBhvr>
                                        <p:cTn id="42" dur="10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2048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0483">
                                            <p:txEl>
                                              <p:pRg st="7" end="7"/>
                                            </p:txEl>
                                          </p:spTgt>
                                        </p:tgtEl>
                                        <p:attrNameLst>
                                          <p:attrName>style.visibility</p:attrName>
                                        </p:attrNameLst>
                                      </p:cBhvr>
                                      <p:to>
                                        <p:strVal val="visible"/>
                                      </p:to>
                                    </p:set>
                                    <p:animEffect transition="in" filter="fade">
                                      <p:cBhvr>
                                        <p:cTn id="46" dur="1000"/>
                                        <p:tgtEl>
                                          <p:spTgt spid="20483">
                                            <p:txEl>
                                              <p:pRg st="7" end="7"/>
                                            </p:txEl>
                                          </p:spTgt>
                                        </p:tgtEl>
                                      </p:cBhvr>
                                    </p:animEffect>
                                    <p:anim calcmode="lin" valueType="num">
                                      <p:cBhvr>
                                        <p:cTn id="47" dur="1000" fill="hold"/>
                                        <p:tgtEl>
                                          <p:spTgt spid="2048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2048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0483">
                                            <p:txEl>
                                              <p:pRg st="8" end="8"/>
                                            </p:txEl>
                                          </p:spTgt>
                                        </p:tgtEl>
                                        <p:attrNameLst>
                                          <p:attrName>style.visibility</p:attrName>
                                        </p:attrNameLst>
                                      </p:cBhvr>
                                      <p:to>
                                        <p:strVal val="visible"/>
                                      </p:to>
                                    </p:set>
                                    <p:animEffect transition="in" filter="fade">
                                      <p:cBhvr>
                                        <p:cTn id="51" dur="1000"/>
                                        <p:tgtEl>
                                          <p:spTgt spid="20483">
                                            <p:txEl>
                                              <p:pRg st="8" end="8"/>
                                            </p:txEl>
                                          </p:spTgt>
                                        </p:tgtEl>
                                      </p:cBhvr>
                                    </p:animEffect>
                                    <p:anim calcmode="lin" valueType="num">
                                      <p:cBhvr>
                                        <p:cTn id="52" dur="1000" fill="hold"/>
                                        <p:tgtEl>
                                          <p:spTgt spid="2048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2048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0483">
                                            <p:txEl>
                                              <p:pRg st="9" end="9"/>
                                            </p:txEl>
                                          </p:spTgt>
                                        </p:tgtEl>
                                        <p:attrNameLst>
                                          <p:attrName>style.visibility</p:attrName>
                                        </p:attrNameLst>
                                      </p:cBhvr>
                                      <p:to>
                                        <p:strVal val="visible"/>
                                      </p:to>
                                    </p:set>
                                    <p:animEffect transition="in" filter="fade">
                                      <p:cBhvr>
                                        <p:cTn id="56" dur="1000"/>
                                        <p:tgtEl>
                                          <p:spTgt spid="20483">
                                            <p:txEl>
                                              <p:pRg st="9" end="9"/>
                                            </p:txEl>
                                          </p:spTgt>
                                        </p:tgtEl>
                                      </p:cBhvr>
                                    </p:animEffect>
                                    <p:anim calcmode="lin" valueType="num">
                                      <p:cBhvr>
                                        <p:cTn id="57" dur="1000" fill="hold"/>
                                        <p:tgtEl>
                                          <p:spTgt spid="2048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2048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187624" y="0"/>
            <a:ext cx="7056784" cy="913284"/>
          </a:xfrm>
        </p:spPr>
        <p:txBody>
          <a:bodyPr/>
          <a:lstStyle/>
          <a:p>
            <a:pPr algn="ctr"/>
            <a:r>
              <a:rPr lang="zh-CN" sz="3200" b="1" dirty="0">
                <a:latin typeface="+mj-ea"/>
              </a:rPr>
              <a:t>数据库</a:t>
            </a:r>
            <a:r>
              <a:rPr lang="zh-CN" sz="3200" b="1" dirty="0" smtClean="0">
                <a:latin typeface="+mj-ea"/>
              </a:rPr>
              <a:t>完整性</a:t>
            </a:r>
            <a:r>
              <a:rPr lang="zh-CN" altLang="en-US" sz="3200" b="1" dirty="0">
                <a:latin typeface="+mj-ea"/>
              </a:rPr>
              <a:t>概述</a:t>
            </a:r>
            <a:endParaRPr lang="zh-CN" sz="3200" b="1" dirty="0">
              <a:latin typeface="+mj-ea"/>
            </a:endParaRPr>
          </a:p>
        </p:txBody>
      </p:sp>
      <p:sp>
        <p:nvSpPr>
          <p:cNvPr id="5123" name="Rectangle 3"/>
          <p:cNvSpPr>
            <a:spLocks noGrp="1" noChangeArrowheads="1"/>
          </p:cNvSpPr>
          <p:nvPr>
            <p:ph idx="4294967295"/>
          </p:nvPr>
        </p:nvSpPr>
        <p:spPr>
          <a:xfrm>
            <a:off x="1043608" y="913284"/>
            <a:ext cx="8100392" cy="4801716"/>
          </a:xfrm>
        </p:spPr>
        <p:txBody>
          <a:bodyPr>
            <a:normAutofit lnSpcReduction="10000"/>
          </a:bodyPr>
          <a:lstStyle/>
          <a:p>
            <a:pPr marL="457200" indent="-457200">
              <a:lnSpc>
                <a:spcPct val="150000"/>
              </a:lnSpc>
              <a:buFont typeface="Wingdings" pitchFamily="2" charset="2"/>
              <a:buChar char="u"/>
            </a:pPr>
            <a:r>
              <a:rPr lang="zh-CN" sz="2800" b="0" dirty="0">
                <a:latin typeface="+mj-ea"/>
                <a:ea typeface="+mj-ea"/>
              </a:rPr>
              <a:t>数据库的</a:t>
            </a:r>
            <a:r>
              <a:rPr lang="zh-CN" sz="2800" b="0" dirty="0" smtClean="0">
                <a:latin typeface="+mj-ea"/>
                <a:ea typeface="+mj-ea"/>
              </a:rPr>
              <a:t>完整性</a:t>
            </a:r>
            <a:r>
              <a:rPr lang="en-US" altLang="zh-CN" sz="2800" b="0" dirty="0" smtClean="0">
                <a:latin typeface="+mj-ea"/>
                <a:ea typeface="+mj-ea"/>
              </a:rPr>
              <a:t>: </a:t>
            </a:r>
            <a:r>
              <a:rPr lang="zh-CN" sz="2800" b="0" dirty="0" smtClean="0">
                <a:latin typeface="+mn-ea"/>
              </a:rPr>
              <a:t>数据</a:t>
            </a:r>
            <a:r>
              <a:rPr lang="zh-CN" sz="2800" b="0" dirty="0">
                <a:latin typeface="+mn-ea"/>
              </a:rPr>
              <a:t>的正确性和相容性</a:t>
            </a:r>
            <a:endParaRPr lang="zh-CN" sz="2200" b="0" dirty="0">
              <a:latin typeface="+mn-ea"/>
            </a:endParaRPr>
          </a:p>
          <a:p>
            <a:pPr marL="0" indent="0">
              <a:lnSpc>
                <a:spcPct val="120000"/>
              </a:lnSpc>
            </a:pPr>
            <a:r>
              <a:rPr lang="en-US" altLang="zh-CN" sz="2400" b="1" dirty="0" smtClean="0">
                <a:latin typeface="幼圆" pitchFamily="49" charset="-122"/>
                <a:ea typeface="幼圆" pitchFamily="49" charset="-122"/>
              </a:rPr>
              <a:t>   </a:t>
            </a:r>
            <a:r>
              <a:rPr lang="zh-CN" sz="2400" b="1" dirty="0" smtClean="0">
                <a:latin typeface="幼圆" pitchFamily="49" charset="-122"/>
                <a:ea typeface="幼圆" pitchFamily="49" charset="-122"/>
              </a:rPr>
              <a:t>数据</a:t>
            </a:r>
            <a:r>
              <a:rPr lang="zh-CN" sz="2400" b="1" dirty="0">
                <a:latin typeface="幼圆" pitchFamily="49" charset="-122"/>
                <a:ea typeface="幼圆" pitchFamily="49" charset="-122"/>
              </a:rPr>
              <a:t>的</a:t>
            </a:r>
            <a:r>
              <a:rPr lang="zh-CN" sz="2400" b="1" dirty="0">
                <a:latin typeface="+mj-ea"/>
                <a:ea typeface="+mj-ea"/>
              </a:rPr>
              <a:t>完整性</a:t>
            </a:r>
            <a:r>
              <a:rPr lang="zh-CN" sz="2400" b="1" dirty="0">
                <a:latin typeface="幼圆" pitchFamily="49" charset="-122"/>
                <a:ea typeface="幼圆" pitchFamily="49" charset="-122"/>
              </a:rPr>
              <a:t>和</a:t>
            </a:r>
            <a:r>
              <a:rPr lang="zh-CN" sz="2400" dirty="0">
                <a:latin typeface="+mj-ea"/>
                <a:ea typeface="+mj-ea"/>
              </a:rPr>
              <a:t>安全性</a:t>
            </a:r>
            <a:r>
              <a:rPr lang="zh-CN" sz="2400" b="1" dirty="0">
                <a:latin typeface="幼圆" pitchFamily="49" charset="-122"/>
                <a:ea typeface="幼圆" pitchFamily="49" charset="-122"/>
              </a:rPr>
              <a:t>是两个不同概念</a:t>
            </a:r>
          </a:p>
          <a:p>
            <a:pPr marL="0" indent="0">
              <a:lnSpc>
                <a:spcPct val="120000"/>
              </a:lnSpc>
            </a:pPr>
            <a:r>
              <a:rPr lang="zh-CN" sz="2400" b="1" dirty="0" smtClean="0">
                <a:latin typeface="+mj-ea"/>
                <a:ea typeface="+mj-ea"/>
              </a:rPr>
              <a:t>完整性</a:t>
            </a:r>
            <a:endParaRPr lang="zh-CN" sz="2400" b="1" dirty="0">
              <a:latin typeface="+mj-ea"/>
              <a:ea typeface="+mj-ea"/>
            </a:endParaRPr>
          </a:p>
          <a:p>
            <a:pPr>
              <a:lnSpc>
                <a:spcPct val="120000"/>
              </a:lnSpc>
              <a:buFont typeface="Wingdings" pitchFamily="2" charset="2"/>
              <a:buChar char="Ø"/>
            </a:pPr>
            <a:r>
              <a:rPr lang="zh-CN" sz="2400" dirty="0">
                <a:latin typeface="幼圆" pitchFamily="49" charset="-122"/>
                <a:ea typeface="幼圆" pitchFamily="49" charset="-122"/>
              </a:rPr>
              <a:t>防止数据库中存在不符合语义的数据，也就是防止数据库中存在不正确的数据</a:t>
            </a:r>
          </a:p>
          <a:p>
            <a:pPr>
              <a:lnSpc>
                <a:spcPct val="120000"/>
              </a:lnSpc>
              <a:buFont typeface="Wingdings" pitchFamily="2" charset="2"/>
              <a:buChar char="Ø"/>
            </a:pPr>
            <a:r>
              <a:rPr lang="zh-CN" sz="2400" dirty="0">
                <a:latin typeface="幼圆" pitchFamily="49" charset="-122"/>
                <a:ea typeface="幼圆" pitchFamily="49" charset="-122"/>
              </a:rPr>
              <a:t>防范对象：不合语义的、不正确的数据</a:t>
            </a:r>
          </a:p>
          <a:p>
            <a:pPr marL="0" indent="0">
              <a:lnSpc>
                <a:spcPct val="130000"/>
              </a:lnSpc>
            </a:pPr>
            <a:r>
              <a:rPr lang="zh-CN" sz="2400" dirty="0">
                <a:latin typeface="+mj-ea"/>
                <a:ea typeface="+mj-ea"/>
              </a:rPr>
              <a:t>安全性</a:t>
            </a:r>
          </a:p>
          <a:p>
            <a:pPr>
              <a:lnSpc>
                <a:spcPct val="120000"/>
              </a:lnSpc>
              <a:buFont typeface="Wingdings" pitchFamily="2" charset="2"/>
              <a:buChar char="Ø"/>
            </a:pPr>
            <a:r>
              <a:rPr lang="zh-CN" sz="2400" b="1" dirty="0">
                <a:latin typeface="幼圆" pitchFamily="49" charset="-122"/>
                <a:ea typeface="幼圆" pitchFamily="49" charset="-122"/>
              </a:rPr>
              <a:t>保护数据库防止恶意的破坏和非法的存取</a:t>
            </a:r>
          </a:p>
          <a:p>
            <a:pPr>
              <a:lnSpc>
                <a:spcPct val="120000"/>
              </a:lnSpc>
              <a:buFont typeface="Wingdings" pitchFamily="2" charset="2"/>
              <a:buChar char="Ø"/>
            </a:pPr>
            <a:r>
              <a:rPr lang="zh-CN" sz="2400" b="1" dirty="0">
                <a:latin typeface="幼圆" pitchFamily="49" charset="-122"/>
                <a:ea typeface="幼圆" pitchFamily="49" charset="-122"/>
              </a:rPr>
              <a:t>防范对象：非法用户和非法操作</a:t>
            </a:r>
            <a:endParaRPr lang="zh-CN" sz="2400" b="1" dirty="0">
              <a:solidFill>
                <a:srgbClr val="FF66FF"/>
              </a:solidFill>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2274656" y="2368937"/>
            <a:ext cx="5416868" cy="46166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sz="2400" b="1" dirty="0">
                <a:latin typeface="+mj-ea"/>
                <a:ea typeface="+mj-ea"/>
              </a:rPr>
              <a:t>可能破坏参照完整性的情况及违约处理</a:t>
            </a:r>
          </a:p>
        </p:txBody>
      </p:sp>
      <p:sp>
        <p:nvSpPr>
          <p:cNvPr id="19460" name="Rectangle 4"/>
          <p:cNvSpPr>
            <a:spLocks noChangeArrowheads="1"/>
          </p:cNvSpPr>
          <p:nvPr/>
        </p:nvSpPr>
        <p:spPr bwMode="auto">
          <a:xfrm>
            <a:off x="2276184" y="2230438"/>
            <a:ext cx="184731" cy="36933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461" name="Rectangle 5"/>
          <p:cNvSpPr>
            <a:spLocks noChangeArrowheads="1"/>
          </p:cNvSpPr>
          <p:nvPr/>
        </p:nvSpPr>
        <p:spPr bwMode="auto">
          <a:xfrm>
            <a:off x="2276184" y="2230438"/>
            <a:ext cx="184731" cy="36933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462" name="Rectangle 6"/>
          <p:cNvSpPr>
            <a:spLocks noChangeArrowheads="1"/>
          </p:cNvSpPr>
          <p:nvPr/>
        </p:nvSpPr>
        <p:spPr bwMode="auto">
          <a:xfrm>
            <a:off x="2276184" y="2230438"/>
            <a:ext cx="184731" cy="36933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463" name="Rectangle 7"/>
          <p:cNvSpPr>
            <a:spLocks noChangeArrowheads="1"/>
          </p:cNvSpPr>
          <p:nvPr/>
        </p:nvSpPr>
        <p:spPr bwMode="auto">
          <a:xfrm>
            <a:off x="2276184" y="2230438"/>
            <a:ext cx="184731" cy="36933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aphicFrame>
        <p:nvGraphicFramePr>
          <p:cNvPr id="19464" name="Group 8"/>
          <p:cNvGraphicFramePr>
            <a:graphicFrameLocks noGrp="1"/>
          </p:cNvGraphicFramePr>
          <p:nvPr>
            <p:extLst>
              <p:ext uri="{D42A27DB-BD31-4B8C-83A1-F6EECF244321}">
                <p14:modId xmlns:p14="http://schemas.microsoft.com/office/powerpoint/2010/main" val="2444237601"/>
              </p:ext>
            </p:extLst>
          </p:nvPr>
        </p:nvGraphicFramePr>
        <p:xfrm>
          <a:off x="863600" y="2845911"/>
          <a:ext cx="8244904" cy="1955805"/>
        </p:xfrm>
        <a:graphic>
          <a:graphicData uri="http://schemas.openxmlformats.org/drawingml/2006/table">
            <a:tbl>
              <a:tblPr/>
              <a:tblGrid>
                <a:gridCol w="2844304"/>
                <a:gridCol w="2520280"/>
                <a:gridCol w="2880320"/>
              </a:tblGrid>
              <a:tr h="432048">
                <a:tc>
                  <a:txBody>
                    <a:bodyPr/>
                    <a:lstStyle/>
                    <a:p>
                      <a:pPr marL="0" marR="0" lvl="0" indent="0" algn="ctr" defTabSz="914400" rtl="0" eaLnBrk="0" fontAlgn="base" latinLnBrk="0" hangingPunct="0">
                        <a:spcBef>
                          <a:spcPct val="0"/>
                        </a:spcBef>
                        <a:spcAft>
                          <a:spcPct val="0"/>
                        </a:spcAft>
                        <a:buClrTx/>
                        <a:buSzTx/>
                        <a:buFont typeface="Wingdings" pitchFamily="2" charset="2"/>
                        <a:buNone/>
                      </a:pP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被参照表（例如</a:t>
                      </a:r>
                      <a:r>
                        <a:rPr kumimoji="0" lang="zh-CN" altLang="zh-CN" sz="1800" b="1" i="0" u="none" strike="noStrike" cap="none" normalizeH="0" baseline="0" dirty="0" smtClean="0">
                          <a:ln>
                            <a:noFill/>
                          </a:ln>
                          <a:solidFill>
                            <a:schemeClr val="tx1"/>
                          </a:solidFill>
                          <a:effectLst/>
                          <a:latin typeface="Times New Roman" pitchFamily="18" charset="0"/>
                          <a:ea typeface="宋体" pitchFamily="2" charset="-122"/>
                        </a:rPr>
                        <a:t>Student</a:t>
                      </a: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   </a:t>
                      </a: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参照表（例如</a:t>
                      </a:r>
                      <a:r>
                        <a:rPr kumimoji="0" lang="zh-CN" altLang="zh-CN" sz="1800" b="1" i="0" u="none" strike="noStrike" cap="none" normalizeH="0" baseline="0" dirty="0" smtClean="0">
                          <a:ln>
                            <a:noFill/>
                          </a:ln>
                          <a:solidFill>
                            <a:schemeClr val="tx1"/>
                          </a:solidFill>
                          <a:effectLst/>
                          <a:latin typeface="Times New Roman" pitchFamily="18" charset="0"/>
                          <a:ea typeface="宋体" pitchFamily="2" charset="-122"/>
                        </a:rPr>
                        <a:t>SC</a:t>
                      </a: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违约处理</a:t>
                      </a:r>
                    </a:p>
                  </a:txBody>
                  <a:tcPr marT="38100" marB="3810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1607">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可能破坏参照完整性</a:t>
                      </a:r>
                    </a:p>
                  </a:txBody>
                  <a:tcPr marT="38100" marB="3810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altLang="zh-CN" sz="1800" b="1"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  </a:t>
                      </a: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插入元组</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拒绝</a:t>
                      </a:r>
                    </a:p>
                  </a:txBody>
                  <a:tcPr marT="38100" marB="3810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040">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sz="1800" b="1" i="0" u="none" strike="noStrike" cap="none" normalizeH="0" baseline="0" smtClean="0">
                          <a:ln>
                            <a:noFill/>
                          </a:ln>
                          <a:solidFill>
                            <a:schemeClr val="tx1"/>
                          </a:solidFill>
                          <a:effectLst/>
                          <a:latin typeface="Times New Roman" pitchFamily="18" charset="0"/>
                          <a:ea typeface="宋体" pitchFamily="2" charset="-122"/>
                        </a:rPr>
                        <a:t>可能破坏参照完整性</a:t>
                      </a:r>
                    </a:p>
                  </a:txBody>
                  <a:tcPr marT="38100" marB="3810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altLang="zh-CN" sz="1800" b="1"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 </a:t>
                      </a: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修改外码值</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sz="1800" b="1" i="0" u="none" strike="noStrike" cap="none" normalizeH="0" baseline="0" smtClean="0">
                          <a:ln>
                            <a:noFill/>
                          </a:ln>
                          <a:solidFill>
                            <a:schemeClr val="tx1"/>
                          </a:solidFill>
                          <a:effectLst/>
                          <a:latin typeface="Times New Roman" pitchFamily="18" charset="0"/>
                          <a:ea typeface="宋体" pitchFamily="2" charset="-122"/>
                        </a:rPr>
                        <a:t>拒绝</a:t>
                      </a:r>
                    </a:p>
                  </a:txBody>
                  <a:tcPr marT="38100" marB="3810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070">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sz="1800" b="1" i="0" u="none" strike="noStrike" cap="none" normalizeH="0" baseline="0" smtClean="0">
                          <a:ln>
                            <a:noFill/>
                          </a:ln>
                          <a:solidFill>
                            <a:schemeClr val="tx1"/>
                          </a:solidFill>
                          <a:effectLst/>
                          <a:latin typeface="Times New Roman" pitchFamily="18" charset="0"/>
                          <a:ea typeface="宋体" pitchFamily="2" charset="-122"/>
                        </a:rPr>
                        <a:t>删除元组</a:t>
                      </a:r>
                    </a:p>
                  </a:txBody>
                  <a:tcPr marT="38100" marB="3810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altLang="zh-CN" sz="1800" b="1" i="0" u="none" strike="noStrike" cap="none" normalizeH="0" baseline="0" dirty="0" smtClean="0">
                          <a:ln>
                            <a:noFill/>
                          </a:ln>
                          <a:solidFill>
                            <a:schemeClr val="tx1"/>
                          </a:solidFill>
                          <a:effectLst/>
                          <a:latin typeface="Times New Roman" pitchFamily="18" charset="0"/>
                          <a:ea typeface="宋体" pitchFamily="2" charset="-122"/>
                        </a:rPr>
                        <a:t>   </a:t>
                      </a: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可能破坏参照完整性</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拒绝</a:t>
                      </a:r>
                      <a:r>
                        <a:rPr kumimoji="0" lang="zh-CN" altLang="zh-CN" sz="1800" b="1" i="0" u="none" strike="noStrike" cap="none" normalizeH="0" baseline="0" dirty="0" smtClean="0">
                          <a:ln>
                            <a:noFill/>
                          </a:ln>
                          <a:solidFill>
                            <a:schemeClr val="tx1"/>
                          </a:solidFill>
                          <a:effectLst/>
                          <a:latin typeface="Times New Roman" pitchFamily="18" charset="0"/>
                          <a:ea typeface="宋体" pitchFamily="2" charset="-122"/>
                        </a:rPr>
                        <a:t>/</a:t>
                      </a: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级连删除</a:t>
                      </a:r>
                      <a:r>
                        <a:rPr kumimoji="0" lang="zh-CN" altLang="zh-CN" sz="1800" b="1" i="0" u="none" strike="noStrike" cap="none" normalizeH="0" baseline="0" dirty="0" smtClean="0">
                          <a:ln>
                            <a:noFill/>
                          </a:ln>
                          <a:solidFill>
                            <a:schemeClr val="tx1"/>
                          </a:solidFill>
                          <a:effectLst/>
                          <a:latin typeface="Times New Roman" pitchFamily="18" charset="0"/>
                          <a:ea typeface="宋体" pitchFamily="2" charset="-122"/>
                        </a:rPr>
                        <a:t>/</a:t>
                      </a: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设置为空值</a:t>
                      </a:r>
                    </a:p>
                  </a:txBody>
                  <a:tcPr marT="38100" marB="3810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040">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修改主码值</a:t>
                      </a:r>
                    </a:p>
                  </a:txBody>
                  <a:tcPr marT="38100" marB="3810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altLang="zh-CN" sz="1800" b="1" i="0" u="none" strike="noStrike" cap="none" normalizeH="0" baseline="0" smtClean="0">
                          <a:ln>
                            <a:noFill/>
                          </a:ln>
                          <a:solidFill>
                            <a:schemeClr val="tx1"/>
                          </a:solidFill>
                          <a:effectLst/>
                          <a:latin typeface="Times New Roman" pitchFamily="18" charset="0"/>
                          <a:ea typeface="宋体" pitchFamily="2" charset="-122"/>
                        </a:rPr>
                        <a:t>    </a:t>
                      </a:r>
                      <a:r>
                        <a:rPr kumimoji="0" lang="zh-CN" sz="1800" b="1" i="0" u="none" strike="noStrike" cap="none" normalizeH="0" baseline="0" smtClean="0">
                          <a:ln>
                            <a:noFill/>
                          </a:ln>
                          <a:solidFill>
                            <a:schemeClr val="tx1"/>
                          </a:solidFill>
                          <a:effectLst/>
                          <a:latin typeface="Times New Roman" pitchFamily="18" charset="0"/>
                          <a:ea typeface="宋体" pitchFamily="2" charset="-122"/>
                        </a:rPr>
                        <a:t>可能破坏参照完整性</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 typeface="Wingdings" pitchFamily="2" charset="2"/>
                        <a:buNone/>
                      </a:pP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拒绝</a:t>
                      </a:r>
                      <a:r>
                        <a:rPr kumimoji="0" lang="zh-CN" altLang="zh-CN" sz="1800" b="1" i="0" u="none" strike="noStrike" cap="none" normalizeH="0" baseline="0" dirty="0" smtClean="0">
                          <a:ln>
                            <a:noFill/>
                          </a:ln>
                          <a:solidFill>
                            <a:schemeClr val="tx1"/>
                          </a:solidFill>
                          <a:effectLst/>
                          <a:latin typeface="Times New Roman" pitchFamily="18" charset="0"/>
                          <a:ea typeface="宋体" pitchFamily="2" charset="-122"/>
                        </a:rPr>
                        <a:t>/</a:t>
                      </a: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级连修改</a:t>
                      </a:r>
                      <a:r>
                        <a:rPr kumimoji="0" lang="zh-CN" altLang="zh-CN" sz="1800" b="1" i="0" u="none" strike="noStrike" cap="none" normalizeH="0" baseline="0" dirty="0" smtClean="0">
                          <a:ln>
                            <a:noFill/>
                          </a:ln>
                          <a:solidFill>
                            <a:schemeClr val="tx1"/>
                          </a:solidFill>
                          <a:effectLst/>
                          <a:latin typeface="Times New Roman" pitchFamily="18" charset="0"/>
                          <a:ea typeface="宋体" pitchFamily="2" charset="-122"/>
                        </a:rPr>
                        <a:t>/</a:t>
                      </a:r>
                      <a:r>
                        <a:rPr kumimoji="0" lang="zh-CN" sz="1800" b="1" i="0" u="none" strike="noStrike" cap="none" normalizeH="0" baseline="0" dirty="0" smtClean="0">
                          <a:ln>
                            <a:noFill/>
                          </a:ln>
                          <a:solidFill>
                            <a:schemeClr val="tx1"/>
                          </a:solidFill>
                          <a:effectLst/>
                          <a:latin typeface="Times New Roman" pitchFamily="18" charset="0"/>
                          <a:ea typeface="宋体" pitchFamily="2" charset="-122"/>
                        </a:rPr>
                        <a:t>设置为空值</a:t>
                      </a:r>
                    </a:p>
                  </a:txBody>
                  <a:tcPr marT="38100" marB="3810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491" name="Line 35"/>
          <p:cNvSpPr>
            <a:spLocks noChangeShapeType="1"/>
          </p:cNvSpPr>
          <p:nvPr/>
        </p:nvSpPr>
        <p:spPr bwMode="auto">
          <a:xfrm flipH="1">
            <a:off x="3519138" y="3433564"/>
            <a:ext cx="431676" cy="0"/>
          </a:xfrm>
          <a:prstGeom prst="line">
            <a:avLst/>
          </a:prstGeom>
          <a:noFill/>
          <a:ln w="254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92" name="Line 36"/>
          <p:cNvSpPr>
            <a:spLocks noChangeShapeType="1"/>
          </p:cNvSpPr>
          <p:nvPr/>
        </p:nvSpPr>
        <p:spPr bwMode="auto">
          <a:xfrm flipH="1">
            <a:off x="3477816" y="3865612"/>
            <a:ext cx="431676" cy="0"/>
          </a:xfrm>
          <a:prstGeom prst="line">
            <a:avLst/>
          </a:prstGeom>
          <a:noFill/>
          <a:ln w="254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93" name="Line 37"/>
          <p:cNvSpPr>
            <a:spLocks noChangeShapeType="1"/>
          </p:cNvSpPr>
          <p:nvPr/>
        </p:nvSpPr>
        <p:spPr bwMode="auto">
          <a:xfrm>
            <a:off x="3519138" y="4225652"/>
            <a:ext cx="431676" cy="0"/>
          </a:xfrm>
          <a:prstGeom prst="line">
            <a:avLst/>
          </a:prstGeom>
          <a:noFill/>
          <a:ln w="254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94" name="Line 38"/>
          <p:cNvSpPr>
            <a:spLocks noChangeShapeType="1"/>
          </p:cNvSpPr>
          <p:nvPr/>
        </p:nvSpPr>
        <p:spPr bwMode="auto">
          <a:xfrm>
            <a:off x="3481038" y="4657700"/>
            <a:ext cx="431676" cy="0"/>
          </a:xfrm>
          <a:prstGeom prst="line">
            <a:avLst/>
          </a:prstGeom>
          <a:noFill/>
          <a:ln w="254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2"/>
          <p:cNvSpPr txBox="1">
            <a:spLocks noChangeArrowheads="1"/>
          </p:cNvSpPr>
          <p:nvPr/>
        </p:nvSpPr>
        <p:spPr>
          <a:xfrm>
            <a:off x="1187624" y="0"/>
            <a:ext cx="5832648"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600" dirty="0">
                <a:latin typeface="+mn-ea"/>
                <a:ea typeface="+mn-ea"/>
              </a:rPr>
              <a:t>参照</a:t>
            </a:r>
            <a:r>
              <a:rPr lang="zh-CN" sz="3600" dirty="0" smtClean="0">
                <a:latin typeface="+mn-ea"/>
                <a:ea typeface="+mn-ea"/>
              </a:rPr>
              <a:t>完整性检查和违约处理</a:t>
            </a:r>
            <a:endParaRPr lang="zh-CN" sz="3600" dirty="0">
              <a:latin typeface="+mn-ea"/>
              <a:ea typeface="+mn-ea"/>
            </a:endParaRPr>
          </a:p>
        </p:txBody>
      </p:sp>
      <p:sp>
        <p:nvSpPr>
          <p:cNvPr id="14" name="椭圆 13"/>
          <p:cNvSpPr/>
          <p:nvPr/>
        </p:nvSpPr>
        <p:spPr>
          <a:xfrm>
            <a:off x="395536" y="212013"/>
            <a:ext cx="656173"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a:t>2</a:t>
            </a:r>
            <a:r>
              <a:rPr lang="en-US" altLang="zh-CN" sz="300" dirty="0" smtClean="0"/>
              <a:t>.</a:t>
            </a:r>
            <a:r>
              <a:rPr lang="en-US" altLang="zh-CN" sz="1000" dirty="0" smtClean="0"/>
              <a:t>2</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4"/>
                                        </p:tgtEl>
                                        <p:attrNameLst>
                                          <p:attrName>style.visibility</p:attrName>
                                        </p:attrNameLst>
                                      </p:cBhvr>
                                      <p:to>
                                        <p:strVal val="visible"/>
                                      </p:to>
                                    </p:set>
                                    <p:animEffect transition="in" filter="blinds(horizontal)">
                                      <p:cBhvr>
                                        <p:cTn id="7" dur="500"/>
                                        <p:tgtEl>
                                          <p:spTgt spid="194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459"/>
                                        </p:tgtEl>
                                        <p:attrNameLst>
                                          <p:attrName>style.visibility</p:attrName>
                                        </p:attrNameLst>
                                      </p:cBhvr>
                                      <p:to>
                                        <p:strVal val="visible"/>
                                      </p:to>
                                    </p:set>
                                    <p:animEffect transition="in" filter="blinds(horizontal)">
                                      <p:cBhvr>
                                        <p:cTn id="10" dur="500"/>
                                        <p:tgtEl>
                                          <p:spTgt spid="1945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491"/>
                                        </p:tgtEl>
                                        <p:attrNameLst>
                                          <p:attrName>style.visibility</p:attrName>
                                        </p:attrNameLst>
                                      </p:cBhvr>
                                      <p:to>
                                        <p:strVal val="visible"/>
                                      </p:to>
                                    </p:set>
                                    <p:animEffect transition="in" filter="blinds(horizontal)">
                                      <p:cBhvr>
                                        <p:cTn id="13" dur="500"/>
                                        <p:tgtEl>
                                          <p:spTgt spid="1949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9492"/>
                                        </p:tgtEl>
                                        <p:attrNameLst>
                                          <p:attrName>style.visibility</p:attrName>
                                        </p:attrNameLst>
                                      </p:cBhvr>
                                      <p:to>
                                        <p:strVal val="visible"/>
                                      </p:to>
                                    </p:set>
                                    <p:animEffect transition="in" filter="blinds(horizontal)">
                                      <p:cBhvr>
                                        <p:cTn id="16" dur="500"/>
                                        <p:tgtEl>
                                          <p:spTgt spid="1949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9493"/>
                                        </p:tgtEl>
                                        <p:attrNameLst>
                                          <p:attrName>style.visibility</p:attrName>
                                        </p:attrNameLst>
                                      </p:cBhvr>
                                      <p:to>
                                        <p:strVal val="visible"/>
                                      </p:to>
                                    </p:set>
                                    <p:animEffect transition="in" filter="blinds(horizontal)">
                                      <p:cBhvr>
                                        <p:cTn id="19" dur="500"/>
                                        <p:tgtEl>
                                          <p:spTgt spid="1949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9494"/>
                                        </p:tgtEl>
                                        <p:attrNameLst>
                                          <p:attrName>style.visibility</p:attrName>
                                        </p:attrNameLst>
                                      </p:cBhvr>
                                      <p:to>
                                        <p:strVal val="visible"/>
                                      </p:to>
                                    </p:set>
                                    <p:animEffect transition="in" filter="blinds(horizontal)">
                                      <p:cBhvr>
                                        <p:cTn id="22" dur="500"/>
                                        <p:tgtEl>
                                          <p:spTgt spid="19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P spid="19491" grpId="0" animBg="1"/>
      <p:bldP spid="19492" grpId="0" animBg="1"/>
      <p:bldP spid="19493" grpId="0" animBg="1"/>
      <p:bldP spid="1949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4294967295"/>
          </p:nvPr>
        </p:nvSpPr>
        <p:spPr>
          <a:xfrm>
            <a:off x="1043608" y="985292"/>
            <a:ext cx="8100392" cy="4729708"/>
          </a:xfrm>
        </p:spPr>
        <p:txBody>
          <a:bodyPr>
            <a:normAutofit fontScale="92500"/>
          </a:bodyPr>
          <a:lstStyle/>
          <a:p>
            <a:pPr>
              <a:buFont typeface="Wingdings" pitchFamily="2" charset="2"/>
              <a:buNone/>
            </a:pPr>
            <a:r>
              <a:rPr lang="zh-CN" altLang="en-US" sz="2600" b="1" dirty="0" smtClean="0">
                <a:latin typeface="+mj-ea"/>
                <a:ea typeface="+mj-ea"/>
              </a:rPr>
              <a:t>显</a:t>
            </a:r>
            <a:r>
              <a:rPr lang="zh-CN" altLang="en-US" sz="2600" b="1" dirty="0">
                <a:latin typeface="+mj-ea"/>
                <a:ea typeface="+mj-ea"/>
              </a:rPr>
              <a:t>式说明参照完整性的违约处理示例</a:t>
            </a:r>
          </a:p>
          <a:p>
            <a:pPr>
              <a:spcBef>
                <a:spcPts val="1800"/>
              </a:spcBef>
              <a:buFont typeface="Wingdings" pitchFamily="2" charset="2"/>
              <a:buNone/>
            </a:pPr>
            <a:r>
              <a:rPr lang="zh-CN" altLang="en-US" sz="1600" b="1" dirty="0" smtClean="0">
                <a:ea typeface="宋体" pitchFamily="2" charset="-122"/>
              </a:rPr>
              <a:t>CREATE </a:t>
            </a:r>
            <a:r>
              <a:rPr lang="zh-CN" altLang="en-US" sz="1600" b="1" dirty="0">
                <a:ea typeface="宋体" pitchFamily="2" charset="-122"/>
              </a:rPr>
              <a:t>TABLE SC</a:t>
            </a:r>
          </a:p>
          <a:p>
            <a:pPr>
              <a:lnSpc>
                <a:spcPct val="110000"/>
              </a:lnSpc>
              <a:buFont typeface="Wingdings" pitchFamily="2" charset="2"/>
              <a:buNone/>
            </a:pPr>
            <a:r>
              <a:rPr lang="zh-CN" altLang="en-US" sz="1600" b="1" dirty="0">
                <a:ea typeface="宋体" pitchFamily="2" charset="-122"/>
              </a:rPr>
              <a:t>   </a:t>
            </a:r>
            <a:r>
              <a:rPr lang="zh-CN" altLang="en-US" sz="1600" b="1" dirty="0" smtClean="0">
                <a:ea typeface="宋体" pitchFamily="2" charset="-122"/>
              </a:rPr>
              <a:t> </a:t>
            </a:r>
            <a:r>
              <a:rPr lang="zh-CN" altLang="en-US" sz="1600" b="1" dirty="0">
                <a:ea typeface="宋体" pitchFamily="2" charset="-122"/>
              </a:rPr>
              <a:t>(    </a:t>
            </a:r>
            <a:r>
              <a:rPr lang="zh-CN" altLang="en-US" sz="1600" b="1" dirty="0">
                <a:latin typeface="幼圆" pitchFamily="49" charset="-122"/>
                <a:ea typeface="幼圆" pitchFamily="49" charset="-122"/>
              </a:rPr>
              <a:t>Sno </a:t>
            </a:r>
            <a:r>
              <a:rPr lang="zh-CN" altLang="en-US" sz="1600" b="1" dirty="0">
                <a:ea typeface="宋体" pitchFamily="2" charset="-122"/>
              </a:rPr>
              <a:t>  CHAR(9)  NOT NULL，</a:t>
            </a:r>
          </a:p>
          <a:p>
            <a:pPr>
              <a:lnSpc>
                <a:spcPct val="110000"/>
              </a:lnSpc>
              <a:buFont typeface="Wingdings" pitchFamily="2" charset="2"/>
              <a:buNone/>
            </a:pPr>
            <a:r>
              <a:rPr lang="zh-CN" altLang="en-US" sz="1600" b="1" dirty="0">
                <a:ea typeface="宋体" pitchFamily="2" charset="-122"/>
              </a:rPr>
              <a:t>       </a:t>
            </a:r>
            <a:r>
              <a:rPr lang="zh-CN" altLang="en-US" sz="1600" b="1" dirty="0" smtClean="0">
                <a:ea typeface="宋体" pitchFamily="2" charset="-122"/>
              </a:rPr>
              <a:t>  </a:t>
            </a:r>
            <a:r>
              <a:rPr lang="zh-CN" altLang="en-US" dirty="0">
                <a:latin typeface="幼圆" pitchFamily="49" charset="-122"/>
                <a:ea typeface="幼圆" pitchFamily="49" charset="-122"/>
              </a:rPr>
              <a:t>Cno </a:t>
            </a:r>
            <a:r>
              <a:rPr lang="zh-CN" altLang="en-US" sz="1600" b="1" dirty="0">
                <a:ea typeface="宋体" pitchFamily="2" charset="-122"/>
              </a:rPr>
              <a:t>  CHAR(4)  NOT NULL，</a:t>
            </a:r>
          </a:p>
          <a:p>
            <a:pPr>
              <a:lnSpc>
                <a:spcPct val="110000"/>
              </a:lnSpc>
              <a:buFont typeface="Wingdings" pitchFamily="2" charset="2"/>
              <a:buNone/>
            </a:pPr>
            <a:r>
              <a:rPr lang="zh-CN" altLang="en-US" sz="1600" b="1" dirty="0">
                <a:ea typeface="宋体" pitchFamily="2" charset="-122"/>
              </a:rPr>
              <a:t>       </a:t>
            </a:r>
            <a:r>
              <a:rPr lang="zh-CN" altLang="en-US" sz="1600" b="1" dirty="0" smtClean="0">
                <a:ea typeface="宋体" pitchFamily="2" charset="-122"/>
              </a:rPr>
              <a:t>  </a:t>
            </a:r>
            <a:r>
              <a:rPr lang="zh-CN" altLang="en-US" dirty="0">
                <a:latin typeface="幼圆" pitchFamily="49" charset="-122"/>
                <a:ea typeface="幼圆" pitchFamily="49" charset="-122"/>
              </a:rPr>
              <a:t>Grade  </a:t>
            </a:r>
            <a:r>
              <a:rPr lang="zh-CN" altLang="en-US" sz="1600" b="1" dirty="0">
                <a:ea typeface="宋体" pitchFamily="2" charset="-122"/>
              </a:rPr>
              <a:t>SMALLINT，</a:t>
            </a:r>
          </a:p>
          <a:p>
            <a:pPr>
              <a:lnSpc>
                <a:spcPct val="110000"/>
              </a:lnSpc>
              <a:buFont typeface="Wingdings" pitchFamily="2" charset="2"/>
              <a:buNone/>
            </a:pPr>
            <a:r>
              <a:rPr lang="zh-CN" altLang="en-US" sz="1600" b="1" dirty="0">
                <a:ea typeface="宋体" pitchFamily="2" charset="-122"/>
              </a:rPr>
              <a:t>      </a:t>
            </a:r>
            <a:r>
              <a:rPr lang="zh-CN" altLang="en-US" sz="1600" b="1" dirty="0" smtClean="0">
                <a:ea typeface="宋体" pitchFamily="2" charset="-122"/>
              </a:rPr>
              <a:t>   </a:t>
            </a:r>
            <a:r>
              <a:rPr lang="zh-CN" altLang="en-US" sz="1600" b="1" dirty="0">
                <a:ea typeface="宋体" pitchFamily="2" charset="-122"/>
              </a:rPr>
              <a:t>PRIMARY KEY（</a:t>
            </a:r>
            <a:r>
              <a:rPr lang="zh-CN" altLang="en-US" dirty="0">
                <a:latin typeface="幼圆" pitchFamily="49" charset="-122"/>
                <a:ea typeface="幼圆" pitchFamily="49" charset="-122"/>
              </a:rPr>
              <a:t>Sno，Cno</a:t>
            </a:r>
            <a:r>
              <a:rPr lang="zh-CN" altLang="en-US" sz="1600" b="1" dirty="0">
                <a:ea typeface="宋体" pitchFamily="2" charset="-122"/>
              </a:rPr>
              <a:t>）， 				</a:t>
            </a:r>
          </a:p>
          <a:p>
            <a:pPr>
              <a:lnSpc>
                <a:spcPct val="110000"/>
              </a:lnSpc>
              <a:buFont typeface="Wingdings" pitchFamily="2" charset="2"/>
              <a:buNone/>
            </a:pPr>
            <a:r>
              <a:rPr lang="zh-CN" altLang="en-US" sz="1600" b="1" dirty="0">
                <a:ea typeface="宋体" pitchFamily="2" charset="-122"/>
              </a:rPr>
              <a:t>        </a:t>
            </a:r>
            <a:r>
              <a:rPr lang="zh-CN" altLang="en-US" sz="1600" b="1" dirty="0" smtClean="0">
                <a:ea typeface="宋体" pitchFamily="2" charset="-122"/>
              </a:rPr>
              <a:t> </a:t>
            </a:r>
            <a:r>
              <a:rPr lang="zh-CN" altLang="en-US" sz="1600" b="1" dirty="0">
                <a:ea typeface="宋体" pitchFamily="2" charset="-122"/>
              </a:rPr>
              <a:t>FOREIGN KEY (</a:t>
            </a:r>
            <a:r>
              <a:rPr lang="zh-CN" altLang="en-US" dirty="0">
                <a:latin typeface="幼圆" pitchFamily="49" charset="-122"/>
                <a:ea typeface="幼圆" pitchFamily="49" charset="-122"/>
              </a:rPr>
              <a:t>Sno)</a:t>
            </a:r>
            <a:r>
              <a:rPr lang="zh-CN" altLang="en-US" sz="1600" b="1" dirty="0">
                <a:ea typeface="宋体" pitchFamily="2" charset="-122"/>
              </a:rPr>
              <a:t> REFERENCES </a:t>
            </a:r>
            <a:r>
              <a:rPr lang="zh-CN" altLang="en-US" sz="1600" b="1" dirty="0" smtClean="0">
                <a:ea typeface="宋体" pitchFamily="2" charset="-122"/>
              </a:rPr>
              <a:t> </a:t>
            </a:r>
            <a:r>
              <a:rPr lang="zh-CN" altLang="en-US" dirty="0" smtClean="0">
                <a:latin typeface="幼圆" pitchFamily="49" charset="-122"/>
                <a:ea typeface="幼圆" pitchFamily="49" charset="-122"/>
              </a:rPr>
              <a:t>Student</a:t>
            </a:r>
            <a:r>
              <a:rPr lang="zh-CN" altLang="en-US" dirty="0">
                <a:latin typeface="幼圆" pitchFamily="49" charset="-122"/>
                <a:ea typeface="幼圆" pitchFamily="49" charset="-122"/>
              </a:rPr>
              <a:t>(Sno) </a:t>
            </a:r>
          </a:p>
          <a:p>
            <a:pPr>
              <a:lnSpc>
                <a:spcPct val="110000"/>
              </a:lnSpc>
              <a:buFont typeface="Wingdings" pitchFamily="2" charset="2"/>
              <a:buNone/>
            </a:pPr>
            <a:r>
              <a:rPr lang="zh-CN" altLang="en-US" sz="1600" b="1" dirty="0">
                <a:ea typeface="宋体" pitchFamily="2" charset="-122"/>
              </a:rPr>
              <a:t>	</a:t>
            </a:r>
            <a:r>
              <a:rPr lang="zh-CN" altLang="en-US" dirty="0">
                <a:ea typeface="宋体" pitchFamily="2" charset="-122"/>
              </a:rPr>
              <a:t> </a:t>
            </a:r>
            <a:r>
              <a:rPr lang="zh-CN" altLang="en-US" dirty="0" smtClean="0">
                <a:ea typeface="宋体" pitchFamily="2" charset="-122"/>
              </a:rPr>
              <a:t>      </a:t>
            </a:r>
            <a:r>
              <a:rPr lang="zh-CN" altLang="en-US" sz="1600" b="1" dirty="0" smtClean="0">
                <a:ea typeface="宋体" pitchFamily="2" charset="-122"/>
              </a:rPr>
              <a:t>ON </a:t>
            </a:r>
            <a:r>
              <a:rPr lang="zh-CN" altLang="en-US" sz="1600" b="1" dirty="0">
                <a:ea typeface="宋体" pitchFamily="2" charset="-122"/>
              </a:rPr>
              <a:t>DELETE CASCADE        </a:t>
            </a:r>
            <a:r>
              <a:rPr lang="zh-CN" altLang="en-US" sz="1600" b="1" dirty="0" smtClean="0">
                <a:ea typeface="宋体" pitchFamily="2" charset="-122"/>
              </a:rPr>
              <a:t>      </a:t>
            </a:r>
            <a:r>
              <a:rPr lang="zh-CN" altLang="en-US" sz="1600" b="1" dirty="0">
                <a:ea typeface="宋体" pitchFamily="2" charset="-122"/>
              </a:rPr>
              <a:t>/*</a:t>
            </a:r>
            <a:r>
              <a:rPr lang="zh-CN" altLang="en-US" sz="1600" b="1" dirty="0">
                <a:solidFill>
                  <a:srgbClr val="FF00FF"/>
                </a:solidFill>
                <a:ea typeface="宋体" pitchFamily="2" charset="-122"/>
              </a:rPr>
              <a:t>级联删除</a:t>
            </a:r>
            <a:r>
              <a:rPr lang="zh-CN" altLang="en-US" sz="1600" b="1" dirty="0">
                <a:ea typeface="宋体" pitchFamily="2" charset="-122"/>
              </a:rPr>
              <a:t>SC表中相应的元组*/</a:t>
            </a:r>
          </a:p>
          <a:p>
            <a:pPr>
              <a:lnSpc>
                <a:spcPct val="110000"/>
              </a:lnSpc>
              <a:buFont typeface="Wingdings" pitchFamily="2" charset="2"/>
              <a:buNone/>
            </a:pPr>
            <a:r>
              <a:rPr lang="zh-CN" altLang="en-US" sz="1600" b="1" dirty="0">
                <a:ea typeface="宋体" pitchFamily="2" charset="-122"/>
              </a:rPr>
              <a:t>              </a:t>
            </a:r>
            <a:r>
              <a:rPr lang="zh-CN" altLang="en-US" sz="1600" b="1" dirty="0" smtClean="0">
                <a:ea typeface="宋体" pitchFamily="2" charset="-122"/>
              </a:rPr>
              <a:t>ON </a:t>
            </a:r>
            <a:r>
              <a:rPr lang="zh-CN" altLang="en-US" sz="1600" b="1" dirty="0">
                <a:ea typeface="宋体" pitchFamily="2" charset="-122"/>
              </a:rPr>
              <a:t>UPDATE CASCADE，             /*</a:t>
            </a:r>
            <a:r>
              <a:rPr lang="zh-CN" altLang="en-US" sz="1600" b="1" dirty="0">
                <a:solidFill>
                  <a:srgbClr val="FF00FF"/>
                </a:solidFill>
                <a:ea typeface="宋体" pitchFamily="2" charset="-122"/>
              </a:rPr>
              <a:t>级联更新</a:t>
            </a:r>
            <a:r>
              <a:rPr lang="zh-CN" altLang="en-US" sz="1600" b="1" dirty="0">
                <a:ea typeface="宋体" pitchFamily="2" charset="-122"/>
              </a:rPr>
              <a:t>SC表中相应的元组*/</a:t>
            </a:r>
          </a:p>
          <a:p>
            <a:pPr>
              <a:lnSpc>
                <a:spcPct val="110000"/>
              </a:lnSpc>
              <a:buFont typeface="Wingdings" pitchFamily="2" charset="2"/>
              <a:buNone/>
            </a:pPr>
            <a:r>
              <a:rPr lang="zh-CN" altLang="en-US" sz="1600" b="1" dirty="0">
                <a:ea typeface="宋体" pitchFamily="2" charset="-122"/>
              </a:rPr>
              <a:t>        </a:t>
            </a:r>
            <a:r>
              <a:rPr lang="zh-CN" altLang="en-US" sz="1600" b="1" dirty="0" smtClean="0">
                <a:ea typeface="宋体" pitchFamily="2" charset="-122"/>
              </a:rPr>
              <a:t> </a:t>
            </a:r>
            <a:r>
              <a:rPr lang="zh-CN" altLang="en-US" sz="1600" b="1" dirty="0">
                <a:ea typeface="宋体" pitchFamily="2" charset="-122"/>
              </a:rPr>
              <a:t>FOREIGN KEY </a:t>
            </a:r>
            <a:r>
              <a:rPr lang="zh-CN" altLang="en-US" dirty="0">
                <a:latin typeface="幼圆" pitchFamily="49" charset="-122"/>
                <a:ea typeface="幼圆" pitchFamily="49" charset="-122"/>
              </a:rPr>
              <a:t>(Cno)</a:t>
            </a:r>
            <a:r>
              <a:rPr lang="zh-CN" altLang="en-US" sz="1600" b="1" dirty="0">
                <a:ea typeface="宋体" pitchFamily="2" charset="-122"/>
              </a:rPr>
              <a:t> REFERENCES </a:t>
            </a:r>
            <a:r>
              <a:rPr lang="zh-CN" altLang="en-US" dirty="0">
                <a:latin typeface="幼圆" pitchFamily="49" charset="-122"/>
                <a:ea typeface="幼圆" pitchFamily="49" charset="-122"/>
              </a:rPr>
              <a:t>Course(Cno) </a:t>
            </a:r>
            <a:r>
              <a:rPr lang="zh-CN" altLang="en-US" sz="1600" b="1" dirty="0">
                <a:ea typeface="宋体" pitchFamily="2" charset="-122"/>
              </a:rPr>
              <a:t>	                    </a:t>
            </a:r>
          </a:p>
          <a:p>
            <a:pPr>
              <a:lnSpc>
                <a:spcPct val="110000"/>
              </a:lnSpc>
              <a:buFont typeface="Wingdings" pitchFamily="2" charset="2"/>
              <a:buNone/>
            </a:pPr>
            <a:r>
              <a:rPr lang="zh-CN" altLang="en-US" sz="1600" b="1" dirty="0">
                <a:ea typeface="宋体" pitchFamily="2" charset="-122"/>
              </a:rPr>
              <a:t>           </a:t>
            </a:r>
            <a:r>
              <a:rPr lang="zh-CN" altLang="en-US" sz="1600" b="1" dirty="0" smtClean="0">
                <a:ea typeface="宋体" pitchFamily="2" charset="-122"/>
              </a:rPr>
              <a:t>   </a:t>
            </a:r>
            <a:r>
              <a:rPr lang="zh-CN" altLang="en-US" sz="1600" b="1" dirty="0">
                <a:ea typeface="宋体" pitchFamily="2" charset="-122"/>
              </a:rPr>
              <a:t>ON DELETE NO </a:t>
            </a:r>
            <a:r>
              <a:rPr lang="zh-CN" altLang="en-US" sz="1600" b="1" dirty="0" smtClean="0">
                <a:ea typeface="宋体" pitchFamily="2" charset="-122"/>
              </a:rPr>
              <a:t>ACTION   /*</a:t>
            </a:r>
            <a:r>
              <a:rPr lang="zh-CN" altLang="en-US" sz="1600" b="1" dirty="0">
                <a:ea typeface="宋体" pitchFamily="2" charset="-122"/>
              </a:rPr>
              <a:t>当删除course 表中的元组造成了与SC表不一致时</a:t>
            </a:r>
            <a:r>
              <a:rPr lang="zh-CN" altLang="en-US" sz="1600" b="1" dirty="0">
                <a:solidFill>
                  <a:srgbClr val="FF00FF"/>
                </a:solidFill>
                <a:ea typeface="宋体" pitchFamily="2" charset="-122"/>
              </a:rPr>
              <a:t>拒绝删除</a:t>
            </a:r>
            <a:r>
              <a:rPr lang="zh-CN" altLang="en-US" sz="1600" b="1" dirty="0">
                <a:ea typeface="宋体" pitchFamily="2" charset="-122"/>
              </a:rPr>
              <a:t>*/</a:t>
            </a:r>
          </a:p>
          <a:p>
            <a:pPr>
              <a:lnSpc>
                <a:spcPct val="110000"/>
              </a:lnSpc>
              <a:buFont typeface="Wingdings" pitchFamily="2" charset="2"/>
              <a:buNone/>
            </a:pPr>
            <a:r>
              <a:rPr lang="zh-CN" altLang="en-US" sz="1600" b="1" dirty="0">
                <a:ea typeface="宋体" pitchFamily="2" charset="-122"/>
              </a:rPr>
              <a:t>             </a:t>
            </a:r>
            <a:r>
              <a:rPr lang="zh-CN" altLang="en-US" sz="1600" b="1" dirty="0" smtClean="0">
                <a:ea typeface="宋体" pitchFamily="2" charset="-122"/>
              </a:rPr>
              <a:t> </a:t>
            </a:r>
            <a:r>
              <a:rPr lang="zh-CN" altLang="en-US" sz="1600" b="1" dirty="0">
                <a:ea typeface="宋体" pitchFamily="2" charset="-122"/>
              </a:rPr>
              <a:t>ON UPDATE CASCADE </a:t>
            </a:r>
            <a:r>
              <a:rPr lang="zh-CN" altLang="en-US" sz="1600" b="1" dirty="0" smtClean="0">
                <a:ea typeface="宋体" pitchFamily="2" charset="-122"/>
              </a:rPr>
              <a:t>  /*</a:t>
            </a:r>
            <a:r>
              <a:rPr lang="zh-CN" altLang="en-US" sz="1600" b="1" dirty="0">
                <a:ea typeface="宋体" pitchFamily="2" charset="-122"/>
              </a:rPr>
              <a:t>当更新course表中的cno时，</a:t>
            </a:r>
            <a:r>
              <a:rPr lang="zh-CN" altLang="en-US" sz="1600" b="1" dirty="0">
                <a:solidFill>
                  <a:srgbClr val="FF00FF"/>
                </a:solidFill>
                <a:ea typeface="宋体" pitchFamily="2" charset="-122"/>
              </a:rPr>
              <a:t>级联更新</a:t>
            </a:r>
            <a:r>
              <a:rPr lang="zh-CN" altLang="en-US" sz="1600" b="1" dirty="0">
                <a:ea typeface="宋体" pitchFamily="2" charset="-122"/>
              </a:rPr>
              <a:t>SC表中相应的元组</a:t>
            </a:r>
            <a:r>
              <a:rPr lang="zh-CN" altLang="en-US" sz="1600" b="1" dirty="0" smtClean="0">
                <a:ea typeface="宋体" pitchFamily="2" charset="-122"/>
              </a:rPr>
              <a:t>*/)</a:t>
            </a:r>
            <a:r>
              <a:rPr lang="zh-CN" altLang="en-US" sz="1600" b="1" dirty="0">
                <a:ea typeface="宋体" pitchFamily="2" charset="-122"/>
              </a:rPr>
              <a:t>；</a:t>
            </a:r>
          </a:p>
        </p:txBody>
      </p:sp>
      <p:sp>
        <p:nvSpPr>
          <p:cNvPr id="4" name="Rectangle 2"/>
          <p:cNvSpPr txBox="1">
            <a:spLocks noChangeArrowheads="1"/>
          </p:cNvSpPr>
          <p:nvPr/>
        </p:nvSpPr>
        <p:spPr>
          <a:xfrm>
            <a:off x="1187624" y="0"/>
            <a:ext cx="5832648"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600" dirty="0">
                <a:latin typeface="+mn-ea"/>
                <a:ea typeface="+mn-ea"/>
              </a:rPr>
              <a:t>参照</a:t>
            </a:r>
            <a:r>
              <a:rPr lang="zh-CN" sz="3600" dirty="0" smtClean="0">
                <a:latin typeface="+mn-ea"/>
                <a:ea typeface="+mn-ea"/>
              </a:rPr>
              <a:t>完整性检查和违约处理</a:t>
            </a:r>
            <a:endParaRPr lang="zh-CN" sz="3600" dirty="0">
              <a:latin typeface="+mn-ea"/>
              <a:ea typeface="+mn-ea"/>
            </a:endParaRPr>
          </a:p>
        </p:txBody>
      </p:sp>
      <p:sp>
        <p:nvSpPr>
          <p:cNvPr id="6" name="椭圆 5"/>
          <p:cNvSpPr/>
          <p:nvPr/>
        </p:nvSpPr>
        <p:spPr>
          <a:xfrm>
            <a:off x="395536" y="212013"/>
            <a:ext cx="656173"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a:t>2</a:t>
            </a:r>
            <a:r>
              <a:rPr lang="en-US" altLang="zh-CN" sz="300" dirty="0" smtClean="0"/>
              <a:t>.</a:t>
            </a:r>
            <a:r>
              <a:rPr lang="en-US" altLang="zh-CN" sz="1000" dirty="0" smtClean="0"/>
              <a:t>2</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1000"/>
                                        <p:tgtEl>
                                          <p:spTgt spid="21507">
                                            <p:txEl>
                                              <p:pRg st="0" end="0"/>
                                            </p:txEl>
                                          </p:spTgt>
                                        </p:tgtEl>
                                      </p:cBhvr>
                                    </p:animEffect>
                                    <p:anim calcmode="lin" valueType="num">
                                      <p:cBhvr>
                                        <p:cTn id="8"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5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507">
                                            <p:txEl>
                                              <p:pRg st="1" end="1"/>
                                            </p:txEl>
                                          </p:spTgt>
                                        </p:tgtEl>
                                        <p:attrNameLst>
                                          <p:attrName>style.visibility</p:attrName>
                                        </p:attrNameLst>
                                      </p:cBhvr>
                                      <p:to>
                                        <p:strVal val="visible"/>
                                      </p:to>
                                    </p:set>
                                    <p:animEffect transition="in" filter="fade">
                                      <p:cBhvr>
                                        <p:cTn id="14" dur="1000"/>
                                        <p:tgtEl>
                                          <p:spTgt spid="21507">
                                            <p:txEl>
                                              <p:pRg st="1" end="1"/>
                                            </p:txEl>
                                          </p:spTgt>
                                        </p:tgtEl>
                                      </p:cBhvr>
                                    </p:animEffect>
                                    <p:anim calcmode="lin" valueType="num">
                                      <p:cBhvr>
                                        <p:cTn id="15"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150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1507">
                                            <p:txEl>
                                              <p:pRg st="2" end="2"/>
                                            </p:txEl>
                                          </p:spTgt>
                                        </p:tgtEl>
                                        <p:attrNameLst>
                                          <p:attrName>style.visibility</p:attrName>
                                        </p:attrNameLst>
                                      </p:cBhvr>
                                      <p:to>
                                        <p:strVal val="visible"/>
                                      </p:to>
                                    </p:set>
                                    <p:animEffect transition="in" filter="fade">
                                      <p:cBhvr>
                                        <p:cTn id="19" dur="1000"/>
                                        <p:tgtEl>
                                          <p:spTgt spid="21507">
                                            <p:txEl>
                                              <p:pRg st="2" end="2"/>
                                            </p:txEl>
                                          </p:spTgt>
                                        </p:tgtEl>
                                      </p:cBhvr>
                                    </p:animEffect>
                                    <p:anim calcmode="lin" valueType="num">
                                      <p:cBhvr>
                                        <p:cTn id="20"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150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1507">
                                            <p:txEl>
                                              <p:pRg st="3" end="3"/>
                                            </p:txEl>
                                          </p:spTgt>
                                        </p:tgtEl>
                                        <p:attrNameLst>
                                          <p:attrName>style.visibility</p:attrName>
                                        </p:attrNameLst>
                                      </p:cBhvr>
                                      <p:to>
                                        <p:strVal val="visible"/>
                                      </p:to>
                                    </p:set>
                                    <p:animEffect transition="in" filter="fade">
                                      <p:cBhvr>
                                        <p:cTn id="24" dur="1000"/>
                                        <p:tgtEl>
                                          <p:spTgt spid="21507">
                                            <p:txEl>
                                              <p:pRg st="3" end="3"/>
                                            </p:txEl>
                                          </p:spTgt>
                                        </p:tgtEl>
                                      </p:cBhvr>
                                    </p:animEffect>
                                    <p:anim calcmode="lin" valueType="num">
                                      <p:cBhvr>
                                        <p:cTn id="25" dur="1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150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1507">
                                            <p:txEl>
                                              <p:pRg st="4" end="4"/>
                                            </p:txEl>
                                          </p:spTgt>
                                        </p:tgtEl>
                                        <p:attrNameLst>
                                          <p:attrName>style.visibility</p:attrName>
                                        </p:attrNameLst>
                                      </p:cBhvr>
                                      <p:to>
                                        <p:strVal val="visible"/>
                                      </p:to>
                                    </p:set>
                                    <p:animEffect transition="in" filter="fade">
                                      <p:cBhvr>
                                        <p:cTn id="29" dur="1000"/>
                                        <p:tgtEl>
                                          <p:spTgt spid="21507">
                                            <p:txEl>
                                              <p:pRg st="4" end="4"/>
                                            </p:txEl>
                                          </p:spTgt>
                                        </p:tgtEl>
                                      </p:cBhvr>
                                    </p:animEffect>
                                    <p:anim calcmode="lin" valueType="num">
                                      <p:cBhvr>
                                        <p:cTn id="30" dur="10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1507">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1507">
                                            <p:txEl>
                                              <p:pRg st="5" end="5"/>
                                            </p:txEl>
                                          </p:spTgt>
                                        </p:tgtEl>
                                        <p:attrNameLst>
                                          <p:attrName>style.visibility</p:attrName>
                                        </p:attrNameLst>
                                      </p:cBhvr>
                                      <p:to>
                                        <p:strVal val="visible"/>
                                      </p:to>
                                    </p:set>
                                    <p:animEffect transition="in" filter="fade">
                                      <p:cBhvr>
                                        <p:cTn id="34" dur="1000"/>
                                        <p:tgtEl>
                                          <p:spTgt spid="21507">
                                            <p:txEl>
                                              <p:pRg st="5" end="5"/>
                                            </p:txEl>
                                          </p:spTgt>
                                        </p:tgtEl>
                                      </p:cBhvr>
                                    </p:animEffect>
                                    <p:anim calcmode="lin" valueType="num">
                                      <p:cBhvr>
                                        <p:cTn id="35" dur="1000" fill="hold"/>
                                        <p:tgtEl>
                                          <p:spTgt spid="2150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1507">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1507">
                                            <p:txEl>
                                              <p:pRg st="6" end="6"/>
                                            </p:txEl>
                                          </p:spTgt>
                                        </p:tgtEl>
                                        <p:attrNameLst>
                                          <p:attrName>style.visibility</p:attrName>
                                        </p:attrNameLst>
                                      </p:cBhvr>
                                      <p:to>
                                        <p:strVal val="visible"/>
                                      </p:to>
                                    </p:set>
                                    <p:animEffect transition="in" filter="fade">
                                      <p:cBhvr>
                                        <p:cTn id="39" dur="1000"/>
                                        <p:tgtEl>
                                          <p:spTgt spid="21507">
                                            <p:txEl>
                                              <p:pRg st="6" end="6"/>
                                            </p:txEl>
                                          </p:spTgt>
                                        </p:tgtEl>
                                      </p:cBhvr>
                                    </p:animEffect>
                                    <p:anim calcmode="lin" valueType="num">
                                      <p:cBhvr>
                                        <p:cTn id="40" dur="10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21507">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1507">
                                            <p:txEl>
                                              <p:pRg st="7" end="7"/>
                                            </p:txEl>
                                          </p:spTgt>
                                        </p:tgtEl>
                                        <p:attrNameLst>
                                          <p:attrName>style.visibility</p:attrName>
                                        </p:attrNameLst>
                                      </p:cBhvr>
                                      <p:to>
                                        <p:strVal val="visible"/>
                                      </p:to>
                                    </p:set>
                                    <p:animEffect transition="in" filter="fade">
                                      <p:cBhvr>
                                        <p:cTn id="44" dur="1000"/>
                                        <p:tgtEl>
                                          <p:spTgt spid="21507">
                                            <p:txEl>
                                              <p:pRg st="7" end="7"/>
                                            </p:txEl>
                                          </p:spTgt>
                                        </p:tgtEl>
                                      </p:cBhvr>
                                    </p:animEffect>
                                    <p:anim calcmode="lin" valueType="num">
                                      <p:cBhvr>
                                        <p:cTn id="45" dur="1000" fill="hold"/>
                                        <p:tgtEl>
                                          <p:spTgt spid="21507">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21507">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1507">
                                            <p:txEl>
                                              <p:pRg st="8" end="8"/>
                                            </p:txEl>
                                          </p:spTgt>
                                        </p:tgtEl>
                                        <p:attrNameLst>
                                          <p:attrName>style.visibility</p:attrName>
                                        </p:attrNameLst>
                                      </p:cBhvr>
                                      <p:to>
                                        <p:strVal val="visible"/>
                                      </p:to>
                                    </p:set>
                                    <p:animEffect transition="in" filter="fade">
                                      <p:cBhvr>
                                        <p:cTn id="49" dur="1000"/>
                                        <p:tgtEl>
                                          <p:spTgt spid="21507">
                                            <p:txEl>
                                              <p:pRg st="8" end="8"/>
                                            </p:txEl>
                                          </p:spTgt>
                                        </p:tgtEl>
                                      </p:cBhvr>
                                    </p:animEffect>
                                    <p:anim calcmode="lin" valueType="num">
                                      <p:cBhvr>
                                        <p:cTn id="50" dur="1000" fill="hold"/>
                                        <p:tgtEl>
                                          <p:spTgt spid="21507">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1507">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1507">
                                            <p:txEl>
                                              <p:pRg st="9" end="9"/>
                                            </p:txEl>
                                          </p:spTgt>
                                        </p:tgtEl>
                                        <p:attrNameLst>
                                          <p:attrName>style.visibility</p:attrName>
                                        </p:attrNameLst>
                                      </p:cBhvr>
                                      <p:to>
                                        <p:strVal val="visible"/>
                                      </p:to>
                                    </p:set>
                                    <p:animEffect transition="in" filter="fade">
                                      <p:cBhvr>
                                        <p:cTn id="54" dur="1000"/>
                                        <p:tgtEl>
                                          <p:spTgt spid="21507">
                                            <p:txEl>
                                              <p:pRg st="9" end="9"/>
                                            </p:txEl>
                                          </p:spTgt>
                                        </p:tgtEl>
                                      </p:cBhvr>
                                    </p:animEffect>
                                    <p:anim calcmode="lin" valueType="num">
                                      <p:cBhvr>
                                        <p:cTn id="55" dur="1000" fill="hold"/>
                                        <p:tgtEl>
                                          <p:spTgt spid="21507">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21507">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1507">
                                            <p:txEl>
                                              <p:pRg st="10" end="10"/>
                                            </p:txEl>
                                          </p:spTgt>
                                        </p:tgtEl>
                                        <p:attrNameLst>
                                          <p:attrName>style.visibility</p:attrName>
                                        </p:attrNameLst>
                                      </p:cBhvr>
                                      <p:to>
                                        <p:strVal val="visible"/>
                                      </p:to>
                                    </p:set>
                                    <p:animEffect transition="in" filter="fade">
                                      <p:cBhvr>
                                        <p:cTn id="59" dur="1000"/>
                                        <p:tgtEl>
                                          <p:spTgt spid="21507">
                                            <p:txEl>
                                              <p:pRg st="10" end="10"/>
                                            </p:txEl>
                                          </p:spTgt>
                                        </p:tgtEl>
                                      </p:cBhvr>
                                    </p:animEffect>
                                    <p:anim calcmode="lin" valueType="num">
                                      <p:cBhvr>
                                        <p:cTn id="60" dur="1000" fill="hold"/>
                                        <p:tgtEl>
                                          <p:spTgt spid="21507">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21507">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1507">
                                            <p:txEl>
                                              <p:pRg st="11" end="11"/>
                                            </p:txEl>
                                          </p:spTgt>
                                        </p:tgtEl>
                                        <p:attrNameLst>
                                          <p:attrName>style.visibility</p:attrName>
                                        </p:attrNameLst>
                                      </p:cBhvr>
                                      <p:to>
                                        <p:strVal val="visible"/>
                                      </p:to>
                                    </p:set>
                                    <p:animEffect transition="in" filter="fade">
                                      <p:cBhvr>
                                        <p:cTn id="64" dur="1000"/>
                                        <p:tgtEl>
                                          <p:spTgt spid="21507">
                                            <p:txEl>
                                              <p:pRg st="11" end="11"/>
                                            </p:txEl>
                                          </p:spTgt>
                                        </p:tgtEl>
                                      </p:cBhvr>
                                    </p:animEffect>
                                    <p:anim calcmode="lin" valueType="num">
                                      <p:cBhvr>
                                        <p:cTn id="65" dur="1000" fill="hold"/>
                                        <p:tgtEl>
                                          <p:spTgt spid="21507">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2150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987824" y="777360"/>
            <a:ext cx="576107"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1</a:t>
            </a:r>
            <a:endParaRPr lang="zh-CN" altLang="en-US" dirty="0"/>
          </a:p>
        </p:txBody>
      </p:sp>
      <p:sp>
        <p:nvSpPr>
          <p:cNvPr id="5" name="TextBox 4"/>
          <p:cNvSpPr txBox="1"/>
          <p:nvPr/>
        </p:nvSpPr>
        <p:spPr>
          <a:xfrm>
            <a:off x="3563888" y="697260"/>
            <a:ext cx="1980030" cy="523220"/>
          </a:xfrm>
          <a:prstGeom prst="rect">
            <a:avLst/>
          </a:prstGeom>
          <a:noFill/>
        </p:spPr>
        <p:txBody>
          <a:bodyPr wrap="none">
            <a:spAutoFit/>
          </a:bodyPr>
          <a:lstStyle/>
          <a:p>
            <a:pPr>
              <a:defRPr/>
            </a:pPr>
            <a:r>
              <a:rPr lang="zh-CN" altLang="en-US" sz="2800" dirty="0" smtClean="0">
                <a:latin typeface="+mn-ea"/>
                <a:ea typeface="+mn-ea"/>
              </a:rPr>
              <a:t>实体完整性</a:t>
            </a:r>
            <a:endParaRPr lang="zh-CN" altLang="en-US" sz="2800" dirty="0">
              <a:latin typeface="+mn-ea"/>
              <a:ea typeface="+mn-ea"/>
            </a:endParaRPr>
          </a:p>
        </p:txBody>
      </p:sp>
      <p:sp>
        <p:nvSpPr>
          <p:cNvPr id="6" name="椭圆 5"/>
          <p:cNvSpPr/>
          <p:nvPr/>
        </p:nvSpPr>
        <p:spPr>
          <a:xfrm>
            <a:off x="3311913" y="1609418"/>
            <a:ext cx="540605"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2</a:t>
            </a:r>
            <a:endParaRPr lang="zh-CN" altLang="en-US" dirty="0"/>
          </a:p>
        </p:txBody>
      </p:sp>
      <p:sp>
        <p:nvSpPr>
          <p:cNvPr id="7" name="TextBox 6"/>
          <p:cNvSpPr txBox="1"/>
          <p:nvPr/>
        </p:nvSpPr>
        <p:spPr>
          <a:xfrm>
            <a:off x="3888114" y="1556094"/>
            <a:ext cx="2052038" cy="523220"/>
          </a:xfrm>
          <a:prstGeom prst="rect">
            <a:avLst/>
          </a:prstGeom>
          <a:noFill/>
        </p:spPr>
        <p:txBody>
          <a:bodyPr wrap="square">
            <a:spAutoFit/>
          </a:bodyPr>
          <a:lstStyle/>
          <a:p>
            <a:pPr>
              <a:defRPr/>
            </a:pPr>
            <a:r>
              <a:rPr lang="zh-CN" altLang="en-US" sz="2800" dirty="0" smtClean="0">
                <a:latin typeface="+mn-ea"/>
                <a:ea typeface="+mn-ea"/>
              </a:rPr>
              <a:t>参照完整性</a:t>
            </a:r>
            <a:endParaRPr lang="zh-CN" altLang="en-US" sz="2800" dirty="0">
              <a:latin typeface="+mn-ea"/>
              <a:ea typeface="+mn-ea"/>
            </a:endParaRPr>
          </a:p>
        </p:txBody>
      </p:sp>
      <p:sp>
        <p:nvSpPr>
          <p:cNvPr id="8" name="椭圆 7"/>
          <p:cNvSpPr/>
          <p:nvPr/>
        </p:nvSpPr>
        <p:spPr>
          <a:xfrm>
            <a:off x="3563889" y="2441476"/>
            <a:ext cx="553380"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3</a:t>
            </a:r>
            <a:endParaRPr lang="zh-CN" altLang="en-US" dirty="0"/>
          </a:p>
        </p:txBody>
      </p:sp>
      <p:sp>
        <p:nvSpPr>
          <p:cNvPr id="9" name="TextBox 8"/>
          <p:cNvSpPr txBox="1"/>
          <p:nvPr/>
        </p:nvSpPr>
        <p:spPr>
          <a:xfrm>
            <a:off x="4123247" y="2410212"/>
            <a:ext cx="3416321" cy="523220"/>
          </a:xfrm>
          <a:prstGeom prst="rect">
            <a:avLst/>
          </a:prstGeom>
          <a:noFill/>
        </p:spPr>
        <p:txBody>
          <a:bodyPr wrap="none">
            <a:spAutoFit/>
          </a:bodyPr>
          <a:lstStyle/>
          <a:p>
            <a:pPr>
              <a:defRPr/>
            </a:pPr>
            <a:r>
              <a:rPr lang="zh-CN" altLang="en-US" sz="2800" dirty="0" smtClean="0">
                <a:solidFill>
                  <a:schemeClr val="accent3"/>
                </a:solidFill>
                <a:latin typeface="+mn-ea"/>
                <a:ea typeface="+mn-ea"/>
              </a:rPr>
              <a:t>用户自定义的完整性</a:t>
            </a:r>
            <a:endParaRPr lang="zh-CN" altLang="en-US" sz="2800" dirty="0">
              <a:solidFill>
                <a:schemeClr val="accent3"/>
              </a:solidFill>
              <a:latin typeface="+mn-ea"/>
              <a:ea typeface="+mn-ea"/>
            </a:endParaRPr>
          </a:p>
        </p:txBody>
      </p:sp>
      <p:sp>
        <p:nvSpPr>
          <p:cNvPr id="10" name="椭圆 9"/>
          <p:cNvSpPr/>
          <p:nvPr/>
        </p:nvSpPr>
        <p:spPr>
          <a:xfrm>
            <a:off x="3852519" y="3273533"/>
            <a:ext cx="536252"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4</a:t>
            </a:r>
            <a:endParaRPr lang="zh-CN" altLang="en-US" dirty="0"/>
          </a:p>
        </p:txBody>
      </p:sp>
      <p:sp>
        <p:nvSpPr>
          <p:cNvPr id="11" name="TextBox 10"/>
          <p:cNvSpPr txBox="1"/>
          <p:nvPr/>
        </p:nvSpPr>
        <p:spPr>
          <a:xfrm>
            <a:off x="4396040" y="3232284"/>
            <a:ext cx="3416320" cy="523220"/>
          </a:xfrm>
          <a:prstGeom prst="rect">
            <a:avLst/>
          </a:prstGeom>
          <a:noFill/>
        </p:spPr>
        <p:txBody>
          <a:bodyPr wrap="none">
            <a:spAutoFit/>
          </a:bodyPr>
          <a:lstStyle/>
          <a:p>
            <a:pPr>
              <a:defRPr/>
            </a:pPr>
            <a:r>
              <a:rPr lang="zh-CN" altLang="en-US" sz="2800" dirty="0" smtClean="0">
                <a:latin typeface="+mn-ea"/>
                <a:ea typeface="+mn-ea"/>
              </a:rPr>
              <a:t>完整性约束命名子句</a:t>
            </a:r>
            <a:endParaRPr lang="zh-CN" altLang="en-US" sz="2800" dirty="0">
              <a:latin typeface="+mn-ea"/>
              <a:ea typeface="+mn-ea"/>
            </a:endParaRPr>
          </a:p>
        </p:txBody>
      </p:sp>
      <p:sp>
        <p:nvSpPr>
          <p:cNvPr id="12" name="椭圆 11"/>
          <p:cNvSpPr/>
          <p:nvPr/>
        </p:nvSpPr>
        <p:spPr>
          <a:xfrm>
            <a:off x="4067944" y="4105591"/>
            <a:ext cx="576070"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5</a:t>
            </a:r>
            <a:endParaRPr lang="zh-CN" altLang="en-US" dirty="0"/>
          </a:p>
        </p:txBody>
      </p:sp>
      <p:sp>
        <p:nvSpPr>
          <p:cNvPr id="13" name="椭圆 12"/>
          <p:cNvSpPr/>
          <p:nvPr/>
        </p:nvSpPr>
        <p:spPr>
          <a:xfrm>
            <a:off x="4380642" y="4937649"/>
            <a:ext cx="551391"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6</a:t>
            </a:r>
            <a:endParaRPr lang="zh-CN" altLang="en-US" dirty="0"/>
          </a:p>
        </p:txBody>
      </p:sp>
      <p:sp>
        <p:nvSpPr>
          <p:cNvPr id="14" name="TextBox 13"/>
          <p:cNvSpPr txBox="1"/>
          <p:nvPr/>
        </p:nvSpPr>
        <p:spPr>
          <a:xfrm>
            <a:off x="4932040" y="4926568"/>
            <a:ext cx="1261885" cy="523220"/>
          </a:xfrm>
          <a:prstGeom prst="rect">
            <a:avLst/>
          </a:prstGeom>
          <a:noFill/>
        </p:spPr>
        <p:txBody>
          <a:bodyPr wrap="none">
            <a:spAutoFit/>
          </a:bodyPr>
          <a:lstStyle/>
          <a:p>
            <a:pPr>
              <a:defRPr/>
            </a:pPr>
            <a:r>
              <a:rPr lang="zh-CN" altLang="en-US" sz="2800" dirty="0" smtClean="0">
                <a:latin typeface="+mn-ea"/>
                <a:ea typeface="+mn-ea"/>
              </a:rPr>
              <a:t>触发器</a:t>
            </a:r>
            <a:endParaRPr lang="zh-CN" altLang="en-US" sz="2800" dirty="0">
              <a:latin typeface="+mn-ea"/>
              <a:ea typeface="+mn-ea"/>
            </a:endParaRPr>
          </a:p>
        </p:txBody>
      </p:sp>
      <p:sp>
        <p:nvSpPr>
          <p:cNvPr id="15" name="TextBox 14"/>
          <p:cNvSpPr txBox="1"/>
          <p:nvPr/>
        </p:nvSpPr>
        <p:spPr>
          <a:xfrm>
            <a:off x="4677300" y="4080153"/>
            <a:ext cx="902812" cy="523220"/>
          </a:xfrm>
          <a:prstGeom prst="rect">
            <a:avLst/>
          </a:prstGeom>
          <a:noFill/>
        </p:spPr>
        <p:txBody>
          <a:bodyPr wrap="none">
            <a:spAutoFit/>
          </a:bodyPr>
          <a:lstStyle/>
          <a:p>
            <a:pPr>
              <a:defRPr/>
            </a:pPr>
            <a:r>
              <a:rPr lang="zh-CN" altLang="en-US" sz="2800" dirty="0" smtClean="0">
                <a:latin typeface="+mn-ea"/>
                <a:ea typeface="+mn-ea"/>
              </a:rPr>
              <a:t>断言</a:t>
            </a:r>
            <a:endParaRPr lang="zh-CN" altLang="en-US" sz="2800" dirty="0">
              <a:latin typeface="+mn-ea"/>
              <a:ea typeface="+mn-ea"/>
            </a:endParaRPr>
          </a:p>
        </p:txBody>
      </p:sp>
      <p:sp>
        <p:nvSpPr>
          <p:cNvPr id="16" name="TextBox 15"/>
          <p:cNvSpPr txBox="1"/>
          <p:nvPr/>
        </p:nvSpPr>
        <p:spPr>
          <a:xfrm>
            <a:off x="755576" y="337220"/>
            <a:ext cx="2088232" cy="707886"/>
          </a:xfrm>
          <a:prstGeom prst="rect">
            <a:avLst/>
          </a:prstGeom>
          <a:noFill/>
        </p:spPr>
        <p:txBody>
          <a:bodyPr wrap="square" rtlCol="0">
            <a:spAutoFit/>
          </a:bodyPr>
          <a:lstStyle/>
          <a:p>
            <a:r>
              <a:rPr lang="en-US" altLang="zh-CN" sz="4000" dirty="0" smtClean="0"/>
              <a:t>Contents</a:t>
            </a:r>
            <a:endParaRPr lang="zh-CN" altLang="en-US" sz="4000" dirty="0"/>
          </a:p>
        </p:txBody>
      </p:sp>
    </p:spTree>
    <p:extLst>
      <p:ext uri="{BB962C8B-B14F-4D97-AF65-F5344CB8AC3E}">
        <p14:creationId xmlns:p14="http://schemas.microsoft.com/office/powerpoint/2010/main" val="146149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87624" y="15240"/>
            <a:ext cx="3528392" cy="913284"/>
          </a:xfrm>
        </p:spPr>
        <p:txBody>
          <a:bodyPr/>
          <a:lstStyle/>
          <a:p>
            <a:r>
              <a:rPr lang="zh-CN" sz="3200" dirty="0" smtClean="0">
                <a:latin typeface="+mn-ea"/>
                <a:ea typeface="+mn-ea"/>
              </a:rPr>
              <a:t>用户</a:t>
            </a:r>
            <a:r>
              <a:rPr lang="zh-CN" sz="3200" dirty="0">
                <a:latin typeface="+mn-ea"/>
                <a:ea typeface="+mn-ea"/>
              </a:rPr>
              <a:t>定义的完整性</a:t>
            </a:r>
          </a:p>
        </p:txBody>
      </p:sp>
      <p:sp>
        <p:nvSpPr>
          <p:cNvPr id="23555" name="Rectangle 3"/>
          <p:cNvSpPr>
            <a:spLocks noGrp="1" noChangeArrowheads="1"/>
          </p:cNvSpPr>
          <p:nvPr>
            <p:ph idx="4294967295"/>
          </p:nvPr>
        </p:nvSpPr>
        <p:spPr>
          <a:xfrm>
            <a:off x="1051708" y="1273324"/>
            <a:ext cx="8092292" cy="3600400"/>
          </a:xfrm>
        </p:spPr>
        <p:txBody>
          <a:bodyPr>
            <a:noAutofit/>
          </a:bodyPr>
          <a:lstStyle/>
          <a:p>
            <a:pPr>
              <a:lnSpc>
                <a:spcPct val="170000"/>
              </a:lnSpc>
              <a:buFont typeface="Wingdings" pitchFamily="2" charset="2"/>
              <a:buChar char="u"/>
            </a:pPr>
            <a:r>
              <a:rPr lang="zh-CN" sz="2400" b="1" dirty="0">
                <a:latin typeface="幼圆" pitchFamily="49" charset="-122"/>
                <a:ea typeface="幼圆" pitchFamily="49" charset="-122"/>
              </a:rPr>
              <a:t>用户定义的完整性就是针对</a:t>
            </a:r>
            <a:r>
              <a:rPr lang="zh-CN" sz="2400" b="1" dirty="0">
                <a:latin typeface="+mj-ea"/>
                <a:ea typeface="+mj-ea"/>
              </a:rPr>
              <a:t>某一具体应用</a:t>
            </a:r>
            <a:r>
              <a:rPr lang="zh-CN" sz="2400" b="1" dirty="0">
                <a:latin typeface="幼圆" pitchFamily="49" charset="-122"/>
                <a:ea typeface="幼圆" pitchFamily="49" charset="-122"/>
              </a:rPr>
              <a:t>的数据必须满足的语义要求 </a:t>
            </a:r>
          </a:p>
          <a:p>
            <a:pPr marL="457200" indent="-457200">
              <a:lnSpc>
                <a:spcPct val="170000"/>
              </a:lnSpc>
              <a:buFont typeface="Wingdings" pitchFamily="2" charset="2"/>
              <a:buChar char="u"/>
            </a:pPr>
            <a:r>
              <a:rPr lang="zh-CN" altLang="zh-CN" sz="2400" b="1" dirty="0">
                <a:latin typeface="幼圆" pitchFamily="49" charset="-122"/>
                <a:ea typeface="幼圆" pitchFamily="49" charset="-122"/>
              </a:rPr>
              <a:t>RDBMS</a:t>
            </a:r>
            <a:r>
              <a:rPr lang="zh-CN" sz="2400" b="1" dirty="0">
                <a:latin typeface="幼圆" pitchFamily="49" charset="-122"/>
                <a:ea typeface="幼圆" pitchFamily="49" charset="-122"/>
              </a:rPr>
              <a:t>提供了定义和检验这类完整性的机制，使用了和实体完整性、参照完整性相同的方法来处理他们，而不必由应用程序承担</a:t>
            </a:r>
          </a:p>
        </p:txBody>
      </p:sp>
      <p:sp>
        <p:nvSpPr>
          <p:cNvPr id="5" name="椭圆 4"/>
          <p:cNvSpPr/>
          <p:nvPr/>
        </p:nvSpPr>
        <p:spPr>
          <a:xfrm>
            <a:off x="395536" y="212013"/>
            <a:ext cx="656173"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3</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4294967295"/>
          </p:nvPr>
        </p:nvSpPr>
        <p:spPr>
          <a:xfrm>
            <a:off x="1259632" y="1273324"/>
            <a:ext cx="6624736" cy="3384376"/>
          </a:xfrm>
        </p:spPr>
        <p:txBody>
          <a:bodyPr>
            <a:noAutofit/>
          </a:bodyPr>
          <a:lstStyle/>
          <a:p>
            <a:pPr marL="457200" indent="-457200">
              <a:lnSpc>
                <a:spcPct val="190000"/>
              </a:lnSpc>
              <a:buFont typeface="+mj-ea"/>
              <a:buAutoNum type="circleNumDbPlain"/>
            </a:pPr>
            <a:r>
              <a:rPr lang="zh-CN" sz="2600" b="1" dirty="0" smtClean="0">
                <a:solidFill>
                  <a:srgbClr val="3333FF"/>
                </a:solidFill>
                <a:latin typeface="幼圆" pitchFamily="49" charset="-122"/>
                <a:ea typeface="幼圆" pitchFamily="49" charset="-122"/>
              </a:rPr>
              <a:t>属性</a:t>
            </a:r>
            <a:r>
              <a:rPr lang="zh-CN" sz="2600" b="1" dirty="0">
                <a:solidFill>
                  <a:srgbClr val="3333FF"/>
                </a:solidFill>
                <a:latin typeface="幼圆" pitchFamily="49" charset="-122"/>
                <a:ea typeface="幼圆" pitchFamily="49" charset="-122"/>
              </a:rPr>
              <a:t>上的约束条件的</a:t>
            </a:r>
            <a:r>
              <a:rPr lang="zh-CN" sz="2600" b="1" dirty="0" smtClean="0">
                <a:solidFill>
                  <a:srgbClr val="3333FF"/>
                </a:solidFill>
                <a:latin typeface="幼圆" pitchFamily="49" charset="-122"/>
                <a:ea typeface="幼圆" pitchFamily="49" charset="-122"/>
              </a:rPr>
              <a:t>定义</a:t>
            </a:r>
            <a:endParaRPr lang="en-US" altLang="zh-CN" sz="2600" b="1" dirty="0" smtClean="0">
              <a:solidFill>
                <a:srgbClr val="3333FF"/>
              </a:solidFill>
              <a:latin typeface="幼圆" pitchFamily="49" charset="-122"/>
              <a:ea typeface="幼圆" pitchFamily="49" charset="-122"/>
            </a:endParaRPr>
          </a:p>
          <a:p>
            <a:pPr marL="457200" indent="-457200">
              <a:lnSpc>
                <a:spcPct val="190000"/>
              </a:lnSpc>
              <a:buFont typeface="+mj-ea"/>
              <a:buAutoNum type="circleNumDbPlain"/>
            </a:pPr>
            <a:r>
              <a:rPr lang="zh-CN" sz="2600" b="1" dirty="0" smtClean="0">
                <a:latin typeface="幼圆" pitchFamily="49" charset="-122"/>
                <a:ea typeface="幼圆" pitchFamily="49" charset="-122"/>
              </a:rPr>
              <a:t>属性</a:t>
            </a:r>
            <a:r>
              <a:rPr lang="zh-CN" sz="2600" b="1" dirty="0">
                <a:latin typeface="幼圆" pitchFamily="49" charset="-122"/>
                <a:ea typeface="幼圆" pitchFamily="49" charset="-122"/>
              </a:rPr>
              <a:t>上的约束条件检查和违约处理 </a:t>
            </a:r>
            <a:endParaRPr lang="en-US" altLang="zh-CN" sz="2600" b="1" dirty="0" smtClean="0">
              <a:latin typeface="幼圆" pitchFamily="49" charset="-122"/>
              <a:ea typeface="幼圆" pitchFamily="49" charset="-122"/>
            </a:endParaRPr>
          </a:p>
          <a:p>
            <a:pPr marL="457200" indent="-457200">
              <a:lnSpc>
                <a:spcPct val="190000"/>
              </a:lnSpc>
              <a:buFont typeface="+mj-ea"/>
              <a:buAutoNum type="circleNumDbPlain"/>
            </a:pPr>
            <a:r>
              <a:rPr lang="zh-CN" sz="2600" b="1" dirty="0" smtClean="0">
                <a:latin typeface="幼圆" pitchFamily="49" charset="-122"/>
                <a:ea typeface="幼圆" pitchFamily="49" charset="-122"/>
              </a:rPr>
              <a:t>元组</a:t>
            </a:r>
            <a:r>
              <a:rPr lang="zh-CN" sz="2600" b="1" dirty="0">
                <a:latin typeface="幼圆" pitchFamily="49" charset="-122"/>
                <a:ea typeface="幼圆" pitchFamily="49" charset="-122"/>
              </a:rPr>
              <a:t>上的约束条件的定义 </a:t>
            </a:r>
            <a:endParaRPr lang="en-US" altLang="zh-CN" sz="2600" b="1" dirty="0" smtClean="0">
              <a:latin typeface="幼圆" pitchFamily="49" charset="-122"/>
              <a:ea typeface="幼圆" pitchFamily="49" charset="-122"/>
            </a:endParaRPr>
          </a:p>
          <a:p>
            <a:pPr marL="457200" indent="-457200">
              <a:lnSpc>
                <a:spcPct val="190000"/>
              </a:lnSpc>
              <a:buFont typeface="+mj-ea"/>
              <a:buAutoNum type="circleNumDbPlain"/>
            </a:pPr>
            <a:r>
              <a:rPr lang="zh-CN" sz="2600" b="1" dirty="0" smtClean="0">
                <a:latin typeface="幼圆" pitchFamily="49" charset="-122"/>
                <a:ea typeface="幼圆" pitchFamily="49" charset="-122"/>
              </a:rPr>
              <a:t>元组</a:t>
            </a:r>
            <a:r>
              <a:rPr lang="zh-CN" sz="2600" b="1" dirty="0">
                <a:latin typeface="幼圆" pitchFamily="49" charset="-122"/>
                <a:ea typeface="幼圆" pitchFamily="49" charset="-122"/>
              </a:rPr>
              <a:t>上的约束条件检查和违约处理</a:t>
            </a:r>
          </a:p>
        </p:txBody>
      </p:sp>
      <p:sp>
        <p:nvSpPr>
          <p:cNvPr id="4" name="Rectangle 2"/>
          <p:cNvSpPr txBox="1">
            <a:spLocks noChangeArrowheads="1"/>
          </p:cNvSpPr>
          <p:nvPr/>
        </p:nvSpPr>
        <p:spPr>
          <a:xfrm>
            <a:off x="1187624" y="15240"/>
            <a:ext cx="3528392"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200" smtClean="0">
                <a:latin typeface="+mn-ea"/>
                <a:ea typeface="+mn-ea"/>
              </a:rPr>
              <a:t>用户定义的完整性</a:t>
            </a:r>
            <a:endParaRPr lang="zh-CN" sz="3200" dirty="0">
              <a:latin typeface="+mn-ea"/>
              <a:ea typeface="+mn-ea"/>
            </a:endParaRPr>
          </a:p>
        </p:txBody>
      </p:sp>
      <p:sp>
        <p:nvSpPr>
          <p:cNvPr id="6" name="椭圆 5"/>
          <p:cNvSpPr/>
          <p:nvPr/>
        </p:nvSpPr>
        <p:spPr>
          <a:xfrm>
            <a:off x="395536" y="212013"/>
            <a:ext cx="656173"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3</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187624" y="0"/>
            <a:ext cx="4716015" cy="913284"/>
          </a:xfrm>
        </p:spPr>
        <p:txBody>
          <a:bodyPr/>
          <a:lstStyle/>
          <a:p>
            <a:r>
              <a:rPr lang="zh-CN" sz="3200" dirty="0" smtClean="0">
                <a:latin typeface="+mn-ea"/>
                <a:ea typeface="+mn-ea"/>
              </a:rPr>
              <a:t>属性</a:t>
            </a:r>
            <a:r>
              <a:rPr lang="zh-CN" sz="3200" dirty="0">
                <a:latin typeface="+mn-ea"/>
                <a:ea typeface="+mn-ea"/>
              </a:rPr>
              <a:t>上的约束条件定义</a:t>
            </a:r>
          </a:p>
        </p:txBody>
      </p:sp>
      <p:sp>
        <p:nvSpPr>
          <p:cNvPr id="25603" name="Rectangle 3"/>
          <p:cNvSpPr>
            <a:spLocks noGrp="1" noChangeArrowheads="1"/>
          </p:cNvSpPr>
          <p:nvPr>
            <p:ph idx="4294967295"/>
          </p:nvPr>
        </p:nvSpPr>
        <p:spPr>
          <a:xfrm>
            <a:off x="1475656" y="1129308"/>
            <a:ext cx="7200800" cy="3456384"/>
          </a:xfrm>
        </p:spPr>
        <p:txBody>
          <a:bodyPr>
            <a:normAutofit/>
          </a:bodyPr>
          <a:lstStyle/>
          <a:p>
            <a:pPr>
              <a:lnSpc>
                <a:spcPct val="150000"/>
              </a:lnSpc>
            </a:pPr>
            <a:r>
              <a:rPr lang="zh-CN" altLang="zh-CN" sz="2600" b="1" dirty="0">
                <a:latin typeface="+mj-ea"/>
                <a:ea typeface="+mj-ea"/>
              </a:rPr>
              <a:t>CREATE TABLE</a:t>
            </a:r>
            <a:r>
              <a:rPr lang="zh-CN" sz="2600" b="1" dirty="0">
                <a:latin typeface="+mj-ea"/>
                <a:ea typeface="+mj-ea"/>
              </a:rPr>
              <a:t>时定义</a:t>
            </a:r>
          </a:p>
          <a:p>
            <a:pPr marL="457200" indent="-457200">
              <a:lnSpc>
                <a:spcPct val="150000"/>
              </a:lnSpc>
              <a:buFont typeface="Wingdings" pitchFamily="2" charset="2"/>
              <a:buChar char="Ø"/>
            </a:pPr>
            <a:r>
              <a:rPr lang="zh-CN" sz="2600" b="1" dirty="0">
                <a:latin typeface="幼圆" pitchFamily="49" charset="-122"/>
                <a:ea typeface="幼圆" pitchFamily="49" charset="-122"/>
              </a:rPr>
              <a:t>列值非空（</a:t>
            </a:r>
            <a:r>
              <a:rPr lang="zh-CN" altLang="zh-CN" sz="2600" b="1" dirty="0">
                <a:latin typeface="幼圆" pitchFamily="49" charset="-122"/>
                <a:ea typeface="幼圆" pitchFamily="49" charset="-122"/>
              </a:rPr>
              <a:t>NOT NULL</a:t>
            </a:r>
            <a:r>
              <a:rPr lang="zh-CN" sz="2600" b="1" dirty="0">
                <a:latin typeface="幼圆" pitchFamily="49" charset="-122"/>
                <a:ea typeface="幼圆" pitchFamily="49" charset="-122"/>
              </a:rPr>
              <a:t>）</a:t>
            </a:r>
          </a:p>
          <a:p>
            <a:pPr marL="457200" indent="-457200">
              <a:lnSpc>
                <a:spcPct val="150000"/>
              </a:lnSpc>
              <a:buFont typeface="Wingdings" pitchFamily="2" charset="2"/>
              <a:buChar char="Ø"/>
            </a:pPr>
            <a:r>
              <a:rPr lang="zh-CN" sz="2600" b="1" dirty="0">
                <a:latin typeface="幼圆" pitchFamily="49" charset="-122"/>
                <a:ea typeface="幼圆" pitchFamily="49" charset="-122"/>
              </a:rPr>
              <a:t>列值唯一（</a:t>
            </a:r>
            <a:r>
              <a:rPr lang="zh-CN" altLang="zh-CN" sz="2600" b="1" dirty="0">
                <a:latin typeface="幼圆" pitchFamily="49" charset="-122"/>
                <a:ea typeface="幼圆" pitchFamily="49" charset="-122"/>
              </a:rPr>
              <a:t>UNIQUE</a:t>
            </a:r>
            <a:r>
              <a:rPr lang="zh-CN" sz="2600" b="1" dirty="0">
                <a:latin typeface="幼圆" pitchFamily="49" charset="-122"/>
                <a:ea typeface="幼圆" pitchFamily="49" charset="-122"/>
              </a:rPr>
              <a:t>）</a:t>
            </a:r>
          </a:p>
          <a:p>
            <a:pPr>
              <a:lnSpc>
                <a:spcPct val="150000"/>
              </a:lnSpc>
              <a:buFont typeface="Wingdings" pitchFamily="2" charset="2"/>
              <a:buChar char="Ø"/>
            </a:pPr>
            <a:r>
              <a:rPr lang="en-US" altLang="zh-CN" sz="2600" b="1" dirty="0" smtClean="0">
                <a:latin typeface="幼圆" pitchFamily="49" charset="-122"/>
                <a:ea typeface="幼圆" pitchFamily="49" charset="-122"/>
              </a:rPr>
              <a:t> </a:t>
            </a:r>
            <a:r>
              <a:rPr lang="zh-CN" sz="2600" b="1" dirty="0" smtClean="0">
                <a:latin typeface="幼圆" pitchFamily="49" charset="-122"/>
                <a:ea typeface="幼圆" pitchFamily="49" charset="-122"/>
              </a:rPr>
              <a:t>检查</a:t>
            </a:r>
            <a:r>
              <a:rPr lang="zh-CN" sz="2600" b="1" dirty="0">
                <a:latin typeface="幼圆" pitchFamily="49" charset="-122"/>
                <a:ea typeface="幼圆" pitchFamily="49" charset="-122"/>
              </a:rPr>
              <a:t>列值是否满足一个布尔表达式（</a:t>
            </a:r>
            <a:r>
              <a:rPr lang="zh-CN" altLang="zh-CN" sz="2600" b="1" dirty="0">
                <a:latin typeface="幼圆" pitchFamily="49" charset="-122"/>
                <a:ea typeface="幼圆" pitchFamily="49" charset="-122"/>
              </a:rPr>
              <a:t>CHECK</a:t>
            </a:r>
            <a:r>
              <a:rPr lang="zh-CN" sz="2600" b="1" dirty="0">
                <a:latin typeface="幼圆" pitchFamily="49" charset="-122"/>
                <a:ea typeface="幼圆" pitchFamily="49" charset="-122"/>
              </a:rPr>
              <a:t>）</a:t>
            </a:r>
          </a:p>
        </p:txBody>
      </p:sp>
      <p:sp>
        <p:nvSpPr>
          <p:cNvPr id="5" name="椭圆 4"/>
          <p:cNvSpPr/>
          <p:nvPr/>
        </p:nvSpPr>
        <p:spPr>
          <a:xfrm>
            <a:off x="395536" y="212013"/>
            <a:ext cx="656173"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3</a:t>
            </a:r>
            <a:r>
              <a:rPr lang="en-US" altLang="zh-CN" sz="300" dirty="0" smtClean="0"/>
              <a:t>.</a:t>
            </a:r>
            <a:r>
              <a:rPr lang="en-US" altLang="zh-CN" sz="1000" dirty="0"/>
              <a:t>1</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4294967295"/>
          </p:nvPr>
        </p:nvSpPr>
        <p:spPr>
          <a:xfrm>
            <a:off x="1051708" y="985292"/>
            <a:ext cx="7984787" cy="4595937"/>
          </a:xfrm>
        </p:spPr>
        <p:txBody>
          <a:bodyPr>
            <a:normAutofit fontScale="92500" lnSpcReduction="20000"/>
          </a:bodyPr>
          <a:lstStyle/>
          <a:p>
            <a:pPr>
              <a:buFont typeface="Wingdings" pitchFamily="2" charset="2"/>
              <a:buNone/>
            </a:pPr>
            <a:r>
              <a:rPr lang="zh-CN" altLang="en-US" sz="2400" b="1" dirty="0">
                <a:latin typeface="+mj-ea"/>
                <a:ea typeface="+mj-ea"/>
              </a:rPr>
              <a:t>1、不允许取空值</a:t>
            </a:r>
            <a:r>
              <a:rPr lang="zh-CN" altLang="en-US" b="1" dirty="0">
                <a:latin typeface="+mj-ea"/>
                <a:ea typeface="+mj-ea"/>
              </a:rPr>
              <a:t> </a:t>
            </a:r>
            <a:endParaRPr lang="zh-CN" altLang="en-US" sz="2400" b="1" dirty="0">
              <a:latin typeface="+mj-ea"/>
              <a:ea typeface="+mj-ea"/>
            </a:endParaRPr>
          </a:p>
          <a:p>
            <a:pPr>
              <a:lnSpc>
                <a:spcPct val="130000"/>
              </a:lnSpc>
              <a:buFont typeface="Wingdings" pitchFamily="2" charset="2"/>
              <a:buNone/>
            </a:pPr>
            <a:r>
              <a:rPr lang="zh-CN" altLang="en-US" sz="2000" b="1" dirty="0" smtClean="0">
                <a:latin typeface="幼圆" pitchFamily="49" charset="-122"/>
                <a:ea typeface="幼圆" pitchFamily="49" charset="-122"/>
              </a:rPr>
              <a:t>【例】</a:t>
            </a:r>
            <a:r>
              <a:rPr lang="zh-CN" altLang="en-US" sz="2000" dirty="0" smtClean="0">
                <a:latin typeface="幼圆" pitchFamily="49" charset="-122"/>
                <a:ea typeface="幼圆" pitchFamily="49" charset="-122"/>
              </a:rPr>
              <a:t>在</a:t>
            </a:r>
            <a:r>
              <a:rPr lang="zh-CN" altLang="en-US" sz="2000" dirty="0">
                <a:latin typeface="幼圆" pitchFamily="49" charset="-122"/>
                <a:ea typeface="幼圆" pitchFamily="49" charset="-122"/>
              </a:rPr>
              <a:t>定义SC表时，说明Sno、Cno、Grade属性不允许取空值。</a:t>
            </a:r>
          </a:p>
          <a:p>
            <a:pPr>
              <a:lnSpc>
                <a:spcPct val="130000"/>
              </a:lnSpc>
              <a:buFont typeface="Wingdings" pitchFamily="2" charset="2"/>
              <a:buNone/>
            </a:pPr>
            <a:r>
              <a:rPr lang="en-US" altLang="zh-CN" sz="2000" dirty="0" smtClean="0">
                <a:latin typeface="幼圆" pitchFamily="49" charset="-122"/>
                <a:ea typeface="幼圆" pitchFamily="49" charset="-122"/>
              </a:rPr>
              <a:t>	</a:t>
            </a:r>
            <a:r>
              <a:rPr lang="en-US" altLang="zh-CN" sz="2000" dirty="0" smtClean="0">
                <a:latin typeface="+mj-ea"/>
                <a:ea typeface="+mj-ea"/>
              </a:rPr>
              <a:t>  </a:t>
            </a:r>
            <a:r>
              <a:rPr lang="zh-CN" altLang="en-US" sz="2000" dirty="0" smtClean="0">
                <a:latin typeface="+mj-ea"/>
                <a:ea typeface="+mj-ea"/>
              </a:rPr>
              <a:t>CREATE </a:t>
            </a:r>
            <a:r>
              <a:rPr lang="zh-CN" altLang="en-US" sz="2000" dirty="0">
                <a:latin typeface="+mj-ea"/>
                <a:ea typeface="+mj-ea"/>
              </a:rPr>
              <a:t>TABLE </a:t>
            </a:r>
            <a:r>
              <a:rPr lang="zh-CN" altLang="en-US" sz="2000" dirty="0">
                <a:latin typeface="幼圆" pitchFamily="49" charset="-122"/>
                <a:ea typeface="幼圆" pitchFamily="49" charset="-122"/>
              </a:rPr>
              <a:t>SC</a:t>
            </a:r>
          </a:p>
          <a:p>
            <a:pPr>
              <a:lnSpc>
                <a:spcPct val="130000"/>
              </a:lnSpc>
              <a:buFont typeface="Wingdings" pitchFamily="2" charset="2"/>
              <a:buNone/>
            </a:pPr>
            <a:r>
              <a:rPr lang="en-US" altLang="zh-CN" sz="2000" dirty="0" smtClean="0">
                <a:latin typeface="幼圆" pitchFamily="49" charset="-122"/>
                <a:ea typeface="幼圆" pitchFamily="49" charset="-122"/>
              </a:rPr>
              <a:t>		</a:t>
            </a:r>
            <a:r>
              <a:rPr lang="zh-CN" altLang="en-US" sz="2000" dirty="0" smtClean="0">
                <a:latin typeface="幼圆" pitchFamily="49" charset="-122"/>
                <a:ea typeface="幼圆" pitchFamily="49" charset="-122"/>
              </a:rPr>
              <a:t>（Sno  </a:t>
            </a:r>
            <a:r>
              <a:rPr lang="zh-CN" altLang="en-US" sz="2100" dirty="0">
                <a:latin typeface="+mj-ea"/>
                <a:ea typeface="+mj-ea"/>
              </a:rPr>
              <a:t>CHAR</a:t>
            </a:r>
            <a:r>
              <a:rPr lang="zh-CN" altLang="en-US" sz="2000" dirty="0">
                <a:latin typeface="幼圆" pitchFamily="49" charset="-122"/>
                <a:ea typeface="幼圆" pitchFamily="49" charset="-122"/>
              </a:rPr>
              <a:t>(9)  </a:t>
            </a:r>
            <a:r>
              <a:rPr lang="zh-CN" altLang="en-US" sz="2100" dirty="0">
                <a:latin typeface="+mj-ea"/>
                <a:ea typeface="+mj-ea"/>
              </a:rPr>
              <a:t>NOT NULL</a:t>
            </a:r>
            <a:r>
              <a:rPr lang="zh-CN" altLang="en-US" sz="2000" dirty="0">
                <a:latin typeface="幼圆" pitchFamily="49" charset="-122"/>
                <a:ea typeface="幼圆" pitchFamily="49" charset="-122"/>
              </a:rPr>
              <a:t>，	</a:t>
            </a:r>
          </a:p>
          <a:p>
            <a:pPr>
              <a:lnSpc>
                <a:spcPct val="130000"/>
              </a:lnSpc>
              <a:buFont typeface="Wingdings" pitchFamily="2" charset="2"/>
              <a:buNone/>
            </a:pPr>
            <a:r>
              <a:rPr lang="en-US" altLang="zh-CN" sz="2000" dirty="0" smtClean="0">
                <a:latin typeface="幼圆" pitchFamily="49" charset="-122"/>
                <a:ea typeface="幼圆" pitchFamily="49" charset="-122"/>
              </a:rPr>
              <a:t>		  </a:t>
            </a:r>
            <a:r>
              <a:rPr lang="zh-CN" altLang="en-US" sz="2000" dirty="0" smtClean="0">
                <a:latin typeface="幼圆" pitchFamily="49" charset="-122"/>
                <a:ea typeface="幼圆" pitchFamily="49" charset="-122"/>
              </a:rPr>
              <a:t>Cno  </a:t>
            </a:r>
            <a:r>
              <a:rPr lang="zh-CN" altLang="en-US" sz="2100" dirty="0">
                <a:latin typeface="+mj-ea"/>
                <a:ea typeface="+mj-ea"/>
              </a:rPr>
              <a:t>CHAR</a:t>
            </a:r>
            <a:r>
              <a:rPr lang="zh-CN" altLang="en-US" sz="2000" dirty="0">
                <a:latin typeface="幼圆" pitchFamily="49" charset="-122"/>
                <a:ea typeface="幼圆" pitchFamily="49" charset="-122"/>
              </a:rPr>
              <a:t>(4)  </a:t>
            </a:r>
            <a:r>
              <a:rPr lang="zh-CN" altLang="en-US" sz="2100" dirty="0">
                <a:latin typeface="+mj-ea"/>
                <a:ea typeface="+mj-ea"/>
              </a:rPr>
              <a:t>NOT NULL</a:t>
            </a:r>
            <a:r>
              <a:rPr lang="zh-CN" altLang="en-US" sz="2000" dirty="0">
                <a:latin typeface="幼圆" pitchFamily="49" charset="-122"/>
                <a:ea typeface="幼圆" pitchFamily="49" charset="-122"/>
              </a:rPr>
              <a:t>，	</a:t>
            </a:r>
          </a:p>
          <a:p>
            <a:pPr>
              <a:lnSpc>
                <a:spcPct val="130000"/>
              </a:lnSpc>
              <a:buFont typeface="Wingdings" pitchFamily="2" charset="2"/>
              <a:buNone/>
            </a:pPr>
            <a:r>
              <a:rPr lang="en-US" altLang="zh-CN" sz="2000" dirty="0" smtClean="0">
                <a:latin typeface="幼圆" pitchFamily="49" charset="-122"/>
                <a:ea typeface="幼圆" pitchFamily="49" charset="-122"/>
              </a:rPr>
              <a:t>		  </a:t>
            </a:r>
            <a:r>
              <a:rPr lang="zh-CN" altLang="en-US" sz="2000" dirty="0" smtClean="0">
                <a:latin typeface="幼圆" pitchFamily="49" charset="-122"/>
                <a:ea typeface="幼圆" pitchFamily="49" charset="-122"/>
              </a:rPr>
              <a:t>Grade  </a:t>
            </a:r>
            <a:r>
              <a:rPr lang="zh-CN" altLang="en-US" sz="2100" dirty="0">
                <a:latin typeface="+mj-ea"/>
                <a:ea typeface="+mj-ea"/>
              </a:rPr>
              <a:t>SMALLINT</a:t>
            </a:r>
            <a:r>
              <a:rPr lang="zh-CN" altLang="en-US" sz="2000" dirty="0">
                <a:latin typeface="幼圆" pitchFamily="49" charset="-122"/>
                <a:ea typeface="幼圆" pitchFamily="49" charset="-122"/>
              </a:rPr>
              <a:t> </a:t>
            </a:r>
            <a:r>
              <a:rPr lang="zh-CN" altLang="en-US" sz="2000" dirty="0" smtClean="0">
                <a:latin typeface="幼圆" pitchFamily="49" charset="-122"/>
                <a:ea typeface="幼圆" pitchFamily="49" charset="-122"/>
              </a:rPr>
              <a:t> </a:t>
            </a:r>
            <a:r>
              <a:rPr lang="zh-CN" altLang="en-US" sz="2100" dirty="0" smtClean="0">
                <a:latin typeface="+mj-ea"/>
                <a:ea typeface="+mj-ea"/>
              </a:rPr>
              <a:t>NOT </a:t>
            </a:r>
            <a:r>
              <a:rPr lang="zh-CN" altLang="en-US" sz="2100" dirty="0">
                <a:latin typeface="+mj-ea"/>
                <a:ea typeface="+mj-ea"/>
              </a:rPr>
              <a:t>NULL</a:t>
            </a:r>
            <a:r>
              <a:rPr lang="zh-CN" altLang="en-US" sz="2000" dirty="0">
                <a:latin typeface="幼圆" pitchFamily="49" charset="-122"/>
                <a:ea typeface="幼圆" pitchFamily="49" charset="-122"/>
              </a:rPr>
              <a:t>，	</a:t>
            </a:r>
          </a:p>
          <a:p>
            <a:pPr>
              <a:lnSpc>
                <a:spcPct val="130000"/>
              </a:lnSpc>
              <a:buFont typeface="Wingdings" pitchFamily="2" charset="2"/>
              <a:buNone/>
            </a:pPr>
            <a:r>
              <a:rPr lang="en-US" altLang="zh-CN" sz="2000" dirty="0" smtClean="0">
                <a:latin typeface="幼圆" pitchFamily="49" charset="-122"/>
                <a:ea typeface="幼圆" pitchFamily="49" charset="-122"/>
              </a:rPr>
              <a:t>		  </a:t>
            </a:r>
            <a:r>
              <a:rPr lang="zh-CN" altLang="en-US" sz="2100" dirty="0" smtClean="0">
                <a:latin typeface="+mj-ea"/>
                <a:ea typeface="+mj-ea"/>
              </a:rPr>
              <a:t>PRIMARY </a:t>
            </a:r>
            <a:r>
              <a:rPr lang="zh-CN" altLang="en-US" sz="2100" dirty="0">
                <a:latin typeface="+mj-ea"/>
                <a:ea typeface="+mj-ea"/>
              </a:rPr>
              <a:t>KEY </a:t>
            </a:r>
            <a:r>
              <a:rPr lang="zh-CN" altLang="en-US" sz="2000" dirty="0">
                <a:latin typeface="幼圆" pitchFamily="49" charset="-122"/>
                <a:ea typeface="幼圆" pitchFamily="49" charset="-122"/>
              </a:rPr>
              <a:t>(</a:t>
            </a:r>
            <a:r>
              <a:rPr lang="zh-CN" altLang="en-US" sz="2000" dirty="0" smtClean="0">
                <a:latin typeface="幼圆" pitchFamily="49" charset="-122"/>
                <a:ea typeface="幼圆" pitchFamily="49" charset="-122"/>
              </a:rPr>
              <a:t>Sno</a:t>
            </a:r>
            <a:r>
              <a:rPr lang="zh-CN" altLang="en-US" sz="2000" dirty="0">
                <a:latin typeface="幼圆" pitchFamily="49" charset="-122"/>
                <a:ea typeface="幼圆" pitchFamily="49" charset="-122"/>
              </a:rPr>
              <a:t>，</a:t>
            </a:r>
            <a:r>
              <a:rPr lang="zh-CN" altLang="en-US" sz="2000" dirty="0" smtClean="0">
                <a:latin typeface="幼圆" pitchFamily="49" charset="-122"/>
                <a:ea typeface="幼圆" pitchFamily="49" charset="-122"/>
              </a:rPr>
              <a:t>Cno</a:t>
            </a:r>
            <a:r>
              <a:rPr lang="zh-CN" altLang="en-US" sz="2000" dirty="0">
                <a:latin typeface="幼圆" pitchFamily="49" charset="-122"/>
                <a:ea typeface="幼圆" pitchFamily="49" charset="-122"/>
              </a:rPr>
              <a:t>)</a:t>
            </a:r>
            <a:r>
              <a:rPr lang="zh-CN" altLang="en-US" sz="2000" dirty="0" smtClean="0">
                <a:latin typeface="幼圆" pitchFamily="49" charset="-122"/>
                <a:ea typeface="幼圆" pitchFamily="49" charset="-122"/>
              </a:rPr>
              <a:t>，/ </a:t>
            </a:r>
            <a:r>
              <a:rPr lang="zh-CN" altLang="en-US" sz="2000" dirty="0">
                <a:latin typeface="幼圆" pitchFamily="49" charset="-122"/>
                <a:ea typeface="幼圆" pitchFamily="49" charset="-122"/>
              </a:rPr>
              <a:t>* 如果在表级定义实体</a:t>
            </a:r>
            <a:r>
              <a:rPr lang="zh-CN" altLang="en-US" sz="2000" dirty="0" smtClean="0">
                <a:latin typeface="幼圆" pitchFamily="49" charset="-122"/>
                <a:ea typeface="幼圆" pitchFamily="49" charset="-122"/>
              </a:rPr>
              <a:t>完</a:t>
            </a:r>
            <a:r>
              <a:rPr lang="en-US" altLang="zh-CN" sz="2000" dirty="0" smtClean="0">
                <a:latin typeface="幼圆" pitchFamily="49" charset="-122"/>
                <a:ea typeface="幼圆" pitchFamily="49" charset="-122"/>
              </a:rPr>
              <a:t>						</a:t>
            </a:r>
            <a:r>
              <a:rPr lang="zh-CN" altLang="en-US" sz="2000" dirty="0" smtClean="0">
                <a:latin typeface="幼圆" pitchFamily="49" charset="-122"/>
                <a:ea typeface="幼圆" pitchFamily="49" charset="-122"/>
              </a:rPr>
              <a:t>整</a:t>
            </a:r>
            <a:r>
              <a:rPr lang="zh-CN" altLang="en-US" sz="2000" dirty="0">
                <a:latin typeface="幼圆" pitchFamily="49" charset="-122"/>
                <a:ea typeface="幼圆" pitchFamily="49" charset="-122"/>
              </a:rPr>
              <a:t>性，隐含了Sno，Cno</a:t>
            </a:r>
            <a:r>
              <a:rPr lang="zh-CN" altLang="en-US" sz="2000" dirty="0" smtClean="0">
                <a:latin typeface="幼圆" pitchFamily="49" charset="-122"/>
                <a:ea typeface="幼圆" pitchFamily="49" charset="-122"/>
              </a:rPr>
              <a:t>不允</a:t>
            </a:r>
            <a:r>
              <a:rPr lang="en-US" altLang="zh-CN" sz="2000" dirty="0" smtClean="0">
                <a:latin typeface="幼圆" pitchFamily="49" charset="-122"/>
                <a:ea typeface="幼圆" pitchFamily="49" charset="-122"/>
              </a:rPr>
              <a:t>					</a:t>
            </a:r>
            <a:r>
              <a:rPr lang="zh-CN" altLang="en-US" sz="2000" dirty="0" smtClean="0">
                <a:latin typeface="幼圆" pitchFamily="49" charset="-122"/>
                <a:ea typeface="幼圆" pitchFamily="49" charset="-122"/>
              </a:rPr>
              <a:t>许</a:t>
            </a:r>
            <a:r>
              <a:rPr lang="zh-CN" altLang="en-US" sz="2000" dirty="0">
                <a:latin typeface="幼圆" pitchFamily="49" charset="-122"/>
                <a:ea typeface="幼圆" pitchFamily="49" charset="-122"/>
              </a:rPr>
              <a:t>取空值，则在列级不</a:t>
            </a:r>
            <a:r>
              <a:rPr lang="zh-CN" altLang="en-US" sz="2000" dirty="0" smtClean="0">
                <a:latin typeface="幼圆" pitchFamily="49" charset="-122"/>
                <a:ea typeface="幼圆" pitchFamily="49" charset="-122"/>
              </a:rPr>
              <a:t>允许</a:t>
            </a:r>
            <a:r>
              <a:rPr lang="en-US" altLang="zh-CN" sz="2000" dirty="0" smtClean="0">
                <a:latin typeface="幼圆" pitchFamily="49" charset="-122"/>
                <a:ea typeface="幼圆" pitchFamily="49" charset="-122"/>
              </a:rPr>
              <a:t>					</a:t>
            </a:r>
            <a:r>
              <a:rPr lang="zh-CN" altLang="en-US" sz="2000" dirty="0" smtClean="0">
                <a:latin typeface="幼圆" pitchFamily="49" charset="-122"/>
                <a:ea typeface="幼圆" pitchFamily="49" charset="-122"/>
              </a:rPr>
              <a:t>取</a:t>
            </a:r>
            <a:r>
              <a:rPr lang="zh-CN" altLang="en-US" sz="2000" dirty="0">
                <a:latin typeface="幼圆" pitchFamily="49" charset="-122"/>
                <a:ea typeface="幼圆" pitchFamily="49" charset="-122"/>
              </a:rPr>
              <a:t>空值的定义就不必写了 * /</a:t>
            </a:r>
          </a:p>
          <a:p>
            <a:pPr>
              <a:lnSpc>
                <a:spcPct val="130000"/>
              </a:lnSpc>
              <a:buFont typeface="Wingdings" pitchFamily="2" charset="2"/>
              <a:buNone/>
            </a:pPr>
            <a:r>
              <a:rPr lang="zh-CN" altLang="en-US" sz="2000" dirty="0">
                <a:latin typeface="幼圆" pitchFamily="49" charset="-122"/>
                <a:ea typeface="幼圆" pitchFamily="49" charset="-122"/>
              </a:rPr>
              <a:t>          ）；</a:t>
            </a:r>
            <a:r>
              <a:rPr lang="zh-CN" altLang="en-US" sz="2200" dirty="0">
                <a:latin typeface="幼圆" pitchFamily="49" charset="-122"/>
                <a:ea typeface="幼圆" pitchFamily="49" charset="-122"/>
              </a:rPr>
              <a:t> </a:t>
            </a:r>
          </a:p>
        </p:txBody>
      </p:sp>
      <p:sp>
        <p:nvSpPr>
          <p:cNvPr id="4" name="Rectangle 2"/>
          <p:cNvSpPr txBox="1">
            <a:spLocks noChangeArrowheads="1"/>
          </p:cNvSpPr>
          <p:nvPr/>
        </p:nvSpPr>
        <p:spPr>
          <a:xfrm>
            <a:off x="1187624" y="0"/>
            <a:ext cx="4716015"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200" smtClean="0">
                <a:latin typeface="+mn-ea"/>
                <a:ea typeface="+mn-ea"/>
              </a:rPr>
              <a:t>属性上的约束条件定义</a:t>
            </a:r>
            <a:endParaRPr lang="zh-CN" sz="3200" dirty="0">
              <a:latin typeface="+mn-ea"/>
              <a:ea typeface="+mn-ea"/>
            </a:endParaRPr>
          </a:p>
        </p:txBody>
      </p:sp>
      <p:sp>
        <p:nvSpPr>
          <p:cNvPr id="6" name="椭圆 5"/>
          <p:cNvSpPr/>
          <p:nvPr/>
        </p:nvSpPr>
        <p:spPr>
          <a:xfrm>
            <a:off x="395536" y="212013"/>
            <a:ext cx="656173"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3</a:t>
            </a:r>
            <a:r>
              <a:rPr lang="en-US" altLang="zh-CN" sz="300" dirty="0" smtClean="0"/>
              <a:t>.</a:t>
            </a:r>
            <a:r>
              <a:rPr lang="en-US" altLang="zh-CN" sz="1000" dirty="0"/>
              <a:t>1</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1000"/>
                                        <p:tgtEl>
                                          <p:spTgt spid="26627">
                                            <p:txEl>
                                              <p:pRg st="1" end="1"/>
                                            </p:txEl>
                                          </p:spTgt>
                                        </p:tgtEl>
                                      </p:cBhvr>
                                    </p:animEffect>
                                    <p:anim calcmode="lin" valueType="num">
                                      <p:cBhvr>
                                        <p:cTn id="13" dur="10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662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fade">
                                      <p:cBhvr>
                                        <p:cTn id="17" dur="1000"/>
                                        <p:tgtEl>
                                          <p:spTgt spid="26627">
                                            <p:txEl>
                                              <p:pRg st="2" end="2"/>
                                            </p:txEl>
                                          </p:spTgt>
                                        </p:tgtEl>
                                      </p:cBhvr>
                                    </p:animEffect>
                                    <p:anim calcmode="lin" valueType="num">
                                      <p:cBhvr>
                                        <p:cTn id="18" dur="10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662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fade">
                                      <p:cBhvr>
                                        <p:cTn id="22" dur="1000"/>
                                        <p:tgtEl>
                                          <p:spTgt spid="26627">
                                            <p:txEl>
                                              <p:pRg st="3" end="3"/>
                                            </p:txEl>
                                          </p:spTgt>
                                        </p:tgtEl>
                                      </p:cBhvr>
                                    </p:animEffect>
                                    <p:anim calcmode="lin" valueType="num">
                                      <p:cBhvr>
                                        <p:cTn id="23" dur="10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662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fade">
                                      <p:cBhvr>
                                        <p:cTn id="27" dur="1000"/>
                                        <p:tgtEl>
                                          <p:spTgt spid="26627">
                                            <p:txEl>
                                              <p:pRg st="4" end="4"/>
                                            </p:txEl>
                                          </p:spTgt>
                                        </p:tgtEl>
                                      </p:cBhvr>
                                    </p:animEffect>
                                    <p:anim calcmode="lin" valueType="num">
                                      <p:cBhvr>
                                        <p:cTn id="28" dur="10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6627">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6627">
                                            <p:txEl>
                                              <p:pRg st="5" end="5"/>
                                            </p:txEl>
                                          </p:spTgt>
                                        </p:tgtEl>
                                        <p:attrNameLst>
                                          <p:attrName>style.visibility</p:attrName>
                                        </p:attrNameLst>
                                      </p:cBhvr>
                                      <p:to>
                                        <p:strVal val="visible"/>
                                      </p:to>
                                    </p:set>
                                    <p:animEffect transition="in" filter="fade">
                                      <p:cBhvr>
                                        <p:cTn id="32" dur="1000"/>
                                        <p:tgtEl>
                                          <p:spTgt spid="26627">
                                            <p:txEl>
                                              <p:pRg st="5" end="5"/>
                                            </p:txEl>
                                          </p:spTgt>
                                        </p:tgtEl>
                                      </p:cBhvr>
                                    </p:animEffect>
                                    <p:anim calcmode="lin" valueType="num">
                                      <p:cBhvr>
                                        <p:cTn id="33" dur="10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6627">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6627">
                                            <p:txEl>
                                              <p:pRg st="6" end="6"/>
                                            </p:txEl>
                                          </p:spTgt>
                                        </p:tgtEl>
                                        <p:attrNameLst>
                                          <p:attrName>style.visibility</p:attrName>
                                        </p:attrNameLst>
                                      </p:cBhvr>
                                      <p:to>
                                        <p:strVal val="visible"/>
                                      </p:to>
                                    </p:set>
                                    <p:animEffect transition="in" filter="fade">
                                      <p:cBhvr>
                                        <p:cTn id="37" dur="1000"/>
                                        <p:tgtEl>
                                          <p:spTgt spid="26627">
                                            <p:txEl>
                                              <p:pRg st="6" end="6"/>
                                            </p:txEl>
                                          </p:spTgt>
                                        </p:tgtEl>
                                      </p:cBhvr>
                                    </p:animEffect>
                                    <p:anim calcmode="lin" valueType="num">
                                      <p:cBhvr>
                                        <p:cTn id="38" dur="1000" fill="hold"/>
                                        <p:tgtEl>
                                          <p:spTgt spid="26627">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6627">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6627">
                                            <p:txEl>
                                              <p:pRg st="7" end="7"/>
                                            </p:txEl>
                                          </p:spTgt>
                                        </p:tgtEl>
                                        <p:attrNameLst>
                                          <p:attrName>style.visibility</p:attrName>
                                        </p:attrNameLst>
                                      </p:cBhvr>
                                      <p:to>
                                        <p:strVal val="visible"/>
                                      </p:to>
                                    </p:set>
                                    <p:animEffect transition="in" filter="fade">
                                      <p:cBhvr>
                                        <p:cTn id="42" dur="1000"/>
                                        <p:tgtEl>
                                          <p:spTgt spid="26627">
                                            <p:txEl>
                                              <p:pRg st="7" end="7"/>
                                            </p:txEl>
                                          </p:spTgt>
                                        </p:tgtEl>
                                      </p:cBhvr>
                                    </p:animEffect>
                                    <p:anim calcmode="lin" valueType="num">
                                      <p:cBhvr>
                                        <p:cTn id="43" dur="1000" fill="hold"/>
                                        <p:tgtEl>
                                          <p:spTgt spid="26627">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662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4294967295"/>
          </p:nvPr>
        </p:nvSpPr>
        <p:spPr>
          <a:xfrm>
            <a:off x="1053237" y="1057300"/>
            <a:ext cx="7948175" cy="4657700"/>
          </a:xfrm>
        </p:spPr>
        <p:txBody>
          <a:bodyPr>
            <a:normAutofit/>
          </a:bodyPr>
          <a:lstStyle/>
          <a:p>
            <a:pPr>
              <a:lnSpc>
                <a:spcPct val="90000"/>
              </a:lnSpc>
            </a:pPr>
            <a:r>
              <a:rPr lang="zh-CN" altLang="zh-CN" sz="2400" b="1" dirty="0">
                <a:latin typeface="+mj-ea"/>
                <a:ea typeface="+mj-ea"/>
              </a:rPr>
              <a:t>2</a:t>
            </a:r>
            <a:r>
              <a:rPr lang="zh-CN" sz="2400" b="1" dirty="0">
                <a:latin typeface="+mj-ea"/>
                <a:ea typeface="+mj-ea"/>
              </a:rPr>
              <a:t>、列值唯一</a:t>
            </a:r>
            <a:r>
              <a:rPr lang="zh-CN" sz="2400" dirty="0">
                <a:latin typeface="+mj-ea"/>
                <a:ea typeface="+mj-ea"/>
              </a:rPr>
              <a:t> </a:t>
            </a:r>
          </a:p>
          <a:p>
            <a:pPr>
              <a:lnSpc>
                <a:spcPct val="115000"/>
              </a:lnSpc>
              <a:spcBef>
                <a:spcPct val="40000"/>
              </a:spcBef>
              <a:buFont typeface="Wingdings" pitchFamily="2" charset="2"/>
              <a:buNone/>
            </a:pPr>
            <a:r>
              <a:rPr lang="zh-CN" altLang="zh-CN" sz="2000" b="1" dirty="0" smtClean="0">
                <a:latin typeface="幼圆" pitchFamily="49" charset="-122"/>
                <a:ea typeface="幼圆" pitchFamily="49" charset="-122"/>
              </a:rPr>
              <a:t>【</a:t>
            </a:r>
            <a:r>
              <a:rPr lang="zh-CN" sz="2000" b="1" dirty="0" smtClean="0">
                <a:latin typeface="幼圆" pitchFamily="49" charset="-122"/>
                <a:ea typeface="幼圆" pitchFamily="49" charset="-122"/>
              </a:rPr>
              <a:t>例</a:t>
            </a:r>
            <a:r>
              <a:rPr lang="zh-CN" altLang="zh-CN" sz="2000" b="1" dirty="0" smtClean="0">
                <a:latin typeface="幼圆" pitchFamily="49" charset="-122"/>
                <a:ea typeface="幼圆" pitchFamily="49" charset="-122"/>
              </a:rPr>
              <a:t>】</a:t>
            </a:r>
            <a:r>
              <a:rPr lang="zh-CN" sz="2000" b="1" dirty="0" smtClean="0">
                <a:latin typeface="幼圆" pitchFamily="49" charset="-122"/>
                <a:ea typeface="幼圆" pitchFamily="49" charset="-122"/>
              </a:rPr>
              <a:t>建立</a:t>
            </a:r>
            <a:r>
              <a:rPr lang="zh-CN" sz="2000" b="1" dirty="0">
                <a:latin typeface="幼圆" pitchFamily="49" charset="-122"/>
                <a:ea typeface="幼圆" pitchFamily="49" charset="-122"/>
              </a:rPr>
              <a:t>部门表</a:t>
            </a:r>
            <a:r>
              <a:rPr lang="zh-CN" altLang="zh-CN" sz="2000" b="1" dirty="0">
                <a:latin typeface="幼圆" pitchFamily="49" charset="-122"/>
                <a:ea typeface="幼圆" pitchFamily="49" charset="-122"/>
              </a:rPr>
              <a:t>DEPT</a:t>
            </a:r>
            <a:r>
              <a:rPr lang="zh-CN" sz="2000" b="1" dirty="0">
                <a:latin typeface="幼圆" pitchFamily="49" charset="-122"/>
                <a:ea typeface="幼圆" pitchFamily="49" charset="-122"/>
              </a:rPr>
              <a:t>，要求部门名称</a:t>
            </a:r>
            <a:r>
              <a:rPr lang="zh-CN" altLang="zh-CN" sz="2000" b="1" dirty="0">
                <a:latin typeface="幼圆" pitchFamily="49" charset="-122"/>
                <a:ea typeface="幼圆" pitchFamily="49" charset="-122"/>
              </a:rPr>
              <a:t>Dname</a:t>
            </a:r>
            <a:r>
              <a:rPr lang="zh-CN" sz="2000" b="1" dirty="0">
                <a:latin typeface="幼圆" pitchFamily="49" charset="-122"/>
                <a:ea typeface="幼圆" pitchFamily="49" charset="-122"/>
              </a:rPr>
              <a:t>列取值唯一，部门编号</a:t>
            </a:r>
            <a:r>
              <a:rPr lang="zh-CN" altLang="zh-CN" sz="2000" b="1" dirty="0">
                <a:latin typeface="幼圆" pitchFamily="49" charset="-122"/>
                <a:ea typeface="幼圆" pitchFamily="49" charset="-122"/>
              </a:rPr>
              <a:t>Deptno</a:t>
            </a:r>
            <a:r>
              <a:rPr lang="zh-CN" sz="2000" b="1" dirty="0">
                <a:latin typeface="幼圆" pitchFamily="49" charset="-122"/>
                <a:ea typeface="幼圆" pitchFamily="49" charset="-122"/>
              </a:rPr>
              <a:t>列为主码</a:t>
            </a:r>
          </a:p>
          <a:p>
            <a:pPr>
              <a:lnSpc>
                <a:spcPct val="130000"/>
              </a:lnSpc>
              <a:buFont typeface="Wingdings" pitchFamily="2" charset="2"/>
              <a:buNone/>
            </a:pPr>
            <a:r>
              <a:rPr lang="zh-CN" sz="2000" dirty="0" smtClean="0">
                <a:latin typeface="幼圆" pitchFamily="49" charset="-122"/>
                <a:ea typeface="幼圆" pitchFamily="49" charset="-122"/>
              </a:rPr>
              <a:t>    </a:t>
            </a:r>
            <a:r>
              <a:rPr lang="zh-CN" altLang="zh-CN" sz="2000" dirty="0">
                <a:latin typeface="+mj-ea"/>
                <a:ea typeface="+mj-ea"/>
              </a:rPr>
              <a:t>CREATE TABLE DEPT</a:t>
            </a:r>
          </a:p>
          <a:p>
            <a:pPr>
              <a:lnSpc>
                <a:spcPct val="130000"/>
              </a:lnSpc>
              <a:buFont typeface="Wingdings" pitchFamily="2" charset="2"/>
              <a:buNone/>
            </a:pPr>
            <a:r>
              <a:rPr lang="zh-CN" altLang="zh-CN" sz="2000" dirty="0">
                <a:latin typeface="幼圆" pitchFamily="49" charset="-122"/>
                <a:ea typeface="幼圆" pitchFamily="49" charset="-122"/>
              </a:rPr>
              <a:t>        (   Deptno  </a:t>
            </a:r>
            <a:r>
              <a:rPr lang="zh-CN" altLang="zh-CN" sz="2000" dirty="0">
                <a:latin typeface="+mj-ea"/>
                <a:ea typeface="+mj-ea"/>
              </a:rPr>
              <a:t>NUMERIC</a:t>
            </a:r>
            <a:r>
              <a:rPr lang="zh-CN" altLang="zh-CN" sz="2000" dirty="0">
                <a:latin typeface="幼圆" pitchFamily="49" charset="-122"/>
                <a:ea typeface="幼圆" pitchFamily="49" charset="-122"/>
              </a:rPr>
              <a:t>(2)</a:t>
            </a:r>
            <a:r>
              <a:rPr lang="zh-CN" sz="2000" dirty="0">
                <a:latin typeface="幼圆" pitchFamily="49" charset="-122"/>
                <a:ea typeface="幼圆" pitchFamily="49" charset="-122"/>
              </a:rPr>
              <a:t>，</a:t>
            </a:r>
          </a:p>
          <a:p>
            <a:pPr>
              <a:lnSpc>
                <a:spcPct val="130000"/>
              </a:lnSpc>
              <a:buFont typeface="Wingdings" pitchFamily="2" charset="2"/>
              <a:buNone/>
            </a:pPr>
            <a:r>
              <a:rPr lang="zh-CN" sz="2000" dirty="0">
                <a:latin typeface="幼圆" pitchFamily="49" charset="-122"/>
                <a:ea typeface="幼圆" pitchFamily="49" charset="-122"/>
              </a:rPr>
              <a:t>            </a:t>
            </a:r>
            <a:r>
              <a:rPr lang="zh-CN" altLang="zh-CN" sz="2000" dirty="0">
                <a:latin typeface="幼圆" pitchFamily="49" charset="-122"/>
                <a:ea typeface="幼圆" pitchFamily="49" charset="-122"/>
              </a:rPr>
              <a:t>Dname  </a:t>
            </a:r>
            <a:r>
              <a:rPr lang="zh-CN" altLang="zh-CN" sz="2000" dirty="0">
                <a:latin typeface="+mj-ea"/>
                <a:ea typeface="+mj-ea"/>
              </a:rPr>
              <a:t>CHAR</a:t>
            </a:r>
            <a:r>
              <a:rPr lang="zh-CN" altLang="zh-CN" sz="2000" dirty="0">
                <a:latin typeface="幼圆" pitchFamily="49" charset="-122"/>
                <a:ea typeface="幼圆" pitchFamily="49" charset="-122"/>
              </a:rPr>
              <a:t>(9) </a:t>
            </a:r>
            <a:r>
              <a:rPr lang="zh-CN" altLang="zh-CN" sz="2000" dirty="0" smtClean="0">
                <a:latin typeface="+mj-ea"/>
                <a:ea typeface="+mj-ea"/>
              </a:rPr>
              <a:t>UNIQUE</a:t>
            </a:r>
            <a:r>
              <a:rPr lang="zh-CN" sz="2000" dirty="0">
                <a:latin typeface="幼圆" pitchFamily="49" charset="-122"/>
                <a:ea typeface="幼圆" pitchFamily="49" charset="-122"/>
              </a:rPr>
              <a:t>，</a:t>
            </a:r>
            <a:r>
              <a:rPr lang="zh-CN" altLang="zh-CN" sz="2000" dirty="0">
                <a:latin typeface="幼圆" pitchFamily="49" charset="-122"/>
                <a:ea typeface="幼圆" pitchFamily="49" charset="-122"/>
              </a:rPr>
              <a:t>/*</a:t>
            </a:r>
            <a:r>
              <a:rPr lang="zh-CN" sz="2000" dirty="0">
                <a:latin typeface="幼圆" pitchFamily="49" charset="-122"/>
                <a:ea typeface="幼圆" pitchFamily="49" charset="-122"/>
              </a:rPr>
              <a:t>要求</a:t>
            </a:r>
            <a:r>
              <a:rPr lang="zh-CN" altLang="zh-CN" sz="2000" dirty="0">
                <a:latin typeface="幼圆" pitchFamily="49" charset="-122"/>
                <a:ea typeface="幼圆" pitchFamily="49" charset="-122"/>
              </a:rPr>
              <a:t>Dname</a:t>
            </a:r>
            <a:r>
              <a:rPr lang="zh-CN" sz="2000" dirty="0">
                <a:latin typeface="幼圆" pitchFamily="49" charset="-122"/>
                <a:ea typeface="幼圆" pitchFamily="49" charset="-122"/>
              </a:rPr>
              <a:t>列值唯一*</a:t>
            </a:r>
            <a:r>
              <a:rPr lang="zh-CN" altLang="zh-CN" sz="2000" dirty="0">
                <a:latin typeface="幼圆" pitchFamily="49" charset="-122"/>
                <a:ea typeface="幼圆" pitchFamily="49" charset="-122"/>
              </a:rPr>
              <a:t>/</a:t>
            </a:r>
          </a:p>
          <a:p>
            <a:pPr>
              <a:lnSpc>
                <a:spcPct val="130000"/>
              </a:lnSpc>
              <a:buFont typeface="Wingdings" pitchFamily="2" charset="2"/>
              <a:buNone/>
            </a:pPr>
            <a:r>
              <a:rPr lang="zh-CN" altLang="zh-CN" sz="2000" dirty="0">
                <a:latin typeface="幼圆" pitchFamily="49" charset="-122"/>
                <a:ea typeface="幼圆" pitchFamily="49" charset="-122"/>
              </a:rPr>
              <a:t>            Location  </a:t>
            </a:r>
            <a:r>
              <a:rPr lang="zh-CN" altLang="zh-CN" sz="2000" dirty="0">
                <a:latin typeface="+mj-ea"/>
                <a:ea typeface="+mj-ea"/>
              </a:rPr>
              <a:t>CHAR</a:t>
            </a:r>
            <a:r>
              <a:rPr lang="zh-CN" altLang="zh-CN" sz="2000" dirty="0">
                <a:latin typeface="幼圆" pitchFamily="49" charset="-122"/>
                <a:ea typeface="幼圆" pitchFamily="49" charset="-122"/>
              </a:rPr>
              <a:t>(10)</a:t>
            </a:r>
            <a:r>
              <a:rPr lang="zh-CN" sz="2000" dirty="0">
                <a:latin typeface="幼圆" pitchFamily="49" charset="-122"/>
                <a:ea typeface="幼圆" pitchFamily="49" charset="-122"/>
              </a:rPr>
              <a:t>，</a:t>
            </a:r>
          </a:p>
          <a:p>
            <a:pPr>
              <a:lnSpc>
                <a:spcPct val="130000"/>
              </a:lnSpc>
              <a:buFont typeface="Wingdings" pitchFamily="2" charset="2"/>
              <a:buNone/>
            </a:pPr>
            <a:r>
              <a:rPr lang="zh-CN" sz="2000" dirty="0">
                <a:latin typeface="幼圆" pitchFamily="49" charset="-122"/>
                <a:ea typeface="幼圆" pitchFamily="49" charset="-122"/>
              </a:rPr>
              <a:t>            </a:t>
            </a:r>
            <a:r>
              <a:rPr lang="zh-CN" altLang="zh-CN" sz="2000" dirty="0">
                <a:latin typeface="+mj-ea"/>
                <a:ea typeface="+mj-ea"/>
              </a:rPr>
              <a:t>PRIMARY KEY</a:t>
            </a:r>
            <a:r>
              <a:rPr lang="zh-CN" altLang="zh-CN" sz="2000" dirty="0">
                <a:latin typeface="幼圆" pitchFamily="49" charset="-122"/>
                <a:ea typeface="幼圆" pitchFamily="49" charset="-122"/>
              </a:rPr>
              <a:t> (Deptno)</a:t>
            </a:r>
          </a:p>
          <a:p>
            <a:pPr>
              <a:lnSpc>
                <a:spcPct val="130000"/>
              </a:lnSpc>
              <a:buFont typeface="Wingdings" pitchFamily="2" charset="2"/>
              <a:buNone/>
            </a:pPr>
            <a:r>
              <a:rPr lang="zh-CN" altLang="zh-CN" sz="2000" dirty="0">
                <a:latin typeface="幼圆" pitchFamily="49" charset="-122"/>
                <a:ea typeface="幼圆" pitchFamily="49" charset="-122"/>
              </a:rPr>
              <a:t>         )</a:t>
            </a:r>
            <a:r>
              <a:rPr lang="zh-CN" sz="2000" dirty="0">
                <a:latin typeface="幼圆" pitchFamily="49" charset="-122"/>
                <a:ea typeface="幼圆" pitchFamily="49" charset="-122"/>
              </a:rPr>
              <a:t>；</a:t>
            </a:r>
          </a:p>
        </p:txBody>
      </p:sp>
      <p:sp>
        <p:nvSpPr>
          <p:cNvPr id="4" name="Rectangle 2"/>
          <p:cNvSpPr txBox="1">
            <a:spLocks noChangeArrowheads="1"/>
          </p:cNvSpPr>
          <p:nvPr/>
        </p:nvSpPr>
        <p:spPr>
          <a:xfrm>
            <a:off x="1187624" y="0"/>
            <a:ext cx="4716015"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200" smtClean="0">
                <a:latin typeface="+mn-ea"/>
                <a:ea typeface="+mn-ea"/>
              </a:rPr>
              <a:t>属性上的约束条件定义</a:t>
            </a:r>
            <a:endParaRPr lang="zh-CN" sz="3200" dirty="0">
              <a:latin typeface="+mn-ea"/>
              <a:ea typeface="+mn-ea"/>
            </a:endParaRPr>
          </a:p>
        </p:txBody>
      </p:sp>
      <p:sp>
        <p:nvSpPr>
          <p:cNvPr id="6" name="椭圆 5"/>
          <p:cNvSpPr/>
          <p:nvPr/>
        </p:nvSpPr>
        <p:spPr>
          <a:xfrm>
            <a:off x="395536" y="212013"/>
            <a:ext cx="656173"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3</a:t>
            </a:r>
            <a:r>
              <a:rPr lang="en-US" altLang="zh-CN" sz="300" dirty="0" smtClean="0"/>
              <a:t>.</a:t>
            </a:r>
            <a:r>
              <a:rPr lang="en-US" altLang="zh-CN" sz="1000" dirty="0"/>
              <a:t>1</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fade">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fade">
                                      <p:cBhvr>
                                        <p:cTn id="12" dur="5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fade">
                                      <p:cBhvr>
                                        <p:cTn id="17" dur="1000"/>
                                        <p:tgtEl>
                                          <p:spTgt spid="27651">
                                            <p:txEl>
                                              <p:pRg st="2" end="2"/>
                                            </p:txEl>
                                          </p:spTgt>
                                        </p:tgtEl>
                                      </p:cBhvr>
                                    </p:animEffect>
                                    <p:anim calcmode="lin" valueType="num">
                                      <p:cBhvr>
                                        <p:cTn id="18" dur="10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765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fade">
                                      <p:cBhvr>
                                        <p:cTn id="22" dur="1000"/>
                                        <p:tgtEl>
                                          <p:spTgt spid="27651">
                                            <p:txEl>
                                              <p:pRg st="3" end="3"/>
                                            </p:txEl>
                                          </p:spTgt>
                                        </p:tgtEl>
                                      </p:cBhvr>
                                    </p:animEffect>
                                    <p:anim calcmode="lin" valueType="num">
                                      <p:cBhvr>
                                        <p:cTn id="23" dur="10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765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Effect transition="in" filter="fade">
                                      <p:cBhvr>
                                        <p:cTn id="27" dur="1000"/>
                                        <p:tgtEl>
                                          <p:spTgt spid="27651">
                                            <p:txEl>
                                              <p:pRg st="4" end="4"/>
                                            </p:txEl>
                                          </p:spTgt>
                                        </p:tgtEl>
                                      </p:cBhvr>
                                    </p:animEffect>
                                    <p:anim calcmode="lin" valueType="num">
                                      <p:cBhvr>
                                        <p:cTn id="28" dur="10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7651">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7651">
                                            <p:txEl>
                                              <p:pRg st="5" end="5"/>
                                            </p:txEl>
                                          </p:spTgt>
                                        </p:tgtEl>
                                        <p:attrNameLst>
                                          <p:attrName>style.visibility</p:attrName>
                                        </p:attrNameLst>
                                      </p:cBhvr>
                                      <p:to>
                                        <p:strVal val="visible"/>
                                      </p:to>
                                    </p:set>
                                    <p:animEffect transition="in" filter="fade">
                                      <p:cBhvr>
                                        <p:cTn id="32" dur="1000"/>
                                        <p:tgtEl>
                                          <p:spTgt spid="27651">
                                            <p:txEl>
                                              <p:pRg st="5" end="5"/>
                                            </p:txEl>
                                          </p:spTgt>
                                        </p:tgtEl>
                                      </p:cBhvr>
                                    </p:animEffect>
                                    <p:anim calcmode="lin" valueType="num">
                                      <p:cBhvr>
                                        <p:cTn id="33" dur="10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7651">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7651">
                                            <p:txEl>
                                              <p:pRg st="6" end="6"/>
                                            </p:txEl>
                                          </p:spTgt>
                                        </p:tgtEl>
                                        <p:attrNameLst>
                                          <p:attrName>style.visibility</p:attrName>
                                        </p:attrNameLst>
                                      </p:cBhvr>
                                      <p:to>
                                        <p:strVal val="visible"/>
                                      </p:to>
                                    </p:set>
                                    <p:animEffect transition="in" filter="fade">
                                      <p:cBhvr>
                                        <p:cTn id="37" dur="1000"/>
                                        <p:tgtEl>
                                          <p:spTgt spid="27651">
                                            <p:txEl>
                                              <p:pRg st="6" end="6"/>
                                            </p:txEl>
                                          </p:spTgt>
                                        </p:tgtEl>
                                      </p:cBhvr>
                                    </p:animEffect>
                                    <p:anim calcmode="lin" valueType="num">
                                      <p:cBhvr>
                                        <p:cTn id="38" dur="10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7651">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7651">
                                            <p:txEl>
                                              <p:pRg st="7" end="7"/>
                                            </p:txEl>
                                          </p:spTgt>
                                        </p:tgtEl>
                                        <p:attrNameLst>
                                          <p:attrName>style.visibility</p:attrName>
                                        </p:attrNameLst>
                                      </p:cBhvr>
                                      <p:to>
                                        <p:strVal val="visible"/>
                                      </p:to>
                                    </p:set>
                                    <p:animEffect transition="in" filter="fade">
                                      <p:cBhvr>
                                        <p:cTn id="42" dur="1000"/>
                                        <p:tgtEl>
                                          <p:spTgt spid="27651">
                                            <p:txEl>
                                              <p:pRg st="7" end="7"/>
                                            </p:txEl>
                                          </p:spTgt>
                                        </p:tgtEl>
                                      </p:cBhvr>
                                    </p:animEffect>
                                    <p:anim calcmode="lin" valueType="num">
                                      <p:cBhvr>
                                        <p:cTn id="43" dur="10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765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4294967295"/>
          </p:nvPr>
        </p:nvSpPr>
        <p:spPr>
          <a:xfrm>
            <a:off x="1043608" y="985292"/>
            <a:ext cx="8064896" cy="4608512"/>
          </a:xfrm>
        </p:spPr>
        <p:txBody>
          <a:bodyPr>
            <a:normAutofit fontScale="92500" lnSpcReduction="10000"/>
          </a:bodyPr>
          <a:lstStyle/>
          <a:p>
            <a:pPr>
              <a:lnSpc>
                <a:spcPct val="160000"/>
              </a:lnSpc>
            </a:pPr>
            <a:r>
              <a:rPr lang="zh-CN" altLang="zh-CN" sz="2400" b="1" dirty="0">
                <a:latin typeface="+mj-ea"/>
                <a:ea typeface="+mj-ea"/>
              </a:rPr>
              <a:t>3</a:t>
            </a:r>
            <a:r>
              <a:rPr lang="zh-CN" sz="2400" b="1" dirty="0">
                <a:latin typeface="+mj-ea"/>
                <a:ea typeface="+mj-ea"/>
              </a:rPr>
              <a:t>、用</a:t>
            </a:r>
            <a:r>
              <a:rPr lang="zh-CN" altLang="zh-CN" sz="2400" b="1" dirty="0">
                <a:latin typeface="+mj-ea"/>
                <a:ea typeface="+mj-ea"/>
              </a:rPr>
              <a:t>CHECK</a:t>
            </a:r>
            <a:r>
              <a:rPr lang="zh-CN" sz="2400" b="1" dirty="0">
                <a:latin typeface="+mj-ea"/>
                <a:ea typeface="+mj-ea"/>
              </a:rPr>
              <a:t>短语指定列值应该满足的条件</a:t>
            </a:r>
          </a:p>
          <a:p>
            <a:pPr>
              <a:lnSpc>
                <a:spcPct val="120000"/>
              </a:lnSpc>
              <a:buFont typeface="Wingdings" pitchFamily="2" charset="2"/>
              <a:buNone/>
            </a:pPr>
            <a:r>
              <a:rPr lang="zh-CN" altLang="zh-CN" sz="2200" b="1" dirty="0" smtClean="0">
                <a:latin typeface="幼圆" pitchFamily="49" charset="-122"/>
                <a:ea typeface="幼圆" pitchFamily="49" charset="-122"/>
              </a:rPr>
              <a:t>【</a:t>
            </a:r>
            <a:r>
              <a:rPr lang="zh-CN" sz="2200" b="1" dirty="0" smtClean="0">
                <a:latin typeface="幼圆" pitchFamily="49" charset="-122"/>
                <a:ea typeface="幼圆" pitchFamily="49" charset="-122"/>
              </a:rPr>
              <a:t>例</a:t>
            </a:r>
            <a:r>
              <a:rPr lang="zh-CN" altLang="zh-CN" sz="2200" b="1" dirty="0" smtClean="0">
                <a:latin typeface="幼圆" pitchFamily="49" charset="-122"/>
                <a:ea typeface="幼圆" pitchFamily="49" charset="-122"/>
              </a:rPr>
              <a:t>】Student</a:t>
            </a:r>
            <a:r>
              <a:rPr lang="zh-CN" sz="2200" b="1" dirty="0">
                <a:latin typeface="幼圆" pitchFamily="49" charset="-122"/>
                <a:ea typeface="幼圆" pitchFamily="49" charset="-122"/>
              </a:rPr>
              <a:t>表的</a:t>
            </a:r>
            <a:r>
              <a:rPr lang="zh-CN" altLang="zh-CN" sz="2200" b="1" dirty="0">
                <a:latin typeface="幼圆" pitchFamily="49" charset="-122"/>
                <a:ea typeface="幼圆" pitchFamily="49" charset="-122"/>
              </a:rPr>
              <a:t>Ssex</a:t>
            </a:r>
            <a:r>
              <a:rPr lang="zh-CN" sz="2200" b="1" dirty="0">
                <a:latin typeface="幼圆" pitchFamily="49" charset="-122"/>
                <a:ea typeface="幼圆" pitchFamily="49" charset="-122"/>
              </a:rPr>
              <a:t>只允许取“男”或“女”</a:t>
            </a:r>
          </a:p>
          <a:p>
            <a:pPr>
              <a:lnSpc>
                <a:spcPct val="120000"/>
              </a:lnSpc>
              <a:buFont typeface="Wingdings" pitchFamily="2" charset="2"/>
              <a:buNone/>
            </a:pPr>
            <a:r>
              <a:rPr lang="en-US" altLang="zh-CN" sz="2000" dirty="0" smtClean="0">
                <a:latin typeface="幼圆" pitchFamily="49" charset="-122"/>
                <a:ea typeface="幼圆" pitchFamily="49" charset="-122"/>
              </a:rPr>
              <a:t>		</a:t>
            </a:r>
            <a:r>
              <a:rPr lang="zh-CN" altLang="zh-CN" sz="2000" dirty="0" smtClean="0">
                <a:latin typeface="+mj-ea"/>
                <a:ea typeface="+mj-ea"/>
              </a:rPr>
              <a:t>CREATE </a:t>
            </a:r>
            <a:r>
              <a:rPr lang="zh-CN" altLang="zh-CN" sz="2000" dirty="0">
                <a:latin typeface="+mj-ea"/>
                <a:ea typeface="+mj-ea"/>
              </a:rPr>
              <a:t>TABLE </a:t>
            </a:r>
            <a:r>
              <a:rPr lang="zh-CN" altLang="zh-CN" sz="2000" dirty="0">
                <a:latin typeface="幼圆" pitchFamily="49" charset="-122"/>
                <a:ea typeface="幼圆" pitchFamily="49" charset="-122"/>
              </a:rPr>
              <a:t>Student</a:t>
            </a:r>
          </a:p>
          <a:p>
            <a:pPr>
              <a:lnSpc>
                <a:spcPct val="120000"/>
              </a:lnSpc>
              <a:buFont typeface="Wingdings" pitchFamily="2" charset="2"/>
              <a:buNone/>
            </a:pPr>
            <a:r>
              <a:rPr lang="en-US" altLang="zh-CN" sz="2000" dirty="0" smtClean="0">
                <a:latin typeface="幼圆" pitchFamily="49" charset="-122"/>
                <a:ea typeface="幼圆" pitchFamily="49" charset="-122"/>
              </a:rPr>
              <a:t>		 </a:t>
            </a:r>
            <a:r>
              <a:rPr lang="zh-CN" altLang="zh-CN" sz="2000" dirty="0" smtClean="0">
                <a:latin typeface="幼圆" pitchFamily="49" charset="-122"/>
                <a:ea typeface="幼圆" pitchFamily="49" charset="-122"/>
              </a:rPr>
              <a:t>(</a:t>
            </a:r>
            <a:r>
              <a:rPr lang="en-US" altLang="zh-CN" sz="2000" dirty="0" smtClean="0">
                <a:latin typeface="幼圆" pitchFamily="49" charset="-122"/>
                <a:ea typeface="幼圆" pitchFamily="49" charset="-122"/>
              </a:rPr>
              <a:t> </a:t>
            </a:r>
            <a:r>
              <a:rPr lang="zh-CN" altLang="zh-CN" sz="2000" dirty="0" smtClean="0">
                <a:latin typeface="幼圆" pitchFamily="49" charset="-122"/>
                <a:ea typeface="幼圆" pitchFamily="49" charset="-122"/>
              </a:rPr>
              <a:t>Sno </a:t>
            </a:r>
            <a:r>
              <a:rPr lang="zh-CN" altLang="zh-CN" sz="2000" dirty="0" smtClean="0">
                <a:latin typeface="+mj-ea"/>
                <a:ea typeface="+mj-ea"/>
              </a:rPr>
              <a:t>CHAR</a:t>
            </a:r>
            <a:r>
              <a:rPr lang="zh-CN" altLang="zh-CN" sz="2000" dirty="0">
                <a:latin typeface="幼圆" pitchFamily="49" charset="-122"/>
                <a:ea typeface="幼圆" pitchFamily="49" charset="-122"/>
              </a:rPr>
              <a:t>(9) </a:t>
            </a:r>
            <a:r>
              <a:rPr lang="zh-CN" altLang="zh-CN" sz="2000" dirty="0">
                <a:latin typeface="+mj-ea"/>
                <a:ea typeface="+mj-ea"/>
              </a:rPr>
              <a:t>PRIMARY KEY</a:t>
            </a:r>
            <a:r>
              <a:rPr lang="zh-CN" sz="2000" dirty="0">
                <a:latin typeface="幼圆" pitchFamily="49" charset="-122"/>
                <a:ea typeface="幼圆" pitchFamily="49" charset="-122"/>
              </a:rPr>
              <a:t>，</a:t>
            </a:r>
          </a:p>
          <a:p>
            <a:pPr>
              <a:lnSpc>
                <a:spcPct val="120000"/>
              </a:lnSpc>
              <a:buFont typeface="Wingdings" pitchFamily="2" charset="2"/>
              <a:buNone/>
            </a:pPr>
            <a:r>
              <a:rPr lang="en-US" altLang="zh-CN" sz="2000" dirty="0" smtClean="0">
                <a:latin typeface="幼圆" pitchFamily="49" charset="-122"/>
                <a:ea typeface="幼圆" pitchFamily="49" charset="-122"/>
              </a:rPr>
              <a:t>		   </a:t>
            </a:r>
            <a:r>
              <a:rPr lang="zh-CN" altLang="zh-CN" sz="2000" dirty="0" smtClean="0">
                <a:latin typeface="幼圆" pitchFamily="49" charset="-122"/>
                <a:ea typeface="幼圆" pitchFamily="49" charset="-122"/>
              </a:rPr>
              <a:t>Sname </a:t>
            </a:r>
            <a:r>
              <a:rPr lang="zh-CN" altLang="zh-CN" sz="2000" dirty="0">
                <a:latin typeface="+mj-ea"/>
                <a:ea typeface="+mj-ea"/>
              </a:rPr>
              <a:t>CHAR</a:t>
            </a:r>
            <a:r>
              <a:rPr lang="zh-CN" altLang="zh-CN" sz="2000" dirty="0">
                <a:latin typeface="幼圆" pitchFamily="49" charset="-122"/>
                <a:ea typeface="幼圆" pitchFamily="49" charset="-122"/>
              </a:rPr>
              <a:t>(8) </a:t>
            </a:r>
            <a:r>
              <a:rPr lang="zh-CN" altLang="zh-CN" sz="2000" dirty="0">
                <a:latin typeface="+mj-ea"/>
                <a:ea typeface="+mj-ea"/>
              </a:rPr>
              <a:t>NOT NULL</a:t>
            </a:r>
            <a:r>
              <a:rPr lang="zh-CN" sz="2000" dirty="0">
                <a:latin typeface="幼圆" pitchFamily="49" charset="-122"/>
                <a:ea typeface="幼圆" pitchFamily="49" charset="-122"/>
              </a:rPr>
              <a:t>，                     </a:t>
            </a:r>
          </a:p>
          <a:p>
            <a:pPr>
              <a:lnSpc>
                <a:spcPct val="120000"/>
              </a:lnSpc>
              <a:buFont typeface="Wingdings" pitchFamily="2" charset="2"/>
              <a:buNone/>
            </a:pPr>
            <a:r>
              <a:rPr lang="en-US" altLang="zh-CN" sz="2000" dirty="0" smtClean="0">
                <a:latin typeface="幼圆" pitchFamily="49" charset="-122"/>
                <a:ea typeface="幼圆" pitchFamily="49" charset="-122"/>
              </a:rPr>
              <a:t>		   </a:t>
            </a:r>
            <a:r>
              <a:rPr lang="zh-CN" altLang="zh-CN" sz="2000" dirty="0" smtClean="0">
                <a:latin typeface="幼圆" pitchFamily="49" charset="-122"/>
                <a:ea typeface="幼圆" pitchFamily="49" charset="-122"/>
              </a:rPr>
              <a:t>Ssex </a:t>
            </a:r>
            <a:r>
              <a:rPr lang="zh-CN" altLang="zh-CN" sz="2000" dirty="0" smtClean="0">
                <a:latin typeface="+mj-ea"/>
                <a:ea typeface="+mj-ea"/>
              </a:rPr>
              <a:t>CHAR</a:t>
            </a:r>
            <a:r>
              <a:rPr lang="zh-CN" altLang="zh-CN" sz="2000" dirty="0">
                <a:latin typeface="幼圆" pitchFamily="49" charset="-122"/>
                <a:ea typeface="幼圆" pitchFamily="49" charset="-122"/>
              </a:rPr>
              <a:t>(2)  </a:t>
            </a:r>
            <a:r>
              <a:rPr lang="zh-CN" altLang="zh-CN" sz="2100" dirty="0">
                <a:latin typeface="+mj-ea"/>
                <a:ea typeface="+mj-ea"/>
              </a:rPr>
              <a:t>CHECK</a:t>
            </a:r>
            <a:r>
              <a:rPr lang="zh-CN" altLang="zh-CN" sz="2000" dirty="0">
                <a:solidFill>
                  <a:srgbClr val="FF00FF"/>
                </a:solidFill>
                <a:latin typeface="幼圆" pitchFamily="49" charset="-122"/>
                <a:ea typeface="幼圆" pitchFamily="49" charset="-122"/>
              </a:rPr>
              <a:t> </a:t>
            </a:r>
            <a:r>
              <a:rPr lang="zh-CN" altLang="zh-CN" sz="2000" dirty="0">
                <a:latin typeface="幼圆" pitchFamily="49" charset="-122"/>
                <a:ea typeface="幼圆" pitchFamily="49" charset="-122"/>
              </a:rPr>
              <a:t>(Ssex IN </a:t>
            </a:r>
            <a:r>
              <a:rPr lang="zh-CN" altLang="zh-CN" sz="2000" dirty="0" smtClean="0">
                <a:latin typeface="幼圆" pitchFamily="49" charset="-122"/>
                <a:ea typeface="幼圆" pitchFamily="49" charset="-122"/>
              </a:rPr>
              <a:t>(</a:t>
            </a:r>
            <a:r>
              <a:rPr lang="zh-CN" altLang="zh-CN" sz="2000" dirty="0" smtClean="0">
                <a:latin typeface="+mj-ea"/>
                <a:ea typeface="+mj-ea"/>
              </a:rPr>
              <a:t>‘</a:t>
            </a:r>
            <a:r>
              <a:rPr lang="zh-CN" sz="2000" dirty="0" smtClean="0">
                <a:latin typeface="幼圆" pitchFamily="49" charset="-122"/>
                <a:ea typeface="幼圆" pitchFamily="49" charset="-122"/>
              </a:rPr>
              <a:t>男</a:t>
            </a:r>
            <a:r>
              <a:rPr lang="zh-CN" sz="2100" dirty="0">
                <a:latin typeface="+mj-ea"/>
                <a:ea typeface="+mj-ea"/>
              </a:rPr>
              <a:t>’</a:t>
            </a:r>
            <a:r>
              <a:rPr lang="zh-CN" altLang="en-US" sz="2000" dirty="0" smtClean="0">
                <a:latin typeface="幼圆" pitchFamily="49" charset="-122"/>
                <a:ea typeface="幼圆" pitchFamily="49" charset="-122"/>
              </a:rPr>
              <a:t>，</a:t>
            </a:r>
            <a:r>
              <a:rPr lang="zh-CN" sz="2100" dirty="0">
                <a:latin typeface="+mj-ea"/>
                <a:ea typeface="+mj-ea"/>
              </a:rPr>
              <a:t>‘</a:t>
            </a:r>
            <a:r>
              <a:rPr lang="zh-CN" sz="2000" dirty="0" smtClean="0">
                <a:latin typeface="幼圆" pitchFamily="49" charset="-122"/>
                <a:ea typeface="幼圆" pitchFamily="49" charset="-122"/>
              </a:rPr>
              <a:t>女</a:t>
            </a:r>
            <a:r>
              <a:rPr lang="zh-CN" sz="2100" dirty="0">
                <a:latin typeface="+mj-ea"/>
                <a:ea typeface="+mj-ea"/>
              </a:rPr>
              <a:t>’</a:t>
            </a:r>
            <a:r>
              <a:rPr lang="zh-CN" altLang="zh-CN" sz="2000" dirty="0">
                <a:latin typeface="幼圆" pitchFamily="49" charset="-122"/>
                <a:ea typeface="幼圆" pitchFamily="49" charset="-122"/>
              </a:rPr>
              <a:t>) ) </a:t>
            </a:r>
            <a:r>
              <a:rPr lang="zh-CN" sz="2000" dirty="0">
                <a:latin typeface="幼圆" pitchFamily="49" charset="-122"/>
                <a:ea typeface="幼圆" pitchFamily="49" charset="-122"/>
              </a:rPr>
              <a:t>，                </a:t>
            </a:r>
          </a:p>
          <a:p>
            <a:pPr>
              <a:lnSpc>
                <a:spcPct val="120000"/>
              </a:lnSpc>
              <a:buFont typeface="Wingdings" pitchFamily="2" charset="2"/>
              <a:buNone/>
            </a:pPr>
            <a:r>
              <a:rPr lang="en-US" altLang="zh-CN" sz="2000" dirty="0" smtClean="0">
                <a:latin typeface="幼圆" pitchFamily="49" charset="-122"/>
                <a:ea typeface="幼圆" pitchFamily="49" charset="-122"/>
              </a:rPr>
              <a:t>				     </a:t>
            </a:r>
            <a:r>
              <a:rPr lang="zh-CN" altLang="zh-CN" sz="2000" dirty="0" smtClean="0">
                <a:latin typeface="幼圆" pitchFamily="49" charset="-122"/>
                <a:ea typeface="幼圆" pitchFamily="49" charset="-122"/>
              </a:rPr>
              <a:t>/*</a:t>
            </a:r>
            <a:r>
              <a:rPr lang="zh-CN" sz="2000" dirty="0">
                <a:latin typeface="幼圆" pitchFamily="49" charset="-122"/>
                <a:ea typeface="幼圆" pitchFamily="49" charset="-122"/>
              </a:rPr>
              <a:t>性别属性</a:t>
            </a:r>
            <a:r>
              <a:rPr lang="zh-CN" altLang="zh-CN" sz="2000" dirty="0">
                <a:latin typeface="幼圆" pitchFamily="49" charset="-122"/>
                <a:ea typeface="幼圆" pitchFamily="49" charset="-122"/>
              </a:rPr>
              <a:t>Ssex</a:t>
            </a:r>
            <a:r>
              <a:rPr lang="zh-CN" sz="2000" dirty="0">
                <a:latin typeface="幼圆" pitchFamily="49" charset="-122"/>
                <a:ea typeface="幼圆" pitchFamily="49" charset="-122"/>
              </a:rPr>
              <a:t>只允许取</a:t>
            </a:r>
            <a:r>
              <a:rPr lang="zh-CN" altLang="zh-CN" sz="2000" dirty="0">
                <a:latin typeface="幼圆" pitchFamily="49" charset="-122"/>
                <a:ea typeface="幼圆" pitchFamily="49" charset="-122"/>
              </a:rPr>
              <a:t>'</a:t>
            </a:r>
            <a:r>
              <a:rPr lang="zh-CN" sz="2000" dirty="0">
                <a:latin typeface="幼圆" pitchFamily="49" charset="-122"/>
                <a:ea typeface="幼圆" pitchFamily="49" charset="-122"/>
              </a:rPr>
              <a:t>男</a:t>
            </a:r>
            <a:r>
              <a:rPr lang="zh-CN" altLang="zh-CN" sz="2000" dirty="0">
                <a:latin typeface="幼圆" pitchFamily="49" charset="-122"/>
                <a:ea typeface="幼圆" pitchFamily="49" charset="-122"/>
              </a:rPr>
              <a:t>'</a:t>
            </a:r>
            <a:r>
              <a:rPr lang="zh-CN" sz="2000" dirty="0">
                <a:latin typeface="幼圆" pitchFamily="49" charset="-122"/>
                <a:ea typeface="幼圆" pitchFamily="49" charset="-122"/>
              </a:rPr>
              <a:t>或</a:t>
            </a:r>
            <a:r>
              <a:rPr lang="zh-CN" altLang="zh-CN" sz="2000" dirty="0">
                <a:latin typeface="幼圆" pitchFamily="49" charset="-122"/>
                <a:ea typeface="幼圆" pitchFamily="49" charset="-122"/>
              </a:rPr>
              <a:t>'</a:t>
            </a:r>
            <a:r>
              <a:rPr lang="zh-CN" sz="2000" dirty="0">
                <a:latin typeface="幼圆" pitchFamily="49" charset="-122"/>
                <a:ea typeface="幼圆" pitchFamily="49" charset="-122"/>
              </a:rPr>
              <a:t>女</a:t>
            </a:r>
            <a:r>
              <a:rPr lang="zh-CN" altLang="zh-CN" sz="2000" dirty="0">
                <a:latin typeface="幼圆" pitchFamily="49" charset="-122"/>
                <a:ea typeface="幼圆" pitchFamily="49" charset="-122"/>
              </a:rPr>
              <a:t>' */</a:t>
            </a:r>
          </a:p>
          <a:p>
            <a:pPr>
              <a:lnSpc>
                <a:spcPct val="120000"/>
              </a:lnSpc>
              <a:buFont typeface="Wingdings" pitchFamily="2" charset="2"/>
              <a:buNone/>
            </a:pPr>
            <a:r>
              <a:rPr lang="en-US" altLang="zh-CN" sz="2000" dirty="0" smtClean="0">
                <a:latin typeface="幼圆" pitchFamily="49" charset="-122"/>
                <a:ea typeface="幼圆" pitchFamily="49" charset="-122"/>
              </a:rPr>
              <a:t>		   </a:t>
            </a:r>
            <a:r>
              <a:rPr lang="zh-CN" altLang="zh-CN" sz="2000" dirty="0" smtClean="0">
                <a:latin typeface="幼圆" pitchFamily="49" charset="-122"/>
                <a:ea typeface="幼圆" pitchFamily="49" charset="-122"/>
              </a:rPr>
              <a:t>Sage </a:t>
            </a:r>
            <a:r>
              <a:rPr lang="zh-CN" altLang="zh-CN" sz="2100" dirty="0" smtClean="0">
                <a:latin typeface="+mj-ea"/>
                <a:ea typeface="+mj-ea"/>
              </a:rPr>
              <a:t>SMALLINT</a:t>
            </a:r>
            <a:r>
              <a:rPr lang="zh-CN" sz="2000" dirty="0">
                <a:latin typeface="幼圆" pitchFamily="49" charset="-122"/>
                <a:ea typeface="幼圆" pitchFamily="49" charset="-122"/>
              </a:rPr>
              <a:t>，</a:t>
            </a:r>
          </a:p>
          <a:p>
            <a:pPr>
              <a:lnSpc>
                <a:spcPct val="120000"/>
              </a:lnSpc>
              <a:buFont typeface="Wingdings" pitchFamily="2" charset="2"/>
              <a:buNone/>
            </a:pPr>
            <a:r>
              <a:rPr lang="en-US" altLang="zh-CN" sz="2000" dirty="0" smtClean="0">
                <a:latin typeface="幼圆" pitchFamily="49" charset="-122"/>
                <a:ea typeface="幼圆" pitchFamily="49" charset="-122"/>
              </a:rPr>
              <a:t>		   </a:t>
            </a:r>
            <a:r>
              <a:rPr lang="zh-CN" altLang="zh-CN" sz="2000" dirty="0" smtClean="0">
                <a:latin typeface="幼圆" pitchFamily="49" charset="-122"/>
                <a:ea typeface="幼圆" pitchFamily="49" charset="-122"/>
              </a:rPr>
              <a:t>Sdept </a:t>
            </a:r>
            <a:r>
              <a:rPr lang="zh-CN" altLang="zh-CN" sz="2100" dirty="0" smtClean="0">
                <a:latin typeface="+mj-ea"/>
                <a:ea typeface="+mj-ea"/>
              </a:rPr>
              <a:t>CHAR</a:t>
            </a:r>
            <a:r>
              <a:rPr lang="zh-CN" altLang="zh-CN" sz="2000" dirty="0">
                <a:latin typeface="幼圆" pitchFamily="49" charset="-122"/>
                <a:ea typeface="幼圆" pitchFamily="49" charset="-122"/>
              </a:rPr>
              <a:t>(20)</a:t>
            </a:r>
          </a:p>
          <a:p>
            <a:pPr>
              <a:lnSpc>
                <a:spcPct val="120000"/>
              </a:lnSpc>
              <a:buFont typeface="Wingdings" pitchFamily="2" charset="2"/>
              <a:buNone/>
            </a:pPr>
            <a:r>
              <a:rPr lang="en-US" altLang="zh-CN" sz="2000" dirty="0" smtClean="0">
                <a:latin typeface="幼圆" pitchFamily="49" charset="-122"/>
                <a:ea typeface="幼圆" pitchFamily="49" charset="-122"/>
              </a:rPr>
              <a:t>        </a:t>
            </a:r>
            <a:r>
              <a:rPr lang="zh-CN" altLang="zh-CN" sz="2000" dirty="0" smtClean="0">
                <a:latin typeface="幼圆" pitchFamily="49" charset="-122"/>
                <a:ea typeface="幼圆" pitchFamily="49" charset="-122"/>
              </a:rPr>
              <a:t>)</a:t>
            </a:r>
            <a:r>
              <a:rPr lang="zh-CN" altLang="zh-CN" sz="2000" dirty="0">
                <a:latin typeface="幼圆" pitchFamily="49" charset="-122"/>
                <a:ea typeface="幼圆" pitchFamily="49" charset="-122"/>
              </a:rPr>
              <a:t>;</a:t>
            </a:r>
          </a:p>
        </p:txBody>
      </p:sp>
      <p:sp>
        <p:nvSpPr>
          <p:cNvPr id="4" name="Rectangle 2"/>
          <p:cNvSpPr txBox="1">
            <a:spLocks noChangeArrowheads="1"/>
          </p:cNvSpPr>
          <p:nvPr/>
        </p:nvSpPr>
        <p:spPr>
          <a:xfrm>
            <a:off x="1187624" y="0"/>
            <a:ext cx="4716015"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200" smtClean="0">
                <a:latin typeface="+mn-ea"/>
                <a:ea typeface="+mn-ea"/>
              </a:rPr>
              <a:t>属性上的约束条件定义</a:t>
            </a:r>
            <a:endParaRPr lang="zh-CN" sz="3200" dirty="0">
              <a:latin typeface="+mn-ea"/>
              <a:ea typeface="+mn-ea"/>
            </a:endParaRPr>
          </a:p>
        </p:txBody>
      </p:sp>
      <p:sp>
        <p:nvSpPr>
          <p:cNvPr id="6" name="椭圆 5"/>
          <p:cNvSpPr/>
          <p:nvPr/>
        </p:nvSpPr>
        <p:spPr>
          <a:xfrm>
            <a:off x="395536" y="212013"/>
            <a:ext cx="656173"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3</a:t>
            </a:r>
            <a:r>
              <a:rPr lang="en-US" altLang="zh-CN" sz="300" dirty="0" smtClean="0"/>
              <a:t>.</a:t>
            </a:r>
            <a:r>
              <a:rPr lang="en-US" altLang="zh-CN" sz="1000" dirty="0"/>
              <a:t>1</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fade">
                                      <p:cBhvr>
                                        <p:cTn id="12" dur="1000"/>
                                        <p:tgtEl>
                                          <p:spTgt spid="28675">
                                            <p:txEl>
                                              <p:pRg st="1" end="1"/>
                                            </p:txEl>
                                          </p:spTgt>
                                        </p:tgtEl>
                                      </p:cBhvr>
                                    </p:animEffect>
                                    <p:anim calcmode="lin" valueType="num">
                                      <p:cBhvr>
                                        <p:cTn id="13" dur="10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867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fade">
                                      <p:cBhvr>
                                        <p:cTn id="17" dur="1000"/>
                                        <p:tgtEl>
                                          <p:spTgt spid="28675">
                                            <p:txEl>
                                              <p:pRg st="2" end="2"/>
                                            </p:txEl>
                                          </p:spTgt>
                                        </p:tgtEl>
                                      </p:cBhvr>
                                    </p:animEffect>
                                    <p:anim calcmode="lin" valueType="num">
                                      <p:cBhvr>
                                        <p:cTn id="18" dur="10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867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fade">
                                      <p:cBhvr>
                                        <p:cTn id="22" dur="1000"/>
                                        <p:tgtEl>
                                          <p:spTgt spid="28675">
                                            <p:txEl>
                                              <p:pRg st="3" end="3"/>
                                            </p:txEl>
                                          </p:spTgt>
                                        </p:tgtEl>
                                      </p:cBhvr>
                                    </p:animEffect>
                                    <p:anim calcmode="lin" valueType="num">
                                      <p:cBhvr>
                                        <p:cTn id="23" dur="10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867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fade">
                                      <p:cBhvr>
                                        <p:cTn id="27" dur="1000"/>
                                        <p:tgtEl>
                                          <p:spTgt spid="28675">
                                            <p:txEl>
                                              <p:pRg st="4" end="4"/>
                                            </p:txEl>
                                          </p:spTgt>
                                        </p:tgtEl>
                                      </p:cBhvr>
                                    </p:animEffect>
                                    <p:anim calcmode="lin" valueType="num">
                                      <p:cBhvr>
                                        <p:cTn id="28" dur="10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867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8675">
                                            <p:txEl>
                                              <p:pRg st="5" end="5"/>
                                            </p:txEl>
                                          </p:spTgt>
                                        </p:tgtEl>
                                        <p:attrNameLst>
                                          <p:attrName>style.visibility</p:attrName>
                                        </p:attrNameLst>
                                      </p:cBhvr>
                                      <p:to>
                                        <p:strVal val="visible"/>
                                      </p:to>
                                    </p:set>
                                    <p:animEffect transition="in" filter="fade">
                                      <p:cBhvr>
                                        <p:cTn id="32" dur="1000"/>
                                        <p:tgtEl>
                                          <p:spTgt spid="28675">
                                            <p:txEl>
                                              <p:pRg st="5" end="5"/>
                                            </p:txEl>
                                          </p:spTgt>
                                        </p:tgtEl>
                                      </p:cBhvr>
                                    </p:animEffect>
                                    <p:anim calcmode="lin" valueType="num">
                                      <p:cBhvr>
                                        <p:cTn id="33" dur="10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8675">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8675">
                                            <p:txEl>
                                              <p:pRg st="6" end="6"/>
                                            </p:txEl>
                                          </p:spTgt>
                                        </p:tgtEl>
                                        <p:attrNameLst>
                                          <p:attrName>style.visibility</p:attrName>
                                        </p:attrNameLst>
                                      </p:cBhvr>
                                      <p:to>
                                        <p:strVal val="visible"/>
                                      </p:to>
                                    </p:set>
                                    <p:animEffect transition="in" filter="fade">
                                      <p:cBhvr>
                                        <p:cTn id="37" dur="1000"/>
                                        <p:tgtEl>
                                          <p:spTgt spid="28675">
                                            <p:txEl>
                                              <p:pRg st="6" end="6"/>
                                            </p:txEl>
                                          </p:spTgt>
                                        </p:tgtEl>
                                      </p:cBhvr>
                                    </p:animEffect>
                                    <p:anim calcmode="lin" valueType="num">
                                      <p:cBhvr>
                                        <p:cTn id="38" dur="10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8675">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8675">
                                            <p:txEl>
                                              <p:pRg st="7" end="7"/>
                                            </p:txEl>
                                          </p:spTgt>
                                        </p:tgtEl>
                                        <p:attrNameLst>
                                          <p:attrName>style.visibility</p:attrName>
                                        </p:attrNameLst>
                                      </p:cBhvr>
                                      <p:to>
                                        <p:strVal val="visible"/>
                                      </p:to>
                                    </p:set>
                                    <p:animEffect transition="in" filter="fade">
                                      <p:cBhvr>
                                        <p:cTn id="42" dur="1000"/>
                                        <p:tgtEl>
                                          <p:spTgt spid="28675">
                                            <p:txEl>
                                              <p:pRg st="7" end="7"/>
                                            </p:txEl>
                                          </p:spTgt>
                                        </p:tgtEl>
                                      </p:cBhvr>
                                    </p:animEffect>
                                    <p:anim calcmode="lin" valueType="num">
                                      <p:cBhvr>
                                        <p:cTn id="43" dur="1000" fill="hold"/>
                                        <p:tgtEl>
                                          <p:spTgt spid="2867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8675">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8675">
                                            <p:txEl>
                                              <p:pRg st="8" end="8"/>
                                            </p:txEl>
                                          </p:spTgt>
                                        </p:tgtEl>
                                        <p:attrNameLst>
                                          <p:attrName>style.visibility</p:attrName>
                                        </p:attrNameLst>
                                      </p:cBhvr>
                                      <p:to>
                                        <p:strVal val="visible"/>
                                      </p:to>
                                    </p:set>
                                    <p:animEffect transition="in" filter="fade">
                                      <p:cBhvr>
                                        <p:cTn id="47" dur="1000"/>
                                        <p:tgtEl>
                                          <p:spTgt spid="28675">
                                            <p:txEl>
                                              <p:pRg st="8" end="8"/>
                                            </p:txEl>
                                          </p:spTgt>
                                        </p:tgtEl>
                                      </p:cBhvr>
                                    </p:animEffect>
                                    <p:anim calcmode="lin" valueType="num">
                                      <p:cBhvr>
                                        <p:cTn id="48" dur="1000" fill="hold"/>
                                        <p:tgtEl>
                                          <p:spTgt spid="28675">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28675">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8675">
                                            <p:txEl>
                                              <p:pRg st="9" end="9"/>
                                            </p:txEl>
                                          </p:spTgt>
                                        </p:tgtEl>
                                        <p:attrNameLst>
                                          <p:attrName>style.visibility</p:attrName>
                                        </p:attrNameLst>
                                      </p:cBhvr>
                                      <p:to>
                                        <p:strVal val="visible"/>
                                      </p:to>
                                    </p:set>
                                    <p:animEffect transition="in" filter="fade">
                                      <p:cBhvr>
                                        <p:cTn id="52" dur="1000"/>
                                        <p:tgtEl>
                                          <p:spTgt spid="28675">
                                            <p:txEl>
                                              <p:pRg st="9" end="9"/>
                                            </p:txEl>
                                          </p:spTgt>
                                        </p:tgtEl>
                                      </p:cBhvr>
                                    </p:animEffect>
                                    <p:anim calcmode="lin" valueType="num">
                                      <p:cBhvr>
                                        <p:cTn id="53" dur="1000" fill="hold"/>
                                        <p:tgtEl>
                                          <p:spTgt spid="28675">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2867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4294967295"/>
          </p:nvPr>
        </p:nvSpPr>
        <p:spPr>
          <a:xfrm>
            <a:off x="1115616" y="1129308"/>
            <a:ext cx="7848872" cy="2879725"/>
          </a:xfrm>
        </p:spPr>
        <p:txBody>
          <a:bodyPr>
            <a:noAutofit/>
          </a:bodyPr>
          <a:lstStyle/>
          <a:p>
            <a:pPr>
              <a:lnSpc>
                <a:spcPct val="170000"/>
              </a:lnSpc>
              <a:buFont typeface="Wingdings" pitchFamily="2" charset="2"/>
              <a:buChar char="u"/>
            </a:pPr>
            <a:r>
              <a:rPr lang="zh-CN" sz="2400" b="1" dirty="0">
                <a:latin typeface="幼圆" pitchFamily="49" charset="-122"/>
                <a:ea typeface="幼圆" pitchFamily="49" charset="-122"/>
              </a:rPr>
              <a:t>在</a:t>
            </a:r>
            <a:r>
              <a:rPr lang="zh-CN" altLang="zh-CN" sz="2400" b="1" dirty="0">
                <a:latin typeface="+mj-ea"/>
                <a:ea typeface="+mj-ea"/>
              </a:rPr>
              <a:t>CREATE TABLE</a:t>
            </a:r>
            <a:r>
              <a:rPr lang="zh-CN" sz="2400" b="1" dirty="0">
                <a:latin typeface="幼圆" pitchFamily="49" charset="-122"/>
                <a:ea typeface="幼圆" pitchFamily="49" charset="-122"/>
              </a:rPr>
              <a:t>时可以用</a:t>
            </a:r>
            <a:r>
              <a:rPr lang="zh-CN" altLang="zh-CN" sz="2400" dirty="0">
                <a:latin typeface="+mj-ea"/>
                <a:ea typeface="+mj-ea"/>
              </a:rPr>
              <a:t>CHECK</a:t>
            </a:r>
            <a:r>
              <a:rPr lang="zh-CN" sz="2400" b="1" dirty="0">
                <a:latin typeface="幼圆" pitchFamily="49" charset="-122"/>
                <a:ea typeface="幼圆" pitchFamily="49" charset="-122"/>
              </a:rPr>
              <a:t>短语定义元组上的约束条件，即元组级的限制</a:t>
            </a:r>
          </a:p>
          <a:p>
            <a:pPr>
              <a:lnSpc>
                <a:spcPct val="170000"/>
              </a:lnSpc>
              <a:buFont typeface="Wingdings" pitchFamily="2" charset="2"/>
              <a:buChar char="u"/>
            </a:pPr>
            <a:r>
              <a:rPr lang="zh-CN" sz="2400" b="1" dirty="0">
                <a:latin typeface="幼圆" pitchFamily="49" charset="-122"/>
                <a:ea typeface="幼圆" pitchFamily="49" charset="-122"/>
              </a:rPr>
              <a:t>同属性值限制相比，元组级的限制可以设置不同属性之间的取值的相互约束条件 </a:t>
            </a:r>
          </a:p>
        </p:txBody>
      </p:sp>
      <p:sp>
        <p:nvSpPr>
          <p:cNvPr id="4" name="Rectangle 2"/>
          <p:cNvSpPr txBox="1">
            <a:spLocks noChangeArrowheads="1"/>
          </p:cNvSpPr>
          <p:nvPr/>
        </p:nvSpPr>
        <p:spPr>
          <a:xfrm>
            <a:off x="1187624" y="0"/>
            <a:ext cx="4716015"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dirty="0" smtClean="0">
                <a:latin typeface="+mn-ea"/>
                <a:ea typeface="+mn-ea"/>
              </a:rPr>
              <a:t>元组</a:t>
            </a:r>
            <a:r>
              <a:rPr lang="zh-CN" sz="3200" dirty="0" smtClean="0">
                <a:latin typeface="+mn-ea"/>
                <a:ea typeface="+mn-ea"/>
              </a:rPr>
              <a:t>上的约束条件定义</a:t>
            </a:r>
            <a:endParaRPr lang="zh-CN" sz="3200" dirty="0">
              <a:latin typeface="+mn-ea"/>
              <a:ea typeface="+mn-ea"/>
            </a:endParaRPr>
          </a:p>
        </p:txBody>
      </p:sp>
      <p:sp>
        <p:nvSpPr>
          <p:cNvPr id="5" name="椭圆 4"/>
          <p:cNvSpPr/>
          <p:nvPr/>
        </p:nvSpPr>
        <p:spPr>
          <a:xfrm>
            <a:off x="395536" y="212013"/>
            <a:ext cx="656173"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3</a:t>
            </a:r>
            <a:r>
              <a:rPr lang="en-US" altLang="zh-CN" sz="300" dirty="0" smtClean="0"/>
              <a:t>.</a:t>
            </a:r>
            <a:r>
              <a:rPr lang="en-US" altLang="zh-CN" sz="1000" dirty="0" smtClean="0"/>
              <a:t>3</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1000"/>
                                        <p:tgtEl>
                                          <p:spTgt spid="31747">
                                            <p:txEl>
                                              <p:pRg st="0" end="0"/>
                                            </p:txEl>
                                          </p:spTgt>
                                        </p:tgtEl>
                                      </p:cBhvr>
                                    </p:animEffect>
                                    <p:anim calcmode="lin" valueType="num">
                                      <p:cBhvr>
                                        <p:cTn id="8" dur="10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74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1000"/>
                                        <p:tgtEl>
                                          <p:spTgt spid="31747">
                                            <p:txEl>
                                              <p:pRg st="1" end="1"/>
                                            </p:txEl>
                                          </p:spTgt>
                                        </p:tgtEl>
                                      </p:cBhvr>
                                    </p:animEffect>
                                    <p:anim calcmode="lin" valueType="num">
                                      <p:cBhvr>
                                        <p:cTn id="13" dur="10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174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4294967295"/>
          </p:nvPr>
        </p:nvSpPr>
        <p:spPr>
          <a:xfrm>
            <a:off x="971600" y="985292"/>
            <a:ext cx="8136904" cy="4729708"/>
          </a:xfrm>
        </p:spPr>
        <p:txBody>
          <a:bodyPr>
            <a:normAutofit/>
          </a:bodyPr>
          <a:lstStyle/>
          <a:p>
            <a:pPr>
              <a:buFont typeface="Wingdings" pitchFamily="2" charset="2"/>
              <a:buNone/>
            </a:pPr>
            <a:r>
              <a:rPr lang="zh-CN" sz="2800" b="0" dirty="0">
                <a:latin typeface="黑体" pitchFamily="2" charset="-122"/>
                <a:ea typeface="黑体" pitchFamily="2" charset="-122"/>
              </a:rPr>
              <a:t>为维护数据库的完整性，</a:t>
            </a:r>
            <a:r>
              <a:rPr lang="zh-CN" altLang="zh-CN" sz="2800" b="0" dirty="0">
                <a:latin typeface="黑体" pitchFamily="2" charset="-122"/>
                <a:ea typeface="黑体" pitchFamily="2" charset="-122"/>
              </a:rPr>
              <a:t>DBMS</a:t>
            </a:r>
            <a:r>
              <a:rPr lang="zh-CN" sz="2800" b="0" dirty="0">
                <a:latin typeface="黑体" pitchFamily="2" charset="-122"/>
                <a:ea typeface="黑体" pitchFamily="2" charset="-122"/>
              </a:rPr>
              <a:t>必须：</a:t>
            </a:r>
          </a:p>
          <a:p>
            <a:pPr marL="457200" indent="-457200">
              <a:lnSpc>
                <a:spcPct val="140000"/>
              </a:lnSpc>
              <a:buFont typeface="+mj-lt"/>
              <a:buAutoNum type="arabicPeriod"/>
            </a:pPr>
            <a:r>
              <a:rPr lang="zh-CN" sz="2400" b="1" dirty="0" smtClean="0">
                <a:latin typeface="+mj-ea"/>
                <a:ea typeface="+mj-ea"/>
              </a:rPr>
              <a:t>提供</a:t>
            </a:r>
            <a:r>
              <a:rPr lang="zh-CN" sz="2400" b="1" dirty="0">
                <a:latin typeface="+mj-ea"/>
                <a:ea typeface="+mj-ea"/>
              </a:rPr>
              <a:t>定义完整性约束条件的</a:t>
            </a:r>
            <a:r>
              <a:rPr lang="zh-CN" sz="2400" b="1" dirty="0" smtClean="0">
                <a:latin typeface="+mj-ea"/>
                <a:ea typeface="+mj-ea"/>
              </a:rPr>
              <a:t>机制</a:t>
            </a:r>
            <a:r>
              <a:rPr lang="zh-CN" altLang="en-US" sz="2400" b="1" dirty="0" smtClean="0">
                <a:latin typeface="+mj-ea"/>
                <a:ea typeface="+mj-ea"/>
              </a:rPr>
              <a:t>（</a:t>
            </a:r>
            <a:r>
              <a:rPr lang="zh-CN" altLang="en-US" sz="2400" b="1" dirty="0" smtClean="0">
                <a:latin typeface="+mn-ea"/>
              </a:rPr>
              <a:t>有法可依</a:t>
            </a:r>
            <a:r>
              <a:rPr lang="zh-CN" altLang="en-US" sz="2400" b="1" dirty="0" smtClean="0">
                <a:latin typeface="+mj-ea"/>
                <a:ea typeface="+mj-ea"/>
              </a:rPr>
              <a:t>）</a:t>
            </a:r>
            <a:endParaRPr lang="zh-CN" sz="3200" b="1" dirty="0">
              <a:latin typeface="+mj-ea"/>
              <a:ea typeface="+mj-ea"/>
            </a:endParaRPr>
          </a:p>
          <a:p>
            <a:pPr lvl="1">
              <a:lnSpc>
                <a:spcPct val="140000"/>
              </a:lnSpc>
              <a:buFont typeface="Wingdings" pitchFamily="2" charset="2"/>
              <a:buNone/>
            </a:pPr>
            <a:r>
              <a:rPr lang="en-US" altLang="zh-CN" sz="2400" dirty="0" smtClean="0">
                <a:latin typeface="+mj-ea"/>
                <a:ea typeface="+mj-ea"/>
              </a:rPr>
              <a:t>     </a:t>
            </a:r>
            <a:r>
              <a:rPr lang="zh-CN" altLang="en-US" sz="2400" b="1" dirty="0" smtClean="0">
                <a:latin typeface="+mj-ea"/>
                <a:ea typeface="+mj-ea"/>
              </a:rPr>
              <a:t>完整性规则：</a:t>
            </a:r>
            <a:r>
              <a:rPr lang="zh-CN" sz="2400" dirty="0" smtClean="0">
                <a:latin typeface="+mj-ea"/>
                <a:ea typeface="+mj-ea"/>
              </a:rPr>
              <a:t>是</a:t>
            </a:r>
            <a:r>
              <a:rPr lang="zh-CN" sz="2400" dirty="0">
                <a:latin typeface="+mj-ea"/>
                <a:ea typeface="+mj-ea"/>
              </a:rPr>
              <a:t>数据库中的数据必须满足的语义</a:t>
            </a:r>
            <a:r>
              <a:rPr lang="zh-CN" sz="2400" dirty="0" smtClean="0">
                <a:latin typeface="+mj-ea"/>
                <a:ea typeface="+mj-ea"/>
              </a:rPr>
              <a:t>约束条件</a:t>
            </a:r>
            <a:endParaRPr lang="zh-CN" sz="2400" dirty="0">
              <a:ea typeface="宋体" pitchFamily="2" charset="-122"/>
            </a:endParaRPr>
          </a:p>
          <a:p>
            <a:pPr marL="457200" indent="-457200">
              <a:lnSpc>
                <a:spcPct val="140000"/>
              </a:lnSpc>
              <a:spcBef>
                <a:spcPts val="2400"/>
              </a:spcBef>
              <a:buFont typeface="+mj-lt"/>
              <a:buAutoNum type="arabicPeriod"/>
            </a:pPr>
            <a:r>
              <a:rPr lang="zh-CN" sz="2400" b="1" dirty="0" smtClean="0">
                <a:latin typeface="+mj-ea"/>
                <a:ea typeface="+mj-ea"/>
              </a:rPr>
              <a:t>提供</a:t>
            </a:r>
            <a:r>
              <a:rPr lang="zh-CN" sz="2400" b="1" dirty="0">
                <a:latin typeface="+mj-ea"/>
                <a:ea typeface="+mj-ea"/>
              </a:rPr>
              <a:t>完整性检查的</a:t>
            </a:r>
            <a:r>
              <a:rPr lang="zh-CN" sz="2400" b="1" dirty="0" smtClean="0">
                <a:latin typeface="+mj-ea"/>
                <a:ea typeface="+mj-ea"/>
              </a:rPr>
              <a:t>方法</a:t>
            </a:r>
            <a:r>
              <a:rPr lang="zh-CN" altLang="en-US" sz="2400" b="1" dirty="0" smtClean="0">
                <a:latin typeface="+mj-ea"/>
                <a:ea typeface="+mj-ea"/>
              </a:rPr>
              <a:t>（</a:t>
            </a:r>
            <a:r>
              <a:rPr lang="zh-CN" altLang="en-US" sz="2400" b="1" dirty="0" smtClean="0">
                <a:latin typeface="+mn-ea"/>
              </a:rPr>
              <a:t>执法必严</a:t>
            </a:r>
            <a:r>
              <a:rPr lang="zh-CN" altLang="en-US" sz="2400" b="1" dirty="0" smtClean="0">
                <a:latin typeface="+mj-ea"/>
                <a:ea typeface="+mj-ea"/>
              </a:rPr>
              <a:t>）</a:t>
            </a:r>
            <a:endParaRPr lang="zh-CN" sz="2400" b="1" dirty="0">
              <a:latin typeface="+mj-ea"/>
              <a:ea typeface="+mj-ea"/>
            </a:endParaRPr>
          </a:p>
          <a:p>
            <a:pPr lvl="1">
              <a:lnSpc>
                <a:spcPct val="140000"/>
              </a:lnSpc>
              <a:buFont typeface="Wingdings" pitchFamily="2" charset="2"/>
              <a:buNone/>
            </a:pPr>
            <a:r>
              <a:rPr lang="zh-CN" sz="2400" dirty="0">
                <a:latin typeface="+mj-ea"/>
                <a:ea typeface="+mj-ea"/>
              </a:rPr>
              <a:t>  </a:t>
            </a:r>
            <a:r>
              <a:rPr lang="en-US" altLang="zh-CN" sz="2400" dirty="0" smtClean="0">
                <a:latin typeface="+mj-ea"/>
                <a:ea typeface="+mj-ea"/>
              </a:rPr>
              <a:t>   </a:t>
            </a:r>
            <a:r>
              <a:rPr lang="zh-CN" sz="2400" dirty="0" smtClean="0">
                <a:latin typeface="+mj-ea"/>
                <a:ea typeface="+mj-ea"/>
              </a:rPr>
              <a:t>一般</a:t>
            </a:r>
            <a:r>
              <a:rPr lang="zh-CN" sz="2400" dirty="0">
                <a:latin typeface="+mj-ea"/>
                <a:ea typeface="+mj-ea"/>
              </a:rPr>
              <a:t>在</a:t>
            </a:r>
            <a:r>
              <a:rPr lang="zh-CN" altLang="zh-CN" sz="2400" dirty="0">
                <a:latin typeface="+mj-ea"/>
                <a:ea typeface="+mj-ea"/>
              </a:rPr>
              <a:t>insert, update, delete</a:t>
            </a:r>
            <a:r>
              <a:rPr lang="zh-CN" sz="2400" dirty="0">
                <a:latin typeface="+mj-ea"/>
                <a:ea typeface="+mj-ea"/>
              </a:rPr>
              <a:t>语句执行后开始检查，</a:t>
            </a:r>
            <a:r>
              <a:rPr lang="zh-CN" sz="2400" dirty="0" smtClean="0">
                <a:latin typeface="+mj-ea"/>
                <a:ea typeface="+mj-ea"/>
              </a:rPr>
              <a:t>检</a:t>
            </a:r>
            <a:r>
              <a:rPr lang="en-US" altLang="zh-CN" sz="2400" dirty="0" smtClean="0">
                <a:latin typeface="+mj-ea"/>
                <a:ea typeface="+mj-ea"/>
              </a:rPr>
              <a:t> </a:t>
            </a:r>
          </a:p>
          <a:p>
            <a:pPr lvl="1">
              <a:lnSpc>
                <a:spcPct val="140000"/>
              </a:lnSpc>
              <a:buFont typeface="Wingdings" pitchFamily="2" charset="2"/>
              <a:buNone/>
            </a:pPr>
            <a:r>
              <a:rPr lang="en-US" altLang="zh-CN" sz="2400" dirty="0">
                <a:latin typeface="+mj-ea"/>
                <a:ea typeface="+mj-ea"/>
              </a:rPr>
              <a:t> </a:t>
            </a:r>
            <a:r>
              <a:rPr lang="en-US" altLang="zh-CN" sz="2400" dirty="0" smtClean="0">
                <a:latin typeface="+mj-ea"/>
                <a:ea typeface="+mj-ea"/>
              </a:rPr>
              <a:t>    </a:t>
            </a:r>
            <a:r>
              <a:rPr lang="zh-CN" sz="2400" dirty="0" smtClean="0">
                <a:latin typeface="+mj-ea"/>
                <a:ea typeface="+mj-ea"/>
              </a:rPr>
              <a:t>查</a:t>
            </a:r>
            <a:r>
              <a:rPr lang="zh-CN" sz="2400" dirty="0">
                <a:latin typeface="+mj-ea"/>
                <a:ea typeface="+mj-ea"/>
              </a:rPr>
              <a:t>这些操作执行后数据库中的数据是否违背了</a:t>
            </a:r>
            <a:r>
              <a:rPr lang="zh-CN" sz="2400" dirty="0" smtClean="0">
                <a:latin typeface="+mj-ea"/>
                <a:ea typeface="+mj-ea"/>
              </a:rPr>
              <a:t>完整性约</a:t>
            </a:r>
            <a:endParaRPr lang="en-US" altLang="zh-CN" sz="2400" dirty="0" smtClean="0">
              <a:latin typeface="+mj-ea"/>
              <a:ea typeface="+mj-ea"/>
            </a:endParaRPr>
          </a:p>
          <a:p>
            <a:pPr lvl="1">
              <a:lnSpc>
                <a:spcPct val="140000"/>
              </a:lnSpc>
              <a:buFont typeface="Wingdings" pitchFamily="2" charset="2"/>
              <a:buNone/>
            </a:pPr>
            <a:r>
              <a:rPr lang="en-US" altLang="zh-CN" sz="2400" dirty="0">
                <a:latin typeface="+mj-ea"/>
                <a:ea typeface="+mj-ea"/>
              </a:rPr>
              <a:t> </a:t>
            </a:r>
            <a:r>
              <a:rPr lang="en-US" altLang="zh-CN" sz="2400" dirty="0" smtClean="0">
                <a:latin typeface="+mj-ea"/>
                <a:ea typeface="+mj-ea"/>
              </a:rPr>
              <a:t>    </a:t>
            </a:r>
            <a:r>
              <a:rPr lang="zh-CN" sz="2400" dirty="0" smtClean="0">
                <a:latin typeface="+mj-ea"/>
                <a:ea typeface="+mj-ea"/>
              </a:rPr>
              <a:t>束条件</a:t>
            </a:r>
            <a:r>
              <a:rPr lang="zh-CN" altLang="en-US" sz="2400" dirty="0" smtClean="0">
                <a:latin typeface="+mj-ea"/>
                <a:ea typeface="+mj-ea"/>
              </a:rPr>
              <a:t>。</a:t>
            </a:r>
            <a:endParaRPr lang="zh-CN" sz="2400" dirty="0">
              <a:latin typeface="+mj-ea"/>
              <a:ea typeface="+mj-ea"/>
            </a:endParaRPr>
          </a:p>
        </p:txBody>
      </p:sp>
      <p:sp>
        <p:nvSpPr>
          <p:cNvPr id="4" name="Rectangle 2"/>
          <p:cNvSpPr txBox="1">
            <a:spLocks noChangeArrowheads="1"/>
          </p:cNvSpPr>
          <p:nvPr/>
        </p:nvSpPr>
        <p:spPr>
          <a:xfrm>
            <a:off x="1187624" y="0"/>
            <a:ext cx="7056784"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3200" b="1" dirty="0" smtClean="0">
                <a:latin typeface="+mj-ea"/>
              </a:rPr>
              <a:t>数据库完整性</a:t>
            </a:r>
            <a:r>
              <a:rPr lang="zh-CN" altLang="en-US" sz="3200" b="1" dirty="0" smtClean="0">
                <a:latin typeface="+mj-ea"/>
              </a:rPr>
              <a:t>概述</a:t>
            </a:r>
            <a:endParaRPr lang="zh-CN" sz="3200" b="1"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fade">
                                      <p:cBhvr>
                                        <p:cTn id="7" dur="1000"/>
                                        <p:tgtEl>
                                          <p:spTgt spid="6147">
                                            <p:txEl>
                                              <p:pRg st="1" end="1"/>
                                            </p:txEl>
                                          </p:spTgt>
                                        </p:tgtEl>
                                      </p:cBhvr>
                                    </p:animEffect>
                                    <p:anim calcmode="lin" valueType="num">
                                      <p:cBhvr>
                                        <p:cTn id="8"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fade">
                                      <p:cBhvr>
                                        <p:cTn id="12" dur="1000"/>
                                        <p:tgtEl>
                                          <p:spTgt spid="6147">
                                            <p:txEl>
                                              <p:pRg st="2" end="2"/>
                                            </p:txEl>
                                          </p:spTgt>
                                        </p:tgtEl>
                                      </p:cBhvr>
                                    </p:animEffect>
                                    <p:anim calcmode="lin" valueType="num">
                                      <p:cBhvr>
                                        <p:cTn id="13"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1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Effect transition="in" filter="fade">
                                      <p:cBhvr>
                                        <p:cTn id="19" dur="1000"/>
                                        <p:tgtEl>
                                          <p:spTgt spid="6147">
                                            <p:txEl>
                                              <p:pRg st="3" end="3"/>
                                            </p:txEl>
                                          </p:spTgt>
                                        </p:tgtEl>
                                      </p:cBhvr>
                                    </p:animEffect>
                                    <p:anim calcmode="lin" valueType="num">
                                      <p:cBhvr>
                                        <p:cTn id="20"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14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147">
                                            <p:txEl>
                                              <p:pRg st="4" end="4"/>
                                            </p:txEl>
                                          </p:spTgt>
                                        </p:tgtEl>
                                        <p:attrNameLst>
                                          <p:attrName>style.visibility</p:attrName>
                                        </p:attrNameLst>
                                      </p:cBhvr>
                                      <p:to>
                                        <p:strVal val="visible"/>
                                      </p:to>
                                    </p:set>
                                    <p:animEffect transition="in" filter="fade">
                                      <p:cBhvr>
                                        <p:cTn id="24" dur="1000"/>
                                        <p:tgtEl>
                                          <p:spTgt spid="6147">
                                            <p:txEl>
                                              <p:pRg st="4" end="4"/>
                                            </p:txEl>
                                          </p:spTgt>
                                        </p:tgtEl>
                                      </p:cBhvr>
                                    </p:animEffect>
                                    <p:anim calcmode="lin" valueType="num">
                                      <p:cBhvr>
                                        <p:cTn id="25" dur="10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14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147">
                                            <p:txEl>
                                              <p:pRg st="5" end="5"/>
                                            </p:txEl>
                                          </p:spTgt>
                                        </p:tgtEl>
                                        <p:attrNameLst>
                                          <p:attrName>style.visibility</p:attrName>
                                        </p:attrNameLst>
                                      </p:cBhvr>
                                      <p:to>
                                        <p:strVal val="visible"/>
                                      </p:to>
                                    </p:set>
                                    <p:animEffect transition="in" filter="fade">
                                      <p:cBhvr>
                                        <p:cTn id="29" dur="1000"/>
                                        <p:tgtEl>
                                          <p:spTgt spid="6147">
                                            <p:txEl>
                                              <p:pRg st="5" end="5"/>
                                            </p:txEl>
                                          </p:spTgt>
                                        </p:tgtEl>
                                      </p:cBhvr>
                                    </p:animEffect>
                                    <p:anim calcmode="lin" valueType="num">
                                      <p:cBhvr>
                                        <p:cTn id="30" dur="1000" fill="hold"/>
                                        <p:tgtEl>
                                          <p:spTgt spid="614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147">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147">
                                            <p:txEl>
                                              <p:pRg st="6" end="6"/>
                                            </p:txEl>
                                          </p:spTgt>
                                        </p:tgtEl>
                                        <p:attrNameLst>
                                          <p:attrName>style.visibility</p:attrName>
                                        </p:attrNameLst>
                                      </p:cBhvr>
                                      <p:to>
                                        <p:strVal val="visible"/>
                                      </p:to>
                                    </p:set>
                                    <p:animEffect transition="in" filter="fade">
                                      <p:cBhvr>
                                        <p:cTn id="34" dur="1000"/>
                                        <p:tgtEl>
                                          <p:spTgt spid="6147">
                                            <p:txEl>
                                              <p:pRg st="6" end="6"/>
                                            </p:txEl>
                                          </p:spTgt>
                                        </p:tgtEl>
                                      </p:cBhvr>
                                    </p:animEffect>
                                    <p:anim calcmode="lin" valueType="num">
                                      <p:cBhvr>
                                        <p:cTn id="35" dur="1000" fill="hold"/>
                                        <p:tgtEl>
                                          <p:spTgt spid="6147">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614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4294967295"/>
          </p:nvPr>
        </p:nvSpPr>
        <p:spPr>
          <a:xfrm>
            <a:off x="1051709" y="985292"/>
            <a:ext cx="8056795" cy="4680520"/>
          </a:xfrm>
        </p:spPr>
        <p:txBody>
          <a:bodyPr>
            <a:normAutofit fontScale="92500" lnSpcReduction="20000"/>
          </a:bodyPr>
          <a:lstStyle/>
          <a:p>
            <a:pPr>
              <a:lnSpc>
                <a:spcPct val="80000"/>
              </a:lnSpc>
              <a:buFont typeface="Wingdings" pitchFamily="2" charset="2"/>
              <a:buNone/>
            </a:pPr>
            <a:r>
              <a:rPr lang="zh-CN" altLang="zh-CN" sz="2200" b="1" dirty="0">
                <a:latin typeface="幼圆" pitchFamily="49" charset="-122"/>
                <a:ea typeface="幼圆" pitchFamily="49" charset="-122"/>
              </a:rPr>
              <a:t>【</a:t>
            </a:r>
            <a:r>
              <a:rPr lang="zh-CN" sz="2200" b="1" dirty="0">
                <a:latin typeface="幼圆" pitchFamily="49" charset="-122"/>
                <a:ea typeface="幼圆" pitchFamily="49" charset="-122"/>
              </a:rPr>
              <a:t>例</a:t>
            </a:r>
            <a:r>
              <a:rPr lang="zh-CN" altLang="zh-CN" sz="2200" b="1" dirty="0">
                <a:latin typeface="幼圆" pitchFamily="49" charset="-122"/>
                <a:ea typeface="幼圆" pitchFamily="49" charset="-122"/>
              </a:rPr>
              <a:t>】 </a:t>
            </a:r>
            <a:r>
              <a:rPr lang="zh-CN" sz="2200" b="1" dirty="0">
                <a:latin typeface="幼圆" pitchFamily="49" charset="-122"/>
                <a:ea typeface="幼圆" pitchFamily="49" charset="-122"/>
              </a:rPr>
              <a:t>当学生的性别是男时，其名字不能以</a:t>
            </a:r>
            <a:r>
              <a:rPr lang="zh-CN" altLang="zh-CN" sz="2200" b="1" dirty="0">
                <a:latin typeface="幼圆" pitchFamily="49" charset="-122"/>
                <a:ea typeface="幼圆" pitchFamily="49" charset="-122"/>
              </a:rPr>
              <a:t>Ms.</a:t>
            </a:r>
            <a:r>
              <a:rPr lang="zh-CN" sz="2200" b="1" dirty="0" smtClean="0">
                <a:latin typeface="幼圆" pitchFamily="49" charset="-122"/>
                <a:ea typeface="幼圆" pitchFamily="49" charset="-122"/>
              </a:rPr>
              <a:t>打头</a:t>
            </a:r>
            <a:endParaRPr lang="zh-CN" sz="2200" b="1" dirty="0">
              <a:latin typeface="幼圆" pitchFamily="49" charset="-122"/>
              <a:ea typeface="幼圆" pitchFamily="49" charset="-122"/>
            </a:endParaRPr>
          </a:p>
          <a:p>
            <a:pPr>
              <a:lnSpc>
                <a:spcPct val="120000"/>
              </a:lnSpc>
              <a:buFont typeface="Wingdings" pitchFamily="2" charset="2"/>
              <a:buNone/>
            </a:pPr>
            <a:r>
              <a:rPr lang="zh-CN" sz="2000" dirty="0">
                <a:latin typeface="幼圆" pitchFamily="49" charset="-122"/>
                <a:ea typeface="幼圆" pitchFamily="49" charset="-122"/>
              </a:rPr>
              <a:t>    </a:t>
            </a:r>
            <a:r>
              <a:rPr lang="zh-CN" altLang="zh-CN" sz="1800" dirty="0">
                <a:latin typeface="+mj-ea"/>
                <a:ea typeface="+mj-ea"/>
              </a:rPr>
              <a:t>CREATE TABLE </a:t>
            </a:r>
            <a:r>
              <a:rPr lang="zh-CN" altLang="zh-CN" sz="1800" dirty="0">
                <a:latin typeface="幼圆" pitchFamily="49" charset="-122"/>
                <a:ea typeface="幼圆" pitchFamily="49" charset="-122"/>
              </a:rPr>
              <a:t>Student</a:t>
            </a:r>
          </a:p>
          <a:p>
            <a:pPr>
              <a:lnSpc>
                <a:spcPct val="120000"/>
              </a:lnSpc>
              <a:buFont typeface="Wingdings" pitchFamily="2" charset="2"/>
              <a:buNone/>
            </a:pPr>
            <a:r>
              <a:rPr lang="zh-CN" altLang="zh-CN" sz="1800" dirty="0">
                <a:latin typeface="幼圆" pitchFamily="49" charset="-122"/>
                <a:ea typeface="幼圆" pitchFamily="49" charset="-122"/>
              </a:rPr>
              <a:t>         (    Sno    </a:t>
            </a:r>
            <a:r>
              <a:rPr lang="zh-CN" altLang="zh-CN" sz="1800" dirty="0">
                <a:latin typeface="+mj-ea"/>
                <a:ea typeface="+mj-ea"/>
              </a:rPr>
              <a:t>CHAR</a:t>
            </a:r>
            <a:r>
              <a:rPr lang="zh-CN" altLang="zh-CN" sz="1800" dirty="0">
                <a:latin typeface="幼圆" pitchFamily="49" charset="-122"/>
                <a:ea typeface="幼圆" pitchFamily="49" charset="-122"/>
              </a:rPr>
              <a:t>(9)</a:t>
            </a:r>
            <a:r>
              <a:rPr lang="zh-CN" sz="1800" dirty="0">
                <a:latin typeface="幼圆" pitchFamily="49" charset="-122"/>
                <a:ea typeface="幼圆" pitchFamily="49" charset="-122"/>
              </a:rPr>
              <a:t>， </a:t>
            </a:r>
          </a:p>
          <a:p>
            <a:pPr>
              <a:lnSpc>
                <a:spcPct val="120000"/>
              </a:lnSpc>
              <a:buFont typeface="Wingdings" pitchFamily="2" charset="2"/>
              <a:buNone/>
            </a:pPr>
            <a:r>
              <a:rPr lang="zh-CN" sz="1800" dirty="0">
                <a:latin typeface="幼圆" pitchFamily="49" charset="-122"/>
                <a:ea typeface="幼圆" pitchFamily="49" charset="-122"/>
              </a:rPr>
              <a:t>              </a:t>
            </a:r>
            <a:r>
              <a:rPr lang="zh-CN" altLang="zh-CN" sz="1800" dirty="0">
                <a:latin typeface="幼圆" pitchFamily="49" charset="-122"/>
                <a:ea typeface="幼圆" pitchFamily="49" charset="-122"/>
              </a:rPr>
              <a:t>Sname  </a:t>
            </a:r>
            <a:r>
              <a:rPr lang="zh-CN" altLang="zh-CN" sz="1800" dirty="0">
                <a:latin typeface="+mj-ea"/>
                <a:ea typeface="+mj-ea"/>
              </a:rPr>
              <a:t>CHAR</a:t>
            </a:r>
            <a:r>
              <a:rPr lang="zh-CN" altLang="zh-CN" sz="1800" dirty="0">
                <a:latin typeface="幼圆" pitchFamily="49" charset="-122"/>
                <a:ea typeface="幼圆" pitchFamily="49" charset="-122"/>
              </a:rPr>
              <a:t>(8) </a:t>
            </a:r>
            <a:r>
              <a:rPr lang="zh-CN" altLang="zh-CN" sz="1800" dirty="0">
                <a:latin typeface="+mj-ea"/>
                <a:ea typeface="+mj-ea"/>
              </a:rPr>
              <a:t>NOT NULL</a:t>
            </a:r>
            <a:r>
              <a:rPr lang="zh-CN" sz="1800" dirty="0">
                <a:latin typeface="幼圆" pitchFamily="49" charset="-122"/>
                <a:ea typeface="幼圆" pitchFamily="49" charset="-122"/>
              </a:rPr>
              <a:t>，</a:t>
            </a:r>
          </a:p>
          <a:p>
            <a:pPr>
              <a:lnSpc>
                <a:spcPct val="120000"/>
              </a:lnSpc>
              <a:buFont typeface="Wingdings" pitchFamily="2" charset="2"/>
              <a:buNone/>
            </a:pPr>
            <a:r>
              <a:rPr lang="zh-CN" sz="1800" dirty="0">
                <a:latin typeface="幼圆" pitchFamily="49" charset="-122"/>
                <a:ea typeface="幼圆" pitchFamily="49" charset="-122"/>
              </a:rPr>
              <a:t>              </a:t>
            </a:r>
            <a:r>
              <a:rPr lang="zh-CN" altLang="zh-CN" sz="1800" dirty="0">
                <a:latin typeface="幼圆" pitchFamily="49" charset="-122"/>
                <a:ea typeface="幼圆" pitchFamily="49" charset="-122"/>
              </a:rPr>
              <a:t>Ssex    </a:t>
            </a:r>
            <a:r>
              <a:rPr lang="zh-CN" altLang="zh-CN" sz="1800" dirty="0">
                <a:latin typeface="+mj-ea"/>
                <a:ea typeface="+mj-ea"/>
              </a:rPr>
              <a:t>CHAR</a:t>
            </a:r>
            <a:r>
              <a:rPr lang="zh-CN" altLang="zh-CN" sz="1800" dirty="0">
                <a:latin typeface="幼圆" pitchFamily="49" charset="-122"/>
                <a:ea typeface="幼圆" pitchFamily="49" charset="-122"/>
              </a:rPr>
              <a:t>(2)</a:t>
            </a:r>
            <a:r>
              <a:rPr lang="zh-CN" sz="1800" dirty="0">
                <a:latin typeface="幼圆" pitchFamily="49" charset="-122"/>
                <a:ea typeface="幼圆" pitchFamily="49" charset="-122"/>
              </a:rPr>
              <a:t>，</a:t>
            </a:r>
          </a:p>
          <a:p>
            <a:pPr>
              <a:lnSpc>
                <a:spcPct val="120000"/>
              </a:lnSpc>
              <a:buFont typeface="Wingdings" pitchFamily="2" charset="2"/>
              <a:buNone/>
            </a:pPr>
            <a:r>
              <a:rPr lang="zh-CN" sz="1800" dirty="0">
                <a:latin typeface="幼圆" pitchFamily="49" charset="-122"/>
                <a:ea typeface="幼圆" pitchFamily="49" charset="-122"/>
              </a:rPr>
              <a:t>              </a:t>
            </a:r>
            <a:r>
              <a:rPr lang="zh-CN" altLang="zh-CN" sz="1800" dirty="0">
                <a:latin typeface="幼圆" pitchFamily="49" charset="-122"/>
                <a:ea typeface="幼圆" pitchFamily="49" charset="-122"/>
              </a:rPr>
              <a:t>Sage   </a:t>
            </a:r>
            <a:r>
              <a:rPr lang="zh-CN" altLang="zh-CN" sz="1800" dirty="0">
                <a:latin typeface="+mj-ea"/>
                <a:ea typeface="+mj-ea"/>
              </a:rPr>
              <a:t>SMALLINT</a:t>
            </a:r>
            <a:r>
              <a:rPr lang="zh-CN" sz="1800" dirty="0">
                <a:latin typeface="幼圆" pitchFamily="49" charset="-122"/>
                <a:ea typeface="幼圆" pitchFamily="49" charset="-122"/>
              </a:rPr>
              <a:t>，</a:t>
            </a:r>
          </a:p>
          <a:p>
            <a:pPr>
              <a:lnSpc>
                <a:spcPct val="120000"/>
              </a:lnSpc>
              <a:buFont typeface="Wingdings" pitchFamily="2" charset="2"/>
              <a:buNone/>
            </a:pPr>
            <a:r>
              <a:rPr lang="zh-CN" sz="1800" dirty="0">
                <a:latin typeface="幼圆" pitchFamily="49" charset="-122"/>
                <a:ea typeface="幼圆" pitchFamily="49" charset="-122"/>
              </a:rPr>
              <a:t>              </a:t>
            </a:r>
            <a:r>
              <a:rPr lang="zh-CN" altLang="zh-CN" sz="1800" dirty="0">
                <a:latin typeface="幼圆" pitchFamily="49" charset="-122"/>
                <a:ea typeface="幼圆" pitchFamily="49" charset="-122"/>
              </a:rPr>
              <a:t>Sdept  </a:t>
            </a:r>
            <a:r>
              <a:rPr lang="zh-CN" altLang="zh-CN" sz="1800" dirty="0">
                <a:latin typeface="+mj-ea"/>
                <a:ea typeface="+mj-ea"/>
              </a:rPr>
              <a:t>CHAR</a:t>
            </a:r>
            <a:r>
              <a:rPr lang="zh-CN" altLang="zh-CN" sz="1800" dirty="0">
                <a:latin typeface="幼圆" pitchFamily="49" charset="-122"/>
                <a:ea typeface="幼圆" pitchFamily="49" charset="-122"/>
              </a:rPr>
              <a:t>(20)</a:t>
            </a:r>
            <a:r>
              <a:rPr lang="zh-CN" sz="1800" dirty="0">
                <a:latin typeface="幼圆" pitchFamily="49" charset="-122"/>
                <a:ea typeface="幼圆" pitchFamily="49" charset="-122"/>
              </a:rPr>
              <a:t>，</a:t>
            </a:r>
          </a:p>
          <a:p>
            <a:pPr>
              <a:lnSpc>
                <a:spcPct val="120000"/>
              </a:lnSpc>
              <a:buFont typeface="Wingdings" pitchFamily="2" charset="2"/>
              <a:buNone/>
            </a:pPr>
            <a:r>
              <a:rPr lang="zh-CN" sz="1800" dirty="0">
                <a:latin typeface="幼圆" pitchFamily="49" charset="-122"/>
                <a:ea typeface="幼圆" pitchFamily="49" charset="-122"/>
              </a:rPr>
              <a:t>              </a:t>
            </a:r>
            <a:r>
              <a:rPr lang="zh-CN" altLang="zh-CN" sz="1800" dirty="0">
                <a:latin typeface="+mj-ea"/>
                <a:ea typeface="+mj-ea"/>
              </a:rPr>
              <a:t>PRIMARY KEY </a:t>
            </a:r>
            <a:r>
              <a:rPr lang="zh-CN" altLang="zh-CN" sz="1800" dirty="0">
                <a:latin typeface="幼圆" pitchFamily="49" charset="-122"/>
                <a:ea typeface="幼圆" pitchFamily="49" charset="-122"/>
              </a:rPr>
              <a:t>(Sno)</a:t>
            </a:r>
            <a:r>
              <a:rPr lang="zh-CN" sz="1800" dirty="0">
                <a:latin typeface="幼圆" pitchFamily="49" charset="-122"/>
                <a:ea typeface="幼圆" pitchFamily="49" charset="-122"/>
              </a:rPr>
              <a:t>，</a:t>
            </a:r>
          </a:p>
          <a:p>
            <a:pPr>
              <a:lnSpc>
                <a:spcPct val="120000"/>
              </a:lnSpc>
              <a:buFont typeface="Wingdings" pitchFamily="2" charset="2"/>
              <a:buNone/>
            </a:pPr>
            <a:r>
              <a:rPr lang="zh-CN" sz="1800" dirty="0">
                <a:latin typeface="幼圆" pitchFamily="49" charset="-122"/>
                <a:ea typeface="幼圆" pitchFamily="49" charset="-122"/>
              </a:rPr>
              <a:t>              </a:t>
            </a:r>
            <a:r>
              <a:rPr lang="zh-CN" altLang="zh-CN" sz="1800" dirty="0">
                <a:latin typeface="+mj-ea"/>
                <a:ea typeface="+mj-ea"/>
              </a:rPr>
              <a:t>CHECK</a:t>
            </a:r>
            <a:r>
              <a:rPr lang="zh-CN" altLang="zh-CN" sz="1800" b="1" dirty="0">
                <a:latin typeface="幼圆" pitchFamily="49" charset="-122"/>
                <a:ea typeface="幼圆" pitchFamily="49" charset="-122"/>
              </a:rPr>
              <a:t> (Ssex</a:t>
            </a:r>
            <a:r>
              <a:rPr lang="zh-CN" altLang="zh-CN" sz="1800" b="1" dirty="0" smtClean="0">
                <a:latin typeface="幼圆" pitchFamily="49" charset="-122"/>
                <a:ea typeface="幼圆" pitchFamily="49" charset="-122"/>
              </a:rPr>
              <a:t>=</a:t>
            </a:r>
            <a:r>
              <a:rPr lang="en-US" altLang="zh-CN" sz="1800" b="1" dirty="0" smtClean="0">
                <a:latin typeface="幼圆" pitchFamily="49" charset="-122"/>
                <a:ea typeface="幼圆" pitchFamily="49" charset="-122"/>
              </a:rPr>
              <a:t>‘</a:t>
            </a:r>
            <a:r>
              <a:rPr lang="zh-CN" sz="1800" b="1" dirty="0" smtClean="0">
                <a:latin typeface="幼圆" pitchFamily="49" charset="-122"/>
                <a:ea typeface="幼圆" pitchFamily="49" charset="-122"/>
              </a:rPr>
              <a:t>女</a:t>
            </a:r>
            <a:r>
              <a:rPr lang="en-US" altLang="zh-CN" sz="1800" dirty="0" smtClean="0">
                <a:latin typeface="幼圆" pitchFamily="49" charset="-122"/>
                <a:ea typeface="幼圆" pitchFamily="49" charset="-122"/>
              </a:rPr>
              <a:t>’</a:t>
            </a:r>
            <a:r>
              <a:rPr lang="zh-CN" altLang="zh-CN" sz="1800" b="1" dirty="0" smtClean="0">
                <a:latin typeface="幼圆" pitchFamily="49" charset="-122"/>
                <a:ea typeface="幼圆" pitchFamily="49" charset="-122"/>
              </a:rPr>
              <a:t> </a:t>
            </a:r>
            <a:r>
              <a:rPr lang="zh-CN" altLang="zh-CN" sz="1800" b="1" dirty="0">
                <a:latin typeface="+mj-ea"/>
                <a:ea typeface="+mj-ea"/>
              </a:rPr>
              <a:t>OR</a:t>
            </a:r>
            <a:r>
              <a:rPr lang="zh-CN" altLang="zh-CN" sz="1800" b="1" dirty="0">
                <a:latin typeface="幼圆" pitchFamily="49" charset="-122"/>
                <a:ea typeface="幼圆" pitchFamily="49" charset="-122"/>
              </a:rPr>
              <a:t> Sname </a:t>
            </a:r>
            <a:r>
              <a:rPr lang="zh-CN" altLang="zh-CN" sz="1800" dirty="0">
                <a:latin typeface="+mj-ea"/>
                <a:ea typeface="+mj-ea"/>
              </a:rPr>
              <a:t>NOT LIKE </a:t>
            </a:r>
            <a:r>
              <a:rPr lang="en-US" altLang="zh-CN" sz="1800" dirty="0" smtClean="0">
                <a:latin typeface="幼圆" pitchFamily="49" charset="-122"/>
                <a:ea typeface="幼圆" pitchFamily="49" charset="-122"/>
              </a:rPr>
              <a:t>‘</a:t>
            </a:r>
            <a:r>
              <a:rPr lang="zh-CN" altLang="zh-CN" sz="1800" b="1" dirty="0" smtClean="0">
                <a:latin typeface="幼圆" pitchFamily="49" charset="-122"/>
                <a:ea typeface="幼圆" pitchFamily="49" charset="-122"/>
              </a:rPr>
              <a:t>Ms</a:t>
            </a:r>
            <a:r>
              <a:rPr lang="zh-CN" altLang="zh-CN" sz="1800" b="1" dirty="0">
                <a:latin typeface="幼圆" pitchFamily="49" charset="-122"/>
                <a:ea typeface="幼圆" pitchFamily="49" charset="-122"/>
              </a:rPr>
              <a:t>.</a:t>
            </a:r>
            <a:r>
              <a:rPr lang="zh-CN" altLang="zh-CN" sz="1800" b="1" dirty="0" smtClean="0">
                <a:latin typeface="幼圆" pitchFamily="49" charset="-122"/>
                <a:ea typeface="幼圆" pitchFamily="49" charset="-122"/>
              </a:rPr>
              <a:t>%</a:t>
            </a:r>
            <a:r>
              <a:rPr lang="en-US" altLang="zh-CN" sz="1800" b="1" dirty="0" smtClean="0">
                <a:latin typeface="幼圆" pitchFamily="49" charset="-122"/>
                <a:ea typeface="幼圆" pitchFamily="49" charset="-122"/>
              </a:rPr>
              <a:t>’</a:t>
            </a:r>
            <a:r>
              <a:rPr lang="zh-CN" altLang="zh-CN" sz="1800" b="1" dirty="0" smtClean="0">
                <a:latin typeface="幼圆" pitchFamily="49" charset="-122"/>
                <a:ea typeface="幼圆" pitchFamily="49" charset="-122"/>
              </a:rPr>
              <a:t>)</a:t>
            </a:r>
            <a:endParaRPr lang="zh-CN" altLang="zh-CN" sz="1800" b="1" dirty="0">
              <a:latin typeface="幼圆" pitchFamily="49" charset="-122"/>
              <a:ea typeface="幼圆" pitchFamily="49" charset="-122"/>
            </a:endParaRPr>
          </a:p>
          <a:p>
            <a:pPr>
              <a:lnSpc>
                <a:spcPct val="120000"/>
              </a:lnSpc>
              <a:buFont typeface="Wingdings" pitchFamily="2" charset="2"/>
              <a:buNone/>
            </a:pPr>
            <a:r>
              <a:rPr lang="en-US" altLang="zh-CN" sz="1800" dirty="0" smtClean="0">
                <a:latin typeface="幼圆" pitchFamily="49" charset="-122"/>
                <a:ea typeface="幼圆" pitchFamily="49" charset="-122"/>
              </a:rPr>
              <a:t>             </a:t>
            </a:r>
            <a:r>
              <a:rPr lang="zh-CN" altLang="zh-CN" sz="1800" dirty="0" smtClean="0">
                <a:latin typeface="幼圆" pitchFamily="49" charset="-122"/>
                <a:ea typeface="幼圆" pitchFamily="49" charset="-122"/>
              </a:rPr>
              <a:t>/*</a:t>
            </a:r>
            <a:r>
              <a:rPr lang="zh-CN" sz="1800" dirty="0">
                <a:latin typeface="幼圆" pitchFamily="49" charset="-122"/>
                <a:ea typeface="幼圆" pitchFamily="49" charset="-122"/>
              </a:rPr>
              <a:t>定义了元组中</a:t>
            </a:r>
            <a:r>
              <a:rPr lang="zh-CN" altLang="zh-CN" sz="1800" dirty="0">
                <a:latin typeface="幼圆" pitchFamily="49" charset="-122"/>
                <a:ea typeface="幼圆" pitchFamily="49" charset="-122"/>
              </a:rPr>
              <a:t>Sname</a:t>
            </a:r>
            <a:r>
              <a:rPr lang="zh-CN" sz="1800" dirty="0">
                <a:latin typeface="幼圆" pitchFamily="49" charset="-122"/>
                <a:ea typeface="幼圆" pitchFamily="49" charset="-122"/>
              </a:rPr>
              <a:t>和 </a:t>
            </a:r>
            <a:r>
              <a:rPr lang="zh-CN" altLang="zh-CN" sz="1800" dirty="0">
                <a:latin typeface="幼圆" pitchFamily="49" charset="-122"/>
                <a:ea typeface="幼圆" pitchFamily="49" charset="-122"/>
              </a:rPr>
              <a:t>Ssex</a:t>
            </a:r>
            <a:r>
              <a:rPr lang="zh-CN" sz="1800" dirty="0">
                <a:latin typeface="幼圆" pitchFamily="49" charset="-122"/>
                <a:ea typeface="幼圆" pitchFamily="49" charset="-122"/>
              </a:rPr>
              <a:t>两个属性值之间的约束条件</a:t>
            </a:r>
            <a:r>
              <a:rPr lang="zh-CN" sz="1800" dirty="0" smtClean="0">
                <a:latin typeface="幼圆" pitchFamily="49" charset="-122"/>
                <a:ea typeface="幼圆" pitchFamily="49" charset="-122"/>
              </a:rPr>
              <a:t>*</a:t>
            </a:r>
            <a:r>
              <a:rPr lang="zh-CN" altLang="zh-CN" sz="1800" dirty="0" smtClean="0">
                <a:latin typeface="幼圆" pitchFamily="49" charset="-122"/>
                <a:ea typeface="幼圆" pitchFamily="49" charset="-122"/>
              </a:rPr>
              <a:t>/</a:t>
            </a:r>
            <a:r>
              <a:rPr lang="en-US" altLang="zh-CN" sz="1800" dirty="0" smtClean="0">
                <a:latin typeface="幼圆" pitchFamily="49" charset="-122"/>
                <a:ea typeface="幼圆" pitchFamily="49" charset="-122"/>
              </a:rPr>
              <a:t>   </a:t>
            </a:r>
            <a:r>
              <a:rPr lang="zh-CN" altLang="zh-CN" sz="1800" dirty="0" smtClean="0">
                <a:latin typeface="幼圆" pitchFamily="49" charset="-122"/>
                <a:ea typeface="幼圆" pitchFamily="49" charset="-122"/>
              </a:rPr>
              <a:t>)</a:t>
            </a:r>
            <a:r>
              <a:rPr lang="zh-CN" sz="1800" dirty="0">
                <a:latin typeface="幼圆" pitchFamily="49" charset="-122"/>
                <a:ea typeface="幼圆" pitchFamily="49" charset="-122"/>
              </a:rPr>
              <a:t>；</a:t>
            </a:r>
          </a:p>
          <a:p>
            <a:pPr marL="285750" indent="-285750">
              <a:lnSpc>
                <a:spcPct val="160000"/>
              </a:lnSpc>
              <a:spcBef>
                <a:spcPts val="1800"/>
              </a:spcBef>
              <a:buFont typeface="Wingdings" pitchFamily="2" charset="2"/>
              <a:buChar char="Ø"/>
            </a:pPr>
            <a:r>
              <a:rPr lang="zh-CN" sz="1800" b="1" dirty="0">
                <a:latin typeface="幼圆" pitchFamily="49" charset="-122"/>
                <a:ea typeface="幼圆" pitchFamily="49" charset="-122"/>
              </a:rPr>
              <a:t>性别是女性的元组都能通过该项检查，因为</a:t>
            </a:r>
            <a:r>
              <a:rPr lang="zh-CN" altLang="zh-CN" sz="1800" b="1" dirty="0">
                <a:latin typeface="幼圆" pitchFamily="49" charset="-122"/>
                <a:ea typeface="幼圆" pitchFamily="49" charset="-122"/>
              </a:rPr>
              <a:t>Ssex=‘</a:t>
            </a:r>
            <a:r>
              <a:rPr lang="zh-CN" sz="1800" b="1" dirty="0">
                <a:latin typeface="幼圆" pitchFamily="49" charset="-122"/>
                <a:ea typeface="幼圆" pitchFamily="49" charset="-122"/>
              </a:rPr>
              <a:t>女’成立；</a:t>
            </a:r>
          </a:p>
          <a:p>
            <a:pPr marL="285750" indent="-285750">
              <a:lnSpc>
                <a:spcPct val="160000"/>
              </a:lnSpc>
              <a:buFont typeface="Wingdings" pitchFamily="2" charset="2"/>
              <a:buChar char="Ø"/>
            </a:pPr>
            <a:r>
              <a:rPr lang="zh-CN" sz="1800" b="1" dirty="0">
                <a:latin typeface="幼圆" pitchFamily="49" charset="-122"/>
                <a:ea typeface="幼圆" pitchFamily="49" charset="-122"/>
              </a:rPr>
              <a:t>当性别是男性时，要通过检查则名字一定不能以</a:t>
            </a:r>
            <a:r>
              <a:rPr lang="zh-CN" altLang="zh-CN" sz="1800" b="1" dirty="0">
                <a:latin typeface="幼圆" pitchFamily="49" charset="-122"/>
                <a:ea typeface="幼圆" pitchFamily="49" charset="-122"/>
              </a:rPr>
              <a:t>Ms.</a:t>
            </a:r>
            <a:r>
              <a:rPr lang="zh-CN" sz="1800" b="1" dirty="0">
                <a:latin typeface="幼圆" pitchFamily="49" charset="-122"/>
                <a:ea typeface="幼圆" pitchFamily="49" charset="-122"/>
              </a:rPr>
              <a:t>打头</a:t>
            </a:r>
          </a:p>
        </p:txBody>
      </p:sp>
      <p:sp>
        <p:nvSpPr>
          <p:cNvPr id="4" name="Rectangle 2"/>
          <p:cNvSpPr txBox="1">
            <a:spLocks noChangeArrowheads="1"/>
          </p:cNvSpPr>
          <p:nvPr/>
        </p:nvSpPr>
        <p:spPr>
          <a:xfrm>
            <a:off x="1187624" y="0"/>
            <a:ext cx="4716015"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200" dirty="0" smtClean="0">
                <a:latin typeface="+mn-ea"/>
                <a:ea typeface="+mn-ea"/>
              </a:rPr>
              <a:t>元组</a:t>
            </a:r>
            <a:r>
              <a:rPr lang="zh-CN" sz="3200" dirty="0" smtClean="0">
                <a:latin typeface="+mn-ea"/>
                <a:ea typeface="+mn-ea"/>
              </a:rPr>
              <a:t>上的约束条件定义</a:t>
            </a:r>
            <a:endParaRPr lang="zh-CN" sz="3200" dirty="0">
              <a:latin typeface="+mn-ea"/>
              <a:ea typeface="+mn-ea"/>
            </a:endParaRPr>
          </a:p>
        </p:txBody>
      </p:sp>
      <p:sp>
        <p:nvSpPr>
          <p:cNvPr id="5" name="椭圆 4"/>
          <p:cNvSpPr/>
          <p:nvPr/>
        </p:nvSpPr>
        <p:spPr>
          <a:xfrm>
            <a:off x="395536" y="212013"/>
            <a:ext cx="656173"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3</a:t>
            </a:r>
            <a:r>
              <a:rPr lang="en-US" altLang="zh-CN" sz="300" dirty="0" smtClean="0"/>
              <a:t>.</a:t>
            </a:r>
            <a:r>
              <a:rPr lang="en-US" altLang="zh-CN" sz="1000" dirty="0" smtClean="0"/>
              <a:t>3</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fade">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fade">
                                      <p:cBhvr>
                                        <p:cTn id="12" dur="1000"/>
                                        <p:tgtEl>
                                          <p:spTgt spid="32771">
                                            <p:txEl>
                                              <p:pRg st="1" end="1"/>
                                            </p:txEl>
                                          </p:spTgt>
                                        </p:tgtEl>
                                      </p:cBhvr>
                                    </p:animEffect>
                                    <p:anim calcmode="lin" valueType="num">
                                      <p:cBhvr>
                                        <p:cTn id="13" dur="10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277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fade">
                                      <p:cBhvr>
                                        <p:cTn id="17" dur="1000"/>
                                        <p:tgtEl>
                                          <p:spTgt spid="32771">
                                            <p:txEl>
                                              <p:pRg st="2" end="2"/>
                                            </p:txEl>
                                          </p:spTgt>
                                        </p:tgtEl>
                                      </p:cBhvr>
                                    </p:animEffect>
                                    <p:anim calcmode="lin" valueType="num">
                                      <p:cBhvr>
                                        <p:cTn id="18" dur="10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277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fade">
                                      <p:cBhvr>
                                        <p:cTn id="22" dur="1000"/>
                                        <p:tgtEl>
                                          <p:spTgt spid="32771">
                                            <p:txEl>
                                              <p:pRg st="3" end="3"/>
                                            </p:txEl>
                                          </p:spTgt>
                                        </p:tgtEl>
                                      </p:cBhvr>
                                    </p:animEffect>
                                    <p:anim calcmode="lin" valueType="num">
                                      <p:cBhvr>
                                        <p:cTn id="23" dur="10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277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2771">
                                            <p:txEl>
                                              <p:pRg st="4" end="4"/>
                                            </p:txEl>
                                          </p:spTgt>
                                        </p:tgtEl>
                                        <p:attrNameLst>
                                          <p:attrName>style.visibility</p:attrName>
                                        </p:attrNameLst>
                                      </p:cBhvr>
                                      <p:to>
                                        <p:strVal val="visible"/>
                                      </p:to>
                                    </p:set>
                                    <p:animEffect transition="in" filter="fade">
                                      <p:cBhvr>
                                        <p:cTn id="27" dur="1000"/>
                                        <p:tgtEl>
                                          <p:spTgt spid="32771">
                                            <p:txEl>
                                              <p:pRg st="4" end="4"/>
                                            </p:txEl>
                                          </p:spTgt>
                                        </p:tgtEl>
                                      </p:cBhvr>
                                    </p:animEffect>
                                    <p:anim calcmode="lin" valueType="num">
                                      <p:cBhvr>
                                        <p:cTn id="28" dur="10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2771">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2771">
                                            <p:txEl>
                                              <p:pRg st="5" end="5"/>
                                            </p:txEl>
                                          </p:spTgt>
                                        </p:tgtEl>
                                        <p:attrNameLst>
                                          <p:attrName>style.visibility</p:attrName>
                                        </p:attrNameLst>
                                      </p:cBhvr>
                                      <p:to>
                                        <p:strVal val="visible"/>
                                      </p:to>
                                    </p:set>
                                    <p:animEffect transition="in" filter="fade">
                                      <p:cBhvr>
                                        <p:cTn id="32" dur="1000"/>
                                        <p:tgtEl>
                                          <p:spTgt spid="32771">
                                            <p:txEl>
                                              <p:pRg st="5" end="5"/>
                                            </p:txEl>
                                          </p:spTgt>
                                        </p:tgtEl>
                                      </p:cBhvr>
                                    </p:animEffect>
                                    <p:anim calcmode="lin" valueType="num">
                                      <p:cBhvr>
                                        <p:cTn id="33" dur="10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2771">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2771">
                                            <p:txEl>
                                              <p:pRg st="6" end="6"/>
                                            </p:txEl>
                                          </p:spTgt>
                                        </p:tgtEl>
                                        <p:attrNameLst>
                                          <p:attrName>style.visibility</p:attrName>
                                        </p:attrNameLst>
                                      </p:cBhvr>
                                      <p:to>
                                        <p:strVal val="visible"/>
                                      </p:to>
                                    </p:set>
                                    <p:animEffect transition="in" filter="fade">
                                      <p:cBhvr>
                                        <p:cTn id="37" dur="1000"/>
                                        <p:tgtEl>
                                          <p:spTgt spid="32771">
                                            <p:txEl>
                                              <p:pRg st="6" end="6"/>
                                            </p:txEl>
                                          </p:spTgt>
                                        </p:tgtEl>
                                      </p:cBhvr>
                                    </p:animEffect>
                                    <p:anim calcmode="lin" valueType="num">
                                      <p:cBhvr>
                                        <p:cTn id="38" dur="10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2771">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2771">
                                            <p:txEl>
                                              <p:pRg st="7" end="7"/>
                                            </p:txEl>
                                          </p:spTgt>
                                        </p:tgtEl>
                                        <p:attrNameLst>
                                          <p:attrName>style.visibility</p:attrName>
                                        </p:attrNameLst>
                                      </p:cBhvr>
                                      <p:to>
                                        <p:strVal val="visible"/>
                                      </p:to>
                                    </p:set>
                                    <p:animEffect transition="in" filter="fade">
                                      <p:cBhvr>
                                        <p:cTn id="42" dur="1000"/>
                                        <p:tgtEl>
                                          <p:spTgt spid="32771">
                                            <p:txEl>
                                              <p:pRg st="7" end="7"/>
                                            </p:txEl>
                                          </p:spTgt>
                                        </p:tgtEl>
                                      </p:cBhvr>
                                    </p:animEffect>
                                    <p:anim calcmode="lin" valueType="num">
                                      <p:cBhvr>
                                        <p:cTn id="43" dur="1000" fill="hold"/>
                                        <p:tgtEl>
                                          <p:spTgt spid="32771">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2771">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2771">
                                            <p:txEl>
                                              <p:pRg st="8" end="8"/>
                                            </p:txEl>
                                          </p:spTgt>
                                        </p:tgtEl>
                                        <p:attrNameLst>
                                          <p:attrName>style.visibility</p:attrName>
                                        </p:attrNameLst>
                                      </p:cBhvr>
                                      <p:to>
                                        <p:strVal val="visible"/>
                                      </p:to>
                                    </p:set>
                                    <p:animEffect transition="in" filter="fade">
                                      <p:cBhvr>
                                        <p:cTn id="47" dur="1000"/>
                                        <p:tgtEl>
                                          <p:spTgt spid="32771">
                                            <p:txEl>
                                              <p:pRg st="8" end="8"/>
                                            </p:txEl>
                                          </p:spTgt>
                                        </p:tgtEl>
                                      </p:cBhvr>
                                    </p:animEffect>
                                    <p:anim calcmode="lin" valueType="num">
                                      <p:cBhvr>
                                        <p:cTn id="48" dur="1000" fill="hold"/>
                                        <p:tgtEl>
                                          <p:spTgt spid="32771">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2771">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2771">
                                            <p:txEl>
                                              <p:pRg st="9" end="9"/>
                                            </p:txEl>
                                          </p:spTgt>
                                        </p:tgtEl>
                                        <p:attrNameLst>
                                          <p:attrName>style.visibility</p:attrName>
                                        </p:attrNameLst>
                                      </p:cBhvr>
                                      <p:to>
                                        <p:strVal val="visible"/>
                                      </p:to>
                                    </p:set>
                                    <p:animEffect transition="in" filter="fade">
                                      <p:cBhvr>
                                        <p:cTn id="52" dur="1000"/>
                                        <p:tgtEl>
                                          <p:spTgt spid="32771">
                                            <p:txEl>
                                              <p:pRg st="9" end="9"/>
                                            </p:txEl>
                                          </p:spTgt>
                                        </p:tgtEl>
                                      </p:cBhvr>
                                    </p:animEffect>
                                    <p:anim calcmode="lin" valueType="num">
                                      <p:cBhvr>
                                        <p:cTn id="53" dur="1000" fill="hold"/>
                                        <p:tgtEl>
                                          <p:spTgt spid="32771">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2771">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2771">
                                            <p:txEl>
                                              <p:pRg st="10" end="10"/>
                                            </p:txEl>
                                          </p:spTgt>
                                        </p:tgtEl>
                                        <p:attrNameLst>
                                          <p:attrName>style.visibility</p:attrName>
                                        </p:attrNameLst>
                                      </p:cBhvr>
                                      <p:to>
                                        <p:strVal val="visible"/>
                                      </p:to>
                                    </p:set>
                                    <p:animEffect transition="in" filter="fade">
                                      <p:cBhvr>
                                        <p:cTn id="57" dur="1000"/>
                                        <p:tgtEl>
                                          <p:spTgt spid="32771">
                                            <p:txEl>
                                              <p:pRg st="10" end="10"/>
                                            </p:txEl>
                                          </p:spTgt>
                                        </p:tgtEl>
                                      </p:cBhvr>
                                    </p:animEffect>
                                    <p:anim calcmode="lin" valueType="num">
                                      <p:cBhvr>
                                        <p:cTn id="58" dur="1000" fill="hold"/>
                                        <p:tgtEl>
                                          <p:spTgt spid="32771">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2771">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2771">
                                            <p:txEl>
                                              <p:pRg st="11" end="11"/>
                                            </p:txEl>
                                          </p:spTgt>
                                        </p:tgtEl>
                                        <p:attrNameLst>
                                          <p:attrName>style.visibility</p:attrName>
                                        </p:attrNameLst>
                                      </p:cBhvr>
                                      <p:to>
                                        <p:strVal val="visible"/>
                                      </p:to>
                                    </p:set>
                                    <p:animEffect transition="in" filter="fade">
                                      <p:cBhvr>
                                        <p:cTn id="62" dur="1000"/>
                                        <p:tgtEl>
                                          <p:spTgt spid="32771">
                                            <p:txEl>
                                              <p:pRg st="11" end="11"/>
                                            </p:txEl>
                                          </p:spTgt>
                                        </p:tgtEl>
                                      </p:cBhvr>
                                    </p:animEffect>
                                    <p:anim calcmode="lin" valueType="num">
                                      <p:cBhvr>
                                        <p:cTn id="63" dur="1000" fill="hold"/>
                                        <p:tgtEl>
                                          <p:spTgt spid="32771">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2771">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1187624" y="0"/>
            <a:ext cx="6372200" cy="913284"/>
          </a:xfrm>
        </p:spPr>
        <p:txBody>
          <a:bodyPr/>
          <a:lstStyle/>
          <a:p>
            <a:r>
              <a:rPr lang="zh-CN" sz="3200" dirty="0" smtClean="0">
                <a:latin typeface="+mn-ea"/>
                <a:ea typeface="+mn-ea"/>
              </a:rPr>
              <a:t>元组</a:t>
            </a:r>
            <a:r>
              <a:rPr lang="zh-CN" sz="3200" dirty="0">
                <a:latin typeface="+mn-ea"/>
                <a:ea typeface="+mn-ea"/>
              </a:rPr>
              <a:t>上的约束条件检查和违约处理</a:t>
            </a:r>
          </a:p>
        </p:txBody>
      </p:sp>
      <p:sp>
        <p:nvSpPr>
          <p:cNvPr id="33795" name="Rectangle 3"/>
          <p:cNvSpPr>
            <a:spLocks noGrp="1" noChangeArrowheads="1"/>
          </p:cNvSpPr>
          <p:nvPr>
            <p:ph idx="4294967295"/>
          </p:nvPr>
        </p:nvSpPr>
        <p:spPr>
          <a:xfrm>
            <a:off x="1051709" y="1057300"/>
            <a:ext cx="8092291" cy="2664296"/>
          </a:xfrm>
        </p:spPr>
        <p:txBody>
          <a:bodyPr>
            <a:noAutofit/>
          </a:bodyPr>
          <a:lstStyle/>
          <a:p>
            <a:pPr>
              <a:lnSpc>
                <a:spcPct val="180000"/>
              </a:lnSpc>
              <a:buFont typeface="Wingdings" pitchFamily="2" charset="2"/>
              <a:buChar char="u"/>
            </a:pPr>
            <a:r>
              <a:rPr lang="zh-CN" sz="2600" dirty="0">
                <a:latin typeface="幼圆" pitchFamily="49" charset="-122"/>
                <a:ea typeface="幼圆" pitchFamily="49" charset="-122"/>
              </a:rPr>
              <a:t>插入元组或修改属性的值时，</a:t>
            </a:r>
            <a:r>
              <a:rPr lang="zh-CN" altLang="zh-CN" sz="2600" dirty="0">
                <a:latin typeface="幼圆" pitchFamily="49" charset="-122"/>
                <a:ea typeface="幼圆" pitchFamily="49" charset="-122"/>
              </a:rPr>
              <a:t>RDBMS</a:t>
            </a:r>
            <a:r>
              <a:rPr lang="zh-CN" sz="2600" dirty="0">
                <a:latin typeface="幼圆" pitchFamily="49" charset="-122"/>
                <a:ea typeface="幼圆" pitchFamily="49" charset="-122"/>
              </a:rPr>
              <a:t>检查元组上的约束条件是否被满足</a:t>
            </a:r>
          </a:p>
          <a:p>
            <a:pPr>
              <a:lnSpc>
                <a:spcPct val="180000"/>
              </a:lnSpc>
              <a:buFont typeface="Wingdings" pitchFamily="2" charset="2"/>
              <a:buChar char="u"/>
            </a:pPr>
            <a:r>
              <a:rPr lang="zh-CN" sz="2600" dirty="0">
                <a:latin typeface="幼圆" pitchFamily="49" charset="-122"/>
                <a:ea typeface="幼圆" pitchFamily="49" charset="-122"/>
              </a:rPr>
              <a:t>如果不满足则操作被拒绝执行 </a:t>
            </a:r>
          </a:p>
        </p:txBody>
      </p:sp>
      <p:sp>
        <p:nvSpPr>
          <p:cNvPr id="4" name="椭圆 3"/>
          <p:cNvSpPr/>
          <p:nvPr/>
        </p:nvSpPr>
        <p:spPr>
          <a:xfrm>
            <a:off x="395536" y="212013"/>
            <a:ext cx="656173"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3</a:t>
            </a:r>
            <a:r>
              <a:rPr lang="en-US" altLang="zh-CN" sz="300" dirty="0" smtClean="0"/>
              <a:t>.</a:t>
            </a:r>
            <a:r>
              <a:rPr lang="en-US" altLang="zh-CN" sz="1000" dirty="0"/>
              <a:t>4</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1000"/>
                                        <p:tgtEl>
                                          <p:spTgt spid="33795">
                                            <p:txEl>
                                              <p:pRg st="0" end="0"/>
                                            </p:txEl>
                                          </p:spTgt>
                                        </p:tgtEl>
                                      </p:cBhvr>
                                    </p:animEffect>
                                    <p:anim calcmode="lin" valueType="num">
                                      <p:cBhvr>
                                        <p:cTn id="8" dur="10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379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fade">
                                      <p:cBhvr>
                                        <p:cTn id="12" dur="1000"/>
                                        <p:tgtEl>
                                          <p:spTgt spid="33795">
                                            <p:txEl>
                                              <p:pRg st="1" end="1"/>
                                            </p:txEl>
                                          </p:spTgt>
                                        </p:tgtEl>
                                      </p:cBhvr>
                                    </p:animEffect>
                                    <p:anim calcmode="lin" valueType="num">
                                      <p:cBhvr>
                                        <p:cTn id="13" dur="10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379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987824" y="777360"/>
            <a:ext cx="576107"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1</a:t>
            </a:r>
            <a:endParaRPr lang="zh-CN" altLang="en-US" dirty="0"/>
          </a:p>
        </p:txBody>
      </p:sp>
      <p:sp>
        <p:nvSpPr>
          <p:cNvPr id="5" name="TextBox 4"/>
          <p:cNvSpPr txBox="1"/>
          <p:nvPr/>
        </p:nvSpPr>
        <p:spPr>
          <a:xfrm>
            <a:off x="3563888" y="697260"/>
            <a:ext cx="1980030" cy="523220"/>
          </a:xfrm>
          <a:prstGeom prst="rect">
            <a:avLst/>
          </a:prstGeom>
          <a:noFill/>
        </p:spPr>
        <p:txBody>
          <a:bodyPr wrap="none">
            <a:spAutoFit/>
          </a:bodyPr>
          <a:lstStyle/>
          <a:p>
            <a:pPr>
              <a:defRPr/>
            </a:pPr>
            <a:r>
              <a:rPr lang="zh-CN" altLang="en-US" sz="2800" dirty="0" smtClean="0">
                <a:latin typeface="+mn-ea"/>
                <a:ea typeface="+mn-ea"/>
              </a:rPr>
              <a:t>实体完整性</a:t>
            </a:r>
            <a:endParaRPr lang="zh-CN" altLang="en-US" sz="2800" dirty="0">
              <a:latin typeface="+mn-ea"/>
              <a:ea typeface="+mn-ea"/>
            </a:endParaRPr>
          </a:p>
        </p:txBody>
      </p:sp>
      <p:sp>
        <p:nvSpPr>
          <p:cNvPr id="6" name="椭圆 5"/>
          <p:cNvSpPr/>
          <p:nvPr/>
        </p:nvSpPr>
        <p:spPr>
          <a:xfrm>
            <a:off x="3311913" y="1609418"/>
            <a:ext cx="540605"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2</a:t>
            </a:r>
            <a:endParaRPr lang="zh-CN" altLang="en-US" dirty="0"/>
          </a:p>
        </p:txBody>
      </p:sp>
      <p:sp>
        <p:nvSpPr>
          <p:cNvPr id="7" name="TextBox 6"/>
          <p:cNvSpPr txBox="1"/>
          <p:nvPr/>
        </p:nvSpPr>
        <p:spPr>
          <a:xfrm>
            <a:off x="3888114" y="1556094"/>
            <a:ext cx="2052038" cy="523220"/>
          </a:xfrm>
          <a:prstGeom prst="rect">
            <a:avLst/>
          </a:prstGeom>
          <a:noFill/>
        </p:spPr>
        <p:txBody>
          <a:bodyPr wrap="square">
            <a:spAutoFit/>
          </a:bodyPr>
          <a:lstStyle/>
          <a:p>
            <a:pPr>
              <a:defRPr/>
            </a:pPr>
            <a:r>
              <a:rPr lang="zh-CN" altLang="en-US" sz="2800" dirty="0" smtClean="0">
                <a:latin typeface="+mn-ea"/>
                <a:ea typeface="+mn-ea"/>
              </a:rPr>
              <a:t>参照完整性</a:t>
            </a:r>
            <a:endParaRPr lang="zh-CN" altLang="en-US" sz="2800" dirty="0">
              <a:latin typeface="+mn-ea"/>
              <a:ea typeface="+mn-ea"/>
            </a:endParaRPr>
          </a:p>
        </p:txBody>
      </p:sp>
      <p:sp>
        <p:nvSpPr>
          <p:cNvPr id="8" name="椭圆 7"/>
          <p:cNvSpPr/>
          <p:nvPr/>
        </p:nvSpPr>
        <p:spPr>
          <a:xfrm>
            <a:off x="3563889" y="2441476"/>
            <a:ext cx="553380"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3</a:t>
            </a:r>
            <a:endParaRPr lang="zh-CN" altLang="en-US" dirty="0"/>
          </a:p>
        </p:txBody>
      </p:sp>
      <p:sp>
        <p:nvSpPr>
          <p:cNvPr id="9" name="TextBox 8"/>
          <p:cNvSpPr txBox="1"/>
          <p:nvPr/>
        </p:nvSpPr>
        <p:spPr>
          <a:xfrm>
            <a:off x="4123247" y="2410212"/>
            <a:ext cx="3416321" cy="523220"/>
          </a:xfrm>
          <a:prstGeom prst="rect">
            <a:avLst/>
          </a:prstGeom>
          <a:noFill/>
        </p:spPr>
        <p:txBody>
          <a:bodyPr wrap="none">
            <a:spAutoFit/>
          </a:bodyPr>
          <a:lstStyle/>
          <a:p>
            <a:pPr>
              <a:defRPr/>
            </a:pPr>
            <a:r>
              <a:rPr lang="zh-CN" altLang="en-US" sz="2800" dirty="0" smtClean="0">
                <a:latin typeface="+mn-ea"/>
                <a:ea typeface="+mn-ea"/>
              </a:rPr>
              <a:t>用户自定义的完整性</a:t>
            </a:r>
            <a:endParaRPr lang="zh-CN" altLang="en-US" sz="2800" dirty="0">
              <a:latin typeface="+mn-ea"/>
              <a:ea typeface="+mn-ea"/>
            </a:endParaRPr>
          </a:p>
        </p:txBody>
      </p:sp>
      <p:sp>
        <p:nvSpPr>
          <p:cNvPr id="10" name="椭圆 9"/>
          <p:cNvSpPr/>
          <p:nvPr/>
        </p:nvSpPr>
        <p:spPr>
          <a:xfrm>
            <a:off x="3852519" y="3273533"/>
            <a:ext cx="536252"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4</a:t>
            </a:r>
            <a:endParaRPr lang="zh-CN" altLang="en-US" dirty="0"/>
          </a:p>
        </p:txBody>
      </p:sp>
      <p:sp>
        <p:nvSpPr>
          <p:cNvPr id="11" name="TextBox 10"/>
          <p:cNvSpPr txBox="1"/>
          <p:nvPr/>
        </p:nvSpPr>
        <p:spPr>
          <a:xfrm>
            <a:off x="4396040" y="3232284"/>
            <a:ext cx="3416320" cy="523220"/>
          </a:xfrm>
          <a:prstGeom prst="rect">
            <a:avLst/>
          </a:prstGeom>
          <a:noFill/>
        </p:spPr>
        <p:txBody>
          <a:bodyPr wrap="none">
            <a:spAutoFit/>
          </a:bodyPr>
          <a:lstStyle/>
          <a:p>
            <a:pPr>
              <a:defRPr/>
            </a:pPr>
            <a:r>
              <a:rPr lang="zh-CN" altLang="en-US" sz="2800" dirty="0" smtClean="0">
                <a:solidFill>
                  <a:schemeClr val="accent3"/>
                </a:solidFill>
                <a:latin typeface="+mn-ea"/>
                <a:ea typeface="+mn-ea"/>
              </a:rPr>
              <a:t>完整性约束命名子句</a:t>
            </a:r>
            <a:endParaRPr lang="zh-CN" altLang="en-US" sz="2800" dirty="0">
              <a:solidFill>
                <a:schemeClr val="accent3"/>
              </a:solidFill>
              <a:latin typeface="+mn-ea"/>
              <a:ea typeface="+mn-ea"/>
            </a:endParaRPr>
          </a:p>
        </p:txBody>
      </p:sp>
      <p:sp>
        <p:nvSpPr>
          <p:cNvPr id="12" name="椭圆 11"/>
          <p:cNvSpPr/>
          <p:nvPr/>
        </p:nvSpPr>
        <p:spPr>
          <a:xfrm>
            <a:off x="4067944" y="4105591"/>
            <a:ext cx="576070"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5</a:t>
            </a:r>
            <a:endParaRPr lang="zh-CN" altLang="en-US" dirty="0"/>
          </a:p>
        </p:txBody>
      </p:sp>
      <p:sp>
        <p:nvSpPr>
          <p:cNvPr id="13" name="椭圆 12"/>
          <p:cNvSpPr/>
          <p:nvPr/>
        </p:nvSpPr>
        <p:spPr>
          <a:xfrm>
            <a:off x="4380642" y="4937649"/>
            <a:ext cx="551391"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6</a:t>
            </a:r>
            <a:endParaRPr lang="zh-CN" altLang="en-US" dirty="0"/>
          </a:p>
        </p:txBody>
      </p:sp>
      <p:sp>
        <p:nvSpPr>
          <p:cNvPr id="14" name="TextBox 13"/>
          <p:cNvSpPr txBox="1"/>
          <p:nvPr/>
        </p:nvSpPr>
        <p:spPr>
          <a:xfrm>
            <a:off x="4932040" y="4926568"/>
            <a:ext cx="1261885" cy="523220"/>
          </a:xfrm>
          <a:prstGeom prst="rect">
            <a:avLst/>
          </a:prstGeom>
          <a:noFill/>
        </p:spPr>
        <p:txBody>
          <a:bodyPr wrap="none">
            <a:spAutoFit/>
          </a:bodyPr>
          <a:lstStyle/>
          <a:p>
            <a:pPr>
              <a:defRPr/>
            </a:pPr>
            <a:r>
              <a:rPr lang="zh-CN" altLang="en-US" sz="2800" dirty="0" smtClean="0">
                <a:latin typeface="+mn-ea"/>
                <a:ea typeface="+mn-ea"/>
              </a:rPr>
              <a:t>触发器</a:t>
            </a:r>
            <a:endParaRPr lang="zh-CN" altLang="en-US" sz="2800" dirty="0">
              <a:latin typeface="+mn-ea"/>
              <a:ea typeface="+mn-ea"/>
            </a:endParaRPr>
          </a:p>
        </p:txBody>
      </p:sp>
      <p:sp>
        <p:nvSpPr>
          <p:cNvPr id="15" name="TextBox 14"/>
          <p:cNvSpPr txBox="1"/>
          <p:nvPr/>
        </p:nvSpPr>
        <p:spPr>
          <a:xfrm>
            <a:off x="4677300" y="4080153"/>
            <a:ext cx="902812" cy="523220"/>
          </a:xfrm>
          <a:prstGeom prst="rect">
            <a:avLst/>
          </a:prstGeom>
          <a:noFill/>
        </p:spPr>
        <p:txBody>
          <a:bodyPr wrap="none">
            <a:spAutoFit/>
          </a:bodyPr>
          <a:lstStyle/>
          <a:p>
            <a:pPr>
              <a:defRPr/>
            </a:pPr>
            <a:r>
              <a:rPr lang="zh-CN" altLang="en-US" sz="2800" dirty="0" smtClean="0">
                <a:latin typeface="+mn-ea"/>
                <a:ea typeface="+mn-ea"/>
              </a:rPr>
              <a:t>断言</a:t>
            </a:r>
            <a:endParaRPr lang="zh-CN" altLang="en-US" sz="2800" dirty="0">
              <a:latin typeface="+mn-ea"/>
              <a:ea typeface="+mn-ea"/>
            </a:endParaRPr>
          </a:p>
        </p:txBody>
      </p:sp>
      <p:sp>
        <p:nvSpPr>
          <p:cNvPr id="16" name="TextBox 15"/>
          <p:cNvSpPr txBox="1"/>
          <p:nvPr/>
        </p:nvSpPr>
        <p:spPr>
          <a:xfrm>
            <a:off x="755576" y="337220"/>
            <a:ext cx="2088232" cy="707886"/>
          </a:xfrm>
          <a:prstGeom prst="rect">
            <a:avLst/>
          </a:prstGeom>
          <a:noFill/>
        </p:spPr>
        <p:txBody>
          <a:bodyPr wrap="square" rtlCol="0">
            <a:spAutoFit/>
          </a:bodyPr>
          <a:lstStyle/>
          <a:p>
            <a:r>
              <a:rPr lang="en-US" altLang="zh-CN" sz="4000" dirty="0" smtClean="0"/>
              <a:t>Contents</a:t>
            </a:r>
            <a:endParaRPr lang="zh-CN" altLang="en-US" sz="4000" dirty="0"/>
          </a:p>
        </p:txBody>
      </p:sp>
    </p:spTree>
    <p:extLst>
      <p:ext uri="{BB962C8B-B14F-4D97-AF65-F5344CB8AC3E}">
        <p14:creationId xmlns:p14="http://schemas.microsoft.com/office/powerpoint/2010/main" val="256649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187624" y="-7620"/>
            <a:ext cx="5004048" cy="913284"/>
          </a:xfrm>
        </p:spPr>
        <p:txBody>
          <a:bodyPr/>
          <a:lstStyle/>
          <a:p>
            <a:r>
              <a:rPr lang="zh-CN" sz="3200" dirty="0" smtClean="0">
                <a:latin typeface="+mn-ea"/>
                <a:ea typeface="+mn-ea"/>
              </a:rPr>
              <a:t>完整性约束</a:t>
            </a:r>
            <a:r>
              <a:rPr lang="zh-CN" sz="3200" dirty="0">
                <a:latin typeface="+mn-ea"/>
                <a:ea typeface="+mn-ea"/>
              </a:rPr>
              <a:t>命名子句</a:t>
            </a:r>
          </a:p>
        </p:txBody>
      </p:sp>
      <p:sp>
        <p:nvSpPr>
          <p:cNvPr id="35843" name="Rectangle 3"/>
          <p:cNvSpPr>
            <a:spLocks noGrp="1" noChangeArrowheads="1"/>
          </p:cNvSpPr>
          <p:nvPr>
            <p:ph idx="4294967295"/>
          </p:nvPr>
        </p:nvSpPr>
        <p:spPr>
          <a:xfrm>
            <a:off x="1043608" y="1057300"/>
            <a:ext cx="7920880" cy="3816424"/>
          </a:xfrm>
        </p:spPr>
        <p:txBody>
          <a:bodyPr>
            <a:normAutofit/>
          </a:bodyPr>
          <a:lstStyle/>
          <a:p>
            <a:pPr>
              <a:lnSpc>
                <a:spcPct val="150000"/>
              </a:lnSpc>
              <a:buFont typeface="Wingdings" pitchFamily="2" charset="2"/>
              <a:buChar char="u"/>
            </a:pPr>
            <a:r>
              <a:rPr lang="zh-CN" altLang="en-US" sz="2400" b="1" dirty="0">
                <a:latin typeface="幼圆" pitchFamily="49" charset="-122"/>
                <a:ea typeface="幼圆" pitchFamily="49" charset="-122"/>
              </a:rPr>
              <a:t>SQL还在</a:t>
            </a:r>
            <a:r>
              <a:rPr lang="zh-CN" altLang="en-US" sz="2400" b="1" dirty="0">
                <a:latin typeface="+mj-ea"/>
                <a:ea typeface="+mj-ea"/>
              </a:rPr>
              <a:t>Creat table</a:t>
            </a:r>
            <a:r>
              <a:rPr lang="zh-CN" altLang="en-US" sz="2400" b="1" dirty="0">
                <a:latin typeface="幼圆" pitchFamily="49" charset="-122"/>
                <a:ea typeface="幼圆" pitchFamily="49" charset="-122"/>
              </a:rPr>
              <a:t>语句中提供了完整性约束命名子句，用来对完整性约束条件命名，从而可以灵活地增加、删除一个完整性约束条件</a:t>
            </a:r>
          </a:p>
          <a:p>
            <a:pPr>
              <a:lnSpc>
                <a:spcPct val="150000"/>
              </a:lnSpc>
            </a:pPr>
            <a:r>
              <a:rPr lang="zh-CN" altLang="en-US" sz="2200" b="1" dirty="0" smtClean="0">
                <a:latin typeface="幼圆" pitchFamily="49" charset="-122"/>
                <a:ea typeface="幼圆" pitchFamily="49" charset="-122"/>
              </a:rPr>
              <a:t>    </a:t>
            </a:r>
            <a:r>
              <a:rPr lang="zh-CN" altLang="en-US" sz="2200" b="1" dirty="0" smtClean="0">
                <a:latin typeface="+mj-ea"/>
                <a:ea typeface="+mj-ea"/>
              </a:rPr>
              <a:t>CONSTRAINT</a:t>
            </a:r>
            <a:r>
              <a:rPr lang="zh-CN" altLang="en-US" sz="2200" b="1" dirty="0" smtClean="0">
                <a:latin typeface="幼圆" pitchFamily="49" charset="-122"/>
                <a:ea typeface="幼圆" pitchFamily="49" charset="-122"/>
              </a:rPr>
              <a:t> </a:t>
            </a:r>
            <a:r>
              <a:rPr lang="zh-CN" altLang="en-US" sz="2200" b="1" dirty="0">
                <a:latin typeface="幼圆" pitchFamily="49" charset="-122"/>
                <a:ea typeface="幼圆" pitchFamily="49" charset="-122"/>
              </a:rPr>
              <a:t>&lt;完整性约束条件名&gt;</a:t>
            </a:r>
          </a:p>
          <a:p>
            <a:pPr lvl="1">
              <a:lnSpc>
                <a:spcPct val="150000"/>
              </a:lnSpc>
              <a:buFont typeface="Wingdings" pitchFamily="2" charset="2"/>
              <a:buNone/>
            </a:pPr>
            <a:r>
              <a:rPr lang="zh-CN" altLang="en-US" sz="2200" b="1" dirty="0">
                <a:latin typeface="幼圆" pitchFamily="49" charset="-122"/>
                <a:ea typeface="幼圆" pitchFamily="49" charset="-122"/>
              </a:rPr>
              <a:t>   </a:t>
            </a:r>
            <a:r>
              <a:rPr lang="zh-CN" altLang="en-US" sz="2200" b="1" dirty="0" smtClean="0">
                <a:latin typeface="幼圆" pitchFamily="49" charset="-122"/>
                <a:ea typeface="幼圆" pitchFamily="49" charset="-122"/>
              </a:rPr>
              <a:t>   ［  </a:t>
            </a:r>
            <a:r>
              <a:rPr lang="en-US" altLang="zh-CN" sz="2200" b="1" dirty="0" smtClean="0">
                <a:latin typeface="+mj-ea"/>
                <a:ea typeface="+mj-ea"/>
              </a:rPr>
              <a:t>NOT </a:t>
            </a:r>
            <a:r>
              <a:rPr lang="en-US" altLang="zh-CN" sz="2200" b="1" dirty="0">
                <a:latin typeface="+mj-ea"/>
                <a:ea typeface="+mj-ea"/>
              </a:rPr>
              <a:t>NULL </a:t>
            </a:r>
            <a:r>
              <a:rPr lang="en-US" altLang="zh-CN" sz="2200" b="1" dirty="0" smtClean="0">
                <a:latin typeface="+mj-ea"/>
                <a:ea typeface="+mj-ea"/>
              </a:rPr>
              <a:t> </a:t>
            </a:r>
            <a:r>
              <a:rPr lang="en-US" altLang="zh-CN" sz="2200" b="1" dirty="0" smtClean="0">
                <a:latin typeface="幼圆" pitchFamily="49" charset="-122"/>
                <a:ea typeface="幼圆" pitchFamily="49" charset="-122"/>
              </a:rPr>
              <a:t>| </a:t>
            </a:r>
            <a:r>
              <a:rPr lang="en-US" altLang="zh-CN" sz="2200" b="1" dirty="0" smtClean="0">
                <a:latin typeface="+mj-ea"/>
                <a:ea typeface="+mj-ea"/>
              </a:rPr>
              <a:t>UNIQUE</a:t>
            </a:r>
            <a:r>
              <a:rPr lang="zh-CN" altLang="en-US" sz="2200" b="1" dirty="0" smtClean="0">
                <a:latin typeface="幼圆" pitchFamily="49" charset="-122"/>
                <a:ea typeface="幼圆" pitchFamily="49" charset="-122"/>
              </a:rPr>
              <a:t> </a:t>
            </a:r>
            <a:r>
              <a:rPr lang="en-US" altLang="zh-CN" sz="2200" b="1" dirty="0" smtClean="0">
                <a:latin typeface="幼圆" pitchFamily="49" charset="-122"/>
                <a:ea typeface="幼圆" pitchFamily="49" charset="-122"/>
              </a:rPr>
              <a:t>| </a:t>
            </a:r>
            <a:r>
              <a:rPr lang="zh-CN" altLang="en-US" sz="2200" b="1" dirty="0">
                <a:latin typeface="+mj-ea"/>
                <a:ea typeface="+mj-ea"/>
              </a:rPr>
              <a:t>PRIMARY KEY</a:t>
            </a:r>
            <a:r>
              <a:rPr lang="zh-CN" altLang="en-US" sz="2200" b="1" dirty="0" smtClean="0">
                <a:latin typeface="幼圆" pitchFamily="49" charset="-122"/>
                <a:ea typeface="幼圆" pitchFamily="49" charset="-122"/>
              </a:rPr>
              <a:t>短语  </a:t>
            </a:r>
            <a:endParaRPr lang="en-US" altLang="zh-CN" sz="2200" b="1" dirty="0" smtClean="0">
              <a:latin typeface="幼圆" pitchFamily="49" charset="-122"/>
              <a:ea typeface="幼圆" pitchFamily="49" charset="-122"/>
            </a:endParaRPr>
          </a:p>
          <a:p>
            <a:pPr lvl="1">
              <a:lnSpc>
                <a:spcPct val="150000"/>
              </a:lnSpc>
              <a:buFont typeface="Wingdings" pitchFamily="2" charset="2"/>
              <a:buNone/>
            </a:pPr>
            <a:r>
              <a:rPr lang="en-US" altLang="zh-CN" sz="2200" b="1" dirty="0">
                <a:latin typeface="幼圆" pitchFamily="49" charset="-122"/>
                <a:ea typeface="幼圆" pitchFamily="49" charset="-122"/>
              </a:rPr>
              <a:t> </a:t>
            </a:r>
            <a:r>
              <a:rPr lang="en-US" altLang="zh-CN" sz="2200" b="1" dirty="0" smtClean="0">
                <a:latin typeface="幼圆" pitchFamily="49" charset="-122"/>
                <a:ea typeface="幼圆" pitchFamily="49" charset="-122"/>
              </a:rPr>
              <a:t>         </a:t>
            </a:r>
            <a:r>
              <a:rPr lang="zh-CN" altLang="en-US" sz="2200" b="1" dirty="0" smtClean="0">
                <a:latin typeface="幼圆" pitchFamily="49" charset="-122"/>
                <a:ea typeface="幼圆" pitchFamily="49" charset="-122"/>
              </a:rPr>
              <a:t>| </a:t>
            </a:r>
            <a:r>
              <a:rPr lang="zh-CN" altLang="en-US" sz="2200" b="1" dirty="0" smtClean="0">
                <a:latin typeface="+mj-ea"/>
                <a:ea typeface="+mj-ea"/>
              </a:rPr>
              <a:t>FOREIGN </a:t>
            </a:r>
            <a:r>
              <a:rPr lang="zh-CN" altLang="en-US" sz="2200" b="1" dirty="0">
                <a:latin typeface="+mj-ea"/>
                <a:ea typeface="+mj-ea"/>
              </a:rPr>
              <a:t>KEY</a:t>
            </a:r>
            <a:r>
              <a:rPr lang="zh-CN" altLang="en-US" sz="2200" b="1" dirty="0" smtClean="0">
                <a:latin typeface="幼圆" pitchFamily="49" charset="-122"/>
                <a:ea typeface="幼圆" pitchFamily="49" charset="-122"/>
              </a:rPr>
              <a:t>短语 | </a:t>
            </a:r>
            <a:r>
              <a:rPr lang="zh-CN" altLang="en-US" sz="2200" b="1" dirty="0">
                <a:latin typeface="+mj-ea"/>
                <a:ea typeface="+mj-ea"/>
              </a:rPr>
              <a:t>CHECK</a:t>
            </a:r>
            <a:r>
              <a:rPr lang="zh-CN" altLang="en-US" sz="2200" b="1" dirty="0">
                <a:latin typeface="幼圆" pitchFamily="49" charset="-122"/>
                <a:ea typeface="幼圆" pitchFamily="49" charset="-122"/>
              </a:rPr>
              <a:t>短语 </a:t>
            </a:r>
            <a:r>
              <a:rPr lang="zh-CN" altLang="en-US" sz="2200" b="1" dirty="0" smtClean="0">
                <a:latin typeface="幼圆" pitchFamily="49" charset="-122"/>
                <a:ea typeface="幼圆" pitchFamily="49" charset="-122"/>
              </a:rPr>
              <a:t> ］</a:t>
            </a:r>
            <a:endParaRPr lang="zh-CN" altLang="en-US" sz="2200" b="1" dirty="0">
              <a:latin typeface="幼圆" pitchFamily="49" charset="-122"/>
              <a:ea typeface="幼圆" pitchFamily="49" charset="-122"/>
            </a:endParaRPr>
          </a:p>
        </p:txBody>
      </p:sp>
      <p:sp>
        <p:nvSpPr>
          <p:cNvPr id="4" name="椭圆 3"/>
          <p:cNvSpPr/>
          <p:nvPr/>
        </p:nvSpPr>
        <p:spPr>
          <a:xfrm>
            <a:off x="467544" y="193204"/>
            <a:ext cx="576064"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4</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4294967295"/>
          </p:nvPr>
        </p:nvSpPr>
        <p:spPr>
          <a:xfrm>
            <a:off x="1043608" y="925859"/>
            <a:ext cx="8100392" cy="4739953"/>
          </a:xfrm>
        </p:spPr>
        <p:txBody>
          <a:bodyPr>
            <a:normAutofit fontScale="92500" lnSpcReduction="20000"/>
          </a:bodyPr>
          <a:lstStyle/>
          <a:p>
            <a:pPr>
              <a:lnSpc>
                <a:spcPct val="110000"/>
              </a:lnSpc>
              <a:buFont typeface="Wingdings" pitchFamily="2" charset="2"/>
              <a:buNone/>
            </a:pPr>
            <a:r>
              <a:rPr lang="zh-CN" altLang="en-US" sz="1900" b="0" dirty="0" smtClean="0">
                <a:latin typeface="+mj-ea"/>
                <a:ea typeface="+mj-ea"/>
              </a:rPr>
              <a:t>【例】建立</a:t>
            </a:r>
            <a:r>
              <a:rPr lang="zh-CN" altLang="en-US" sz="1900" b="0" dirty="0">
                <a:latin typeface="+mj-ea"/>
                <a:ea typeface="+mj-ea"/>
              </a:rPr>
              <a:t>学生登记表Student，要求学号在90000~99999之间，姓名不能取空值，年龄小于30，性别只能是“男”或“女”</a:t>
            </a:r>
          </a:p>
          <a:p>
            <a:pPr>
              <a:lnSpc>
                <a:spcPct val="110000"/>
              </a:lnSpc>
              <a:buFont typeface="Wingdings" pitchFamily="2" charset="2"/>
              <a:buNone/>
            </a:pPr>
            <a:r>
              <a:rPr lang="zh-CN" altLang="en-US" sz="1800" dirty="0">
                <a:latin typeface="+mj-ea"/>
                <a:ea typeface="+mj-ea"/>
              </a:rPr>
              <a:t>    CREATE TABLE </a:t>
            </a:r>
            <a:r>
              <a:rPr lang="zh-CN" altLang="en-US" sz="1800" dirty="0">
                <a:latin typeface="幼圆" pitchFamily="49" charset="-122"/>
                <a:ea typeface="幼圆" pitchFamily="49" charset="-122"/>
              </a:rPr>
              <a:t>Student</a:t>
            </a:r>
          </a:p>
          <a:p>
            <a:pPr>
              <a:lnSpc>
                <a:spcPct val="110000"/>
              </a:lnSpc>
              <a:buFont typeface="Wingdings" pitchFamily="2" charset="2"/>
              <a:buNone/>
            </a:pPr>
            <a:r>
              <a:rPr lang="zh-CN" altLang="en-US" sz="1800" dirty="0">
                <a:latin typeface="+mj-ea"/>
                <a:ea typeface="+mj-ea"/>
              </a:rPr>
              <a:t>      </a:t>
            </a:r>
            <a:r>
              <a:rPr lang="zh-CN" altLang="en-US" sz="1800" dirty="0" smtClean="0">
                <a:latin typeface="+mj-ea"/>
                <a:ea typeface="+mj-ea"/>
              </a:rPr>
              <a:t> (   </a:t>
            </a:r>
            <a:r>
              <a:rPr lang="zh-CN" altLang="en-US" sz="1800" dirty="0">
                <a:latin typeface="幼圆" pitchFamily="49" charset="-122"/>
                <a:ea typeface="幼圆" pitchFamily="49" charset="-122"/>
              </a:rPr>
              <a:t>Sno</a:t>
            </a:r>
            <a:r>
              <a:rPr lang="zh-CN" altLang="en-US" sz="1800" dirty="0">
                <a:latin typeface="+mj-ea"/>
                <a:ea typeface="+mj-ea"/>
              </a:rPr>
              <a:t>  NUMERIC(</a:t>
            </a:r>
            <a:r>
              <a:rPr lang="zh-CN" altLang="en-US" sz="1800" dirty="0">
                <a:latin typeface="幼圆" pitchFamily="49" charset="-122"/>
                <a:ea typeface="幼圆" pitchFamily="49" charset="-122"/>
              </a:rPr>
              <a:t>6</a:t>
            </a:r>
            <a:r>
              <a:rPr lang="zh-CN" altLang="en-US" sz="1800" dirty="0">
                <a:latin typeface="+mj-ea"/>
                <a:ea typeface="+mj-ea"/>
              </a:rPr>
              <a:t>)</a:t>
            </a:r>
          </a:p>
          <a:p>
            <a:pPr>
              <a:lnSpc>
                <a:spcPct val="110000"/>
              </a:lnSpc>
              <a:buFont typeface="Wingdings" pitchFamily="2" charset="2"/>
              <a:buNone/>
            </a:pPr>
            <a:r>
              <a:rPr lang="zh-CN" altLang="en-US" sz="1800" dirty="0" smtClean="0">
                <a:latin typeface="+mj-ea"/>
                <a:ea typeface="+mj-ea"/>
              </a:rPr>
              <a:t>                  CONSTRAINT </a:t>
            </a:r>
            <a:r>
              <a:rPr lang="zh-CN" altLang="en-US" sz="1800" dirty="0">
                <a:latin typeface="幼圆" pitchFamily="49" charset="-122"/>
                <a:ea typeface="幼圆" pitchFamily="49" charset="-122"/>
              </a:rPr>
              <a:t>C1</a:t>
            </a:r>
            <a:r>
              <a:rPr lang="zh-CN" altLang="en-US" sz="1800" dirty="0">
                <a:latin typeface="+mj-ea"/>
                <a:ea typeface="+mj-ea"/>
              </a:rPr>
              <a:t> CHECK (</a:t>
            </a:r>
            <a:r>
              <a:rPr lang="zh-CN" altLang="en-US" sz="1800" dirty="0">
                <a:latin typeface="幼圆" pitchFamily="49" charset="-122"/>
                <a:ea typeface="幼圆" pitchFamily="49" charset="-122"/>
              </a:rPr>
              <a:t>Sno</a:t>
            </a:r>
            <a:r>
              <a:rPr lang="zh-CN" altLang="en-US" sz="1800" dirty="0">
                <a:latin typeface="+mj-ea"/>
                <a:ea typeface="+mj-ea"/>
              </a:rPr>
              <a:t> BETWEEN </a:t>
            </a:r>
            <a:r>
              <a:rPr lang="zh-CN" altLang="en-US" sz="1800" dirty="0">
                <a:latin typeface="幼圆" pitchFamily="49" charset="-122"/>
                <a:ea typeface="幼圆" pitchFamily="49" charset="-122"/>
              </a:rPr>
              <a:t>90000</a:t>
            </a:r>
            <a:r>
              <a:rPr lang="zh-CN" altLang="en-US" sz="1800" dirty="0">
                <a:latin typeface="+mj-ea"/>
                <a:ea typeface="+mj-ea"/>
              </a:rPr>
              <a:t> AND </a:t>
            </a:r>
            <a:r>
              <a:rPr lang="zh-CN" altLang="en-US" sz="1800" dirty="0">
                <a:latin typeface="幼圆" pitchFamily="49" charset="-122"/>
                <a:ea typeface="幼圆" pitchFamily="49" charset="-122"/>
              </a:rPr>
              <a:t>99999</a:t>
            </a:r>
            <a:r>
              <a:rPr lang="zh-CN" altLang="en-US" sz="1800" dirty="0">
                <a:latin typeface="+mj-ea"/>
                <a:ea typeface="+mj-ea"/>
              </a:rPr>
              <a:t>)，</a:t>
            </a:r>
          </a:p>
          <a:p>
            <a:pPr>
              <a:lnSpc>
                <a:spcPct val="110000"/>
              </a:lnSpc>
              <a:buFont typeface="Wingdings" pitchFamily="2" charset="2"/>
              <a:buNone/>
            </a:pPr>
            <a:r>
              <a:rPr lang="zh-CN" altLang="en-US" sz="1800" dirty="0">
                <a:latin typeface="+mj-ea"/>
                <a:ea typeface="+mj-ea"/>
              </a:rPr>
              <a:t>          </a:t>
            </a:r>
            <a:r>
              <a:rPr lang="zh-CN" altLang="en-US" sz="1800" dirty="0">
                <a:latin typeface="幼圆" pitchFamily="49" charset="-122"/>
                <a:ea typeface="幼圆" pitchFamily="49" charset="-122"/>
              </a:rPr>
              <a:t>Sname</a:t>
            </a:r>
            <a:r>
              <a:rPr lang="zh-CN" altLang="en-US" sz="1800" dirty="0">
                <a:latin typeface="+mj-ea"/>
                <a:ea typeface="+mj-ea"/>
              </a:rPr>
              <a:t>  CHAR(</a:t>
            </a:r>
            <a:r>
              <a:rPr lang="zh-CN" altLang="en-US" sz="1800" dirty="0">
                <a:latin typeface="幼圆" pitchFamily="49" charset="-122"/>
                <a:ea typeface="幼圆" pitchFamily="49" charset="-122"/>
              </a:rPr>
              <a:t>20</a:t>
            </a:r>
            <a:r>
              <a:rPr lang="zh-CN" altLang="en-US" sz="1800" dirty="0">
                <a:latin typeface="+mj-ea"/>
                <a:ea typeface="+mj-ea"/>
              </a:rPr>
              <a:t>)  </a:t>
            </a:r>
          </a:p>
          <a:p>
            <a:pPr>
              <a:lnSpc>
                <a:spcPct val="110000"/>
              </a:lnSpc>
              <a:buFont typeface="Wingdings" pitchFamily="2" charset="2"/>
              <a:buNone/>
            </a:pPr>
            <a:r>
              <a:rPr lang="zh-CN" altLang="en-US" sz="1800" dirty="0">
                <a:latin typeface="+mj-ea"/>
                <a:ea typeface="+mj-ea"/>
              </a:rPr>
              <a:t>               </a:t>
            </a:r>
            <a:r>
              <a:rPr lang="zh-CN" altLang="en-US" sz="1800" dirty="0" smtClean="0">
                <a:latin typeface="+mj-ea"/>
                <a:ea typeface="+mj-ea"/>
              </a:rPr>
              <a:t>   CONSTRAINT </a:t>
            </a:r>
            <a:r>
              <a:rPr lang="zh-CN" altLang="en-US" sz="1800" dirty="0">
                <a:latin typeface="幼圆" pitchFamily="49" charset="-122"/>
                <a:ea typeface="幼圆" pitchFamily="49" charset="-122"/>
              </a:rPr>
              <a:t>C2</a:t>
            </a:r>
            <a:r>
              <a:rPr lang="zh-CN" altLang="en-US" sz="1800" dirty="0">
                <a:latin typeface="+mj-ea"/>
                <a:ea typeface="+mj-ea"/>
              </a:rPr>
              <a:t> NOT NULL，</a:t>
            </a:r>
          </a:p>
          <a:p>
            <a:pPr>
              <a:lnSpc>
                <a:spcPct val="110000"/>
              </a:lnSpc>
              <a:buFont typeface="Wingdings" pitchFamily="2" charset="2"/>
              <a:buNone/>
            </a:pPr>
            <a:r>
              <a:rPr lang="zh-CN" altLang="en-US" sz="1800" dirty="0">
                <a:latin typeface="+mj-ea"/>
                <a:ea typeface="+mj-ea"/>
              </a:rPr>
              <a:t>          </a:t>
            </a:r>
            <a:r>
              <a:rPr lang="zh-CN" altLang="en-US" sz="1800" dirty="0">
                <a:latin typeface="幼圆" pitchFamily="49" charset="-122"/>
                <a:ea typeface="幼圆" pitchFamily="49" charset="-122"/>
              </a:rPr>
              <a:t>Sage</a:t>
            </a:r>
            <a:r>
              <a:rPr lang="zh-CN" altLang="en-US" sz="1800" dirty="0">
                <a:latin typeface="+mj-ea"/>
                <a:ea typeface="+mj-ea"/>
              </a:rPr>
              <a:t>  NUMERIC(</a:t>
            </a:r>
            <a:r>
              <a:rPr lang="zh-CN" altLang="en-US" sz="1800" dirty="0">
                <a:latin typeface="幼圆" pitchFamily="49" charset="-122"/>
                <a:ea typeface="幼圆" pitchFamily="49" charset="-122"/>
              </a:rPr>
              <a:t>3</a:t>
            </a:r>
            <a:r>
              <a:rPr lang="zh-CN" altLang="en-US" sz="1800" dirty="0">
                <a:latin typeface="+mj-ea"/>
                <a:ea typeface="+mj-ea"/>
              </a:rPr>
              <a:t>)</a:t>
            </a:r>
          </a:p>
          <a:p>
            <a:pPr>
              <a:lnSpc>
                <a:spcPct val="110000"/>
              </a:lnSpc>
              <a:buFont typeface="Wingdings" pitchFamily="2" charset="2"/>
              <a:buNone/>
            </a:pPr>
            <a:r>
              <a:rPr lang="zh-CN" altLang="en-US" sz="1800" dirty="0">
                <a:latin typeface="+mj-ea"/>
                <a:ea typeface="+mj-ea"/>
              </a:rPr>
              <a:t>                CONSTRAINT </a:t>
            </a:r>
            <a:r>
              <a:rPr lang="zh-CN" altLang="en-US" sz="1800" dirty="0">
                <a:latin typeface="幼圆" pitchFamily="49" charset="-122"/>
                <a:ea typeface="幼圆" pitchFamily="49" charset="-122"/>
              </a:rPr>
              <a:t>C3</a:t>
            </a:r>
            <a:r>
              <a:rPr lang="zh-CN" altLang="en-US" sz="1800" dirty="0">
                <a:latin typeface="+mj-ea"/>
                <a:ea typeface="+mj-ea"/>
              </a:rPr>
              <a:t> CHECK (</a:t>
            </a:r>
            <a:r>
              <a:rPr lang="zh-CN" altLang="en-US" sz="1800" dirty="0">
                <a:latin typeface="幼圆" pitchFamily="49" charset="-122"/>
                <a:ea typeface="幼圆" pitchFamily="49" charset="-122"/>
              </a:rPr>
              <a:t>Sage</a:t>
            </a:r>
            <a:r>
              <a:rPr lang="zh-CN" altLang="en-US" sz="1800" dirty="0">
                <a:latin typeface="+mj-ea"/>
                <a:ea typeface="+mj-ea"/>
              </a:rPr>
              <a:t> &lt; 30)，</a:t>
            </a:r>
          </a:p>
          <a:p>
            <a:pPr>
              <a:lnSpc>
                <a:spcPct val="110000"/>
              </a:lnSpc>
              <a:buFont typeface="Wingdings" pitchFamily="2" charset="2"/>
              <a:buNone/>
            </a:pPr>
            <a:r>
              <a:rPr lang="zh-CN" altLang="en-US" sz="1800" dirty="0">
                <a:latin typeface="+mj-ea"/>
                <a:ea typeface="+mj-ea"/>
              </a:rPr>
              <a:t>          </a:t>
            </a:r>
            <a:r>
              <a:rPr lang="zh-CN" altLang="en-US" sz="1800" dirty="0">
                <a:latin typeface="幼圆" pitchFamily="49" charset="-122"/>
                <a:ea typeface="幼圆" pitchFamily="49" charset="-122"/>
              </a:rPr>
              <a:t>Ssex </a:t>
            </a:r>
            <a:r>
              <a:rPr lang="zh-CN" altLang="en-US" sz="1800" dirty="0">
                <a:latin typeface="+mj-ea"/>
                <a:ea typeface="+mj-ea"/>
              </a:rPr>
              <a:t> CHAR(</a:t>
            </a:r>
            <a:r>
              <a:rPr lang="zh-CN" altLang="en-US" sz="1800" dirty="0">
                <a:latin typeface="幼圆" pitchFamily="49" charset="-122"/>
                <a:ea typeface="幼圆" pitchFamily="49" charset="-122"/>
              </a:rPr>
              <a:t>2</a:t>
            </a:r>
            <a:r>
              <a:rPr lang="zh-CN" altLang="en-US" sz="1800" dirty="0">
                <a:latin typeface="+mj-ea"/>
                <a:ea typeface="+mj-ea"/>
              </a:rPr>
              <a:t>)</a:t>
            </a:r>
          </a:p>
          <a:p>
            <a:pPr>
              <a:lnSpc>
                <a:spcPct val="110000"/>
              </a:lnSpc>
              <a:buFont typeface="Wingdings" pitchFamily="2" charset="2"/>
              <a:buNone/>
            </a:pPr>
            <a:r>
              <a:rPr lang="zh-CN" altLang="en-US" sz="1800" dirty="0">
                <a:latin typeface="+mj-ea"/>
                <a:ea typeface="+mj-ea"/>
              </a:rPr>
              <a:t>                CONSTRAINT </a:t>
            </a:r>
            <a:r>
              <a:rPr lang="zh-CN" altLang="en-US" sz="1800" dirty="0">
                <a:latin typeface="幼圆" pitchFamily="49" charset="-122"/>
                <a:ea typeface="幼圆" pitchFamily="49" charset="-122"/>
              </a:rPr>
              <a:t>C4</a:t>
            </a:r>
            <a:r>
              <a:rPr lang="zh-CN" altLang="en-US" sz="1800" dirty="0">
                <a:latin typeface="+mj-ea"/>
                <a:ea typeface="+mj-ea"/>
              </a:rPr>
              <a:t> CHECK (</a:t>
            </a:r>
            <a:r>
              <a:rPr lang="zh-CN" altLang="en-US" sz="1800" dirty="0">
                <a:latin typeface="幼圆" pitchFamily="49" charset="-122"/>
                <a:ea typeface="幼圆" pitchFamily="49" charset="-122"/>
              </a:rPr>
              <a:t>Ssex</a:t>
            </a:r>
            <a:r>
              <a:rPr lang="zh-CN" altLang="en-US" sz="1800" dirty="0">
                <a:latin typeface="+mj-ea"/>
                <a:ea typeface="+mj-ea"/>
              </a:rPr>
              <a:t> IN ( '男'，'女'))，</a:t>
            </a:r>
          </a:p>
          <a:p>
            <a:pPr>
              <a:lnSpc>
                <a:spcPct val="110000"/>
              </a:lnSpc>
              <a:buFont typeface="Wingdings" pitchFamily="2" charset="2"/>
              <a:buNone/>
            </a:pPr>
            <a:r>
              <a:rPr lang="zh-CN" altLang="en-US" sz="1800" dirty="0">
                <a:latin typeface="+mj-ea"/>
                <a:ea typeface="+mj-ea"/>
              </a:rPr>
              <a:t>                CONSTRAINT </a:t>
            </a:r>
            <a:r>
              <a:rPr lang="zh-CN" altLang="en-US" sz="1800" dirty="0">
                <a:latin typeface="幼圆" pitchFamily="49" charset="-122"/>
                <a:ea typeface="幼圆" pitchFamily="49" charset="-122"/>
              </a:rPr>
              <a:t>StudentKey</a:t>
            </a:r>
            <a:r>
              <a:rPr lang="zh-CN" altLang="en-US" sz="1800" dirty="0">
                <a:latin typeface="+mj-ea"/>
                <a:ea typeface="+mj-ea"/>
              </a:rPr>
              <a:t> PRIMARY KEY(</a:t>
            </a:r>
            <a:r>
              <a:rPr lang="zh-CN" altLang="en-US" sz="1800" dirty="0">
                <a:latin typeface="幼圆" pitchFamily="49" charset="-122"/>
                <a:ea typeface="幼圆" pitchFamily="49" charset="-122"/>
              </a:rPr>
              <a:t>Sno</a:t>
            </a:r>
            <a:r>
              <a:rPr lang="zh-CN" altLang="en-US" sz="1800" dirty="0" smtClean="0">
                <a:latin typeface="+mj-ea"/>
                <a:ea typeface="+mj-ea"/>
              </a:rPr>
              <a:t>) )</a:t>
            </a:r>
            <a:r>
              <a:rPr lang="zh-CN" altLang="en-US" sz="1800" dirty="0">
                <a:latin typeface="+mj-ea"/>
                <a:ea typeface="+mj-ea"/>
              </a:rPr>
              <a:t>；</a:t>
            </a:r>
          </a:p>
          <a:p>
            <a:pPr marL="285750" indent="-285750">
              <a:lnSpc>
                <a:spcPct val="110000"/>
              </a:lnSpc>
              <a:buFont typeface="Wingdings" pitchFamily="2" charset="2"/>
              <a:buChar char="Ø"/>
            </a:pPr>
            <a:r>
              <a:rPr lang="zh-CN" altLang="en-US" sz="1800" dirty="0">
                <a:latin typeface="幼圆" pitchFamily="49" charset="-122"/>
                <a:ea typeface="幼圆" pitchFamily="49" charset="-122"/>
              </a:rPr>
              <a:t>在Student表上建立了5个约束条件，包括主码约束（命名为StudentKey）以及C1、C2、C3、C4四个列级约束。</a:t>
            </a:r>
          </a:p>
        </p:txBody>
      </p:sp>
      <p:sp>
        <p:nvSpPr>
          <p:cNvPr id="4" name="Rectangle 2"/>
          <p:cNvSpPr txBox="1">
            <a:spLocks noChangeArrowheads="1"/>
          </p:cNvSpPr>
          <p:nvPr/>
        </p:nvSpPr>
        <p:spPr>
          <a:xfrm>
            <a:off x="1187624" y="-7620"/>
            <a:ext cx="5004048"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200" smtClean="0">
                <a:latin typeface="+mn-ea"/>
                <a:ea typeface="+mn-ea"/>
              </a:rPr>
              <a:t>完整性约束命名子句</a:t>
            </a:r>
            <a:endParaRPr lang="zh-CN" sz="3200" dirty="0">
              <a:latin typeface="+mn-ea"/>
              <a:ea typeface="+mn-ea"/>
            </a:endParaRPr>
          </a:p>
        </p:txBody>
      </p:sp>
      <p:sp>
        <p:nvSpPr>
          <p:cNvPr id="5" name="椭圆 4"/>
          <p:cNvSpPr/>
          <p:nvPr/>
        </p:nvSpPr>
        <p:spPr>
          <a:xfrm>
            <a:off x="467544" y="193204"/>
            <a:ext cx="576064"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a:t>4</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043608" y="985292"/>
            <a:ext cx="7920879" cy="4680520"/>
          </a:xfrm>
        </p:spPr>
        <p:txBody>
          <a:bodyPr>
            <a:normAutofit fontScale="85000" lnSpcReduction="20000"/>
          </a:bodyPr>
          <a:lstStyle/>
          <a:p>
            <a:pPr marL="0" indent="0">
              <a:lnSpc>
                <a:spcPct val="150000"/>
              </a:lnSpc>
              <a:buNone/>
            </a:pPr>
            <a:r>
              <a:rPr lang="zh-CN" altLang="zh-CN" sz="2400" dirty="0">
                <a:latin typeface="+mj-ea"/>
                <a:ea typeface="+mj-ea"/>
              </a:rPr>
              <a:t>【例】</a:t>
            </a:r>
            <a:r>
              <a:rPr lang="zh-CN" altLang="zh-CN" sz="2400" b="0" dirty="0">
                <a:latin typeface="+mj-ea"/>
                <a:ea typeface="+mj-ea"/>
              </a:rPr>
              <a:t>建立教师表，要求每个教师的工资不</a:t>
            </a:r>
            <a:r>
              <a:rPr lang="zh-CN" altLang="zh-CN" sz="2400" b="0" dirty="0" smtClean="0">
                <a:latin typeface="+mj-ea"/>
                <a:ea typeface="+mj-ea"/>
              </a:rPr>
              <a:t>低于</a:t>
            </a:r>
            <a:r>
              <a:rPr lang="en-US" altLang="zh-CN" sz="2400" b="0" dirty="0" smtClean="0">
                <a:latin typeface="+mj-ea"/>
                <a:ea typeface="+mj-ea"/>
              </a:rPr>
              <a:t>8000</a:t>
            </a:r>
            <a:r>
              <a:rPr lang="zh-CN" altLang="en-US" sz="2400" b="0" dirty="0">
                <a:latin typeface="+mj-ea"/>
                <a:ea typeface="+mj-ea"/>
              </a:rPr>
              <a:t>元，应发工资是工资列 </a:t>
            </a:r>
            <a:r>
              <a:rPr lang="en-US" altLang="zh-CN" sz="2400" b="0" dirty="0">
                <a:latin typeface="+mj-ea"/>
                <a:ea typeface="+mj-ea"/>
              </a:rPr>
              <a:t>Sal </a:t>
            </a:r>
            <a:r>
              <a:rPr lang="zh-CN" altLang="en-US" sz="2400" b="0" dirty="0">
                <a:latin typeface="+mj-ea"/>
                <a:ea typeface="+mj-ea"/>
              </a:rPr>
              <a:t>与扣除项 </a:t>
            </a:r>
            <a:r>
              <a:rPr lang="en-US" altLang="zh-CN" sz="2400" b="0" dirty="0">
                <a:latin typeface="+mj-ea"/>
                <a:ea typeface="+mj-ea"/>
              </a:rPr>
              <a:t>Deduct </a:t>
            </a:r>
            <a:r>
              <a:rPr lang="zh-CN" altLang="en-US" sz="2400" b="0" dirty="0">
                <a:latin typeface="+mj-ea"/>
                <a:ea typeface="+mj-ea"/>
              </a:rPr>
              <a:t>之和。</a:t>
            </a:r>
          </a:p>
          <a:p>
            <a:pPr marL="0" indent="0">
              <a:lnSpc>
                <a:spcPct val="150000"/>
              </a:lnSpc>
              <a:buNone/>
            </a:pPr>
            <a:r>
              <a:rPr lang="en-US" altLang="zh-CN" sz="2400" dirty="0">
                <a:latin typeface="幼圆" pitchFamily="49" charset="-122"/>
                <a:ea typeface="幼圆" pitchFamily="49" charset="-122"/>
              </a:rPr>
              <a:t>    </a:t>
            </a:r>
            <a:r>
              <a:rPr lang="en-US" altLang="zh-CN" sz="2000" dirty="0">
                <a:latin typeface="+mj-ea"/>
                <a:ea typeface="+mj-ea"/>
              </a:rPr>
              <a:t>CREATE</a:t>
            </a:r>
            <a:r>
              <a:rPr lang="en-US" altLang="zh-CN" sz="2000" dirty="0">
                <a:latin typeface="幼圆" pitchFamily="49" charset="-122"/>
                <a:ea typeface="幼圆" pitchFamily="49" charset="-122"/>
              </a:rPr>
              <a:t> </a:t>
            </a:r>
            <a:r>
              <a:rPr lang="en-US" altLang="zh-CN" sz="2000" dirty="0">
                <a:latin typeface="+mj-ea"/>
                <a:ea typeface="+mj-ea"/>
              </a:rPr>
              <a:t>TABLE</a:t>
            </a:r>
            <a:r>
              <a:rPr lang="en-US" altLang="zh-CN" sz="2000" dirty="0">
                <a:latin typeface="幼圆" pitchFamily="49" charset="-122"/>
                <a:ea typeface="幼圆" pitchFamily="49" charset="-122"/>
              </a:rPr>
              <a:t> Teacher</a:t>
            </a:r>
          </a:p>
          <a:p>
            <a:pPr marL="0" indent="0">
              <a:lnSpc>
                <a:spcPct val="150000"/>
              </a:lnSpc>
              <a:buNone/>
            </a:pPr>
            <a:r>
              <a:rPr lang="en-US" altLang="zh-CN" sz="2000" dirty="0">
                <a:latin typeface="幼圆" pitchFamily="49" charset="-122"/>
                <a:ea typeface="幼圆" pitchFamily="49" charset="-122"/>
              </a:rPr>
              <a:t>   </a:t>
            </a:r>
            <a:r>
              <a:rPr lang="en-US" altLang="zh-CN" sz="2000" dirty="0" smtClean="0">
                <a:latin typeface="幼圆" pitchFamily="49" charset="-122"/>
                <a:ea typeface="幼圆" pitchFamily="49" charset="-122"/>
              </a:rPr>
              <a:t>   </a:t>
            </a:r>
            <a:r>
              <a:rPr lang="en-US" altLang="zh-CN" sz="2000" dirty="0">
                <a:latin typeface="幼圆" pitchFamily="49" charset="-122"/>
                <a:ea typeface="幼圆" pitchFamily="49" charset="-122"/>
              </a:rPr>
              <a:t>(	 </a:t>
            </a:r>
            <a:r>
              <a:rPr lang="en-US" altLang="zh-CN" sz="2000" dirty="0" err="1" smtClean="0">
                <a:latin typeface="幼圆" pitchFamily="49" charset="-122"/>
                <a:ea typeface="幼圆" pitchFamily="49" charset="-122"/>
              </a:rPr>
              <a:t>Eno</a:t>
            </a:r>
            <a:r>
              <a:rPr lang="en-US" altLang="zh-CN" sz="2000" dirty="0" smtClean="0">
                <a:latin typeface="幼圆" pitchFamily="49" charset="-122"/>
                <a:ea typeface="幼圆" pitchFamily="49" charset="-122"/>
              </a:rPr>
              <a:t> </a:t>
            </a:r>
            <a:r>
              <a:rPr lang="en-US" altLang="zh-CN" sz="2000" dirty="0">
                <a:latin typeface="+mj-ea"/>
                <a:ea typeface="+mj-ea"/>
              </a:rPr>
              <a:t>NUMERIC</a:t>
            </a:r>
            <a:r>
              <a:rPr lang="en-US" altLang="zh-CN" sz="2000" dirty="0">
                <a:latin typeface="幼圆" pitchFamily="49" charset="-122"/>
                <a:ea typeface="幼圆" pitchFamily="49" charset="-122"/>
              </a:rPr>
              <a:t>(4) </a:t>
            </a:r>
            <a:r>
              <a:rPr lang="en-US" altLang="zh-CN" sz="2000" dirty="0">
                <a:latin typeface="+mj-ea"/>
                <a:ea typeface="+mj-ea"/>
              </a:rPr>
              <a:t>PRIMARY KEY</a:t>
            </a:r>
            <a:r>
              <a:rPr lang="en-US" altLang="zh-CN" sz="2000" dirty="0">
                <a:latin typeface="幼圆" pitchFamily="49" charset="-122"/>
                <a:ea typeface="幼圆" pitchFamily="49" charset="-122"/>
              </a:rPr>
              <a:t>,</a:t>
            </a:r>
          </a:p>
          <a:p>
            <a:pPr marL="0" indent="0">
              <a:lnSpc>
                <a:spcPct val="150000"/>
              </a:lnSpc>
              <a:buNone/>
            </a:pPr>
            <a:r>
              <a:rPr lang="en-US" altLang="zh-CN" sz="2000" dirty="0">
                <a:latin typeface="幼圆" pitchFamily="49" charset="-122"/>
                <a:ea typeface="幼圆" pitchFamily="49" charset="-122"/>
              </a:rPr>
              <a:t>         </a:t>
            </a:r>
            <a:r>
              <a:rPr lang="en-US" altLang="zh-CN" sz="2000" dirty="0" err="1">
                <a:latin typeface="幼圆" pitchFamily="49" charset="-122"/>
                <a:ea typeface="幼圆" pitchFamily="49" charset="-122"/>
              </a:rPr>
              <a:t>Ename</a:t>
            </a:r>
            <a:r>
              <a:rPr lang="en-US" altLang="zh-CN" sz="2000" dirty="0">
                <a:latin typeface="幼圆" pitchFamily="49" charset="-122"/>
                <a:ea typeface="幼圆" pitchFamily="49" charset="-122"/>
              </a:rPr>
              <a:t> </a:t>
            </a:r>
            <a:r>
              <a:rPr lang="en-US" altLang="zh-CN" sz="2000" dirty="0">
                <a:latin typeface="+mj-ea"/>
                <a:ea typeface="+mj-ea"/>
              </a:rPr>
              <a:t>CHAR</a:t>
            </a:r>
            <a:r>
              <a:rPr lang="en-US" altLang="zh-CN" sz="2000" dirty="0">
                <a:latin typeface="幼圆" pitchFamily="49" charset="-122"/>
                <a:ea typeface="幼圆" pitchFamily="49" charset="-122"/>
              </a:rPr>
              <a:t>(10),</a:t>
            </a:r>
          </a:p>
          <a:p>
            <a:pPr marL="0" indent="0">
              <a:lnSpc>
                <a:spcPct val="150000"/>
              </a:lnSpc>
              <a:buNone/>
            </a:pPr>
            <a:r>
              <a:rPr lang="en-US" altLang="zh-CN" sz="2000" dirty="0">
                <a:latin typeface="幼圆" pitchFamily="49" charset="-122"/>
                <a:ea typeface="幼圆" pitchFamily="49" charset="-122"/>
              </a:rPr>
              <a:t>         Job </a:t>
            </a:r>
            <a:r>
              <a:rPr lang="en-US" altLang="zh-CN" sz="2000" dirty="0">
                <a:latin typeface="+mj-ea"/>
                <a:ea typeface="+mj-ea"/>
              </a:rPr>
              <a:t>CHAR</a:t>
            </a:r>
            <a:r>
              <a:rPr lang="en-US" altLang="zh-CN" sz="2000" dirty="0">
                <a:latin typeface="幼圆" pitchFamily="49" charset="-122"/>
                <a:ea typeface="幼圆" pitchFamily="49" charset="-122"/>
              </a:rPr>
              <a:t>(8),</a:t>
            </a:r>
          </a:p>
          <a:p>
            <a:pPr marL="0" indent="0">
              <a:lnSpc>
                <a:spcPct val="150000"/>
              </a:lnSpc>
              <a:buNone/>
            </a:pPr>
            <a:r>
              <a:rPr lang="en-US" altLang="zh-CN" sz="2000" dirty="0">
                <a:latin typeface="幼圆" pitchFamily="49" charset="-122"/>
                <a:ea typeface="幼圆" pitchFamily="49" charset="-122"/>
              </a:rPr>
              <a:t>         Sal </a:t>
            </a:r>
            <a:r>
              <a:rPr lang="en-US" altLang="zh-CN" sz="2000" dirty="0">
                <a:latin typeface="+mj-ea"/>
                <a:ea typeface="+mj-ea"/>
              </a:rPr>
              <a:t>NUMERIC</a:t>
            </a:r>
            <a:r>
              <a:rPr lang="en-US" altLang="zh-CN" sz="2000" dirty="0">
                <a:latin typeface="幼圆" pitchFamily="49" charset="-122"/>
                <a:ea typeface="幼圆" pitchFamily="49" charset="-122"/>
              </a:rPr>
              <a:t>(7,2),</a:t>
            </a:r>
          </a:p>
          <a:p>
            <a:pPr marL="0" indent="0">
              <a:lnSpc>
                <a:spcPct val="150000"/>
              </a:lnSpc>
              <a:buNone/>
            </a:pPr>
            <a:r>
              <a:rPr lang="en-US" altLang="zh-CN" sz="2000" dirty="0">
                <a:latin typeface="幼圆" pitchFamily="49" charset="-122"/>
                <a:ea typeface="幼圆" pitchFamily="49" charset="-122"/>
              </a:rPr>
              <a:t>         Deduct </a:t>
            </a:r>
            <a:r>
              <a:rPr lang="en-US" altLang="zh-CN" sz="2000" dirty="0">
                <a:latin typeface="+mj-ea"/>
                <a:ea typeface="+mj-ea"/>
              </a:rPr>
              <a:t>NUMERIC</a:t>
            </a:r>
            <a:r>
              <a:rPr lang="en-US" altLang="zh-CN" sz="2000" dirty="0">
                <a:latin typeface="幼圆" pitchFamily="49" charset="-122"/>
                <a:ea typeface="幼圆" pitchFamily="49" charset="-122"/>
              </a:rPr>
              <a:t>(7,2),</a:t>
            </a:r>
          </a:p>
          <a:p>
            <a:pPr marL="0" indent="0">
              <a:lnSpc>
                <a:spcPct val="150000"/>
              </a:lnSpc>
              <a:buNone/>
            </a:pPr>
            <a:r>
              <a:rPr lang="en-US" altLang="zh-CN" sz="2000" dirty="0">
                <a:latin typeface="幼圆" pitchFamily="49" charset="-122"/>
                <a:ea typeface="幼圆" pitchFamily="49" charset="-122"/>
              </a:rPr>
              <a:t>         </a:t>
            </a:r>
            <a:r>
              <a:rPr lang="en-US" altLang="zh-CN" sz="2000" dirty="0">
                <a:latin typeface="+mj-ea"/>
                <a:ea typeface="+mj-ea"/>
              </a:rPr>
              <a:t>CONSTRAINT</a:t>
            </a:r>
            <a:r>
              <a:rPr lang="en-US" altLang="zh-CN" sz="2000" dirty="0">
                <a:latin typeface="幼圆" pitchFamily="49" charset="-122"/>
                <a:ea typeface="幼圆" pitchFamily="49" charset="-122"/>
              </a:rPr>
              <a:t> C1 </a:t>
            </a:r>
            <a:r>
              <a:rPr lang="en-US" altLang="zh-CN" sz="2000" dirty="0">
                <a:latin typeface="+mj-ea"/>
                <a:ea typeface="+mj-ea"/>
              </a:rPr>
              <a:t>CHECK</a:t>
            </a:r>
            <a:r>
              <a:rPr lang="en-US" altLang="zh-CN" sz="2000" dirty="0">
                <a:latin typeface="幼圆" pitchFamily="49" charset="-122"/>
                <a:ea typeface="幼圆" pitchFamily="49" charset="-122"/>
              </a:rPr>
              <a:t>(Sal-Deduct</a:t>
            </a:r>
            <a:r>
              <a:rPr lang="en-US" altLang="zh-CN" sz="2000" dirty="0" smtClean="0">
                <a:latin typeface="幼圆" pitchFamily="49" charset="-122"/>
                <a:ea typeface="幼圆" pitchFamily="49" charset="-122"/>
              </a:rPr>
              <a:t>&gt;=8000</a:t>
            </a:r>
            <a:r>
              <a:rPr lang="en-US" altLang="zh-CN" sz="2000" dirty="0">
                <a:latin typeface="幼圆" pitchFamily="49" charset="-122"/>
                <a:ea typeface="幼圆" pitchFamily="49" charset="-122"/>
              </a:rPr>
              <a:t>)</a:t>
            </a:r>
          </a:p>
          <a:p>
            <a:pPr marL="0" indent="0">
              <a:lnSpc>
                <a:spcPct val="150000"/>
              </a:lnSpc>
              <a:buNone/>
            </a:pPr>
            <a:r>
              <a:rPr lang="en-US" altLang="zh-CN" sz="2000" dirty="0">
                <a:latin typeface="幼圆" pitchFamily="49" charset="-122"/>
                <a:ea typeface="幼圆" pitchFamily="49" charset="-122"/>
              </a:rPr>
              <a:t>    </a:t>
            </a:r>
            <a:r>
              <a:rPr lang="en-US" altLang="zh-CN" sz="2000" dirty="0" smtClean="0">
                <a:latin typeface="幼圆" pitchFamily="49" charset="-122"/>
                <a:ea typeface="幼圆" pitchFamily="49" charset="-122"/>
              </a:rPr>
              <a:t>   )</a:t>
            </a:r>
            <a:endParaRPr lang="en-US" altLang="zh-CN" sz="2000" dirty="0">
              <a:latin typeface="幼圆" pitchFamily="49" charset="-122"/>
              <a:ea typeface="幼圆" pitchFamily="49" charset="-122"/>
            </a:endParaRPr>
          </a:p>
        </p:txBody>
      </p:sp>
      <p:sp>
        <p:nvSpPr>
          <p:cNvPr id="4" name="Rectangle 2"/>
          <p:cNvSpPr txBox="1">
            <a:spLocks noChangeArrowheads="1"/>
          </p:cNvSpPr>
          <p:nvPr/>
        </p:nvSpPr>
        <p:spPr>
          <a:xfrm>
            <a:off x="1187624" y="-7620"/>
            <a:ext cx="5004048"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200" smtClean="0">
                <a:latin typeface="+mn-ea"/>
                <a:ea typeface="+mn-ea"/>
              </a:rPr>
              <a:t>完整性约束命名子句</a:t>
            </a:r>
            <a:endParaRPr lang="zh-CN" sz="3200" dirty="0">
              <a:latin typeface="+mn-ea"/>
              <a:ea typeface="+mn-ea"/>
            </a:endParaRPr>
          </a:p>
        </p:txBody>
      </p:sp>
      <p:sp>
        <p:nvSpPr>
          <p:cNvPr id="5" name="椭圆 4"/>
          <p:cNvSpPr/>
          <p:nvPr/>
        </p:nvSpPr>
        <p:spPr>
          <a:xfrm>
            <a:off x="467544" y="193204"/>
            <a:ext cx="576064"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a:t>4</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4294967295"/>
          </p:nvPr>
        </p:nvSpPr>
        <p:spPr>
          <a:xfrm>
            <a:off x="899592" y="1849388"/>
            <a:ext cx="8028384" cy="2448272"/>
          </a:xfrm>
        </p:spPr>
        <p:txBody>
          <a:bodyPr>
            <a:normAutofit/>
          </a:bodyPr>
          <a:lstStyle/>
          <a:p>
            <a:pPr marL="457200" indent="-457200">
              <a:lnSpc>
                <a:spcPct val="160000"/>
              </a:lnSpc>
              <a:buFont typeface="Wingdings" pitchFamily="2" charset="2"/>
              <a:buChar char="u"/>
            </a:pPr>
            <a:r>
              <a:rPr lang="zh-CN" altLang="zh-CN" sz="3200" b="0" dirty="0" smtClean="0">
                <a:latin typeface="+mj-ea"/>
                <a:ea typeface="+mj-ea"/>
              </a:rPr>
              <a:t> </a:t>
            </a:r>
            <a:r>
              <a:rPr lang="zh-CN" sz="3200" b="0" dirty="0">
                <a:latin typeface="+mj-ea"/>
                <a:ea typeface="+mj-ea"/>
              </a:rPr>
              <a:t>修改表中的完整性限制</a:t>
            </a:r>
          </a:p>
          <a:p>
            <a:pPr marL="0" lvl="1" indent="0">
              <a:lnSpc>
                <a:spcPct val="160000"/>
              </a:lnSpc>
              <a:buNone/>
            </a:pPr>
            <a:r>
              <a:rPr lang="en-US" altLang="zh-CN" sz="2800" dirty="0" smtClean="0">
                <a:ea typeface="宋体" pitchFamily="2" charset="-122"/>
              </a:rPr>
              <a:t>     </a:t>
            </a:r>
            <a:r>
              <a:rPr lang="zh-CN" sz="2800" dirty="0" smtClean="0">
                <a:latin typeface="幼圆" panose="02010509060101010101" pitchFamily="49" charset="-122"/>
                <a:ea typeface="幼圆" panose="02010509060101010101" pitchFamily="49" charset="-122"/>
              </a:rPr>
              <a:t>使用</a:t>
            </a:r>
            <a:r>
              <a:rPr lang="zh-CN" altLang="zh-CN" sz="2800" dirty="0">
                <a:latin typeface="微软雅黑" panose="020B0503020204020204" pitchFamily="34" charset="-122"/>
                <a:ea typeface="微软雅黑" panose="020B0503020204020204" pitchFamily="34" charset="-122"/>
              </a:rPr>
              <a:t>ALTER TABLE</a:t>
            </a:r>
            <a:r>
              <a:rPr lang="zh-CN" sz="2800" dirty="0">
                <a:latin typeface="幼圆" panose="02010509060101010101" pitchFamily="49" charset="-122"/>
                <a:ea typeface="幼圆" panose="02010509060101010101" pitchFamily="49" charset="-122"/>
              </a:rPr>
              <a:t>语句修改表中的完整性限制</a:t>
            </a:r>
          </a:p>
        </p:txBody>
      </p:sp>
      <p:sp>
        <p:nvSpPr>
          <p:cNvPr id="5" name="Rectangle 2"/>
          <p:cNvSpPr txBox="1">
            <a:spLocks noChangeArrowheads="1"/>
          </p:cNvSpPr>
          <p:nvPr/>
        </p:nvSpPr>
        <p:spPr>
          <a:xfrm>
            <a:off x="1187624" y="-7620"/>
            <a:ext cx="5004048"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200" smtClean="0">
                <a:latin typeface="+mn-ea"/>
                <a:ea typeface="+mn-ea"/>
              </a:rPr>
              <a:t>完整性约束命名子句</a:t>
            </a:r>
            <a:endParaRPr lang="zh-CN" sz="3200" dirty="0">
              <a:latin typeface="+mn-ea"/>
              <a:ea typeface="+mn-ea"/>
            </a:endParaRPr>
          </a:p>
        </p:txBody>
      </p:sp>
      <p:sp>
        <p:nvSpPr>
          <p:cNvPr id="6" name="椭圆 5"/>
          <p:cNvSpPr/>
          <p:nvPr/>
        </p:nvSpPr>
        <p:spPr>
          <a:xfrm>
            <a:off x="467544" y="193204"/>
            <a:ext cx="576064"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a:t>4</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4294967295"/>
          </p:nvPr>
        </p:nvSpPr>
        <p:spPr>
          <a:xfrm>
            <a:off x="1067127" y="985292"/>
            <a:ext cx="8076873" cy="4680520"/>
          </a:xfrm>
        </p:spPr>
        <p:txBody>
          <a:bodyPr>
            <a:normAutofit fontScale="85000" lnSpcReduction="20000"/>
          </a:bodyPr>
          <a:lstStyle/>
          <a:p>
            <a:pPr>
              <a:lnSpc>
                <a:spcPct val="120000"/>
              </a:lnSpc>
              <a:buFont typeface="Wingdings" pitchFamily="2" charset="2"/>
              <a:buNone/>
            </a:pPr>
            <a:r>
              <a:rPr lang="zh-CN" altLang="en-US" sz="2600" dirty="0" smtClean="0">
                <a:latin typeface="+mj-ea"/>
                <a:ea typeface="+mj-ea"/>
              </a:rPr>
              <a:t>【例】</a:t>
            </a:r>
            <a:r>
              <a:rPr lang="zh-CN" altLang="en-US" sz="2600" b="0" dirty="0" smtClean="0">
                <a:latin typeface="+mj-ea"/>
                <a:ea typeface="+mj-ea"/>
              </a:rPr>
              <a:t>修改</a:t>
            </a:r>
            <a:r>
              <a:rPr lang="zh-CN" altLang="en-US" sz="2600" b="0" dirty="0">
                <a:latin typeface="+mj-ea"/>
                <a:ea typeface="+mj-ea"/>
              </a:rPr>
              <a:t>表Student中的约束条件，要求学号改为在</a:t>
            </a:r>
            <a:r>
              <a:rPr lang="zh-CN" altLang="en-US" sz="2600" b="0" dirty="0" smtClean="0">
                <a:latin typeface="+mj-ea"/>
                <a:ea typeface="+mj-ea"/>
              </a:rPr>
              <a:t>900000</a:t>
            </a:r>
            <a:r>
              <a:rPr lang="en-US" altLang="zh-CN" sz="2600" b="0" dirty="0" smtClean="0">
                <a:latin typeface="+mj-ea"/>
                <a:ea typeface="+mj-ea"/>
              </a:rPr>
              <a:t>-</a:t>
            </a:r>
          </a:p>
          <a:p>
            <a:pPr>
              <a:lnSpc>
                <a:spcPct val="120000"/>
              </a:lnSpc>
              <a:buFont typeface="Wingdings" pitchFamily="2" charset="2"/>
              <a:buNone/>
            </a:pPr>
            <a:r>
              <a:rPr lang="en-US" altLang="zh-CN" sz="2600" b="0" dirty="0">
                <a:latin typeface="+mj-ea"/>
                <a:ea typeface="+mj-ea"/>
              </a:rPr>
              <a:t> </a:t>
            </a:r>
            <a:r>
              <a:rPr lang="en-US" altLang="zh-CN" sz="2600" b="0" dirty="0" smtClean="0">
                <a:latin typeface="+mj-ea"/>
                <a:ea typeface="+mj-ea"/>
              </a:rPr>
              <a:t>         </a:t>
            </a:r>
            <a:r>
              <a:rPr lang="zh-CN" altLang="en-US" sz="2600" b="0" dirty="0" smtClean="0">
                <a:latin typeface="+mj-ea"/>
                <a:ea typeface="+mj-ea"/>
              </a:rPr>
              <a:t>999999之间，年龄</a:t>
            </a:r>
            <a:r>
              <a:rPr lang="zh-CN" altLang="en-US" sz="2600" b="0" dirty="0">
                <a:latin typeface="+mj-ea"/>
                <a:ea typeface="+mj-ea"/>
              </a:rPr>
              <a:t>由小于30改为小于40</a:t>
            </a:r>
          </a:p>
          <a:p>
            <a:pPr>
              <a:lnSpc>
                <a:spcPct val="220000"/>
              </a:lnSpc>
              <a:spcBef>
                <a:spcPts val="0"/>
              </a:spcBef>
              <a:buFont typeface="Wingdings" pitchFamily="2" charset="2"/>
              <a:buChar char="n"/>
            </a:pPr>
            <a:r>
              <a:rPr lang="zh-CN" altLang="en-US" sz="2400" b="1" dirty="0">
                <a:latin typeface="幼圆" panose="02010509060101010101" pitchFamily="49" charset="-122"/>
                <a:ea typeface="幼圆" panose="02010509060101010101" pitchFamily="49" charset="-122"/>
              </a:rPr>
              <a:t>可以先删除原来的约束条件，再增加新的</a:t>
            </a:r>
            <a:r>
              <a:rPr lang="zh-CN" altLang="en-US" sz="2400" b="1" dirty="0" smtClean="0">
                <a:latin typeface="幼圆" panose="02010509060101010101" pitchFamily="49" charset="-122"/>
                <a:ea typeface="幼圆" panose="02010509060101010101" pitchFamily="49" charset="-122"/>
              </a:rPr>
              <a:t>约束条件</a:t>
            </a:r>
            <a:endParaRPr lang="zh-CN" altLang="en-US" sz="2400" b="1" dirty="0">
              <a:latin typeface="幼圆" panose="02010509060101010101" pitchFamily="49" charset="-122"/>
              <a:ea typeface="幼圆" panose="02010509060101010101" pitchFamily="49" charset="-122"/>
            </a:endParaRPr>
          </a:p>
          <a:p>
            <a:pPr>
              <a:lnSpc>
                <a:spcPct val="150000"/>
              </a:lnSpc>
              <a:buFont typeface="Wingdings" pitchFamily="2" charset="2"/>
              <a:buNone/>
            </a:pPr>
            <a:r>
              <a:rPr lang="zh-CN" altLang="en-US" sz="1800" dirty="0">
                <a:latin typeface="+mj-ea"/>
                <a:ea typeface="+mj-ea"/>
              </a:rPr>
              <a:t>           ALTER TABLE </a:t>
            </a:r>
            <a:r>
              <a:rPr lang="zh-CN" altLang="en-US" sz="1800" dirty="0">
                <a:latin typeface="幼圆" pitchFamily="49" charset="-122"/>
                <a:ea typeface="幼圆" pitchFamily="49" charset="-122"/>
              </a:rPr>
              <a:t>Student</a:t>
            </a:r>
          </a:p>
          <a:p>
            <a:pPr>
              <a:lnSpc>
                <a:spcPct val="150000"/>
              </a:lnSpc>
              <a:buFont typeface="Wingdings" pitchFamily="2" charset="2"/>
              <a:buNone/>
            </a:pPr>
            <a:r>
              <a:rPr lang="zh-CN" altLang="en-US" sz="1800" dirty="0">
                <a:latin typeface="+mj-ea"/>
                <a:ea typeface="+mj-ea"/>
              </a:rPr>
              <a:t>            DROP CONSTRAINT </a:t>
            </a:r>
            <a:r>
              <a:rPr lang="zh-CN" altLang="en-US" sz="1800" dirty="0">
                <a:latin typeface="幼圆" pitchFamily="49" charset="-122"/>
                <a:ea typeface="幼圆" pitchFamily="49" charset="-122"/>
              </a:rPr>
              <a:t>C1</a:t>
            </a:r>
            <a:r>
              <a:rPr lang="zh-CN" altLang="en-US" sz="1800" dirty="0">
                <a:latin typeface="+mj-ea"/>
                <a:ea typeface="+mj-ea"/>
              </a:rPr>
              <a:t>;</a:t>
            </a:r>
          </a:p>
          <a:p>
            <a:pPr>
              <a:lnSpc>
                <a:spcPct val="150000"/>
              </a:lnSpc>
              <a:buFont typeface="Wingdings" pitchFamily="2" charset="2"/>
              <a:buNone/>
            </a:pPr>
            <a:r>
              <a:rPr lang="zh-CN" altLang="en-US" sz="1800" dirty="0">
                <a:latin typeface="+mj-ea"/>
                <a:ea typeface="+mj-ea"/>
              </a:rPr>
              <a:t>            ALTER TABLE </a:t>
            </a:r>
            <a:r>
              <a:rPr lang="zh-CN" altLang="en-US" sz="1800" dirty="0">
                <a:latin typeface="幼圆" pitchFamily="49" charset="-122"/>
                <a:ea typeface="幼圆" pitchFamily="49" charset="-122"/>
              </a:rPr>
              <a:t>Student</a:t>
            </a:r>
          </a:p>
          <a:p>
            <a:pPr>
              <a:lnSpc>
                <a:spcPct val="150000"/>
              </a:lnSpc>
              <a:buFont typeface="Wingdings" pitchFamily="2" charset="2"/>
              <a:buNone/>
            </a:pPr>
            <a:r>
              <a:rPr lang="zh-CN" altLang="en-US" sz="1800" dirty="0">
                <a:latin typeface="+mj-ea"/>
                <a:ea typeface="+mj-ea"/>
              </a:rPr>
              <a:t>            ADD CONSTRAINT </a:t>
            </a:r>
            <a:r>
              <a:rPr lang="zh-CN" altLang="en-US" sz="1800" dirty="0">
                <a:latin typeface="幼圆" pitchFamily="49" charset="-122"/>
                <a:ea typeface="幼圆" pitchFamily="49" charset="-122"/>
              </a:rPr>
              <a:t>C1</a:t>
            </a:r>
            <a:r>
              <a:rPr lang="zh-CN" altLang="en-US" sz="1800" dirty="0">
                <a:latin typeface="+mj-ea"/>
                <a:ea typeface="+mj-ea"/>
              </a:rPr>
              <a:t> CHECK (</a:t>
            </a:r>
            <a:r>
              <a:rPr lang="zh-CN" altLang="en-US" sz="1800" dirty="0">
                <a:latin typeface="幼圆" pitchFamily="49" charset="-122"/>
                <a:ea typeface="幼圆" pitchFamily="49" charset="-122"/>
              </a:rPr>
              <a:t>Sno</a:t>
            </a:r>
            <a:r>
              <a:rPr lang="zh-CN" altLang="en-US" sz="1800" dirty="0">
                <a:latin typeface="+mj-ea"/>
                <a:ea typeface="+mj-ea"/>
              </a:rPr>
              <a:t> BETWEEN </a:t>
            </a:r>
            <a:r>
              <a:rPr lang="zh-CN" altLang="en-US" sz="1800" dirty="0">
                <a:latin typeface="幼圆" pitchFamily="49" charset="-122"/>
                <a:ea typeface="幼圆" pitchFamily="49" charset="-122"/>
              </a:rPr>
              <a:t>900000</a:t>
            </a:r>
            <a:r>
              <a:rPr lang="zh-CN" altLang="en-US" sz="1800" dirty="0">
                <a:latin typeface="+mj-ea"/>
                <a:ea typeface="+mj-ea"/>
              </a:rPr>
              <a:t> AND </a:t>
            </a:r>
            <a:r>
              <a:rPr lang="zh-CN" altLang="en-US" sz="1800" dirty="0">
                <a:latin typeface="幼圆" pitchFamily="49" charset="-122"/>
                <a:ea typeface="幼圆" pitchFamily="49" charset="-122"/>
              </a:rPr>
              <a:t>999999</a:t>
            </a:r>
            <a:r>
              <a:rPr lang="zh-CN" altLang="en-US" sz="1800" dirty="0">
                <a:latin typeface="+mj-ea"/>
                <a:ea typeface="+mj-ea"/>
              </a:rPr>
              <a:t>)，</a:t>
            </a:r>
          </a:p>
          <a:p>
            <a:pPr>
              <a:lnSpc>
                <a:spcPct val="150000"/>
              </a:lnSpc>
              <a:buFont typeface="Wingdings" pitchFamily="2" charset="2"/>
              <a:buNone/>
            </a:pPr>
            <a:r>
              <a:rPr lang="zh-CN" altLang="en-US" sz="1800" dirty="0">
                <a:latin typeface="+mj-ea"/>
                <a:ea typeface="+mj-ea"/>
              </a:rPr>
              <a:t>            ALTER TABLE </a:t>
            </a:r>
            <a:r>
              <a:rPr lang="zh-CN" altLang="en-US" sz="1800" dirty="0">
                <a:latin typeface="幼圆" pitchFamily="49" charset="-122"/>
                <a:ea typeface="幼圆" pitchFamily="49" charset="-122"/>
              </a:rPr>
              <a:t>Student</a:t>
            </a:r>
          </a:p>
          <a:p>
            <a:pPr>
              <a:lnSpc>
                <a:spcPct val="150000"/>
              </a:lnSpc>
              <a:buFont typeface="Wingdings" pitchFamily="2" charset="2"/>
              <a:buNone/>
            </a:pPr>
            <a:r>
              <a:rPr lang="zh-CN" altLang="en-US" sz="1800" dirty="0">
                <a:latin typeface="+mj-ea"/>
                <a:ea typeface="+mj-ea"/>
              </a:rPr>
              <a:t>            DROP CONSTRAINT </a:t>
            </a:r>
            <a:r>
              <a:rPr lang="zh-CN" altLang="en-US" sz="1800" dirty="0">
                <a:latin typeface="幼圆" pitchFamily="49" charset="-122"/>
                <a:ea typeface="幼圆" pitchFamily="49" charset="-122"/>
              </a:rPr>
              <a:t>C3</a:t>
            </a:r>
            <a:r>
              <a:rPr lang="zh-CN" altLang="en-US" sz="1800" dirty="0">
                <a:latin typeface="+mj-ea"/>
                <a:ea typeface="+mj-ea"/>
              </a:rPr>
              <a:t>;</a:t>
            </a:r>
          </a:p>
          <a:p>
            <a:pPr>
              <a:lnSpc>
                <a:spcPct val="150000"/>
              </a:lnSpc>
              <a:buFont typeface="Wingdings" pitchFamily="2" charset="2"/>
              <a:buNone/>
            </a:pPr>
            <a:r>
              <a:rPr lang="zh-CN" altLang="en-US" sz="1800" dirty="0">
                <a:latin typeface="+mj-ea"/>
                <a:ea typeface="+mj-ea"/>
              </a:rPr>
              <a:t>            ALTER TABLE </a:t>
            </a:r>
            <a:r>
              <a:rPr lang="zh-CN" altLang="en-US" sz="1800" dirty="0">
                <a:latin typeface="幼圆" pitchFamily="49" charset="-122"/>
                <a:ea typeface="幼圆" pitchFamily="49" charset="-122"/>
              </a:rPr>
              <a:t>Student</a:t>
            </a:r>
          </a:p>
          <a:p>
            <a:pPr>
              <a:lnSpc>
                <a:spcPct val="150000"/>
              </a:lnSpc>
              <a:buFont typeface="Wingdings" pitchFamily="2" charset="2"/>
              <a:buNone/>
            </a:pPr>
            <a:r>
              <a:rPr lang="zh-CN" altLang="en-US" sz="1800" dirty="0">
                <a:latin typeface="+mj-ea"/>
                <a:ea typeface="+mj-ea"/>
              </a:rPr>
              <a:t>            ADD CONSTRAINT </a:t>
            </a:r>
            <a:r>
              <a:rPr lang="zh-CN" altLang="en-US" sz="1800" dirty="0">
                <a:latin typeface="幼圆" pitchFamily="49" charset="-122"/>
                <a:ea typeface="幼圆" pitchFamily="49" charset="-122"/>
              </a:rPr>
              <a:t>C3</a:t>
            </a:r>
            <a:r>
              <a:rPr lang="zh-CN" altLang="en-US" sz="1800" dirty="0">
                <a:latin typeface="+mj-ea"/>
                <a:ea typeface="+mj-ea"/>
              </a:rPr>
              <a:t> CHECK (</a:t>
            </a:r>
            <a:r>
              <a:rPr lang="zh-CN" altLang="en-US" sz="1800" dirty="0">
                <a:latin typeface="幼圆" pitchFamily="49" charset="-122"/>
                <a:ea typeface="幼圆" pitchFamily="49" charset="-122"/>
              </a:rPr>
              <a:t>Sage &lt; 40</a:t>
            </a:r>
            <a:r>
              <a:rPr lang="zh-CN" altLang="en-US" sz="1800" dirty="0">
                <a:latin typeface="+mj-ea"/>
                <a:ea typeface="+mj-ea"/>
              </a:rPr>
              <a:t>)；</a:t>
            </a:r>
            <a:endParaRPr sz="1800" dirty="0">
              <a:latin typeface="+mj-ea"/>
              <a:ea typeface="+mj-ea"/>
            </a:endParaRPr>
          </a:p>
        </p:txBody>
      </p:sp>
      <p:sp>
        <p:nvSpPr>
          <p:cNvPr id="4" name="Rectangle 2"/>
          <p:cNvSpPr txBox="1">
            <a:spLocks noChangeArrowheads="1"/>
          </p:cNvSpPr>
          <p:nvPr/>
        </p:nvSpPr>
        <p:spPr>
          <a:xfrm>
            <a:off x="1187624" y="-7620"/>
            <a:ext cx="5004048"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200" smtClean="0">
                <a:latin typeface="+mn-ea"/>
                <a:ea typeface="+mn-ea"/>
              </a:rPr>
              <a:t>完整性约束命名子句</a:t>
            </a:r>
            <a:endParaRPr lang="zh-CN" sz="3200" dirty="0">
              <a:latin typeface="+mn-ea"/>
              <a:ea typeface="+mn-ea"/>
            </a:endParaRPr>
          </a:p>
        </p:txBody>
      </p:sp>
      <p:sp>
        <p:nvSpPr>
          <p:cNvPr id="5" name="椭圆 4"/>
          <p:cNvSpPr/>
          <p:nvPr/>
        </p:nvSpPr>
        <p:spPr>
          <a:xfrm>
            <a:off x="467544" y="193204"/>
            <a:ext cx="576064"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a:t>4</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987824" y="777360"/>
            <a:ext cx="576107"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1</a:t>
            </a:r>
            <a:endParaRPr lang="zh-CN" altLang="en-US" dirty="0"/>
          </a:p>
        </p:txBody>
      </p:sp>
      <p:sp>
        <p:nvSpPr>
          <p:cNvPr id="5" name="TextBox 4"/>
          <p:cNvSpPr txBox="1"/>
          <p:nvPr/>
        </p:nvSpPr>
        <p:spPr>
          <a:xfrm>
            <a:off x="3563888" y="697260"/>
            <a:ext cx="1980030" cy="523220"/>
          </a:xfrm>
          <a:prstGeom prst="rect">
            <a:avLst/>
          </a:prstGeom>
          <a:noFill/>
        </p:spPr>
        <p:txBody>
          <a:bodyPr wrap="none">
            <a:spAutoFit/>
          </a:bodyPr>
          <a:lstStyle/>
          <a:p>
            <a:pPr>
              <a:defRPr/>
            </a:pPr>
            <a:r>
              <a:rPr lang="zh-CN" altLang="en-US" sz="2800" dirty="0" smtClean="0">
                <a:latin typeface="+mn-ea"/>
                <a:ea typeface="+mn-ea"/>
              </a:rPr>
              <a:t>实体完整性</a:t>
            </a:r>
            <a:endParaRPr lang="zh-CN" altLang="en-US" sz="2800" dirty="0">
              <a:latin typeface="+mn-ea"/>
              <a:ea typeface="+mn-ea"/>
            </a:endParaRPr>
          </a:p>
        </p:txBody>
      </p:sp>
      <p:sp>
        <p:nvSpPr>
          <p:cNvPr id="6" name="椭圆 5"/>
          <p:cNvSpPr/>
          <p:nvPr/>
        </p:nvSpPr>
        <p:spPr>
          <a:xfrm>
            <a:off x="3311913" y="1609418"/>
            <a:ext cx="540605"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2</a:t>
            </a:r>
            <a:endParaRPr lang="zh-CN" altLang="en-US" dirty="0"/>
          </a:p>
        </p:txBody>
      </p:sp>
      <p:sp>
        <p:nvSpPr>
          <p:cNvPr id="7" name="TextBox 6"/>
          <p:cNvSpPr txBox="1"/>
          <p:nvPr/>
        </p:nvSpPr>
        <p:spPr>
          <a:xfrm>
            <a:off x="3888114" y="1556094"/>
            <a:ext cx="2052038" cy="523220"/>
          </a:xfrm>
          <a:prstGeom prst="rect">
            <a:avLst/>
          </a:prstGeom>
          <a:noFill/>
        </p:spPr>
        <p:txBody>
          <a:bodyPr wrap="square">
            <a:spAutoFit/>
          </a:bodyPr>
          <a:lstStyle/>
          <a:p>
            <a:pPr>
              <a:defRPr/>
            </a:pPr>
            <a:r>
              <a:rPr lang="zh-CN" altLang="en-US" sz="2800" dirty="0" smtClean="0">
                <a:latin typeface="+mn-ea"/>
                <a:ea typeface="+mn-ea"/>
              </a:rPr>
              <a:t>参照完整性</a:t>
            </a:r>
            <a:endParaRPr lang="zh-CN" altLang="en-US" sz="2800" dirty="0">
              <a:latin typeface="+mn-ea"/>
              <a:ea typeface="+mn-ea"/>
            </a:endParaRPr>
          </a:p>
        </p:txBody>
      </p:sp>
      <p:sp>
        <p:nvSpPr>
          <p:cNvPr id="8" name="椭圆 7"/>
          <p:cNvSpPr/>
          <p:nvPr/>
        </p:nvSpPr>
        <p:spPr>
          <a:xfrm>
            <a:off x="3563889" y="2441476"/>
            <a:ext cx="553380"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3</a:t>
            </a:r>
            <a:endParaRPr lang="zh-CN" altLang="en-US" dirty="0"/>
          </a:p>
        </p:txBody>
      </p:sp>
      <p:sp>
        <p:nvSpPr>
          <p:cNvPr id="9" name="TextBox 8"/>
          <p:cNvSpPr txBox="1"/>
          <p:nvPr/>
        </p:nvSpPr>
        <p:spPr>
          <a:xfrm>
            <a:off x="4123247" y="2410212"/>
            <a:ext cx="3416321" cy="523220"/>
          </a:xfrm>
          <a:prstGeom prst="rect">
            <a:avLst/>
          </a:prstGeom>
          <a:noFill/>
        </p:spPr>
        <p:txBody>
          <a:bodyPr wrap="none">
            <a:spAutoFit/>
          </a:bodyPr>
          <a:lstStyle/>
          <a:p>
            <a:pPr>
              <a:defRPr/>
            </a:pPr>
            <a:r>
              <a:rPr lang="zh-CN" altLang="en-US" sz="2800" dirty="0" smtClean="0">
                <a:latin typeface="+mn-ea"/>
                <a:ea typeface="+mn-ea"/>
              </a:rPr>
              <a:t>用户自定义的完整性</a:t>
            </a:r>
            <a:endParaRPr lang="zh-CN" altLang="en-US" sz="2800" dirty="0">
              <a:latin typeface="+mn-ea"/>
              <a:ea typeface="+mn-ea"/>
            </a:endParaRPr>
          </a:p>
        </p:txBody>
      </p:sp>
      <p:sp>
        <p:nvSpPr>
          <p:cNvPr id="10" name="椭圆 9"/>
          <p:cNvSpPr/>
          <p:nvPr/>
        </p:nvSpPr>
        <p:spPr>
          <a:xfrm>
            <a:off x="3852519" y="3273533"/>
            <a:ext cx="536252"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4</a:t>
            </a:r>
            <a:endParaRPr lang="zh-CN" altLang="en-US" dirty="0"/>
          </a:p>
        </p:txBody>
      </p:sp>
      <p:sp>
        <p:nvSpPr>
          <p:cNvPr id="11" name="TextBox 10"/>
          <p:cNvSpPr txBox="1"/>
          <p:nvPr/>
        </p:nvSpPr>
        <p:spPr>
          <a:xfrm>
            <a:off x="4396040" y="3232284"/>
            <a:ext cx="3416320" cy="523220"/>
          </a:xfrm>
          <a:prstGeom prst="rect">
            <a:avLst/>
          </a:prstGeom>
          <a:noFill/>
        </p:spPr>
        <p:txBody>
          <a:bodyPr wrap="none">
            <a:spAutoFit/>
          </a:bodyPr>
          <a:lstStyle/>
          <a:p>
            <a:pPr>
              <a:defRPr/>
            </a:pPr>
            <a:r>
              <a:rPr lang="zh-CN" altLang="en-US" sz="2800" dirty="0" smtClean="0">
                <a:latin typeface="+mn-ea"/>
                <a:ea typeface="+mn-ea"/>
              </a:rPr>
              <a:t>完整性约束命名子句</a:t>
            </a:r>
            <a:endParaRPr lang="zh-CN" altLang="en-US" sz="2800" dirty="0">
              <a:latin typeface="+mn-ea"/>
              <a:ea typeface="+mn-ea"/>
            </a:endParaRPr>
          </a:p>
        </p:txBody>
      </p:sp>
      <p:sp>
        <p:nvSpPr>
          <p:cNvPr id="12" name="椭圆 11"/>
          <p:cNvSpPr/>
          <p:nvPr/>
        </p:nvSpPr>
        <p:spPr>
          <a:xfrm>
            <a:off x="4067944" y="4105591"/>
            <a:ext cx="576070"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5</a:t>
            </a:r>
            <a:endParaRPr lang="zh-CN" altLang="en-US" dirty="0"/>
          </a:p>
        </p:txBody>
      </p:sp>
      <p:sp>
        <p:nvSpPr>
          <p:cNvPr id="13" name="椭圆 12"/>
          <p:cNvSpPr/>
          <p:nvPr/>
        </p:nvSpPr>
        <p:spPr>
          <a:xfrm>
            <a:off x="4380642" y="4937649"/>
            <a:ext cx="551391"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6</a:t>
            </a:r>
            <a:endParaRPr lang="zh-CN" altLang="en-US" dirty="0"/>
          </a:p>
        </p:txBody>
      </p:sp>
      <p:sp>
        <p:nvSpPr>
          <p:cNvPr id="14" name="TextBox 13"/>
          <p:cNvSpPr txBox="1"/>
          <p:nvPr/>
        </p:nvSpPr>
        <p:spPr>
          <a:xfrm>
            <a:off x="4932040" y="4926568"/>
            <a:ext cx="1261885" cy="523220"/>
          </a:xfrm>
          <a:prstGeom prst="rect">
            <a:avLst/>
          </a:prstGeom>
          <a:noFill/>
        </p:spPr>
        <p:txBody>
          <a:bodyPr wrap="none">
            <a:spAutoFit/>
          </a:bodyPr>
          <a:lstStyle/>
          <a:p>
            <a:pPr>
              <a:defRPr/>
            </a:pPr>
            <a:r>
              <a:rPr lang="zh-CN" altLang="en-US" sz="2800" dirty="0" smtClean="0">
                <a:latin typeface="+mn-ea"/>
                <a:ea typeface="+mn-ea"/>
              </a:rPr>
              <a:t>触发器</a:t>
            </a:r>
            <a:endParaRPr lang="zh-CN" altLang="en-US" sz="2800" dirty="0">
              <a:latin typeface="+mn-ea"/>
              <a:ea typeface="+mn-ea"/>
            </a:endParaRPr>
          </a:p>
        </p:txBody>
      </p:sp>
      <p:sp>
        <p:nvSpPr>
          <p:cNvPr id="15" name="TextBox 14"/>
          <p:cNvSpPr txBox="1"/>
          <p:nvPr/>
        </p:nvSpPr>
        <p:spPr>
          <a:xfrm>
            <a:off x="4677300" y="4080153"/>
            <a:ext cx="902812" cy="523220"/>
          </a:xfrm>
          <a:prstGeom prst="rect">
            <a:avLst/>
          </a:prstGeom>
          <a:noFill/>
        </p:spPr>
        <p:txBody>
          <a:bodyPr wrap="none">
            <a:spAutoFit/>
          </a:bodyPr>
          <a:lstStyle/>
          <a:p>
            <a:pPr>
              <a:defRPr/>
            </a:pPr>
            <a:r>
              <a:rPr lang="zh-CN" altLang="en-US" sz="2800" dirty="0" smtClean="0">
                <a:solidFill>
                  <a:schemeClr val="accent3"/>
                </a:solidFill>
                <a:latin typeface="+mn-ea"/>
                <a:ea typeface="+mn-ea"/>
              </a:rPr>
              <a:t>断言</a:t>
            </a:r>
            <a:endParaRPr lang="zh-CN" altLang="en-US" sz="2800" dirty="0">
              <a:solidFill>
                <a:schemeClr val="accent3"/>
              </a:solidFill>
              <a:latin typeface="+mn-ea"/>
              <a:ea typeface="+mn-ea"/>
            </a:endParaRPr>
          </a:p>
        </p:txBody>
      </p:sp>
      <p:sp>
        <p:nvSpPr>
          <p:cNvPr id="16" name="TextBox 15"/>
          <p:cNvSpPr txBox="1"/>
          <p:nvPr/>
        </p:nvSpPr>
        <p:spPr>
          <a:xfrm>
            <a:off x="755576" y="337220"/>
            <a:ext cx="2088232" cy="707886"/>
          </a:xfrm>
          <a:prstGeom prst="rect">
            <a:avLst/>
          </a:prstGeom>
          <a:noFill/>
        </p:spPr>
        <p:txBody>
          <a:bodyPr wrap="square" rtlCol="0">
            <a:spAutoFit/>
          </a:bodyPr>
          <a:lstStyle/>
          <a:p>
            <a:r>
              <a:rPr lang="en-US" altLang="zh-CN" sz="4000" dirty="0" smtClean="0"/>
              <a:t>Contents</a:t>
            </a:r>
            <a:endParaRPr lang="zh-CN" altLang="en-US" sz="4000" dirty="0"/>
          </a:p>
        </p:txBody>
      </p:sp>
    </p:spTree>
    <p:extLst>
      <p:ext uri="{BB962C8B-B14F-4D97-AF65-F5344CB8AC3E}">
        <p14:creationId xmlns:p14="http://schemas.microsoft.com/office/powerpoint/2010/main" val="2035662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187624" y="16581"/>
            <a:ext cx="6984776" cy="913284"/>
          </a:xfrm>
        </p:spPr>
        <p:txBody>
          <a:bodyPr/>
          <a:lstStyle/>
          <a:p>
            <a:r>
              <a:rPr lang="zh-CN" altLang="en-US" sz="3600" dirty="0" smtClean="0">
                <a:latin typeface="+mn-ea"/>
                <a:ea typeface="+mn-ea"/>
              </a:rPr>
              <a:t>断 言</a:t>
            </a:r>
            <a:endParaRPr lang="zh-CN" sz="3600" dirty="0">
              <a:latin typeface="+mn-ea"/>
              <a:ea typeface="+mn-ea"/>
            </a:endParaRPr>
          </a:p>
        </p:txBody>
      </p:sp>
      <p:sp>
        <p:nvSpPr>
          <p:cNvPr id="40963" name="Rectangle 3"/>
          <p:cNvSpPr>
            <a:spLocks noGrp="1" noChangeArrowheads="1"/>
          </p:cNvSpPr>
          <p:nvPr>
            <p:ph idx="4294967295"/>
          </p:nvPr>
        </p:nvSpPr>
        <p:spPr>
          <a:xfrm>
            <a:off x="1043608" y="841276"/>
            <a:ext cx="8100392" cy="4729708"/>
          </a:xfrm>
        </p:spPr>
        <p:txBody>
          <a:bodyPr>
            <a:noAutofit/>
          </a:bodyPr>
          <a:lstStyle/>
          <a:p>
            <a:pPr>
              <a:lnSpc>
                <a:spcPct val="150000"/>
              </a:lnSpc>
            </a:pPr>
            <a:r>
              <a:rPr lang="zh-CN" altLang="en-US" sz="2400" b="1" dirty="0" smtClean="0">
                <a:latin typeface="+mj-ea"/>
                <a:ea typeface="+mj-ea"/>
              </a:rPr>
              <a:t>创建断言</a:t>
            </a:r>
            <a:endParaRPr lang="en-US" altLang="zh-CN" sz="2400" b="1" dirty="0" smtClean="0">
              <a:latin typeface="+mj-ea"/>
              <a:ea typeface="+mj-ea"/>
            </a:endParaRPr>
          </a:p>
          <a:p>
            <a:pPr marL="0" indent="0">
              <a:lnSpc>
                <a:spcPct val="150000"/>
              </a:lnSpc>
              <a:buNone/>
            </a:pPr>
            <a:r>
              <a:rPr lang="en-US" altLang="zh-CN" sz="2400" b="1" dirty="0" smtClean="0">
                <a:latin typeface="+mj-ea"/>
                <a:ea typeface="+mj-ea"/>
              </a:rPr>
              <a:t>    CREATE ASSERTION  </a:t>
            </a:r>
            <a:r>
              <a:rPr lang="en-US" altLang="zh-CN" sz="2400" b="1" dirty="0" smtClean="0">
                <a:latin typeface="幼圆" pitchFamily="49" charset="-122"/>
                <a:ea typeface="幼圆" pitchFamily="49" charset="-122"/>
              </a:rPr>
              <a:t>&lt;</a:t>
            </a:r>
            <a:r>
              <a:rPr lang="zh-CN" altLang="en-US" sz="2400" b="1" dirty="0" smtClean="0">
                <a:latin typeface="幼圆" pitchFamily="49" charset="-122"/>
                <a:ea typeface="幼圆" pitchFamily="49" charset="-122"/>
              </a:rPr>
              <a:t>断言名</a:t>
            </a:r>
            <a:r>
              <a:rPr lang="en-US" altLang="zh-CN" sz="2400" b="1" dirty="0" smtClean="0">
                <a:latin typeface="幼圆" pitchFamily="49" charset="-122"/>
                <a:ea typeface="幼圆" pitchFamily="49" charset="-122"/>
              </a:rPr>
              <a:t>&gt; &lt;</a:t>
            </a:r>
            <a:r>
              <a:rPr lang="en-US" altLang="zh-CN" sz="2400" b="1" dirty="0" smtClean="0">
                <a:latin typeface="+mj-ea"/>
                <a:ea typeface="+mj-ea"/>
              </a:rPr>
              <a:t>CHECK</a:t>
            </a:r>
            <a:r>
              <a:rPr lang="en-US" altLang="zh-CN" sz="2400" b="1" dirty="0" smtClean="0">
                <a:latin typeface="幼圆" pitchFamily="49" charset="-122"/>
                <a:ea typeface="幼圆" pitchFamily="49" charset="-122"/>
              </a:rPr>
              <a:t> </a:t>
            </a:r>
            <a:r>
              <a:rPr lang="zh-CN" altLang="en-US" sz="2400" b="1" dirty="0" smtClean="0">
                <a:latin typeface="幼圆" pitchFamily="49" charset="-122"/>
                <a:ea typeface="幼圆" pitchFamily="49" charset="-122"/>
              </a:rPr>
              <a:t>子句</a:t>
            </a:r>
            <a:r>
              <a:rPr lang="en-US" altLang="zh-CN" sz="2400" b="1" dirty="0" smtClean="0">
                <a:latin typeface="幼圆" pitchFamily="49" charset="-122"/>
                <a:ea typeface="幼圆" pitchFamily="49" charset="-122"/>
              </a:rPr>
              <a:t>&gt;</a:t>
            </a:r>
          </a:p>
          <a:p>
            <a:pPr>
              <a:lnSpc>
                <a:spcPct val="150000"/>
              </a:lnSpc>
              <a:buFont typeface="Wingdings" pitchFamily="2" charset="2"/>
              <a:buChar char="Ø"/>
            </a:pPr>
            <a:r>
              <a:rPr lang="zh-CN" altLang="en-US" sz="2400" dirty="0" smtClean="0">
                <a:latin typeface="幼圆" pitchFamily="49" charset="-122"/>
                <a:ea typeface="幼圆" pitchFamily="49" charset="-122"/>
              </a:rPr>
              <a:t>每个断言都被赋予一个名字，</a:t>
            </a:r>
            <a:r>
              <a:rPr lang="en-US" altLang="zh-CN" sz="2400" dirty="0" smtClean="0">
                <a:latin typeface="幼圆" pitchFamily="49" charset="-122"/>
                <a:ea typeface="幼圆" pitchFamily="49" charset="-122"/>
              </a:rPr>
              <a:t>&lt;CHENCK</a:t>
            </a:r>
            <a:r>
              <a:rPr lang="zh-CN" altLang="en-US" sz="2400" dirty="0" smtClean="0">
                <a:latin typeface="幼圆" pitchFamily="49" charset="-122"/>
                <a:ea typeface="幼圆" pitchFamily="49" charset="-122"/>
              </a:rPr>
              <a:t>子句</a:t>
            </a:r>
            <a:r>
              <a:rPr lang="en-US" altLang="zh-CN" sz="2400" dirty="0" smtClean="0">
                <a:latin typeface="幼圆" pitchFamily="49" charset="-122"/>
                <a:ea typeface="幼圆" pitchFamily="49" charset="-122"/>
              </a:rPr>
              <a:t>&gt;</a:t>
            </a:r>
            <a:r>
              <a:rPr lang="zh-CN" altLang="en-US" sz="2400" dirty="0" smtClean="0">
                <a:latin typeface="幼圆" pitchFamily="49" charset="-122"/>
                <a:ea typeface="幼圆" pitchFamily="49" charset="-122"/>
              </a:rPr>
              <a:t>。</a:t>
            </a:r>
            <a:endParaRPr lang="en-US" altLang="zh-CN" sz="2400" dirty="0" smtClean="0">
              <a:latin typeface="幼圆" pitchFamily="49" charset="-122"/>
              <a:ea typeface="幼圆" pitchFamily="49" charset="-122"/>
            </a:endParaRPr>
          </a:p>
          <a:p>
            <a:pPr>
              <a:lnSpc>
                <a:spcPct val="150000"/>
              </a:lnSpc>
              <a:buFont typeface="Wingdings" pitchFamily="2" charset="2"/>
              <a:buChar char="Ø"/>
            </a:pPr>
            <a:r>
              <a:rPr lang="zh-CN" altLang="en-US" sz="2400" dirty="0" smtClean="0">
                <a:latin typeface="幼圆" pitchFamily="49" charset="-122"/>
                <a:ea typeface="幼圆" pitchFamily="49" charset="-122"/>
              </a:rPr>
              <a:t>可以定义涉及多个表或者聚集操作的比较复杂的完整性约束条件；</a:t>
            </a:r>
            <a:endParaRPr lang="en-US" altLang="zh-CN" sz="2400" dirty="0" smtClean="0">
              <a:latin typeface="幼圆" pitchFamily="49" charset="-122"/>
              <a:ea typeface="幼圆" pitchFamily="49" charset="-122"/>
            </a:endParaRPr>
          </a:p>
          <a:p>
            <a:pPr>
              <a:lnSpc>
                <a:spcPct val="150000"/>
              </a:lnSpc>
              <a:buFont typeface="Wingdings" pitchFamily="2" charset="2"/>
              <a:buChar char="Ø"/>
            </a:pPr>
            <a:r>
              <a:rPr lang="zh-CN" altLang="en-US" sz="2400" dirty="0" smtClean="0">
                <a:latin typeface="幼圆" pitchFamily="49" charset="-122"/>
                <a:ea typeface="幼圆" pitchFamily="49" charset="-122"/>
              </a:rPr>
              <a:t>断言创建以后，任何对断言中所涉及的操作都会触发关系数据库管理系统对断言的检查，使断言不为真值的操作都会被拒绝</a:t>
            </a:r>
            <a:endParaRPr lang="zh-CN" dirty="0">
              <a:latin typeface="幼圆" pitchFamily="49" charset="-122"/>
              <a:ea typeface="幼圆" pitchFamily="49" charset="-122"/>
            </a:endParaRPr>
          </a:p>
        </p:txBody>
      </p:sp>
      <p:sp>
        <p:nvSpPr>
          <p:cNvPr id="4" name="椭圆 3"/>
          <p:cNvSpPr/>
          <p:nvPr/>
        </p:nvSpPr>
        <p:spPr>
          <a:xfrm>
            <a:off x="323528" y="193204"/>
            <a:ext cx="576070"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5</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3608" y="1128957"/>
            <a:ext cx="8100392" cy="2160591"/>
          </a:xfrm>
          <a:prstGeom prst="rect">
            <a:avLst/>
          </a:prstGeom>
        </p:spPr>
        <p:txBody>
          <a:bodyPr wrap="square">
            <a:spAutoFit/>
          </a:bodyPr>
          <a:lstStyle/>
          <a:p>
            <a:pPr marL="457200" indent="-457200" algn="l">
              <a:lnSpc>
                <a:spcPct val="140000"/>
              </a:lnSpc>
              <a:buFont typeface="+mj-lt"/>
              <a:buAutoNum type="arabicPeriod" startAt="3"/>
            </a:pPr>
            <a:r>
              <a:rPr lang="zh-CN" altLang="zh-CN" sz="2400" b="1" dirty="0" smtClean="0">
                <a:latin typeface="+mj-ea"/>
                <a:ea typeface="+mj-ea"/>
              </a:rPr>
              <a:t>违约处理</a:t>
            </a:r>
            <a:r>
              <a:rPr lang="zh-CN" altLang="en-US" sz="2400" b="1" dirty="0" smtClean="0">
                <a:latin typeface="+mj-ea"/>
                <a:ea typeface="+mj-ea"/>
              </a:rPr>
              <a:t>（</a:t>
            </a:r>
            <a:r>
              <a:rPr lang="zh-CN" altLang="en-US" sz="2400" b="1" dirty="0" smtClean="0">
                <a:latin typeface="+mn-ea"/>
                <a:ea typeface="+mn-ea"/>
              </a:rPr>
              <a:t>违法必究</a:t>
            </a:r>
            <a:r>
              <a:rPr lang="zh-CN" altLang="en-US" sz="2400" b="1" dirty="0" smtClean="0">
                <a:latin typeface="+mj-ea"/>
                <a:ea typeface="+mj-ea"/>
              </a:rPr>
              <a:t>）</a:t>
            </a:r>
            <a:endParaRPr lang="zh-CN" altLang="zh-CN" sz="2400" b="1" dirty="0">
              <a:latin typeface="+mj-ea"/>
              <a:ea typeface="+mj-ea"/>
            </a:endParaRPr>
          </a:p>
          <a:p>
            <a:pPr lvl="1" algn="l">
              <a:lnSpc>
                <a:spcPct val="140000"/>
              </a:lnSpc>
              <a:buFont typeface="Wingdings" pitchFamily="2" charset="2"/>
              <a:buNone/>
            </a:pPr>
            <a:r>
              <a:rPr lang="zh-CN" altLang="zh-CN" sz="2400" dirty="0" smtClean="0">
                <a:latin typeface="+mj-ea"/>
                <a:ea typeface="+mj-ea"/>
              </a:rPr>
              <a:t>若</a:t>
            </a:r>
            <a:r>
              <a:rPr lang="zh-CN" altLang="zh-CN" sz="2400" dirty="0">
                <a:latin typeface="+mj-ea"/>
                <a:ea typeface="+mj-ea"/>
              </a:rPr>
              <a:t>DBMS发现用户违背了完整性约束条件，就采取一定的动作，如拒绝执行该操作，进行违约处理以保证数据的完整性</a:t>
            </a:r>
            <a:r>
              <a:rPr lang="zh-CN" altLang="zh-CN" sz="2400" dirty="0" smtClean="0">
                <a:latin typeface="+mj-ea"/>
                <a:ea typeface="+mj-ea"/>
              </a:rPr>
              <a:t>。</a:t>
            </a:r>
            <a:endParaRPr lang="zh-CN" altLang="zh-CN" sz="2400" dirty="0">
              <a:latin typeface="+mj-ea"/>
              <a:ea typeface="+mj-ea"/>
            </a:endParaRPr>
          </a:p>
        </p:txBody>
      </p:sp>
      <p:sp>
        <p:nvSpPr>
          <p:cNvPr id="3" name="Rectangle 2"/>
          <p:cNvSpPr txBox="1">
            <a:spLocks noChangeArrowheads="1"/>
          </p:cNvSpPr>
          <p:nvPr/>
        </p:nvSpPr>
        <p:spPr>
          <a:xfrm>
            <a:off x="1187624" y="0"/>
            <a:ext cx="7056784"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3200" b="1" dirty="0" smtClean="0">
                <a:latin typeface="+mj-ea"/>
              </a:rPr>
              <a:t>数据库完整性</a:t>
            </a:r>
            <a:r>
              <a:rPr lang="zh-CN" altLang="en-US" sz="3200" b="1" dirty="0" smtClean="0">
                <a:latin typeface="+mj-ea"/>
              </a:rPr>
              <a:t>概述</a:t>
            </a:r>
            <a:endParaRPr lang="zh-CN" sz="3200" b="1" dirty="0">
              <a:latin typeface="+mj-ea"/>
            </a:endParaRPr>
          </a:p>
        </p:txBody>
      </p:sp>
      <p:sp>
        <p:nvSpPr>
          <p:cNvPr id="4" name="矩形 3"/>
          <p:cNvSpPr/>
          <p:nvPr/>
        </p:nvSpPr>
        <p:spPr>
          <a:xfrm>
            <a:off x="539552" y="3556962"/>
            <a:ext cx="8532440" cy="1799019"/>
          </a:xfrm>
          <a:prstGeom prst="rect">
            <a:avLst/>
          </a:prstGeom>
        </p:spPr>
        <p:txBody>
          <a:bodyPr wrap="square">
            <a:spAutoFit/>
          </a:bodyPr>
          <a:lstStyle/>
          <a:p>
            <a:pPr marL="342900" indent="-342900" algn="l">
              <a:lnSpc>
                <a:spcPct val="150000"/>
              </a:lnSpc>
              <a:spcBef>
                <a:spcPct val="80000"/>
              </a:spcBef>
              <a:buFont typeface="Wingdings" pitchFamily="2" charset="2"/>
              <a:buChar char="l"/>
            </a:pPr>
            <a:r>
              <a:rPr lang="zh-CN" altLang="zh-CN" sz="2600" b="1" dirty="0">
                <a:latin typeface="幼圆" pitchFamily="49" charset="-122"/>
                <a:ea typeface="幼圆" pitchFamily="49" charset="-122"/>
              </a:rPr>
              <a:t>目前商用的</a:t>
            </a:r>
            <a:r>
              <a:rPr lang="zh-CN" altLang="zh-CN" sz="2600" b="1" dirty="0">
                <a:latin typeface="+mj-ea"/>
                <a:ea typeface="+mj-ea"/>
              </a:rPr>
              <a:t>DBMS</a:t>
            </a:r>
            <a:r>
              <a:rPr lang="zh-CN" altLang="zh-CN" sz="2600" b="1" dirty="0">
                <a:latin typeface="幼圆" pitchFamily="49" charset="-122"/>
                <a:ea typeface="幼圆" pitchFamily="49" charset="-122"/>
              </a:rPr>
              <a:t>都支持完整性控制</a:t>
            </a:r>
            <a:r>
              <a:rPr lang="zh-CN" altLang="zh-CN" sz="2600" b="1" dirty="0" smtClean="0">
                <a:latin typeface="幼圆" pitchFamily="49" charset="-122"/>
                <a:ea typeface="幼圆" pitchFamily="49" charset="-122"/>
              </a:rPr>
              <a:t>，即完整性</a:t>
            </a:r>
            <a:r>
              <a:rPr lang="zh-CN" altLang="zh-CN" sz="2600" b="1" dirty="0">
                <a:latin typeface="幼圆" pitchFamily="49" charset="-122"/>
                <a:ea typeface="幼圆" pitchFamily="49" charset="-122"/>
              </a:rPr>
              <a:t>控制由</a:t>
            </a:r>
            <a:r>
              <a:rPr lang="zh-CN" altLang="zh-CN" sz="2600" b="1" dirty="0">
                <a:latin typeface="+mj-ea"/>
                <a:ea typeface="+mj-ea"/>
              </a:rPr>
              <a:t>DBMS</a:t>
            </a:r>
            <a:r>
              <a:rPr lang="zh-CN" altLang="zh-CN" sz="2600" b="1" dirty="0">
                <a:latin typeface="幼圆" pitchFamily="49" charset="-122"/>
                <a:ea typeface="幼圆" pitchFamily="49" charset="-122"/>
              </a:rPr>
              <a:t>实现，不必由应用程序完成，</a:t>
            </a:r>
            <a:r>
              <a:rPr lang="zh-CN" altLang="zh-CN" sz="2600" b="1" dirty="0" smtClean="0">
                <a:latin typeface="幼圆" pitchFamily="49" charset="-122"/>
                <a:ea typeface="幼圆" pitchFamily="49" charset="-122"/>
              </a:rPr>
              <a:t>从而</a:t>
            </a:r>
            <a:r>
              <a:rPr lang="zh-CN" altLang="en-US" sz="2600" b="1" dirty="0" smtClean="0">
                <a:latin typeface="幼圆" pitchFamily="49" charset="-122"/>
                <a:ea typeface="幼圆" pitchFamily="49" charset="-122"/>
              </a:rPr>
              <a:t>为</a:t>
            </a:r>
            <a:r>
              <a:rPr lang="zh-CN" altLang="en-US" sz="2600" b="1" dirty="0">
                <a:latin typeface="幼圆" pitchFamily="49" charset="-122"/>
                <a:ea typeface="幼圆" pitchFamily="49" charset="-122"/>
              </a:rPr>
              <a:t>所有用户和应用提供一致的数据库完整性，</a:t>
            </a:r>
            <a:r>
              <a:rPr lang="zh-CN" altLang="zh-CN" sz="2600" b="1" dirty="0">
                <a:latin typeface="幼圆" pitchFamily="49" charset="-122"/>
                <a:ea typeface="幼圆" pitchFamily="49" charset="-122"/>
              </a:rPr>
              <a:t>减轻应用程序员的</a:t>
            </a:r>
            <a:r>
              <a:rPr lang="zh-CN" altLang="zh-CN" sz="2600" b="1" dirty="0" smtClean="0">
                <a:latin typeface="幼圆" pitchFamily="49" charset="-122"/>
                <a:ea typeface="幼圆" pitchFamily="49" charset="-122"/>
              </a:rPr>
              <a:t>负担</a:t>
            </a:r>
            <a:endParaRPr lang="zh-CN" altLang="zh-CN" sz="2600" b="1" dirty="0">
              <a:latin typeface="幼圆" pitchFamily="49" charset="-122"/>
              <a:ea typeface="幼圆" pitchFamily="49" charset="-122"/>
            </a:endParaRPr>
          </a:p>
        </p:txBody>
      </p:sp>
    </p:spTree>
    <p:extLst>
      <p:ext uri="{BB962C8B-B14F-4D97-AF65-F5344CB8AC3E}">
        <p14:creationId xmlns:p14="http://schemas.microsoft.com/office/powerpoint/2010/main" val="294975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4294967295"/>
          </p:nvPr>
        </p:nvSpPr>
        <p:spPr>
          <a:xfrm>
            <a:off x="1115616" y="929865"/>
            <a:ext cx="7920880" cy="4879963"/>
          </a:xfrm>
        </p:spPr>
        <p:txBody>
          <a:bodyPr>
            <a:normAutofit fontScale="85000" lnSpcReduction="20000"/>
          </a:bodyPr>
          <a:lstStyle/>
          <a:p>
            <a:pPr>
              <a:lnSpc>
                <a:spcPct val="150000"/>
              </a:lnSpc>
              <a:buFont typeface="Wingdings" pitchFamily="2" charset="2"/>
              <a:buChar char="Ø"/>
            </a:pPr>
            <a:r>
              <a:rPr lang="zh-CN" altLang="en-US" sz="3100" b="0" dirty="0" smtClean="0">
                <a:latin typeface="+mj-ea"/>
                <a:ea typeface="+mj-ea"/>
              </a:rPr>
              <a:t>在</a:t>
            </a:r>
            <a:r>
              <a:rPr lang="en-US" altLang="zh-CN" sz="3100" b="0" dirty="0" smtClean="0">
                <a:latin typeface="+mj-ea"/>
                <a:ea typeface="+mj-ea"/>
              </a:rPr>
              <a:t>SQL</a:t>
            </a:r>
            <a:r>
              <a:rPr lang="zh-CN" altLang="en-US" sz="3100" b="0" dirty="0" smtClean="0">
                <a:latin typeface="+mj-ea"/>
                <a:ea typeface="+mj-ea"/>
              </a:rPr>
              <a:t>中可以使用数据定义语言中的 </a:t>
            </a:r>
            <a:endParaRPr lang="en-US" altLang="zh-CN" sz="3100" b="0" dirty="0" smtClean="0">
              <a:latin typeface="+mj-ea"/>
              <a:ea typeface="+mj-ea"/>
            </a:endParaRPr>
          </a:p>
          <a:p>
            <a:pPr marL="0" indent="0">
              <a:lnSpc>
                <a:spcPct val="150000"/>
              </a:lnSpc>
              <a:buNone/>
            </a:pPr>
            <a:r>
              <a:rPr lang="en-US" altLang="zh-CN" sz="2600" dirty="0" smtClean="0">
                <a:latin typeface="+mj-ea"/>
                <a:ea typeface="+mj-ea"/>
              </a:rPr>
              <a:t>                CREATE  ASSERTION</a:t>
            </a:r>
          </a:p>
          <a:p>
            <a:pPr marL="0" indent="0">
              <a:lnSpc>
                <a:spcPct val="150000"/>
              </a:lnSpc>
            </a:pPr>
            <a:r>
              <a:rPr lang="zh-CN" altLang="en-US" sz="3100" b="0" dirty="0" smtClean="0">
                <a:latin typeface="+mj-ea"/>
                <a:ea typeface="+mj-ea"/>
              </a:rPr>
              <a:t>    </a:t>
            </a:r>
            <a:r>
              <a:rPr lang="zh-CN" altLang="en-US" sz="3100" b="0" dirty="0">
                <a:latin typeface="+mj-ea"/>
                <a:ea typeface="+mj-ea"/>
              </a:rPr>
              <a:t>语句，通过声明断言来指定更具一般的</a:t>
            </a:r>
            <a:r>
              <a:rPr lang="zh-CN" altLang="en-US" sz="3100" b="0" dirty="0" smtClean="0">
                <a:latin typeface="+mj-ea"/>
                <a:ea typeface="+mj-ea"/>
              </a:rPr>
              <a:t>约束条件</a:t>
            </a:r>
            <a:endParaRPr lang="en-US" altLang="zh-CN" sz="3100" b="0" dirty="0">
              <a:latin typeface="+mj-ea"/>
              <a:ea typeface="+mj-ea"/>
            </a:endParaRPr>
          </a:p>
          <a:p>
            <a:pPr marL="0" indent="0">
              <a:lnSpc>
                <a:spcPct val="170000"/>
              </a:lnSpc>
              <a:buNone/>
            </a:pPr>
            <a:r>
              <a:rPr lang="en-US" altLang="zh-CN" sz="2800" dirty="0" smtClean="0">
                <a:latin typeface="幼圆" pitchFamily="49" charset="-122"/>
                <a:ea typeface="幼圆" pitchFamily="49" charset="-122"/>
              </a:rPr>
              <a:t>【</a:t>
            </a:r>
            <a:r>
              <a:rPr lang="zh-CN" altLang="en-US" sz="2800" dirty="0" smtClean="0">
                <a:latin typeface="微软雅黑" panose="020B0503020204020204" pitchFamily="34" charset="-122"/>
                <a:ea typeface="微软雅黑" panose="020B0503020204020204" pitchFamily="34" charset="-122"/>
              </a:rPr>
              <a:t>例</a:t>
            </a:r>
            <a:r>
              <a:rPr lang="en-US" altLang="zh-CN" sz="2800" dirty="0" smtClean="0">
                <a:latin typeface="幼圆" pitchFamily="49" charset="-122"/>
                <a:ea typeface="幼圆" pitchFamily="49" charset="-122"/>
              </a:rPr>
              <a:t>】</a:t>
            </a:r>
            <a:r>
              <a:rPr lang="zh-CN" altLang="en-US" sz="2800" dirty="0" smtClean="0">
                <a:latin typeface="幼圆" pitchFamily="49" charset="-122"/>
                <a:ea typeface="幼圆" pitchFamily="49" charset="-122"/>
              </a:rPr>
              <a:t>限制数据库课程最多</a:t>
            </a:r>
            <a:r>
              <a:rPr lang="en-US" altLang="zh-CN" sz="2800" dirty="0" smtClean="0">
                <a:latin typeface="幼圆" pitchFamily="49" charset="-122"/>
                <a:ea typeface="幼圆" pitchFamily="49" charset="-122"/>
              </a:rPr>
              <a:t>60</a:t>
            </a:r>
            <a:r>
              <a:rPr lang="zh-CN" altLang="en-US" sz="2800" dirty="0" smtClean="0">
                <a:latin typeface="幼圆" pitchFamily="49" charset="-122"/>
                <a:ea typeface="幼圆" pitchFamily="49" charset="-122"/>
              </a:rPr>
              <a:t>名学生选修</a:t>
            </a:r>
            <a:endParaRPr lang="en-US" altLang="zh-CN" sz="2800" dirty="0" smtClean="0">
              <a:latin typeface="幼圆" pitchFamily="49" charset="-122"/>
              <a:ea typeface="幼圆" pitchFamily="49" charset="-122"/>
            </a:endParaRPr>
          </a:p>
          <a:p>
            <a:pPr marL="0" indent="0">
              <a:lnSpc>
                <a:spcPct val="120000"/>
              </a:lnSpc>
              <a:buNone/>
            </a:pPr>
            <a:r>
              <a:rPr lang="en-US" altLang="zh-CN" sz="2100" b="1" dirty="0" smtClean="0">
                <a:latin typeface="幼圆" pitchFamily="49" charset="-122"/>
                <a:ea typeface="幼圆" pitchFamily="49" charset="-122"/>
              </a:rPr>
              <a:t>	</a:t>
            </a:r>
            <a:r>
              <a:rPr lang="en-US" altLang="zh-CN" sz="2100" b="1" dirty="0" smtClean="0">
                <a:latin typeface="+mj-ea"/>
                <a:ea typeface="+mj-ea"/>
              </a:rPr>
              <a:t>CREATE  ASSERTION  </a:t>
            </a:r>
            <a:r>
              <a:rPr lang="en-US" altLang="zh-CN" sz="2100" b="1" dirty="0" smtClean="0">
                <a:latin typeface="幼圆" pitchFamily="49" charset="-122"/>
                <a:ea typeface="幼圆" pitchFamily="49" charset="-122"/>
              </a:rPr>
              <a:t>ASSE_SC_DB_NUM</a:t>
            </a:r>
          </a:p>
          <a:p>
            <a:pPr marL="0" indent="0">
              <a:lnSpc>
                <a:spcPct val="120000"/>
              </a:lnSpc>
              <a:buNone/>
            </a:pPr>
            <a:r>
              <a:rPr lang="en-US" altLang="zh-CN" sz="2100" b="1" dirty="0" smtClean="0">
                <a:latin typeface="幼圆" pitchFamily="49" charset="-122"/>
                <a:ea typeface="幼圆" pitchFamily="49" charset="-122"/>
              </a:rPr>
              <a:t>		</a:t>
            </a:r>
            <a:r>
              <a:rPr lang="en-US" altLang="zh-CN" sz="2100" dirty="0">
                <a:latin typeface="+mj-ea"/>
                <a:ea typeface="+mj-ea"/>
              </a:rPr>
              <a:t>CHECK</a:t>
            </a:r>
            <a:r>
              <a:rPr lang="en-US" altLang="zh-CN" sz="2100" b="1" dirty="0" smtClean="0">
                <a:latin typeface="幼圆" pitchFamily="49" charset="-122"/>
                <a:ea typeface="幼圆" pitchFamily="49" charset="-122"/>
              </a:rPr>
              <a:t> ( 60&gt;=(  </a:t>
            </a:r>
            <a:r>
              <a:rPr lang="en-US" altLang="zh-CN" sz="2100" dirty="0">
                <a:latin typeface="+mj-ea"/>
                <a:ea typeface="+mj-ea"/>
              </a:rPr>
              <a:t>SELECT</a:t>
            </a:r>
            <a:r>
              <a:rPr lang="en-US" altLang="zh-CN" sz="2100" b="1" dirty="0" smtClean="0">
                <a:latin typeface="幼圆" pitchFamily="49" charset="-122"/>
                <a:ea typeface="幼圆" pitchFamily="49" charset="-122"/>
              </a:rPr>
              <a:t>  count(*)</a:t>
            </a:r>
          </a:p>
          <a:p>
            <a:pPr marL="0" indent="0">
              <a:lnSpc>
                <a:spcPct val="120000"/>
              </a:lnSpc>
              <a:buNone/>
            </a:pPr>
            <a:r>
              <a:rPr lang="en-US" altLang="zh-CN" sz="2100" b="1" dirty="0" smtClean="0">
                <a:latin typeface="幼圆" pitchFamily="49" charset="-122"/>
                <a:ea typeface="幼圆" pitchFamily="49" charset="-122"/>
              </a:rPr>
              <a:t>		</a:t>
            </a:r>
            <a:r>
              <a:rPr lang="en-US" altLang="zh-CN" sz="2100" dirty="0">
                <a:latin typeface="+mj-ea"/>
                <a:ea typeface="+mj-ea"/>
              </a:rPr>
              <a:t>FROM</a:t>
            </a:r>
            <a:r>
              <a:rPr lang="en-US" altLang="zh-CN" sz="2100" b="1" dirty="0" smtClean="0">
                <a:latin typeface="幼圆" pitchFamily="49" charset="-122"/>
                <a:ea typeface="幼圆" pitchFamily="49" charset="-122"/>
              </a:rPr>
              <a:t> Course, SC</a:t>
            </a:r>
          </a:p>
          <a:p>
            <a:pPr marL="0" indent="0">
              <a:lnSpc>
                <a:spcPct val="120000"/>
              </a:lnSpc>
              <a:buNone/>
            </a:pPr>
            <a:r>
              <a:rPr lang="en-US" altLang="zh-CN" sz="2100" b="1" dirty="0" smtClean="0">
                <a:latin typeface="幼圆" pitchFamily="49" charset="-122"/>
                <a:ea typeface="幼圆" pitchFamily="49" charset="-122"/>
              </a:rPr>
              <a:t>		</a:t>
            </a:r>
            <a:r>
              <a:rPr lang="en-US" altLang="zh-CN" sz="2100" dirty="0">
                <a:latin typeface="+mj-ea"/>
                <a:ea typeface="+mj-ea"/>
              </a:rPr>
              <a:t>WHERE</a:t>
            </a:r>
            <a:r>
              <a:rPr lang="en-US" altLang="zh-CN" sz="2100" b="1" dirty="0" smtClean="0">
                <a:latin typeface="幼圆" pitchFamily="49" charset="-122"/>
                <a:ea typeface="幼圆" pitchFamily="49" charset="-122"/>
              </a:rPr>
              <a:t> </a:t>
            </a:r>
            <a:r>
              <a:rPr lang="en-US" altLang="zh-CN" sz="2100" b="1" dirty="0" err="1" smtClean="0">
                <a:latin typeface="幼圆" pitchFamily="49" charset="-122"/>
                <a:ea typeface="幼圆" pitchFamily="49" charset="-122"/>
              </a:rPr>
              <a:t>SC.Cno</a:t>
            </a:r>
            <a:r>
              <a:rPr lang="en-US" altLang="zh-CN" sz="2100" b="1" dirty="0" smtClean="0">
                <a:latin typeface="幼圆" pitchFamily="49" charset="-122"/>
                <a:ea typeface="幼圆" pitchFamily="49" charset="-122"/>
              </a:rPr>
              <a:t>=</a:t>
            </a:r>
            <a:r>
              <a:rPr lang="en-US" altLang="zh-CN" sz="2100" b="1" dirty="0" err="1" smtClean="0">
                <a:latin typeface="幼圆" pitchFamily="49" charset="-122"/>
                <a:ea typeface="幼圆" pitchFamily="49" charset="-122"/>
              </a:rPr>
              <a:t>Course.Cno</a:t>
            </a:r>
            <a:r>
              <a:rPr lang="en-US" altLang="zh-CN" sz="2100" b="1" dirty="0" smtClean="0">
                <a:latin typeface="幼圆" pitchFamily="49" charset="-122"/>
                <a:ea typeface="幼圆" pitchFamily="49" charset="-122"/>
              </a:rPr>
              <a:t>  </a:t>
            </a:r>
            <a:r>
              <a:rPr lang="en-US" altLang="zh-CN" sz="2100" dirty="0">
                <a:latin typeface="+mj-ea"/>
                <a:ea typeface="+mj-ea"/>
              </a:rPr>
              <a:t>AND</a:t>
            </a:r>
          </a:p>
          <a:p>
            <a:pPr marL="0" indent="0">
              <a:lnSpc>
                <a:spcPct val="120000"/>
              </a:lnSpc>
              <a:buNone/>
            </a:pPr>
            <a:r>
              <a:rPr lang="en-US" altLang="zh-CN" sz="2100" b="1" dirty="0" smtClean="0">
                <a:latin typeface="幼圆" pitchFamily="49" charset="-122"/>
                <a:ea typeface="幼圆" pitchFamily="49" charset="-122"/>
              </a:rPr>
              <a:t>			</a:t>
            </a:r>
            <a:r>
              <a:rPr lang="en-US" altLang="zh-CN" sz="2100" b="1" dirty="0" err="1" smtClean="0">
                <a:latin typeface="幼圆" pitchFamily="49" charset="-122"/>
                <a:ea typeface="幼圆" pitchFamily="49" charset="-122"/>
              </a:rPr>
              <a:t>Course.Cname</a:t>
            </a:r>
            <a:r>
              <a:rPr lang="en-US" altLang="zh-CN" sz="2100" b="1" dirty="0" smtClean="0">
                <a:latin typeface="幼圆" pitchFamily="49" charset="-122"/>
                <a:ea typeface="幼圆" pitchFamily="49" charset="-122"/>
              </a:rPr>
              <a:t>=</a:t>
            </a:r>
            <a:r>
              <a:rPr lang="en-US" altLang="zh-CN" sz="2100" b="1" dirty="0" smtClean="0">
                <a:latin typeface="+mj-ea"/>
                <a:ea typeface="+mj-ea"/>
              </a:rPr>
              <a:t>‘</a:t>
            </a:r>
            <a:r>
              <a:rPr lang="zh-CN" altLang="en-US" sz="2100" b="1" dirty="0" smtClean="0">
                <a:latin typeface="幼圆" pitchFamily="49" charset="-122"/>
                <a:ea typeface="幼圆" pitchFamily="49" charset="-122"/>
              </a:rPr>
              <a:t>数据库</a:t>
            </a:r>
            <a:r>
              <a:rPr lang="en-US" altLang="zh-CN" sz="2100" b="1" dirty="0" smtClean="0">
                <a:latin typeface="+mj-ea"/>
                <a:ea typeface="+mj-ea"/>
              </a:rPr>
              <a:t>’</a:t>
            </a:r>
            <a:r>
              <a:rPr lang="en-US" altLang="zh-CN" sz="2100" b="1" dirty="0" smtClean="0">
                <a:latin typeface="幼圆" pitchFamily="49" charset="-122"/>
                <a:ea typeface="幼圆" pitchFamily="49" charset="-122"/>
              </a:rPr>
              <a:t>  )</a:t>
            </a:r>
          </a:p>
          <a:p>
            <a:pPr marL="0" indent="0">
              <a:lnSpc>
                <a:spcPct val="120000"/>
              </a:lnSpc>
              <a:buNone/>
            </a:pPr>
            <a:r>
              <a:rPr lang="en-US" altLang="zh-CN" sz="2100" b="1" dirty="0" smtClean="0">
                <a:latin typeface="幼圆" pitchFamily="49" charset="-122"/>
                <a:ea typeface="幼圆" pitchFamily="49" charset="-122"/>
              </a:rPr>
              <a:t>			) </a:t>
            </a:r>
            <a:endParaRPr lang="zh-CN" sz="2100" dirty="0">
              <a:latin typeface="幼圆" pitchFamily="49" charset="-122"/>
              <a:ea typeface="幼圆" pitchFamily="49" charset="-122"/>
            </a:endParaRPr>
          </a:p>
        </p:txBody>
      </p:sp>
      <p:sp>
        <p:nvSpPr>
          <p:cNvPr id="4" name="Rectangle 2"/>
          <p:cNvSpPr txBox="1">
            <a:spLocks noChangeArrowheads="1"/>
          </p:cNvSpPr>
          <p:nvPr/>
        </p:nvSpPr>
        <p:spPr>
          <a:xfrm>
            <a:off x="1187624" y="16581"/>
            <a:ext cx="1979712"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600" smtClean="0">
                <a:latin typeface="+mn-ea"/>
                <a:ea typeface="+mn-ea"/>
              </a:rPr>
              <a:t>断 言</a:t>
            </a:r>
            <a:endParaRPr lang="zh-CN" sz="3600" dirty="0">
              <a:latin typeface="+mn-ea"/>
              <a:ea typeface="+mn-ea"/>
            </a:endParaRPr>
          </a:p>
        </p:txBody>
      </p:sp>
      <p:sp>
        <p:nvSpPr>
          <p:cNvPr id="5" name="椭圆 4"/>
          <p:cNvSpPr/>
          <p:nvPr/>
        </p:nvSpPr>
        <p:spPr>
          <a:xfrm>
            <a:off x="323528" y="193204"/>
            <a:ext cx="576070"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5</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1000"/>
                                        <p:tgtEl>
                                          <p:spTgt spid="40963">
                                            <p:txEl>
                                              <p:pRg st="0" end="0"/>
                                            </p:txEl>
                                          </p:spTgt>
                                        </p:tgtEl>
                                      </p:cBhvr>
                                    </p:animEffect>
                                    <p:anim calcmode="lin" valueType="num">
                                      <p:cBhvr>
                                        <p:cTn id="8" dur="10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96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1000"/>
                                        <p:tgtEl>
                                          <p:spTgt spid="40963">
                                            <p:txEl>
                                              <p:pRg st="1" end="1"/>
                                            </p:txEl>
                                          </p:spTgt>
                                        </p:tgtEl>
                                      </p:cBhvr>
                                    </p:animEffect>
                                    <p:anim calcmode="lin" valueType="num">
                                      <p:cBhvr>
                                        <p:cTn id="13" dur="1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096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fade">
                                      <p:cBhvr>
                                        <p:cTn id="17" dur="1000"/>
                                        <p:tgtEl>
                                          <p:spTgt spid="40963">
                                            <p:txEl>
                                              <p:pRg st="2" end="2"/>
                                            </p:txEl>
                                          </p:spTgt>
                                        </p:tgtEl>
                                      </p:cBhvr>
                                    </p:animEffect>
                                    <p:anim calcmode="lin" valueType="num">
                                      <p:cBhvr>
                                        <p:cTn id="18" dur="1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09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0963">
                                            <p:txEl>
                                              <p:pRg st="3" end="3"/>
                                            </p:txEl>
                                          </p:spTgt>
                                        </p:tgtEl>
                                        <p:attrNameLst>
                                          <p:attrName>style.visibility</p:attrName>
                                        </p:attrNameLst>
                                      </p:cBhvr>
                                      <p:to>
                                        <p:strVal val="visible"/>
                                      </p:to>
                                    </p:set>
                                    <p:animEffect transition="in" filter="fade">
                                      <p:cBhvr>
                                        <p:cTn id="24" dur="1000"/>
                                        <p:tgtEl>
                                          <p:spTgt spid="40963">
                                            <p:txEl>
                                              <p:pRg st="3" end="3"/>
                                            </p:txEl>
                                          </p:spTgt>
                                        </p:tgtEl>
                                      </p:cBhvr>
                                    </p:animEffect>
                                    <p:anim calcmode="lin" valueType="num">
                                      <p:cBhvr>
                                        <p:cTn id="25" dur="1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096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0963">
                                            <p:txEl>
                                              <p:pRg st="4" end="4"/>
                                            </p:txEl>
                                          </p:spTgt>
                                        </p:tgtEl>
                                        <p:attrNameLst>
                                          <p:attrName>style.visibility</p:attrName>
                                        </p:attrNameLst>
                                      </p:cBhvr>
                                      <p:to>
                                        <p:strVal val="visible"/>
                                      </p:to>
                                    </p:set>
                                    <p:animEffect transition="in" filter="fade">
                                      <p:cBhvr>
                                        <p:cTn id="29" dur="1000"/>
                                        <p:tgtEl>
                                          <p:spTgt spid="40963">
                                            <p:txEl>
                                              <p:pRg st="4" end="4"/>
                                            </p:txEl>
                                          </p:spTgt>
                                        </p:tgtEl>
                                      </p:cBhvr>
                                    </p:animEffect>
                                    <p:anim calcmode="lin" valueType="num">
                                      <p:cBhvr>
                                        <p:cTn id="30" dur="10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096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0963">
                                            <p:txEl>
                                              <p:pRg st="5" end="5"/>
                                            </p:txEl>
                                          </p:spTgt>
                                        </p:tgtEl>
                                        <p:attrNameLst>
                                          <p:attrName>style.visibility</p:attrName>
                                        </p:attrNameLst>
                                      </p:cBhvr>
                                      <p:to>
                                        <p:strVal val="visible"/>
                                      </p:to>
                                    </p:set>
                                    <p:animEffect transition="in" filter="fade">
                                      <p:cBhvr>
                                        <p:cTn id="34" dur="1000"/>
                                        <p:tgtEl>
                                          <p:spTgt spid="40963">
                                            <p:txEl>
                                              <p:pRg st="5" end="5"/>
                                            </p:txEl>
                                          </p:spTgt>
                                        </p:tgtEl>
                                      </p:cBhvr>
                                    </p:animEffect>
                                    <p:anim calcmode="lin" valueType="num">
                                      <p:cBhvr>
                                        <p:cTn id="35" dur="10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4096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0963">
                                            <p:txEl>
                                              <p:pRg st="6" end="6"/>
                                            </p:txEl>
                                          </p:spTgt>
                                        </p:tgtEl>
                                        <p:attrNameLst>
                                          <p:attrName>style.visibility</p:attrName>
                                        </p:attrNameLst>
                                      </p:cBhvr>
                                      <p:to>
                                        <p:strVal val="visible"/>
                                      </p:to>
                                    </p:set>
                                    <p:animEffect transition="in" filter="fade">
                                      <p:cBhvr>
                                        <p:cTn id="39" dur="1000"/>
                                        <p:tgtEl>
                                          <p:spTgt spid="40963">
                                            <p:txEl>
                                              <p:pRg st="6" end="6"/>
                                            </p:txEl>
                                          </p:spTgt>
                                        </p:tgtEl>
                                      </p:cBhvr>
                                    </p:animEffect>
                                    <p:anim calcmode="lin" valueType="num">
                                      <p:cBhvr>
                                        <p:cTn id="40" dur="10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4096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0963">
                                            <p:txEl>
                                              <p:pRg st="7" end="7"/>
                                            </p:txEl>
                                          </p:spTgt>
                                        </p:tgtEl>
                                        <p:attrNameLst>
                                          <p:attrName>style.visibility</p:attrName>
                                        </p:attrNameLst>
                                      </p:cBhvr>
                                      <p:to>
                                        <p:strVal val="visible"/>
                                      </p:to>
                                    </p:set>
                                    <p:animEffect transition="in" filter="fade">
                                      <p:cBhvr>
                                        <p:cTn id="44" dur="1000"/>
                                        <p:tgtEl>
                                          <p:spTgt spid="40963">
                                            <p:txEl>
                                              <p:pRg st="7" end="7"/>
                                            </p:txEl>
                                          </p:spTgt>
                                        </p:tgtEl>
                                      </p:cBhvr>
                                    </p:animEffect>
                                    <p:anim calcmode="lin" valueType="num">
                                      <p:cBhvr>
                                        <p:cTn id="45" dur="1000" fill="hold"/>
                                        <p:tgtEl>
                                          <p:spTgt spid="4096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4096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0963">
                                            <p:txEl>
                                              <p:pRg st="8" end="8"/>
                                            </p:txEl>
                                          </p:spTgt>
                                        </p:tgtEl>
                                        <p:attrNameLst>
                                          <p:attrName>style.visibility</p:attrName>
                                        </p:attrNameLst>
                                      </p:cBhvr>
                                      <p:to>
                                        <p:strVal val="visible"/>
                                      </p:to>
                                    </p:set>
                                    <p:animEffect transition="in" filter="fade">
                                      <p:cBhvr>
                                        <p:cTn id="49" dur="1000"/>
                                        <p:tgtEl>
                                          <p:spTgt spid="40963">
                                            <p:txEl>
                                              <p:pRg st="8" end="8"/>
                                            </p:txEl>
                                          </p:spTgt>
                                        </p:tgtEl>
                                      </p:cBhvr>
                                    </p:animEffect>
                                    <p:anim calcmode="lin" valueType="num">
                                      <p:cBhvr>
                                        <p:cTn id="50" dur="1000" fill="hold"/>
                                        <p:tgtEl>
                                          <p:spTgt spid="4096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4096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0963">
                                            <p:txEl>
                                              <p:pRg st="9" end="9"/>
                                            </p:txEl>
                                          </p:spTgt>
                                        </p:tgtEl>
                                        <p:attrNameLst>
                                          <p:attrName>style.visibility</p:attrName>
                                        </p:attrNameLst>
                                      </p:cBhvr>
                                      <p:to>
                                        <p:strVal val="visible"/>
                                      </p:to>
                                    </p:set>
                                    <p:animEffect transition="in" filter="fade">
                                      <p:cBhvr>
                                        <p:cTn id="54" dur="1000"/>
                                        <p:tgtEl>
                                          <p:spTgt spid="40963">
                                            <p:txEl>
                                              <p:pRg st="9" end="9"/>
                                            </p:txEl>
                                          </p:spTgt>
                                        </p:tgtEl>
                                      </p:cBhvr>
                                    </p:animEffect>
                                    <p:anim calcmode="lin" valueType="num">
                                      <p:cBhvr>
                                        <p:cTn id="55" dur="1000" fill="hold"/>
                                        <p:tgtEl>
                                          <p:spTgt spid="4096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4096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4294967295"/>
          </p:nvPr>
        </p:nvSpPr>
        <p:spPr>
          <a:xfrm>
            <a:off x="1115616" y="985292"/>
            <a:ext cx="7704856" cy="2736304"/>
          </a:xfrm>
        </p:spPr>
        <p:txBody>
          <a:bodyPr>
            <a:noAutofit/>
          </a:bodyPr>
          <a:lstStyle/>
          <a:p>
            <a:pPr>
              <a:lnSpc>
                <a:spcPct val="150000"/>
              </a:lnSpc>
            </a:pPr>
            <a:r>
              <a:rPr lang="zh-CN" altLang="en-US" sz="2800" b="1" dirty="0" smtClean="0">
                <a:latin typeface="+mj-ea"/>
                <a:ea typeface="+mj-ea"/>
              </a:rPr>
              <a:t>删除断言</a:t>
            </a:r>
            <a:endParaRPr lang="en-US" altLang="zh-CN" sz="2800" b="1" dirty="0" smtClean="0">
              <a:latin typeface="+mj-ea"/>
              <a:ea typeface="+mj-ea"/>
            </a:endParaRPr>
          </a:p>
          <a:p>
            <a:pPr marL="0" indent="0">
              <a:lnSpc>
                <a:spcPct val="150000"/>
              </a:lnSpc>
              <a:buNone/>
            </a:pPr>
            <a:r>
              <a:rPr lang="en-US" altLang="zh-CN" sz="2800" dirty="0">
                <a:latin typeface="幼圆" pitchFamily="49" charset="-122"/>
                <a:ea typeface="幼圆" pitchFamily="49" charset="-122"/>
              </a:rPr>
              <a:t> </a:t>
            </a:r>
            <a:r>
              <a:rPr lang="en-US" altLang="zh-CN" sz="2800" dirty="0" smtClean="0">
                <a:latin typeface="幼圆" pitchFamily="49" charset="-122"/>
                <a:ea typeface="幼圆" pitchFamily="49" charset="-122"/>
              </a:rPr>
              <a:t>       </a:t>
            </a:r>
            <a:r>
              <a:rPr lang="en-US" altLang="zh-CN" sz="2800" b="1" dirty="0" smtClean="0">
                <a:latin typeface="幼圆" pitchFamily="49" charset="-122"/>
                <a:ea typeface="幼圆" pitchFamily="49" charset="-122"/>
              </a:rPr>
              <a:t>DROP ASSERTION &lt;</a:t>
            </a:r>
            <a:r>
              <a:rPr lang="zh-CN" altLang="en-US" sz="2800" b="1" dirty="0" smtClean="0">
                <a:latin typeface="幼圆" pitchFamily="49" charset="-122"/>
                <a:ea typeface="幼圆" pitchFamily="49" charset="-122"/>
              </a:rPr>
              <a:t>断言名</a:t>
            </a:r>
            <a:r>
              <a:rPr lang="en-US" altLang="zh-CN" sz="2800" b="1" dirty="0" smtClean="0">
                <a:latin typeface="幼圆" pitchFamily="49" charset="-122"/>
                <a:ea typeface="幼圆" pitchFamily="49" charset="-122"/>
              </a:rPr>
              <a:t>&gt;</a:t>
            </a:r>
          </a:p>
          <a:p>
            <a:pPr marL="0" indent="0">
              <a:lnSpc>
                <a:spcPct val="150000"/>
              </a:lnSpc>
              <a:buNone/>
            </a:pPr>
            <a:r>
              <a:rPr lang="zh-CN" altLang="en-US" sz="2800" dirty="0" smtClean="0">
                <a:latin typeface="幼圆" pitchFamily="49" charset="-122"/>
                <a:ea typeface="幼圆" pitchFamily="49" charset="-122"/>
              </a:rPr>
              <a:t>如果断言很复杂，则系统在检查和维护断言时的开销很高，这是在使用断言时候应该注意的</a:t>
            </a:r>
            <a:endParaRPr lang="en-US" altLang="zh-CN" sz="2800" dirty="0">
              <a:latin typeface="幼圆" pitchFamily="49" charset="-122"/>
              <a:ea typeface="幼圆" pitchFamily="49" charset="-122"/>
            </a:endParaRPr>
          </a:p>
        </p:txBody>
      </p:sp>
      <p:sp>
        <p:nvSpPr>
          <p:cNvPr id="4" name="Rectangle 2"/>
          <p:cNvSpPr txBox="1">
            <a:spLocks noChangeArrowheads="1"/>
          </p:cNvSpPr>
          <p:nvPr/>
        </p:nvSpPr>
        <p:spPr>
          <a:xfrm>
            <a:off x="1187624" y="16581"/>
            <a:ext cx="1979712"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600" smtClean="0">
                <a:latin typeface="+mn-ea"/>
                <a:ea typeface="+mn-ea"/>
              </a:rPr>
              <a:t>断 言</a:t>
            </a:r>
            <a:endParaRPr lang="zh-CN" sz="3600" dirty="0">
              <a:latin typeface="+mn-ea"/>
              <a:ea typeface="+mn-ea"/>
            </a:endParaRPr>
          </a:p>
        </p:txBody>
      </p:sp>
      <p:sp>
        <p:nvSpPr>
          <p:cNvPr id="5" name="椭圆 4"/>
          <p:cNvSpPr/>
          <p:nvPr/>
        </p:nvSpPr>
        <p:spPr>
          <a:xfrm>
            <a:off x="323528" y="193204"/>
            <a:ext cx="576070"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5</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1000"/>
                                        <p:tgtEl>
                                          <p:spTgt spid="40963">
                                            <p:txEl>
                                              <p:pRg st="0" end="0"/>
                                            </p:txEl>
                                          </p:spTgt>
                                        </p:tgtEl>
                                      </p:cBhvr>
                                    </p:animEffect>
                                    <p:anim calcmode="lin" valueType="num">
                                      <p:cBhvr>
                                        <p:cTn id="8" dur="10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96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1000"/>
                                        <p:tgtEl>
                                          <p:spTgt spid="40963">
                                            <p:txEl>
                                              <p:pRg st="1" end="1"/>
                                            </p:txEl>
                                          </p:spTgt>
                                        </p:tgtEl>
                                      </p:cBhvr>
                                    </p:animEffect>
                                    <p:anim calcmode="lin" valueType="num">
                                      <p:cBhvr>
                                        <p:cTn id="13" dur="1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096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fade">
                                      <p:cBhvr>
                                        <p:cTn id="17" dur="1000"/>
                                        <p:tgtEl>
                                          <p:spTgt spid="40963">
                                            <p:txEl>
                                              <p:pRg st="2" end="2"/>
                                            </p:txEl>
                                          </p:spTgt>
                                        </p:tgtEl>
                                      </p:cBhvr>
                                    </p:animEffect>
                                    <p:anim calcmode="lin" valueType="num">
                                      <p:cBhvr>
                                        <p:cTn id="18" dur="1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096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987824" y="777360"/>
            <a:ext cx="576107"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1</a:t>
            </a:r>
            <a:endParaRPr lang="zh-CN" altLang="en-US" dirty="0"/>
          </a:p>
        </p:txBody>
      </p:sp>
      <p:sp>
        <p:nvSpPr>
          <p:cNvPr id="5" name="TextBox 4"/>
          <p:cNvSpPr txBox="1"/>
          <p:nvPr/>
        </p:nvSpPr>
        <p:spPr>
          <a:xfrm>
            <a:off x="3563888" y="697260"/>
            <a:ext cx="1980030" cy="523220"/>
          </a:xfrm>
          <a:prstGeom prst="rect">
            <a:avLst/>
          </a:prstGeom>
          <a:noFill/>
        </p:spPr>
        <p:txBody>
          <a:bodyPr wrap="none">
            <a:spAutoFit/>
          </a:bodyPr>
          <a:lstStyle/>
          <a:p>
            <a:pPr>
              <a:defRPr/>
            </a:pPr>
            <a:r>
              <a:rPr lang="zh-CN" altLang="en-US" sz="2800" dirty="0" smtClean="0">
                <a:latin typeface="+mn-ea"/>
                <a:ea typeface="+mn-ea"/>
              </a:rPr>
              <a:t>实体完整性</a:t>
            </a:r>
            <a:endParaRPr lang="zh-CN" altLang="en-US" sz="2800" dirty="0">
              <a:latin typeface="+mn-ea"/>
              <a:ea typeface="+mn-ea"/>
            </a:endParaRPr>
          </a:p>
        </p:txBody>
      </p:sp>
      <p:sp>
        <p:nvSpPr>
          <p:cNvPr id="6" name="椭圆 5"/>
          <p:cNvSpPr/>
          <p:nvPr/>
        </p:nvSpPr>
        <p:spPr>
          <a:xfrm>
            <a:off x="3311913" y="1609418"/>
            <a:ext cx="540605"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2</a:t>
            </a:r>
            <a:endParaRPr lang="zh-CN" altLang="en-US" dirty="0"/>
          </a:p>
        </p:txBody>
      </p:sp>
      <p:sp>
        <p:nvSpPr>
          <p:cNvPr id="7" name="TextBox 6"/>
          <p:cNvSpPr txBox="1"/>
          <p:nvPr/>
        </p:nvSpPr>
        <p:spPr>
          <a:xfrm>
            <a:off x="3888114" y="1556094"/>
            <a:ext cx="2052038" cy="523220"/>
          </a:xfrm>
          <a:prstGeom prst="rect">
            <a:avLst/>
          </a:prstGeom>
          <a:noFill/>
        </p:spPr>
        <p:txBody>
          <a:bodyPr wrap="square">
            <a:spAutoFit/>
          </a:bodyPr>
          <a:lstStyle/>
          <a:p>
            <a:pPr>
              <a:defRPr/>
            </a:pPr>
            <a:r>
              <a:rPr lang="zh-CN" altLang="en-US" sz="2800" dirty="0" smtClean="0">
                <a:latin typeface="+mn-ea"/>
                <a:ea typeface="+mn-ea"/>
              </a:rPr>
              <a:t>参照完整性</a:t>
            </a:r>
            <a:endParaRPr lang="zh-CN" altLang="en-US" sz="2800" dirty="0">
              <a:latin typeface="+mn-ea"/>
              <a:ea typeface="+mn-ea"/>
            </a:endParaRPr>
          </a:p>
        </p:txBody>
      </p:sp>
      <p:sp>
        <p:nvSpPr>
          <p:cNvPr id="8" name="椭圆 7"/>
          <p:cNvSpPr/>
          <p:nvPr/>
        </p:nvSpPr>
        <p:spPr>
          <a:xfrm>
            <a:off x="3563889" y="2441476"/>
            <a:ext cx="553380"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3</a:t>
            </a:r>
            <a:endParaRPr lang="zh-CN" altLang="en-US" dirty="0"/>
          </a:p>
        </p:txBody>
      </p:sp>
      <p:sp>
        <p:nvSpPr>
          <p:cNvPr id="9" name="TextBox 8"/>
          <p:cNvSpPr txBox="1"/>
          <p:nvPr/>
        </p:nvSpPr>
        <p:spPr>
          <a:xfrm>
            <a:off x="4123247" y="2410212"/>
            <a:ext cx="3416321" cy="523220"/>
          </a:xfrm>
          <a:prstGeom prst="rect">
            <a:avLst/>
          </a:prstGeom>
          <a:noFill/>
        </p:spPr>
        <p:txBody>
          <a:bodyPr wrap="none">
            <a:spAutoFit/>
          </a:bodyPr>
          <a:lstStyle/>
          <a:p>
            <a:pPr>
              <a:defRPr/>
            </a:pPr>
            <a:r>
              <a:rPr lang="zh-CN" altLang="en-US" sz="2800" dirty="0" smtClean="0">
                <a:latin typeface="+mn-ea"/>
                <a:ea typeface="+mn-ea"/>
              </a:rPr>
              <a:t>用户自定义的完整性</a:t>
            </a:r>
            <a:endParaRPr lang="zh-CN" altLang="en-US" sz="2800" dirty="0">
              <a:latin typeface="+mn-ea"/>
              <a:ea typeface="+mn-ea"/>
            </a:endParaRPr>
          </a:p>
        </p:txBody>
      </p:sp>
      <p:sp>
        <p:nvSpPr>
          <p:cNvPr id="10" name="椭圆 9"/>
          <p:cNvSpPr/>
          <p:nvPr/>
        </p:nvSpPr>
        <p:spPr>
          <a:xfrm>
            <a:off x="3852519" y="3273533"/>
            <a:ext cx="536252"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4</a:t>
            </a:r>
            <a:endParaRPr lang="zh-CN" altLang="en-US" dirty="0"/>
          </a:p>
        </p:txBody>
      </p:sp>
      <p:sp>
        <p:nvSpPr>
          <p:cNvPr id="11" name="TextBox 10"/>
          <p:cNvSpPr txBox="1"/>
          <p:nvPr/>
        </p:nvSpPr>
        <p:spPr>
          <a:xfrm>
            <a:off x="4396040" y="3232284"/>
            <a:ext cx="3416320" cy="523220"/>
          </a:xfrm>
          <a:prstGeom prst="rect">
            <a:avLst/>
          </a:prstGeom>
          <a:noFill/>
        </p:spPr>
        <p:txBody>
          <a:bodyPr wrap="none">
            <a:spAutoFit/>
          </a:bodyPr>
          <a:lstStyle/>
          <a:p>
            <a:pPr>
              <a:defRPr/>
            </a:pPr>
            <a:r>
              <a:rPr lang="zh-CN" altLang="en-US" sz="2800" dirty="0" smtClean="0">
                <a:latin typeface="+mn-ea"/>
                <a:ea typeface="+mn-ea"/>
              </a:rPr>
              <a:t>完整性约束命名子句</a:t>
            </a:r>
            <a:endParaRPr lang="zh-CN" altLang="en-US" sz="2800" dirty="0">
              <a:latin typeface="+mn-ea"/>
              <a:ea typeface="+mn-ea"/>
            </a:endParaRPr>
          </a:p>
        </p:txBody>
      </p:sp>
      <p:sp>
        <p:nvSpPr>
          <p:cNvPr id="12" name="椭圆 11"/>
          <p:cNvSpPr/>
          <p:nvPr/>
        </p:nvSpPr>
        <p:spPr>
          <a:xfrm>
            <a:off x="4067944" y="4105591"/>
            <a:ext cx="576070"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5</a:t>
            </a:r>
            <a:endParaRPr lang="zh-CN" altLang="en-US" dirty="0"/>
          </a:p>
        </p:txBody>
      </p:sp>
      <p:sp>
        <p:nvSpPr>
          <p:cNvPr id="13" name="椭圆 12"/>
          <p:cNvSpPr/>
          <p:nvPr/>
        </p:nvSpPr>
        <p:spPr>
          <a:xfrm>
            <a:off x="4380642" y="4937649"/>
            <a:ext cx="551391"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6</a:t>
            </a:r>
            <a:endParaRPr lang="zh-CN" altLang="en-US" dirty="0"/>
          </a:p>
        </p:txBody>
      </p:sp>
      <p:sp>
        <p:nvSpPr>
          <p:cNvPr id="14" name="TextBox 13"/>
          <p:cNvSpPr txBox="1"/>
          <p:nvPr/>
        </p:nvSpPr>
        <p:spPr>
          <a:xfrm>
            <a:off x="4932040" y="4926568"/>
            <a:ext cx="1261885" cy="523220"/>
          </a:xfrm>
          <a:prstGeom prst="rect">
            <a:avLst/>
          </a:prstGeom>
          <a:noFill/>
        </p:spPr>
        <p:txBody>
          <a:bodyPr wrap="none">
            <a:spAutoFit/>
          </a:bodyPr>
          <a:lstStyle/>
          <a:p>
            <a:pPr>
              <a:defRPr/>
            </a:pPr>
            <a:r>
              <a:rPr lang="zh-CN" altLang="en-US" sz="2800" dirty="0" smtClean="0">
                <a:solidFill>
                  <a:schemeClr val="accent3"/>
                </a:solidFill>
                <a:latin typeface="+mn-ea"/>
                <a:ea typeface="+mn-ea"/>
              </a:rPr>
              <a:t>触发器</a:t>
            </a:r>
            <a:endParaRPr lang="zh-CN" altLang="en-US" sz="2800" dirty="0">
              <a:solidFill>
                <a:schemeClr val="accent3"/>
              </a:solidFill>
              <a:latin typeface="+mn-ea"/>
              <a:ea typeface="+mn-ea"/>
            </a:endParaRPr>
          </a:p>
        </p:txBody>
      </p:sp>
      <p:sp>
        <p:nvSpPr>
          <p:cNvPr id="15" name="TextBox 14"/>
          <p:cNvSpPr txBox="1"/>
          <p:nvPr/>
        </p:nvSpPr>
        <p:spPr>
          <a:xfrm>
            <a:off x="4677300" y="4080153"/>
            <a:ext cx="902812" cy="523220"/>
          </a:xfrm>
          <a:prstGeom prst="rect">
            <a:avLst/>
          </a:prstGeom>
          <a:noFill/>
        </p:spPr>
        <p:txBody>
          <a:bodyPr wrap="none">
            <a:spAutoFit/>
          </a:bodyPr>
          <a:lstStyle/>
          <a:p>
            <a:pPr>
              <a:defRPr/>
            </a:pPr>
            <a:r>
              <a:rPr lang="zh-CN" altLang="en-US" sz="2800" dirty="0" smtClean="0">
                <a:latin typeface="+mn-ea"/>
                <a:ea typeface="+mn-ea"/>
              </a:rPr>
              <a:t>断言</a:t>
            </a:r>
            <a:endParaRPr lang="zh-CN" altLang="en-US" sz="2800" dirty="0">
              <a:latin typeface="+mn-ea"/>
              <a:ea typeface="+mn-ea"/>
            </a:endParaRPr>
          </a:p>
        </p:txBody>
      </p:sp>
      <p:sp>
        <p:nvSpPr>
          <p:cNvPr id="16" name="TextBox 15"/>
          <p:cNvSpPr txBox="1"/>
          <p:nvPr/>
        </p:nvSpPr>
        <p:spPr>
          <a:xfrm>
            <a:off x="755576" y="337220"/>
            <a:ext cx="2088232" cy="707886"/>
          </a:xfrm>
          <a:prstGeom prst="rect">
            <a:avLst/>
          </a:prstGeom>
          <a:noFill/>
        </p:spPr>
        <p:txBody>
          <a:bodyPr wrap="square" rtlCol="0">
            <a:spAutoFit/>
          </a:bodyPr>
          <a:lstStyle/>
          <a:p>
            <a:r>
              <a:rPr lang="en-US" altLang="zh-CN" sz="4000" dirty="0" smtClean="0"/>
              <a:t>Contents</a:t>
            </a:r>
            <a:endParaRPr lang="zh-CN" altLang="en-US" sz="4000" dirty="0"/>
          </a:p>
        </p:txBody>
      </p:sp>
    </p:spTree>
    <p:extLst>
      <p:ext uri="{BB962C8B-B14F-4D97-AF65-F5344CB8AC3E}">
        <p14:creationId xmlns:p14="http://schemas.microsoft.com/office/powerpoint/2010/main" val="130472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187624" y="0"/>
            <a:ext cx="1691680" cy="913284"/>
          </a:xfrm>
        </p:spPr>
        <p:txBody>
          <a:bodyPr/>
          <a:lstStyle/>
          <a:p>
            <a:r>
              <a:rPr lang="zh-CN" sz="3200" dirty="0" smtClean="0">
                <a:latin typeface="+mn-ea"/>
                <a:ea typeface="+mn-ea"/>
              </a:rPr>
              <a:t>触发器</a:t>
            </a:r>
            <a:endParaRPr lang="zh-CN" sz="3200" dirty="0">
              <a:latin typeface="+mn-ea"/>
              <a:ea typeface="+mn-ea"/>
            </a:endParaRPr>
          </a:p>
        </p:txBody>
      </p:sp>
      <p:sp>
        <p:nvSpPr>
          <p:cNvPr id="40963" name="Rectangle 3"/>
          <p:cNvSpPr>
            <a:spLocks noGrp="1" noChangeArrowheads="1"/>
          </p:cNvSpPr>
          <p:nvPr>
            <p:ph idx="4294967295"/>
          </p:nvPr>
        </p:nvSpPr>
        <p:spPr>
          <a:xfrm>
            <a:off x="1024675" y="985292"/>
            <a:ext cx="8011821" cy="4608512"/>
          </a:xfrm>
        </p:spPr>
        <p:txBody>
          <a:bodyPr/>
          <a:lstStyle/>
          <a:p>
            <a:pPr>
              <a:lnSpc>
                <a:spcPct val="150000"/>
              </a:lnSpc>
              <a:buFont typeface="Wingdings" pitchFamily="2" charset="2"/>
              <a:buChar char="u"/>
            </a:pPr>
            <a:r>
              <a:rPr lang="zh-CN" sz="2200" dirty="0">
                <a:latin typeface="+mj-ea"/>
                <a:ea typeface="+mj-ea"/>
              </a:rPr>
              <a:t>触发器</a:t>
            </a:r>
            <a:r>
              <a:rPr lang="zh-CN" sz="2200" b="0" dirty="0">
                <a:latin typeface="+mj-ea"/>
                <a:ea typeface="+mj-ea"/>
              </a:rPr>
              <a:t>（</a:t>
            </a:r>
            <a:r>
              <a:rPr lang="zh-CN" altLang="zh-CN" sz="2200" b="0" dirty="0">
                <a:latin typeface="+mj-ea"/>
                <a:ea typeface="+mj-ea"/>
              </a:rPr>
              <a:t>Trigger</a:t>
            </a:r>
            <a:r>
              <a:rPr lang="zh-CN" sz="2200" b="0" dirty="0">
                <a:latin typeface="+mj-ea"/>
                <a:ea typeface="+mj-ea"/>
              </a:rPr>
              <a:t>）是用户定义在关系表上的一类由</a:t>
            </a:r>
            <a:r>
              <a:rPr lang="zh-CN" sz="2200" dirty="0">
                <a:latin typeface="+mj-ea"/>
                <a:ea typeface="+mj-ea"/>
              </a:rPr>
              <a:t>事件驱动</a:t>
            </a:r>
            <a:r>
              <a:rPr lang="zh-CN" sz="2200" b="0" dirty="0">
                <a:latin typeface="+mj-ea"/>
                <a:ea typeface="+mj-ea"/>
              </a:rPr>
              <a:t>的特殊过程，一旦定义，用户对表的增、删、改操作均由服务器自动激活相应的触发器，在</a:t>
            </a:r>
            <a:r>
              <a:rPr lang="zh-CN" altLang="zh-CN" sz="2200" b="0" dirty="0">
                <a:latin typeface="+mj-ea"/>
                <a:ea typeface="+mj-ea"/>
              </a:rPr>
              <a:t>DBMS</a:t>
            </a:r>
            <a:r>
              <a:rPr lang="zh-CN" sz="2200" b="0" dirty="0">
                <a:latin typeface="+mj-ea"/>
                <a:ea typeface="+mj-ea"/>
              </a:rPr>
              <a:t>核心层进行完整性控制。</a:t>
            </a:r>
          </a:p>
          <a:p>
            <a:pPr>
              <a:lnSpc>
                <a:spcPct val="150000"/>
              </a:lnSpc>
              <a:buFont typeface="Wingdings" pitchFamily="2" charset="2"/>
              <a:buChar char="Ø"/>
            </a:pPr>
            <a:r>
              <a:rPr lang="zh-CN" sz="2400" b="0" dirty="0">
                <a:latin typeface="幼圆" pitchFamily="49" charset="-122"/>
                <a:ea typeface="幼圆" pitchFamily="49" charset="-122"/>
              </a:rPr>
              <a:t>由服务器自动</a:t>
            </a:r>
            <a:r>
              <a:rPr lang="zh-CN" sz="2400" b="0" dirty="0" smtClean="0">
                <a:latin typeface="幼圆" pitchFamily="49" charset="-122"/>
                <a:ea typeface="幼圆" pitchFamily="49" charset="-122"/>
              </a:rPr>
              <a:t>激活</a:t>
            </a:r>
            <a:r>
              <a:rPr lang="zh-CN" altLang="en-US" sz="2400" b="0" dirty="0" smtClean="0">
                <a:latin typeface="幼圆" pitchFamily="49" charset="-122"/>
                <a:ea typeface="幼圆" pitchFamily="49" charset="-122"/>
              </a:rPr>
              <a:t>；</a:t>
            </a:r>
            <a:endParaRPr lang="zh-CN" sz="2400" b="0" dirty="0">
              <a:latin typeface="幼圆" pitchFamily="49" charset="-122"/>
              <a:ea typeface="幼圆" pitchFamily="49" charset="-122"/>
            </a:endParaRPr>
          </a:p>
          <a:p>
            <a:pPr>
              <a:lnSpc>
                <a:spcPct val="150000"/>
              </a:lnSpc>
              <a:buFont typeface="Wingdings" pitchFamily="2" charset="2"/>
              <a:buChar char="Ø"/>
            </a:pPr>
            <a:r>
              <a:rPr lang="zh-CN" sz="2400" b="0" dirty="0">
                <a:latin typeface="幼圆" pitchFamily="49" charset="-122"/>
                <a:ea typeface="幼圆" pitchFamily="49" charset="-122"/>
              </a:rPr>
              <a:t>类似于约束，但比约束更加灵活，可以进行更为复杂的检查和操作，具有更精细和更强大的数据控制</a:t>
            </a:r>
            <a:r>
              <a:rPr lang="zh-CN" sz="2400" b="0" dirty="0" smtClean="0">
                <a:latin typeface="幼圆" pitchFamily="49" charset="-122"/>
                <a:ea typeface="幼圆" pitchFamily="49" charset="-122"/>
              </a:rPr>
              <a:t>能力</a:t>
            </a:r>
            <a:r>
              <a:rPr lang="zh-CN" altLang="en-US" sz="2400" b="0" dirty="0" smtClean="0">
                <a:latin typeface="幼圆" pitchFamily="49" charset="-122"/>
                <a:ea typeface="幼圆" pitchFamily="49" charset="-122"/>
              </a:rPr>
              <a:t>；</a:t>
            </a:r>
            <a:endParaRPr lang="en-US" altLang="zh-CN" sz="2400" b="0" dirty="0" smtClean="0">
              <a:latin typeface="幼圆" pitchFamily="49" charset="-122"/>
              <a:ea typeface="幼圆" pitchFamily="49" charset="-122"/>
            </a:endParaRPr>
          </a:p>
          <a:p>
            <a:pPr>
              <a:lnSpc>
                <a:spcPct val="150000"/>
              </a:lnSpc>
              <a:buFont typeface="Wingdings" pitchFamily="2" charset="2"/>
              <a:buChar char="Ø"/>
            </a:pPr>
            <a:r>
              <a:rPr lang="zh-CN" altLang="en-US" sz="2400" b="0" dirty="0" smtClean="0">
                <a:latin typeface="幼圆" pitchFamily="49" charset="-122"/>
                <a:ea typeface="幼圆" pitchFamily="49" charset="-122"/>
              </a:rPr>
              <a:t>不同的关系数据库管理系统的触发器语法也各不相同。</a:t>
            </a:r>
            <a:r>
              <a:rPr lang="zh-CN" sz="2400" b="0" dirty="0" smtClean="0">
                <a:latin typeface="幼圆" pitchFamily="49" charset="-122"/>
                <a:ea typeface="幼圆" pitchFamily="49" charset="-122"/>
              </a:rPr>
              <a:t> </a:t>
            </a:r>
            <a:endParaRPr lang="zh-CN" sz="2400" b="0" dirty="0">
              <a:latin typeface="幼圆" pitchFamily="49" charset="-122"/>
              <a:ea typeface="幼圆" pitchFamily="49" charset="-122"/>
            </a:endParaRPr>
          </a:p>
        </p:txBody>
      </p:sp>
      <p:sp>
        <p:nvSpPr>
          <p:cNvPr id="4" name="椭圆 3"/>
          <p:cNvSpPr/>
          <p:nvPr/>
        </p:nvSpPr>
        <p:spPr>
          <a:xfrm>
            <a:off x="467544" y="193204"/>
            <a:ext cx="551391"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6</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1000"/>
                                        <p:tgtEl>
                                          <p:spTgt spid="40963">
                                            <p:txEl>
                                              <p:pRg st="0" end="0"/>
                                            </p:txEl>
                                          </p:spTgt>
                                        </p:tgtEl>
                                      </p:cBhvr>
                                    </p:animEffect>
                                    <p:anim calcmode="lin" valueType="num">
                                      <p:cBhvr>
                                        <p:cTn id="8" dur="10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9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963">
                                            <p:txEl>
                                              <p:pRg st="1" end="1"/>
                                            </p:txEl>
                                          </p:spTgt>
                                        </p:tgtEl>
                                        <p:attrNameLst>
                                          <p:attrName>style.visibility</p:attrName>
                                        </p:attrNameLst>
                                      </p:cBhvr>
                                      <p:to>
                                        <p:strVal val="visible"/>
                                      </p:to>
                                    </p:set>
                                    <p:animEffect transition="in" filter="fade">
                                      <p:cBhvr>
                                        <p:cTn id="14" dur="1000"/>
                                        <p:tgtEl>
                                          <p:spTgt spid="40963">
                                            <p:txEl>
                                              <p:pRg st="1" end="1"/>
                                            </p:txEl>
                                          </p:spTgt>
                                        </p:tgtEl>
                                      </p:cBhvr>
                                    </p:animEffect>
                                    <p:anim calcmode="lin" valueType="num">
                                      <p:cBhvr>
                                        <p:cTn id="15" dur="1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096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0963">
                                            <p:txEl>
                                              <p:pRg st="2" end="2"/>
                                            </p:txEl>
                                          </p:spTgt>
                                        </p:tgtEl>
                                        <p:attrNameLst>
                                          <p:attrName>style.visibility</p:attrName>
                                        </p:attrNameLst>
                                      </p:cBhvr>
                                      <p:to>
                                        <p:strVal val="visible"/>
                                      </p:to>
                                    </p:set>
                                    <p:animEffect transition="in" filter="fade">
                                      <p:cBhvr>
                                        <p:cTn id="19" dur="1000"/>
                                        <p:tgtEl>
                                          <p:spTgt spid="40963">
                                            <p:txEl>
                                              <p:pRg st="2" end="2"/>
                                            </p:txEl>
                                          </p:spTgt>
                                        </p:tgtEl>
                                      </p:cBhvr>
                                    </p:animEffect>
                                    <p:anim calcmode="lin" valueType="num">
                                      <p:cBhvr>
                                        <p:cTn id="20" dur="1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096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0963">
                                            <p:txEl>
                                              <p:pRg st="3" end="3"/>
                                            </p:txEl>
                                          </p:spTgt>
                                        </p:tgtEl>
                                        <p:attrNameLst>
                                          <p:attrName>style.visibility</p:attrName>
                                        </p:attrNameLst>
                                      </p:cBhvr>
                                      <p:to>
                                        <p:strVal val="visible"/>
                                      </p:to>
                                    </p:set>
                                    <p:animEffect transition="in" filter="fade">
                                      <p:cBhvr>
                                        <p:cTn id="24" dur="1000"/>
                                        <p:tgtEl>
                                          <p:spTgt spid="40963">
                                            <p:txEl>
                                              <p:pRg st="3" end="3"/>
                                            </p:txEl>
                                          </p:spTgt>
                                        </p:tgtEl>
                                      </p:cBhvr>
                                    </p:animEffect>
                                    <p:anim calcmode="lin" valueType="num">
                                      <p:cBhvr>
                                        <p:cTn id="25" dur="1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096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187624" y="0"/>
            <a:ext cx="7056784" cy="913284"/>
          </a:xfrm>
        </p:spPr>
        <p:txBody>
          <a:bodyPr/>
          <a:lstStyle/>
          <a:p>
            <a:r>
              <a:rPr lang="zh-CN" sz="3600" dirty="0" smtClean="0">
                <a:latin typeface="+mn-ea"/>
                <a:ea typeface="+mn-ea"/>
              </a:rPr>
              <a:t>定义</a:t>
            </a:r>
            <a:r>
              <a:rPr lang="zh-CN" sz="3600" dirty="0">
                <a:latin typeface="+mn-ea"/>
                <a:ea typeface="+mn-ea"/>
              </a:rPr>
              <a:t>触发器</a:t>
            </a:r>
          </a:p>
        </p:txBody>
      </p:sp>
      <p:sp>
        <p:nvSpPr>
          <p:cNvPr id="43011" name="Rectangle 3"/>
          <p:cNvSpPr>
            <a:spLocks noGrp="1" noChangeArrowheads="1"/>
          </p:cNvSpPr>
          <p:nvPr>
            <p:ph idx="4294967295"/>
          </p:nvPr>
        </p:nvSpPr>
        <p:spPr>
          <a:xfrm>
            <a:off x="1051709" y="985292"/>
            <a:ext cx="8092291" cy="4729708"/>
          </a:xfrm>
        </p:spPr>
        <p:txBody>
          <a:bodyPr>
            <a:normAutofit fontScale="85000" lnSpcReduction="20000"/>
          </a:bodyPr>
          <a:lstStyle/>
          <a:p>
            <a:pPr>
              <a:lnSpc>
                <a:spcPct val="170000"/>
              </a:lnSpc>
              <a:buFont typeface="Wingdings" pitchFamily="2" charset="2"/>
              <a:buChar char="u"/>
            </a:pPr>
            <a:r>
              <a:rPr lang="zh-CN" altLang="en-US" sz="2800" b="1" dirty="0" smtClean="0">
                <a:latin typeface="+mj-ea"/>
                <a:ea typeface="+mj-ea"/>
              </a:rPr>
              <a:t>触发器</a:t>
            </a:r>
            <a:r>
              <a:rPr lang="en-US" altLang="zh-CN" sz="2800" b="1" dirty="0" smtClean="0">
                <a:latin typeface="+mj-ea"/>
                <a:ea typeface="+mj-ea"/>
              </a:rPr>
              <a:t>: </a:t>
            </a:r>
            <a:r>
              <a:rPr lang="zh-CN" altLang="en-US" sz="2800" dirty="0" smtClean="0">
                <a:latin typeface="幼圆" pitchFamily="49" charset="-122"/>
                <a:ea typeface="幼圆" pitchFamily="49" charset="-122"/>
              </a:rPr>
              <a:t>又叫“事件 </a:t>
            </a:r>
            <a:r>
              <a:rPr lang="en-US" altLang="zh-CN" sz="2800" dirty="0" smtClean="0">
                <a:latin typeface="幼圆" pitchFamily="49" charset="-122"/>
                <a:ea typeface="幼圆" pitchFamily="49" charset="-122"/>
              </a:rPr>
              <a:t>- </a:t>
            </a:r>
            <a:r>
              <a:rPr lang="zh-CN" altLang="en-US" sz="2800" dirty="0" smtClean="0">
                <a:latin typeface="幼圆" pitchFamily="49" charset="-122"/>
                <a:ea typeface="幼圆" pitchFamily="49" charset="-122"/>
              </a:rPr>
              <a:t>条件 </a:t>
            </a:r>
            <a:r>
              <a:rPr lang="en-US" altLang="zh-CN" sz="2800" dirty="0" smtClean="0">
                <a:latin typeface="幼圆" pitchFamily="49" charset="-122"/>
                <a:ea typeface="幼圆" pitchFamily="49" charset="-122"/>
              </a:rPr>
              <a:t>- </a:t>
            </a:r>
            <a:r>
              <a:rPr lang="zh-CN" altLang="en-US" sz="2800" dirty="0" smtClean="0">
                <a:latin typeface="幼圆" pitchFamily="49" charset="-122"/>
                <a:ea typeface="幼圆" pitchFamily="49" charset="-122"/>
              </a:rPr>
              <a:t>动作”规则，当特定的系统事件发生时，对规则的条件进行检查，触发器类似于约束，但是比约束更灵活。如果条件成立则执行规则中的动作，否则不执行该动作</a:t>
            </a:r>
            <a:endParaRPr lang="en-US" altLang="zh-CN" sz="2800" dirty="0" smtClean="0">
              <a:latin typeface="幼圆" pitchFamily="49" charset="-122"/>
              <a:ea typeface="幼圆" pitchFamily="49" charset="-122"/>
            </a:endParaRPr>
          </a:p>
          <a:p>
            <a:pPr>
              <a:lnSpc>
                <a:spcPct val="140000"/>
              </a:lnSpc>
              <a:buFont typeface="Wingdings" pitchFamily="2" charset="2"/>
              <a:buChar char="u"/>
            </a:pPr>
            <a:r>
              <a:rPr lang="zh-CN" altLang="zh-CN" sz="3100" dirty="0" smtClean="0">
                <a:latin typeface="幼圆" pitchFamily="49" charset="-122"/>
                <a:ea typeface="幼圆" pitchFamily="49" charset="-122"/>
              </a:rPr>
              <a:t>CREATE TRIGGER</a:t>
            </a:r>
            <a:r>
              <a:rPr lang="en-US" altLang="zh-CN" sz="3100" dirty="0" smtClean="0">
                <a:latin typeface="幼圆" pitchFamily="49" charset="-122"/>
                <a:ea typeface="幼圆" pitchFamily="49" charset="-122"/>
              </a:rPr>
              <a:t> </a:t>
            </a:r>
            <a:r>
              <a:rPr lang="zh-CN" sz="3100" dirty="0" smtClean="0">
                <a:latin typeface="幼圆" pitchFamily="49" charset="-122"/>
                <a:ea typeface="幼圆" pitchFamily="49" charset="-122"/>
              </a:rPr>
              <a:t>语法</a:t>
            </a:r>
            <a:r>
              <a:rPr lang="zh-CN" sz="3100" dirty="0">
                <a:latin typeface="幼圆" pitchFamily="49" charset="-122"/>
                <a:ea typeface="幼圆" pitchFamily="49" charset="-122"/>
              </a:rPr>
              <a:t>格式</a:t>
            </a:r>
          </a:p>
          <a:p>
            <a:pPr>
              <a:lnSpc>
                <a:spcPct val="140000"/>
              </a:lnSpc>
              <a:buFont typeface="Wingdings" pitchFamily="2" charset="2"/>
              <a:buNone/>
            </a:pPr>
            <a:r>
              <a:rPr lang="zh-CN" sz="2200" dirty="0">
                <a:latin typeface="幼圆" pitchFamily="49" charset="-122"/>
                <a:ea typeface="幼圆" pitchFamily="49" charset="-122"/>
              </a:rPr>
              <a:t>	   </a:t>
            </a:r>
            <a:r>
              <a:rPr lang="zh-CN" sz="2200" dirty="0" smtClean="0">
                <a:latin typeface="幼圆" pitchFamily="49" charset="-122"/>
                <a:ea typeface="幼圆" pitchFamily="49" charset="-122"/>
              </a:rPr>
              <a:t> </a:t>
            </a:r>
            <a:r>
              <a:rPr lang="zh-CN" altLang="zh-CN" sz="2200" dirty="0">
                <a:latin typeface="+mj-ea"/>
                <a:ea typeface="+mj-ea"/>
              </a:rPr>
              <a:t>CREATE TRIGGER </a:t>
            </a:r>
            <a:r>
              <a:rPr lang="zh-CN" altLang="zh-CN" sz="2200" dirty="0">
                <a:latin typeface="幼圆" pitchFamily="49" charset="-122"/>
                <a:ea typeface="幼圆" pitchFamily="49" charset="-122"/>
              </a:rPr>
              <a:t>&lt;</a:t>
            </a:r>
            <a:r>
              <a:rPr lang="zh-CN" sz="2200" dirty="0">
                <a:latin typeface="幼圆" pitchFamily="49" charset="-122"/>
                <a:ea typeface="幼圆" pitchFamily="49" charset="-122"/>
              </a:rPr>
              <a:t>触发器名</a:t>
            </a:r>
            <a:r>
              <a:rPr lang="zh-CN" altLang="zh-CN" sz="2200" dirty="0">
                <a:latin typeface="幼圆" pitchFamily="49" charset="-122"/>
                <a:ea typeface="幼圆" pitchFamily="49" charset="-122"/>
              </a:rPr>
              <a:t>&gt;  </a:t>
            </a:r>
          </a:p>
          <a:p>
            <a:pPr>
              <a:lnSpc>
                <a:spcPct val="140000"/>
              </a:lnSpc>
              <a:buFont typeface="Wingdings" pitchFamily="2" charset="2"/>
              <a:buNone/>
            </a:pPr>
            <a:r>
              <a:rPr lang="zh-CN" altLang="zh-CN" sz="2200" dirty="0">
                <a:latin typeface="幼圆" pitchFamily="49" charset="-122"/>
                <a:ea typeface="幼圆" pitchFamily="49" charset="-122"/>
              </a:rPr>
              <a:t>       </a:t>
            </a:r>
            <a:r>
              <a:rPr lang="en-US" altLang="zh-CN" sz="2200" dirty="0" smtClean="0">
                <a:latin typeface="幼圆" pitchFamily="49" charset="-122"/>
                <a:ea typeface="幼圆" pitchFamily="49" charset="-122"/>
              </a:rPr>
              <a:t>     </a:t>
            </a:r>
            <a:r>
              <a:rPr lang="zh-CN" altLang="zh-CN" sz="2200" dirty="0" smtClean="0">
                <a:latin typeface="幼圆" pitchFamily="49" charset="-122"/>
                <a:ea typeface="幼圆" pitchFamily="49" charset="-122"/>
              </a:rPr>
              <a:t>{</a:t>
            </a:r>
            <a:r>
              <a:rPr lang="en-US" altLang="zh-CN" sz="2200" dirty="0" smtClean="0">
                <a:latin typeface="幼圆" pitchFamily="49" charset="-122"/>
                <a:ea typeface="幼圆" pitchFamily="49" charset="-122"/>
              </a:rPr>
              <a:t> </a:t>
            </a:r>
            <a:r>
              <a:rPr lang="zh-CN" altLang="zh-CN" sz="2200" dirty="0" smtClean="0">
                <a:latin typeface="+mj-ea"/>
                <a:ea typeface="+mj-ea"/>
              </a:rPr>
              <a:t>BEFORE</a:t>
            </a:r>
            <a:r>
              <a:rPr lang="zh-CN" altLang="zh-CN" sz="2200" dirty="0" smtClean="0">
                <a:latin typeface="幼圆" pitchFamily="49" charset="-122"/>
                <a:ea typeface="幼圆" pitchFamily="49" charset="-122"/>
              </a:rPr>
              <a:t> </a:t>
            </a:r>
            <a:r>
              <a:rPr lang="zh-CN" altLang="zh-CN" sz="2200" dirty="0">
                <a:latin typeface="幼圆" pitchFamily="49" charset="-122"/>
                <a:ea typeface="幼圆" pitchFamily="49" charset="-122"/>
              </a:rPr>
              <a:t>| </a:t>
            </a:r>
            <a:r>
              <a:rPr lang="zh-CN" altLang="zh-CN" sz="2200" dirty="0">
                <a:latin typeface="+mj-ea"/>
                <a:ea typeface="+mj-ea"/>
              </a:rPr>
              <a:t>AFTER</a:t>
            </a:r>
            <a:r>
              <a:rPr lang="zh-CN" altLang="zh-CN" sz="2200" dirty="0">
                <a:latin typeface="幼圆" pitchFamily="49" charset="-122"/>
                <a:ea typeface="幼圆" pitchFamily="49" charset="-122"/>
              </a:rPr>
              <a:t> </a:t>
            </a:r>
            <a:r>
              <a:rPr lang="zh-CN" altLang="zh-CN" sz="2200" dirty="0" smtClean="0">
                <a:latin typeface="幼圆" pitchFamily="49" charset="-122"/>
                <a:ea typeface="幼圆" pitchFamily="49" charset="-122"/>
              </a:rPr>
              <a:t>}</a:t>
            </a:r>
            <a:r>
              <a:rPr lang="en-US" altLang="zh-CN" sz="2200" dirty="0" smtClean="0">
                <a:latin typeface="幼圆" pitchFamily="49" charset="-122"/>
                <a:ea typeface="幼圆" pitchFamily="49" charset="-122"/>
              </a:rPr>
              <a:t> </a:t>
            </a:r>
            <a:r>
              <a:rPr lang="zh-CN" altLang="zh-CN" sz="2200" dirty="0" smtClean="0">
                <a:latin typeface="幼圆" pitchFamily="49" charset="-122"/>
                <a:ea typeface="幼圆" pitchFamily="49" charset="-122"/>
              </a:rPr>
              <a:t> </a:t>
            </a:r>
            <a:r>
              <a:rPr lang="zh-CN" altLang="zh-CN" sz="2200" dirty="0">
                <a:latin typeface="幼圆" pitchFamily="49" charset="-122"/>
                <a:ea typeface="幼圆" pitchFamily="49" charset="-122"/>
              </a:rPr>
              <a:t>&lt;</a:t>
            </a:r>
            <a:r>
              <a:rPr lang="zh-CN" sz="2200" dirty="0">
                <a:latin typeface="幼圆" pitchFamily="49" charset="-122"/>
                <a:ea typeface="幼圆" pitchFamily="49" charset="-122"/>
              </a:rPr>
              <a:t>触发事件</a:t>
            </a:r>
            <a:r>
              <a:rPr lang="zh-CN" altLang="zh-CN" sz="2200" dirty="0">
                <a:latin typeface="幼圆" pitchFamily="49" charset="-122"/>
                <a:ea typeface="幼圆" pitchFamily="49" charset="-122"/>
              </a:rPr>
              <a:t>&gt; </a:t>
            </a:r>
            <a:r>
              <a:rPr lang="zh-CN" altLang="zh-CN" sz="2200" dirty="0">
                <a:latin typeface="+mj-ea"/>
                <a:ea typeface="+mj-ea"/>
              </a:rPr>
              <a:t>ON</a:t>
            </a:r>
            <a:r>
              <a:rPr lang="zh-CN" altLang="zh-CN" sz="2200" dirty="0">
                <a:latin typeface="幼圆" pitchFamily="49" charset="-122"/>
                <a:ea typeface="幼圆" pitchFamily="49" charset="-122"/>
              </a:rPr>
              <a:t> &lt;</a:t>
            </a:r>
            <a:r>
              <a:rPr lang="zh-CN" sz="2200" dirty="0">
                <a:latin typeface="幼圆" pitchFamily="49" charset="-122"/>
                <a:ea typeface="幼圆" pitchFamily="49" charset="-122"/>
              </a:rPr>
              <a:t>表名</a:t>
            </a:r>
            <a:r>
              <a:rPr lang="zh-CN" altLang="zh-CN" sz="2200" dirty="0">
                <a:latin typeface="幼圆" pitchFamily="49" charset="-122"/>
                <a:ea typeface="幼圆" pitchFamily="49" charset="-122"/>
              </a:rPr>
              <a:t>&gt;</a:t>
            </a:r>
          </a:p>
          <a:p>
            <a:pPr>
              <a:lnSpc>
                <a:spcPct val="140000"/>
              </a:lnSpc>
              <a:buFont typeface="Wingdings" pitchFamily="2" charset="2"/>
              <a:buNone/>
            </a:pPr>
            <a:r>
              <a:rPr lang="en-US" altLang="zh-CN" sz="2200" dirty="0" smtClean="0">
                <a:latin typeface="幼圆" pitchFamily="49" charset="-122"/>
                <a:ea typeface="幼圆" pitchFamily="49" charset="-122"/>
              </a:rPr>
              <a:t>		</a:t>
            </a:r>
            <a:r>
              <a:rPr lang="en-US" altLang="zh-CN" sz="2200" dirty="0">
                <a:latin typeface="幼圆" pitchFamily="49" charset="-122"/>
                <a:ea typeface="幼圆" pitchFamily="49" charset="-122"/>
              </a:rPr>
              <a:t> </a:t>
            </a:r>
            <a:r>
              <a:rPr lang="en-US" altLang="zh-CN" sz="2200" dirty="0" smtClean="0">
                <a:latin typeface="幼圆" pitchFamily="49" charset="-122"/>
                <a:ea typeface="幼圆" pitchFamily="49" charset="-122"/>
              </a:rPr>
              <a:t>     </a:t>
            </a:r>
            <a:r>
              <a:rPr lang="zh-CN" altLang="zh-CN" sz="2200" dirty="0" smtClean="0">
                <a:latin typeface="+mj-ea"/>
                <a:ea typeface="+mj-ea"/>
              </a:rPr>
              <a:t>FOR </a:t>
            </a:r>
            <a:r>
              <a:rPr lang="zh-CN" altLang="zh-CN" sz="2200" dirty="0">
                <a:latin typeface="+mj-ea"/>
                <a:ea typeface="+mj-ea"/>
              </a:rPr>
              <a:t>EACH  </a:t>
            </a:r>
            <a:r>
              <a:rPr lang="zh-CN" altLang="zh-CN" sz="2200" dirty="0">
                <a:latin typeface="幼圆" pitchFamily="49" charset="-122"/>
                <a:ea typeface="幼圆" pitchFamily="49" charset="-122"/>
              </a:rPr>
              <a:t>{ </a:t>
            </a:r>
            <a:r>
              <a:rPr lang="zh-CN" altLang="zh-CN" sz="2200" dirty="0">
                <a:latin typeface="+mj-ea"/>
                <a:ea typeface="+mj-ea"/>
              </a:rPr>
              <a:t>ROW </a:t>
            </a:r>
            <a:r>
              <a:rPr lang="zh-CN" altLang="zh-CN" sz="2200" dirty="0">
                <a:latin typeface="幼圆" pitchFamily="49" charset="-122"/>
                <a:ea typeface="幼圆" pitchFamily="49" charset="-122"/>
              </a:rPr>
              <a:t>| </a:t>
            </a:r>
            <a:r>
              <a:rPr lang="zh-CN" altLang="zh-CN" sz="2200" dirty="0">
                <a:latin typeface="+mj-ea"/>
                <a:ea typeface="+mj-ea"/>
              </a:rPr>
              <a:t>STATEMENT</a:t>
            </a:r>
            <a:r>
              <a:rPr lang="zh-CN" altLang="zh-CN" sz="2200" dirty="0">
                <a:latin typeface="幼圆" pitchFamily="49" charset="-122"/>
                <a:ea typeface="幼圆" pitchFamily="49" charset="-122"/>
              </a:rPr>
              <a:t> }</a:t>
            </a:r>
          </a:p>
          <a:p>
            <a:pPr>
              <a:lnSpc>
                <a:spcPct val="140000"/>
              </a:lnSpc>
              <a:buFont typeface="Wingdings" pitchFamily="2" charset="2"/>
              <a:buNone/>
            </a:pPr>
            <a:r>
              <a:rPr lang="en-US" altLang="zh-CN" sz="2200" dirty="0" smtClean="0">
                <a:latin typeface="幼圆" pitchFamily="49" charset="-122"/>
                <a:ea typeface="幼圆" pitchFamily="49" charset="-122"/>
              </a:rPr>
              <a:t>            </a:t>
            </a:r>
            <a:r>
              <a:rPr lang="zh-CN" sz="2200" dirty="0" smtClean="0">
                <a:latin typeface="幼圆" pitchFamily="49" charset="-122"/>
                <a:ea typeface="幼圆" pitchFamily="49" charset="-122"/>
              </a:rPr>
              <a:t>［</a:t>
            </a:r>
            <a:r>
              <a:rPr lang="en-US" altLang="zh-CN" sz="2200" dirty="0" smtClean="0">
                <a:latin typeface="幼圆" pitchFamily="49" charset="-122"/>
                <a:ea typeface="幼圆" pitchFamily="49" charset="-122"/>
              </a:rPr>
              <a:t> </a:t>
            </a:r>
            <a:r>
              <a:rPr lang="zh-CN" altLang="zh-CN" sz="2200" dirty="0" smtClean="0">
                <a:latin typeface="+mj-ea"/>
                <a:ea typeface="+mj-ea"/>
              </a:rPr>
              <a:t>WHEN</a:t>
            </a:r>
            <a:r>
              <a:rPr lang="zh-CN" altLang="zh-CN" sz="2200" dirty="0" smtClean="0">
                <a:latin typeface="幼圆" pitchFamily="49" charset="-122"/>
                <a:ea typeface="幼圆" pitchFamily="49" charset="-122"/>
              </a:rPr>
              <a:t> </a:t>
            </a:r>
            <a:r>
              <a:rPr lang="zh-CN" altLang="zh-CN" sz="2200" dirty="0">
                <a:latin typeface="幼圆" pitchFamily="49" charset="-122"/>
                <a:ea typeface="幼圆" pitchFamily="49" charset="-122"/>
              </a:rPr>
              <a:t>&lt;</a:t>
            </a:r>
            <a:r>
              <a:rPr lang="zh-CN" sz="2200" dirty="0">
                <a:latin typeface="幼圆" pitchFamily="49" charset="-122"/>
                <a:ea typeface="幼圆" pitchFamily="49" charset="-122"/>
              </a:rPr>
              <a:t>触发条件</a:t>
            </a:r>
            <a:r>
              <a:rPr lang="zh-CN" altLang="zh-CN" sz="2200" dirty="0">
                <a:latin typeface="幼圆" pitchFamily="49" charset="-122"/>
                <a:ea typeface="幼圆" pitchFamily="49" charset="-122"/>
              </a:rPr>
              <a:t>&gt;</a:t>
            </a:r>
            <a:r>
              <a:rPr lang="zh-CN" sz="2200" dirty="0" smtClean="0">
                <a:latin typeface="幼圆" pitchFamily="49" charset="-122"/>
                <a:ea typeface="幼圆" pitchFamily="49" charset="-122"/>
              </a:rPr>
              <a:t>］  </a:t>
            </a:r>
            <a:r>
              <a:rPr lang="zh-CN" altLang="zh-CN" sz="2200" dirty="0">
                <a:latin typeface="幼圆" pitchFamily="49" charset="-122"/>
                <a:ea typeface="幼圆" pitchFamily="49" charset="-122"/>
              </a:rPr>
              <a:t>&lt;</a:t>
            </a:r>
            <a:r>
              <a:rPr lang="zh-CN" sz="2200" dirty="0">
                <a:latin typeface="幼圆" pitchFamily="49" charset="-122"/>
                <a:ea typeface="幼圆" pitchFamily="49" charset="-122"/>
              </a:rPr>
              <a:t>触发动作体</a:t>
            </a:r>
            <a:r>
              <a:rPr lang="zh-CN" altLang="zh-CN" sz="2200" dirty="0">
                <a:latin typeface="幼圆" pitchFamily="49" charset="-122"/>
                <a:ea typeface="幼圆" pitchFamily="49" charset="-122"/>
              </a:rPr>
              <a:t>&gt;</a:t>
            </a:r>
            <a:endParaRPr sz="2200" dirty="0">
              <a:latin typeface="幼圆" pitchFamily="49" charset="-122"/>
              <a:ea typeface="幼圆" pitchFamily="49" charset="-122"/>
            </a:endParaRPr>
          </a:p>
        </p:txBody>
      </p:sp>
      <p:sp>
        <p:nvSpPr>
          <p:cNvPr id="4" name="椭圆 3"/>
          <p:cNvSpPr/>
          <p:nvPr/>
        </p:nvSpPr>
        <p:spPr>
          <a:xfrm>
            <a:off x="395536" y="212013"/>
            <a:ext cx="656173"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6</a:t>
            </a:r>
            <a:r>
              <a:rPr lang="en-US" altLang="zh-CN" sz="300" dirty="0" smtClean="0"/>
              <a:t>.</a:t>
            </a:r>
            <a:r>
              <a:rPr lang="en-US" altLang="zh-CN" sz="1000" dirty="0" smtClean="0"/>
              <a:t>1</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fade">
                                      <p:cBhvr>
                                        <p:cTn id="7" dur="1000"/>
                                        <p:tgtEl>
                                          <p:spTgt spid="43011">
                                            <p:txEl>
                                              <p:pRg st="0" end="0"/>
                                            </p:txEl>
                                          </p:spTgt>
                                        </p:tgtEl>
                                      </p:cBhvr>
                                    </p:animEffect>
                                    <p:anim calcmode="lin" valueType="num">
                                      <p:cBhvr>
                                        <p:cTn id="8" dur="10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0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3011">
                                            <p:txEl>
                                              <p:pRg st="1" end="1"/>
                                            </p:txEl>
                                          </p:spTgt>
                                        </p:tgtEl>
                                        <p:attrNameLst>
                                          <p:attrName>style.visibility</p:attrName>
                                        </p:attrNameLst>
                                      </p:cBhvr>
                                      <p:to>
                                        <p:strVal val="visible"/>
                                      </p:to>
                                    </p:set>
                                    <p:animEffect transition="in" filter="fade">
                                      <p:cBhvr>
                                        <p:cTn id="14" dur="1000"/>
                                        <p:tgtEl>
                                          <p:spTgt spid="43011">
                                            <p:txEl>
                                              <p:pRg st="1" end="1"/>
                                            </p:txEl>
                                          </p:spTgt>
                                        </p:tgtEl>
                                      </p:cBhvr>
                                    </p:animEffect>
                                    <p:anim calcmode="lin" valueType="num">
                                      <p:cBhvr>
                                        <p:cTn id="15" dur="10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3011">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3011">
                                            <p:txEl>
                                              <p:pRg st="2" end="2"/>
                                            </p:txEl>
                                          </p:spTgt>
                                        </p:tgtEl>
                                        <p:attrNameLst>
                                          <p:attrName>style.visibility</p:attrName>
                                        </p:attrNameLst>
                                      </p:cBhvr>
                                      <p:to>
                                        <p:strVal val="visible"/>
                                      </p:to>
                                    </p:set>
                                    <p:animEffect transition="in" filter="fade">
                                      <p:cBhvr>
                                        <p:cTn id="19" dur="1000"/>
                                        <p:tgtEl>
                                          <p:spTgt spid="43011">
                                            <p:txEl>
                                              <p:pRg st="2" end="2"/>
                                            </p:txEl>
                                          </p:spTgt>
                                        </p:tgtEl>
                                      </p:cBhvr>
                                    </p:animEffect>
                                    <p:anim calcmode="lin" valueType="num">
                                      <p:cBhvr>
                                        <p:cTn id="20" dur="10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3011">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3011">
                                            <p:txEl>
                                              <p:pRg st="3" end="3"/>
                                            </p:txEl>
                                          </p:spTgt>
                                        </p:tgtEl>
                                        <p:attrNameLst>
                                          <p:attrName>style.visibility</p:attrName>
                                        </p:attrNameLst>
                                      </p:cBhvr>
                                      <p:to>
                                        <p:strVal val="visible"/>
                                      </p:to>
                                    </p:set>
                                    <p:animEffect transition="in" filter="fade">
                                      <p:cBhvr>
                                        <p:cTn id="24" dur="1000"/>
                                        <p:tgtEl>
                                          <p:spTgt spid="43011">
                                            <p:txEl>
                                              <p:pRg st="3" end="3"/>
                                            </p:txEl>
                                          </p:spTgt>
                                        </p:tgtEl>
                                      </p:cBhvr>
                                    </p:animEffect>
                                    <p:anim calcmode="lin" valueType="num">
                                      <p:cBhvr>
                                        <p:cTn id="25" dur="10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3011">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3011">
                                            <p:txEl>
                                              <p:pRg st="4" end="4"/>
                                            </p:txEl>
                                          </p:spTgt>
                                        </p:tgtEl>
                                        <p:attrNameLst>
                                          <p:attrName>style.visibility</p:attrName>
                                        </p:attrNameLst>
                                      </p:cBhvr>
                                      <p:to>
                                        <p:strVal val="visible"/>
                                      </p:to>
                                    </p:set>
                                    <p:animEffect transition="in" filter="fade">
                                      <p:cBhvr>
                                        <p:cTn id="29" dur="1000"/>
                                        <p:tgtEl>
                                          <p:spTgt spid="43011">
                                            <p:txEl>
                                              <p:pRg st="4" end="4"/>
                                            </p:txEl>
                                          </p:spTgt>
                                        </p:tgtEl>
                                      </p:cBhvr>
                                    </p:animEffect>
                                    <p:anim calcmode="lin" valueType="num">
                                      <p:cBhvr>
                                        <p:cTn id="30" dur="10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3011">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3011">
                                            <p:txEl>
                                              <p:pRg st="5" end="5"/>
                                            </p:txEl>
                                          </p:spTgt>
                                        </p:tgtEl>
                                        <p:attrNameLst>
                                          <p:attrName>style.visibility</p:attrName>
                                        </p:attrNameLst>
                                      </p:cBhvr>
                                      <p:to>
                                        <p:strVal val="visible"/>
                                      </p:to>
                                    </p:set>
                                    <p:animEffect transition="in" filter="fade">
                                      <p:cBhvr>
                                        <p:cTn id="34" dur="1000"/>
                                        <p:tgtEl>
                                          <p:spTgt spid="43011">
                                            <p:txEl>
                                              <p:pRg st="5" end="5"/>
                                            </p:txEl>
                                          </p:spTgt>
                                        </p:tgtEl>
                                      </p:cBhvr>
                                    </p:animEffect>
                                    <p:anim calcmode="lin" valueType="num">
                                      <p:cBhvr>
                                        <p:cTn id="35" dur="10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430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4294967295"/>
          </p:nvPr>
        </p:nvSpPr>
        <p:spPr>
          <a:xfrm>
            <a:off x="1152128" y="2833142"/>
            <a:ext cx="7308304" cy="2760662"/>
          </a:xfrm>
        </p:spPr>
        <p:txBody>
          <a:bodyPr>
            <a:normAutofit fontScale="85000" lnSpcReduction="10000"/>
          </a:bodyPr>
          <a:lstStyle/>
          <a:p>
            <a:pPr>
              <a:lnSpc>
                <a:spcPct val="80000"/>
              </a:lnSpc>
            </a:pPr>
            <a:r>
              <a:rPr lang="zh-CN" altLang="en-US" sz="2000" b="1" dirty="0">
                <a:latin typeface="幼圆" pitchFamily="49" charset="-122"/>
                <a:ea typeface="幼圆" pitchFamily="49" charset="-122"/>
              </a:rPr>
              <a:t>定义触发器的语法说明:</a:t>
            </a:r>
          </a:p>
          <a:p>
            <a:pPr>
              <a:lnSpc>
                <a:spcPct val="120000"/>
              </a:lnSpc>
            </a:pPr>
            <a:r>
              <a:rPr lang="zh-CN" altLang="en-US" sz="2000" b="1" dirty="0">
                <a:latin typeface="幼圆" pitchFamily="49" charset="-122"/>
                <a:ea typeface="幼圆" pitchFamily="49" charset="-122"/>
              </a:rPr>
              <a:t>1</a:t>
            </a:r>
            <a:r>
              <a:rPr lang="zh-CN" altLang="en-US" sz="2000" b="1" dirty="0" smtClean="0">
                <a:latin typeface="幼圆" pitchFamily="49" charset="-122"/>
                <a:ea typeface="幼圆" pitchFamily="49" charset="-122"/>
              </a:rPr>
              <a:t>. 创建</a:t>
            </a:r>
            <a:r>
              <a:rPr lang="zh-CN" altLang="en-US" sz="2000" b="1" dirty="0">
                <a:latin typeface="幼圆" pitchFamily="49" charset="-122"/>
                <a:ea typeface="幼圆" pitchFamily="49" charset="-122"/>
              </a:rPr>
              <a:t>者：</a:t>
            </a:r>
            <a:r>
              <a:rPr lang="zh-CN" altLang="en-US" sz="2000" b="0" dirty="0">
                <a:latin typeface="幼圆" pitchFamily="49" charset="-122"/>
                <a:ea typeface="幼圆" pitchFamily="49" charset="-122"/>
              </a:rPr>
              <a:t>表的</a:t>
            </a:r>
            <a:r>
              <a:rPr lang="zh-CN" altLang="en-US" sz="2000" b="0" dirty="0" smtClean="0">
                <a:latin typeface="幼圆" pitchFamily="49" charset="-122"/>
                <a:ea typeface="幼圆" pitchFamily="49" charset="-122"/>
              </a:rPr>
              <a:t>拥有者，一个表上创建触发器的数目由具体的</a:t>
            </a:r>
            <a:r>
              <a:rPr lang="en-US" altLang="zh-CN" sz="2000" b="0" dirty="0" smtClean="0">
                <a:latin typeface="幼圆" pitchFamily="49" charset="-122"/>
                <a:ea typeface="幼圆" pitchFamily="49" charset="-122"/>
              </a:rPr>
              <a:t>DBMS</a:t>
            </a:r>
            <a:r>
              <a:rPr lang="zh-CN" altLang="en-US" sz="2000" b="0" dirty="0" smtClean="0">
                <a:latin typeface="幼圆" pitchFamily="49" charset="-122"/>
                <a:ea typeface="幼圆" pitchFamily="49" charset="-122"/>
              </a:rPr>
              <a:t>确定</a:t>
            </a:r>
            <a:r>
              <a:rPr lang="en-US" altLang="zh-CN" sz="2000" b="0" dirty="0" smtClean="0">
                <a:latin typeface="幼圆" pitchFamily="49" charset="-122"/>
                <a:ea typeface="幼圆" pitchFamily="49" charset="-122"/>
              </a:rPr>
              <a:t>;</a:t>
            </a:r>
            <a:endParaRPr lang="zh-CN" altLang="en-US" sz="2000" b="0" dirty="0">
              <a:latin typeface="幼圆" pitchFamily="49" charset="-122"/>
              <a:ea typeface="幼圆" pitchFamily="49" charset="-122"/>
            </a:endParaRPr>
          </a:p>
          <a:p>
            <a:pPr>
              <a:lnSpc>
                <a:spcPct val="120000"/>
              </a:lnSpc>
            </a:pPr>
            <a:r>
              <a:rPr lang="zh-CN" altLang="en-US" sz="2000" b="1" dirty="0">
                <a:latin typeface="幼圆" pitchFamily="49" charset="-122"/>
                <a:ea typeface="幼圆" pitchFamily="49" charset="-122"/>
              </a:rPr>
              <a:t>2</a:t>
            </a:r>
            <a:r>
              <a:rPr lang="zh-CN" altLang="en-US" sz="2000" b="1" dirty="0" smtClean="0">
                <a:latin typeface="幼圆" pitchFamily="49" charset="-122"/>
                <a:ea typeface="幼圆" pitchFamily="49" charset="-122"/>
              </a:rPr>
              <a:t>. 表</a:t>
            </a:r>
            <a:r>
              <a:rPr lang="zh-CN" altLang="en-US" sz="2000" b="1" dirty="0">
                <a:latin typeface="幼圆" pitchFamily="49" charset="-122"/>
                <a:ea typeface="幼圆" pitchFamily="49" charset="-122"/>
              </a:rPr>
              <a:t>名：</a:t>
            </a:r>
            <a:r>
              <a:rPr lang="zh-CN" altLang="en-US" sz="2000" b="0" dirty="0">
                <a:latin typeface="幼圆" pitchFamily="49" charset="-122"/>
                <a:ea typeface="幼圆" pitchFamily="49" charset="-122"/>
              </a:rPr>
              <a:t>触发器的目标表，不能定义在视图</a:t>
            </a:r>
            <a:r>
              <a:rPr lang="zh-CN" altLang="en-US" sz="2000" b="0" dirty="0" smtClean="0">
                <a:latin typeface="幼圆" pitchFamily="49" charset="-122"/>
                <a:ea typeface="幼圆" pitchFamily="49" charset="-122"/>
              </a:rPr>
              <a:t>上</a:t>
            </a:r>
            <a:r>
              <a:rPr lang="en-US" altLang="zh-CN" sz="2000" b="0" dirty="0" smtClean="0">
                <a:latin typeface="幼圆" pitchFamily="49" charset="-122"/>
                <a:ea typeface="幼圆" pitchFamily="49" charset="-122"/>
              </a:rPr>
              <a:t>;</a:t>
            </a:r>
            <a:endParaRPr lang="zh-CN" altLang="en-US" sz="2000" b="0" dirty="0">
              <a:latin typeface="幼圆" pitchFamily="49" charset="-122"/>
              <a:ea typeface="幼圆" pitchFamily="49" charset="-122"/>
            </a:endParaRPr>
          </a:p>
          <a:p>
            <a:pPr>
              <a:lnSpc>
                <a:spcPct val="120000"/>
              </a:lnSpc>
            </a:pPr>
            <a:r>
              <a:rPr lang="zh-CN" altLang="en-US" sz="2000" b="1" dirty="0">
                <a:latin typeface="幼圆" pitchFamily="49" charset="-122"/>
                <a:ea typeface="幼圆" pitchFamily="49" charset="-122"/>
              </a:rPr>
              <a:t>3. </a:t>
            </a:r>
            <a:r>
              <a:rPr lang="zh-CN" altLang="en-US" sz="2000" b="1" dirty="0" smtClean="0">
                <a:latin typeface="幼圆" pitchFamily="49" charset="-122"/>
                <a:ea typeface="幼圆" pitchFamily="49" charset="-122"/>
              </a:rPr>
              <a:t>触发</a:t>
            </a:r>
            <a:r>
              <a:rPr lang="zh-CN" altLang="en-US" sz="2000" b="1" dirty="0">
                <a:latin typeface="幼圆" pitchFamily="49" charset="-122"/>
                <a:ea typeface="幼圆" pitchFamily="49" charset="-122"/>
              </a:rPr>
              <a:t>事件：</a:t>
            </a:r>
            <a:r>
              <a:rPr lang="zh-CN" altLang="en-US" sz="2000" dirty="0">
                <a:latin typeface="幼圆" pitchFamily="49" charset="-122"/>
                <a:ea typeface="幼圆" pitchFamily="49" charset="-122"/>
              </a:rPr>
              <a:t>INSERT、DELETE、UPDATE，</a:t>
            </a:r>
            <a:r>
              <a:rPr lang="zh-CN" altLang="en-US" sz="2000" b="0" dirty="0">
                <a:latin typeface="幼圆" pitchFamily="49" charset="-122"/>
                <a:ea typeface="幼圆" pitchFamily="49" charset="-122"/>
              </a:rPr>
              <a:t>也可以是几个事件的组合</a:t>
            </a:r>
            <a:r>
              <a:rPr lang="zh-CN" altLang="en-US" sz="2000" b="0" dirty="0" smtClean="0">
                <a:latin typeface="幼圆" pitchFamily="49" charset="-122"/>
                <a:ea typeface="幼圆" pitchFamily="49" charset="-122"/>
              </a:rPr>
              <a:t>；</a:t>
            </a:r>
            <a:endParaRPr lang="en-US" altLang="zh-CN" sz="2000" b="0" dirty="0" smtClean="0">
              <a:latin typeface="幼圆" pitchFamily="49" charset="-122"/>
              <a:ea typeface="幼圆" pitchFamily="49" charset="-122"/>
            </a:endParaRPr>
          </a:p>
          <a:p>
            <a:pPr marL="457200" lvl="1" indent="0">
              <a:lnSpc>
                <a:spcPct val="120000"/>
              </a:lnSpc>
              <a:buNone/>
            </a:pPr>
            <a:r>
              <a:rPr lang="zh-CN" altLang="en-US" sz="2000" dirty="0" smtClean="0">
                <a:latin typeface="幼圆" pitchFamily="49" charset="-122"/>
                <a:ea typeface="幼圆" pitchFamily="49" charset="-122"/>
              </a:rPr>
              <a:t>         如</a:t>
            </a:r>
            <a:r>
              <a:rPr lang="en-US" altLang="zh-CN" sz="2000" dirty="0" smtClean="0">
                <a:latin typeface="幼圆" pitchFamily="49" charset="-122"/>
                <a:ea typeface="幼圆" pitchFamily="49" charset="-122"/>
              </a:rPr>
              <a:t>INSERT OR UPDATE, </a:t>
            </a:r>
            <a:r>
              <a:rPr lang="zh-CN" altLang="en-US" sz="2000" dirty="0" smtClean="0">
                <a:latin typeface="幼圆" pitchFamily="49" charset="-122"/>
                <a:ea typeface="幼圆" pitchFamily="49" charset="-122"/>
              </a:rPr>
              <a:t>还可以</a:t>
            </a:r>
            <a:r>
              <a:rPr lang="zh-CN" altLang="en-US" sz="2000" dirty="0">
                <a:latin typeface="幼圆" pitchFamily="49" charset="-122"/>
                <a:ea typeface="幼圆" pitchFamily="49" charset="-122"/>
              </a:rPr>
              <a:t>是</a:t>
            </a:r>
            <a:r>
              <a:rPr lang="en-US" altLang="zh-CN" sz="2000" dirty="0" smtClean="0">
                <a:latin typeface="幼圆" pitchFamily="49" charset="-122"/>
                <a:ea typeface="幼圆" pitchFamily="49" charset="-122"/>
              </a:rPr>
              <a:t>UPDATE OF &lt;</a:t>
            </a:r>
            <a:r>
              <a:rPr lang="zh-CN" altLang="en-US" sz="2000" dirty="0" smtClean="0">
                <a:latin typeface="幼圆" pitchFamily="49" charset="-122"/>
                <a:ea typeface="幼圆" pitchFamily="49" charset="-122"/>
              </a:rPr>
              <a:t>触发列，</a:t>
            </a:r>
            <a:r>
              <a:rPr lang="en-US" altLang="zh-CN" sz="2000" dirty="0" smtClean="0">
                <a:latin typeface="幼圆" pitchFamily="49" charset="-122"/>
                <a:ea typeface="幼圆" pitchFamily="49" charset="-122"/>
              </a:rPr>
              <a:t>… &gt;</a:t>
            </a:r>
            <a:endParaRPr lang="zh-CN" altLang="en-US" sz="2000" dirty="0">
              <a:latin typeface="幼圆" pitchFamily="49" charset="-122"/>
              <a:ea typeface="幼圆" pitchFamily="49" charset="-122"/>
            </a:endParaRPr>
          </a:p>
          <a:p>
            <a:pPr>
              <a:lnSpc>
                <a:spcPct val="120000"/>
              </a:lnSpc>
            </a:pPr>
            <a:r>
              <a:rPr lang="zh-CN" altLang="en-US" sz="2000" b="1" dirty="0">
                <a:latin typeface="幼圆" pitchFamily="49" charset="-122"/>
                <a:ea typeface="幼圆" pitchFamily="49" charset="-122"/>
              </a:rPr>
              <a:t>4. </a:t>
            </a:r>
            <a:r>
              <a:rPr lang="zh-CN" altLang="en-US" sz="2000" b="1" dirty="0" smtClean="0">
                <a:latin typeface="幼圆" pitchFamily="49" charset="-122"/>
                <a:ea typeface="幼圆" pitchFamily="49" charset="-122"/>
              </a:rPr>
              <a:t>触发器类型：</a:t>
            </a:r>
            <a:endParaRPr lang="zh-CN" altLang="en-US" sz="2000" b="1" dirty="0">
              <a:latin typeface="幼圆" pitchFamily="49" charset="-122"/>
              <a:ea typeface="幼圆" pitchFamily="49" charset="-122"/>
            </a:endParaRPr>
          </a:p>
          <a:p>
            <a:pPr lvl="1">
              <a:lnSpc>
                <a:spcPct val="120000"/>
              </a:lnSpc>
              <a:buFont typeface="Wingdings" pitchFamily="2" charset="2"/>
              <a:buNone/>
            </a:pPr>
            <a:r>
              <a:rPr lang="zh-CN" altLang="en-US" sz="2000" dirty="0" smtClean="0">
                <a:latin typeface="幼圆" pitchFamily="49" charset="-122"/>
                <a:ea typeface="幼圆" pitchFamily="49" charset="-122"/>
              </a:rPr>
              <a:t>  </a:t>
            </a:r>
            <a:r>
              <a:rPr lang="en-US" altLang="zh-CN" sz="2000" dirty="0" smtClean="0">
                <a:latin typeface="幼圆" pitchFamily="49" charset="-122"/>
                <a:ea typeface="幼圆" pitchFamily="49" charset="-122"/>
              </a:rPr>
              <a:t>	</a:t>
            </a:r>
            <a:r>
              <a:rPr lang="zh-CN" altLang="en-US" sz="1800" dirty="0" smtClean="0">
                <a:latin typeface="幼圆" pitchFamily="49" charset="-122"/>
                <a:ea typeface="幼圆" pitchFamily="49" charset="-122"/>
              </a:rPr>
              <a:t>行</a:t>
            </a:r>
            <a:r>
              <a:rPr lang="zh-CN" altLang="en-US" sz="1800" dirty="0">
                <a:latin typeface="幼圆" pitchFamily="49" charset="-122"/>
                <a:ea typeface="幼圆" pitchFamily="49" charset="-122"/>
              </a:rPr>
              <a:t>级触发器（FOR EACH ROW）；</a:t>
            </a:r>
          </a:p>
          <a:p>
            <a:pPr lvl="1">
              <a:lnSpc>
                <a:spcPct val="120000"/>
              </a:lnSpc>
              <a:buFont typeface="Wingdings" pitchFamily="2" charset="2"/>
              <a:buNone/>
            </a:pPr>
            <a:r>
              <a:rPr lang="zh-CN" altLang="en-US" sz="1800" dirty="0" smtClean="0">
                <a:latin typeface="幼圆" pitchFamily="49" charset="-122"/>
                <a:ea typeface="幼圆" pitchFamily="49" charset="-122"/>
              </a:rPr>
              <a:t>  </a:t>
            </a:r>
            <a:r>
              <a:rPr lang="en-US" altLang="zh-CN" sz="1800" dirty="0" smtClean="0">
                <a:latin typeface="幼圆" pitchFamily="49" charset="-122"/>
                <a:ea typeface="幼圆" pitchFamily="49" charset="-122"/>
              </a:rPr>
              <a:t>	</a:t>
            </a:r>
            <a:r>
              <a:rPr lang="zh-CN" altLang="en-US" sz="1800" dirty="0" smtClean="0">
                <a:latin typeface="幼圆" pitchFamily="49" charset="-122"/>
                <a:ea typeface="幼圆" pitchFamily="49" charset="-122"/>
              </a:rPr>
              <a:t>语句</a:t>
            </a:r>
            <a:r>
              <a:rPr lang="zh-CN" altLang="en-US" sz="1800" dirty="0">
                <a:latin typeface="幼圆" pitchFamily="49" charset="-122"/>
                <a:ea typeface="幼圆" pitchFamily="49" charset="-122"/>
              </a:rPr>
              <a:t>级触发器（FOR EACH STATEMENT）</a:t>
            </a:r>
          </a:p>
        </p:txBody>
      </p:sp>
      <p:sp>
        <p:nvSpPr>
          <p:cNvPr id="44036" name="Rectangle 4"/>
          <p:cNvSpPr>
            <a:spLocks noChangeArrowheads="1"/>
          </p:cNvSpPr>
          <p:nvPr/>
        </p:nvSpPr>
        <p:spPr bwMode="auto">
          <a:xfrm>
            <a:off x="1187350" y="985292"/>
            <a:ext cx="5976938" cy="1680104"/>
          </a:xfrm>
          <a:prstGeom prst="rect">
            <a:avLst/>
          </a:prstGeom>
          <a:noFill/>
          <a:ln w="19050" cmpd="sng">
            <a:solidFill>
              <a:schemeClr val="tx1"/>
            </a:solidFill>
            <a:miter lim="800000"/>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hlink"/>
              </a:buClr>
              <a:buFont typeface="Wingdings" pitchFamily="2" charset="2"/>
              <a:buNone/>
            </a:pPr>
            <a:r>
              <a:rPr lang="zh-CN" altLang="zh-CN" b="1" dirty="0">
                <a:latin typeface="+mj-ea"/>
                <a:ea typeface="+mj-ea"/>
              </a:rPr>
              <a:t>CREATE TRIGGER </a:t>
            </a:r>
            <a:r>
              <a:rPr lang="zh-CN" altLang="zh-CN" b="1" dirty="0">
                <a:latin typeface="幼圆" pitchFamily="49" charset="-122"/>
                <a:ea typeface="幼圆" pitchFamily="49" charset="-122"/>
              </a:rPr>
              <a:t>&lt;</a:t>
            </a:r>
            <a:r>
              <a:rPr lang="zh-CN" b="1" dirty="0">
                <a:latin typeface="幼圆" pitchFamily="49" charset="-122"/>
                <a:ea typeface="幼圆" pitchFamily="49" charset="-122"/>
              </a:rPr>
              <a:t>触发器名</a:t>
            </a:r>
            <a:r>
              <a:rPr lang="zh-CN" altLang="zh-CN" b="1" dirty="0">
                <a:latin typeface="幼圆" pitchFamily="49" charset="-122"/>
                <a:ea typeface="幼圆" pitchFamily="49" charset="-122"/>
              </a:rPr>
              <a:t>&gt;  </a:t>
            </a:r>
          </a:p>
          <a:p>
            <a:pPr marL="342900" indent="-342900" algn="l">
              <a:spcBef>
                <a:spcPct val="20000"/>
              </a:spcBef>
              <a:buClr>
                <a:schemeClr val="hlink"/>
              </a:buClr>
              <a:buFont typeface="Wingdings" pitchFamily="2" charset="2"/>
              <a:buNone/>
            </a:pPr>
            <a:r>
              <a:rPr lang="zh-CN" altLang="zh-CN" b="1" dirty="0">
                <a:latin typeface="幼圆" pitchFamily="49" charset="-122"/>
                <a:ea typeface="幼圆" pitchFamily="49" charset="-122"/>
              </a:rPr>
              <a:t>       { </a:t>
            </a:r>
            <a:r>
              <a:rPr lang="zh-CN" altLang="zh-CN" b="1" dirty="0">
                <a:latin typeface="+mj-ea"/>
                <a:ea typeface="+mj-ea"/>
              </a:rPr>
              <a:t>BEFORE</a:t>
            </a:r>
            <a:r>
              <a:rPr lang="zh-CN" altLang="zh-CN" b="1" dirty="0">
                <a:latin typeface="幼圆" pitchFamily="49" charset="-122"/>
                <a:ea typeface="幼圆" pitchFamily="49" charset="-122"/>
              </a:rPr>
              <a:t> | </a:t>
            </a:r>
            <a:r>
              <a:rPr lang="zh-CN" altLang="zh-CN" b="1" dirty="0">
                <a:latin typeface="+mj-ea"/>
                <a:ea typeface="+mj-ea"/>
              </a:rPr>
              <a:t>AFTER</a:t>
            </a:r>
            <a:r>
              <a:rPr lang="zh-CN" altLang="zh-CN" b="1" dirty="0">
                <a:latin typeface="幼圆" pitchFamily="49" charset="-122"/>
                <a:ea typeface="幼圆" pitchFamily="49" charset="-122"/>
              </a:rPr>
              <a:t> } &lt;</a:t>
            </a:r>
            <a:r>
              <a:rPr lang="zh-CN" b="1" dirty="0">
                <a:latin typeface="幼圆" pitchFamily="49" charset="-122"/>
                <a:ea typeface="幼圆" pitchFamily="49" charset="-122"/>
              </a:rPr>
              <a:t>触发事件</a:t>
            </a:r>
            <a:r>
              <a:rPr lang="zh-CN" altLang="zh-CN" b="1" dirty="0">
                <a:latin typeface="幼圆" pitchFamily="49" charset="-122"/>
                <a:ea typeface="幼圆" pitchFamily="49" charset="-122"/>
              </a:rPr>
              <a:t>&gt; ON &lt;</a:t>
            </a:r>
            <a:r>
              <a:rPr lang="zh-CN" b="1" dirty="0">
                <a:latin typeface="幼圆" pitchFamily="49" charset="-122"/>
                <a:ea typeface="幼圆" pitchFamily="49" charset="-122"/>
              </a:rPr>
              <a:t>表名</a:t>
            </a:r>
            <a:r>
              <a:rPr lang="zh-CN" altLang="zh-CN" b="1" dirty="0">
                <a:latin typeface="幼圆" pitchFamily="49" charset="-122"/>
                <a:ea typeface="幼圆" pitchFamily="49" charset="-122"/>
              </a:rPr>
              <a:t>&gt;</a:t>
            </a:r>
          </a:p>
          <a:p>
            <a:pPr marL="342900" indent="-342900" algn="l">
              <a:spcBef>
                <a:spcPct val="20000"/>
              </a:spcBef>
              <a:buClr>
                <a:schemeClr val="hlink"/>
              </a:buClr>
              <a:buFont typeface="Wingdings" pitchFamily="2" charset="2"/>
              <a:buNone/>
            </a:pPr>
            <a:r>
              <a:rPr lang="zh-CN" altLang="zh-CN" b="1" dirty="0">
                <a:latin typeface="幼圆" pitchFamily="49" charset="-122"/>
                <a:ea typeface="幼圆" pitchFamily="49" charset="-122"/>
              </a:rPr>
              <a:t>        </a:t>
            </a:r>
            <a:r>
              <a:rPr lang="zh-CN" altLang="zh-CN" b="1" dirty="0">
                <a:latin typeface="+mj-ea"/>
                <a:ea typeface="+mj-ea"/>
              </a:rPr>
              <a:t>FOR EACH  { ROW | STATEMENT }</a:t>
            </a:r>
          </a:p>
          <a:p>
            <a:pPr marL="342900" indent="-342900" algn="l">
              <a:spcBef>
                <a:spcPct val="20000"/>
              </a:spcBef>
              <a:buClr>
                <a:schemeClr val="hlink"/>
              </a:buClr>
              <a:buFont typeface="Wingdings" pitchFamily="2" charset="2"/>
              <a:buNone/>
            </a:pPr>
            <a:r>
              <a:rPr lang="zh-CN" altLang="zh-CN" b="1" dirty="0">
                <a:latin typeface="幼圆" pitchFamily="49" charset="-122"/>
                <a:ea typeface="幼圆" pitchFamily="49" charset="-122"/>
              </a:rPr>
              <a:t>      </a:t>
            </a:r>
            <a:r>
              <a:rPr lang="zh-CN" b="1" dirty="0">
                <a:latin typeface="幼圆" pitchFamily="49" charset="-122"/>
                <a:ea typeface="幼圆" pitchFamily="49" charset="-122"/>
              </a:rPr>
              <a:t>［</a:t>
            </a:r>
            <a:r>
              <a:rPr lang="zh-CN" altLang="zh-CN" b="1" dirty="0">
                <a:latin typeface="+mj-ea"/>
                <a:ea typeface="+mj-ea"/>
              </a:rPr>
              <a:t>WHEN</a:t>
            </a:r>
            <a:r>
              <a:rPr lang="zh-CN" altLang="zh-CN" b="1" dirty="0">
                <a:latin typeface="幼圆" pitchFamily="49" charset="-122"/>
                <a:ea typeface="幼圆" pitchFamily="49" charset="-122"/>
              </a:rPr>
              <a:t> &lt;</a:t>
            </a:r>
            <a:r>
              <a:rPr lang="zh-CN" b="1" dirty="0">
                <a:latin typeface="幼圆" pitchFamily="49" charset="-122"/>
                <a:ea typeface="幼圆" pitchFamily="49" charset="-122"/>
              </a:rPr>
              <a:t>触发条件</a:t>
            </a:r>
            <a:r>
              <a:rPr lang="zh-CN" altLang="zh-CN" b="1" dirty="0">
                <a:latin typeface="幼圆" pitchFamily="49" charset="-122"/>
                <a:ea typeface="幼圆" pitchFamily="49" charset="-122"/>
              </a:rPr>
              <a:t>&gt;</a:t>
            </a:r>
            <a:r>
              <a:rPr lang="zh-CN" b="1" dirty="0">
                <a:latin typeface="幼圆" pitchFamily="49" charset="-122"/>
                <a:ea typeface="幼圆" pitchFamily="49" charset="-122"/>
              </a:rPr>
              <a:t>］</a:t>
            </a:r>
          </a:p>
          <a:p>
            <a:pPr marL="342900" indent="-342900" algn="l">
              <a:spcBef>
                <a:spcPct val="20000"/>
              </a:spcBef>
              <a:buClr>
                <a:schemeClr val="hlink"/>
              </a:buClr>
              <a:buFont typeface="Wingdings" pitchFamily="2" charset="2"/>
              <a:buNone/>
            </a:pPr>
            <a:r>
              <a:rPr lang="zh-CN" b="1" dirty="0">
                <a:latin typeface="幼圆" pitchFamily="49" charset="-122"/>
                <a:ea typeface="幼圆" pitchFamily="49" charset="-122"/>
              </a:rPr>
              <a:t>        </a:t>
            </a:r>
            <a:r>
              <a:rPr lang="zh-CN" altLang="zh-CN" b="1" dirty="0">
                <a:latin typeface="幼圆" pitchFamily="49" charset="-122"/>
                <a:ea typeface="幼圆" pitchFamily="49" charset="-122"/>
              </a:rPr>
              <a:t>&lt;</a:t>
            </a:r>
            <a:r>
              <a:rPr lang="zh-CN" b="1" dirty="0">
                <a:latin typeface="幼圆" pitchFamily="49" charset="-122"/>
                <a:ea typeface="幼圆" pitchFamily="49" charset="-122"/>
              </a:rPr>
              <a:t>触发动作体</a:t>
            </a:r>
            <a:r>
              <a:rPr lang="zh-CN" altLang="zh-CN" b="1" dirty="0">
                <a:latin typeface="幼圆" pitchFamily="49" charset="-122"/>
                <a:ea typeface="幼圆" pitchFamily="49" charset="-122"/>
              </a:rPr>
              <a:t>&gt;</a:t>
            </a:r>
          </a:p>
        </p:txBody>
      </p:sp>
      <p:sp>
        <p:nvSpPr>
          <p:cNvPr id="6" name="Rectangle 2"/>
          <p:cNvSpPr txBox="1">
            <a:spLocks noChangeArrowheads="1"/>
          </p:cNvSpPr>
          <p:nvPr/>
        </p:nvSpPr>
        <p:spPr>
          <a:xfrm>
            <a:off x="1187624" y="0"/>
            <a:ext cx="28803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600" smtClean="0">
                <a:latin typeface="+mn-ea"/>
                <a:ea typeface="+mn-ea"/>
              </a:rPr>
              <a:t>定义触发器</a:t>
            </a:r>
            <a:endParaRPr lang="zh-CN" sz="3600" dirty="0">
              <a:latin typeface="+mn-ea"/>
              <a:ea typeface="+mn-ea"/>
            </a:endParaRPr>
          </a:p>
        </p:txBody>
      </p:sp>
      <p:sp>
        <p:nvSpPr>
          <p:cNvPr id="7" name="椭圆 6"/>
          <p:cNvSpPr/>
          <p:nvPr/>
        </p:nvSpPr>
        <p:spPr>
          <a:xfrm>
            <a:off x="395536" y="212013"/>
            <a:ext cx="656173"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6</a:t>
            </a:r>
            <a:r>
              <a:rPr lang="en-US" altLang="zh-CN" sz="300" dirty="0" smtClean="0"/>
              <a:t>.</a:t>
            </a:r>
            <a:r>
              <a:rPr lang="en-US" altLang="zh-CN" sz="1000" dirty="0" smtClean="0"/>
              <a:t>1</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wipe(left)">
                                      <p:cBhvr>
                                        <p:cTn id="7" dur="500"/>
                                        <p:tgtEl>
                                          <p:spTgt spid="4403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4035">
                                            <p:txEl>
                                              <p:pRg st="0" end="0"/>
                                            </p:txEl>
                                          </p:spTgt>
                                        </p:tgtEl>
                                        <p:attrNameLst>
                                          <p:attrName>style.visibility</p:attrName>
                                        </p:attrNameLst>
                                      </p:cBhvr>
                                      <p:to>
                                        <p:strVal val="visible"/>
                                      </p:to>
                                    </p:set>
                                    <p:animEffect transition="in" filter="fade">
                                      <p:cBhvr>
                                        <p:cTn id="12" dur="1000"/>
                                        <p:tgtEl>
                                          <p:spTgt spid="44035">
                                            <p:txEl>
                                              <p:pRg st="0" end="0"/>
                                            </p:txEl>
                                          </p:spTgt>
                                        </p:tgtEl>
                                      </p:cBhvr>
                                    </p:animEffect>
                                    <p:anim calcmode="lin" valueType="num">
                                      <p:cBhvr>
                                        <p:cTn id="13" dur="10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403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4035">
                                            <p:txEl>
                                              <p:pRg st="1" end="1"/>
                                            </p:txEl>
                                          </p:spTgt>
                                        </p:tgtEl>
                                        <p:attrNameLst>
                                          <p:attrName>style.visibility</p:attrName>
                                        </p:attrNameLst>
                                      </p:cBhvr>
                                      <p:to>
                                        <p:strVal val="visible"/>
                                      </p:to>
                                    </p:set>
                                    <p:animEffect transition="in" filter="fade">
                                      <p:cBhvr>
                                        <p:cTn id="17" dur="1000"/>
                                        <p:tgtEl>
                                          <p:spTgt spid="44035">
                                            <p:txEl>
                                              <p:pRg st="1" end="1"/>
                                            </p:txEl>
                                          </p:spTgt>
                                        </p:tgtEl>
                                      </p:cBhvr>
                                    </p:animEffect>
                                    <p:anim calcmode="lin" valueType="num">
                                      <p:cBhvr>
                                        <p:cTn id="18" dur="10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4035">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4035">
                                            <p:txEl>
                                              <p:pRg st="2" end="2"/>
                                            </p:txEl>
                                          </p:spTgt>
                                        </p:tgtEl>
                                        <p:attrNameLst>
                                          <p:attrName>style.visibility</p:attrName>
                                        </p:attrNameLst>
                                      </p:cBhvr>
                                      <p:to>
                                        <p:strVal val="visible"/>
                                      </p:to>
                                    </p:set>
                                    <p:animEffect transition="in" filter="fade">
                                      <p:cBhvr>
                                        <p:cTn id="22" dur="1000"/>
                                        <p:tgtEl>
                                          <p:spTgt spid="44035">
                                            <p:txEl>
                                              <p:pRg st="2" end="2"/>
                                            </p:txEl>
                                          </p:spTgt>
                                        </p:tgtEl>
                                      </p:cBhvr>
                                    </p:animEffect>
                                    <p:anim calcmode="lin" valueType="num">
                                      <p:cBhvr>
                                        <p:cTn id="23" dur="10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4035">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4035">
                                            <p:txEl>
                                              <p:pRg st="3" end="3"/>
                                            </p:txEl>
                                          </p:spTgt>
                                        </p:tgtEl>
                                        <p:attrNameLst>
                                          <p:attrName>style.visibility</p:attrName>
                                        </p:attrNameLst>
                                      </p:cBhvr>
                                      <p:to>
                                        <p:strVal val="visible"/>
                                      </p:to>
                                    </p:set>
                                    <p:animEffect transition="in" filter="fade">
                                      <p:cBhvr>
                                        <p:cTn id="27" dur="1000"/>
                                        <p:tgtEl>
                                          <p:spTgt spid="44035">
                                            <p:txEl>
                                              <p:pRg st="3" end="3"/>
                                            </p:txEl>
                                          </p:spTgt>
                                        </p:tgtEl>
                                      </p:cBhvr>
                                    </p:animEffect>
                                    <p:anim calcmode="lin" valueType="num">
                                      <p:cBhvr>
                                        <p:cTn id="28" dur="10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4035">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4035">
                                            <p:txEl>
                                              <p:pRg st="4" end="4"/>
                                            </p:txEl>
                                          </p:spTgt>
                                        </p:tgtEl>
                                        <p:attrNameLst>
                                          <p:attrName>style.visibility</p:attrName>
                                        </p:attrNameLst>
                                      </p:cBhvr>
                                      <p:to>
                                        <p:strVal val="visible"/>
                                      </p:to>
                                    </p:set>
                                    <p:animEffect transition="in" filter="fade">
                                      <p:cBhvr>
                                        <p:cTn id="32" dur="1000"/>
                                        <p:tgtEl>
                                          <p:spTgt spid="44035">
                                            <p:txEl>
                                              <p:pRg st="4" end="4"/>
                                            </p:txEl>
                                          </p:spTgt>
                                        </p:tgtEl>
                                      </p:cBhvr>
                                    </p:animEffect>
                                    <p:anim calcmode="lin" valueType="num">
                                      <p:cBhvr>
                                        <p:cTn id="33" dur="10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44035">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4035">
                                            <p:txEl>
                                              <p:pRg st="5" end="5"/>
                                            </p:txEl>
                                          </p:spTgt>
                                        </p:tgtEl>
                                        <p:attrNameLst>
                                          <p:attrName>style.visibility</p:attrName>
                                        </p:attrNameLst>
                                      </p:cBhvr>
                                      <p:to>
                                        <p:strVal val="visible"/>
                                      </p:to>
                                    </p:set>
                                    <p:animEffect transition="in" filter="fade">
                                      <p:cBhvr>
                                        <p:cTn id="37" dur="1000"/>
                                        <p:tgtEl>
                                          <p:spTgt spid="44035">
                                            <p:txEl>
                                              <p:pRg st="5" end="5"/>
                                            </p:txEl>
                                          </p:spTgt>
                                        </p:tgtEl>
                                      </p:cBhvr>
                                    </p:animEffect>
                                    <p:anim calcmode="lin" valueType="num">
                                      <p:cBhvr>
                                        <p:cTn id="38" dur="10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44035">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4035">
                                            <p:txEl>
                                              <p:pRg st="6" end="6"/>
                                            </p:txEl>
                                          </p:spTgt>
                                        </p:tgtEl>
                                        <p:attrNameLst>
                                          <p:attrName>style.visibility</p:attrName>
                                        </p:attrNameLst>
                                      </p:cBhvr>
                                      <p:to>
                                        <p:strVal val="visible"/>
                                      </p:to>
                                    </p:set>
                                    <p:animEffect transition="in" filter="fade">
                                      <p:cBhvr>
                                        <p:cTn id="42" dur="1000"/>
                                        <p:tgtEl>
                                          <p:spTgt spid="44035">
                                            <p:txEl>
                                              <p:pRg st="6" end="6"/>
                                            </p:txEl>
                                          </p:spTgt>
                                        </p:tgtEl>
                                      </p:cBhvr>
                                    </p:animEffect>
                                    <p:anim calcmode="lin" valueType="num">
                                      <p:cBhvr>
                                        <p:cTn id="43" dur="10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4035">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4035">
                                            <p:txEl>
                                              <p:pRg st="7" end="7"/>
                                            </p:txEl>
                                          </p:spTgt>
                                        </p:tgtEl>
                                        <p:attrNameLst>
                                          <p:attrName>style.visibility</p:attrName>
                                        </p:attrNameLst>
                                      </p:cBhvr>
                                      <p:to>
                                        <p:strVal val="visible"/>
                                      </p:to>
                                    </p:set>
                                    <p:animEffect transition="in" filter="fade">
                                      <p:cBhvr>
                                        <p:cTn id="47" dur="1000"/>
                                        <p:tgtEl>
                                          <p:spTgt spid="44035">
                                            <p:txEl>
                                              <p:pRg st="7" end="7"/>
                                            </p:txEl>
                                          </p:spTgt>
                                        </p:tgtEl>
                                      </p:cBhvr>
                                    </p:animEffect>
                                    <p:anim calcmode="lin" valueType="num">
                                      <p:cBhvr>
                                        <p:cTn id="48" dur="1000" fill="hold"/>
                                        <p:tgtEl>
                                          <p:spTgt spid="44035">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4403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4294967295"/>
          </p:nvPr>
        </p:nvSpPr>
        <p:spPr>
          <a:xfrm>
            <a:off x="1187624" y="1057300"/>
            <a:ext cx="7704856" cy="3433489"/>
          </a:xfrm>
        </p:spPr>
        <p:txBody>
          <a:bodyPr>
            <a:normAutofit fontScale="92500"/>
          </a:bodyPr>
          <a:lstStyle/>
          <a:p>
            <a:pPr>
              <a:lnSpc>
                <a:spcPct val="140000"/>
              </a:lnSpc>
              <a:buFont typeface="Wingdings" pitchFamily="2" charset="2"/>
              <a:buChar char="u"/>
            </a:pPr>
            <a:r>
              <a:rPr lang="zh-CN" sz="2400" dirty="0">
                <a:latin typeface="幼圆" pitchFamily="49" charset="-122"/>
                <a:ea typeface="幼圆" pitchFamily="49" charset="-122"/>
              </a:rPr>
              <a:t>例如</a:t>
            </a:r>
            <a:r>
              <a:rPr lang="zh-CN" altLang="zh-CN" sz="2400" dirty="0">
                <a:latin typeface="幼圆" pitchFamily="49" charset="-122"/>
                <a:ea typeface="幼圆" pitchFamily="49" charset="-122"/>
              </a:rPr>
              <a:t>,</a:t>
            </a:r>
            <a:r>
              <a:rPr lang="zh-CN" sz="2400" dirty="0">
                <a:latin typeface="幼圆" pitchFamily="49" charset="-122"/>
                <a:ea typeface="幼圆" pitchFamily="49" charset="-122"/>
              </a:rPr>
              <a:t>假设在</a:t>
            </a:r>
            <a:r>
              <a:rPr lang="zh-CN" altLang="zh-CN" sz="2400" dirty="0">
                <a:latin typeface="幼圆" pitchFamily="49" charset="-122"/>
                <a:ea typeface="幼圆" pitchFamily="49" charset="-122"/>
              </a:rPr>
              <a:t>Student</a:t>
            </a:r>
            <a:r>
              <a:rPr lang="zh-CN" sz="2400" dirty="0">
                <a:latin typeface="幼圆" pitchFamily="49" charset="-122"/>
                <a:ea typeface="幼圆" pitchFamily="49" charset="-122"/>
              </a:rPr>
              <a:t>表上创建了一个</a:t>
            </a:r>
            <a:r>
              <a:rPr lang="zh-CN" altLang="zh-CN" sz="2400" dirty="0">
                <a:latin typeface="+mj-ea"/>
                <a:ea typeface="+mj-ea"/>
              </a:rPr>
              <a:t>AFTER UPDATE</a:t>
            </a:r>
            <a:r>
              <a:rPr lang="zh-CN" sz="2400" dirty="0">
                <a:latin typeface="幼圆" pitchFamily="49" charset="-122"/>
                <a:ea typeface="幼圆" pitchFamily="49" charset="-122"/>
              </a:rPr>
              <a:t>触发器。如果表</a:t>
            </a:r>
            <a:r>
              <a:rPr lang="zh-CN" altLang="zh-CN" sz="2400" dirty="0">
                <a:latin typeface="幼圆" pitchFamily="49" charset="-122"/>
                <a:ea typeface="幼圆" pitchFamily="49" charset="-122"/>
              </a:rPr>
              <a:t>Student </a:t>
            </a:r>
            <a:r>
              <a:rPr lang="zh-CN" sz="2400" dirty="0">
                <a:latin typeface="幼圆" pitchFamily="49" charset="-122"/>
                <a:ea typeface="幼圆" pitchFamily="49" charset="-122"/>
              </a:rPr>
              <a:t>有</a:t>
            </a:r>
            <a:r>
              <a:rPr lang="zh-CN" altLang="zh-CN" sz="2400" dirty="0">
                <a:latin typeface="幼圆" pitchFamily="49" charset="-122"/>
                <a:ea typeface="幼圆" pitchFamily="49" charset="-122"/>
              </a:rPr>
              <a:t>1000</a:t>
            </a:r>
            <a:r>
              <a:rPr lang="zh-CN" sz="2400" dirty="0">
                <a:latin typeface="幼圆" pitchFamily="49" charset="-122"/>
                <a:ea typeface="幼圆" pitchFamily="49" charset="-122"/>
              </a:rPr>
              <a:t>行，执行如下语句：</a:t>
            </a:r>
          </a:p>
          <a:p>
            <a:pPr>
              <a:lnSpc>
                <a:spcPct val="140000"/>
              </a:lnSpc>
              <a:buFont typeface="Wingdings" pitchFamily="2" charset="2"/>
              <a:buNone/>
            </a:pPr>
            <a:r>
              <a:rPr 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a:t>
            </a:r>
            <a:r>
              <a:rPr lang="zh-CN" altLang="zh-CN" sz="2400" dirty="0" smtClean="0">
                <a:latin typeface="幼圆" pitchFamily="49" charset="-122"/>
                <a:ea typeface="幼圆" pitchFamily="49" charset="-122"/>
              </a:rPr>
              <a:t>UPDATE </a:t>
            </a:r>
            <a:r>
              <a:rPr lang="zh-CN" altLang="zh-CN" sz="2400" dirty="0">
                <a:latin typeface="幼圆" pitchFamily="49" charset="-122"/>
                <a:ea typeface="幼圆" pitchFamily="49" charset="-122"/>
              </a:rPr>
              <a:t>Student SET Deptno=5;</a:t>
            </a:r>
            <a:r>
              <a:rPr lang="zh-CN" altLang="zh-CN" dirty="0">
                <a:latin typeface="幼圆" pitchFamily="49" charset="-122"/>
                <a:ea typeface="幼圆" pitchFamily="49" charset="-122"/>
              </a:rPr>
              <a:t> </a:t>
            </a:r>
          </a:p>
          <a:p>
            <a:pPr>
              <a:lnSpc>
                <a:spcPct val="140000"/>
              </a:lnSpc>
              <a:buFont typeface="Wingdings" pitchFamily="2" charset="2"/>
              <a:buChar char="Ø"/>
            </a:pPr>
            <a:r>
              <a:rPr lang="zh-CN" sz="2200" b="0" dirty="0">
                <a:latin typeface="幼圆" pitchFamily="49" charset="-122"/>
                <a:ea typeface="幼圆" pitchFamily="49" charset="-122"/>
              </a:rPr>
              <a:t>如果该触发器为语句级触发器，那么执行完该语句后，触发动作只发生一次</a:t>
            </a:r>
          </a:p>
          <a:p>
            <a:pPr>
              <a:lnSpc>
                <a:spcPct val="140000"/>
              </a:lnSpc>
              <a:buFont typeface="Wingdings" pitchFamily="2" charset="2"/>
              <a:buChar char="Ø"/>
            </a:pPr>
            <a:r>
              <a:rPr lang="zh-CN" sz="2200" b="0" dirty="0">
                <a:latin typeface="幼圆" pitchFamily="49" charset="-122"/>
                <a:ea typeface="幼圆" pitchFamily="49" charset="-122"/>
              </a:rPr>
              <a:t>如果是行级触发器，触发动作将执行</a:t>
            </a:r>
            <a:r>
              <a:rPr lang="zh-CN" altLang="zh-CN" sz="2200" b="0" dirty="0">
                <a:latin typeface="幼圆" pitchFamily="49" charset="-122"/>
                <a:ea typeface="幼圆" pitchFamily="49" charset="-122"/>
              </a:rPr>
              <a:t>1000</a:t>
            </a:r>
            <a:r>
              <a:rPr lang="zh-CN" sz="2200" b="0" dirty="0">
                <a:latin typeface="幼圆" pitchFamily="49" charset="-122"/>
                <a:ea typeface="幼圆" pitchFamily="49" charset="-122"/>
              </a:rPr>
              <a:t>次 </a:t>
            </a:r>
          </a:p>
          <a:p>
            <a:endParaRPr lang="zh-CN" altLang="zh-CN" sz="2200" dirty="0">
              <a:latin typeface="幼圆" pitchFamily="49" charset="-122"/>
              <a:ea typeface="幼圆" pitchFamily="49" charset="-122"/>
            </a:endParaRPr>
          </a:p>
        </p:txBody>
      </p:sp>
      <p:sp>
        <p:nvSpPr>
          <p:cNvPr id="4" name="Rectangle 2"/>
          <p:cNvSpPr txBox="1">
            <a:spLocks noChangeArrowheads="1"/>
          </p:cNvSpPr>
          <p:nvPr/>
        </p:nvSpPr>
        <p:spPr>
          <a:xfrm>
            <a:off x="1187624" y="0"/>
            <a:ext cx="28803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600" smtClean="0">
                <a:latin typeface="+mn-ea"/>
                <a:ea typeface="+mn-ea"/>
              </a:rPr>
              <a:t>定义触发器</a:t>
            </a:r>
            <a:endParaRPr lang="zh-CN" sz="3600" dirty="0">
              <a:latin typeface="+mn-ea"/>
              <a:ea typeface="+mn-ea"/>
            </a:endParaRPr>
          </a:p>
        </p:txBody>
      </p:sp>
      <p:sp>
        <p:nvSpPr>
          <p:cNvPr id="6" name="椭圆 5"/>
          <p:cNvSpPr/>
          <p:nvPr/>
        </p:nvSpPr>
        <p:spPr>
          <a:xfrm>
            <a:off x="395536" y="212013"/>
            <a:ext cx="656173"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6</a:t>
            </a:r>
            <a:r>
              <a:rPr lang="en-US" altLang="zh-CN" sz="300" dirty="0" smtClean="0"/>
              <a:t>.</a:t>
            </a:r>
            <a:r>
              <a:rPr lang="en-US" altLang="zh-CN" sz="1000" dirty="0" smtClean="0"/>
              <a:t>1</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animEffect transition="in" filter="fade">
                                      <p:cBhvr>
                                        <p:cTn id="13" dur="1000"/>
                                        <p:tgtEl>
                                          <p:spTgt spid="45059">
                                            <p:txEl>
                                              <p:pRg st="2" end="2"/>
                                            </p:txEl>
                                          </p:spTgt>
                                        </p:tgtEl>
                                      </p:cBhvr>
                                    </p:animEffect>
                                    <p:anim calcmode="lin" valueType="num">
                                      <p:cBhvr>
                                        <p:cTn id="14" dur="10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45059">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5059">
                                            <p:txEl>
                                              <p:pRg st="3" end="3"/>
                                            </p:txEl>
                                          </p:spTgt>
                                        </p:tgtEl>
                                        <p:attrNameLst>
                                          <p:attrName>style.visibility</p:attrName>
                                        </p:attrNameLst>
                                      </p:cBhvr>
                                      <p:to>
                                        <p:strVal val="visible"/>
                                      </p:to>
                                    </p:set>
                                    <p:animEffect transition="in" filter="fade">
                                      <p:cBhvr>
                                        <p:cTn id="18" dur="1000"/>
                                        <p:tgtEl>
                                          <p:spTgt spid="45059">
                                            <p:txEl>
                                              <p:pRg st="3" end="3"/>
                                            </p:txEl>
                                          </p:spTgt>
                                        </p:tgtEl>
                                      </p:cBhvr>
                                    </p:animEffect>
                                    <p:anim calcmode="lin" valueType="num">
                                      <p:cBhvr>
                                        <p:cTn id="19" dur="10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4505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4294967295"/>
          </p:nvPr>
        </p:nvSpPr>
        <p:spPr>
          <a:xfrm>
            <a:off x="1187350" y="2705100"/>
            <a:ext cx="7633122" cy="3009900"/>
          </a:xfrm>
        </p:spPr>
        <p:txBody>
          <a:bodyPr>
            <a:normAutofit/>
          </a:bodyPr>
          <a:lstStyle/>
          <a:p>
            <a:pPr>
              <a:lnSpc>
                <a:spcPct val="170000"/>
              </a:lnSpc>
            </a:pPr>
            <a:r>
              <a:rPr lang="zh-CN" altLang="en-US" sz="2000" b="1" dirty="0">
                <a:latin typeface="幼圆" pitchFamily="49" charset="-122"/>
                <a:ea typeface="幼圆" pitchFamily="49" charset="-122"/>
              </a:rPr>
              <a:t>5. 触发条件</a:t>
            </a:r>
          </a:p>
          <a:p>
            <a:pPr>
              <a:buFont typeface="Wingdings" pitchFamily="2" charset="2"/>
              <a:buChar char="Ø"/>
            </a:pPr>
            <a:r>
              <a:rPr lang="zh-CN" altLang="en-US" b="0" dirty="0">
                <a:latin typeface="幼圆" pitchFamily="49" charset="-122"/>
                <a:ea typeface="幼圆" pitchFamily="49" charset="-122"/>
              </a:rPr>
              <a:t>触发条件为真</a:t>
            </a:r>
          </a:p>
          <a:p>
            <a:pPr>
              <a:buFont typeface="Wingdings" pitchFamily="2" charset="2"/>
              <a:buChar char="Ø"/>
            </a:pPr>
            <a:r>
              <a:rPr lang="zh-CN" altLang="en-US" b="0" dirty="0">
                <a:latin typeface="幼圆" pitchFamily="49" charset="-122"/>
                <a:ea typeface="幼圆" pitchFamily="49" charset="-122"/>
              </a:rPr>
              <a:t>省略</a:t>
            </a:r>
            <a:r>
              <a:rPr lang="zh-CN" altLang="en-US" dirty="0">
                <a:latin typeface="+mj-ea"/>
                <a:ea typeface="+mj-ea"/>
              </a:rPr>
              <a:t>WHEN</a:t>
            </a:r>
            <a:r>
              <a:rPr lang="zh-CN" altLang="en-US" b="0" dirty="0">
                <a:latin typeface="幼圆" pitchFamily="49" charset="-122"/>
                <a:ea typeface="幼圆" pitchFamily="49" charset="-122"/>
              </a:rPr>
              <a:t>触发条件: 触发动作在触发器激活后立即</a:t>
            </a:r>
            <a:r>
              <a:rPr lang="zh-CN" altLang="en-US" b="0" dirty="0" smtClean="0">
                <a:latin typeface="幼圆" pitchFamily="49" charset="-122"/>
                <a:ea typeface="幼圆" pitchFamily="49" charset="-122"/>
              </a:rPr>
              <a:t>执行</a:t>
            </a:r>
            <a:endParaRPr lang="zh-CN" altLang="en-US" b="0" dirty="0">
              <a:latin typeface="幼圆" pitchFamily="49" charset="-122"/>
              <a:ea typeface="幼圆" pitchFamily="49" charset="-122"/>
            </a:endParaRPr>
          </a:p>
          <a:p>
            <a:pPr>
              <a:lnSpc>
                <a:spcPct val="150000"/>
              </a:lnSpc>
            </a:pPr>
            <a:r>
              <a:rPr lang="zh-CN" altLang="en-US" sz="2000" b="1" dirty="0">
                <a:latin typeface="幼圆" pitchFamily="49" charset="-122"/>
                <a:ea typeface="幼圆" pitchFamily="49" charset="-122"/>
              </a:rPr>
              <a:t>6. 触发动作体</a:t>
            </a:r>
          </a:p>
          <a:p>
            <a:pPr>
              <a:buFont typeface="Wingdings" pitchFamily="2" charset="2"/>
              <a:buChar char="Ø"/>
            </a:pPr>
            <a:r>
              <a:rPr lang="zh-CN" altLang="en-US" b="0" dirty="0">
                <a:latin typeface="幼圆" pitchFamily="49" charset="-122"/>
                <a:ea typeface="幼圆" pitchFamily="49" charset="-122"/>
              </a:rPr>
              <a:t>触发动作体可以是一个匿名SQL过程</a:t>
            </a:r>
            <a:r>
              <a:rPr lang="zh-CN" altLang="en-US" b="0" dirty="0" smtClean="0">
                <a:latin typeface="幼圆" pitchFamily="49" charset="-122"/>
                <a:ea typeface="幼圆" pitchFamily="49" charset="-122"/>
              </a:rPr>
              <a:t>块，也</a:t>
            </a:r>
            <a:r>
              <a:rPr lang="zh-CN" altLang="en-US" b="0" dirty="0">
                <a:latin typeface="幼圆" pitchFamily="49" charset="-122"/>
                <a:ea typeface="幼圆" pitchFamily="49" charset="-122"/>
              </a:rPr>
              <a:t>可以是对已创建存储过程的</a:t>
            </a:r>
            <a:r>
              <a:rPr lang="zh-CN" altLang="en-US" b="0" dirty="0" smtClean="0">
                <a:latin typeface="幼圆" pitchFamily="49" charset="-122"/>
                <a:ea typeface="幼圆" pitchFamily="49" charset="-122"/>
              </a:rPr>
              <a:t>调用</a:t>
            </a:r>
            <a:endParaRPr lang="en-US" altLang="zh-CN" b="0" dirty="0" smtClean="0">
              <a:latin typeface="幼圆" pitchFamily="49" charset="-122"/>
              <a:ea typeface="幼圆" pitchFamily="49" charset="-122"/>
            </a:endParaRPr>
          </a:p>
          <a:p>
            <a:pPr>
              <a:buFont typeface="Wingdings" pitchFamily="2" charset="2"/>
              <a:buChar char="Ø"/>
            </a:pPr>
            <a:r>
              <a:rPr lang="zh-CN" altLang="en-US" b="0" dirty="0" smtClean="0">
                <a:latin typeface="幼圆" pitchFamily="49" charset="-122"/>
                <a:ea typeface="幼圆" pitchFamily="49" charset="-122"/>
              </a:rPr>
              <a:t>如果是行级触发器，用户可以在过程体中使用</a:t>
            </a:r>
            <a:r>
              <a:rPr lang="en-US" altLang="zh-CN" b="0" dirty="0" smtClean="0">
                <a:latin typeface="幼圆" pitchFamily="49" charset="-122"/>
                <a:ea typeface="幼圆" pitchFamily="49" charset="-122"/>
              </a:rPr>
              <a:t>NEW</a:t>
            </a:r>
            <a:r>
              <a:rPr lang="zh-CN" altLang="en-US" b="0" dirty="0" smtClean="0">
                <a:latin typeface="幼圆" pitchFamily="49" charset="-122"/>
                <a:ea typeface="幼圆" pitchFamily="49" charset="-122"/>
              </a:rPr>
              <a:t>和</a:t>
            </a:r>
            <a:r>
              <a:rPr lang="en-US" altLang="zh-CN" b="0" dirty="0" smtClean="0">
                <a:latin typeface="幼圆" pitchFamily="49" charset="-122"/>
                <a:ea typeface="幼圆" pitchFamily="49" charset="-122"/>
              </a:rPr>
              <a:t>OLD</a:t>
            </a:r>
            <a:r>
              <a:rPr lang="zh-CN" altLang="en-US" b="0" dirty="0" smtClean="0">
                <a:latin typeface="幼圆" pitchFamily="49" charset="-122"/>
                <a:ea typeface="幼圆" pitchFamily="49" charset="-122"/>
              </a:rPr>
              <a:t>引用</a:t>
            </a:r>
            <a:r>
              <a:rPr lang="en-US" altLang="zh-CN" b="0" dirty="0" smtClean="0">
                <a:latin typeface="幼圆" pitchFamily="49" charset="-122"/>
                <a:ea typeface="幼圆" pitchFamily="49" charset="-122"/>
              </a:rPr>
              <a:t>UPDATE/ INSERT</a:t>
            </a:r>
            <a:r>
              <a:rPr lang="zh-CN" altLang="en-US" b="0" dirty="0" smtClean="0">
                <a:latin typeface="幼圆" pitchFamily="49" charset="-122"/>
                <a:ea typeface="幼圆" pitchFamily="49" charset="-122"/>
              </a:rPr>
              <a:t>前后的旧值和新值；如果是语句级触发器，则不能用</a:t>
            </a:r>
            <a:r>
              <a:rPr lang="en-US" altLang="zh-CN" b="0" dirty="0" smtClean="0">
                <a:latin typeface="幼圆" pitchFamily="49" charset="-122"/>
                <a:ea typeface="幼圆" pitchFamily="49" charset="-122"/>
              </a:rPr>
              <a:t>NEW</a:t>
            </a:r>
            <a:r>
              <a:rPr lang="zh-CN" altLang="en-US" b="0" dirty="0" smtClean="0">
                <a:latin typeface="幼圆" pitchFamily="49" charset="-122"/>
                <a:ea typeface="幼圆" pitchFamily="49" charset="-122"/>
              </a:rPr>
              <a:t>和</a:t>
            </a:r>
            <a:r>
              <a:rPr lang="en-US" altLang="zh-CN" b="0" dirty="0" smtClean="0">
                <a:latin typeface="幼圆" pitchFamily="49" charset="-122"/>
                <a:ea typeface="幼圆" pitchFamily="49" charset="-122"/>
              </a:rPr>
              <a:t>OLD</a:t>
            </a:r>
            <a:r>
              <a:rPr lang="zh-CN" altLang="en-US" b="0" dirty="0" smtClean="0">
                <a:latin typeface="幼圆" pitchFamily="49" charset="-122"/>
                <a:ea typeface="幼圆" pitchFamily="49" charset="-122"/>
              </a:rPr>
              <a:t>引用</a:t>
            </a:r>
            <a:endParaRPr lang="zh-CN" altLang="en-US" b="0" dirty="0">
              <a:latin typeface="幼圆" pitchFamily="49" charset="-122"/>
              <a:ea typeface="幼圆" pitchFamily="49" charset="-122"/>
            </a:endParaRPr>
          </a:p>
        </p:txBody>
      </p:sp>
      <p:sp>
        <p:nvSpPr>
          <p:cNvPr id="5" name="Rectangle 2"/>
          <p:cNvSpPr txBox="1">
            <a:spLocks noChangeArrowheads="1"/>
          </p:cNvSpPr>
          <p:nvPr/>
        </p:nvSpPr>
        <p:spPr>
          <a:xfrm>
            <a:off x="1187624" y="0"/>
            <a:ext cx="28803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600" dirty="0" smtClean="0">
                <a:latin typeface="+mn-ea"/>
                <a:ea typeface="+mn-ea"/>
              </a:rPr>
              <a:t>定义触发器</a:t>
            </a:r>
            <a:endParaRPr lang="zh-CN" sz="3600" dirty="0">
              <a:latin typeface="+mn-ea"/>
              <a:ea typeface="+mn-ea"/>
            </a:endParaRPr>
          </a:p>
        </p:txBody>
      </p:sp>
      <p:sp>
        <p:nvSpPr>
          <p:cNvPr id="7" name="椭圆 6"/>
          <p:cNvSpPr/>
          <p:nvPr/>
        </p:nvSpPr>
        <p:spPr>
          <a:xfrm>
            <a:off x="395536" y="212013"/>
            <a:ext cx="656173"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6</a:t>
            </a:r>
            <a:r>
              <a:rPr lang="en-US" altLang="zh-CN" sz="300" dirty="0" smtClean="0"/>
              <a:t>.</a:t>
            </a:r>
            <a:r>
              <a:rPr lang="en-US" altLang="zh-CN" sz="1000" dirty="0" smtClean="0"/>
              <a:t>1</a:t>
            </a:r>
            <a:endParaRPr lang="zh-CN" altLang="en-US" sz="1000" dirty="0"/>
          </a:p>
        </p:txBody>
      </p:sp>
      <p:sp>
        <p:nvSpPr>
          <p:cNvPr id="6" name="Rectangle 4"/>
          <p:cNvSpPr>
            <a:spLocks noChangeArrowheads="1"/>
          </p:cNvSpPr>
          <p:nvPr/>
        </p:nvSpPr>
        <p:spPr bwMode="auto">
          <a:xfrm>
            <a:off x="1187350" y="985292"/>
            <a:ext cx="5976938" cy="1680104"/>
          </a:xfrm>
          <a:prstGeom prst="rect">
            <a:avLst/>
          </a:prstGeom>
          <a:noFill/>
          <a:ln w="19050" cmpd="sng">
            <a:solidFill>
              <a:schemeClr val="tx1"/>
            </a:solidFill>
            <a:miter lim="800000"/>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hlink"/>
              </a:buClr>
              <a:buFont typeface="Wingdings" pitchFamily="2" charset="2"/>
              <a:buNone/>
            </a:pPr>
            <a:r>
              <a:rPr lang="zh-CN" altLang="zh-CN" b="1" dirty="0">
                <a:latin typeface="+mj-ea"/>
                <a:ea typeface="+mj-ea"/>
              </a:rPr>
              <a:t>CREATE TRIGGER </a:t>
            </a:r>
            <a:r>
              <a:rPr lang="zh-CN" altLang="zh-CN" b="1" dirty="0">
                <a:latin typeface="幼圆" pitchFamily="49" charset="-122"/>
                <a:ea typeface="幼圆" pitchFamily="49" charset="-122"/>
              </a:rPr>
              <a:t>&lt;</a:t>
            </a:r>
            <a:r>
              <a:rPr lang="zh-CN" b="1" dirty="0">
                <a:latin typeface="幼圆" pitchFamily="49" charset="-122"/>
                <a:ea typeface="幼圆" pitchFamily="49" charset="-122"/>
              </a:rPr>
              <a:t>触发器名</a:t>
            </a:r>
            <a:r>
              <a:rPr lang="zh-CN" altLang="zh-CN" b="1" dirty="0">
                <a:latin typeface="幼圆" pitchFamily="49" charset="-122"/>
                <a:ea typeface="幼圆" pitchFamily="49" charset="-122"/>
              </a:rPr>
              <a:t>&gt;  </a:t>
            </a:r>
          </a:p>
          <a:p>
            <a:pPr marL="342900" indent="-342900" algn="l">
              <a:spcBef>
                <a:spcPct val="20000"/>
              </a:spcBef>
              <a:buClr>
                <a:schemeClr val="hlink"/>
              </a:buClr>
              <a:buFont typeface="Wingdings" pitchFamily="2" charset="2"/>
              <a:buNone/>
            </a:pPr>
            <a:r>
              <a:rPr lang="zh-CN" altLang="zh-CN" b="1" dirty="0">
                <a:latin typeface="幼圆" pitchFamily="49" charset="-122"/>
                <a:ea typeface="幼圆" pitchFamily="49" charset="-122"/>
              </a:rPr>
              <a:t>       { </a:t>
            </a:r>
            <a:r>
              <a:rPr lang="zh-CN" altLang="zh-CN" b="1" dirty="0">
                <a:latin typeface="+mj-ea"/>
                <a:ea typeface="+mj-ea"/>
              </a:rPr>
              <a:t>BEFORE</a:t>
            </a:r>
            <a:r>
              <a:rPr lang="zh-CN" altLang="zh-CN" b="1" dirty="0">
                <a:latin typeface="幼圆" pitchFamily="49" charset="-122"/>
                <a:ea typeface="幼圆" pitchFamily="49" charset="-122"/>
              </a:rPr>
              <a:t> | </a:t>
            </a:r>
            <a:r>
              <a:rPr lang="zh-CN" altLang="zh-CN" b="1" dirty="0">
                <a:latin typeface="+mj-ea"/>
                <a:ea typeface="+mj-ea"/>
              </a:rPr>
              <a:t>AFTER</a:t>
            </a:r>
            <a:r>
              <a:rPr lang="zh-CN" altLang="zh-CN" b="1" dirty="0">
                <a:latin typeface="幼圆" pitchFamily="49" charset="-122"/>
                <a:ea typeface="幼圆" pitchFamily="49" charset="-122"/>
              </a:rPr>
              <a:t> } &lt;</a:t>
            </a:r>
            <a:r>
              <a:rPr lang="zh-CN" b="1" dirty="0">
                <a:latin typeface="幼圆" pitchFamily="49" charset="-122"/>
                <a:ea typeface="幼圆" pitchFamily="49" charset="-122"/>
              </a:rPr>
              <a:t>触发事件</a:t>
            </a:r>
            <a:r>
              <a:rPr lang="zh-CN" altLang="zh-CN" b="1" dirty="0">
                <a:latin typeface="幼圆" pitchFamily="49" charset="-122"/>
                <a:ea typeface="幼圆" pitchFamily="49" charset="-122"/>
              </a:rPr>
              <a:t>&gt; ON &lt;</a:t>
            </a:r>
            <a:r>
              <a:rPr lang="zh-CN" b="1" dirty="0">
                <a:latin typeface="幼圆" pitchFamily="49" charset="-122"/>
                <a:ea typeface="幼圆" pitchFamily="49" charset="-122"/>
              </a:rPr>
              <a:t>表名</a:t>
            </a:r>
            <a:r>
              <a:rPr lang="zh-CN" altLang="zh-CN" b="1" dirty="0">
                <a:latin typeface="幼圆" pitchFamily="49" charset="-122"/>
                <a:ea typeface="幼圆" pitchFamily="49" charset="-122"/>
              </a:rPr>
              <a:t>&gt;</a:t>
            </a:r>
          </a:p>
          <a:p>
            <a:pPr marL="342900" indent="-342900" algn="l">
              <a:spcBef>
                <a:spcPct val="20000"/>
              </a:spcBef>
              <a:buClr>
                <a:schemeClr val="hlink"/>
              </a:buClr>
              <a:buFont typeface="Wingdings" pitchFamily="2" charset="2"/>
              <a:buNone/>
            </a:pPr>
            <a:r>
              <a:rPr lang="zh-CN" altLang="zh-CN" b="1" dirty="0">
                <a:latin typeface="幼圆" pitchFamily="49" charset="-122"/>
                <a:ea typeface="幼圆" pitchFamily="49" charset="-122"/>
              </a:rPr>
              <a:t>        </a:t>
            </a:r>
            <a:r>
              <a:rPr lang="zh-CN" altLang="zh-CN" b="1" dirty="0">
                <a:latin typeface="+mj-ea"/>
                <a:ea typeface="+mj-ea"/>
              </a:rPr>
              <a:t>FOR EACH  { ROW | STATEMENT }</a:t>
            </a:r>
          </a:p>
          <a:p>
            <a:pPr marL="342900" indent="-342900" algn="l">
              <a:spcBef>
                <a:spcPct val="20000"/>
              </a:spcBef>
              <a:buClr>
                <a:schemeClr val="hlink"/>
              </a:buClr>
              <a:buFont typeface="Wingdings" pitchFamily="2" charset="2"/>
              <a:buNone/>
            </a:pPr>
            <a:r>
              <a:rPr lang="zh-CN" altLang="zh-CN" b="1" dirty="0">
                <a:latin typeface="幼圆" pitchFamily="49" charset="-122"/>
                <a:ea typeface="幼圆" pitchFamily="49" charset="-122"/>
              </a:rPr>
              <a:t>      </a:t>
            </a:r>
            <a:r>
              <a:rPr lang="zh-CN" b="1" dirty="0">
                <a:latin typeface="幼圆" pitchFamily="49" charset="-122"/>
                <a:ea typeface="幼圆" pitchFamily="49" charset="-122"/>
              </a:rPr>
              <a:t>［</a:t>
            </a:r>
            <a:r>
              <a:rPr lang="zh-CN" altLang="zh-CN" b="1" dirty="0">
                <a:latin typeface="+mj-ea"/>
                <a:ea typeface="+mj-ea"/>
              </a:rPr>
              <a:t>WHEN</a:t>
            </a:r>
            <a:r>
              <a:rPr lang="zh-CN" altLang="zh-CN" b="1" dirty="0">
                <a:latin typeface="幼圆" pitchFamily="49" charset="-122"/>
                <a:ea typeface="幼圆" pitchFamily="49" charset="-122"/>
              </a:rPr>
              <a:t> &lt;</a:t>
            </a:r>
            <a:r>
              <a:rPr lang="zh-CN" b="1" dirty="0">
                <a:latin typeface="幼圆" pitchFamily="49" charset="-122"/>
                <a:ea typeface="幼圆" pitchFamily="49" charset="-122"/>
              </a:rPr>
              <a:t>触发条件</a:t>
            </a:r>
            <a:r>
              <a:rPr lang="zh-CN" altLang="zh-CN" b="1" dirty="0">
                <a:latin typeface="幼圆" pitchFamily="49" charset="-122"/>
                <a:ea typeface="幼圆" pitchFamily="49" charset="-122"/>
              </a:rPr>
              <a:t>&gt;</a:t>
            </a:r>
            <a:r>
              <a:rPr lang="zh-CN" b="1" dirty="0">
                <a:latin typeface="幼圆" pitchFamily="49" charset="-122"/>
                <a:ea typeface="幼圆" pitchFamily="49" charset="-122"/>
              </a:rPr>
              <a:t>］</a:t>
            </a:r>
          </a:p>
          <a:p>
            <a:pPr marL="342900" indent="-342900" algn="l">
              <a:spcBef>
                <a:spcPct val="20000"/>
              </a:spcBef>
              <a:buClr>
                <a:schemeClr val="hlink"/>
              </a:buClr>
              <a:buFont typeface="Wingdings" pitchFamily="2" charset="2"/>
              <a:buNone/>
            </a:pPr>
            <a:r>
              <a:rPr lang="zh-CN" b="1" dirty="0">
                <a:latin typeface="幼圆" pitchFamily="49" charset="-122"/>
                <a:ea typeface="幼圆" pitchFamily="49" charset="-122"/>
              </a:rPr>
              <a:t>        </a:t>
            </a:r>
            <a:r>
              <a:rPr lang="zh-CN" altLang="zh-CN" b="1" dirty="0">
                <a:latin typeface="幼圆" pitchFamily="49" charset="-122"/>
                <a:ea typeface="幼圆" pitchFamily="49" charset="-122"/>
              </a:rPr>
              <a:t>&lt;</a:t>
            </a:r>
            <a:r>
              <a:rPr lang="zh-CN" b="1" dirty="0">
                <a:latin typeface="幼圆" pitchFamily="49" charset="-122"/>
                <a:ea typeface="幼圆" pitchFamily="49" charset="-122"/>
              </a:rPr>
              <a:t>触发动作体</a:t>
            </a:r>
            <a:r>
              <a:rPr lang="zh-CN" altLang="zh-CN" b="1" dirty="0">
                <a:latin typeface="幼圆" pitchFamily="49" charset="-122"/>
                <a:ea typeface="幼圆" pitchFamily="49" charset="-122"/>
              </a:rPr>
              <a:t>&gt;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fade">
                                      <p:cBhvr>
                                        <p:cTn id="7" dur="500"/>
                                        <p:tgtEl>
                                          <p:spTgt spid="4608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083">
                                            <p:txEl>
                                              <p:pRg st="1" end="1"/>
                                            </p:txEl>
                                          </p:spTgt>
                                        </p:tgtEl>
                                        <p:attrNameLst>
                                          <p:attrName>style.visibility</p:attrName>
                                        </p:attrNameLst>
                                      </p:cBhvr>
                                      <p:to>
                                        <p:strVal val="visible"/>
                                      </p:to>
                                    </p:set>
                                    <p:animEffect transition="in" filter="fade">
                                      <p:cBhvr>
                                        <p:cTn id="10" dur="500"/>
                                        <p:tgtEl>
                                          <p:spTgt spid="4608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animEffect transition="in" filter="fade">
                                      <p:cBhvr>
                                        <p:cTn id="13" dur="500"/>
                                        <p:tgtEl>
                                          <p:spTgt spid="4608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083">
                                            <p:txEl>
                                              <p:pRg st="3" end="3"/>
                                            </p:txEl>
                                          </p:spTgt>
                                        </p:tgtEl>
                                        <p:attrNameLst>
                                          <p:attrName>style.visibility</p:attrName>
                                        </p:attrNameLst>
                                      </p:cBhvr>
                                      <p:to>
                                        <p:strVal val="visible"/>
                                      </p:to>
                                    </p:set>
                                    <p:animEffect transition="in" filter="fade">
                                      <p:cBhvr>
                                        <p:cTn id="16" dur="500"/>
                                        <p:tgtEl>
                                          <p:spTgt spid="4608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6083">
                                            <p:txEl>
                                              <p:pRg st="4" end="4"/>
                                            </p:txEl>
                                          </p:spTgt>
                                        </p:tgtEl>
                                        <p:attrNameLst>
                                          <p:attrName>style.visibility</p:attrName>
                                        </p:attrNameLst>
                                      </p:cBhvr>
                                      <p:to>
                                        <p:strVal val="visible"/>
                                      </p:to>
                                    </p:set>
                                    <p:animEffect transition="in" filter="fade">
                                      <p:cBhvr>
                                        <p:cTn id="19" dur="500"/>
                                        <p:tgtEl>
                                          <p:spTgt spid="4608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6083">
                                            <p:txEl>
                                              <p:pRg st="5" end="5"/>
                                            </p:txEl>
                                          </p:spTgt>
                                        </p:tgtEl>
                                        <p:attrNameLst>
                                          <p:attrName>style.visibility</p:attrName>
                                        </p:attrNameLst>
                                      </p:cBhvr>
                                      <p:to>
                                        <p:strVal val="visible"/>
                                      </p:to>
                                    </p:set>
                                    <p:animEffect transition="in" filter="fade">
                                      <p:cBhvr>
                                        <p:cTn id="22" dur="500"/>
                                        <p:tgtEl>
                                          <p:spTgt spid="46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4294967295"/>
          </p:nvPr>
        </p:nvSpPr>
        <p:spPr>
          <a:xfrm>
            <a:off x="971600" y="985292"/>
            <a:ext cx="8280920" cy="4680520"/>
          </a:xfrm>
        </p:spPr>
        <p:txBody>
          <a:bodyPr>
            <a:normAutofit fontScale="92500" lnSpcReduction="20000"/>
          </a:bodyPr>
          <a:lstStyle/>
          <a:p>
            <a:pPr>
              <a:buFont typeface="Wingdings" pitchFamily="2" charset="2"/>
              <a:buNone/>
            </a:pPr>
            <a:r>
              <a:rPr lang="zh-CN" altLang="en-US" sz="2600" b="0" dirty="0" smtClean="0">
                <a:latin typeface="+mj-ea"/>
                <a:ea typeface="+mj-ea"/>
              </a:rPr>
              <a:t>【</a:t>
            </a:r>
            <a:r>
              <a:rPr lang="zh-CN" altLang="en-US" sz="2600" dirty="0" smtClean="0">
                <a:latin typeface="+mj-ea"/>
                <a:ea typeface="+mj-ea"/>
              </a:rPr>
              <a:t>例</a:t>
            </a:r>
            <a:r>
              <a:rPr lang="zh-CN" altLang="en-US" sz="2600" b="0" dirty="0" smtClean="0">
                <a:latin typeface="+mj-ea"/>
                <a:ea typeface="+mj-ea"/>
              </a:rPr>
              <a:t>】</a:t>
            </a:r>
            <a:r>
              <a:rPr lang="zh-CN" altLang="en-US" sz="2600" b="0" dirty="0" smtClean="0">
                <a:latin typeface="幼圆" panose="02010509060101010101" pitchFamily="49" charset="-122"/>
                <a:ea typeface="幼圆" panose="02010509060101010101" pitchFamily="49" charset="-122"/>
              </a:rPr>
              <a:t>定义</a:t>
            </a:r>
            <a:r>
              <a:rPr lang="zh-CN" altLang="en-US" sz="2600" b="0" dirty="0">
                <a:latin typeface="幼圆" panose="02010509060101010101" pitchFamily="49" charset="-122"/>
                <a:ea typeface="幼圆" panose="02010509060101010101" pitchFamily="49" charset="-122"/>
              </a:rPr>
              <a:t>一个BEFORE行级触发器，为教师表Teacher</a:t>
            </a:r>
            <a:r>
              <a:rPr lang="zh-CN" altLang="en-US" sz="2600" b="0" dirty="0" smtClean="0">
                <a:latin typeface="幼圆" panose="02010509060101010101" pitchFamily="49" charset="-122"/>
                <a:ea typeface="幼圆" panose="02010509060101010101" pitchFamily="49" charset="-122"/>
              </a:rPr>
              <a:t>定义 </a:t>
            </a:r>
            <a:endParaRPr lang="en-US" altLang="zh-CN" sz="2600" b="0" dirty="0" smtClean="0">
              <a:latin typeface="幼圆" panose="02010509060101010101" pitchFamily="49" charset="-122"/>
              <a:ea typeface="幼圆" panose="02010509060101010101" pitchFamily="49" charset="-122"/>
            </a:endParaRPr>
          </a:p>
          <a:p>
            <a:pPr>
              <a:buFont typeface="Wingdings" pitchFamily="2" charset="2"/>
              <a:buNone/>
            </a:pPr>
            <a:r>
              <a:rPr lang="en-US" altLang="zh-CN" sz="2600" b="0" dirty="0">
                <a:latin typeface="幼圆" panose="02010509060101010101" pitchFamily="49" charset="-122"/>
                <a:ea typeface="幼圆" panose="02010509060101010101" pitchFamily="49" charset="-122"/>
              </a:rPr>
              <a:t> </a:t>
            </a:r>
            <a:r>
              <a:rPr lang="en-US" altLang="zh-CN" sz="2600" b="0" dirty="0" smtClean="0">
                <a:latin typeface="幼圆" panose="02010509060101010101" pitchFamily="49" charset="-122"/>
                <a:ea typeface="幼圆" panose="02010509060101010101" pitchFamily="49" charset="-122"/>
              </a:rPr>
              <a:t>     </a:t>
            </a:r>
            <a:r>
              <a:rPr lang="zh-CN" altLang="en-US" sz="2600" b="0" dirty="0" smtClean="0">
                <a:latin typeface="幼圆" panose="02010509060101010101" pitchFamily="49" charset="-122"/>
                <a:ea typeface="幼圆" panose="02010509060101010101" pitchFamily="49" charset="-122"/>
              </a:rPr>
              <a:t>完整性规则</a:t>
            </a:r>
            <a:r>
              <a:rPr lang="zh-CN" altLang="en-US" sz="2600" b="0" dirty="0">
                <a:latin typeface="幼圆" panose="02010509060101010101" pitchFamily="49" charset="-122"/>
                <a:ea typeface="幼圆" panose="02010509060101010101" pitchFamily="49" charset="-122"/>
              </a:rPr>
              <a:t>“教授的工资不得</a:t>
            </a:r>
            <a:r>
              <a:rPr lang="zh-CN" altLang="en-US" sz="2600" b="0" dirty="0" smtClean="0">
                <a:latin typeface="幼圆" panose="02010509060101010101" pitchFamily="49" charset="-122"/>
                <a:ea typeface="幼圆" panose="02010509060101010101" pitchFamily="49" charset="-122"/>
              </a:rPr>
              <a:t>低于</a:t>
            </a:r>
            <a:r>
              <a:rPr lang="en-US" altLang="zh-CN" sz="2600" b="0" dirty="0">
                <a:latin typeface="幼圆" panose="02010509060101010101" pitchFamily="49" charset="-122"/>
                <a:ea typeface="幼圆" panose="02010509060101010101" pitchFamily="49" charset="-122"/>
              </a:rPr>
              <a:t>8</a:t>
            </a:r>
            <a:r>
              <a:rPr lang="zh-CN" altLang="en-US" sz="2600" b="0" dirty="0" smtClean="0">
                <a:latin typeface="幼圆" panose="02010509060101010101" pitchFamily="49" charset="-122"/>
                <a:ea typeface="幼圆" panose="02010509060101010101" pitchFamily="49" charset="-122"/>
              </a:rPr>
              <a:t>000</a:t>
            </a:r>
            <a:r>
              <a:rPr lang="zh-CN" altLang="en-US" sz="2600" b="0" dirty="0">
                <a:latin typeface="幼圆" panose="02010509060101010101" pitchFamily="49" charset="-122"/>
                <a:ea typeface="幼圆" panose="02010509060101010101" pitchFamily="49" charset="-122"/>
              </a:rPr>
              <a:t>元，如果</a:t>
            </a:r>
            <a:r>
              <a:rPr lang="zh-CN" altLang="en-US" sz="2600" b="0" dirty="0" smtClean="0">
                <a:latin typeface="幼圆" panose="02010509060101010101" pitchFamily="49" charset="-122"/>
                <a:ea typeface="幼圆" panose="02010509060101010101" pitchFamily="49" charset="-122"/>
              </a:rPr>
              <a:t>低于</a:t>
            </a:r>
            <a:endParaRPr lang="en-US" altLang="zh-CN" sz="2600" b="0" dirty="0" smtClean="0">
              <a:latin typeface="幼圆" panose="02010509060101010101" pitchFamily="49" charset="-122"/>
              <a:ea typeface="幼圆" panose="02010509060101010101" pitchFamily="49" charset="-122"/>
            </a:endParaRPr>
          </a:p>
          <a:p>
            <a:pPr>
              <a:buFont typeface="Wingdings" pitchFamily="2" charset="2"/>
              <a:buNone/>
            </a:pPr>
            <a:r>
              <a:rPr lang="en-US" altLang="zh-CN" sz="2600" b="0" dirty="0" smtClean="0">
                <a:latin typeface="幼圆" panose="02010509060101010101" pitchFamily="49" charset="-122"/>
                <a:ea typeface="幼圆" panose="02010509060101010101" pitchFamily="49" charset="-122"/>
              </a:rPr>
              <a:t>      8</a:t>
            </a:r>
            <a:r>
              <a:rPr lang="zh-CN" altLang="en-US" sz="2600" b="0" dirty="0" smtClean="0">
                <a:latin typeface="幼圆" panose="02010509060101010101" pitchFamily="49" charset="-122"/>
                <a:ea typeface="幼圆" panose="02010509060101010101" pitchFamily="49" charset="-122"/>
              </a:rPr>
              <a:t>000</a:t>
            </a:r>
            <a:r>
              <a:rPr lang="zh-CN" altLang="en-US" sz="2600" b="0" dirty="0">
                <a:latin typeface="幼圆" panose="02010509060101010101" pitchFamily="49" charset="-122"/>
                <a:ea typeface="幼圆" panose="02010509060101010101" pitchFamily="49" charset="-122"/>
              </a:rPr>
              <a:t>元，自动</a:t>
            </a:r>
            <a:r>
              <a:rPr lang="zh-CN" altLang="en-US" sz="2600" b="0" dirty="0" smtClean="0">
                <a:latin typeface="幼圆" panose="02010509060101010101" pitchFamily="49" charset="-122"/>
                <a:ea typeface="幼圆" panose="02010509060101010101" pitchFamily="49" charset="-122"/>
              </a:rPr>
              <a:t>改为</a:t>
            </a:r>
            <a:r>
              <a:rPr lang="en-US" altLang="zh-CN" sz="2600" b="0" dirty="0" smtClean="0">
                <a:latin typeface="幼圆" panose="02010509060101010101" pitchFamily="49" charset="-122"/>
                <a:ea typeface="幼圆" panose="02010509060101010101" pitchFamily="49" charset="-122"/>
              </a:rPr>
              <a:t>8</a:t>
            </a:r>
            <a:r>
              <a:rPr lang="zh-CN" altLang="en-US" sz="2600" b="0" dirty="0" smtClean="0">
                <a:latin typeface="幼圆" panose="02010509060101010101" pitchFamily="49" charset="-122"/>
                <a:ea typeface="幼圆" panose="02010509060101010101" pitchFamily="49" charset="-122"/>
              </a:rPr>
              <a:t>000</a:t>
            </a:r>
            <a:r>
              <a:rPr lang="zh-CN" altLang="en-US" sz="2600" b="0" dirty="0">
                <a:latin typeface="幼圆" panose="02010509060101010101" pitchFamily="49" charset="-122"/>
                <a:ea typeface="幼圆" panose="02010509060101010101" pitchFamily="49" charset="-122"/>
              </a:rPr>
              <a:t>元</a:t>
            </a:r>
            <a:r>
              <a:rPr lang="zh-CN" altLang="en-US" sz="2600" b="0" dirty="0" smtClean="0">
                <a:latin typeface="幼圆" panose="02010509060101010101" pitchFamily="49" charset="-122"/>
                <a:ea typeface="幼圆" panose="02010509060101010101" pitchFamily="49" charset="-122"/>
              </a:rPr>
              <a:t>”</a:t>
            </a:r>
            <a:endParaRPr lang="en-US" altLang="zh-CN" sz="2600" b="0" dirty="0" smtClean="0">
              <a:latin typeface="幼圆" panose="02010509060101010101" pitchFamily="49" charset="-122"/>
              <a:ea typeface="幼圆" panose="02010509060101010101" pitchFamily="49" charset="-122"/>
            </a:endParaRPr>
          </a:p>
          <a:p>
            <a:pPr>
              <a:buFont typeface="Wingdings" pitchFamily="2" charset="2"/>
              <a:buNone/>
            </a:pPr>
            <a:r>
              <a:rPr lang="zh-CN" altLang="en-US" sz="2000" b="1" dirty="0" smtClean="0">
                <a:latin typeface="+mj-ea"/>
                <a:ea typeface="+mj-ea"/>
              </a:rPr>
              <a:t>CREATE </a:t>
            </a:r>
            <a:r>
              <a:rPr lang="zh-CN" altLang="en-US" sz="2000" b="1" dirty="0">
                <a:latin typeface="+mj-ea"/>
                <a:ea typeface="+mj-ea"/>
              </a:rPr>
              <a:t>TRIGGER </a:t>
            </a:r>
            <a:r>
              <a:rPr lang="zh-CN" altLang="en-US" sz="2000" b="1" dirty="0" smtClean="0">
                <a:latin typeface="+mj-ea"/>
                <a:ea typeface="+mj-ea"/>
              </a:rPr>
              <a:t> </a:t>
            </a:r>
            <a:r>
              <a:rPr lang="zh-CN" altLang="en-US" sz="2000" b="1" dirty="0" smtClean="0">
                <a:latin typeface="幼圆" pitchFamily="49" charset="-122"/>
                <a:ea typeface="幼圆" pitchFamily="49" charset="-122"/>
              </a:rPr>
              <a:t>Insert</a:t>
            </a:r>
            <a:r>
              <a:rPr lang="zh-CN" altLang="en-US" sz="2000" b="1" dirty="0">
                <a:latin typeface="幼圆" pitchFamily="49" charset="-122"/>
                <a:ea typeface="幼圆" pitchFamily="49" charset="-122"/>
              </a:rPr>
              <a:t>_Or_Update_</a:t>
            </a:r>
            <a:r>
              <a:rPr lang="zh-CN" altLang="en-US" sz="2000" b="1" dirty="0" smtClean="0">
                <a:latin typeface="幼圆" pitchFamily="49" charset="-122"/>
                <a:ea typeface="幼圆" pitchFamily="49" charset="-122"/>
              </a:rPr>
              <a:t>Sal</a:t>
            </a:r>
            <a:r>
              <a:rPr lang="zh-CN" altLang="en-US" sz="2000" dirty="0" smtClean="0">
                <a:latin typeface="幼圆" pitchFamily="49" charset="-122"/>
                <a:ea typeface="幼圆" pitchFamily="49" charset="-122"/>
              </a:rPr>
              <a:t>/* 在</a:t>
            </a:r>
            <a:r>
              <a:rPr lang="zh-CN" altLang="en-US" sz="2000" dirty="0">
                <a:latin typeface="幼圆" pitchFamily="49" charset="-122"/>
                <a:ea typeface="幼圆" pitchFamily="49" charset="-122"/>
              </a:rPr>
              <a:t>Teacher表上定义</a:t>
            </a:r>
            <a:r>
              <a:rPr lang="zh-CN" altLang="en-US" sz="2000" dirty="0" smtClean="0">
                <a:latin typeface="幼圆" pitchFamily="49" charset="-122"/>
                <a:ea typeface="幼圆" pitchFamily="49" charset="-122"/>
              </a:rPr>
              <a:t>触发器*/</a:t>
            </a:r>
            <a:endParaRPr lang="en-US" altLang="zh-CN" sz="2000" dirty="0">
              <a:latin typeface="幼圆" pitchFamily="49" charset="-122"/>
              <a:ea typeface="幼圆" pitchFamily="49" charset="-122"/>
            </a:endParaRPr>
          </a:p>
          <a:p>
            <a:pPr>
              <a:buFont typeface="Wingdings" pitchFamily="2" charset="2"/>
              <a:buNone/>
            </a:pPr>
            <a:r>
              <a:rPr lang="zh-CN" altLang="en-US" sz="2100" dirty="0" smtClean="0">
                <a:latin typeface="+mj-ea"/>
                <a:ea typeface="+mj-ea"/>
              </a:rPr>
              <a:t>BEFORE </a:t>
            </a:r>
            <a:r>
              <a:rPr lang="zh-CN" altLang="en-US" sz="2100" dirty="0">
                <a:latin typeface="+mj-ea"/>
                <a:ea typeface="+mj-ea"/>
              </a:rPr>
              <a:t>INSERT OR UPDATE ON </a:t>
            </a:r>
            <a:r>
              <a:rPr lang="zh-CN" altLang="en-US" sz="2000" b="1" dirty="0" smtClean="0">
                <a:latin typeface="幼圆" pitchFamily="49" charset="-122"/>
                <a:ea typeface="幼圆" pitchFamily="49" charset="-122"/>
              </a:rPr>
              <a:t>Teacher</a:t>
            </a:r>
            <a:r>
              <a:rPr lang="zh-CN" altLang="en-US" sz="2000" dirty="0" smtClean="0">
                <a:latin typeface="幼圆" pitchFamily="49" charset="-122"/>
                <a:ea typeface="幼圆" pitchFamily="49" charset="-122"/>
              </a:rPr>
              <a:t>/* 触发是</a:t>
            </a:r>
            <a:r>
              <a:rPr lang="zh-CN" altLang="en-US" sz="2000" dirty="0">
                <a:latin typeface="幼圆" pitchFamily="49" charset="-122"/>
                <a:ea typeface="幼圆" pitchFamily="49" charset="-122"/>
              </a:rPr>
              <a:t>插入或更新</a:t>
            </a:r>
            <a:r>
              <a:rPr lang="zh-CN" altLang="en-US" sz="2000" dirty="0" smtClean="0">
                <a:latin typeface="幼圆" pitchFamily="49" charset="-122"/>
                <a:ea typeface="幼圆" pitchFamily="49" charset="-122"/>
              </a:rPr>
              <a:t>操作 */</a:t>
            </a:r>
            <a:endParaRPr lang="zh-CN" altLang="en-US" sz="2000" dirty="0">
              <a:latin typeface="幼圆" pitchFamily="49" charset="-122"/>
              <a:ea typeface="幼圆" pitchFamily="49" charset="-122"/>
            </a:endParaRPr>
          </a:p>
          <a:p>
            <a:pPr>
              <a:buFont typeface="Wingdings" pitchFamily="2" charset="2"/>
              <a:buNone/>
            </a:pPr>
            <a:r>
              <a:rPr lang="en-US" altLang="zh-CN" sz="2100" dirty="0" smtClean="0">
                <a:latin typeface="+mj-ea"/>
                <a:ea typeface="+mj-ea"/>
              </a:rPr>
              <a:t>REFERENCING NEWROW AS </a:t>
            </a:r>
            <a:r>
              <a:rPr lang="en-US" altLang="zh-CN" sz="2100" dirty="0" err="1">
                <a:latin typeface="幼圆" pitchFamily="49" charset="-122"/>
                <a:ea typeface="幼圆" pitchFamily="49" charset="-122"/>
              </a:rPr>
              <a:t>newtuple</a:t>
            </a:r>
            <a:endParaRPr lang="en-US" altLang="zh-CN" sz="2100" dirty="0">
              <a:latin typeface="幼圆" pitchFamily="49" charset="-122"/>
              <a:ea typeface="幼圆" pitchFamily="49" charset="-122"/>
            </a:endParaRPr>
          </a:p>
          <a:p>
            <a:pPr>
              <a:buFont typeface="Wingdings" pitchFamily="2" charset="2"/>
              <a:buNone/>
            </a:pPr>
            <a:r>
              <a:rPr lang="zh-CN" altLang="en-US" sz="2100" dirty="0" smtClean="0">
                <a:latin typeface="+mj-ea"/>
                <a:ea typeface="+mj-ea"/>
              </a:rPr>
              <a:t>FOR </a:t>
            </a:r>
            <a:r>
              <a:rPr lang="zh-CN" altLang="en-US" sz="2100" dirty="0">
                <a:latin typeface="+mj-ea"/>
                <a:ea typeface="+mj-ea"/>
              </a:rPr>
              <a:t>EACH ROW              </a:t>
            </a:r>
            <a:r>
              <a:rPr lang="zh-CN" altLang="en-US" sz="2100" dirty="0" smtClean="0">
                <a:latin typeface="+mj-ea"/>
                <a:ea typeface="+mj-ea"/>
              </a:rPr>
              <a:t>                   </a:t>
            </a:r>
            <a:r>
              <a:rPr lang="zh-CN" altLang="en-US" sz="2000" dirty="0" smtClean="0">
                <a:latin typeface="幼圆" pitchFamily="49" charset="-122"/>
                <a:ea typeface="幼圆" pitchFamily="49" charset="-122"/>
              </a:rPr>
              <a:t>/* 行</a:t>
            </a:r>
            <a:r>
              <a:rPr lang="zh-CN" altLang="en-US" sz="2000" dirty="0">
                <a:latin typeface="幼圆" pitchFamily="49" charset="-122"/>
                <a:ea typeface="幼圆" pitchFamily="49" charset="-122"/>
              </a:rPr>
              <a:t>级</a:t>
            </a:r>
            <a:r>
              <a:rPr lang="zh-CN" altLang="en-US" sz="2000" dirty="0" smtClean="0">
                <a:latin typeface="幼圆" pitchFamily="49" charset="-122"/>
                <a:ea typeface="幼圆" pitchFamily="49" charset="-122"/>
              </a:rPr>
              <a:t>触发器 */</a:t>
            </a:r>
            <a:endParaRPr lang="zh-CN" altLang="en-US" sz="2000" dirty="0">
              <a:latin typeface="幼圆" pitchFamily="49" charset="-122"/>
              <a:ea typeface="幼圆" pitchFamily="49" charset="-122"/>
            </a:endParaRPr>
          </a:p>
          <a:p>
            <a:pPr>
              <a:buFont typeface="Wingdings" pitchFamily="2" charset="2"/>
              <a:buNone/>
            </a:pPr>
            <a:r>
              <a:rPr lang="zh-CN" altLang="en-US" sz="2100" dirty="0" smtClean="0">
                <a:latin typeface="+mj-ea"/>
                <a:ea typeface="+mj-ea"/>
              </a:rPr>
              <a:t>AS </a:t>
            </a:r>
            <a:r>
              <a:rPr lang="zh-CN" altLang="en-US" sz="2100" dirty="0">
                <a:latin typeface="+mj-ea"/>
                <a:ea typeface="+mj-ea"/>
              </a:rPr>
              <a:t>BEGIN                 </a:t>
            </a:r>
            <a:r>
              <a:rPr lang="zh-CN" altLang="en-US" sz="2100" dirty="0" smtClean="0">
                <a:latin typeface="+mj-ea"/>
                <a:ea typeface="+mj-ea"/>
              </a:rPr>
              <a:t>                           </a:t>
            </a:r>
            <a:r>
              <a:rPr lang="zh-CN" altLang="en-US" sz="2000" dirty="0">
                <a:latin typeface="幼圆" pitchFamily="49" charset="-122"/>
                <a:ea typeface="幼圆" pitchFamily="49" charset="-122"/>
              </a:rPr>
              <a:t>/*定义触发动作体，是SQL过程块</a:t>
            </a:r>
            <a:r>
              <a:rPr lang="zh-CN" altLang="en-US" sz="2000" dirty="0" smtClean="0">
                <a:latin typeface="幼圆" pitchFamily="49" charset="-122"/>
                <a:ea typeface="幼圆" pitchFamily="49" charset="-122"/>
              </a:rPr>
              <a:t>*/</a:t>
            </a:r>
            <a:endParaRPr lang="en-US" altLang="zh-CN" sz="2000" dirty="0" smtClean="0">
              <a:latin typeface="幼圆" pitchFamily="49" charset="-122"/>
              <a:ea typeface="幼圆" pitchFamily="49" charset="-122"/>
            </a:endParaRPr>
          </a:p>
          <a:p>
            <a:pPr>
              <a:buFont typeface="Wingdings" pitchFamily="2" charset="2"/>
              <a:buNone/>
            </a:pPr>
            <a:r>
              <a:rPr lang="zh-CN" altLang="en-US" sz="2100" dirty="0" smtClean="0">
                <a:latin typeface="+mj-ea"/>
                <a:ea typeface="+mj-ea"/>
              </a:rPr>
              <a:t>IF</a:t>
            </a:r>
            <a:r>
              <a:rPr lang="zh-CN" altLang="en-US" sz="2000" b="1" dirty="0" smtClean="0">
                <a:latin typeface="幼圆" pitchFamily="49" charset="-122"/>
                <a:ea typeface="幼圆" pitchFamily="49" charset="-122"/>
              </a:rPr>
              <a:t> (new</a:t>
            </a:r>
            <a:r>
              <a:rPr lang="en-US" altLang="zh-CN" sz="2000" b="1" dirty="0" smtClean="0">
                <a:latin typeface="幼圆" pitchFamily="49" charset="-122"/>
                <a:ea typeface="幼圆" pitchFamily="49" charset="-122"/>
              </a:rPr>
              <a:t>tuple</a:t>
            </a:r>
            <a:r>
              <a:rPr lang="zh-CN" altLang="en-US" sz="2000" b="1" dirty="0" smtClean="0">
                <a:latin typeface="幼圆" pitchFamily="49" charset="-122"/>
                <a:ea typeface="幼圆" pitchFamily="49" charset="-122"/>
              </a:rPr>
              <a:t>.</a:t>
            </a:r>
            <a:r>
              <a:rPr lang="zh-CN" altLang="en-US" sz="2000" b="1" dirty="0">
                <a:latin typeface="幼圆" pitchFamily="49" charset="-122"/>
                <a:ea typeface="幼圆" pitchFamily="49" charset="-122"/>
              </a:rPr>
              <a:t>Job</a:t>
            </a:r>
            <a:r>
              <a:rPr lang="zh-CN" altLang="en-US" sz="2000" b="1" dirty="0" smtClean="0">
                <a:latin typeface="幼圆" pitchFamily="49" charset="-122"/>
                <a:ea typeface="幼圆" pitchFamily="49" charset="-122"/>
              </a:rPr>
              <a:t>=</a:t>
            </a:r>
            <a:r>
              <a:rPr lang="en-US" altLang="zh-CN" sz="2000" b="1" dirty="0" smtClean="0">
                <a:latin typeface="幼圆" pitchFamily="49" charset="-122"/>
                <a:ea typeface="幼圆" pitchFamily="49" charset="-122"/>
              </a:rPr>
              <a:t>‘</a:t>
            </a:r>
            <a:r>
              <a:rPr lang="zh-CN" altLang="en-US" sz="2000" b="1" dirty="0" smtClean="0">
                <a:latin typeface="幼圆" pitchFamily="49" charset="-122"/>
                <a:ea typeface="幼圆" pitchFamily="49" charset="-122"/>
              </a:rPr>
              <a:t>教授</a:t>
            </a:r>
            <a:r>
              <a:rPr lang="en-US" altLang="zh-CN" sz="2000" dirty="0" smtClean="0">
                <a:latin typeface="幼圆" pitchFamily="49" charset="-122"/>
                <a:ea typeface="幼圆" pitchFamily="49" charset="-122"/>
              </a:rPr>
              <a:t>’</a:t>
            </a:r>
            <a:r>
              <a:rPr lang="zh-CN" altLang="en-US" sz="2000" b="1" dirty="0" smtClean="0">
                <a:latin typeface="幼圆" pitchFamily="49" charset="-122"/>
                <a:ea typeface="幼圆" pitchFamily="49" charset="-122"/>
              </a:rPr>
              <a:t>) </a:t>
            </a:r>
            <a:r>
              <a:rPr lang="zh-CN" altLang="en-US" sz="2100" dirty="0" smtClean="0">
                <a:latin typeface="+mj-ea"/>
                <a:ea typeface="+mj-ea"/>
              </a:rPr>
              <a:t>AND</a:t>
            </a:r>
            <a:r>
              <a:rPr lang="zh-CN" altLang="en-US" sz="2000" b="1" dirty="0" smtClean="0">
                <a:latin typeface="幼圆" pitchFamily="49" charset="-122"/>
                <a:ea typeface="幼圆" pitchFamily="49" charset="-122"/>
              </a:rPr>
              <a:t> </a:t>
            </a:r>
            <a:r>
              <a:rPr lang="zh-CN" altLang="en-US" sz="2000" b="1" dirty="0">
                <a:latin typeface="幼圆" pitchFamily="49" charset="-122"/>
                <a:ea typeface="幼圆" pitchFamily="49" charset="-122"/>
              </a:rPr>
              <a:t>(</a:t>
            </a:r>
            <a:r>
              <a:rPr lang="zh-CN" altLang="en-US" sz="2000" b="1" dirty="0" smtClean="0">
                <a:latin typeface="幼圆" pitchFamily="49" charset="-122"/>
                <a:ea typeface="幼圆" pitchFamily="49" charset="-122"/>
              </a:rPr>
              <a:t>new</a:t>
            </a:r>
            <a:r>
              <a:rPr lang="en-US" altLang="zh-CN" sz="2000" b="1" dirty="0" smtClean="0">
                <a:latin typeface="幼圆" pitchFamily="49" charset="-122"/>
                <a:ea typeface="幼圆" pitchFamily="49" charset="-122"/>
              </a:rPr>
              <a:t>tuple</a:t>
            </a:r>
            <a:r>
              <a:rPr lang="zh-CN" altLang="en-US" sz="2000" b="1" dirty="0" smtClean="0">
                <a:latin typeface="幼圆" pitchFamily="49" charset="-122"/>
                <a:ea typeface="幼圆" pitchFamily="49" charset="-122"/>
              </a:rPr>
              <a:t>.Sal&lt;</a:t>
            </a:r>
            <a:r>
              <a:rPr lang="en-US" altLang="zh-CN" sz="2000" b="1" dirty="0" smtClean="0">
                <a:latin typeface="幼圆" pitchFamily="49" charset="-122"/>
                <a:ea typeface="幼圆" pitchFamily="49" charset="-122"/>
              </a:rPr>
              <a:t>8</a:t>
            </a:r>
            <a:r>
              <a:rPr lang="zh-CN" altLang="en-US" sz="2000" b="1" dirty="0" smtClean="0">
                <a:latin typeface="幼圆" pitchFamily="49" charset="-122"/>
                <a:ea typeface="幼圆" pitchFamily="49" charset="-122"/>
              </a:rPr>
              <a:t>000</a:t>
            </a:r>
            <a:r>
              <a:rPr lang="zh-CN" altLang="en-US" sz="2000" b="1" dirty="0">
                <a:latin typeface="幼圆" pitchFamily="49" charset="-122"/>
                <a:ea typeface="幼圆" pitchFamily="49" charset="-122"/>
              </a:rPr>
              <a:t>) </a:t>
            </a:r>
            <a:endParaRPr lang="en-US" altLang="zh-CN" sz="2000" b="1" dirty="0" smtClean="0">
              <a:latin typeface="幼圆" pitchFamily="49" charset="-122"/>
              <a:ea typeface="幼圆" pitchFamily="49" charset="-122"/>
            </a:endParaRPr>
          </a:p>
          <a:p>
            <a:pPr>
              <a:buFont typeface="Wingdings" pitchFamily="2" charset="2"/>
              <a:buNone/>
            </a:pPr>
            <a:r>
              <a:rPr lang="zh-CN" altLang="en-US" sz="2100" dirty="0" smtClean="0">
                <a:latin typeface="+mj-ea"/>
                <a:ea typeface="+mj-ea"/>
              </a:rPr>
              <a:t>THEN </a:t>
            </a:r>
            <a:r>
              <a:rPr lang="zh-CN" altLang="en-US" sz="2000" b="1" dirty="0" smtClean="0">
                <a:latin typeface="幼圆" pitchFamily="49" charset="-122"/>
                <a:ea typeface="幼圆" pitchFamily="49" charset="-122"/>
              </a:rPr>
              <a:t>new</a:t>
            </a:r>
            <a:r>
              <a:rPr lang="en-US" altLang="zh-CN" sz="2000" b="1" dirty="0" smtClean="0">
                <a:latin typeface="幼圆" pitchFamily="49" charset="-122"/>
                <a:ea typeface="幼圆" pitchFamily="49" charset="-122"/>
              </a:rPr>
              <a:t>tuple</a:t>
            </a:r>
            <a:r>
              <a:rPr lang="zh-CN" altLang="en-US" sz="2000" b="1" dirty="0" smtClean="0">
                <a:latin typeface="幼圆" pitchFamily="49" charset="-122"/>
                <a:ea typeface="幼圆" pitchFamily="49" charset="-122"/>
              </a:rPr>
              <a:t>.</a:t>
            </a:r>
            <a:r>
              <a:rPr lang="zh-CN" altLang="en-US" sz="2000" b="1" dirty="0">
                <a:latin typeface="幼圆" pitchFamily="49" charset="-122"/>
                <a:ea typeface="幼圆" pitchFamily="49" charset="-122"/>
              </a:rPr>
              <a:t>Sal :</a:t>
            </a:r>
            <a:r>
              <a:rPr lang="zh-CN" altLang="en-US" sz="2000" b="1" dirty="0" smtClean="0">
                <a:latin typeface="幼圆" pitchFamily="49" charset="-122"/>
                <a:ea typeface="幼圆" pitchFamily="49" charset="-122"/>
              </a:rPr>
              <a:t>=</a:t>
            </a:r>
            <a:r>
              <a:rPr lang="en-US" altLang="zh-CN" sz="2000" b="1" dirty="0" smtClean="0">
                <a:latin typeface="幼圆" pitchFamily="49" charset="-122"/>
                <a:ea typeface="幼圆" pitchFamily="49" charset="-122"/>
              </a:rPr>
              <a:t>8</a:t>
            </a:r>
            <a:r>
              <a:rPr lang="zh-CN" altLang="en-US" sz="2000" b="1" dirty="0" smtClean="0">
                <a:latin typeface="幼圆" pitchFamily="49" charset="-122"/>
                <a:ea typeface="幼圆" pitchFamily="49" charset="-122"/>
              </a:rPr>
              <a:t>000</a:t>
            </a:r>
            <a:r>
              <a:rPr lang="zh-CN" altLang="en-US" sz="2000" b="1" dirty="0">
                <a:latin typeface="幼圆" pitchFamily="49" charset="-122"/>
                <a:ea typeface="幼圆" pitchFamily="49" charset="-122"/>
              </a:rPr>
              <a:t>; </a:t>
            </a:r>
            <a:r>
              <a:rPr lang="zh-CN" altLang="en-US" sz="2000" dirty="0" smtClean="0">
                <a:latin typeface="幼圆" pitchFamily="49" charset="-122"/>
                <a:ea typeface="幼圆" pitchFamily="49" charset="-122"/>
              </a:rPr>
              <a:t>/*</a:t>
            </a:r>
            <a:r>
              <a:rPr lang="zh-CN" altLang="en-US" sz="2000" dirty="0">
                <a:latin typeface="幼圆" pitchFamily="49" charset="-122"/>
                <a:ea typeface="幼圆" pitchFamily="49" charset="-122"/>
              </a:rPr>
              <a:t>因为是行级触发器，可以在过程体中</a:t>
            </a:r>
            <a:r>
              <a:rPr lang="zh-CN" altLang="en-US" sz="2000" dirty="0" smtClean="0">
                <a:latin typeface="幼圆" pitchFamily="49" charset="-122"/>
                <a:ea typeface="幼圆" pitchFamily="49" charset="-122"/>
              </a:rPr>
              <a:t>使用 </a:t>
            </a:r>
            <a:endParaRPr lang="en-US" altLang="zh-CN" sz="2000" dirty="0" smtClean="0">
              <a:latin typeface="幼圆" pitchFamily="49" charset="-122"/>
              <a:ea typeface="幼圆" pitchFamily="49" charset="-122"/>
            </a:endParaRPr>
          </a:p>
          <a:p>
            <a:pPr>
              <a:buFont typeface="Wingdings" pitchFamily="2" charset="2"/>
              <a:buNone/>
            </a:pPr>
            <a:r>
              <a:rPr lang="en-US" altLang="zh-CN" sz="2000" dirty="0">
                <a:latin typeface="幼圆" pitchFamily="49" charset="-122"/>
                <a:ea typeface="幼圆" pitchFamily="49" charset="-122"/>
              </a:rPr>
              <a:t> </a:t>
            </a:r>
            <a:r>
              <a:rPr lang="en-US" altLang="zh-CN" sz="2000" dirty="0" smtClean="0">
                <a:latin typeface="幼圆" pitchFamily="49" charset="-122"/>
                <a:ea typeface="幼圆" pitchFamily="49" charset="-122"/>
              </a:rPr>
              <a:t>                            </a:t>
            </a:r>
            <a:r>
              <a:rPr lang="zh-CN" altLang="en-US" sz="2000" dirty="0" smtClean="0">
                <a:latin typeface="幼圆" pitchFamily="49" charset="-122"/>
                <a:ea typeface="幼圆" pitchFamily="49" charset="-122"/>
              </a:rPr>
              <a:t>new</a:t>
            </a:r>
            <a:r>
              <a:rPr lang="en-US" altLang="zh-CN" sz="2000" dirty="0" smtClean="0">
                <a:latin typeface="幼圆" pitchFamily="49" charset="-122"/>
                <a:ea typeface="幼圆" pitchFamily="49" charset="-122"/>
              </a:rPr>
              <a:t>tuple</a:t>
            </a:r>
            <a:r>
              <a:rPr lang="zh-CN" altLang="en-US" sz="2000" dirty="0" smtClean="0">
                <a:latin typeface="幼圆" pitchFamily="49" charset="-122"/>
                <a:ea typeface="幼圆" pitchFamily="49" charset="-122"/>
              </a:rPr>
              <a:t>引用</a:t>
            </a:r>
            <a:r>
              <a:rPr lang="zh-CN" altLang="en-US" sz="2000" dirty="0">
                <a:latin typeface="幼圆" pitchFamily="49" charset="-122"/>
                <a:ea typeface="幼圆" pitchFamily="49" charset="-122"/>
              </a:rPr>
              <a:t>插*/</a:t>
            </a:r>
          </a:p>
          <a:p>
            <a:pPr>
              <a:buFont typeface="Wingdings" pitchFamily="2" charset="2"/>
              <a:buNone/>
            </a:pPr>
            <a:r>
              <a:rPr lang="zh-CN" altLang="en-US" sz="2100" dirty="0" smtClean="0">
                <a:latin typeface="+mj-ea"/>
                <a:ea typeface="+mj-ea"/>
              </a:rPr>
              <a:t>END </a:t>
            </a:r>
            <a:r>
              <a:rPr lang="zh-CN" altLang="en-US" sz="2100" dirty="0">
                <a:latin typeface="+mj-ea"/>
                <a:ea typeface="+mj-ea"/>
              </a:rPr>
              <a:t>IF</a:t>
            </a:r>
            <a:r>
              <a:rPr lang="zh-CN" altLang="en-US" sz="2000" b="1" dirty="0">
                <a:latin typeface="幼圆" pitchFamily="49" charset="-122"/>
                <a:ea typeface="幼圆" pitchFamily="49" charset="-122"/>
              </a:rPr>
              <a:t>; </a:t>
            </a:r>
            <a:r>
              <a:rPr lang="zh-CN" altLang="en-US" sz="2000" b="1" dirty="0" smtClean="0">
                <a:latin typeface="幼圆" pitchFamily="49" charset="-122"/>
                <a:ea typeface="幼圆" pitchFamily="49" charset="-122"/>
              </a:rPr>
              <a:t>                  </a:t>
            </a:r>
            <a:r>
              <a:rPr lang="zh-CN" altLang="en-US" sz="2000" dirty="0" smtClean="0">
                <a:latin typeface="幼圆" pitchFamily="49" charset="-122"/>
                <a:ea typeface="幼圆" pitchFamily="49" charset="-122"/>
              </a:rPr>
              <a:t>/*</a:t>
            </a:r>
            <a:r>
              <a:rPr lang="zh-CN" altLang="en-US" sz="2000" dirty="0">
                <a:latin typeface="幼圆" pitchFamily="49" charset="-122"/>
                <a:ea typeface="幼圆" pitchFamily="49" charset="-122"/>
              </a:rPr>
              <a:t>入或者更新操作后的新值*/</a:t>
            </a:r>
          </a:p>
          <a:p>
            <a:pPr>
              <a:buFont typeface="Wingdings" pitchFamily="2" charset="2"/>
              <a:buNone/>
            </a:pPr>
            <a:r>
              <a:rPr lang="zh-CN" altLang="en-US" sz="2100" dirty="0" smtClean="0">
                <a:latin typeface="+mj-ea"/>
                <a:ea typeface="+mj-ea"/>
              </a:rPr>
              <a:t>END</a:t>
            </a:r>
            <a:r>
              <a:rPr lang="zh-CN" altLang="en-US" sz="2000" b="1" dirty="0">
                <a:latin typeface="幼圆" pitchFamily="49" charset="-122"/>
                <a:ea typeface="幼圆" pitchFamily="49" charset="-122"/>
              </a:rPr>
              <a:t>;</a:t>
            </a:r>
            <a:r>
              <a:rPr lang="zh-CN" altLang="en-US" sz="2000" dirty="0">
                <a:latin typeface="幼圆" pitchFamily="49" charset="-122"/>
                <a:ea typeface="幼圆" pitchFamily="49" charset="-122"/>
              </a:rPr>
              <a:t>                 </a:t>
            </a:r>
            <a:r>
              <a:rPr lang="zh-CN" altLang="en-US" sz="2400" dirty="0">
                <a:latin typeface="幼圆" pitchFamily="49" charset="-122"/>
                <a:ea typeface="幼圆" pitchFamily="49" charset="-122"/>
              </a:rPr>
              <a:t>              	</a:t>
            </a:r>
          </a:p>
        </p:txBody>
      </p:sp>
      <p:sp>
        <p:nvSpPr>
          <p:cNvPr id="4" name="Rectangle 2"/>
          <p:cNvSpPr txBox="1">
            <a:spLocks noChangeArrowheads="1"/>
          </p:cNvSpPr>
          <p:nvPr/>
        </p:nvSpPr>
        <p:spPr>
          <a:xfrm>
            <a:off x="1187624" y="0"/>
            <a:ext cx="28803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600" dirty="0" smtClean="0">
                <a:latin typeface="+mn-ea"/>
                <a:ea typeface="+mn-ea"/>
              </a:rPr>
              <a:t>定义触发器</a:t>
            </a:r>
            <a:endParaRPr lang="zh-CN" sz="3600" dirty="0">
              <a:latin typeface="+mn-ea"/>
              <a:ea typeface="+mn-ea"/>
            </a:endParaRPr>
          </a:p>
        </p:txBody>
      </p:sp>
      <p:sp>
        <p:nvSpPr>
          <p:cNvPr id="6" name="椭圆 5"/>
          <p:cNvSpPr/>
          <p:nvPr/>
        </p:nvSpPr>
        <p:spPr>
          <a:xfrm>
            <a:off x="395536" y="212013"/>
            <a:ext cx="656173"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6</a:t>
            </a:r>
            <a:r>
              <a:rPr lang="en-US" altLang="zh-CN" sz="300" dirty="0" smtClean="0"/>
              <a:t>.</a:t>
            </a:r>
            <a:r>
              <a:rPr lang="en-US" altLang="zh-CN" sz="1000" dirty="0" smtClean="0"/>
              <a:t>1</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4294967295"/>
          </p:nvPr>
        </p:nvSpPr>
        <p:spPr>
          <a:xfrm>
            <a:off x="1027733" y="985292"/>
            <a:ext cx="8116267" cy="4680520"/>
          </a:xfrm>
        </p:spPr>
        <p:txBody>
          <a:bodyPr>
            <a:noAutofit/>
          </a:bodyPr>
          <a:lstStyle/>
          <a:p>
            <a:pPr>
              <a:lnSpc>
                <a:spcPct val="150000"/>
              </a:lnSpc>
              <a:buFont typeface="Wingdings" pitchFamily="2" charset="2"/>
              <a:buChar char="u"/>
            </a:pPr>
            <a:r>
              <a:rPr lang="zh-CN" sz="2200" b="1" dirty="0">
                <a:latin typeface="幼圆" pitchFamily="49" charset="-122"/>
                <a:ea typeface="幼圆" pitchFamily="49" charset="-122"/>
              </a:rPr>
              <a:t>触发器的执行，是由触发事件激活的，并由数据库服务器自动执行</a:t>
            </a:r>
          </a:p>
          <a:p>
            <a:pPr>
              <a:lnSpc>
                <a:spcPct val="150000"/>
              </a:lnSpc>
              <a:buFont typeface="Wingdings" pitchFamily="2" charset="2"/>
              <a:buChar char="u"/>
            </a:pPr>
            <a:r>
              <a:rPr lang="zh-CN" sz="2200" dirty="0">
                <a:latin typeface="幼圆" pitchFamily="49" charset="-122"/>
                <a:ea typeface="幼圆" pitchFamily="49" charset="-122"/>
              </a:rPr>
              <a:t>一个数据表上可能定义了多个触发器</a:t>
            </a:r>
          </a:p>
          <a:p>
            <a:pPr>
              <a:lnSpc>
                <a:spcPct val="150000"/>
              </a:lnSpc>
              <a:buFont typeface="Wingdings" pitchFamily="2" charset="2"/>
              <a:buChar char="u"/>
            </a:pPr>
            <a:r>
              <a:rPr lang="zh-CN" sz="2200" dirty="0">
                <a:latin typeface="幼圆" pitchFamily="49" charset="-122"/>
                <a:ea typeface="幼圆" pitchFamily="49" charset="-122"/>
              </a:rPr>
              <a:t>同一个表上的多个触发器激活时遵循如下的执行顺序</a:t>
            </a:r>
            <a:r>
              <a:rPr lang="zh-CN" sz="2200" dirty="0" smtClean="0">
                <a:latin typeface="幼圆" pitchFamily="49" charset="-122"/>
                <a:ea typeface="幼圆" pitchFamily="49" charset="-122"/>
              </a:rPr>
              <a:t>：</a:t>
            </a:r>
            <a:endParaRPr lang="en-US" altLang="zh-CN" sz="2200" dirty="0" smtClean="0">
              <a:latin typeface="幼圆" pitchFamily="49" charset="-122"/>
              <a:ea typeface="幼圆" pitchFamily="49" charset="-122"/>
            </a:endParaRPr>
          </a:p>
          <a:p>
            <a:pPr marL="0" indent="0">
              <a:lnSpc>
                <a:spcPct val="150000"/>
              </a:lnSpc>
            </a:pPr>
            <a:r>
              <a:rPr lang="en-US" altLang="zh-CN" sz="2200" b="0" dirty="0">
                <a:latin typeface="幼圆" pitchFamily="49" charset="-122"/>
                <a:ea typeface="幼圆" pitchFamily="49" charset="-122"/>
              </a:rPr>
              <a:t> </a:t>
            </a:r>
            <a:r>
              <a:rPr lang="zh-CN" altLang="zh-CN" sz="2200" b="0" dirty="0">
                <a:latin typeface="幼圆" pitchFamily="49" charset="-122"/>
                <a:ea typeface="幼圆" pitchFamily="49" charset="-122"/>
              </a:rPr>
              <a:t>1</a:t>
            </a:r>
            <a:r>
              <a:rPr lang="zh-CN" sz="2200" b="0" dirty="0">
                <a:latin typeface="幼圆" pitchFamily="49" charset="-122"/>
                <a:ea typeface="幼圆" pitchFamily="49" charset="-122"/>
              </a:rPr>
              <a:t>）执行该表上的</a:t>
            </a:r>
            <a:r>
              <a:rPr lang="zh-CN" altLang="zh-CN" sz="2200" b="0" dirty="0">
                <a:latin typeface="幼圆" pitchFamily="49" charset="-122"/>
                <a:ea typeface="幼圆" pitchFamily="49" charset="-122"/>
              </a:rPr>
              <a:t>BEFORE</a:t>
            </a:r>
            <a:r>
              <a:rPr lang="zh-CN" sz="2200" b="0" dirty="0">
                <a:latin typeface="幼圆" pitchFamily="49" charset="-122"/>
                <a:ea typeface="幼圆" pitchFamily="49" charset="-122"/>
              </a:rPr>
              <a:t>触发器；</a:t>
            </a:r>
          </a:p>
          <a:p>
            <a:pPr lvl="1">
              <a:buFont typeface="Wingdings" pitchFamily="2" charset="2"/>
              <a:buNone/>
            </a:pPr>
            <a:r>
              <a:rPr lang="en-US" altLang="zh-CN" sz="2200" dirty="0" smtClean="0">
                <a:latin typeface="幼圆" pitchFamily="49" charset="-122"/>
                <a:ea typeface="幼圆" pitchFamily="49" charset="-122"/>
              </a:rPr>
              <a:t> </a:t>
            </a:r>
            <a:r>
              <a:rPr lang="zh-CN" altLang="zh-CN" sz="2200" dirty="0" smtClean="0">
                <a:latin typeface="幼圆" pitchFamily="49" charset="-122"/>
                <a:ea typeface="幼圆" pitchFamily="49" charset="-122"/>
              </a:rPr>
              <a:t>2</a:t>
            </a:r>
            <a:r>
              <a:rPr lang="zh-CN" sz="2200" dirty="0" smtClean="0">
                <a:latin typeface="幼圆" pitchFamily="49" charset="-122"/>
                <a:ea typeface="幼圆" pitchFamily="49" charset="-122"/>
              </a:rPr>
              <a:t>）激活</a:t>
            </a:r>
            <a:r>
              <a:rPr lang="zh-CN" sz="2200" dirty="0">
                <a:latin typeface="幼圆" pitchFamily="49" charset="-122"/>
                <a:ea typeface="幼圆" pitchFamily="49" charset="-122"/>
              </a:rPr>
              <a:t>触发器的</a:t>
            </a:r>
            <a:r>
              <a:rPr lang="zh-CN" altLang="zh-CN" sz="2200" dirty="0">
                <a:latin typeface="幼圆" pitchFamily="49" charset="-122"/>
                <a:ea typeface="幼圆" pitchFamily="49" charset="-122"/>
              </a:rPr>
              <a:t>SQL</a:t>
            </a:r>
            <a:r>
              <a:rPr lang="zh-CN" sz="2200" dirty="0">
                <a:latin typeface="幼圆" pitchFamily="49" charset="-122"/>
                <a:ea typeface="幼圆" pitchFamily="49" charset="-122"/>
              </a:rPr>
              <a:t>语句；</a:t>
            </a:r>
          </a:p>
          <a:p>
            <a:pPr lvl="1">
              <a:buFont typeface="Wingdings" pitchFamily="2" charset="2"/>
              <a:buNone/>
            </a:pPr>
            <a:r>
              <a:rPr lang="en-US" altLang="zh-CN" sz="2200" dirty="0" smtClean="0">
                <a:latin typeface="幼圆" pitchFamily="49" charset="-122"/>
                <a:ea typeface="幼圆" pitchFamily="49" charset="-122"/>
              </a:rPr>
              <a:t> </a:t>
            </a:r>
            <a:r>
              <a:rPr lang="zh-CN" altLang="zh-CN" sz="2200" dirty="0" smtClean="0">
                <a:latin typeface="幼圆" pitchFamily="49" charset="-122"/>
                <a:ea typeface="幼圆" pitchFamily="49" charset="-122"/>
              </a:rPr>
              <a:t>3</a:t>
            </a:r>
            <a:r>
              <a:rPr lang="zh-CN" sz="2200" dirty="0" smtClean="0">
                <a:latin typeface="幼圆" pitchFamily="49" charset="-122"/>
                <a:ea typeface="幼圆" pitchFamily="49" charset="-122"/>
              </a:rPr>
              <a:t>）执行</a:t>
            </a:r>
            <a:r>
              <a:rPr lang="zh-CN" sz="2200" dirty="0">
                <a:latin typeface="幼圆" pitchFamily="49" charset="-122"/>
                <a:ea typeface="幼圆" pitchFamily="49" charset="-122"/>
              </a:rPr>
              <a:t>该表上的</a:t>
            </a:r>
            <a:r>
              <a:rPr lang="zh-CN" altLang="zh-CN" sz="2200" dirty="0">
                <a:latin typeface="幼圆" pitchFamily="49" charset="-122"/>
                <a:ea typeface="幼圆" pitchFamily="49" charset="-122"/>
              </a:rPr>
              <a:t>AFTER</a:t>
            </a:r>
            <a:r>
              <a:rPr lang="zh-CN" sz="2200" dirty="0" smtClean="0">
                <a:latin typeface="幼圆" pitchFamily="49" charset="-122"/>
                <a:ea typeface="幼圆" pitchFamily="49" charset="-122"/>
              </a:rPr>
              <a:t>触发器</a:t>
            </a:r>
            <a:r>
              <a:rPr lang="zh-CN" altLang="en-US" sz="2200" dirty="0" smtClean="0">
                <a:latin typeface="幼圆" pitchFamily="49" charset="-122"/>
                <a:ea typeface="幼圆" pitchFamily="49" charset="-122"/>
              </a:rPr>
              <a:t>，</a:t>
            </a:r>
            <a:r>
              <a:rPr lang="zh-CN" altLang="en-US" sz="2200" b="0" dirty="0" smtClean="0">
                <a:latin typeface="幼圆" pitchFamily="49" charset="-122"/>
                <a:ea typeface="幼圆" pitchFamily="49" charset="-122"/>
              </a:rPr>
              <a:t>对于同一表上有多个触发器，</a:t>
            </a:r>
            <a:endParaRPr lang="en-US" altLang="zh-CN" sz="2200" b="0" dirty="0" smtClean="0">
              <a:latin typeface="幼圆" pitchFamily="49" charset="-122"/>
              <a:ea typeface="幼圆" pitchFamily="49" charset="-122"/>
            </a:endParaRPr>
          </a:p>
          <a:p>
            <a:pPr lvl="1">
              <a:buFont typeface="Wingdings" pitchFamily="2" charset="2"/>
              <a:buNone/>
            </a:pPr>
            <a:r>
              <a:rPr lang="en-US" altLang="zh-CN" sz="2200" dirty="0">
                <a:latin typeface="幼圆" pitchFamily="49" charset="-122"/>
                <a:ea typeface="幼圆" pitchFamily="49" charset="-122"/>
              </a:rPr>
              <a:t> </a:t>
            </a:r>
            <a:r>
              <a:rPr lang="en-US" altLang="zh-CN" sz="2200" dirty="0" smtClean="0">
                <a:latin typeface="幼圆" pitchFamily="49" charset="-122"/>
                <a:ea typeface="幼圆" pitchFamily="49" charset="-122"/>
              </a:rPr>
              <a:t>   </a:t>
            </a:r>
            <a:r>
              <a:rPr lang="zh-CN" altLang="en-US" sz="2200" b="0" dirty="0" smtClean="0">
                <a:latin typeface="幼圆" pitchFamily="49" charset="-122"/>
                <a:ea typeface="幼圆" pitchFamily="49" charset="-122"/>
              </a:rPr>
              <a:t>遵循“谁先创建谁先执行”</a:t>
            </a:r>
            <a:r>
              <a:rPr lang="en-US" altLang="zh-CN" sz="2200" b="0" dirty="0" smtClean="0">
                <a:latin typeface="幼圆" pitchFamily="49" charset="-122"/>
                <a:ea typeface="幼圆" pitchFamily="49" charset="-122"/>
              </a:rPr>
              <a:t> </a:t>
            </a:r>
            <a:r>
              <a:rPr lang="zh-CN" altLang="en-US" sz="2200" b="0" dirty="0" smtClean="0">
                <a:latin typeface="幼圆" pitchFamily="49" charset="-122"/>
                <a:ea typeface="幼圆" pitchFamily="49" charset="-122"/>
              </a:rPr>
              <a:t>的原则</a:t>
            </a:r>
            <a:r>
              <a:rPr lang="en-US" altLang="zh-CN" sz="2200" b="0" dirty="0" smtClean="0">
                <a:latin typeface="幼圆" pitchFamily="49" charset="-122"/>
                <a:ea typeface="幼圆" pitchFamily="49" charset="-122"/>
              </a:rPr>
              <a:t>.</a:t>
            </a:r>
          </a:p>
        </p:txBody>
      </p:sp>
      <p:sp>
        <p:nvSpPr>
          <p:cNvPr id="4" name="Rectangle 2"/>
          <p:cNvSpPr txBox="1">
            <a:spLocks noChangeArrowheads="1"/>
          </p:cNvSpPr>
          <p:nvPr/>
        </p:nvSpPr>
        <p:spPr>
          <a:xfrm>
            <a:off x="1187624" y="0"/>
            <a:ext cx="28803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600" dirty="0">
                <a:latin typeface="+mn-ea"/>
                <a:ea typeface="+mn-ea"/>
              </a:rPr>
              <a:t>激活</a:t>
            </a:r>
            <a:r>
              <a:rPr lang="zh-CN" sz="3600" dirty="0" smtClean="0">
                <a:latin typeface="+mn-ea"/>
                <a:ea typeface="+mn-ea"/>
              </a:rPr>
              <a:t>触发器</a:t>
            </a:r>
            <a:endParaRPr lang="zh-CN" sz="3600" dirty="0">
              <a:latin typeface="+mn-ea"/>
              <a:ea typeface="+mn-ea"/>
            </a:endParaRPr>
          </a:p>
        </p:txBody>
      </p:sp>
      <p:sp>
        <p:nvSpPr>
          <p:cNvPr id="5" name="椭圆 4"/>
          <p:cNvSpPr/>
          <p:nvPr/>
        </p:nvSpPr>
        <p:spPr>
          <a:xfrm>
            <a:off x="395536" y="212013"/>
            <a:ext cx="656173"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6</a:t>
            </a:r>
            <a:r>
              <a:rPr lang="en-US" altLang="zh-CN" sz="300" dirty="0" smtClean="0"/>
              <a:t>.</a:t>
            </a:r>
            <a:r>
              <a:rPr lang="en-US" altLang="zh-CN" sz="1000" dirty="0"/>
              <a:t>2</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67544" y="378529"/>
            <a:ext cx="2411760" cy="958870"/>
          </a:xfrm>
        </p:spPr>
        <p:txBody>
          <a:bodyPr/>
          <a:lstStyle/>
          <a:p>
            <a:r>
              <a:rPr lang="en-US" altLang="zh-CN" sz="3600" dirty="0" smtClean="0">
                <a:latin typeface="华文琥珀" pitchFamily="2" charset="-122"/>
                <a:ea typeface="华文琥珀" pitchFamily="2" charset="-122"/>
              </a:rPr>
              <a:t>Contents</a:t>
            </a:r>
            <a:endParaRPr lang="zh-CN" sz="3600" dirty="0">
              <a:latin typeface="华文琥珀" pitchFamily="2" charset="-122"/>
              <a:ea typeface="华文琥珀" pitchFamily="2" charset="-122"/>
            </a:endParaRPr>
          </a:p>
        </p:txBody>
      </p:sp>
      <p:sp>
        <p:nvSpPr>
          <p:cNvPr id="4" name="椭圆 3"/>
          <p:cNvSpPr/>
          <p:nvPr/>
        </p:nvSpPr>
        <p:spPr>
          <a:xfrm>
            <a:off x="3059896" y="777360"/>
            <a:ext cx="504035"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1</a:t>
            </a:r>
            <a:endParaRPr lang="zh-CN" altLang="en-US" dirty="0"/>
          </a:p>
        </p:txBody>
      </p:sp>
      <p:sp>
        <p:nvSpPr>
          <p:cNvPr id="5" name="TextBox 4"/>
          <p:cNvSpPr txBox="1"/>
          <p:nvPr/>
        </p:nvSpPr>
        <p:spPr>
          <a:xfrm>
            <a:off x="3588602" y="721974"/>
            <a:ext cx="2236510" cy="584775"/>
          </a:xfrm>
          <a:prstGeom prst="rect">
            <a:avLst/>
          </a:prstGeom>
          <a:noFill/>
        </p:spPr>
        <p:txBody>
          <a:bodyPr wrap="none">
            <a:spAutoFit/>
          </a:bodyPr>
          <a:lstStyle/>
          <a:p>
            <a:pPr>
              <a:defRPr/>
            </a:pPr>
            <a:r>
              <a:rPr lang="zh-CN" altLang="en-US" sz="3200" dirty="0" smtClean="0">
                <a:solidFill>
                  <a:schemeClr val="accent3"/>
                </a:solidFill>
                <a:latin typeface="+mn-ea"/>
                <a:ea typeface="+mn-ea"/>
              </a:rPr>
              <a:t>实体完整性</a:t>
            </a:r>
            <a:endParaRPr lang="zh-CN" altLang="en-US" sz="3200" dirty="0">
              <a:solidFill>
                <a:schemeClr val="accent3"/>
              </a:solidFill>
              <a:latin typeface="+mn-ea"/>
              <a:ea typeface="+mn-ea"/>
            </a:endParaRPr>
          </a:p>
        </p:txBody>
      </p:sp>
      <p:sp>
        <p:nvSpPr>
          <p:cNvPr id="6" name="椭圆 5"/>
          <p:cNvSpPr/>
          <p:nvPr/>
        </p:nvSpPr>
        <p:spPr>
          <a:xfrm>
            <a:off x="3348483" y="1609418"/>
            <a:ext cx="504035"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2</a:t>
            </a:r>
            <a:endParaRPr lang="zh-CN" altLang="en-US" dirty="0"/>
          </a:p>
        </p:txBody>
      </p:sp>
      <p:sp>
        <p:nvSpPr>
          <p:cNvPr id="7" name="TextBox 6"/>
          <p:cNvSpPr txBox="1"/>
          <p:nvPr/>
        </p:nvSpPr>
        <p:spPr>
          <a:xfrm>
            <a:off x="3866141" y="1556094"/>
            <a:ext cx="2238059" cy="584775"/>
          </a:xfrm>
          <a:prstGeom prst="rect">
            <a:avLst/>
          </a:prstGeom>
          <a:noFill/>
        </p:spPr>
        <p:txBody>
          <a:bodyPr wrap="square">
            <a:spAutoFit/>
          </a:bodyPr>
          <a:lstStyle/>
          <a:p>
            <a:pPr algn="l">
              <a:defRPr/>
            </a:pPr>
            <a:r>
              <a:rPr lang="zh-CN" altLang="en-US" sz="3200" dirty="0">
                <a:latin typeface="+mn-ea"/>
                <a:ea typeface="+mn-ea"/>
              </a:rPr>
              <a:t>参照完整性</a:t>
            </a:r>
          </a:p>
        </p:txBody>
      </p:sp>
      <p:sp>
        <p:nvSpPr>
          <p:cNvPr id="8" name="椭圆 7"/>
          <p:cNvSpPr/>
          <p:nvPr/>
        </p:nvSpPr>
        <p:spPr>
          <a:xfrm>
            <a:off x="3613233" y="2441476"/>
            <a:ext cx="504035"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3</a:t>
            </a:r>
            <a:endParaRPr lang="zh-CN" altLang="en-US" dirty="0"/>
          </a:p>
        </p:txBody>
      </p:sp>
      <p:sp>
        <p:nvSpPr>
          <p:cNvPr id="9" name="TextBox 8"/>
          <p:cNvSpPr txBox="1"/>
          <p:nvPr/>
        </p:nvSpPr>
        <p:spPr>
          <a:xfrm>
            <a:off x="4150399" y="2425452"/>
            <a:ext cx="3877985" cy="584775"/>
          </a:xfrm>
          <a:prstGeom prst="rect">
            <a:avLst/>
          </a:prstGeom>
          <a:noFill/>
        </p:spPr>
        <p:txBody>
          <a:bodyPr wrap="none">
            <a:spAutoFit/>
          </a:bodyPr>
          <a:lstStyle/>
          <a:p>
            <a:pPr algn="l">
              <a:defRPr/>
            </a:pPr>
            <a:r>
              <a:rPr lang="zh-CN" altLang="en-US" sz="3200" dirty="0">
                <a:latin typeface="+mn-ea"/>
                <a:ea typeface="+mn-ea"/>
              </a:rPr>
              <a:t>用户自定义的完整性</a:t>
            </a:r>
          </a:p>
        </p:txBody>
      </p:sp>
      <p:sp>
        <p:nvSpPr>
          <p:cNvPr id="10" name="椭圆 9"/>
          <p:cNvSpPr/>
          <p:nvPr/>
        </p:nvSpPr>
        <p:spPr>
          <a:xfrm>
            <a:off x="3884735" y="3273533"/>
            <a:ext cx="504035"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4</a:t>
            </a:r>
            <a:endParaRPr lang="zh-CN" altLang="en-US" dirty="0"/>
          </a:p>
        </p:txBody>
      </p:sp>
      <p:sp>
        <p:nvSpPr>
          <p:cNvPr id="11" name="TextBox 10"/>
          <p:cNvSpPr txBox="1"/>
          <p:nvPr/>
        </p:nvSpPr>
        <p:spPr>
          <a:xfrm>
            <a:off x="4396040" y="3217540"/>
            <a:ext cx="3877985" cy="584775"/>
          </a:xfrm>
          <a:prstGeom prst="rect">
            <a:avLst/>
          </a:prstGeom>
          <a:noFill/>
        </p:spPr>
        <p:txBody>
          <a:bodyPr wrap="none">
            <a:spAutoFit/>
          </a:bodyPr>
          <a:lstStyle>
            <a:defPPr>
              <a:defRPr lang="zh-CN"/>
            </a:defPPr>
            <a:lvl1pPr algn="l">
              <a:defRPr sz="3200">
                <a:latin typeface="+mn-ea"/>
                <a:ea typeface="+mn-ea"/>
              </a:defRPr>
            </a:lvl1pPr>
          </a:lstStyle>
          <a:p>
            <a:r>
              <a:rPr lang="zh-CN" altLang="en-US" dirty="0"/>
              <a:t>完整性约束命名子句</a:t>
            </a:r>
          </a:p>
        </p:txBody>
      </p:sp>
      <p:sp>
        <p:nvSpPr>
          <p:cNvPr id="12" name="椭圆 11"/>
          <p:cNvSpPr/>
          <p:nvPr/>
        </p:nvSpPr>
        <p:spPr>
          <a:xfrm>
            <a:off x="4139978" y="4105591"/>
            <a:ext cx="504035"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5</a:t>
            </a:r>
            <a:endParaRPr lang="zh-CN" altLang="en-US" dirty="0"/>
          </a:p>
        </p:txBody>
      </p:sp>
      <p:sp>
        <p:nvSpPr>
          <p:cNvPr id="13" name="椭圆 12"/>
          <p:cNvSpPr/>
          <p:nvPr/>
        </p:nvSpPr>
        <p:spPr>
          <a:xfrm>
            <a:off x="4427998" y="4937649"/>
            <a:ext cx="504035"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6</a:t>
            </a:r>
            <a:endParaRPr lang="zh-CN" altLang="en-US" dirty="0"/>
          </a:p>
        </p:txBody>
      </p:sp>
      <p:sp>
        <p:nvSpPr>
          <p:cNvPr id="14" name="TextBox 13"/>
          <p:cNvSpPr txBox="1"/>
          <p:nvPr/>
        </p:nvSpPr>
        <p:spPr>
          <a:xfrm>
            <a:off x="4956428" y="4873724"/>
            <a:ext cx="1415772" cy="584775"/>
          </a:xfrm>
          <a:prstGeom prst="rect">
            <a:avLst/>
          </a:prstGeom>
          <a:noFill/>
        </p:spPr>
        <p:txBody>
          <a:bodyPr wrap="none">
            <a:spAutoFit/>
          </a:bodyPr>
          <a:lstStyle/>
          <a:p>
            <a:pPr>
              <a:defRPr/>
            </a:pPr>
            <a:r>
              <a:rPr lang="zh-CN" altLang="en-US" sz="3200" dirty="0" smtClean="0">
                <a:latin typeface="+mn-ea"/>
                <a:ea typeface="+mn-ea"/>
              </a:rPr>
              <a:t>触发器</a:t>
            </a:r>
            <a:endParaRPr lang="zh-CN" altLang="en-US" sz="3200" dirty="0">
              <a:latin typeface="+mn-ea"/>
              <a:ea typeface="+mn-ea"/>
            </a:endParaRPr>
          </a:p>
        </p:txBody>
      </p:sp>
      <p:sp>
        <p:nvSpPr>
          <p:cNvPr id="15" name="TextBox 14"/>
          <p:cNvSpPr txBox="1"/>
          <p:nvPr/>
        </p:nvSpPr>
        <p:spPr>
          <a:xfrm>
            <a:off x="4644008" y="4080153"/>
            <a:ext cx="1005404" cy="584775"/>
          </a:xfrm>
          <a:prstGeom prst="rect">
            <a:avLst/>
          </a:prstGeom>
          <a:noFill/>
        </p:spPr>
        <p:txBody>
          <a:bodyPr wrap="none">
            <a:spAutoFit/>
          </a:bodyPr>
          <a:lstStyle/>
          <a:p>
            <a:pPr algn="l">
              <a:defRPr/>
            </a:pPr>
            <a:r>
              <a:rPr lang="zh-CN" altLang="en-US" sz="3200" dirty="0" smtClean="0">
                <a:latin typeface="+mn-ea"/>
                <a:ea typeface="+mn-ea"/>
              </a:rPr>
              <a:t>断言</a:t>
            </a:r>
            <a:endParaRPr lang="zh-CN" altLang="en-US" sz="320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10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10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10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10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10" grpId="0" animBg="1"/>
      <p:bldP spid="11" grpId="0"/>
      <p:bldP spid="12" grpId="0" animBg="1"/>
      <p:bldP spid="13" grpId="0" animBg="1"/>
      <p:bldP spid="14" grpId="0"/>
      <p:bldP spid="1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4294967295"/>
          </p:nvPr>
        </p:nvSpPr>
        <p:spPr>
          <a:xfrm>
            <a:off x="1051709" y="985292"/>
            <a:ext cx="8092291" cy="4729708"/>
          </a:xfrm>
        </p:spPr>
        <p:txBody>
          <a:bodyPr>
            <a:noAutofit/>
          </a:bodyPr>
          <a:lstStyle/>
          <a:p>
            <a:pPr>
              <a:lnSpc>
                <a:spcPct val="160000"/>
              </a:lnSpc>
              <a:buFont typeface="Wingdings" pitchFamily="2" charset="2"/>
              <a:buChar char="u"/>
            </a:pPr>
            <a:r>
              <a:rPr lang="zh-CN" sz="2400" b="1" dirty="0">
                <a:latin typeface="幼圆" pitchFamily="49" charset="-122"/>
                <a:ea typeface="幼圆" pitchFamily="49" charset="-122"/>
              </a:rPr>
              <a:t>删除触发器的</a:t>
            </a:r>
            <a:r>
              <a:rPr lang="zh-CN" altLang="zh-CN" sz="2400" b="1" dirty="0">
                <a:latin typeface="幼圆" pitchFamily="49" charset="-122"/>
                <a:ea typeface="幼圆" pitchFamily="49" charset="-122"/>
              </a:rPr>
              <a:t>SQL</a:t>
            </a:r>
            <a:r>
              <a:rPr lang="zh-CN" sz="2400" b="1" dirty="0">
                <a:latin typeface="幼圆" pitchFamily="49" charset="-122"/>
                <a:ea typeface="幼圆" pitchFamily="49" charset="-122"/>
              </a:rPr>
              <a:t>语法：</a:t>
            </a:r>
          </a:p>
          <a:p>
            <a:pPr>
              <a:lnSpc>
                <a:spcPct val="160000"/>
              </a:lnSpc>
              <a:buFont typeface="Wingdings" pitchFamily="2" charset="2"/>
              <a:buNone/>
            </a:pPr>
            <a:r>
              <a:rPr lang="zh-CN" sz="2400" dirty="0">
                <a:latin typeface="幼圆" pitchFamily="49" charset="-122"/>
                <a:ea typeface="幼圆" pitchFamily="49" charset="-122"/>
              </a:rPr>
              <a:t>       </a:t>
            </a:r>
            <a:r>
              <a:rPr lang="zh-CN" altLang="zh-CN" sz="2400" dirty="0">
                <a:latin typeface="+mj-ea"/>
                <a:ea typeface="+mj-ea"/>
              </a:rPr>
              <a:t>DROP TRIGGER </a:t>
            </a:r>
            <a:r>
              <a:rPr lang="zh-CN" altLang="zh-CN" sz="2400" dirty="0">
                <a:latin typeface="幼圆" pitchFamily="49" charset="-122"/>
                <a:ea typeface="幼圆" pitchFamily="49" charset="-122"/>
              </a:rPr>
              <a:t>&lt;</a:t>
            </a:r>
            <a:r>
              <a:rPr lang="zh-CN" sz="2400" dirty="0">
                <a:latin typeface="幼圆" pitchFamily="49" charset="-122"/>
                <a:ea typeface="幼圆" pitchFamily="49" charset="-122"/>
              </a:rPr>
              <a:t>触发器名</a:t>
            </a:r>
            <a:r>
              <a:rPr lang="zh-CN" altLang="zh-CN" sz="2400" dirty="0">
                <a:latin typeface="幼圆" pitchFamily="49" charset="-122"/>
                <a:ea typeface="幼圆" pitchFamily="49" charset="-122"/>
              </a:rPr>
              <a:t>&gt; </a:t>
            </a:r>
            <a:r>
              <a:rPr lang="zh-CN" altLang="zh-CN" sz="2400" dirty="0">
                <a:latin typeface="+mj-ea"/>
                <a:ea typeface="+mj-ea"/>
              </a:rPr>
              <a:t>ON</a:t>
            </a:r>
            <a:r>
              <a:rPr lang="zh-CN" altLang="zh-CN" sz="2400" dirty="0">
                <a:latin typeface="幼圆" pitchFamily="49" charset="-122"/>
                <a:ea typeface="幼圆" pitchFamily="49" charset="-122"/>
              </a:rPr>
              <a:t> &lt;</a:t>
            </a:r>
            <a:r>
              <a:rPr lang="zh-CN" sz="2400" dirty="0">
                <a:latin typeface="幼圆" pitchFamily="49" charset="-122"/>
                <a:ea typeface="幼圆" pitchFamily="49" charset="-122"/>
              </a:rPr>
              <a:t>表名</a:t>
            </a:r>
            <a:r>
              <a:rPr lang="zh-CN" altLang="zh-CN" sz="2400" dirty="0">
                <a:latin typeface="幼圆" pitchFamily="49" charset="-122"/>
                <a:ea typeface="幼圆" pitchFamily="49" charset="-122"/>
              </a:rPr>
              <a:t>&gt;;</a:t>
            </a:r>
          </a:p>
          <a:p>
            <a:pPr>
              <a:lnSpc>
                <a:spcPct val="160000"/>
              </a:lnSpc>
              <a:buFont typeface="Wingdings" pitchFamily="2" charset="2"/>
              <a:buChar char="u"/>
            </a:pPr>
            <a:r>
              <a:rPr lang="zh-CN" sz="2400" b="1" dirty="0">
                <a:latin typeface="幼圆" pitchFamily="49" charset="-122"/>
                <a:ea typeface="幼圆" pitchFamily="49" charset="-122"/>
              </a:rPr>
              <a:t>触发器必须是一个已经创建的触发器，并且只能由具有相应权限的用户删除</a:t>
            </a:r>
          </a:p>
          <a:p>
            <a:pPr>
              <a:lnSpc>
                <a:spcPct val="160000"/>
              </a:lnSpc>
              <a:buFont typeface="Wingdings" pitchFamily="2" charset="2"/>
              <a:buNone/>
            </a:pPr>
            <a:r>
              <a:rPr lang="zh-CN" sz="2400" dirty="0">
                <a:latin typeface="幼圆" pitchFamily="49" charset="-122"/>
                <a:ea typeface="幼圆" pitchFamily="49" charset="-122"/>
              </a:rPr>
              <a:t>   </a:t>
            </a:r>
            <a:r>
              <a:rPr lang="zh-CN" altLang="zh-CN" sz="2400" dirty="0">
                <a:latin typeface="幼圆" pitchFamily="49" charset="-122"/>
                <a:ea typeface="幼圆" pitchFamily="49" charset="-122"/>
              </a:rPr>
              <a:t>【</a:t>
            </a:r>
            <a:r>
              <a:rPr lang="zh-CN" sz="2400" dirty="0">
                <a:latin typeface="幼圆" pitchFamily="49" charset="-122"/>
                <a:ea typeface="幼圆" pitchFamily="49" charset="-122"/>
              </a:rPr>
              <a:t>例</a:t>
            </a:r>
            <a:r>
              <a:rPr lang="zh-CN" altLang="zh-CN" sz="2400" dirty="0">
                <a:latin typeface="幼圆" pitchFamily="49" charset="-122"/>
                <a:ea typeface="幼圆" pitchFamily="49" charset="-122"/>
              </a:rPr>
              <a:t>】  </a:t>
            </a:r>
            <a:r>
              <a:rPr lang="zh-CN" sz="2400" dirty="0">
                <a:latin typeface="幼圆" pitchFamily="49" charset="-122"/>
                <a:ea typeface="幼圆" pitchFamily="49" charset="-122"/>
              </a:rPr>
              <a:t>删除教师表</a:t>
            </a:r>
            <a:r>
              <a:rPr lang="zh-CN" altLang="zh-CN" sz="2400" dirty="0">
                <a:latin typeface="幼圆" pitchFamily="49" charset="-122"/>
                <a:ea typeface="幼圆" pitchFamily="49" charset="-122"/>
              </a:rPr>
              <a:t>Teacher</a:t>
            </a:r>
            <a:r>
              <a:rPr lang="zh-CN" sz="2400" dirty="0">
                <a:latin typeface="幼圆" pitchFamily="49" charset="-122"/>
                <a:ea typeface="幼圆" pitchFamily="49" charset="-122"/>
              </a:rPr>
              <a:t>上的触发器 </a:t>
            </a:r>
            <a:r>
              <a:rPr lang="zh-CN" altLang="zh-CN" sz="2400" dirty="0">
                <a:latin typeface="幼圆" pitchFamily="49" charset="-122"/>
                <a:ea typeface="幼圆" pitchFamily="49" charset="-122"/>
              </a:rPr>
              <a:t>Insert_Sal</a:t>
            </a:r>
          </a:p>
          <a:p>
            <a:pPr>
              <a:lnSpc>
                <a:spcPct val="160000"/>
              </a:lnSpc>
              <a:buFont typeface="Wingdings" pitchFamily="2" charset="2"/>
              <a:buNone/>
            </a:pPr>
            <a:r>
              <a:rPr lang="zh-CN" altLang="zh-CN" sz="2400" dirty="0">
                <a:latin typeface="幼圆" pitchFamily="49" charset="-122"/>
                <a:ea typeface="幼圆" pitchFamily="49" charset="-122"/>
              </a:rPr>
              <a:t>            </a:t>
            </a:r>
            <a:r>
              <a:rPr lang="zh-CN" altLang="zh-CN" sz="2400" dirty="0">
                <a:latin typeface="+mj-ea"/>
                <a:ea typeface="+mj-ea"/>
              </a:rPr>
              <a:t>DROP TRIGGER </a:t>
            </a:r>
            <a:r>
              <a:rPr lang="zh-CN" altLang="zh-CN" sz="2400" dirty="0">
                <a:latin typeface="幼圆" pitchFamily="49" charset="-122"/>
                <a:ea typeface="幼圆" pitchFamily="49" charset="-122"/>
              </a:rPr>
              <a:t>Insert_Sal </a:t>
            </a:r>
            <a:r>
              <a:rPr lang="zh-CN" altLang="zh-CN" sz="2400" dirty="0">
                <a:latin typeface="+mj-ea"/>
                <a:ea typeface="+mj-ea"/>
              </a:rPr>
              <a:t>ON</a:t>
            </a:r>
            <a:r>
              <a:rPr lang="zh-CN" altLang="zh-CN" sz="2400" dirty="0">
                <a:latin typeface="幼圆" pitchFamily="49" charset="-122"/>
                <a:ea typeface="幼圆" pitchFamily="49" charset="-122"/>
              </a:rPr>
              <a:t> Teacher;</a:t>
            </a:r>
          </a:p>
        </p:txBody>
      </p:sp>
      <p:sp>
        <p:nvSpPr>
          <p:cNvPr id="4" name="Rectangle 2"/>
          <p:cNvSpPr txBox="1">
            <a:spLocks noChangeArrowheads="1"/>
          </p:cNvSpPr>
          <p:nvPr/>
        </p:nvSpPr>
        <p:spPr>
          <a:xfrm>
            <a:off x="1187624" y="0"/>
            <a:ext cx="28803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600" dirty="0">
                <a:latin typeface="+mn-ea"/>
                <a:ea typeface="+mn-ea"/>
              </a:rPr>
              <a:t>删除</a:t>
            </a:r>
            <a:r>
              <a:rPr lang="zh-CN" sz="3600" dirty="0" smtClean="0">
                <a:latin typeface="+mn-ea"/>
                <a:ea typeface="+mn-ea"/>
              </a:rPr>
              <a:t>触发器</a:t>
            </a:r>
            <a:endParaRPr lang="zh-CN" sz="3600" dirty="0">
              <a:latin typeface="+mn-ea"/>
              <a:ea typeface="+mn-ea"/>
            </a:endParaRPr>
          </a:p>
        </p:txBody>
      </p:sp>
      <p:sp>
        <p:nvSpPr>
          <p:cNvPr id="5" name="椭圆 4"/>
          <p:cNvSpPr/>
          <p:nvPr/>
        </p:nvSpPr>
        <p:spPr>
          <a:xfrm>
            <a:off x="395536" y="212013"/>
            <a:ext cx="656173"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6</a:t>
            </a:r>
            <a:r>
              <a:rPr lang="en-US" altLang="zh-CN" sz="300" dirty="0" smtClean="0"/>
              <a:t>.</a:t>
            </a:r>
            <a:r>
              <a:rPr lang="en-US" altLang="zh-CN" sz="1000" dirty="0"/>
              <a:t>3</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fade">
                                      <p:cBhvr>
                                        <p:cTn id="7" dur="1000"/>
                                        <p:tgtEl>
                                          <p:spTgt spid="53251">
                                            <p:txEl>
                                              <p:pRg st="0" end="0"/>
                                            </p:txEl>
                                          </p:spTgt>
                                        </p:tgtEl>
                                      </p:cBhvr>
                                    </p:animEffect>
                                    <p:anim calcmode="lin" valueType="num">
                                      <p:cBhvr>
                                        <p:cTn id="8" dur="10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25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fade">
                                      <p:cBhvr>
                                        <p:cTn id="12" dur="1000"/>
                                        <p:tgtEl>
                                          <p:spTgt spid="53251">
                                            <p:txEl>
                                              <p:pRg st="1" end="1"/>
                                            </p:txEl>
                                          </p:spTgt>
                                        </p:tgtEl>
                                      </p:cBhvr>
                                    </p:animEffect>
                                    <p:anim calcmode="lin" valueType="num">
                                      <p:cBhvr>
                                        <p:cTn id="13" dur="10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32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Effect transition="in" filter="fade">
                                      <p:cBhvr>
                                        <p:cTn id="19" dur="1000"/>
                                        <p:tgtEl>
                                          <p:spTgt spid="53251">
                                            <p:txEl>
                                              <p:pRg st="2" end="2"/>
                                            </p:txEl>
                                          </p:spTgt>
                                        </p:tgtEl>
                                      </p:cBhvr>
                                    </p:animEffect>
                                    <p:anim calcmode="lin" valueType="num">
                                      <p:cBhvr>
                                        <p:cTn id="20" dur="10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3251">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3251">
                                            <p:txEl>
                                              <p:pRg st="3" end="3"/>
                                            </p:txEl>
                                          </p:spTgt>
                                        </p:tgtEl>
                                        <p:attrNameLst>
                                          <p:attrName>style.visibility</p:attrName>
                                        </p:attrNameLst>
                                      </p:cBhvr>
                                      <p:to>
                                        <p:strVal val="visible"/>
                                      </p:to>
                                    </p:set>
                                    <p:animEffect transition="in" filter="fade">
                                      <p:cBhvr>
                                        <p:cTn id="24" dur="1000"/>
                                        <p:tgtEl>
                                          <p:spTgt spid="53251">
                                            <p:txEl>
                                              <p:pRg st="3" end="3"/>
                                            </p:txEl>
                                          </p:spTgt>
                                        </p:tgtEl>
                                      </p:cBhvr>
                                    </p:animEffect>
                                    <p:anim calcmode="lin" valueType="num">
                                      <p:cBhvr>
                                        <p:cTn id="25" dur="1000" fill="hold"/>
                                        <p:tgtEl>
                                          <p:spTgt spid="5325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3251">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3251">
                                            <p:txEl>
                                              <p:pRg st="4" end="4"/>
                                            </p:txEl>
                                          </p:spTgt>
                                        </p:tgtEl>
                                        <p:attrNameLst>
                                          <p:attrName>style.visibility</p:attrName>
                                        </p:attrNameLst>
                                      </p:cBhvr>
                                      <p:to>
                                        <p:strVal val="visible"/>
                                      </p:to>
                                    </p:set>
                                    <p:animEffect transition="in" filter="fade">
                                      <p:cBhvr>
                                        <p:cTn id="29" dur="1000"/>
                                        <p:tgtEl>
                                          <p:spTgt spid="53251">
                                            <p:txEl>
                                              <p:pRg st="4" end="4"/>
                                            </p:txEl>
                                          </p:spTgt>
                                        </p:tgtEl>
                                      </p:cBhvr>
                                    </p:animEffect>
                                    <p:anim calcmode="lin" valueType="num">
                                      <p:cBhvr>
                                        <p:cTn id="30" dur="1000" fill="hold"/>
                                        <p:tgtEl>
                                          <p:spTgt spid="53251">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325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1259632" y="0"/>
            <a:ext cx="1872208" cy="913284"/>
          </a:xfrm>
        </p:spPr>
        <p:txBody>
          <a:bodyPr/>
          <a:lstStyle/>
          <a:p>
            <a:r>
              <a:rPr lang="zh-CN" sz="3600" dirty="0" smtClean="0">
                <a:latin typeface="+mn-ea"/>
                <a:ea typeface="+mn-ea"/>
              </a:rPr>
              <a:t>小</a:t>
            </a:r>
            <a:r>
              <a:rPr lang="en-US" altLang="zh-CN" sz="3600" dirty="0" smtClean="0">
                <a:latin typeface="+mn-ea"/>
                <a:ea typeface="+mn-ea"/>
              </a:rPr>
              <a:t>  </a:t>
            </a:r>
            <a:r>
              <a:rPr lang="zh-CN" sz="3600" dirty="0" smtClean="0">
                <a:latin typeface="+mn-ea"/>
                <a:ea typeface="+mn-ea"/>
              </a:rPr>
              <a:t>结</a:t>
            </a:r>
            <a:endParaRPr lang="zh-CN" sz="3600" dirty="0">
              <a:latin typeface="+mn-ea"/>
              <a:ea typeface="+mn-ea"/>
            </a:endParaRPr>
          </a:p>
        </p:txBody>
      </p:sp>
      <p:sp>
        <p:nvSpPr>
          <p:cNvPr id="54275" name="Rectangle 3"/>
          <p:cNvSpPr>
            <a:spLocks noGrp="1" noChangeArrowheads="1"/>
          </p:cNvSpPr>
          <p:nvPr>
            <p:ph idx="4294967295"/>
          </p:nvPr>
        </p:nvSpPr>
        <p:spPr>
          <a:xfrm>
            <a:off x="1331640" y="1273324"/>
            <a:ext cx="7416824" cy="3600400"/>
          </a:xfrm>
        </p:spPr>
        <p:txBody>
          <a:bodyPr>
            <a:noAutofit/>
          </a:bodyPr>
          <a:lstStyle/>
          <a:p>
            <a:pPr>
              <a:lnSpc>
                <a:spcPct val="150000"/>
              </a:lnSpc>
              <a:buFont typeface="Wingdings" pitchFamily="2" charset="2"/>
              <a:buChar char="u"/>
            </a:pPr>
            <a:r>
              <a:rPr lang="zh-CN" sz="2800" b="0" dirty="0">
                <a:latin typeface="+mj-ea"/>
                <a:ea typeface="+mj-ea"/>
              </a:rPr>
              <a:t>数据库的完整性是为了保证数据库中存储的数据是正确</a:t>
            </a:r>
            <a:r>
              <a:rPr lang="zh-CN" sz="2800" b="0" dirty="0" smtClean="0">
                <a:latin typeface="+mj-ea"/>
                <a:ea typeface="+mj-ea"/>
              </a:rPr>
              <a:t>的</a:t>
            </a:r>
            <a:r>
              <a:rPr lang="zh-CN" altLang="zh-CN" sz="2800" b="0" dirty="0" smtClean="0">
                <a:latin typeface="+mj-ea"/>
                <a:ea typeface="+mj-ea"/>
              </a:rPr>
              <a:t>DBMS</a:t>
            </a:r>
            <a:r>
              <a:rPr lang="zh-CN" sz="2800" b="0" dirty="0">
                <a:latin typeface="+mj-ea"/>
                <a:ea typeface="+mj-ea"/>
              </a:rPr>
              <a:t>完整性实现的机制</a:t>
            </a:r>
          </a:p>
          <a:p>
            <a:pPr>
              <a:lnSpc>
                <a:spcPct val="150000"/>
              </a:lnSpc>
              <a:buFont typeface="Wingdings" pitchFamily="2" charset="2"/>
              <a:buChar char="Ø"/>
            </a:pPr>
            <a:r>
              <a:rPr lang="zh-CN" sz="2400" b="0" dirty="0">
                <a:latin typeface="幼圆" pitchFamily="49" charset="-122"/>
                <a:ea typeface="幼圆" pitchFamily="49" charset="-122"/>
              </a:rPr>
              <a:t>完整性约束定义机制</a:t>
            </a:r>
          </a:p>
          <a:p>
            <a:pPr>
              <a:lnSpc>
                <a:spcPct val="150000"/>
              </a:lnSpc>
              <a:buFont typeface="Wingdings" pitchFamily="2" charset="2"/>
              <a:buChar char="Ø"/>
            </a:pPr>
            <a:r>
              <a:rPr lang="zh-CN" sz="2400" b="0" dirty="0">
                <a:latin typeface="幼圆" pitchFamily="49" charset="-122"/>
                <a:ea typeface="幼圆" pitchFamily="49" charset="-122"/>
              </a:rPr>
              <a:t>完整性检查机制</a:t>
            </a:r>
          </a:p>
          <a:p>
            <a:pPr>
              <a:lnSpc>
                <a:spcPct val="150000"/>
              </a:lnSpc>
              <a:buFont typeface="Wingdings" pitchFamily="2" charset="2"/>
              <a:buChar char="Ø"/>
            </a:pPr>
            <a:r>
              <a:rPr lang="zh-CN" sz="2400" b="0" dirty="0">
                <a:latin typeface="幼圆" pitchFamily="49" charset="-122"/>
                <a:ea typeface="幼圆" pitchFamily="49" charset="-122"/>
              </a:rPr>
              <a:t>违背完整性约束条件时</a:t>
            </a:r>
            <a:r>
              <a:rPr lang="zh-CN" altLang="zh-CN" sz="2400" b="0" dirty="0">
                <a:latin typeface="幼圆" pitchFamily="49" charset="-122"/>
                <a:ea typeface="幼圆" pitchFamily="49" charset="-122"/>
              </a:rPr>
              <a:t>RDBMS</a:t>
            </a:r>
            <a:r>
              <a:rPr lang="zh-CN" sz="2400" b="0" dirty="0">
                <a:latin typeface="幼圆" pitchFamily="49" charset="-122"/>
                <a:ea typeface="幼圆" pitchFamily="49" charset="-122"/>
              </a:rPr>
              <a:t>应采取的动作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259632" y="0"/>
            <a:ext cx="1872208"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3600" dirty="0" smtClean="0">
                <a:latin typeface="+mn-ea"/>
                <a:ea typeface="+mn-ea"/>
              </a:rPr>
              <a:t>作  业</a:t>
            </a:r>
            <a:endParaRPr lang="zh-CN" sz="3600" dirty="0">
              <a:latin typeface="+mn-ea"/>
              <a:ea typeface="+mn-ea"/>
            </a:endParaRPr>
          </a:p>
        </p:txBody>
      </p:sp>
      <p:sp>
        <p:nvSpPr>
          <p:cNvPr id="3" name="TextBox 2"/>
          <p:cNvSpPr txBox="1"/>
          <p:nvPr/>
        </p:nvSpPr>
        <p:spPr>
          <a:xfrm>
            <a:off x="2051720" y="1273324"/>
            <a:ext cx="3518912" cy="1323439"/>
          </a:xfrm>
          <a:prstGeom prst="rect">
            <a:avLst/>
          </a:prstGeom>
          <a:noFill/>
        </p:spPr>
        <p:txBody>
          <a:bodyPr wrap="none" rtlCol="0">
            <a:spAutoFit/>
          </a:bodyPr>
          <a:lstStyle/>
          <a:p>
            <a:pPr algn="l"/>
            <a:r>
              <a:rPr lang="en-US" altLang="zh-CN" sz="4000" dirty="0" smtClean="0"/>
              <a:t>P173</a:t>
            </a:r>
          </a:p>
          <a:p>
            <a:pPr algn="l"/>
            <a:r>
              <a:rPr lang="en-US" altLang="zh-CN" sz="4000" dirty="0" smtClean="0"/>
              <a:t>        </a:t>
            </a:r>
            <a:r>
              <a:rPr lang="zh-CN" altLang="en-US" sz="4000" dirty="0" smtClean="0"/>
              <a:t>习题  </a:t>
            </a:r>
            <a:r>
              <a:rPr lang="en-US" altLang="zh-CN" sz="4000" dirty="0" smtClean="0"/>
              <a:t>6</a:t>
            </a:r>
            <a:r>
              <a:rPr lang="zh-CN" altLang="en-US" sz="4000" dirty="0"/>
              <a:t>、</a:t>
            </a:r>
            <a:r>
              <a:rPr lang="en-US" altLang="zh-CN" sz="4000" dirty="0" smtClean="0"/>
              <a:t>8</a:t>
            </a:r>
            <a:endParaRPr lang="zh-CN" altLang="en-US" sz="4000" dirty="0"/>
          </a:p>
        </p:txBody>
      </p:sp>
    </p:spTree>
    <p:extLst>
      <p:ext uri="{BB962C8B-B14F-4D97-AF65-F5344CB8AC3E}">
        <p14:creationId xmlns:p14="http://schemas.microsoft.com/office/powerpoint/2010/main" val="119279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187624" y="0"/>
            <a:ext cx="7056784" cy="913284"/>
          </a:xfrm>
        </p:spPr>
        <p:txBody>
          <a:bodyPr/>
          <a:lstStyle/>
          <a:p>
            <a:r>
              <a:rPr lang="zh-CN" sz="3600" dirty="0" smtClean="0">
                <a:latin typeface="+mn-ea"/>
                <a:ea typeface="+mn-ea"/>
              </a:rPr>
              <a:t>实体完整性</a:t>
            </a:r>
            <a:endParaRPr lang="zh-CN" sz="3600" dirty="0">
              <a:latin typeface="+mn-ea"/>
              <a:ea typeface="+mn-ea"/>
            </a:endParaRPr>
          </a:p>
        </p:txBody>
      </p:sp>
      <p:sp>
        <p:nvSpPr>
          <p:cNvPr id="8195" name="Rectangle 3"/>
          <p:cNvSpPr>
            <a:spLocks noGrp="1" noChangeArrowheads="1"/>
          </p:cNvSpPr>
          <p:nvPr>
            <p:ph idx="4294967295"/>
          </p:nvPr>
        </p:nvSpPr>
        <p:spPr>
          <a:xfrm>
            <a:off x="1187624" y="1057300"/>
            <a:ext cx="6192688" cy="2448272"/>
          </a:xfrm>
        </p:spPr>
        <p:txBody>
          <a:bodyPr>
            <a:noAutofit/>
          </a:bodyPr>
          <a:lstStyle/>
          <a:p>
            <a:pPr marL="457200" indent="-457200">
              <a:lnSpc>
                <a:spcPct val="190000"/>
              </a:lnSpc>
              <a:buFont typeface="Wingdings" pitchFamily="2" charset="2"/>
              <a:buChar char="Ø"/>
            </a:pPr>
            <a:r>
              <a:rPr lang="zh-CN" sz="3200" b="1" dirty="0" smtClean="0">
                <a:solidFill>
                  <a:srgbClr val="3333FF"/>
                </a:solidFill>
                <a:latin typeface="+mn-ea"/>
              </a:rPr>
              <a:t>实体完整性</a:t>
            </a:r>
            <a:r>
              <a:rPr lang="zh-CN" altLang="en-US" sz="3200" b="1" dirty="0" smtClean="0">
                <a:solidFill>
                  <a:srgbClr val="3333FF"/>
                </a:solidFill>
                <a:latin typeface="+mn-ea"/>
              </a:rPr>
              <a:t>定义</a:t>
            </a:r>
            <a:r>
              <a:rPr lang="zh-CN" sz="4400" b="1" dirty="0" smtClean="0">
                <a:solidFill>
                  <a:srgbClr val="3333FF"/>
                </a:solidFill>
                <a:latin typeface="+mn-ea"/>
              </a:rPr>
              <a:t>    </a:t>
            </a:r>
            <a:endParaRPr lang="zh-CN" sz="4400" b="1" dirty="0">
              <a:solidFill>
                <a:srgbClr val="3333FF"/>
              </a:solidFill>
              <a:latin typeface="+mn-ea"/>
            </a:endParaRPr>
          </a:p>
          <a:p>
            <a:pPr marL="457200" indent="-457200">
              <a:lnSpc>
                <a:spcPct val="190000"/>
              </a:lnSpc>
              <a:buFont typeface="Wingdings" pitchFamily="2" charset="2"/>
              <a:buChar char="Ø"/>
            </a:pPr>
            <a:r>
              <a:rPr lang="zh-CN" sz="3200" dirty="0" smtClean="0">
                <a:latin typeface="+mn-ea"/>
              </a:rPr>
              <a:t>实体完整性</a:t>
            </a:r>
            <a:r>
              <a:rPr lang="zh-CN" sz="3200" b="1" dirty="0">
                <a:latin typeface="+mn-ea"/>
              </a:rPr>
              <a:t>检查和违约处理</a:t>
            </a:r>
          </a:p>
        </p:txBody>
      </p:sp>
      <p:sp>
        <p:nvSpPr>
          <p:cNvPr id="4" name="椭圆 3"/>
          <p:cNvSpPr/>
          <p:nvPr/>
        </p:nvSpPr>
        <p:spPr>
          <a:xfrm>
            <a:off x="395536" y="212013"/>
            <a:ext cx="576064"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800" dirty="0"/>
              <a:t>1</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Effect transition="in" filter="fade">
                                      <p:cBhvr>
                                        <p:cTn id="11" dur="500"/>
                                        <p:tgtEl>
                                          <p:spTgt spid="8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4294967295"/>
          </p:nvPr>
        </p:nvSpPr>
        <p:spPr>
          <a:xfrm>
            <a:off x="1043608" y="1129308"/>
            <a:ext cx="8100392" cy="4176464"/>
          </a:xfrm>
        </p:spPr>
        <p:txBody>
          <a:bodyPr>
            <a:normAutofit/>
          </a:bodyPr>
          <a:lstStyle/>
          <a:p>
            <a:pPr>
              <a:lnSpc>
                <a:spcPct val="150000"/>
              </a:lnSpc>
              <a:buFont typeface="Wingdings" pitchFamily="2" charset="2"/>
              <a:buChar char="u"/>
            </a:pPr>
            <a:r>
              <a:rPr lang="zh-CN" sz="2800" b="1" dirty="0">
                <a:latin typeface="+mj-ea"/>
                <a:ea typeface="+mj-ea"/>
              </a:rPr>
              <a:t>实体完整性规则：</a:t>
            </a:r>
          </a:p>
          <a:p>
            <a:pPr marL="0" indent="0">
              <a:lnSpc>
                <a:spcPct val="150000"/>
              </a:lnSpc>
            </a:pPr>
            <a:r>
              <a:rPr lang="en-US" altLang="zh-CN" sz="2400" dirty="0" smtClean="0">
                <a:latin typeface="幼圆" pitchFamily="49" charset="-122"/>
                <a:ea typeface="幼圆" pitchFamily="49" charset="-122"/>
              </a:rPr>
              <a:t>    </a:t>
            </a:r>
            <a:r>
              <a:rPr lang="zh-CN" sz="2400" dirty="0" smtClean="0">
                <a:latin typeface="幼圆" pitchFamily="49" charset="-122"/>
                <a:ea typeface="幼圆" pitchFamily="49" charset="-122"/>
              </a:rPr>
              <a:t>若</a:t>
            </a:r>
            <a:r>
              <a:rPr lang="zh-CN" sz="2400" dirty="0">
                <a:latin typeface="幼圆" pitchFamily="49" charset="-122"/>
                <a:ea typeface="幼圆" pitchFamily="49" charset="-122"/>
              </a:rPr>
              <a:t>属性（一个或者一组）</a:t>
            </a:r>
            <a:r>
              <a:rPr lang="zh-CN" altLang="zh-CN" sz="2400" dirty="0">
                <a:latin typeface="幼圆" pitchFamily="49" charset="-122"/>
                <a:ea typeface="幼圆" pitchFamily="49" charset="-122"/>
              </a:rPr>
              <a:t>A</a:t>
            </a:r>
            <a:r>
              <a:rPr lang="zh-CN" sz="2400" dirty="0">
                <a:latin typeface="幼圆" pitchFamily="49" charset="-122"/>
                <a:ea typeface="幼圆" pitchFamily="49" charset="-122"/>
              </a:rPr>
              <a:t>是基本关系的主属性，</a:t>
            </a:r>
            <a:r>
              <a:rPr lang="zh-CN" sz="2400" dirty="0" smtClean="0">
                <a:latin typeface="幼圆" pitchFamily="49" charset="-122"/>
                <a:ea typeface="幼圆" pitchFamily="49" charset="-122"/>
              </a:rPr>
              <a:t>则</a:t>
            </a:r>
            <a:r>
              <a:rPr lang="zh-CN" altLang="zh-CN" sz="2400" dirty="0" smtClean="0">
                <a:latin typeface="幼圆" pitchFamily="49" charset="-122"/>
                <a:ea typeface="幼圆" pitchFamily="49" charset="-122"/>
              </a:rPr>
              <a:t>A</a:t>
            </a:r>
            <a:endParaRPr lang="en-US" altLang="zh-CN" sz="2400" dirty="0" smtClean="0">
              <a:latin typeface="幼圆" pitchFamily="49" charset="-122"/>
              <a:ea typeface="幼圆" pitchFamily="49" charset="-122"/>
            </a:endParaRPr>
          </a:p>
          <a:p>
            <a:pPr marL="0" indent="0">
              <a:lnSpc>
                <a:spcPct val="150000"/>
              </a:lnSpc>
            </a:pPr>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a:t>
            </a:r>
            <a:r>
              <a:rPr lang="zh-CN" sz="2400" dirty="0" smtClean="0">
                <a:latin typeface="幼圆" pitchFamily="49" charset="-122"/>
                <a:ea typeface="幼圆" pitchFamily="49" charset="-122"/>
              </a:rPr>
              <a:t>不能</a:t>
            </a:r>
            <a:r>
              <a:rPr lang="zh-CN" sz="2400" dirty="0">
                <a:latin typeface="幼圆" pitchFamily="49" charset="-122"/>
                <a:ea typeface="幼圆" pitchFamily="49" charset="-122"/>
              </a:rPr>
              <a:t>取空值。</a:t>
            </a:r>
          </a:p>
          <a:p>
            <a:pPr>
              <a:lnSpc>
                <a:spcPct val="150000"/>
              </a:lnSpc>
              <a:buFont typeface="Wingdings" pitchFamily="2" charset="2"/>
              <a:buChar char="u"/>
            </a:pPr>
            <a:r>
              <a:rPr lang="zh-CN" sz="2800" b="1" dirty="0">
                <a:latin typeface="+mj-ea"/>
                <a:ea typeface="+mj-ea"/>
              </a:rPr>
              <a:t>关系模型的实体完整性</a:t>
            </a:r>
          </a:p>
          <a:p>
            <a:pPr marL="0" indent="0">
              <a:lnSpc>
                <a:spcPct val="150000"/>
              </a:lnSpc>
            </a:pPr>
            <a:r>
              <a:rPr lang="en-US" altLang="zh-CN" sz="2800" dirty="0">
                <a:latin typeface="+mj-ea"/>
                <a:ea typeface="+mj-ea"/>
              </a:rPr>
              <a:t> </a:t>
            </a:r>
            <a:r>
              <a:rPr lang="en-US" altLang="zh-CN" sz="2800" dirty="0" smtClean="0">
                <a:latin typeface="+mj-ea"/>
                <a:ea typeface="+mj-ea"/>
              </a:rPr>
              <a:t>    </a:t>
            </a:r>
            <a:r>
              <a:rPr lang="zh-CN" altLang="zh-CN" sz="2800" b="0" dirty="0" smtClean="0">
                <a:latin typeface="+mj-ea"/>
                <a:ea typeface="+mj-ea"/>
              </a:rPr>
              <a:t>CREATE TABLE</a:t>
            </a:r>
            <a:r>
              <a:rPr lang="en-US" altLang="zh-CN" sz="2800" b="0" dirty="0" smtClean="0">
                <a:latin typeface="+mj-ea"/>
                <a:ea typeface="+mj-ea"/>
              </a:rPr>
              <a:t> </a:t>
            </a:r>
            <a:r>
              <a:rPr lang="zh-CN" sz="2800" dirty="0" smtClean="0">
                <a:latin typeface="幼圆" pitchFamily="49" charset="-122"/>
                <a:ea typeface="幼圆" pitchFamily="49" charset="-122"/>
              </a:rPr>
              <a:t>中</a:t>
            </a:r>
            <a:r>
              <a:rPr lang="en-US" altLang="zh-CN" sz="2800" dirty="0" smtClean="0">
                <a:latin typeface="幼圆" pitchFamily="49" charset="-122"/>
                <a:ea typeface="幼圆" pitchFamily="49" charset="-122"/>
              </a:rPr>
              <a:t> </a:t>
            </a:r>
            <a:r>
              <a:rPr lang="zh-CN" sz="2800" dirty="0" smtClean="0">
                <a:latin typeface="幼圆" pitchFamily="49" charset="-122"/>
                <a:ea typeface="幼圆" pitchFamily="49" charset="-122"/>
              </a:rPr>
              <a:t>用</a:t>
            </a:r>
            <a:r>
              <a:rPr lang="en-US" altLang="zh-CN" sz="2800" dirty="0" smtClean="0">
                <a:latin typeface="幼圆" pitchFamily="49" charset="-122"/>
                <a:ea typeface="幼圆" pitchFamily="49" charset="-122"/>
              </a:rPr>
              <a:t> </a:t>
            </a:r>
            <a:r>
              <a:rPr lang="zh-CN" altLang="zh-CN" sz="2800" dirty="0">
                <a:latin typeface="+mj-ea"/>
                <a:ea typeface="+mj-ea"/>
              </a:rPr>
              <a:t>PRIMARY KEY</a:t>
            </a:r>
            <a:r>
              <a:rPr lang="en-US" altLang="zh-CN" sz="2800" dirty="0">
                <a:latin typeface="+mj-ea"/>
                <a:ea typeface="+mj-ea"/>
              </a:rPr>
              <a:t> </a:t>
            </a:r>
            <a:r>
              <a:rPr lang="zh-CN" sz="2800" dirty="0" smtClean="0">
                <a:latin typeface="幼圆" pitchFamily="49" charset="-122"/>
                <a:ea typeface="幼圆" pitchFamily="49" charset="-122"/>
              </a:rPr>
              <a:t>定义</a:t>
            </a:r>
            <a:endParaRPr lang="zh-CN" sz="2800" dirty="0">
              <a:latin typeface="幼圆" pitchFamily="49" charset="-122"/>
              <a:ea typeface="幼圆" pitchFamily="49" charset="-122"/>
            </a:endParaRPr>
          </a:p>
        </p:txBody>
      </p:sp>
      <p:sp>
        <p:nvSpPr>
          <p:cNvPr id="5" name="椭圆 4"/>
          <p:cNvSpPr/>
          <p:nvPr/>
        </p:nvSpPr>
        <p:spPr>
          <a:xfrm>
            <a:off x="395536" y="212013"/>
            <a:ext cx="648072"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1</a:t>
            </a:r>
            <a:r>
              <a:rPr lang="en-US" altLang="zh-CN" sz="300" dirty="0" smtClean="0"/>
              <a:t>.</a:t>
            </a:r>
            <a:r>
              <a:rPr lang="en-US" altLang="zh-CN" sz="1000" dirty="0" smtClean="0"/>
              <a:t>1</a:t>
            </a:r>
            <a:endParaRPr lang="zh-CN" altLang="en-US" sz="1000" dirty="0"/>
          </a:p>
        </p:txBody>
      </p:sp>
      <p:sp>
        <p:nvSpPr>
          <p:cNvPr id="6" name="Rectangle 2"/>
          <p:cNvSpPr txBox="1">
            <a:spLocks noChangeArrowheads="1"/>
          </p:cNvSpPr>
          <p:nvPr/>
        </p:nvSpPr>
        <p:spPr>
          <a:xfrm>
            <a:off x="1187624" y="0"/>
            <a:ext cx="7056784"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600" dirty="0" smtClean="0">
                <a:latin typeface="+mn-ea"/>
                <a:ea typeface="+mn-ea"/>
              </a:rPr>
              <a:t>实体完整性</a:t>
            </a:r>
            <a:r>
              <a:rPr lang="zh-CN" altLang="en-US" sz="3600" dirty="0" smtClean="0">
                <a:latin typeface="+mn-ea"/>
                <a:ea typeface="+mn-ea"/>
              </a:rPr>
              <a:t>定义</a:t>
            </a:r>
            <a:endParaRPr lang="zh-CN" sz="360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1000"/>
                                        <p:tgtEl>
                                          <p:spTgt spid="9219">
                                            <p:txEl>
                                              <p:pRg st="0" end="0"/>
                                            </p:txEl>
                                          </p:spTgt>
                                        </p:tgtEl>
                                      </p:cBhvr>
                                    </p:animEffect>
                                    <p:anim calcmode="lin" valueType="num">
                                      <p:cBhvr>
                                        <p:cTn id="8"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21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fade">
                                      <p:cBhvr>
                                        <p:cTn id="12" dur="1000"/>
                                        <p:tgtEl>
                                          <p:spTgt spid="9219">
                                            <p:txEl>
                                              <p:pRg st="1" end="1"/>
                                            </p:txEl>
                                          </p:spTgt>
                                        </p:tgtEl>
                                      </p:cBhvr>
                                    </p:animEffect>
                                    <p:anim calcmode="lin" valueType="num">
                                      <p:cBhvr>
                                        <p:cTn id="13"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fade">
                                      <p:cBhvr>
                                        <p:cTn id="17" dur="1000"/>
                                        <p:tgtEl>
                                          <p:spTgt spid="9219">
                                            <p:txEl>
                                              <p:pRg st="2" end="2"/>
                                            </p:txEl>
                                          </p:spTgt>
                                        </p:tgtEl>
                                      </p:cBhvr>
                                    </p:animEffect>
                                    <p:anim calcmode="lin" valueType="num">
                                      <p:cBhvr>
                                        <p:cTn id="18"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219">
                                            <p:txEl>
                                              <p:pRg st="3" end="3"/>
                                            </p:txEl>
                                          </p:spTgt>
                                        </p:tgtEl>
                                        <p:attrNameLst>
                                          <p:attrName>style.visibility</p:attrName>
                                        </p:attrNameLst>
                                      </p:cBhvr>
                                      <p:to>
                                        <p:strVal val="visible"/>
                                      </p:to>
                                    </p:set>
                                    <p:animEffect transition="in" filter="fade">
                                      <p:cBhvr>
                                        <p:cTn id="24" dur="1000"/>
                                        <p:tgtEl>
                                          <p:spTgt spid="9219">
                                            <p:txEl>
                                              <p:pRg st="3" end="3"/>
                                            </p:txEl>
                                          </p:spTgt>
                                        </p:tgtEl>
                                      </p:cBhvr>
                                    </p:animEffect>
                                    <p:anim calcmode="lin" valueType="num">
                                      <p:cBhvr>
                                        <p:cTn id="25"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9219">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219">
                                            <p:txEl>
                                              <p:pRg st="4" end="4"/>
                                            </p:txEl>
                                          </p:spTgt>
                                        </p:tgtEl>
                                        <p:attrNameLst>
                                          <p:attrName>style.visibility</p:attrName>
                                        </p:attrNameLst>
                                      </p:cBhvr>
                                      <p:to>
                                        <p:strVal val="visible"/>
                                      </p:to>
                                    </p:set>
                                    <p:animEffect transition="in" filter="fade">
                                      <p:cBhvr>
                                        <p:cTn id="29" dur="1000"/>
                                        <p:tgtEl>
                                          <p:spTgt spid="9219">
                                            <p:txEl>
                                              <p:pRg st="4" end="4"/>
                                            </p:txEl>
                                          </p:spTgt>
                                        </p:tgtEl>
                                      </p:cBhvr>
                                    </p:animEffect>
                                    <p:anim calcmode="lin" valueType="num">
                                      <p:cBhvr>
                                        <p:cTn id="30"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5741" y="940574"/>
            <a:ext cx="5470475" cy="2492990"/>
          </a:xfrm>
          <a:prstGeom prst="rect">
            <a:avLst/>
          </a:prstGeom>
        </p:spPr>
        <p:txBody>
          <a:bodyPr wrap="square">
            <a:spAutoFit/>
          </a:bodyPr>
          <a:lstStyle/>
          <a:p>
            <a:pPr marL="457200" indent="-457200" algn="l">
              <a:lnSpc>
                <a:spcPct val="200000"/>
              </a:lnSpc>
              <a:buFont typeface="Wingdings" pitchFamily="2" charset="2"/>
              <a:buChar char="u"/>
            </a:pPr>
            <a:r>
              <a:rPr lang="zh-CN" altLang="zh-CN" sz="2600" b="1" dirty="0">
                <a:latin typeface="+mj-ea"/>
                <a:ea typeface="+mj-ea"/>
              </a:rPr>
              <a:t>单属性构成的码有两种说明方法 </a:t>
            </a:r>
          </a:p>
          <a:p>
            <a:pPr lvl="1" algn="l">
              <a:lnSpc>
                <a:spcPct val="200000"/>
              </a:lnSpc>
              <a:buFont typeface="Wingdings" pitchFamily="2" charset="2"/>
              <a:buChar char="Ø"/>
            </a:pPr>
            <a:r>
              <a:rPr lang="en-US" altLang="zh-CN" sz="2600" dirty="0" smtClean="0">
                <a:latin typeface="幼圆" pitchFamily="49" charset="-122"/>
                <a:ea typeface="幼圆" pitchFamily="49" charset="-122"/>
              </a:rPr>
              <a:t> </a:t>
            </a:r>
            <a:r>
              <a:rPr lang="zh-CN" altLang="zh-CN" sz="2600" dirty="0" smtClean="0">
                <a:latin typeface="幼圆" pitchFamily="49" charset="-122"/>
                <a:ea typeface="幼圆" pitchFamily="49" charset="-122"/>
              </a:rPr>
              <a:t>定义</a:t>
            </a:r>
            <a:r>
              <a:rPr lang="zh-CN" altLang="zh-CN" sz="2600" dirty="0">
                <a:latin typeface="幼圆" pitchFamily="49" charset="-122"/>
                <a:ea typeface="幼圆" pitchFamily="49" charset="-122"/>
              </a:rPr>
              <a:t>为列级约束条件</a:t>
            </a:r>
          </a:p>
          <a:p>
            <a:pPr lvl="1" algn="l">
              <a:lnSpc>
                <a:spcPct val="200000"/>
              </a:lnSpc>
              <a:buFont typeface="Wingdings" pitchFamily="2" charset="2"/>
              <a:buChar char="Ø"/>
            </a:pPr>
            <a:r>
              <a:rPr lang="en-US" altLang="zh-CN" sz="2600" dirty="0" smtClean="0">
                <a:latin typeface="幼圆" pitchFamily="49" charset="-122"/>
                <a:ea typeface="幼圆" pitchFamily="49" charset="-122"/>
              </a:rPr>
              <a:t> </a:t>
            </a:r>
            <a:r>
              <a:rPr lang="zh-CN" altLang="zh-CN" sz="2600" dirty="0" smtClean="0">
                <a:latin typeface="幼圆" pitchFamily="49" charset="-122"/>
                <a:ea typeface="幼圆" pitchFamily="49" charset="-122"/>
              </a:rPr>
              <a:t>定义</a:t>
            </a:r>
            <a:r>
              <a:rPr lang="zh-CN" altLang="zh-CN" sz="2600" dirty="0">
                <a:latin typeface="幼圆" pitchFamily="49" charset="-122"/>
                <a:ea typeface="幼圆" pitchFamily="49" charset="-122"/>
              </a:rPr>
              <a:t>为表级</a:t>
            </a:r>
            <a:r>
              <a:rPr lang="zh-CN" altLang="zh-CN" sz="2600" dirty="0" smtClean="0">
                <a:latin typeface="幼圆" pitchFamily="49" charset="-122"/>
                <a:ea typeface="幼圆" pitchFamily="49" charset="-122"/>
              </a:rPr>
              <a:t>约束条件</a:t>
            </a:r>
            <a:endParaRPr lang="en-US" altLang="zh-CN" sz="2600" dirty="0" smtClean="0">
              <a:latin typeface="幼圆" pitchFamily="49" charset="-122"/>
              <a:ea typeface="幼圆" pitchFamily="49" charset="-122"/>
            </a:endParaRPr>
          </a:p>
        </p:txBody>
      </p:sp>
      <p:sp>
        <p:nvSpPr>
          <p:cNvPr id="3" name="椭圆 2"/>
          <p:cNvSpPr/>
          <p:nvPr/>
        </p:nvSpPr>
        <p:spPr>
          <a:xfrm>
            <a:off x="395536" y="212013"/>
            <a:ext cx="648072"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1</a:t>
            </a:r>
            <a:r>
              <a:rPr lang="en-US" altLang="zh-CN" sz="300" dirty="0" smtClean="0"/>
              <a:t>.</a:t>
            </a:r>
            <a:r>
              <a:rPr lang="en-US" altLang="zh-CN" sz="1000" dirty="0" smtClean="0"/>
              <a:t>1</a:t>
            </a:r>
            <a:endParaRPr lang="zh-CN" altLang="en-US" sz="1000" dirty="0"/>
          </a:p>
        </p:txBody>
      </p:sp>
      <p:sp>
        <p:nvSpPr>
          <p:cNvPr id="4" name="Rectangle 2"/>
          <p:cNvSpPr txBox="1">
            <a:spLocks noChangeArrowheads="1"/>
          </p:cNvSpPr>
          <p:nvPr/>
        </p:nvSpPr>
        <p:spPr>
          <a:xfrm>
            <a:off x="1187624" y="0"/>
            <a:ext cx="7056784"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600" dirty="0" smtClean="0">
                <a:latin typeface="+mn-ea"/>
                <a:ea typeface="+mn-ea"/>
              </a:rPr>
              <a:t>实体完整性</a:t>
            </a:r>
            <a:r>
              <a:rPr lang="zh-CN" altLang="en-US" sz="3600" dirty="0" smtClean="0">
                <a:latin typeface="+mn-ea"/>
                <a:ea typeface="+mn-ea"/>
              </a:rPr>
              <a:t>定义</a:t>
            </a:r>
            <a:endParaRPr lang="zh-CN" sz="3600" dirty="0">
              <a:latin typeface="+mn-ea"/>
              <a:ea typeface="+mn-ea"/>
            </a:endParaRPr>
          </a:p>
        </p:txBody>
      </p:sp>
      <p:sp>
        <p:nvSpPr>
          <p:cNvPr id="5" name="矩形 4"/>
          <p:cNvSpPr/>
          <p:nvPr/>
        </p:nvSpPr>
        <p:spPr>
          <a:xfrm>
            <a:off x="1043608" y="3613001"/>
            <a:ext cx="7007649" cy="1692771"/>
          </a:xfrm>
          <a:prstGeom prst="rect">
            <a:avLst/>
          </a:prstGeom>
        </p:spPr>
        <p:txBody>
          <a:bodyPr wrap="square">
            <a:spAutoFit/>
          </a:bodyPr>
          <a:lstStyle/>
          <a:p>
            <a:pPr marL="457200" indent="-457200" algn="l">
              <a:lnSpc>
                <a:spcPct val="200000"/>
              </a:lnSpc>
              <a:buFont typeface="Wingdings" pitchFamily="2" charset="2"/>
              <a:buChar char="u"/>
            </a:pPr>
            <a:r>
              <a:rPr lang="en-US" altLang="zh-CN" sz="2600" b="1" dirty="0">
                <a:latin typeface="+mj-ea"/>
                <a:ea typeface="+mj-ea"/>
              </a:rPr>
              <a:t> </a:t>
            </a:r>
            <a:r>
              <a:rPr lang="zh-CN" altLang="zh-CN" sz="2600" b="1" dirty="0">
                <a:latin typeface="+mj-ea"/>
                <a:ea typeface="+mj-ea"/>
              </a:rPr>
              <a:t>对多个属性构成的码只有一种说明方法</a:t>
            </a:r>
          </a:p>
          <a:p>
            <a:pPr lvl="1" algn="l">
              <a:lnSpc>
                <a:spcPct val="200000"/>
              </a:lnSpc>
              <a:buFont typeface="Wingdings" pitchFamily="2" charset="2"/>
              <a:buChar char="Ø"/>
            </a:pPr>
            <a:r>
              <a:rPr lang="en-US" altLang="zh-CN" sz="2600" dirty="0" smtClean="0">
                <a:latin typeface="幼圆" pitchFamily="49" charset="-122"/>
                <a:ea typeface="幼圆" pitchFamily="49" charset="-122"/>
              </a:rPr>
              <a:t> </a:t>
            </a:r>
            <a:r>
              <a:rPr lang="zh-CN" altLang="zh-CN" sz="2600" dirty="0" smtClean="0">
                <a:latin typeface="幼圆" pitchFamily="49" charset="-122"/>
                <a:ea typeface="幼圆" pitchFamily="49" charset="-122"/>
              </a:rPr>
              <a:t>定义</a:t>
            </a:r>
            <a:r>
              <a:rPr lang="zh-CN" altLang="zh-CN" sz="2600" dirty="0">
                <a:latin typeface="幼圆" pitchFamily="49" charset="-122"/>
                <a:ea typeface="幼圆" pitchFamily="49" charset="-122"/>
              </a:rPr>
              <a:t>为表级约束条件 </a:t>
            </a:r>
          </a:p>
        </p:txBody>
      </p:sp>
    </p:spTree>
    <p:extLst>
      <p:ext uri="{BB962C8B-B14F-4D97-AF65-F5344CB8AC3E}">
        <p14:creationId xmlns:p14="http://schemas.microsoft.com/office/powerpoint/2010/main" val="423430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4294967295"/>
          </p:nvPr>
        </p:nvSpPr>
        <p:spPr>
          <a:xfrm>
            <a:off x="1043608" y="913284"/>
            <a:ext cx="8100392" cy="4801716"/>
          </a:xfrm>
        </p:spPr>
        <p:txBody>
          <a:bodyPr>
            <a:normAutofit fontScale="92500" lnSpcReduction="10000"/>
          </a:bodyPr>
          <a:lstStyle/>
          <a:p>
            <a:pPr>
              <a:lnSpc>
                <a:spcPct val="110000"/>
              </a:lnSpc>
              <a:buFont typeface="Wingdings" pitchFamily="2" charset="2"/>
              <a:buNone/>
            </a:pPr>
            <a:r>
              <a:rPr lang="zh-CN" altLang="en-US" sz="3000" b="1" dirty="0" smtClean="0">
                <a:latin typeface="+mj-ea"/>
                <a:ea typeface="+mj-ea"/>
              </a:rPr>
              <a:t>【例】  </a:t>
            </a:r>
            <a:r>
              <a:rPr lang="zh-CN" altLang="en-US" sz="3000" b="1" dirty="0">
                <a:latin typeface="+mj-ea"/>
                <a:ea typeface="+mj-ea"/>
              </a:rPr>
              <a:t>将Student表中的Sno属性定义为码</a:t>
            </a:r>
          </a:p>
          <a:p>
            <a:pPr>
              <a:lnSpc>
                <a:spcPct val="150000"/>
              </a:lnSpc>
              <a:buFont typeface="Wingdings" pitchFamily="2" charset="2"/>
              <a:buChar char="Ø"/>
            </a:pPr>
            <a:r>
              <a:rPr lang="zh-CN" altLang="en-US" sz="2600" b="0" dirty="0" smtClean="0">
                <a:latin typeface="+mj-ea"/>
                <a:ea typeface="+mj-ea"/>
              </a:rPr>
              <a:t>在</a:t>
            </a:r>
            <a:r>
              <a:rPr lang="zh-CN" altLang="en-US" sz="2600" b="0" dirty="0">
                <a:latin typeface="+mj-ea"/>
                <a:ea typeface="+mj-ea"/>
              </a:rPr>
              <a:t>列级定义主码</a:t>
            </a:r>
          </a:p>
          <a:p>
            <a:pPr>
              <a:lnSpc>
                <a:spcPct val="150000"/>
              </a:lnSpc>
              <a:buFont typeface="Wingdings" pitchFamily="2" charset="2"/>
              <a:buNone/>
            </a:pPr>
            <a:r>
              <a:rPr lang="zh-CN" altLang="en-US" sz="2000" dirty="0">
                <a:latin typeface="+mj-ea"/>
                <a:ea typeface="+mj-ea"/>
              </a:rPr>
              <a:t>                REATE TABLE </a:t>
            </a:r>
            <a:r>
              <a:rPr lang="zh-CN" altLang="en-US" sz="2000" dirty="0">
                <a:latin typeface="幼圆" pitchFamily="49" charset="-122"/>
                <a:ea typeface="幼圆" pitchFamily="49" charset="-122"/>
              </a:rPr>
              <a:t>Student</a:t>
            </a:r>
          </a:p>
          <a:p>
            <a:pPr>
              <a:lnSpc>
                <a:spcPct val="150000"/>
              </a:lnSpc>
              <a:buFont typeface="Wingdings" pitchFamily="2" charset="2"/>
              <a:buNone/>
            </a:pPr>
            <a:r>
              <a:rPr lang="zh-CN" altLang="en-US" sz="2000" dirty="0">
                <a:latin typeface="+mj-ea"/>
                <a:ea typeface="+mj-ea"/>
              </a:rPr>
              <a:t>                    (  </a:t>
            </a:r>
            <a:r>
              <a:rPr lang="zh-CN" altLang="en-US" sz="2000" dirty="0">
                <a:latin typeface="幼圆" pitchFamily="49" charset="-122"/>
                <a:ea typeface="幼圆" pitchFamily="49" charset="-122"/>
              </a:rPr>
              <a:t>Sno</a:t>
            </a:r>
            <a:r>
              <a:rPr lang="zh-CN" altLang="en-US" sz="2000" dirty="0">
                <a:latin typeface="+mj-ea"/>
                <a:ea typeface="+mj-ea"/>
              </a:rPr>
              <a:t>  CHAR(9)  </a:t>
            </a:r>
            <a:r>
              <a:rPr lang="zh-CN" altLang="en-US" sz="2000" b="1" dirty="0">
                <a:latin typeface="+mj-ea"/>
                <a:ea typeface="+mj-ea"/>
              </a:rPr>
              <a:t>PRIMARY KEY</a:t>
            </a:r>
            <a:r>
              <a:rPr lang="zh-CN" altLang="en-US" sz="2000" dirty="0">
                <a:latin typeface="+mj-ea"/>
                <a:ea typeface="+mj-ea"/>
              </a:rPr>
              <a:t>，</a:t>
            </a:r>
          </a:p>
          <a:p>
            <a:pPr>
              <a:lnSpc>
                <a:spcPct val="150000"/>
              </a:lnSpc>
              <a:buFont typeface="Wingdings" pitchFamily="2" charset="2"/>
              <a:buNone/>
            </a:pPr>
            <a:r>
              <a:rPr lang="zh-CN" altLang="en-US" sz="2000" dirty="0">
                <a:latin typeface="+mj-ea"/>
                <a:ea typeface="+mj-ea"/>
              </a:rPr>
              <a:t>                       </a:t>
            </a:r>
            <a:r>
              <a:rPr lang="zh-CN" altLang="en-US" sz="2000" dirty="0">
                <a:latin typeface="幼圆" pitchFamily="49" charset="-122"/>
                <a:ea typeface="幼圆" pitchFamily="49" charset="-122"/>
              </a:rPr>
              <a:t>Sname</a:t>
            </a:r>
            <a:r>
              <a:rPr lang="zh-CN" altLang="en-US" sz="2000" dirty="0">
                <a:latin typeface="+mj-ea"/>
                <a:ea typeface="+mj-ea"/>
              </a:rPr>
              <a:t>  CHAR(20) NOT NULL，     </a:t>
            </a:r>
          </a:p>
          <a:p>
            <a:pPr>
              <a:lnSpc>
                <a:spcPct val="150000"/>
              </a:lnSpc>
              <a:buFont typeface="Wingdings" pitchFamily="2" charset="2"/>
              <a:buNone/>
            </a:pPr>
            <a:r>
              <a:rPr lang="zh-CN" altLang="en-US" sz="2000" dirty="0">
                <a:latin typeface="+mj-ea"/>
                <a:ea typeface="+mj-ea"/>
              </a:rPr>
              <a:t>                       </a:t>
            </a:r>
            <a:r>
              <a:rPr lang="zh-CN" altLang="en-US" sz="2000" dirty="0">
                <a:latin typeface="幼圆" pitchFamily="49" charset="-122"/>
                <a:ea typeface="幼圆" pitchFamily="49" charset="-122"/>
              </a:rPr>
              <a:t>Ssex</a:t>
            </a:r>
            <a:r>
              <a:rPr lang="zh-CN" altLang="en-US" sz="2000" dirty="0">
                <a:latin typeface="+mj-ea"/>
                <a:ea typeface="+mj-ea"/>
              </a:rPr>
              <a:t>  CHAR(2) ，</a:t>
            </a:r>
          </a:p>
          <a:p>
            <a:pPr>
              <a:lnSpc>
                <a:spcPct val="150000"/>
              </a:lnSpc>
              <a:buFont typeface="Wingdings" pitchFamily="2" charset="2"/>
              <a:buNone/>
            </a:pPr>
            <a:r>
              <a:rPr lang="zh-CN" altLang="en-US" sz="2000" dirty="0">
                <a:latin typeface="+mj-ea"/>
                <a:ea typeface="+mj-ea"/>
              </a:rPr>
              <a:t>                       </a:t>
            </a:r>
            <a:r>
              <a:rPr lang="zh-CN" altLang="en-US" sz="2000" dirty="0">
                <a:latin typeface="幼圆" pitchFamily="49" charset="-122"/>
                <a:ea typeface="幼圆" pitchFamily="49" charset="-122"/>
              </a:rPr>
              <a:t>Sage </a:t>
            </a:r>
            <a:r>
              <a:rPr lang="zh-CN" altLang="en-US" sz="2000" dirty="0">
                <a:latin typeface="+mj-ea"/>
                <a:ea typeface="+mj-ea"/>
              </a:rPr>
              <a:t> SMALLINT，</a:t>
            </a:r>
          </a:p>
          <a:p>
            <a:pPr>
              <a:lnSpc>
                <a:spcPct val="150000"/>
              </a:lnSpc>
              <a:buFont typeface="Wingdings" pitchFamily="2" charset="2"/>
              <a:buNone/>
            </a:pPr>
            <a:r>
              <a:rPr lang="zh-CN" altLang="en-US" sz="2000" dirty="0">
                <a:latin typeface="+mj-ea"/>
                <a:ea typeface="+mj-ea"/>
              </a:rPr>
              <a:t>                       </a:t>
            </a:r>
            <a:r>
              <a:rPr lang="zh-CN" altLang="en-US" sz="2000" dirty="0">
                <a:latin typeface="幼圆" pitchFamily="49" charset="-122"/>
                <a:ea typeface="幼圆" pitchFamily="49" charset="-122"/>
              </a:rPr>
              <a:t>Sdept</a:t>
            </a:r>
            <a:r>
              <a:rPr lang="zh-CN" altLang="en-US" sz="2000" dirty="0">
                <a:latin typeface="+mj-ea"/>
                <a:ea typeface="+mj-ea"/>
              </a:rPr>
              <a:t>  CHAR(20)</a:t>
            </a:r>
          </a:p>
          <a:p>
            <a:pPr>
              <a:lnSpc>
                <a:spcPct val="150000"/>
              </a:lnSpc>
              <a:buFont typeface="Wingdings" pitchFamily="2" charset="2"/>
              <a:buNone/>
            </a:pPr>
            <a:r>
              <a:rPr lang="zh-CN" altLang="en-US" sz="2000" dirty="0">
                <a:latin typeface="+mj-ea"/>
                <a:ea typeface="+mj-ea"/>
              </a:rPr>
              <a:t>                    );</a:t>
            </a:r>
          </a:p>
        </p:txBody>
      </p:sp>
      <p:sp>
        <p:nvSpPr>
          <p:cNvPr id="4" name="Rectangle 2"/>
          <p:cNvSpPr txBox="1">
            <a:spLocks noChangeArrowheads="1"/>
          </p:cNvSpPr>
          <p:nvPr/>
        </p:nvSpPr>
        <p:spPr>
          <a:xfrm>
            <a:off x="1187624" y="0"/>
            <a:ext cx="4032448"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600" dirty="0" smtClean="0">
                <a:latin typeface="+mn-ea"/>
                <a:ea typeface="+mn-ea"/>
              </a:rPr>
              <a:t>实体完整性</a:t>
            </a:r>
            <a:r>
              <a:rPr lang="zh-CN" altLang="en-US" sz="3600" dirty="0">
                <a:latin typeface="+mn-ea"/>
                <a:ea typeface="+mn-ea"/>
              </a:rPr>
              <a:t>定义</a:t>
            </a:r>
            <a:endParaRPr lang="zh-CN" sz="3600" dirty="0">
              <a:latin typeface="+mn-ea"/>
              <a:ea typeface="+mn-ea"/>
            </a:endParaRPr>
          </a:p>
        </p:txBody>
      </p:sp>
      <p:sp>
        <p:nvSpPr>
          <p:cNvPr id="5" name="椭圆 4"/>
          <p:cNvSpPr/>
          <p:nvPr/>
        </p:nvSpPr>
        <p:spPr>
          <a:xfrm>
            <a:off x="395536" y="212013"/>
            <a:ext cx="648072" cy="560039"/>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1</a:t>
            </a:r>
            <a:r>
              <a:rPr lang="en-US" altLang="zh-CN" sz="300" dirty="0" smtClean="0"/>
              <a:t>.</a:t>
            </a:r>
            <a:r>
              <a:rPr lang="en-US" altLang="zh-CN" sz="1000" dirty="0" smtClean="0"/>
              <a:t>1</a:t>
            </a:r>
            <a:endParaRPr lang="zh-CN" alt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left)">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1000"/>
                                        <p:tgtEl>
                                          <p:spTgt spid="10243">
                                            <p:txEl>
                                              <p:pRg st="1" end="1"/>
                                            </p:txEl>
                                          </p:spTgt>
                                        </p:tgtEl>
                                      </p:cBhvr>
                                    </p:animEffect>
                                    <p:anim calcmode="lin" valueType="num">
                                      <p:cBhvr>
                                        <p:cTn id="13"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24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fade">
                                      <p:cBhvr>
                                        <p:cTn id="17" dur="1000"/>
                                        <p:tgtEl>
                                          <p:spTgt spid="10243">
                                            <p:txEl>
                                              <p:pRg st="2" end="2"/>
                                            </p:txEl>
                                          </p:spTgt>
                                        </p:tgtEl>
                                      </p:cBhvr>
                                    </p:animEffect>
                                    <p:anim calcmode="lin" valueType="num">
                                      <p:cBhvr>
                                        <p:cTn id="18"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24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fade">
                                      <p:cBhvr>
                                        <p:cTn id="22" dur="1000"/>
                                        <p:tgtEl>
                                          <p:spTgt spid="10243">
                                            <p:txEl>
                                              <p:pRg st="3" end="3"/>
                                            </p:txEl>
                                          </p:spTgt>
                                        </p:tgtEl>
                                      </p:cBhvr>
                                    </p:animEffect>
                                    <p:anim calcmode="lin" valueType="num">
                                      <p:cBhvr>
                                        <p:cTn id="23"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24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fade">
                                      <p:cBhvr>
                                        <p:cTn id="27" dur="1000"/>
                                        <p:tgtEl>
                                          <p:spTgt spid="10243">
                                            <p:txEl>
                                              <p:pRg st="4" end="4"/>
                                            </p:txEl>
                                          </p:spTgt>
                                        </p:tgtEl>
                                      </p:cBhvr>
                                    </p:animEffect>
                                    <p:anim calcmode="lin" valueType="num">
                                      <p:cBhvr>
                                        <p:cTn id="28"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024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fade">
                                      <p:cBhvr>
                                        <p:cTn id="32" dur="1000"/>
                                        <p:tgtEl>
                                          <p:spTgt spid="10243">
                                            <p:txEl>
                                              <p:pRg st="5" end="5"/>
                                            </p:txEl>
                                          </p:spTgt>
                                        </p:tgtEl>
                                      </p:cBhvr>
                                    </p:animEffect>
                                    <p:anim calcmode="lin" valueType="num">
                                      <p:cBhvr>
                                        <p:cTn id="33"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1024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Effect transition="in" filter="fade">
                                      <p:cBhvr>
                                        <p:cTn id="37" dur="1000"/>
                                        <p:tgtEl>
                                          <p:spTgt spid="10243">
                                            <p:txEl>
                                              <p:pRg st="6" end="6"/>
                                            </p:txEl>
                                          </p:spTgt>
                                        </p:tgtEl>
                                      </p:cBhvr>
                                    </p:animEffect>
                                    <p:anim calcmode="lin" valueType="num">
                                      <p:cBhvr>
                                        <p:cTn id="38"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1024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243">
                                            <p:txEl>
                                              <p:pRg st="7" end="7"/>
                                            </p:txEl>
                                          </p:spTgt>
                                        </p:tgtEl>
                                        <p:attrNameLst>
                                          <p:attrName>style.visibility</p:attrName>
                                        </p:attrNameLst>
                                      </p:cBhvr>
                                      <p:to>
                                        <p:strVal val="visible"/>
                                      </p:to>
                                    </p:set>
                                    <p:animEffect transition="in" filter="fade">
                                      <p:cBhvr>
                                        <p:cTn id="42" dur="1000"/>
                                        <p:tgtEl>
                                          <p:spTgt spid="10243">
                                            <p:txEl>
                                              <p:pRg st="7" end="7"/>
                                            </p:txEl>
                                          </p:spTgt>
                                        </p:tgtEl>
                                      </p:cBhvr>
                                    </p:animEffect>
                                    <p:anim calcmode="lin" valueType="num">
                                      <p:cBhvr>
                                        <p:cTn id="43" dur="10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1024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0243">
                                            <p:txEl>
                                              <p:pRg st="8" end="8"/>
                                            </p:txEl>
                                          </p:spTgt>
                                        </p:tgtEl>
                                        <p:attrNameLst>
                                          <p:attrName>style.visibility</p:attrName>
                                        </p:attrNameLst>
                                      </p:cBhvr>
                                      <p:to>
                                        <p:strVal val="visible"/>
                                      </p:to>
                                    </p:set>
                                    <p:animEffect transition="in" filter="fade">
                                      <p:cBhvr>
                                        <p:cTn id="47" dur="1000"/>
                                        <p:tgtEl>
                                          <p:spTgt spid="10243">
                                            <p:txEl>
                                              <p:pRg st="8" end="8"/>
                                            </p:txEl>
                                          </p:spTgt>
                                        </p:tgtEl>
                                      </p:cBhvr>
                                    </p:animEffect>
                                    <p:anim calcmode="lin" valueType="num">
                                      <p:cBhvr>
                                        <p:cTn id="48" dur="10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1024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1719</TotalTime>
  <Words>2961</Words>
  <Application>Microsoft Office PowerPoint</Application>
  <PresentationFormat>全屏显示(16:10)</PresentationFormat>
  <Paragraphs>455</Paragraphs>
  <Slides>52</Slides>
  <Notes>1</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角度</vt:lpstr>
      <vt:lpstr>PowerPoint 演示文稿</vt:lpstr>
      <vt:lpstr>数据库完整性概述</vt:lpstr>
      <vt:lpstr>PowerPoint 演示文稿</vt:lpstr>
      <vt:lpstr>PowerPoint 演示文稿</vt:lpstr>
      <vt:lpstr>Contents</vt:lpstr>
      <vt:lpstr>实体完整性</vt:lpstr>
      <vt:lpstr>PowerPoint 演示文稿</vt:lpstr>
      <vt:lpstr>PowerPoint 演示文稿</vt:lpstr>
      <vt:lpstr>PowerPoint 演示文稿</vt:lpstr>
      <vt:lpstr>PowerPoint 演示文稿</vt:lpstr>
      <vt:lpstr>PowerPoint 演示文稿</vt:lpstr>
      <vt:lpstr>实体完整性检查和违约处理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用户定义的完整性</vt:lpstr>
      <vt:lpstr>PowerPoint 演示文稿</vt:lpstr>
      <vt:lpstr>属性上的约束条件定义</vt:lpstr>
      <vt:lpstr>PowerPoint 演示文稿</vt:lpstr>
      <vt:lpstr>PowerPoint 演示文稿</vt:lpstr>
      <vt:lpstr>PowerPoint 演示文稿</vt:lpstr>
      <vt:lpstr>PowerPoint 演示文稿</vt:lpstr>
      <vt:lpstr>PowerPoint 演示文稿</vt:lpstr>
      <vt:lpstr>元组上的约束条件检查和违约处理</vt:lpstr>
      <vt:lpstr>PowerPoint 演示文稿</vt:lpstr>
      <vt:lpstr>完整性约束命名子句</vt:lpstr>
      <vt:lpstr>PowerPoint 演示文稿</vt:lpstr>
      <vt:lpstr>PowerPoint 演示文稿</vt:lpstr>
      <vt:lpstr>PowerPoint 演示文稿</vt:lpstr>
      <vt:lpstr>PowerPoint 演示文稿</vt:lpstr>
      <vt:lpstr>PowerPoint 演示文稿</vt:lpstr>
      <vt:lpstr>断 言</vt:lpstr>
      <vt:lpstr>PowerPoint 演示文稿</vt:lpstr>
      <vt:lpstr>PowerPoint 演示文稿</vt:lpstr>
      <vt:lpstr>PowerPoint 演示文稿</vt:lpstr>
      <vt:lpstr>触发器</vt:lpstr>
      <vt:lpstr>定义触发器</vt:lpstr>
      <vt:lpstr>PowerPoint 演示文稿</vt:lpstr>
      <vt:lpstr>PowerPoint 演示文稿</vt:lpstr>
      <vt:lpstr>PowerPoint 演示文稿</vt:lpstr>
      <vt:lpstr>PowerPoint 演示文稿</vt:lpstr>
      <vt:lpstr>PowerPoint 演示文稿</vt:lpstr>
      <vt:lpstr>PowerPoint 演示文稿</vt:lpstr>
      <vt:lpstr>小  结</vt:lpstr>
      <vt:lpstr>PowerPoint 演示文稿</vt:lpstr>
    </vt:vector>
  </TitlesOfParts>
  <Company>idke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RUC IDKE</dc:creator>
  <cp:lastModifiedBy>L.Zehua</cp:lastModifiedBy>
  <cp:revision>417</cp:revision>
  <dcterms:created xsi:type="dcterms:W3CDTF">2000-08-09T08:19:00Z</dcterms:created>
  <dcterms:modified xsi:type="dcterms:W3CDTF">2018-12-04T03:13:33Z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