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807" r:id="rId3"/>
    <p:sldId id="808" r:id="rId4"/>
    <p:sldId id="543" r:id="rId5"/>
    <p:sldId id="545" r:id="rId6"/>
    <p:sldId id="546" r:id="rId7"/>
    <p:sldId id="550" r:id="rId8"/>
    <p:sldId id="547" r:id="rId9"/>
    <p:sldId id="548" r:id="rId10"/>
    <p:sldId id="559" r:id="rId11"/>
    <p:sldId id="861" r:id="rId12"/>
    <p:sldId id="715" r:id="rId13"/>
    <p:sldId id="560" r:id="rId14"/>
    <p:sldId id="563" r:id="rId15"/>
    <p:sldId id="562" r:id="rId16"/>
    <p:sldId id="564" r:id="rId17"/>
    <p:sldId id="551" r:id="rId18"/>
    <p:sldId id="862" r:id="rId19"/>
    <p:sldId id="566" r:id="rId20"/>
    <p:sldId id="863" r:id="rId21"/>
    <p:sldId id="567" r:id="rId22"/>
    <p:sldId id="696" r:id="rId23"/>
    <p:sldId id="684" r:id="rId24"/>
    <p:sldId id="864" r:id="rId25"/>
    <p:sldId id="569" r:id="rId26"/>
    <p:sldId id="570" r:id="rId27"/>
    <p:sldId id="815" r:id="rId28"/>
    <p:sldId id="816" r:id="rId29"/>
    <p:sldId id="817" r:id="rId30"/>
    <p:sldId id="818" r:id="rId31"/>
    <p:sldId id="819" r:id="rId32"/>
    <p:sldId id="834" r:id="rId33"/>
    <p:sldId id="820" r:id="rId34"/>
    <p:sldId id="821" r:id="rId35"/>
    <p:sldId id="822" r:id="rId36"/>
    <p:sldId id="823" r:id="rId37"/>
    <p:sldId id="824" r:id="rId38"/>
    <p:sldId id="825" r:id="rId39"/>
    <p:sldId id="826" r:id="rId40"/>
    <p:sldId id="827" r:id="rId41"/>
    <p:sldId id="828" r:id="rId42"/>
    <p:sldId id="829" r:id="rId43"/>
    <p:sldId id="830" r:id="rId44"/>
    <p:sldId id="831" r:id="rId46"/>
    <p:sldId id="833" r:id="rId47"/>
    <p:sldId id="836" r:id="rId48"/>
    <p:sldId id="587" r:id="rId49"/>
    <p:sldId id="710" r:id="rId50"/>
    <p:sldId id="685" r:id="rId51"/>
    <p:sldId id="686" r:id="rId52"/>
    <p:sldId id="588" r:id="rId53"/>
    <p:sldId id="589" r:id="rId54"/>
    <p:sldId id="591" r:id="rId55"/>
    <p:sldId id="592" r:id="rId56"/>
    <p:sldId id="613" r:id="rId57"/>
    <p:sldId id="615" r:id="rId58"/>
    <p:sldId id="617" r:id="rId59"/>
    <p:sldId id="837" r:id="rId60"/>
    <p:sldId id="805" r:id="rId61"/>
    <p:sldId id="739" r:id="rId62"/>
    <p:sldId id="740" r:id="rId63"/>
    <p:sldId id="741" r:id="rId64"/>
    <p:sldId id="742" r:id="rId65"/>
    <p:sldId id="743" r:id="rId66"/>
    <p:sldId id="744" r:id="rId67"/>
    <p:sldId id="745" r:id="rId68"/>
    <p:sldId id="806" r:id="rId69"/>
    <p:sldId id="748" r:id="rId70"/>
    <p:sldId id="747" r:id="rId71"/>
    <p:sldId id="749" r:id="rId72"/>
    <p:sldId id="750" r:id="rId73"/>
    <p:sldId id="752" r:id="rId74"/>
    <p:sldId id="755" r:id="rId75"/>
    <p:sldId id="756" r:id="rId76"/>
    <p:sldId id="776" r:id="rId77"/>
    <p:sldId id="777" r:id="rId78"/>
    <p:sldId id="778" r:id="rId79"/>
    <p:sldId id="779" r:id="rId80"/>
    <p:sldId id="858" r:id="rId81"/>
    <p:sldId id="839" r:id="rId82"/>
    <p:sldId id="840" r:id="rId83"/>
    <p:sldId id="841" r:id="rId84"/>
    <p:sldId id="842" r:id="rId85"/>
    <p:sldId id="843" r:id="rId86"/>
    <p:sldId id="844" r:id="rId87"/>
    <p:sldId id="845" r:id="rId88"/>
    <p:sldId id="846" r:id="rId89"/>
    <p:sldId id="847" r:id="rId90"/>
    <p:sldId id="848" r:id="rId91"/>
    <p:sldId id="849" r:id="rId92"/>
    <p:sldId id="850" r:id="rId93"/>
    <p:sldId id="851" r:id="rId94"/>
    <p:sldId id="852" r:id="rId95"/>
    <p:sldId id="853" r:id="rId96"/>
    <p:sldId id="854" r:id="rId97"/>
    <p:sldId id="859" r:id="rId98"/>
    <p:sldId id="860" r:id="rId99"/>
    <p:sldId id="855" r:id="rId100"/>
    <p:sldId id="719" r:id="rId101"/>
  </p:sldIdLst>
  <p:sldSz cx="9144000" cy="5715000" type="screen16x10"/>
  <p:notesSz cx="6858000" cy="9144000"/>
  <p:defaultTextStyle>
    <a:defPPr>
      <a:defRPr lang="zh-CN"/>
    </a:defPPr>
    <a:lvl1pPr algn="just"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just"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just"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just"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just"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9D91F497-6C7A-431B-B919-0F27E01C6E5D}">
          <p14:sldIdLst>
            <p14:sldId id="807"/>
            <p14:sldId id="808"/>
            <p14:sldId id="543"/>
            <p14:sldId id="545"/>
            <p14:sldId id="546"/>
            <p14:sldId id="550"/>
            <p14:sldId id="547"/>
            <p14:sldId id="548"/>
            <p14:sldId id="559"/>
            <p14:sldId id="861"/>
            <p14:sldId id="715"/>
            <p14:sldId id="560"/>
            <p14:sldId id="563"/>
            <p14:sldId id="562"/>
            <p14:sldId id="564"/>
            <p14:sldId id="551"/>
            <p14:sldId id="862"/>
            <p14:sldId id="566"/>
            <p14:sldId id="863"/>
          </p14:sldIdLst>
        </p14:section>
        <p14:section name="无标题节" id="{DC903848-6F18-4164-9793-C6C8D678792A}">
          <p14:sldIdLst>
            <p14:sldId id="567"/>
            <p14:sldId id="696"/>
            <p14:sldId id="684"/>
            <p14:sldId id="864"/>
            <p14:sldId id="569"/>
            <p14:sldId id="570"/>
            <p14:sldId id="815"/>
            <p14:sldId id="817"/>
            <p14:sldId id="818"/>
            <p14:sldId id="819"/>
            <p14:sldId id="834"/>
            <p14:sldId id="820"/>
            <p14:sldId id="821"/>
            <p14:sldId id="822"/>
            <p14:sldId id="823"/>
            <p14:sldId id="824"/>
            <p14:sldId id="825"/>
            <p14:sldId id="826"/>
            <p14:sldId id="827"/>
            <p14:sldId id="828"/>
            <p14:sldId id="829"/>
            <p14:sldId id="830"/>
            <p14:sldId id="831"/>
            <p14:sldId id="833"/>
            <p14:sldId id="836"/>
            <p14:sldId id="587"/>
            <p14:sldId id="710"/>
            <p14:sldId id="685"/>
            <p14:sldId id="686"/>
            <p14:sldId id="588"/>
            <p14:sldId id="589"/>
            <p14:sldId id="591"/>
            <p14:sldId id="592"/>
            <p14:sldId id="613"/>
            <p14:sldId id="615"/>
            <p14:sldId id="617"/>
            <p14:sldId id="837"/>
            <p14:sldId id="805"/>
            <p14:sldId id="739"/>
            <p14:sldId id="740"/>
            <p14:sldId id="741"/>
            <p14:sldId id="742"/>
            <p14:sldId id="743"/>
            <p14:sldId id="744"/>
            <p14:sldId id="745"/>
            <p14:sldId id="806"/>
            <p14:sldId id="748"/>
            <p14:sldId id="747"/>
            <p14:sldId id="749"/>
            <p14:sldId id="750"/>
            <p14:sldId id="752"/>
            <p14:sldId id="777"/>
            <p14:sldId id="778"/>
            <p14:sldId id="779"/>
            <p14:sldId id="858"/>
            <p14:sldId id="839"/>
            <p14:sldId id="840"/>
            <p14:sldId id="841"/>
            <p14:sldId id="842"/>
            <p14:sldId id="843"/>
            <p14:sldId id="844"/>
            <p14:sldId id="845"/>
            <p14:sldId id="846"/>
            <p14:sldId id="847"/>
            <p14:sldId id="848"/>
            <p14:sldId id="849"/>
            <p14:sldId id="850"/>
            <p14:sldId id="851"/>
            <p14:sldId id="852"/>
            <p14:sldId id="853"/>
            <p14:sldId id="854"/>
            <p14:sldId id="859"/>
            <p14:sldId id="860"/>
            <p14:sldId id="855"/>
            <p14:sldId id="719"/>
            <p14:sldId id="816"/>
            <p14:sldId id="755"/>
            <p14:sldId id="756"/>
            <p14:sldId id="7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FF00FF"/>
    <a:srgbClr val="FF66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5" autoAdjust="0"/>
    <p:restoredTop sz="96743" autoAdjust="0"/>
  </p:normalViewPr>
  <p:slideViewPr>
    <p:cSldViewPr>
      <p:cViewPr>
        <p:scale>
          <a:sx n="110" d="100"/>
          <a:sy n="110" d="100"/>
        </p:scale>
        <p:origin x="-942" y="-408"/>
      </p:cViewPr>
      <p:guideLst>
        <p:guide orient="horz" pos="1869"/>
        <p:guide pos="28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atin typeface="Times New Roman" panose="02020603050405020304"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atin typeface="Times New Roman" panose="02020603050405020304"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BA54928C-7317-4708-8C21-9678FC04E559}"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309602-13DC-4CFD-BED6-42E34BC52B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309602-13DC-4CFD-BED6-42E34BC52B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309602-13DC-4CFD-BED6-42E34BC52B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685800"/>
            <a:ext cx="5486400" cy="3429000"/>
          </a:xfrm>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BA54928C-7317-4708-8C21-9678FC04E559}" type="slidenum">
              <a:rPr lang="zh-CN" altLang="zh-CN"/>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BE1429-122B-4611-AEE6-9A6711CBE4D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1" y="2206625"/>
            <a:ext cx="3571875" cy="35083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442003"/>
            <a:ext cx="5648623" cy="1003588"/>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8" y="2059104"/>
            <a:ext cx="6511131" cy="274383"/>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dirty="0"/>
          </a:p>
        </p:txBody>
      </p:sp>
      <p:sp>
        <p:nvSpPr>
          <p:cNvPr id="5" name="Footer Placeholder 4"/>
          <p:cNvSpPr>
            <a:spLocks noGrp="1"/>
          </p:cNvSpPr>
          <p:nvPr>
            <p:ph type="ftr" sz="quarter" idx="11"/>
          </p:nvPr>
        </p:nvSpPr>
        <p:spPr/>
        <p:txBody>
          <a:bodyPr/>
          <a:lstStyle/>
          <a:p>
            <a:r>
              <a:rPr lang="zh-CN" altLang="zh-CN" smtClean="0"/>
              <a:t>An Introduction to Database System</a:t>
            </a:r>
            <a:endParaRPr lang="zh-CN" altLang="zh-CN"/>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r>
              <a:rPr lang="zh-CN" altLang="zh-CN" smtClean="0"/>
              <a:t>An Introduction to Database System</a:t>
            </a:r>
            <a:endParaRPr lang="zh-CN" altLang="zh-CN"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206625"/>
            <a:ext cx="3571875" cy="35083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438948"/>
            <a:ext cx="5650992" cy="1006258"/>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056920"/>
            <a:ext cx="6510528" cy="274320"/>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r>
              <a:rPr lang="zh-CN" altLang="zh-CN" smtClean="0"/>
              <a:t>An Introduction to Database System</a:t>
            </a:r>
            <a:endParaRPr lang="zh-CN" altLang="zh-CN"/>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914400"/>
            <a:ext cx="3200400" cy="30937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r>
              <a:rPr lang="zh-CN" altLang="zh-CN" smtClean="0"/>
              <a:t>An Introduction to Database System</a:t>
            </a:r>
            <a:endParaRPr lang="zh-CN" altLang="zh-CN"/>
          </a:p>
        </p:txBody>
      </p:sp>
      <p:sp>
        <p:nvSpPr>
          <p:cNvPr id="4" name="Slide Number Placeholder 3"/>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p:nvSpPr>
        <p:spPr>
          <a:xfrm>
            <a:off x="3" y="2206625"/>
            <a:ext cx="3571875" cy="350837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2380" y="-771"/>
            <a:ext cx="9146380" cy="571577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Right Triangle 6"/>
          <p:cNvSpPr/>
          <p:nvPr userDrawn="1"/>
        </p:nvSpPr>
        <p:spPr>
          <a:xfrm>
            <a:off x="4" y="1047059"/>
            <a:ext cx="4834145" cy="4690028"/>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1" fmla="*/ 0 w 3571875"/>
              <a:gd name="connsiteY0-2" fmla="*/ 4658347 h 4658347"/>
              <a:gd name="connsiteX1-3" fmla="*/ 2604052 w 3571875"/>
              <a:gd name="connsiteY1-4" fmla="*/ 0 h 4658347"/>
              <a:gd name="connsiteX2-5" fmla="*/ 3571875 w 3571875"/>
              <a:gd name="connsiteY2-6" fmla="*/ 4658347 h 4658347"/>
              <a:gd name="connsiteX3-7" fmla="*/ 0 w 3571875"/>
              <a:gd name="connsiteY3-8" fmla="*/ 4658347 h 4658347"/>
              <a:gd name="connsiteX0-9" fmla="*/ 0 w 5291344"/>
              <a:gd name="connsiteY0-10" fmla="*/ 4658347 h 4668287"/>
              <a:gd name="connsiteX1-11" fmla="*/ 2604052 w 5291344"/>
              <a:gd name="connsiteY1-12" fmla="*/ 0 h 4668287"/>
              <a:gd name="connsiteX2-13" fmla="*/ 5291344 w 5291344"/>
              <a:gd name="connsiteY2-14" fmla="*/ 4668287 h 4668287"/>
              <a:gd name="connsiteX3-15" fmla="*/ 0 w 5291344"/>
              <a:gd name="connsiteY3-16" fmla="*/ 4658347 h 4668287"/>
              <a:gd name="connsiteX0-17" fmla="*/ 0 w 3373092"/>
              <a:gd name="connsiteY0-18" fmla="*/ 4658347 h 4668287"/>
              <a:gd name="connsiteX1-19" fmla="*/ 2604052 w 3373092"/>
              <a:gd name="connsiteY1-20" fmla="*/ 0 h 4668287"/>
              <a:gd name="connsiteX2-21" fmla="*/ 3373092 w 3373092"/>
              <a:gd name="connsiteY2-22" fmla="*/ 4668287 h 4668287"/>
              <a:gd name="connsiteX3-23" fmla="*/ 0 w 3373092"/>
              <a:gd name="connsiteY3-24" fmla="*/ 4658347 h 4668287"/>
              <a:gd name="connsiteX0-25" fmla="*/ 0 w 3373092"/>
              <a:gd name="connsiteY0-26" fmla="*/ 4141512 h 4151452"/>
              <a:gd name="connsiteX1-27" fmla="*/ 2365513 w 3373092"/>
              <a:gd name="connsiteY1-28" fmla="*/ 0 h 4151452"/>
              <a:gd name="connsiteX2-29" fmla="*/ 3373092 w 3373092"/>
              <a:gd name="connsiteY2-30" fmla="*/ 4151452 h 4151452"/>
              <a:gd name="connsiteX3-31" fmla="*/ 0 w 3373092"/>
              <a:gd name="connsiteY3-32" fmla="*/ 4141512 h 4151452"/>
              <a:gd name="connsiteX0-33" fmla="*/ 0 w 4585666"/>
              <a:gd name="connsiteY0-34" fmla="*/ 4141512 h 4141512"/>
              <a:gd name="connsiteX1-35" fmla="*/ 2365513 w 4585666"/>
              <a:gd name="connsiteY1-36" fmla="*/ 0 h 4141512"/>
              <a:gd name="connsiteX2-37" fmla="*/ 4585666 w 4585666"/>
              <a:gd name="connsiteY2-38" fmla="*/ 4141512 h 4141512"/>
              <a:gd name="connsiteX3-39" fmla="*/ 0 w 4585666"/>
              <a:gd name="connsiteY3-40" fmla="*/ 4141512 h 4141512"/>
              <a:gd name="connsiteX0-41" fmla="*/ 0 w 4585666"/>
              <a:gd name="connsiteY0-42" fmla="*/ 4201147 h 4201147"/>
              <a:gd name="connsiteX1-43" fmla="*/ 3359426 w 4585666"/>
              <a:gd name="connsiteY1-44" fmla="*/ 0 h 4201147"/>
              <a:gd name="connsiteX2-45" fmla="*/ 4585666 w 4585666"/>
              <a:gd name="connsiteY2-46" fmla="*/ 4201147 h 4201147"/>
              <a:gd name="connsiteX3-47" fmla="*/ 0 w 4585666"/>
              <a:gd name="connsiteY3-48" fmla="*/ 4201147 h 4201147"/>
              <a:gd name="connsiteX0-49" fmla="*/ 0 w 4834145"/>
              <a:gd name="connsiteY0-50" fmla="*/ 4201147 h 4221025"/>
              <a:gd name="connsiteX1-51" fmla="*/ 3359426 w 4834145"/>
              <a:gd name="connsiteY1-52" fmla="*/ 0 h 4221025"/>
              <a:gd name="connsiteX2-53" fmla="*/ 4834145 w 4834145"/>
              <a:gd name="connsiteY2-54" fmla="*/ 4221025 h 4221025"/>
              <a:gd name="connsiteX3-55" fmla="*/ 0 w 4834145"/>
              <a:gd name="connsiteY3-56" fmla="*/ 4201147 h 4221025"/>
            </a:gdLst>
            <a:ahLst/>
            <a:cxnLst>
              <a:cxn ang="0">
                <a:pos x="connsiteX0-1" y="connsiteY0-2"/>
              </a:cxn>
              <a:cxn ang="0">
                <a:pos x="connsiteX1-3" y="connsiteY1-4"/>
              </a:cxn>
              <a:cxn ang="0">
                <a:pos x="connsiteX2-5" y="connsiteY2-6"/>
              </a:cxn>
              <a:cxn ang="0">
                <a:pos x="connsiteX3-7" y="connsiteY3-8"/>
              </a:cxn>
            </a:cxnLst>
            <a:rect l="l" t="t" r="r" b="b"/>
            <a:pathLst>
              <a:path w="4834145" h="4221025">
                <a:moveTo>
                  <a:pt x="0" y="4201147"/>
                </a:moveTo>
                <a:lnTo>
                  <a:pt x="3359426" y="0"/>
                </a:lnTo>
                <a:lnTo>
                  <a:pt x="4834145" y="4221025"/>
                </a:lnTo>
                <a:lnTo>
                  <a:pt x="0" y="42011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2318" y="-11815"/>
            <a:ext cx="4027727" cy="575994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6771 h 2006771"/>
              <a:gd name="connsiteX1-113" fmla="*/ 2021 w 3352800"/>
              <a:gd name="connsiteY1-114" fmla="*/ 0 h 2006771"/>
              <a:gd name="connsiteX2-115" fmla="*/ 3352800 w 3352800"/>
              <a:gd name="connsiteY2-116" fmla="*/ 4140 h 2006771"/>
              <a:gd name="connsiteX3-117" fmla="*/ 3352800 w 3352800"/>
              <a:gd name="connsiteY3-118" fmla="*/ 2006771 h 2006771"/>
              <a:gd name="connsiteX4-119" fmla="*/ 0 w 3352800"/>
              <a:gd name="connsiteY4-120" fmla="*/ 2006771 h 2006771"/>
              <a:gd name="connsiteX0-121" fmla="*/ 0 w 3352800"/>
              <a:gd name="connsiteY0-122" fmla="*/ 2006771 h 2006771"/>
              <a:gd name="connsiteX1-123" fmla="*/ 2021 w 3352800"/>
              <a:gd name="connsiteY1-124" fmla="*/ 0 h 2006771"/>
              <a:gd name="connsiteX2-125" fmla="*/ 1042885 w 3352800"/>
              <a:gd name="connsiteY2-126" fmla="*/ 270 h 2006771"/>
              <a:gd name="connsiteX3-127" fmla="*/ 3352800 w 3352800"/>
              <a:gd name="connsiteY3-128" fmla="*/ 2006771 h 2006771"/>
              <a:gd name="connsiteX4-129" fmla="*/ 0 w 3352800"/>
              <a:gd name="connsiteY4-130" fmla="*/ 2006771 h 2006771"/>
              <a:gd name="connsiteX0-131" fmla="*/ 0 w 1042885"/>
              <a:gd name="connsiteY0-132" fmla="*/ 2006771 h 2010641"/>
              <a:gd name="connsiteX1-133" fmla="*/ 2021 w 1042885"/>
              <a:gd name="connsiteY1-134" fmla="*/ 0 h 2010641"/>
              <a:gd name="connsiteX2-135" fmla="*/ 1042885 w 1042885"/>
              <a:gd name="connsiteY2-136" fmla="*/ 270 h 2010641"/>
              <a:gd name="connsiteX3-137" fmla="*/ 157539 w 1042885"/>
              <a:gd name="connsiteY3-138" fmla="*/ 2010641 h 2010641"/>
              <a:gd name="connsiteX4-139" fmla="*/ 0 w 1042885"/>
              <a:gd name="connsiteY4-140" fmla="*/ 2006771 h 2010641"/>
              <a:gd name="connsiteX0-141" fmla="*/ 0 w 1042885"/>
              <a:gd name="connsiteY0-142" fmla="*/ 2018381 h 2018381"/>
              <a:gd name="connsiteX1-143" fmla="*/ 2021 w 1042885"/>
              <a:gd name="connsiteY1-144" fmla="*/ 0 h 2018381"/>
              <a:gd name="connsiteX2-145" fmla="*/ 1042885 w 1042885"/>
              <a:gd name="connsiteY2-146" fmla="*/ 270 h 2018381"/>
              <a:gd name="connsiteX3-147" fmla="*/ 157539 w 1042885"/>
              <a:gd name="connsiteY3-148" fmla="*/ 2010641 h 2018381"/>
              <a:gd name="connsiteX4-149" fmla="*/ 0 w 1042885"/>
              <a:gd name="connsiteY4-150" fmla="*/ 2018381 h 2018381"/>
              <a:gd name="connsiteX0-151" fmla="*/ 0 w 1046528"/>
              <a:gd name="connsiteY0-152" fmla="*/ 2018381 h 2018381"/>
              <a:gd name="connsiteX1-153" fmla="*/ 5664 w 1046528"/>
              <a:gd name="connsiteY1-154" fmla="*/ 0 h 2018381"/>
              <a:gd name="connsiteX2-155" fmla="*/ 1046528 w 1046528"/>
              <a:gd name="connsiteY2-156" fmla="*/ 270 h 2018381"/>
              <a:gd name="connsiteX3-157" fmla="*/ 161182 w 1046528"/>
              <a:gd name="connsiteY3-158" fmla="*/ 2010641 h 2018381"/>
              <a:gd name="connsiteX4-159" fmla="*/ 0 w 1046528"/>
              <a:gd name="connsiteY4-160" fmla="*/ 2018381 h 2018381"/>
              <a:gd name="connsiteX0-161" fmla="*/ 0 w 1476449"/>
              <a:gd name="connsiteY0-162" fmla="*/ 2018381 h 2018381"/>
              <a:gd name="connsiteX1-163" fmla="*/ 5664 w 1476449"/>
              <a:gd name="connsiteY1-164" fmla="*/ 0 h 2018381"/>
              <a:gd name="connsiteX2-165" fmla="*/ 1476449 w 1476449"/>
              <a:gd name="connsiteY2-166" fmla="*/ 270 h 2018381"/>
              <a:gd name="connsiteX3-167" fmla="*/ 161182 w 1476449"/>
              <a:gd name="connsiteY3-168" fmla="*/ 2010641 h 2018381"/>
              <a:gd name="connsiteX4-169" fmla="*/ 0 w 1476449"/>
              <a:gd name="connsiteY4-170" fmla="*/ 2018381 h 20183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6449" h="2018381">
                <a:moveTo>
                  <a:pt x="0" y="2018381"/>
                </a:moveTo>
                <a:cubicBezTo>
                  <a:pt x="674" y="1349457"/>
                  <a:pt x="4990" y="668924"/>
                  <a:pt x="5664" y="0"/>
                </a:cubicBezTo>
                <a:lnTo>
                  <a:pt x="1476449"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4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8" name="Freeform 7"/>
          <p:cNvSpPr/>
          <p:nvPr userDrawn="1"/>
        </p:nvSpPr>
        <p:spPr>
          <a:xfrm>
            <a:off x="-12318" y="-11815"/>
            <a:ext cx="1202334" cy="577210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6771 h 2006771"/>
              <a:gd name="connsiteX1-113" fmla="*/ 2021 w 3352800"/>
              <a:gd name="connsiteY1-114" fmla="*/ 0 h 2006771"/>
              <a:gd name="connsiteX2-115" fmla="*/ 3352800 w 3352800"/>
              <a:gd name="connsiteY2-116" fmla="*/ 4140 h 2006771"/>
              <a:gd name="connsiteX3-117" fmla="*/ 3352800 w 3352800"/>
              <a:gd name="connsiteY3-118" fmla="*/ 2006771 h 2006771"/>
              <a:gd name="connsiteX4-119" fmla="*/ 0 w 3352800"/>
              <a:gd name="connsiteY4-120" fmla="*/ 2006771 h 2006771"/>
              <a:gd name="connsiteX0-121" fmla="*/ 0 w 3352800"/>
              <a:gd name="connsiteY0-122" fmla="*/ 2006771 h 2006771"/>
              <a:gd name="connsiteX1-123" fmla="*/ 2021 w 3352800"/>
              <a:gd name="connsiteY1-124" fmla="*/ 0 h 2006771"/>
              <a:gd name="connsiteX2-125" fmla="*/ 1042885 w 3352800"/>
              <a:gd name="connsiteY2-126" fmla="*/ 270 h 2006771"/>
              <a:gd name="connsiteX3-127" fmla="*/ 3352800 w 3352800"/>
              <a:gd name="connsiteY3-128" fmla="*/ 2006771 h 2006771"/>
              <a:gd name="connsiteX4-129" fmla="*/ 0 w 3352800"/>
              <a:gd name="connsiteY4-130" fmla="*/ 2006771 h 2006771"/>
              <a:gd name="connsiteX0-131" fmla="*/ 0 w 1042885"/>
              <a:gd name="connsiteY0-132" fmla="*/ 2006771 h 2010641"/>
              <a:gd name="connsiteX1-133" fmla="*/ 2021 w 1042885"/>
              <a:gd name="connsiteY1-134" fmla="*/ 0 h 2010641"/>
              <a:gd name="connsiteX2-135" fmla="*/ 1042885 w 1042885"/>
              <a:gd name="connsiteY2-136" fmla="*/ 270 h 2010641"/>
              <a:gd name="connsiteX3-137" fmla="*/ 157539 w 1042885"/>
              <a:gd name="connsiteY3-138" fmla="*/ 2010641 h 2010641"/>
              <a:gd name="connsiteX4-139" fmla="*/ 0 w 1042885"/>
              <a:gd name="connsiteY4-140" fmla="*/ 2006771 h 2010641"/>
              <a:gd name="connsiteX0-141" fmla="*/ 0 w 1042885"/>
              <a:gd name="connsiteY0-142" fmla="*/ 2018381 h 2018381"/>
              <a:gd name="connsiteX1-143" fmla="*/ 2021 w 1042885"/>
              <a:gd name="connsiteY1-144" fmla="*/ 0 h 2018381"/>
              <a:gd name="connsiteX2-145" fmla="*/ 1042885 w 1042885"/>
              <a:gd name="connsiteY2-146" fmla="*/ 270 h 2018381"/>
              <a:gd name="connsiteX3-147" fmla="*/ 157539 w 1042885"/>
              <a:gd name="connsiteY3-148" fmla="*/ 2010641 h 2018381"/>
              <a:gd name="connsiteX4-149" fmla="*/ 0 w 1042885"/>
              <a:gd name="connsiteY4-150" fmla="*/ 2018381 h 2018381"/>
              <a:gd name="connsiteX0-151" fmla="*/ 0 w 1046528"/>
              <a:gd name="connsiteY0-152" fmla="*/ 2018381 h 2018381"/>
              <a:gd name="connsiteX1-153" fmla="*/ 5664 w 1046528"/>
              <a:gd name="connsiteY1-154" fmla="*/ 0 h 2018381"/>
              <a:gd name="connsiteX2-155" fmla="*/ 1046528 w 1046528"/>
              <a:gd name="connsiteY2-156" fmla="*/ 270 h 2018381"/>
              <a:gd name="connsiteX3-157" fmla="*/ 161182 w 1046528"/>
              <a:gd name="connsiteY3-158" fmla="*/ 2010641 h 2018381"/>
              <a:gd name="connsiteX4-159" fmla="*/ 0 w 1046528"/>
              <a:gd name="connsiteY4-160" fmla="*/ 2018381 h 2018381"/>
              <a:gd name="connsiteX0-161" fmla="*/ 0 w 1476449"/>
              <a:gd name="connsiteY0-162" fmla="*/ 2018381 h 2018381"/>
              <a:gd name="connsiteX1-163" fmla="*/ 5664 w 1476449"/>
              <a:gd name="connsiteY1-164" fmla="*/ 0 h 2018381"/>
              <a:gd name="connsiteX2-165" fmla="*/ 1476449 w 1476449"/>
              <a:gd name="connsiteY2-166" fmla="*/ 270 h 2018381"/>
              <a:gd name="connsiteX3-167" fmla="*/ 161182 w 1476449"/>
              <a:gd name="connsiteY3-168" fmla="*/ 2010641 h 2018381"/>
              <a:gd name="connsiteX4-169" fmla="*/ 0 w 1476449"/>
              <a:gd name="connsiteY4-170" fmla="*/ 2018381 h 2018381"/>
              <a:gd name="connsiteX0-171" fmla="*/ 0 w 440741"/>
              <a:gd name="connsiteY0-172" fmla="*/ 2018381 h 2018381"/>
              <a:gd name="connsiteX1-173" fmla="*/ 5664 w 440741"/>
              <a:gd name="connsiteY1-174" fmla="*/ 0 h 2018381"/>
              <a:gd name="connsiteX2-175" fmla="*/ 440741 w 440741"/>
              <a:gd name="connsiteY2-176" fmla="*/ 4270 h 2018381"/>
              <a:gd name="connsiteX3-177" fmla="*/ 161182 w 440741"/>
              <a:gd name="connsiteY3-178" fmla="*/ 2010641 h 2018381"/>
              <a:gd name="connsiteX4-179" fmla="*/ 0 w 440741"/>
              <a:gd name="connsiteY4-180" fmla="*/ 2018381 h 2018381"/>
              <a:gd name="connsiteX0-181" fmla="*/ 0 w 440741"/>
              <a:gd name="connsiteY0-182" fmla="*/ 2018381 h 2022642"/>
              <a:gd name="connsiteX1-183" fmla="*/ 5664 w 440741"/>
              <a:gd name="connsiteY1-184" fmla="*/ 0 h 2022642"/>
              <a:gd name="connsiteX2-185" fmla="*/ 440741 w 440741"/>
              <a:gd name="connsiteY2-186" fmla="*/ 4270 h 2022642"/>
              <a:gd name="connsiteX3-187" fmla="*/ 104689 w 440741"/>
              <a:gd name="connsiteY3-188" fmla="*/ 2022642 h 2022642"/>
              <a:gd name="connsiteX4-189" fmla="*/ 0 w 440741"/>
              <a:gd name="connsiteY4-190" fmla="*/ 2018381 h 20226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0741" h="2022642">
                <a:moveTo>
                  <a:pt x="0" y="2018381"/>
                </a:moveTo>
                <a:cubicBezTo>
                  <a:pt x="674" y="1349457"/>
                  <a:pt x="4990" y="668924"/>
                  <a:pt x="5664" y="0"/>
                </a:cubicBezTo>
                <a:lnTo>
                  <a:pt x="440741" y="4270"/>
                </a:lnTo>
                <a:lnTo>
                  <a:pt x="104689" y="2022642"/>
                </a:lnTo>
                <a:lnTo>
                  <a:pt x="0" y="20183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userDrawn="1"/>
        </p:nvSpPr>
        <p:spPr>
          <a:xfrm>
            <a:off x="-12318" y="0"/>
            <a:ext cx="9156318" cy="937287"/>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519" y="0"/>
            <a:ext cx="904278" cy="9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2318" y="0"/>
            <a:ext cx="9156318" cy="937287"/>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519" y="0"/>
            <a:ext cx="904278" cy="9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4208861"/>
            <a:ext cx="3574257" cy="150614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4209410"/>
            <a:ext cx="9146380" cy="150559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04800"/>
            <a:ext cx="7520940" cy="45720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917190"/>
            <a:ext cx="7520940" cy="298320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rot="19140000">
            <a:off x="201168" y="4892040"/>
            <a:ext cx="2176272" cy="167640"/>
          </a:xfrm>
          <a:prstGeom prst="rect">
            <a:avLst/>
          </a:prstGeom>
        </p:spPr>
        <p:txBody>
          <a:bodyPr vert="horz" lIns="91440" tIns="45720" rIns="91440" bIns="45720" rtlCol="0" anchor="ctr"/>
          <a:lstStyle>
            <a:lvl1pPr algn="l">
              <a:defRPr sz="1200">
                <a:solidFill>
                  <a:srgbClr val="FFFFFF"/>
                </a:solidFill>
              </a:defRPr>
            </a:lvl1pPr>
          </a:lstStyle>
          <a:p>
            <a:endParaRPr lang="zh-CN" altLang="zh-CN"/>
          </a:p>
        </p:txBody>
      </p:sp>
      <p:sp>
        <p:nvSpPr>
          <p:cNvPr id="5" name="Footer Placeholder 4"/>
          <p:cNvSpPr>
            <a:spLocks noGrp="1"/>
          </p:cNvSpPr>
          <p:nvPr>
            <p:ph type="ftr" sz="quarter" idx="3"/>
          </p:nvPr>
        </p:nvSpPr>
        <p:spPr>
          <a:xfrm>
            <a:off x="3517514" y="5237602"/>
            <a:ext cx="4724400" cy="22860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zh-CN" altLang="zh-CN" smtClean="0"/>
              <a:t>An Introduction to Database System</a:t>
            </a:r>
            <a:endParaRPr lang="zh-CN" altLang="zh-CN"/>
          </a:p>
        </p:txBody>
      </p:sp>
      <p:sp>
        <p:nvSpPr>
          <p:cNvPr id="6" name="Slide Number Placeholder 5"/>
          <p:cNvSpPr>
            <a:spLocks noGrp="1"/>
          </p:cNvSpPr>
          <p:nvPr>
            <p:ph type="sldNum" sz="quarter" idx="4"/>
          </p:nvPr>
        </p:nvSpPr>
        <p:spPr>
          <a:xfrm>
            <a:off x="8401038" y="5142352"/>
            <a:ext cx="502920" cy="41910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w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18.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2" descr="C:\Program Files (x86)\Microsoft Office\MEDIA\CAGCAT10\j0292020.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265212"/>
            <a:ext cx="2615449" cy="27581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43808" y="3649588"/>
            <a:ext cx="6228184" cy="1569660"/>
          </a:xfrm>
          <a:prstGeom prst="rect">
            <a:avLst/>
          </a:prstGeom>
          <a:noFill/>
        </p:spPr>
        <p:txBody>
          <a:bodyPr wrap="square" rtlCol="0">
            <a:spAutoFit/>
          </a:bodyPr>
          <a:lstStyle/>
          <a:p>
            <a:pPr marL="0" lvl="1"/>
            <a:r>
              <a:rPr lang="zh-CN" altLang="en-US"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幼圆" pitchFamily="49" charset="-122"/>
                <a:ea typeface="幼圆" pitchFamily="49" charset="-122"/>
              </a:rPr>
              <a:t>第六讲</a:t>
            </a:r>
            <a:endParaRPr lang="en-US" altLang="zh-CN" sz="3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幼圆" pitchFamily="49" charset="-122"/>
              <a:ea typeface="幼圆" pitchFamily="49" charset="-122"/>
            </a:endParaRPr>
          </a:p>
          <a:p>
            <a:pPr marL="0" lvl="1"/>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华文琥珀" pitchFamily="2" charset="-122"/>
                <a:ea typeface="华文琥珀" pitchFamily="2" charset="-122"/>
              </a:rPr>
              <a:t>        </a:t>
            </a:r>
            <a:r>
              <a:rPr lang="zh-CN" altLang="en-US"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方正姚体" pitchFamily="2" charset="-122"/>
                <a:ea typeface="方正姚体" pitchFamily="2" charset="-122"/>
              </a:rPr>
              <a:t>关系数据理论</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方正姚体" pitchFamily="2" charset="-122"/>
              <a:ea typeface="方正姚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5089748"/>
            <a:ext cx="4752528" cy="4320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683568" y="953734"/>
                <a:ext cx="8424936" cy="4715137"/>
              </a:xfrm>
              <a:prstGeom prst="rect">
                <a:avLst/>
              </a:prstGeom>
              <a:noFill/>
            </p:spPr>
            <p:txBody>
              <a:bodyPr wrap="square" rtlCol="0">
                <a:spAutoFit/>
              </a:bodyPr>
              <a:lstStyle/>
              <a:p>
                <a:pPr marL="914400" lvl="1" indent="-457200" algn="l">
                  <a:lnSpc>
                    <a:spcPct val="110000"/>
                  </a:lnSpc>
                  <a:spcBef>
                    <a:spcPct val="20000"/>
                  </a:spcBef>
                  <a:buClr>
                    <a:schemeClr val="hlink"/>
                  </a:buClr>
                  <a:buFont typeface="Wingdings" pitchFamily="2" charset="2"/>
                  <a:buChar char="u"/>
                </a:pPr>
                <a:r>
                  <a:rPr lang="zh-CN" altLang="en-US" sz="3200" dirty="0" smtClean="0">
                    <a:latin typeface="+mj-ea"/>
                    <a:ea typeface="+mj-ea"/>
                  </a:rPr>
                  <a:t>符号说明：</a:t>
                </a:r>
              </a:p>
              <a:p>
                <a:pPr lvl="2">
                  <a:lnSpc>
                    <a:spcPct val="150000"/>
                  </a:lnSpc>
                  <a:spcBef>
                    <a:spcPct val="20000"/>
                  </a:spcBef>
                  <a:buClr>
                    <a:schemeClr val="hlink"/>
                  </a:buClr>
                  <a:buFont typeface="Wingdings" pitchFamily="2" charset="2"/>
                  <a:buNone/>
                </a:pPr>
                <a14:m>
                  <m:oMath xmlns:m="http://schemas.openxmlformats.org/officeDocument/2006/math">
                    <m:r>
                      <a:rPr lang="zh-CN" altLang="en-US" sz="2600" b="1" i="1" dirty="0" smtClean="0">
                        <a:latin typeface="Cambria Math"/>
                        <a:ea typeface="幼圆" pitchFamily="49" charset="-122"/>
                      </a:rPr>
                      <m:t> </m:t>
                    </m:r>
                    <m:r>
                      <a:rPr lang="zh-CN" altLang="en-US" sz="2600" b="1" i="1" dirty="0" smtClean="0">
                        <a:latin typeface="Cambria Math"/>
                        <a:ea typeface="幼圆" pitchFamily="49" charset="-122"/>
                      </a:rPr>
                      <m:t>𝑹</m:t>
                    </m:r>
                    <m:r>
                      <a:rPr lang="zh-CN" altLang="en-US" sz="2600" b="1" i="1" dirty="0" smtClean="0">
                        <a:latin typeface="Cambria Math"/>
                        <a:ea typeface="幼圆" pitchFamily="49" charset="-122"/>
                      </a:rPr>
                      <m:t> </m:t>
                    </m:r>
                  </m:oMath>
                </a14:m>
                <a:r>
                  <a:rPr lang="zh-CN" altLang="en-US" sz="2600" dirty="0" smtClean="0">
                    <a:latin typeface="幼圆" pitchFamily="49" charset="-122"/>
                    <a:ea typeface="幼圆" pitchFamily="49" charset="-122"/>
                  </a:rPr>
                  <a:t>表示</a:t>
                </a:r>
                <a:r>
                  <a:rPr lang="zh-CN" altLang="en-US" sz="2600" dirty="0">
                    <a:latin typeface="幼圆" pitchFamily="49" charset="-122"/>
                    <a:ea typeface="幼圆" pitchFamily="49" charset="-122"/>
                  </a:rPr>
                  <a:t>一个关系的模式；</a:t>
                </a:r>
                <a:endParaRPr lang="en-US" altLang="zh-CN" sz="2600" dirty="0">
                  <a:latin typeface="幼圆" pitchFamily="49" charset="-122"/>
                  <a:ea typeface="幼圆" pitchFamily="49" charset="-122"/>
                </a:endParaRPr>
              </a:p>
              <a:p>
                <a:pPr lvl="2">
                  <a:lnSpc>
                    <a:spcPct val="150000"/>
                  </a:lnSpc>
                  <a:spcBef>
                    <a:spcPct val="20000"/>
                  </a:spcBef>
                  <a:buClr>
                    <a:schemeClr val="hlink"/>
                  </a:buClr>
                  <a:buFont typeface="Wingdings" pitchFamily="2" charset="2"/>
                  <a:buNone/>
                </a:pPr>
                <a14:m>
                  <m:oMath xmlns:m="http://schemas.openxmlformats.org/officeDocument/2006/math">
                    <m:r>
                      <a:rPr lang="zh-CN" altLang="en-US" sz="2600" b="1" i="1" dirty="0" smtClean="0">
                        <a:latin typeface="Cambria Math"/>
                        <a:ea typeface="幼圆" pitchFamily="49" charset="-122"/>
                      </a:rPr>
                      <m:t>𝑼</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𝐴</m:t>
                    </m:r>
                    <m:r>
                      <a:rPr lang="zh-CN" altLang="en-US" sz="2600" i="1" dirty="0" smtClean="0">
                        <a:latin typeface="Cambria Math"/>
                        <a:ea typeface="幼圆" pitchFamily="49" charset="-122"/>
                      </a:rPr>
                      <m:t>1</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𝐴</m:t>
                    </m:r>
                    <m:r>
                      <a:rPr lang="zh-CN" altLang="en-US" sz="2600" i="1" dirty="0" smtClean="0">
                        <a:latin typeface="Cambria Math"/>
                        <a:ea typeface="幼圆" pitchFamily="49" charset="-122"/>
                      </a:rPr>
                      <m:t>2</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𝐴𝑛</m:t>
                    </m:r>
                    <m:r>
                      <a:rPr lang="zh-CN" altLang="en-US" sz="2600" i="1" dirty="0" smtClean="0">
                        <a:latin typeface="Cambria Math"/>
                        <a:ea typeface="幼圆" pitchFamily="49" charset="-122"/>
                      </a:rPr>
                      <m:t> }</m:t>
                    </m:r>
                  </m:oMath>
                </a14:m>
                <a:r>
                  <a:rPr lang="zh-CN" altLang="en-US" sz="2600" dirty="0">
                    <a:latin typeface="幼圆" pitchFamily="49" charset="-122"/>
                    <a:ea typeface="幼圆" pitchFamily="49" charset="-122"/>
                  </a:rPr>
                  <a:t>是</a:t>
                </a:r>
                <a14:m>
                  <m:oMath xmlns:m="http://schemas.openxmlformats.org/officeDocument/2006/math">
                    <m:r>
                      <a:rPr lang="en-US" altLang="zh-CN" sz="2600" b="0" i="0" dirty="0" smtClean="0">
                        <a:latin typeface="Cambria Math"/>
                        <a:ea typeface="幼圆" pitchFamily="49" charset="-122"/>
                      </a:rPr>
                      <m:t> </m:t>
                    </m:r>
                    <m:r>
                      <a:rPr lang="zh-CN" altLang="en-US" sz="2600" b="1" i="1" dirty="0" smtClean="0">
                        <a:latin typeface="Cambria Math"/>
                        <a:ea typeface="幼圆" pitchFamily="49" charset="-122"/>
                      </a:rPr>
                      <m:t>𝑹</m:t>
                    </m:r>
                    <m:r>
                      <a:rPr lang="en-US" altLang="zh-CN" sz="2600" b="1" i="1" dirty="0" smtClean="0">
                        <a:latin typeface="Cambria Math"/>
                        <a:ea typeface="幼圆" pitchFamily="49" charset="-122"/>
                      </a:rPr>
                      <m:t> </m:t>
                    </m:r>
                  </m:oMath>
                </a14:m>
                <a:r>
                  <a:rPr lang="zh-CN" altLang="en-US" sz="2600" dirty="0">
                    <a:latin typeface="幼圆" pitchFamily="49" charset="-122"/>
                    <a:ea typeface="幼圆" pitchFamily="49" charset="-122"/>
                  </a:rPr>
                  <a:t>的所有属性的集合；</a:t>
                </a:r>
              </a:p>
              <a:p>
                <a:pPr lvl="2">
                  <a:lnSpc>
                    <a:spcPct val="150000"/>
                  </a:lnSpc>
                  <a:spcBef>
                    <a:spcPct val="20000"/>
                  </a:spcBef>
                  <a:buClr>
                    <a:schemeClr val="hlink"/>
                  </a:buClr>
                  <a:buFont typeface="Wingdings" pitchFamily="2" charset="2"/>
                  <a:buNone/>
                </a:pPr>
                <a14:m>
                  <m:oMath xmlns:m="http://schemas.openxmlformats.org/officeDocument/2006/math">
                    <m:r>
                      <a:rPr lang="zh-CN" altLang="en-US" sz="2600" b="1" i="1" dirty="0" smtClean="0">
                        <a:latin typeface="Cambria Math"/>
                        <a:ea typeface="幼圆" pitchFamily="49" charset="-122"/>
                      </a:rPr>
                      <m:t>𝑭</m:t>
                    </m:r>
                    <m:r>
                      <a:rPr lang="zh-CN" altLang="en-US" sz="2600" i="1" dirty="0" smtClean="0">
                        <a:latin typeface="Cambria Math"/>
                        <a:ea typeface="幼圆" pitchFamily="49" charset="-122"/>
                      </a:rPr>
                      <m:t> </m:t>
                    </m:r>
                  </m:oMath>
                </a14:m>
                <a:r>
                  <a:rPr lang="zh-CN" altLang="en-US" sz="2600" dirty="0">
                    <a:latin typeface="幼圆" pitchFamily="49" charset="-122"/>
                    <a:ea typeface="幼圆" pitchFamily="49" charset="-122"/>
                  </a:rPr>
                  <a:t>是</a:t>
                </a:r>
                <a14:m>
                  <m:oMath xmlns:m="http://schemas.openxmlformats.org/officeDocument/2006/math">
                    <m:r>
                      <a:rPr lang="en-US" altLang="zh-CN" sz="2600" b="0" i="0" dirty="0" smtClean="0">
                        <a:latin typeface="Cambria Math"/>
                        <a:ea typeface="幼圆" pitchFamily="49" charset="-122"/>
                      </a:rPr>
                      <m:t> </m:t>
                    </m:r>
                    <m:r>
                      <a:rPr lang="zh-CN" altLang="en-US" sz="2600" b="1" i="1" dirty="0" smtClean="0">
                        <a:latin typeface="Cambria Math"/>
                        <a:ea typeface="幼圆" pitchFamily="49" charset="-122"/>
                      </a:rPr>
                      <m:t>𝑹</m:t>
                    </m:r>
                    <m:r>
                      <a:rPr lang="en-US" altLang="zh-CN" sz="2600" b="0" i="1" dirty="0" smtClean="0">
                        <a:latin typeface="Cambria Math"/>
                        <a:ea typeface="幼圆" pitchFamily="49" charset="-122"/>
                      </a:rPr>
                      <m:t> </m:t>
                    </m:r>
                  </m:oMath>
                </a14:m>
                <a:r>
                  <a:rPr lang="zh-CN" altLang="en-US" sz="2600" dirty="0">
                    <a:latin typeface="幼圆" pitchFamily="49" charset="-122"/>
                    <a:ea typeface="幼圆" pitchFamily="49" charset="-122"/>
                  </a:rPr>
                  <a:t>中函数依赖的集合</a:t>
                </a:r>
                <a:r>
                  <a:rPr lang="zh-CN" altLang="en-US" sz="2600" dirty="0" smtClean="0">
                    <a:latin typeface="幼圆" pitchFamily="49" charset="-122"/>
                    <a:ea typeface="幼圆" pitchFamily="49" charset="-122"/>
                  </a:rPr>
                  <a:t>；</a:t>
                </a:r>
              </a:p>
              <a:p>
                <a:pPr lvl="2">
                  <a:lnSpc>
                    <a:spcPct val="150000"/>
                  </a:lnSpc>
                  <a:spcBef>
                    <a:spcPct val="20000"/>
                  </a:spcBef>
                  <a:buClr>
                    <a:schemeClr val="hlink"/>
                  </a:buClr>
                  <a:buFont typeface="Wingdings" pitchFamily="2" charset="2"/>
                  <a:buNone/>
                </a:pPr>
                <a14:m>
                  <m:oMath xmlns:m="http://schemas.openxmlformats.org/officeDocument/2006/math">
                    <m:r>
                      <a:rPr lang="zh-CN" altLang="en-US" sz="2600" i="1" dirty="0" smtClean="0">
                        <a:latin typeface="Cambria Math"/>
                        <a:ea typeface="幼圆" pitchFamily="49" charset="-122"/>
                      </a:rPr>
                      <m:t>𝑟</m:t>
                    </m:r>
                    <m:r>
                      <a:rPr lang="zh-CN" altLang="en-US" sz="2600" i="1" dirty="0" smtClean="0">
                        <a:latin typeface="Cambria Math"/>
                        <a:ea typeface="幼圆" pitchFamily="49" charset="-122"/>
                      </a:rPr>
                      <m:t> </m:t>
                    </m:r>
                  </m:oMath>
                </a14:m>
                <a:r>
                  <a:rPr lang="zh-CN" altLang="en-US" sz="2600" dirty="0">
                    <a:latin typeface="幼圆" pitchFamily="49" charset="-122"/>
                    <a:ea typeface="幼圆" pitchFamily="49" charset="-122"/>
                  </a:rPr>
                  <a:t>是</a:t>
                </a:r>
                <a14:m>
                  <m:oMath xmlns:m="http://schemas.openxmlformats.org/officeDocument/2006/math">
                    <m:r>
                      <a:rPr lang="en-US" altLang="zh-CN" sz="2600" b="0" i="0" dirty="0" smtClean="0">
                        <a:latin typeface="Cambria Math"/>
                        <a:ea typeface="幼圆" pitchFamily="49" charset="-122"/>
                      </a:rPr>
                      <m:t> </m:t>
                    </m:r>
                    <m:r>
                      <a:rPr lang="zh-CN" altLang="en-US" sz="2600" b="1" i="1" dirty="0" smtClean="0">
                        <a:latin typeface="Cambria Math"/>
                        <a:ea typeface="幼圆" pitchFamily="49" charset="-122"/>
                      </a:rPr>
                      <m:t>𝑹</m:t>
                    </m:r>
                    <m:r>
                      <a:rPr lang="en-US" altLang="zh-CN" sz="2600" b="0" i="1" dirty="0" smtClean="0">
                        <a:latin typeface="Cambria Math"/>
                        <a:ea typeface="幼圆" pitchFamily="49" charset="-122"/>
                      </a:rPr>
                      <m:t> </m:t>
                    </m:r>
                  </m:oMath>
                </a14:m>
                <a:r>
                  <a:rPr lang="zh-CN" altLang="en-US" sz="2600" dirty="0">
                    <a:latin typeface="幼圆" pitchFamily="49" charset="-122"/>
                    <a:ea typeface="幼圆" pitchFamily="49" charset="-122"/>
                  </a:rPr>
                  <a:t>所取的值；</a:t>
                </a:r>
              </a:p>
              <a:p>
                <a:pPr lvl="2">
                  <a:lnSpc>
                    <a:spcPct val="150000"/>
                  </a:lnSpc>
                  <a:spcBef>
                    <a:spcPct val="20000"/>
                  </a:spcBef>
                  <a:buClr>
                    <a:schemeClr val="hlink"/>
                  </a:buClr>
                  <a:buFont typeface="Wingdings" pitchFamily="2" charset="2"/>
                  <a:buNone/>
                </a:pPr>
                <a14:m>
                  <m:oMath xmlns:m="http://schemas.openxmlformats.org/officeDocument/2006/math">
                    <m:r>
                      <a:rPr lang="zh-CN" altLang="en-US" sz="2600" i="1" dirty="0" smtClean="0">
                        <a:latin typeface="Cambria Math"/>
                        <a:ea typeface="幼圆" pitchFamily="49" charset="-122"/>
                      </a:rPr>
                      <m:t>𝑡</m:t>
                    </m:r>
                    <m:r>
                      <a:rPr lang="zh-CN" altLang="en-US" sz="2600" i="1" dirty="0" smtClean="0">
                        <a:latin typeface="Cambria Math"/>
                        <a:ea typeface="幼圆" pitchFamily="49" charset="-122"/>
                      </a:rPr>
                      <m:t>[</m:t>
                    </m:r>
                    <m:r>
                      <a:rPr lang="zh-CN" altLang="en-US" sz="2600" i="1" dirty="0" smtClean="0">
                        <a:latin typeface="Cambria Math"/>
                        <a:ea typeface="幼圆" pitchFamily="49" charset="-122"/>
                      </a:rPr>
                      <m:t>𝑋</m:t>
                    </m:r>
                    <m:r>
                      <a:rPr lang="zh-CN" altLang="en-US" sz="2600" i="1" dirty="0" smtClean="0">
                        <a:latin typeface="Cambria Math"/>
                        <a:ea typeface="幼圆" pitchFamily="49" charset="-122"/>
                      </a:rPr>
                      <m:t>]</m:t>
                    </m:r>
                  </m:oMath>
                </a14:m>
                <a:r>
                  <a:rPr lang="zh-CN" altLang="en-US" sz="2600" dirty="0" smtClean="0">
                    <a:latin typeface="幼圆" pitchFamily="49" charset="-122"/>
                    <a:ea typeface="幼圆" pitchFamily="49" charset="-122"/>
                  </a:rPr>
                  <a:t>表示元组</a:t>
                </a:r>
                <a14:m>
                  <m:oMath xmlns:m="http://schemas.openxmlformats.org/officeDocument/2006/math">
                    <m:r>
                      <a:rPr lang="en-US" altLang="zh-CN" sz="2600" b="0" i="0" dirty="0" smtClean="0">
                        <a:latin typeface="Cambria Math"/>
                        <a:ea typeface="幼圆" pitchFamily="49" charset="-122"/>
                      </a:rPr>
                      <m:t> </m:t>
                    </m:r>
                    <m:r>
                      <a:rPr lang="zh-CN" altLang="en-US" sz="2600" i="1" dirty="0" smtClean="0">
                        <a:latin typeface="Cambria Math"/>
                        <a:ea typeface="幼圆" pitchFamily="49" charset="-122"/>
                      </a:rPr>
                      <m:t>𝑡</m:t>
                    </m:r>
                    <m:r>
                      <a:rPr lang="en-US" altLang="zh-CN" sz="2600" b="0" i="1" dirty="0" smtClean="0">
                        <a:latin typeface="Cambria Math"/>
                        <a:ea typeface="幼圆" pitchFamily="49" charset="-122"/>
                      </a:rPr>
                      <m:t> </m:t>
                    </m:r>
                  </m:oMath>
                </a14:m>
                <a:r>
                  <a:rPr lang="zh-CN" altLang="en-US" sz="2600" dirty="0" smtClean="0">
                    <a:latin typeface="幼圆" pitchFamily="49" charset="-122"/>
                    <a:ea typeface="幼圆" pitchFamily="49" charset="-122"/>
                  </a:rPr>
                  <a:t>在</a:t>
                </a:r>
                <a:r>
                  <a:rPr lang="zh-CN" altLang="en-US" sz="2600" dirty="0">
                    <a:latin typeface="幼圆" pitchFamily="49" charset="-122"/>
                    <a:ea typeface="幼圆" pitchFamily="49" charset="-122"/>
                  </a:rPr>
                  <a:t>属性</a:t>
                </a:r>
                <a14:m>
                  <m:oMath xmlns:m="http://schemas.openxmlformats.org/officeDocument/2006/math">
                    <m:r>
                      <a:rPr lang="en-US" altLang="zh-CN" sz="2600" b="0" i="0" dirty="0" smtClean="0">
                        <a:latin typeface="Cambria Math"/>
                        <a:ea typeface="幼圆" pitchFamily="49" charset="-122"/>
                      </a:rPr>
                      <m:t> </m:t>
                    </m:r>
                    <m:r>
                      <a:rPr lang="zh-CN" altLang="en-US" sz="2600" i="1" dirty="0" smtClean="0">
                        <a:latin typeface="Cambria Math"/>
                        <a:ea typeface="幼圆" pitchFamily="49" charset="-122"/>
                      </a:rPr>
                      <m:t>𝑋</m:t>
                    </m:r>
                    <m:r>
                      <a:rPr lang="en-US" altLang="zh-CN" sz="2600" b="0" i="1" dirty="0" smtClean="0">
                        <a:latin typeface="Cambria Math"/>
                        <a:ea typeface="幼圆" pitchFamily="49" charset="-122"/>
                      </a:rPr>
                      <m:t> </m:t>
                    </m:r>
                  </m:oMath>
                </a14:m>
                <a:r>
                  <a:rPr lang="zh-CN" altLang="en-US" sz="2600" dirty="0" smtClean="0">
                    <a:latin typeface="幼圆" pitchFamily="49" charset="-122"/>
                    <a:ea typeface="幼圆" pitchFamily="49" charset="-122"/>
                  </a:rPr>
                  <a:t>上</a:t>
                </a:r>
                <a:r>
                  <a:rPr lang="zh-CN" altLang="en-US" sz="2600" dirty="0">
                    <a:latin typeface="幼圆" pitchFamily="49" charset="-122"/>
                    <a:ea typeface="幼圆" pitchFamily="49" charset="-122"/>
                  </a:rPr>
                  <a:t>的取值</a:t>
                </a:r>
                <a:r>
                  <a:rPr lang="zh-CN" altLang="en-US" sz="2600" dirty="0" smtClean="0">
                    <a:latin typeface="幼圆" pitchFamily="49" charset="-122"/>
                    <a:ea typeface="幼圆" pitchFamily="49" charset="-122"/>
                  </a:rPr>
                  <a:t>。</a:t>
                </a:r>
                <a:endParaRPr lang="en-US" altLang="zh-CN" sz="2600" dirty="0" smtClean="0">
                  <a:latin typeface="幼圆" pitchFamily="49" charset="-122"/>
                  <a:ea typeface="幼圆" pitchFamily="49" charset="-122"/>
                </a:endParaRPr>
              </a:p>
              <a:p>
                <a:pPr lvl="2">
                  <a:lnSpc>
                    <a:spcPct val="150000"/>
                  </a:lnSpc>
                  <a:spcBef>
                    <a:spcPct val="20000"/>
                  </a:spcBef>
                  <a:buClr>
                    <a:schemeClr val="hlink"/>
                  </a:buClr>
                  <a:buFont typeface="Wingdings" pitchFamily="2" charset="2"/>
                  <a:buNone/>
                </a:pPr>
                <a:r>
                  <a:rPr lang="zh-CN" altLang="en-US" sz="2600" dirty="0" smtClean="0">
                    <a:latin typeface="幼圆" pitchFamily="49" charset="-122"/>
                    <a:ea typeface="幼圆" pitchFamily="49" charset="-122"/>
                  </a:rPr>
                  <a:t>   例如</a:t>
                </a:r>
                <a:r>
                  <a:rPr lang="en-US" altLang="zh-CN" sz="2600" dirty="0" smtClean="0">
                    <a:latin typeface="幼圆" pitchFamily="49" charset="-122"/>
                    <a:ea typeface="幼圆" pitchFamily="49" charset="-122"/>
                  </a:rPr>
                  <a:t>: </a:t>
                </a:r>
                <a14:m>
                  <m:oMath xmlns:m="http://schemas.openxmlformats.org/officeDocument/2006/math">
                    <m:r>
                      <a:rPr lang="zh-CN" altLang="en-US" sz="2600" i="1" dirty="0" smtClean="0">
                        <a:latin typeface="Cambria Math"/>
                        <a:ea typeface="幼圆" pitchFamily="49" charset="-122"/>
                      </a:rPr>
                      <m:t>𝑡</m:t>
                    </m:r>
                  </m:oMath>
                </a14:m>
                <a:r>
                  <a:rPr lang="zh-CN" altLang="en-US" sz="2600" dirty="0" smtClean="0">
                    <a:latin typeface="幼圆" pitchFamily="49" charset="-122"/>
                    <a:ea typeface="幼圆" pitchFamily="49" charset="-122"/>
                  </a:rPr>
                  <a:t>[</a:t>
                </a:r>
                <a:r>
                  <a:rPr lang="zh-CN" altLang="en-US" sz="2600" dirty="0">
                    <a:latin typeface="幼圆" pitchFamily="49" charset="-122"/>
                    <a:ea typeface="幼圆" pitchFamily="49" charset="-122"/>
                  </a:rPr>
                  <a:t>Dname</a:t>
                </a:r>
                <a:r>
                  <a:rPr lang="zh-CN" altLang="en-US" sz="2600" dirty="0" smtClean="0">
                    <a:latin typeface="幼圆" pitchFamily="49" charset="-122"/>
                    <a:ea typeface="幼圆" pitchFamily="49" charset="-122"/>
                  </a:rPr>
                  <a:t>]=</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HuangKai</a:t>
                </a:r>
                <a:r>
                  <a:rPr lang="en-US" altLang="zh-CN" sz="2600" dirty="0" smtClean="0">
                    <a:latin typeface="幼圆" pitchFamily="49" charset="-122"/>
                    <a:ea typeface="幼圆" pitchFamily="49" charset="-122"/>
                  </a:rPr>
                  <a:t>’</a:t>
                </a:r>
                <a:endParaRPr lang="zh-CN" altLang="en-US" sz="2600" dirty="0">
                  <a:latin typeface="幼圆" pitchFamily="49" charset="-122"/>
                  <a:ea typeface="幼圆" pitchFamily="49"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3568" y="953734"/>
                <a:ext cx="8424936" cy="4715137"/>
              </a:xfrm>
              <a:prstGeom prst="rect">
                <a:avLst/>
              </a:prstGeom>
              <a:blipFill rotWithShape="1">
                <a:blip r:embed="rId1"/>
                <a:stretch>
                  <a:fillRect t="-1421" b="-388"/>
                </a:stretch>
              </a:blipFill>
            </p:spPr>
            <p:txBody>
              <a:bodyPr/>
              <a:lstStyle/>
              <a:p>
                <a:r>
                  <a:rPr lang="zh-CN" altLang="en-US">
                    <a:noFill/>
                  </a:rPr>
                  <a:t> </a:t>
                </a:r>
                <a:endParaRPr lang="zh-CN" altLang="en-US">
                  <a:noFill/>
                </a:endParaRPr>
              </a:p>
            </p:txBody>
          </p:sp>
        </mc:Fallback>
      </mc:AlternateContent>
      <p:sp>
        <p:nvSpPr>
          <p:cNvPr id="3" name="Rectangle 2"/>
          <p:cNvSpPr txBox="1">
            <a:spLocks noChangeArrowheads="1"/>
          </p:cNvSpPr>
          <p:nvPr/>
        </p:nvSpPr>
        <p:spPr>
          <a:xfrm>
            <a:off x="1115617" y="0"/>
            <a:ext cx="7128791"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482" name="内容占位符 2"/>
              <p:cNvSpPr>
                <a:spLocks noGrp="1" noChangeArrowheads="1"/>
              </p:cNvSpPr>
              <p:nvPr>
                <p:ph idx="4294967295"/>
              </p:nvPr>
            </p:nvSpPr>
            <p:spPr>
              <a:xfrm>
                <a:off x="1043608" y="985292"/>
                <a:ext cx="8100392" cy="4729708"/>
              </a:xfrm>
            </p:spPr>
            <p:txBody>
              <a:bodyPr>
                <a:noAutofit/>
              </a:bodyPr>
              <a:lstStyle/>
              <a:p>
                <a:pPr lvl="1">
                  <a:spcBef>
                    <a:spcPts val="1200"/>
                  </a:spcBef>
                  <a:buFont typeface="Wingdings" pitchFamily="2" charset="2"/>
                  <a:buNone/>
                </a:pPr>
                <a:r>
                  <a:rPr lang="zh-CN" altLang="en-US" sz="2400" b="1" dirty="0" smtClean="0">
                    <a:latin typeface="+mj-ea"/>
                    <a:ea typeface="+mj-ea"/>
                  </a:rPr>
                  <a:t>函数依赖定义</a:t>
                </a:r>
              </a:p>
              <a:p>
                <a:pPr algn="just">
                  <a:lnSpc>
                    <a:spcPct val="150000"/>
                  </a:lnSpc>
                  <a:spcBef>
                    <a:spcPts val="1200"/>
                  </a:spcBef>
                  <a:buFont typeface="Wingdings" pitchFamily="2" charset="2"/>
                  <a:buChar char="n"/>
                </a:pPr>
                <a:r>
                  <a:rPr lang="zh-CN" altLang="en-US" sz="2000" b="1" dirty="0">
                    <a:latin typeface="幼圆" pitchFamily="49" charset="-122"/>
                    <a:ea typeface="幼圆" pitchFamily="49" charset="-122"/>
                  </a:rPr>
                  <a:t>设有一个关系模式</a:t>
                </a:r>
                <a14:m>
                  <m:oMath xmlns:m="http://schemas.openxmlformats.org/officeDocument/2006/math">
                    <m:r>
                      <a:rPr lang="zh-CN" altLang="en-US" sz="2000" b="1" i="1" dirty="0" smtClean="0">
                        <a:latin typeface="Cambria Math"/>
                        <a:ea typeface="幼圆" pitchFamily="49" charset="-122"/>
                      </a:rPr>
                      <m:t>𝑹</m:t>
                    </m:r>
                    <m:r>
                      <a:rPr lang="zh-CN" altLang="en-US" sz="2000" b="1" i="1" dirty="0" smtClean="0">
                        <a:latin typeface="Cambria Math"/>
                        <a:ea typeface="幼圆" pitchFamily="49" charset="-122"/>
                      </a:rPr>
                      <m:t>(</m:t>
                    </m:r>
                    <m:r>
                      <a:rPr lang="zh-CN" altLang="en-US" sz="2000" b="1" i="1" dirty="0" smtClean="0">
                        <a:latin typeface="Cambria Math"/>
                        <a:ea typeface="幼圆" pitchFamily="49" charset="-122"/>
                      </a:rPr>
                      <m:t>𝑼</m:t>
                    </m:r>
                    <m:r>
                      <a:rPr lang="zh-CN" altLang="en-US" sz="2000" b="1" i="1" dirty="0" smtClean="0">
                        <a:latin typeface="Cambria Math"/>
                        <a:ea typeface="幼圆" pitchFamily="49" charset="-122"/>
                      </a:rPr>
                      <m:t>)</m:t>
                    </m:r>
                  </m:oMath>
                </a14:m>
                <a:r>
                  <a:rPr lang="zh-CN" altLang="en-US" sz="2000" b="1" dirty="0">
                    <a:latin typeface="幼圆" pitchFamily="49" charset="-122"/>
                    <a:ea typeface="幼圆" pitchFamily="49" charset="-122"/>
                  </a:rPr>
                  <a:t>,</a:t>
                </a:r>
                <a14:m>
                  <m:oMath xmlns:m="http://schemas.openxmlformats.org/officeDocument/2006/math">
                    <m:r>
                      <a:rPr lang="en-US" altLang="zh-CN" sz="2000" b="1" i="0" dirty="0" smtClean="0">
                        <a:latin typeface="Cambria Math"/>
                        <a:ea typeface="幼圆" pitchFamily="49" charset="-122"/>
                      </a:rPr>
                      <m:t>  </m:t>
                    </m:r>
                    <m:r>
                      <a:rPr lang="zh-CN" altLang="en-US" sz="2000" b="0" i="1" dirty="0" smtClean="0">
                        <a:latin typeface="Cambria Math"/>
                        <a:ea typeface="幼圆" pitchFamily="49" charset="-122"/>
                      </a:rPr>
                      <m:t>𝑋</m:t>
                    </m:r>
                    <m:r>
                      <a:rPr lang="en-US" altLang="zh-CN" sz="2000" b="0" i="1" dirty="0" smtClean="0">
                        <a:latin typeface="Cambria Math"/>
                        <a:ea typeface="幼圆" pitchFamily="49" charset="-122"/>
                      </a:rPr>
                      <m:t>,  </m:t>
                    </m:r>
                    <m:r>
                      <a:rPr lang="zh-CN" altLang="en-US" sz="2000" b="0" i="1" dirty="0" smtClean="0">
                        <a:latin typeface="Cambria Math"/>
                        <a:ea typeface="幼圆" pitchFamily="49" charset="-122"/>
                      </a:rPr>
                      <m:t>𝑌</m:t>
                    </m:r>
                  </m:oMath>
                </a14:m>
                <a:r>
                  <a:rPr lang="zh-CN" altLang="en-US" sz="2000" b="1" dirty="0">
                    <a:latin typeface="幼圆" pitchFamily="49" charset="-122"/>
                    <a:ea typeface="幼圆" pitchFamily="49" charset="-122"/>
                  </a:rPr>
                  <a:t>为其属性 </a:t>
                </a:r>
                <a14:m>
                  <m:oMath xmlns:m="http://schemas.openxmlformats.org/officeDocument/2006/math">
                    <m:r>
                      <a:rPr lang="zh-CN" altLang="en-US" sz="2000" b="1" i="1" dirty="0" smtClean="0">
                        <a:latin typeface="Cambria Math"/>
                        <a:ea typeface="幼圆" pitchFamily="49" charset="-122"/>
                      </a:rPr>
                      <m:t>𝑼</m:t>
                    </m:r>
                    <m:r>
                      <a:rPr lang="zh-CN" altLang="en-US" sz="2000" b="1" i="1" dirty="0" smtClean="0">
                        <a:latin typeface="Cambria Math"/>
                        <a:ea typeface="幼圆" pitchFamily="49" charset="-122"/>
                      </a:rPr>
                      <m:t> </m:t>
                    </m:r>
                  </m:oMath>
                </a14:m>
                <a:r>
                  <a:rPr lang="zh-CN" altLang="en-US" sz="2000" b="1" dirty="0">
                    <a:latin typeface="幼圆" pitchFamily="49" charset="-122"/>
                    <a:ea typeface="幼圆" pitchFamily="49" charset="-122"/>
                  </a:rPr>
                  <a:t>的子集，即</a:t>
                </a:r>
                <a14:m>
                  <m:oMath xmlns:m="http://schemas.openxmlformats.org/officeDocument/2006/math">
                    <m:r>
                      <a:rPr lang="zh-CN" altLang="en-US" sz="2000" b="1" i="1" dirty="0" smtClean="0">
                        <a:latin typeface="Cambria Math"/>
                        <a:ea typeface="幼圆" pitchFamily="49" charset="-122"/>
                      </a:rPr>
                      <m:t>𝑿</m:t>
                    </m:r>
                    <m:r>
                      <a:rPr lang="zh-CN" altLang="en-US" sz="2000" b="1" i="1" dirty="0" smtClean="0">
                        <a:latin typeface="Cambria Math"/>
                        <a:ea typeface="幼圆" pitchFamily="49" charset="-122"/>
                      </a:rPr>
                      <m:t> </m:t>
                    </m:r>
                    <m:r>
                      <a:rPr lang="zh-CN" altLang="en-US" sz="2000" i="1" dirty="0">
                        <a:latin typeface="Cambria Math"/>
                        <a:ea typeface="幼圆" pitchFamily="49" charset="-122"/>
                        <a:sym typeface="Symbol" pitchFamily="18" charset="2"/>
                      </a:rPr>
                      <m:t>⊆</m:t>
                    </m:r>
                    <m:r>
                      <a:rPr lang="zh-CN" altLang="en-US" sz="2000" b="1" i="1" dirty="0">
                        <a:latin typeface="Cambria Math"/>
                        <a:ea typeface="幼圆" pitchFamily="49" charset="-122"/>
                      </a:rPr>
                      <m:t>𝑼</m:t>
                    </m:r>
                  </m:oMath>
                </a14:m>
                <a:r>
                  <a:rPr lang="zh-CN" altLang="en-US" sz="2000" b="1" dirty="0">
                    <a:latin typeface="幼圆" pitchFamily="49" charset="-122"/>
                    <a:ea typeface="幼圆" pitchFamily="49" charset="-122"/>
                  </a:rPr>
                  <a:t>,</a:t>
                </a:r>
                <a14:m>
                  <m:oMath xmlns:m="http://schemas.openxmlformats.org/officeDocument/2006/math">
                    <m:r>
                      <a:rPr lang="zh-CN" altLang="en-US" sz="2000" b="1" i="1" dirty="0" smtClean="0">
                        <a:latin typeface="Cambria Math"/>
                        <a:ea typeface="幼圆" pitchFamily="49" charset="-122"/>
                      </a:rPr>
                      <m:t>𝒀</m:t>
                    </m:r>
                    <m:r>
                      <a:rPr lang="zh-CN" altLang="en-US" sz="2000" i="1" dirty="0">
                        <a:latin typeface="Cambria Math"/>
                        <a:ea typeface="幼圆" pitchFamily="49" charset="-122"/>
                        <a:sym typeface="Symbol" pitchFamily="18" charset="2"/>
                      </a:rPr>
                      <m:t>⊆</m:t>
                    </m:r>
                    <m:r>
                      <a:rPr lang="zh-CN" altLang="en-US" sz="2000" b="1" i="1" dirty="0">
                        <a:latin typeface="Cambria Math"/>
                        <a:ea typeface="幼圆" pitchFamily="49" charset="-122"/>
                      </a:rPr>
                      <m:t>𝑼</m:t>
                    </m:r>
                  </m:oMath>
                </a14:m>
                <a:r>
                  <a:rPr lang="zh-CN" altLang="en-US" sz="2000" b="1" dirty="0">
                    <a:latin typeface="幼圆" pitchFamily="49" charset="-122"/>
                    <a:ea typeface="幼圆" pitchFamily="49" charset="-122"/>
                  </a:rPr>
                  <a:t>, 设</a:t>
                </a:r>
                <a14:m>
                  <m:oMath xmlns:m="http://schemas.openxmlformats.org/officeDocument/2006/math">
                    <m:r>
                      <a:rPr lang="en-US" altLang="zh-CN" sz="2000" b="1" i="0" dirty="0" smtClean="0">
                        <a:latin typeface="Cambria Math"/>
                        <a:ea typeface="幼圆" pitchFamily="49" charset="-122"/>
                      </a:rPr>
                      <m:t> </m:t>
                    </m:r>
                    <m:r>
                      <a:rPr lang="zh-CN" altLang="en-US" sz="2000" b="0" i="1" dirty="0" smtClean="0">
                        <a:latin typeface="Cambria Math"/>
                        <a:ea typeface="幼圆" pitchFamily="49" charset="-122"/>
                      </a:rPr>
                      <m:t>𝑡</m:t>
                    </m:r>
                    <m:r>
                      <a:rPr lang="zh-CN" altLang="en-US" sz="2000" b="0" i="1" dirty="0" smtClean="0">
                        <a:latin typeface="Cambria Math"/>
                        <a:ea typeface="幼圆" pitchFamily="49" charset="-122"/>
                      </a:rPr>
                      <m:t>,</m:t>
                    </m:r>
                    <m:r>
                      <a:rPr lang="zh-CN" altLang="en-US" sz="2000" b="0" i="1" dirty="0" smtClean="0">
                        <a:latin typeface="Cambria Math"/>
                        <a:ea typeface="幼圆" pitchFamily="49" charset="-122"/>
                      </a:rPr>
                      <m:t>𝑠</m:t>
                    </m:r>
                    <m:r>
                      <a:rPr lang="en-US" altLang="zh-CN" sz="2000" b="0" i="1" dirty="0" smtClean="0">
                        <a:latin typeface="Cambria Math"/>
                        <a:ea typeface="幼圆" pitchFamily="49" charset="-122"/>
                      </a:rPr>
                      <m:t> </m:t>
                    </m:r>
                  </m:oMath>
                </a14:m>
                <a:r>
                  <a:rPr lang="zh-CN" altLang="en-US" sz="2000" b="1" dirty="0">
                    <a:latin typeface="幼圆" pitchFamily="49" charset="-122"/>
                    <a:ea typeface="幼圆" pitchFamily="49" charset="-122"/>
                  </a:rPr>
                  <a:t>是关系</a:t>
                </a:r>
                <a14:m>
                  <m:oMath xmlns:m="http://schemas.openxmlformats.org/officeDocument/2006/math">
                    <m:r>
                      <a:rPr lang="en-US" altLang="zh-CN" sz="2000" b="1" i="0" dirty="0" smtClean="0">
                        <a:latin typeface="Cambria Math"/>
                        <a:ea typeface="幼圆" pitchFamily="49" charset="-122"/>
                      </a:rPr>
                      <m:t> </m:t>
                    </m:r>
                    <m:r>
                      <a:rPr lang="zh-CN" altLang="en-US" sz="2000" b="1" i="1" dirty="0" smtClean="0">
                        <a:latin typeface="Cambria Math"/>
                        <a:ea typeface="幼圆" pitchFamily="49" charset="-122"/>
                      </a:rPr>
                      <m:t>𝑹</m:t>
                    </m:r>
                    <m:r>
                      <a:rPr lang="en-US" altLang="zh-CN" sz="2000" b="1" i="1" dirty="0" smtClean="0">
                        <a:latin typeface="Cambria Math"/>
                        <a:ea typeface="幼圆" pitchFamily="49" charset="-122"/>
                      </a:rPr>
                      <m:t> </m:t>
                    </m:r>
                  </m:oMath>
                </a14:m>
                <a:r>
                  <a:rPr lang="zh-CN" altLang="en-US" sz="2000" b="1" dirty="0">
                    <a:latin typeface="幼圆" pitchFamily="49" charset="-122"/>
                    <a:ea typeface="幼圆" pitchFamily="49" charset="-122"/>
                  </a:rPr>
                  <a:t>中的任意两个元组，如果 </a:t>
                </a:r>
                <a14:m>
                  <m:oMath xmlns:m="http://schemas.openxmlformats.org/officeDocument/2006/math">
                    <m:r>
                      <a:rPr lang="zh-CN" altLang="en-US" sz="2000" b="0" i="1" dirty="0" smtClean="0">
                        <a:latin typeface="Cambria Math"/>
                        <a:ea typeface="幼圆" pitchFamily="49" charset="-122"/>
                      </a:rPr>
                      <m:t>𝑡</m:t>
                    </m:r>
                    <m:r>
                      <a:rPr lang="zh-CN" altLang="en-US" sz="2000" b="0" i="1" dirty="0" smtClean="0">
                        <a:latin typeface="Cambria Math"/>
                        <a:ea typeface="幼圆" pitchFamily="49" charset="-122"/>
                      </a:rPr>
                      <m:t>[</m:t>
                    </m:r>
                    <m:r>
                      <a:rPr lang="zh-CN" altLang="en-US" sz="2000" b="0" i="1" dirty="0" smtClean="0">
                        <a:latin typeface="Cambria Math"/>
                        <a:ea typeface="幼圆" pitchFamily="49" charset="-122"/>
                      </a:rPr>
                      <m:t>𝑋</m:t>
                    </m:r>
                    <m:r>
                      <a:rPr lang="zh-CN" altLang="en-US" sz="2000" b="0" i="1" dirty="0" smtClean="0">
                        <a:latin typeface="Cambria Math"/>
                        <a:ea typeface="幼圆" pitchFamily="49" charset="-122"/>
                      </a:rPr>
                      <m:t>] =</m:t>
                    </m:r>
                    <m:r>
                      <a:rPr lang="zh-CN" altLang="en-US" sz="2000" b="0" i="1" dirty="0" smtClean="0">
                        <a:latin typeface="Cambria Math"/>
                        <a:ea typeface="幼圆" pitchFamily="49" charset="-122"/>
                      </a:rPr>
                      <m:t>𝑠</m:t>
                    </m:r>
                    <m:r>
                      <a:rPr lang="zh-CN" altLang="en-US" sz="2000" b="0" i="1" dirty="0" smtClean="0">
                        <a:latin typeface="Cambria Math"/>
                        <a:ea typeface="幼圆" pitchFamily="49" charset="-122"/>
                      </a:rPr>
                      <m:t>[</m:t>
                    </m:r>
                    <m:r>
                      <a:rPr lang="zh-CN" altLang="en-US" sz="2000" b="0" i="1" dirty="0" smtClean="0">
                        <a:latin typeface="Cambria Math"/>
                        <a:ea typeface="幼圆" pitchFamily="49" charset="-122"/>
                      </a:rPr>
                      <m:t>𝑋</m:t>
                    </m:r>
                    <m:r>
                      <a:rPr lang="zh-CN" altLang="en-US" sz="2000" b="0" i="1" dirty="0" smtClean="0">
                        <a:latin typeface="Cambria Math"/>
                        <a:ea typeface="幼圆" pitchFamily="49" charset="-122"/>
                      </a:rPr>
                      <m:t>]</m:t>
                    </m:r>
                  </m:oMath>
                </a14:m>
                <a:r>
                  <a:rPr lang="zh-CN" altLang="en-US" sz="2000" b="0" dirty="0">
                    <a:latin typeface="幼圆" pitchFamily="49" charset="-122"/>
                    <a:ea typeface="幼圆" pitchFamily="49" charset="-122"/>
                  </a:rPr>
                  <a:t>,</a:t>
                </a:r>
                <a:r>
                  <a:rPr lang="zh-CN" altLang="en-US" sz="2000" b="1" dirty="0">
                    <a:latin typeface="幼圆" pitchFamily="49" charset="-122"/>
                    <a:ea typeface="幼圆" pitchFamily="49" charset="-122"/>
                  </a:rPr>
                  <a:t>则</a:t>
                </a:r>
                <a14:m>
                  <m:oMath xmlns:m="http://schemas.openxmlformats.org/officeDocument/2006/math">
                    <m:r>
                      <a:rPr lang="zh-CN" altLang="en-US" sz="2000" b="0" i="1" dirty="0" smtClean="0">
                        <a:latin typeface="Cambria Math"/>
                        <a:ea typeface="幼圆" pitchFamily="49" charset="-122"/>
                      </a:rPr>
                      <m:t>𝑡</m:t>
                    </m:r>
                    <m:d>
                      <m:dPr>
                        <m:begChr m:val="["/>
                        <m:endChr m:val="]"/>
                        <m:ctrlPr>
                          <a:rPr lang="zh-CN" altLang="en-US" sz="2000" b="0" i="1" dirty="0" smtClean="0">
                            <a:latin typeface="Cambria Math"/>
                            <a:ea typeface="幼圆" pitchFamily="49" charset="-122"/>
                          </a:rPr>
                        </m:ctrlPr>
                      </m:dPr>
                      <m:e>
                        <m:r>
                          <a:rPr lang="zh-CN" altLang="en-US" sz="2000" b="0" i="1" dirty="0" smtClean="0">
                            <a:latin typeface="Cambria Math"/>
                            <a:ea typeface="幼圆" pitchFamily="49" charset="-122"/>
                          </a:rPr>
                          <m:t>𝑌</m:t>
                        </m:r>
                      </m:e>
                    </m:d>
                    <m:r>
                      <a:rPr lang="en-US" altLang="zh-CN" sz="2000" b="0" i="1" dirty="0" smtClean="0">
                        <a:latin typeface="Cambria Math"/>
                        <a:ea typeface="幼圆" pitchFamily="49" charset="-122"/>
                      </a:rPr>
                      <m:t>=</m:t>
                    </m:r>
                    <m:r>
                      <a:rPr lang="zh-CN" altLang="en-US" sz="2000" b="0" i="1" dirty="0" smtClean="0">
                        <a:latin typeface="Cambria Math"/>
                        <a:ea typeface="幼圆" pitchFamily="49" charset="-122"/>
                      </a:rPr>
                      <m:t>𝑠</m:t>
                    </m:r>
                    <m:r>
                      <a:rPr lang="zh-CN" altLang="en-US" sz="2000" b="0" i="1" dirty="0" smtClean="0">
                        <a:latin typeface="Cambria Math"/>
                        <a:ea typeface="幼圆" pitchFamily="49" charset="-122"/>
                      </a:rPr>
                      <m:t>[</m:t>
                    </m:r>
                    <m:r>
                      <a:rPr lang="zh-CN" altLang="en-US" sz="2000" b="0" i="1" dirty="0" smtClean="0">
                        <a:latin typeface="Cambria Math"/>
                        <a:ea typeface="幼圆" pitchFamily="49" charset="-122"/>
                      </a:rPr>
                      <m:t>𝑌</m:t>
                    </m:r>
                    <m:r>
                      <a:rPr lang="zh-CN" altLang="en-US" sz="2000" b="0" i="1" dirty="0" smtClean="0">
                        <a:latin typeface="Cambria Math"/>
                        <a:ea typeface="幼圆" pitchFamily="49" charset="-122"/>
                      </a:rPr>
                      <m:t>]</m:t>
                    </m:r>
                  </m:oMath>
                </a14:m>
                <a:r>
                  <a:rPr lang="zh-CN" altLang="en-US" sz="2000" b="1" dirty="0">
                    <a:latin typeface="幼圆" pitchFamily="49" charset="-122"/>
                    <a:ea typeface="幼圆" pitchFamily="49" charset="-122"/>
                  </a:rPr>
                  <a:t>,</a:t>
                </a:r>
                <a:r>
                  <a:rPr lang="zh-CN" altLang="en-US" sz="2000" b="1" dirty="0" smtClean="0">
                    <a:latin typeface="幼圆" pitchFamily="49" charset="-122"/>
                    <a:ea typeface="幼圆" pitchFamily="49" charset="-122"/>
                  </a:rPr>
                  <a:t> </a:t>
                </a:r>
                <a:r>
                  <a:rPr lang="zh-CN" altLang="en-US" sz="2000" b="1" dirty="0">
                    <a:latin typeface="幼圆" pitchFamily="49" charset="-122"/>
                    <a:ea typeface="幼圆" pitchFamily="49" charset="-122"/>
                  </a:rPr>
                  <a:t>那么称</a:t>
                </a:r>
                <a14:m>
                  <m:oMath xmlns:m="http://schemas.openxmlformats.org/officeDocument/2006/math">
                    <m:r>
                      <a:rPr lang="en-US" altLang="zh-CN" sz="2000" b="1" i="0" dirty="0" smtClean="0">
                        <a:latin typeface="Cambria Math"/>
                        <a:ea typeface="幼圆" pitchFamily="49" charset="-122"/>
                      </a:rPr>
                      <m:t> </m:t>
                    </m:r>
                    <m:r>
                      <a:rPr lang="zh-CN" altLang="en-US" sz="2000" b="0" i="1" dirty="0" smtClean="0">
                        <a:latin typeface="Cambria Math"/>
                        <a:ea typeface="幼圆" pitchFamily="49" charset="-122"/>
                      </a:rPr>
                      <m:t>𝑌</m:t>
                    </m:r>
                    <m:r>
                      <a:rPr lang="en-US" altLang="zh-CN" sz="2000" b="1" i="1" dirty="0" smtClean="0">
                        <a:latin typeface="Cambria Math"/>
                        <a:ea typeface="幼圆" pitchFamily="49" charset="-122"/>
                      </a:rPr>
                      <m:t> </m:t>
                    </m:r>
                  </m:oMath>
                </a14:m>
                <a:r>
                  <a:rPr lang="zh-CN" altLang="en-US" sz="2000" b="1" dirty="0">
                    <a:latin typeface="幼圆" pitchFamily="49" charset="-122"/>
                    <a:ea typeface="幼圆" pitchFamily="49" charset="-122"/>
                  </a:rPr>
                  <a:t>函数依赖于</a:t>
                </a:r>
                <a14:m>
                  <m:oMath xmlns:m="http://schemas.openxmlformats.org/officeDocument/2006/math">
                    <m:r>
                      <a:rPr lang="en-US" altLang="zh-CN" sz="2000" b="1" i="0" dirty="0" smtClean="0">
                        <a:latin typeface="Cambria Math"/>
                        <a:ea typeface="幼圆" pitchFamily="49" charset="-122"/>
                      </a:rPr>
                      <m:t> </m:t>
                    </m:r>
                    <m:r>
                      <a:rPr lang="zh-CN" altLang="en-US" sz="2000" b="0" i="1" dirty="0" smtClean="0">
                        <a:latin typeface="Cambria Math"/>
                        <a:ea typeface="幼圆" pitchFamily="49" charset="-122"/>
                      </a:rPr>
                      <m:t>𝑋</m:t>
                    </m:r>
                  </m:oMath>
                </a14:m>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或 </a:t>
                </a:r>
                <a14:m>
                  <m:oMath xmlns:m="http://schemas.openxmlformats.org/officeDocument/2006/math">
                    <m:r>
                      <a:rPr lang="zh-CN" altLang="en-US" sz="2000" b="0" i="1" dirty="0" smtClean="0">
                        <a:latin typeface="Cambria Math"/>
                        <a:ea typeface="幼圆" pitchFamily="49" charset="-122"/>
                      </a:rPr>
                      <m:t>𝑋</m:t>
                    </m:r>
                  </m:oMath>
                </a14:m>
                <a:r>
                  <a:rPr lang="zh-CN" altLang="en-US" sz="2000" b="1" dirty="0">
                    <a:latin typeface="幼圆" pitchFamily="49" charset="-122"/>
                    <a:ea typeface="幼圆" pitchFamily="49" charset="-122"/>
                  </a:rPr>
                  <a:t> 函数决定 </a:t>
                </a:r>
                <a14:m>
                  <m:oMath xmlns:m="http://schemas.openxmlformats.org/officeDocument/2006/math">
                    <m:r>
                      <a:rPr lang="zh-CN" altLang="en-US" sz="2000" b="0" i="1" dirty="0" smtClean="0">
                        <a:latin typeface="Cambria Math"/>
                        <a:ea typeface="幼圆" pitchFamily="49" charset="-122"/>
                      </a:rPr>
                      <m:t>𝑌</m:t>
                    </m:r>
                  </m:oMath>
                </a14:m>
                <a:r>
                  <a:rPr lang="zh-CN" altLang="en-US" sz="2000" b="1" dirty="0">
                    <a:latin typeface="幼圆" pitchFamily="49" charset="-122"/>
                    <a:ea typeface="幼圆" pitchFamily="49" charset="-122"/>
                  </a:rPr>
                  <a:t>,也可</a:t>
                </a:r>
                <a:r>
                  <a:rPr lang="zh-CN" altLang="en-US" sz="2000" b="1" dirty="0" smtClean="0">
                    <a:latin typeface="幼圆" pitchFamily="49" charset="-122"/>
                    <a:ea typeface="幼圆" pitchFamily="49" charset="-122"/>
                  </a:rPr>
                  <a:t>称 </a:t>
                </a:r>
                <a14:m>
                  <m:oMath xmlns:m="http://schemas.openxmlformats.org/officeDocument/2006/math">
                    <m:r>
                      <a:rPr lang="zh-CN" altLang="en-US" sz="2000" b="0" i="1" dirty="0" smtClean="0">
                        <a:latin typeface="Cambria Math"/>
                        <a:ea typeface="幼圆" pitchFamily="49" charset="-122"/>
                      </a:rPr>
                      <m:t>𝐹</m:t>
                    </m:r>
                    <m:r>
                      <a:rPr lang="zh-CN" altLang="en-US" sz="2000" b="1" i="1" dirty="0" smtClean="0">
                        <a:latin typeface="Cambria Math"/>
                        <a:ea typeface="幼圆" pitchFamily="49" charset="-122"/>
                      </a:rPr>
                      <m:t>：</m:t>
                    </m:r>
                    <m:r>
                      <a:rPr lang="zh-CN" altLang="en-US" sz="2000" b="0" i="1" dirty="0" smtClean="0">
                        <a:latin typeface="Cambria Math"/>
                        <a:ea typeface="幼圆" pitchFamily="49" charset="-122"/>
                      </a:rPr>
                      <m:t>𝑋</m:t>
                    </m:r>
                    <m:r>
                      <a:rPr lang="zh-CN" altLang="en-US" sz="2000" b="0" i="1" dirty="0">
                        <a:latin typeface="Cambria Math"/>
                        <a:ea typeface="幼圆" pitchFamily="49" charset="-122"/>
                        <a:sym typeface="Arial" pitchFamily="34" charset="0"/>
                      </a:rPr>
                      <m:t>→</m:t>
                    </m:r>
                    <m:r>
                      <a:rPr lang="zh-CN" altLang="en-US" sz="2000" b="0" i="1" dirty="0">
                        <a:latin typeface="Cambria Math"/>
                        <a:ea typeface="幼圆" pitchFamily="49" charset="-122"/>
                        <a:sym typeface="Arial" pitchFamily="34" charset="0"/>
                      </a:rPr>
                      <m:t>𝑌</m:t>
                    </m:r>
                  </m:oMath>
                </a14:m>
                <a:r>
                  <a:rPr lang="zh-CN" altLang="en-US" sz="2000" b="1" dirty="0">
                    <a:latin typeface="幼圆" pitchFamily="49" charset="-122"/>
                    <a:ea typeface="幼圆" pitchFamily="49" charset="-122"/>
                    <a:sym typeface="Arial" pitchFamily="34" charset="0"/>
                  </a:rPr>
                  <a:t>在关系模式</a:t>
                </a:r>
                <a14:m>
                  <m:oMath xmlns:m="http://schemas.openxmlformats.org/officeDocument/2006/math">
                    <m:r>
                      <a:rPr lang="en-US" altLang="zh-CN" sz="2000" b="1" i="0" dirty="0" smtClean="0">
                        <a:latin typeface="Cambria Math"/>
                        <a:ea typeface="幼圆" pitchFamily="49" charset="-122"/>
                        <a:sym typeface="Arial" pitchFamily="34" charset="0"/>
                      </a:rPr>
                      <m:t> </m:t>
                    </m:r>
                    <m:r>
                      <a:rPr lang="zh-CN" altLang="en-US" sz="2000" b="1" i="1" dirty="0" smtClean="0">
                        <a:latin typeface="Cambria Math"/>
                        <a:ea typeface="幼圆" pitchFamily="49" charset="-122"/>
                        <a:sym typeface="Arial" pitchFamily="34" charset="0"/>
                      </a:rPr>
                      <m:t>𝑹</m:t>
                    </m:r>
                    <m:r>
                      <a:rPr lang="zh-CN" altLang="en-US" sz="2000" b="1" i="1" dirty="0" smtClean="0">
                        <a:latin typeface="Cambria Math"/>
                        <a:ea typeface="幼圆" pitchFamily="49" charset="-122"/>
                        <a:sym typeface="Arial" pitchFamily="34" charset="0"/>
                      </a:rPr>
                      <m:t>(</m:t>
                    </m:r>
                    <m:r>
                      <a:rPr lang="zh-CN" altLang="en-US" sz="2000" b="1" i="1" dirty="0" smtClean="0">
                        <a:latin typeface="Cambria Math"/>
                        <a:ea typeface="幼圆" pitchFamily="49" charset="-122"/>
                        <a:sym typeface="Arial" pitchFamily="34" charset="0"/>
                      </a:rPr>
                      <m:t>𝑼</m:t>
                    </m:r>
                    <m:r>
                      <a:rPr lang="zh-CN" altLang="en-US" sz="2000" b="1" i="1" dirty="0" smtClean="0">
                        <a:latin typeface="Cambria Math"/>
                        <a:ea typeface="幼圆" pitchFamily="49" charset="-122"/>
                        <a:sym typeface="Arial" pitchFamily="34" charset="0"/>
                      </a:rPr>
                      <m:t>)</m:t>
                    </m:r>
                  </m:oMath>
                </a14:m>
                <a:r>
                  <a:rPr lang="zh-CN" altLang="en-US" sz="2000" b="1" dirty="0">
                    <a:latin typeface="幼圆" pitchFamily="49" charset="-122"/>
                    <a:ea typeface="幼圆" pitchFamily="49" charset="-122"/>
                    <a:sym typeface="Arial" pitchFamily="34" charset="0"/>
                  </a:rPr>
                  <a:t>上</a:t>
                </a:r>
                <a:r>
                  <a:rPr lang="zh-CN" altLang="en-US" sz="2000" b="1" dirty="0" smtClean="0">
                    <a:latin typeface="幼圆" pitchFamily="49" charset="-122"/>
                    <a:ea typeface="幼圆" pitchFamily="49" charset="-122"/>
                    <a:sym typeface="Arial" pitchFamily="34" charset="0"/>
                  </a:rPr>
                  <a:t>成立</a:t>
                </a:r>
                <a:endParaRPr lang="zh-CN" altLang="en-US" sz="2000" b="1" dirty="0">
                  <a:latin typeface="幼圆" pitchFamily="49" charset="-122"/>
                  <a:ea typeface="幼圆" pitchFamily="49" charset="-122"/>
                  <a:sym typeface="Arial" pitchFamily="34" charset="0"/>
                </a:endParaRPr>
              </a:p>
              <a:p>
                <a:pPr lvl="1">
                  <a:spcBef>
                    <a:spcPts val="1200"/>
                  </a:spcBef>
                  <a:buFont typeface="Wingdings" pitchFamily="2" charset="2"/>
                  <a:buNone/>
                </a:pPr>
                <a:endParaRPr lang="zh-CN" altLang="en-US" sz="2000" b="1" dirty="0">
                  <a:latin typeface="幼圆" pitchFamily="49" charset="-122"/>
                  <a:ea typeface="幼圆" pitchFamily="49" charset="-122"/>
                </a:endParaRPr>
              </a:p>
              <a:p>
                <a:pPr lvl="1">
                  <a:spcBef>
                    <a:spcPts val="1200"/>
                  </a:spcBef>
                  <a:buFont typeface="Wingdings" pitchFamily="2" charset="2"/>
                  <a:buNone/>
                </a:pPr>
                <a:r>
                  <a:rPr lang="zh-CN" altLang="en-US" sz="2400" b="1" dirty="0">
                    <a:latin typeface="+mj-ea"/>
                    <a:ea typeface="+mj-ea"/>
                  </a:rPr>
                  <a:t>函数依赖图</a:t>
                </a:r>
              </a:p>
              <a:p>
                <a:pPr>
                  <a:lnSpc>
                    <a:spcPct val="150000"/>
                  </a:lnSpc>
                  <a:spcBef>
                    <a:spcPts val="600"/>
                  </a:spcBef>
                  <a:buFont typeface="Wingdings" pitchFamily="2" charset="2"/>
                  <a:buChar char="Ø"/>
                </a:pPr>
                <a:r>
                  <a:rPr lang="zh-CN" altLang="en-US" sz="2400" b="0" dirty="0">
                    <a:latin typeface="幼圆" pitchFamily="49" charset="-122"/>
                    <a:ea typeface="幼圆" pitchFamily="49" charset="-122"/>
                  </a:rPr>
                  <a:t>左部称为决定因子</a:t>
                </a:r>
              </a:p>
              <a:p>
                <a:pPr>
                  <a:lnSpc>
                    <a:spcPct val="150000"/>
                  </a:lnSpc>
                  <a:spcBef>
                    <a:spcPts val="600"/>
                  </a:spcBef>
                  <a:buFont typeface="Wingdings" pitchFamily="2" charset="2"/>
                  <a:buChar char="Ø"/>
                </a:pPr>
                <a:r>
                  <a:rPr lang="zh-CN" altLang="en-US" sz="2400" b="0" dirty="0">
                    <a:latin typeface="幼圆" pitchFamily="49" charset="-122"/>
                    <a:ea typeface="幼圆" pitchFamily="49" charset="-122"/>
                  </a:rPr>
                  <a:t>右部称为依赖</a:t>
                </a:r>
                <a:r>
                  <a:rPr lang="zh-CN" altLang="en-US" sz="2400" b="0" dirty="0" smtClean="0">
                    <a:latin typeface="幼圆" pitchFamily="49" charset="-122"/>
                    <a:ea typeface="幼圆" pitchFamily="49" charset="-122"/>
                  </a:rPr>
                  <a:t>因子</a:t>
                </a:r>
                <a:endParaRPr lang="zh-CN" altLang="en-US" sz="2400" b="0" dirty="0">
                  <a:latin typeface="幼圆" pitchFamily="49" charset="-122"/>
                  <a:ea typeface="幼圆" pitchFamily="49" charset="-122"/>
                </a:endParaRPr>
              </a:p>
            </p:txBody>
          </p:sp>
        </mc:Choice>
        <mc:Fallback>
          <p:sp>
            <p:nvSpPr>
              <p:cNvPr id="20482" name="内容占位符 2"/>
              <p:cNvSpPr>
                <a:spLocks noGrp="1" noRot="1" noChangeAspect="1" noMove="1" noResize="1" noEditPoints="1" noAdjustHandles="1" noChangeArrowheads="1" noChangeShapeType="1" noTextEdit="1"/>
              </p:cNvSpPr>
              <p:nvPr>
                <p:ph idx="4294967295"/>
              </p:nvPr>
            </p:nvSpPr>
            <p:spPr>
              <a:xfrm>
                <a:off x="1043608" y="985292"/>
                <a:ext cx="8100392" cy="4729708"/>
              </a:xfrm>
              <a:blipFill rotWithShape="1">
                <a:blip r:embed="rId1"/>
                <a:stretch>
                  <a:fillRect l="-1129" t="-1031" r="-2408"/>
                </a:stretch>
              </a:blipFill>
            </p:spPr>
            <p:txBody>
              <a:bodyPr/>
              <a:lstStyle/>
              <a:p>
                <a:r>
                  <a:rPr lang="zh-CN" altLang="en-US">
                    <a:noFill/>
                  </a:rPr>
                  <a:t> </a:t>
                </a:r>
                <a:endParaRPr lang="zh-CN" altLang="en-US">
                  <a:noFill/>
                </a:endParaRPr>
              </a:p>
            </p:txBody>
          </p:sp>
        </mc:Fallback>
      </mc:AlternateContent>
      <p:sp>
        <p:nvSpPr>
          <p:cNvPr id="10" name="页脚占位符 2"/>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grpSp>
        <p:nvGrpSpPr>
          <p:cNvPr id="2" name="组合 1"/>
          <p:cNvGrpSpPr/>
          <p:nvPr/>
        </p:nvGrpSpPr>
        <p:grpSpPr>
          <a:xfrm>
            <a:off x="4943301" y="4185622"/>
            <a:ext cx="3013075" cy="1120149"/>
            <a:chOff x="4859338" y="4302125"/>
            <a:chExt cx="3013075" cy="1344180"/>
          </a:xfrm>
        </p:grpSpPr>
        <mc:AlternateContent xmlns:mc="http://schemas.openxmlformats.org/markup-compatibility/2006">
          <mc:Choice xmlns:a14="http://schemas.microsoft.com/office/drawing/2010/main" Requires="a14">
            <p:sp>
              <p:nvSpPr>
                <p:cNvPr id="20483" name="Rectangle 4"/>
                <p:cNvSpPr>
                  <a:spLocks noChangeArrowheads="1"/>
                </p:cNvSpPr>
                <p:nvPr/>
              </p:nvSpPr>
              <p:spPr bwMode="auto">
                <a:xfrm>
                  <a:off x="4859338" y="4365625"/>
                  <a:ext cx="630237" cy="533400"/>
                </a:xfrm>
                <a:prstGeom prst="rect">
                  <a:avLst/>
                </a:prstGeom>
                <a:noFill/>
                <a:ln w="19050" cmpd="sng">
                  <a:solidFill>
                    <a:srgbClr val="000000"/>
                  </a:solidFill>
                  <a:miter lim="800000"/>
                </a:ln>
                <a:extLst>
                  <a:ext uri="{909E8E84-426E-40DD-AFC4-6F175D3DCCD1}">
                    <a14:hiddenFill>
                      <a:solidFill>
                        <a:srgbClr val="FFFFFF"/>
                      </a:solidFill>
                    </a14:hiddenFill>
                  </a:ext>
                </a:extLst>
              </p:spPr>
              <p:txBody>
                <a:bodyPr lIns="0" tIns="180000" rIns="0" bIns="0"/>
                <a:lstStyle/>
                <a:p>
                  <a:pPr algn="ctr"/>
                  <a14:m>
                    <m:oMathPara xmlns:m="http://schemas.openxmlformats.org/officeDocument/2006/math">
                      <m:oMathParaPr>
                        <m:jc m:val="centerGroup"/>
                      </m:oMathParaPr>
                      <m:oMath xmlns:m="http://schemas.openxmlformats.org/officeDocument/2006/math">
                        <m:r>
                          <a:rPr lang="zh-CN" altLang="en-US" sz="1600" b="1" i="1" dirty="0" smtClean="0">
                            <a:latin typeface="Cambria Math"/>
                          </a:rPr>
                          <m:t>𝑿</m:t>
                        </m:r>
                      </m:oMath>
                    </m:oMathPara>
                  </a14:m>
                  <a:endParaRPr lang="zh-CN" altLang="en-US" sz="1600" b="1" dirty="0">
                    <a:latin typeface="Calibri" pitchFamily="34" charset="0"/>
                  </a:endParaRPr>
                </a:p>
              </p:txBody>
            </p:sp>
          </mc:Choice>
          <mc:Fallback>
            <p:sp>
              <p:nvSpPr>
                <p:cNvPr id="20483" name="Rectangle 4"/>
                <p:cNvSpPr>
                  <a:spLocks noRot="1" noChangeAspect="1" noMove="1" noResize="1" noEditPoints="1" noAdjustHandles="1" noChangeArrowheads="1" noChangeShapeType="1" noTextEdit="1"/>
                </p:cNvSpPr>
                <p:nvPr/>
              </p:nvSpPr>
              <p:spPr bwMode="auto">
                <a:xfrm>
                  <a:off x="4859338" y="4365625"/>
                  <a:ext cx="630237" cy="533400"/>
                </a:xfrm>
                <a:prstGeom prst="rect">
                  <a:avLst/>
                </a:prstGeom>
                <a:blipFill rotWithShape="1">
                  <a:blip r:embed="rId2"/>
                  <a:stretch>
                    <a:fillRect/>
                  </a:stretch>
                </a:blip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484" name="Rectangle 5"/>
                <p:cNvSpPr>
                  <a:spLocks noChangeArrowheads="1"/>
                </p:cNvSpPr>
                <p:nvPr/>
              </p:nvSpPr>
              <p:spPr bwMode="auto">
                <a:xfrm>
                  <a:off x="7242175" y="4365625"/>
                  <a:ext cx="630238" cy="533400"/>
                </a:xfrm>
                <a:prstGeom prst="rect">
                  <a:avLst/>
                </a:prstGeom>
                <a:noFill/>
                <a:ln w="19050" cmpd="sng">
                  <a:solidFill>
                    <a:srgbClr val="000000"/>
                  </a:solidFill>
                  <a:miter lim="800000"/>
                </a:ln>
                <a:extLst>
                  <a:ext uri="{909E8E84-426E-40DD-AFC4-6F175D3DCCD1}">
                    <a14:hiddenFill>
                      <a:solidFill>
                        <a:srgbClr val="FFFFFF"/>
                      </a:solidFill>
                    </a14:hiddenFill>
                  </a:ext>
                </a:extLst>
              </p:spPr>
              <p:txBody>
                <a:bodyPr lIns="0" tIns="180000" rIns="0" bIns="0"/>
                <a:lstStyle/>
                <a:p>
                  <a:pPr algn="ctr"/>
                  <a14:m>
                    <m:oMathPara xmlns:m="http://schemas.openxmlformats.org/officeDocument/2006/math">
                      <m:oMathParaPr>
                        <m:jc m:val="centerGroup"/>
                      </m:oMathParaPr>
                      <m:oMath xmlns:m="http://schemas.openxmlformats.org/officeDocument/2006/math">
                        <m:r>
                          <a:rPr lang="zh-CN" altLang="en-US" sz="1600" b="1" i="1" dirty="0" smtClean="0">
                            <a:latin typeface="Cambria Math"/>
                          </a:rPr>
                          <m:t>𝒀</m:t>
                        </m:r>
                      </m:oMath>
                    </m:oMathPara>
                  </a14:m>
                  <a:endParaRPr lang="zh-CN" altLang="en-US" sz="1600" b="1" dirty="0">
                    <a:latin typeface="Calibri" pitchFamily="34" charset="0"/>
                  </a:endParaRPr>
                </a:p>
              </p:txBody>
            </p:sp>
          </mc:Choice>
          <mc:Fallback>
            <p:sp>
              <p:nvSpPr>
                <p:cNvPr id="20484" name="Rectangle 5"/>
                <p:cNvSpPr>
                  <a:spLocks noRot="1" noChangeAspect="1" noMove="1" noResize="1" noEditPoints="1" noAdjustHandles="1" noChangeArrowheads="1" noChangeShapeType="1" noTextEdit="1"/>
                </p:cNvSpPr>
                <p:nvPr/>
              </p:nvSpPr>
              <p:spPr bwMode="auto">
                <a:xfrm>
                  <a:off x="7242175" y="4365625"/>
                  <a:ext cx="630238" cy="533400"/>
                </a:xfrm>
                <a:prstGeom prst="rect">
                  <a:avLst/>
                </a:prstGeom>
                <a:blipFill rotWithShape="1">
                  <a:blip r:embed="rId3"/>
                  <a:stretch>
                    <a:fillRect/>
                  </a:stretch>
                </a:blip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endParaRPr lang="zh-CN" altLang="en-US">
                    <a:noFill/>
                  </a:endParaRPr>
                </a:p>
              </p:txBody>
            </p:sp>
          </mc:Fallback>
        </mc:AlternateContent>
        <p:cxnSp>
          <p:nvCxnSpPr>
            <p:cNvPr id="20485" name="AutoShape 6"/>
            <p:cNvCxnSpPr>
              <a:cxnSpLocks noChangeShapeType="1"/>
            </p:cNvCxnSpPr>
            <p:nvPr/>
          </p:nvCxnSpPr>
          <p:spPr bwMode="auto">
            <a:xfrm>
              <a:off x="5489575" y="4648200"/>
              <a:ext cx="1752600" cy="0"/>
            </a:xfrm>
            <a:prstGeom prst="straightConnector1">
              <a:avLst/>
            </a:prstGeom>
            <a:noFill/>
            <a:ln w="19050" cmpd="sng">
              <a:solidFill>
                <a:srgbClr val="000000"/>
              </a:solidFill>
              <a:rou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20486" name="Text Box 7"/>
                <p:cNvSpPr txBox="1">
                  <a:spLocks noChangeArrowheads="1"/>
                </p:cNvSpPr>
                <p:nvPr/>
              </p:nvSpPr>
              <p:spPr bwMode="auto">
                <a:xfrm>
                  <a:off x="5580063" y="4302125"/>
                  <a:ext cx="1457325" cy="2063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lstStyle>
                  <a:lvl1pPr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14:m>
                    <m:oMath xmlns:m="http://schemas.openxmlformats.org/officeDocument/2006/math">
                      <m:r>
                        <a:rPr lang="zh-CN" altLang="en-US" sz="1600" b="1" i="1" dirty="0" smtClean="0">
                          <a:latin typeface="Cambria Math"/>
                        </a:rPr>
                        <m:t>𝒀</m:t>
                      </m:r>
                    </m:oMath>
                  </a14:m>
                  <a:r>
                    <a:rPr lang="zh-CN" altLang="en-US" sz="1600" b="1" dirty="0">
                      <a:latin typeface="Calibri" pitchFamily="34" charset="0"/>
                    </a:rPr>
                    <a:t>函数依赖于</a:t>
                  </a:r>
                  <a14:m>
                    <m:oMath xmlns:m="http://schemas.openxmlformats.org/officeDocument/2006/math">
                      <m:r>
                        <a:rPr lang="zh-CN" altLang="en-US" sz="1600" b="1" i="1" dirty="0" smtClean="0">
                          <a:latin typeface="Cambria Math"/>
                        </a:rPr>
                        <m:t>𝑿</m:t>
                      </m:r>
                    </m:oMath>
                  </a14:m>
                  <a:endParaRPr lang="zh-CN" altLang="en-US" sz="1600" b="1" dirty="0">
                    <a:latin typeface="Calibri" pitchFamily="34" charset="0"/>
                  </a:endParaRPr>
                </a:p>
              </p:txBody>
            </p:sp>
          </mc:Choice>
          <mc:Fallback>
            <p:sp>
              <p:nvSpPr>
                <p:cNvPr id="20486" name="Text Box 7"/>
                <p:cNvSpPr txBox="1">
                  <a:spLocks noRot="1" noChangeAspect="1" noMove="1" noResize="1" noEditPoints="1" noAdjustHandles="1" noChangeArrowheads="1" noChangeShapeType="1" noTextEdit="1"/>
                </p:cNvSpPr>
                <p:nvPr/>
              </p:nvSpPr>
              <p:spPr bwMode="auto">
                <a:xfrm>
                  <a:off x="5580063" y="4302125"/>
                  <a:ext cx="1457325" cy="206375"/>
                </a:xfrm>
                <a:prstGeom prst="rect">
                  <a:avLst/>
                </a:prstGeom>
                <a:blipFill rotWithShape="1">
                  <a:blip r:embed="rId4"/>
                  <a:stretch>
                    <a:fillRect t="-46429" b="-1071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0487" name="Text Box 8"/>
            <p:cNvSpPr txBox="1">
              <a:spLocks noChangeArrowheads="1"/>
            </p:cNvSpPr>
            <p:nvPr/>
          </p:nvSpPr>
          <p:spPr bwMode="auto">
            <a:xfrm>
              <a:off x="5638800" y="5439930"/>
              <a:ext cx="145732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defRPr sz="2400">
                  <a:solidFill>
                    <a:schemeClr val="tx1"/>
                  </a:solidFill>
                  <a:latin typeface="Times New Roman" panose="02020603050405020304" pitchFamily="18" charset="0"/>
                  <a:ea typeface="宋体" panose="02010600030101010101" pitchFamily="2" charset="-122"/>
                </a:defRPr>
              </a:lvl1pPr>
              <a:lvl2pPr marL="742950" indent="-285750" algn="l">
                <a:defRPr sz="2400">
                  <a:solidFill>
                    <a:schemeClr val="tx1"/>
                  </a:solidFill>
                  <a:latin typeface="Times New Roman" panose="02020603050405020304" pitchFamily="18" charset="0"/>
                  <a:ea typeface="宋体" panose="02010600030101010101" pitchFamily="2" charset="-122"/>
                </a:defRPr>
              </a:lvl2pPr>
              <a:lvl3pPr marL="1143000" indent="-228600" algn="l">
                <a:defRPr sz="2400">
                  <a:solidFill>
                    <a:schemeClr val="tx1"/>
                  </a:solidFill>
                  <a:latin typeface="Times New Roman" panose="02020603050405020304" pitchFamily="18" charset="0"/>
                  <a:ea typeface="宋体" panose="02010600030101010101" pitchFamily="2" charset="-122"/>
                </a:defRPr>
              </a:lvl3pPr>
              <a:lvl4pPr marL="1600200" indent="-228600" algn="l">
                <a:defRPr sz="2400">
                  <a:solidFill>
                    <a:schemeClr val="tx1"/>
                  </a:solidFill>
                  <a:latin typeface="Times New Roman" panose="02020603050405020304" pitchFamily="18" charset="0"/>
                  <a:ea typeface="宋体" panose="02010600030101010101" pitchFamily="2" charset="-122"/>
                </a:defRPr>
              </a:lvl4pPr>
              <a:lvl5pPr marL="2057400" indent="-228600" algn="l">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sz="1800" dirty="0">
                  <a:latin typeface="Calibri" panose="020F0502020204030204" pitchFamily="34" charset="0"/>
                </a:rPr>
                <a:t>函数依赖图</a:t>
              </a:r>
              <a:endParaRPr lang="zh-CN" sz="1800" dirty="0">
                <a:latin typeface="Arial" panose="020B0604020202020204" pitchFamily="34" charset="0"/>
              </a:endParaRPr>
            </a:p>
          </p:txBody>
        </p:sp>
      </p:grpSp>
      <p:sp>
        <p:nvSpPr>
          <p:cNvPr id="14" name="Rectangle 2"/>
          <p:cNvSpPr txBox="1">
            <a:spLocks noChangeArrowheads="1"/>
          </p:cNvSpPr>
          <p:nvPr/>
        </p:nvSpPr>
        <p:spPr>
          <a:xfrm>
            <a:off x="1115617" y="0"/>
            <a:ext cx="7128791"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additive="base">
                                        <p:cTn id="13"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anim calcmode="lin" valueType="num">
                                      <p:cBhvr additive="base">
                                        <p:cTn id="19"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2">
                                            <p:txEl>
                                              <p:pRg st="4" end="4"/>
                                            </p:txEl>
                                          </p:spTgt>
                                        </p:tgtEl>
                                        <p:attrNameLst>
                                          <p:attrName>style.visibility</p:attrName>
                                        </p:attrNameLst>
                                      </p:cBhvr>
                                      <p:to>
                                        <p:strVal val="visible"/>
                                      </p:to>
                                    </p:set>
                                    <p:anim calcmode="lin" valueType="num">
                                      <p:cBhvr additive="base">
                                        <p:cTn id="25"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2">
                                            <p:txEl>
                                              <p:pRg st="5" end="5"/>
                                            </p:txEl>
                                          </p:spTgt>
                                        </p:tgtEl>
                                        <p:attrNameLst>
                                          <p:attrName>style.visibility</p:attrName>
                                        </p:attrNameLst>
                                      </p:cBhvr>
                                      <p:to>
                                        <p:strVal val="visible"/>
                                      </p:to>
                                    </p:set>
                                    <p:anim calcmode="lin" valueType="num">
                                      <p:cBhvr additive="base">
                                        <p:cTn id="31"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style.rotation</p:attrName>
                                        </p:attrNameLst>
                                      </p:cBhvr>
                                      <p:tavLst>
                                        <p:tav tm="0">
                                          <p:val>
                                            <p:fltVal val="90"/>
                                          </p:val>
                                        </p:tav>
                                        <p:tav tm="100000">
                                          <p:val>
                                            <p:fltVal val="0"/>
                                          </p:val>
                                        </p:tav>
                                      </p:tavLst>
                                    </p:anim>
                                    <p:animEffect transition="in" filter="fade">
                                      <p:cBhvr>
                                        <p:cTn id="4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40124" y="1273324"/>
            <a:ext cx="1487659" cy="457200"/>
          </a:xfrm>
        </p:spPr>
        <p:txBody>
          <a:bodyPr/>
          <a:lstStyle/>
          <a:p>
            <a:pPr algn="l"/>
            <a:r>
              <a:rPr lang="zh-CN" altLang="en-US" sz="3200" b="1" dirty="0">
                <a:latin typeface="+mj-ea"/>
              </a:rPr>
              <a:t>说 </a:t>
            </a:r>
            <a:r>
              <a:rPr lang="zh-CN" altLang="en-US" sz="3200" b="1" dirty="0" smtClean="0">
                <a:latin typeface="+mj-ea"/>
              </a:rPr>
              <a:t>明</a:t>
            </a:r>
            <a:r>
              <a:rPr lang="zh-CN" altLang="en-US" sz="3200" b="1" dirty="0">
                <a:latin typeface="+mj-ea"/>
              </a:rPr>
              <a:t>：</a:t>
            </a:r>
            <a:r>
              <a:rPr lang="zh-CN" altLang="en-US" b="1" dirty="0" smtClean="0">
                <a:latin typeface="+mj-ea"/>
              </a:rPr>
              <a:t> </a:t>
            </a:r>
            <a:endParaRPr lang="zh-CN" altLang="en-US" b="1" dirty="0">
              <a:latin typeface="+mj-ea"/>
            </a:endParaRPr>
          </a:p>
        </p:txBody>
      </p:sp>
      <p:sp>
        <p:nvSpPr>
          <p:cNvPr id="21507" name="Rectangle 3"/>
          <p:cNvSpPr>
            <a:spLocks noGrp="1" noChangeArrowheads="1"/>
          </p:cNvSpPr>
          <p:nvPr>
            <p:ph idx="4294967295"/>
          </p:nvPr>
        </p:nvSpPr>
        <p:spPr>
          <a:xfrm>
            <a:off x="1115617" y="1849388"/>
            <a:ext cx="7776863" cy="3528392"/>
          </a:xfrm>
        </p:spPr>
        <p:txBody>
          <a:bodyPr>
            <a:normAutofit/>
          </a:bodyPr>
          <a:lstStyle/>
          <a:p>
            <a:pPr marL="533400" indent="-533400">
              <a:lnSpc>
                <a:spcPct val="150000"/>
              </a:lnSpc>
              <a:buFont typeface="Wingdings" panose="05000000000000000000" pitchFamily="2" charset="2"/>
              <a:buChar char="Ø"/>
            </a:pPr>
            <a:r>
              <a:rPr lang="zh-CN" altLang="en-US" sz="2600" dirty="0" smtClean="0">
                <a:latin typeface="幼圆" pitchFamily="49" charset="-122"/>
                <a:ea typeface="幼圆" pitchFamily="49" charset="-122"/>
              </a:rPr>
              <a:t>所</a:t>
            </a:r>
            <a:r>
              <a:rPr lang="zh-CN" altLang="en-US" sz="2600" dirty="0">
                <a:latin typeface="幼圆" pitchFamily="49" charset="-122"/>
                <a:ea typeface="幼圆" pitchFamily="49" charset="-122"/>
              </a:rPr>
              <a:t>有关系实例均要</a:t>
            </a:r>
            <a:r>
              <a:rPr lang="zh-CN" altLang="en-US" sz="2600" dirty="0" smtClean="0">
                <a:latin typeface="幼圆" pitchFamily="49" charset="-122"/>
                <a:ea typeface="幼圆" pitchFamily="49" charset="-122"/>
              </a:rPr>
              <a:t>满足；</a:t>
            </a:r>
            <a:endParaRPr lang="zh-CN" altLang="en-US" sz="2600" dirty="0">
              <a:latin typeface="幼圆" pitchFamily="49" charset="-122"/>
              <a:ea typeface="幼圆" pitchFamily="49" charset="-122"/>
            </a:endParaRPr>
          </a:p>
          <a:p>
            <a:pPr marL="533400" indent="-533400">
              <a:lnSpc>
                <a:spcPct val="150000"/>
              </a:lnSpc>
              <a:buFont typeface="Wingdings" panose="05000000000000000000" pitchFamily="2" charset="2"/>
              <a:buChar char="Ø"/>
            </a:pPr>
            <a:r>
              <a:rPr lang="zh-CN" altLang="en-US" sz="2600" dirty="0" smtClean="0">
                <a:latin typeface="幼圆" pitchFamily="49" charset="-122"/>
                <a:ea typeface="幼圆" pitchFamily="49" charset="-122"/>
              </a:rPr>
              <a:t>语义</a:t>
            </a:r>
            <a:r>
              <a:rPr lang="zh-CN" altLang="en-US" sz="2600" dirty="0">
                <a:latin typeface="幼圆" pitchFamily="49" charset="-122"/>
                <a:ea typeface="幼圆" pitchFamily="49" charset="-122"/>
              </a:rPr>
              <a:t>范畴的</a:t>
            </a:r>
            <a:r>
              <a:rPr lang="zh-CN" altLang="en-US" sz="2600" dirty="0" smtClean="0">
                <a:latin typeface="幼圆" pitchFamily="49" charset="-122"/>
                <a:ea typeface="幼圆" pitchFamily="49" charset="-122"/>
              </a:rPr>
              <a:t>概念；</a:t>
            </a:r>
            <a:endParaRPr lang="zh-CN" altLang="en-US" sz="2600" dirty="0">
              <a:latin typeface="幼圆" pitchFamily="49" charset="-122"/>
              <a:ea typeface="幼圆" pitchFamily="49" charset="-122"/>
            </a:endParaRPr>
          </a:p>
          <a:p>
            <a:pPr marL="533400" indent="-533400">
              <a:lnSpc>
                <a:spcPct val="150000"/>
              </a:lnSpc>
              <a:buFont typeface="Wingdings" panose="05000000000000000000" pitchFamily="2" charset="2"/>
              <a:buChar char="Ø"/>
            </a:pPr>
            <a:r>
              <a:rPr lang="zh-CN" altLang="en-US" sz="2600" dirty="0" smtClean="0">
                <a:latin typeface="幼圆" pitchFamily="49" charset="-122"/>
                <a:ea typeface="幼圆" pitchFamily="49" charset="-122"/>
              </a:rPr>
              <a:t>数据库</a:t>
            </a:r>
            <a:r>
              <a:rPr lang="zh-CN" altLang="en-US" sz="2600" dirty="0">
                <a:latin typeface="幼圆" pitchFamily="49" charset="-122"/>
                <a:ea typeface="幼圆" pitchFamily="49" charset="-122"/>
              </a:rPr>
              <a:t>设计者可以对现实世界作强制的规定</a:t>
            </a:r>
            <a:endParaRPr lang="zh-CN" altLang="en-US" sz="2600" dirty="0">
              <a:latin typeface="幼圆" pitchFamily="49" charset="-122"/>
              <a:ea typeface="幼圆" pitchFamily="49" charset="-122"/>
            </a:endParaRPr>
          </a:p>
          <a:p>
            <a:pPr marL="533400" indent="-533400">
              <a:lnSpc>
                <a:spcPct val="150000"/>
              </a:lnSpc>
              <a:buFont typeface="Arial" panose="020B0604020202020204" pitchFamily="34" charset="0"/>
              <a:buChar char="•"/>
            </a:pPr>
            <a:r>
              <a:rPr lang="zh-CN" altLang="en-US" sz="2400" b="0" dirty="0" smtClean="0">
                <a:latin typeface="幼圆" pitchFamily="49" charset="-122"/>
                <a:ea typeface="幼圆" pitchFamily="49" charset="-122"/>
              </a:rPr>
              <a:t>例如</a:t>
            </a:r>
            <a:r>
              <a:rPr lang="zh-CN" altLang="en-US" sz="2400" b="0" dirty="0">
                <a:latin typeface="幼圆" pitchFamily="49" charset="-122"/>
                <a:ea typeface="幼圆" pitchFamily="49" charset="-122"/>
              </a:rPr>
              <a:t>：规定不允许同名人出现，因而</a:t>
            </a:r>
            <a:r>
              <a:rPr lang="zh-CN" altLang="en-US" sz="2400" b="0" dirty="0" smtClean="0">
                <a:latin typeface="幼圆" pitchFamily="49" charset="-122"/>
                <a:ea typeface="幼圆" pitchFamily="49" charset="-122"/>
              </a:rPr>
              <a:t>使得 </a:t>
            </a:r>
            <a:endParaRPr lang="en-US" altLang="zh-CN" sz="2400" b="0" dirty="0" smtClean="0">
              <a:latin typeface="幼圆" pitchFamily="49" charset="-122"/>
              <a:ea typeface="幼圆" pitchFamily="49" charset="-122"/>
            </a:endParaRPr>
          </a:p>
          <a:p>
            <a:pPr marL="533400" indent="-533400">
              <a:lnSpc>
                <a:spcPct val="150000"/>
              </a:lnSpc>
              <a:buFont typeface="Wingdings" panose="05000000000000000000" pitchFamily="2" charset="2"/>
              <a:buNone/>
            </a:pPr>
            <a:r>
              <a:rPr lang="en-US" altLang="zh-CN" sz="2400" b="0" dirty="0">
                <a:latin typeface="幼圆" pitchFamily="49" charset="-122"/>
                <a:ea typeface="幼圆" pitchFamily="49" charset="-122"/>
              </a:rPr>
              <a:t> </a:t>
            </a:r>
            <a:r>
              <a:rPr lang="en-US" altLang="zh-CN" sz="2400" b="0" dirty="0" smtClean="0">
                <a:latin typeface="幼圆" pitchFamily="49" charset="-122"/>
                <a:ea typeface="幼圆" pitchFamily="49" charset="-122"/>
              </a:rPr>
              <a:t>      “</a:t>
            </a:r>
            <a:r>
              <a:rPr lang="zh-CN" altLang="en-US" sz="2400" b="0" dirty="0" smtClean="0">
                <a:latin typeface="幼圆" pitchFamily="49" charset="-122"/>
                <a:ea typeface="幼圆" pitchFamily="49" charset="-122"/>
              </a:rPr>
              <a:t>姓名</a:t>
            </a:r>
            <a:r>
              <a:rPr lang="en-US" altLang="zh-CN" sz="2400" b="0" dirty="0" smtClean="0">
                <a:latin typeface="幼圆" pitchFamily="49" charset="-122"/>
                <a:ea typeface="幼圆" pitchFamily="49" charset="-122"/>
              </a:rPr>
              <a:t>”</a:t>
            </a:r>
            <a:r>
              <a:rPr lang="zh-CN" altLang="en-US" sz="2400" b="0" dirty="0" smtClean="0">
                <a:latin typeface="幼圆" pitchFamily="49" charset="-122"/>
                <a:ea typeface="幼圆" pitchFamily="49" charset="-122"/>
              </a:rPr>
              <a:t> → </a:t>
            </a:r>
            <a:r>
              <a:rPr lang="en-US" altLang="zh-CN" sz="2400" b="0" dirty="0" smtClean="0">
                <a:latin typeface="幼圆" pitchFamily="49" charset="-122"/>
                <a:ea typeface="幼圆" pitchFamily="49" charset="-122"/>
              </a:rPr>
              <a:t>“</a:t>
            </a:r>
            <a:r>
              <a:rPr lang="zh-CN" altLang="en-US" sz="2400" b="0" dirty="0" smtClean="0">
                <a:latin typeface="幼圆" pitchFamily="49" charset="-122"/>
                <a:ea typeface="幼圆" pitchFamily="49" charset="-122"/>
              </a:rPr>
              <a:t>年龄</a:t>
            </a:r>
            <a:r>
              <a:rPr lang="en-US" altLang="zh-CN" sz="2400" b="0" dirty="0" smtClean="0">
                <a:latin typeface="幼圆" pitchFamily="49" charset="-122"/>
                <a:ea typeface="幼圆" pitchFamily="49" charset="-122"/>
              </a:rPr>
              <a:t>”</a:t>
            </a:r>
            <a:r>
              <a:rPr lang="zh-CN" altLang="en-US" sz="2400" b="0" dirty="0" smtClean="0">
                <a:latin typeface="幼圆" pitchFamily="49" charset="-122"/>
                <a:ea typeface="幼圆" pitchFamily="49" charset="-122"/>
              </a:rPr>
              <a:t>函数依赖</a:t>
            </a:r>
            <a:r>
              <a:rPr lang="zh-CN" altLang="en-US" sz="2400" b="0" dirty="0">
                <a:latin typeface="幼圆" pitchFamily="49" charset="-122"/>
                <a:ea typeface="幼圆" pitchFamily="49" charset="-122"/>
              </a:rPr>
              <a:t>成立。</a:t>
            </a:r>
            <a:endParaRPr lang="zh-CN" altLang="en-US" sz="2400" b="0" dirty="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115617" y="0"/>
            <a:ext cx="7128791"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fade">
                                      <p:cBhvr>
                                        <p:cTn id="20" dur="500"/>
                                        <p:tgtEl>
                                          <p:spTgt spid="2150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555" name="Rectangle 3"/>
              <p:cNvSpPr>
                <a:spLocks noGrp="1" noChangeArrowheads="1"/>
              </p:cNvSpPr>
              <p:nvPr>
                <p:ph idx="4294967295"/>
              </p:nvPr>
            </p:nvSpPr>
            <p:spPr>
              <a:xfrm>
                <a:off x="1115617" y="944769"/>
                <a:ext cx="7037065" cy="3341233"/>
              </a:xfrm>
            </p:spPr>
            <p:txBody>
              <a:bodyPr>
                <a:normAutofit/>
              </a:bodyPr>
              <a:lstStyle/>
              <a:p>
                <a:pPr>
                  <a:lnSpc>
                    <a:spcPct val="160000"/>
                  </a:lnSpc>
                  <a:buFont typeface="Wingdings" pitchFamily="2" charset="2"/>
                  <a:buChar char="u"/>
                </a:pPr>
                <a:r>
                  <a:rPr lang="zh-CN" sz="2400" b="1" dirty="0" smtClean="0">
                    <a:latin typeface="幼圆" pitchFamily="49" charset="-122"/>
                    <a:ea typeface="幼圆" pitchFamily="49" charset="-122"/>
                  </a:rPr>
                  <a:t>若</a:t>
                </a:r>
                <a:r>
                  <a:rPr lang="zh-CN" altLang="zh-CN" sz="2400" b="1" i="1" dirty="0" smtClean="0">
                    <a:latin typeface="幼圆" pitchFamily="49" charset="-122"/>
                    <a:ea typeface="幼圆" pitchFamily="49" charset="-122"/>
                  </a:rPr>
                  <a:t>X</a:t>
                </a:r>
                <a:r>
                  <a:rPr lang="en-US" altLang="zh-CN" sz="2400" b="1" i="1" dirty="0" smtClean="0">
                    <a:latin typeface="幼圆" pitchFamily="49" charset="-122"/>
                    <a:ea typeface="幼圆" pitchFamily="49" charset="-122"/>
                  </a:rPr>
                  <a:t> </a:t>
                </a:r>
                <a:r>
                  <a:rPr lang="zh-CN" altLang="zh-CN" sz="2400" b="1" dirty="0" smtClean="0">
                    <a:latin typeface="幼圆" pitchFamily="49" charset="-122"/>
                    <a:ea typeface="幼圆" pitchFamily="49" charset="-122"/>
                  </a:rPr>
                  <a:t>→</a:t>
                </a:r>
                <a:r>
                  <a:rPr lang="zh-CN" altLang="zh-CN" sz="2400" b="1" i="1" dirty="0">
                    <a:latin typeface="幼圆" pitchFamily="49" charset="-122"/>
                    <a:ea typeface="幼圆" pitchFamily="49" charset="-122"/>
                  </a:rPr>
                  <a:t>Y</a:t>
                </a:r>
                <a:r>
                  <a:rPr lang="zh-CN" sz="2400" b="1" dirty="0">
                    <a:latin typeface="幼圆" pitchFamily="49" charset="-122"/>
                    <a:ea typeface="幼圆" pitchFamily="49" charset="-122"/>
                  </a:rPr>
                  <a:t>，</a:t>
                </a:r>
                <a:r>
                  <a:rPr lang="zh-CN" sz="2400" b="1" dirty="0" smtClean="0">
                    <a:latin typeface="幼圆" pitchFamily="49" charset="-122"/>
                    <a:ea typeface="幼圆" pitchFamily="49" charset="-122"/>
                  </a:rPr>
                  <a:t>则</a:t>
                </a:r>
                <a:r>
                  <a:rPr lang="en-US" altLang="zh-CN" sz="2400" b="1" dirty="0" smtClean="0">
                    <a:latin typeface="幼圆" pitchFamily="49" charset="-122"/>
                    <a:ea typeface="幼圆" pitchFamily="49" charset="-122"/>
                  </a:rPr>
                  <a:t> </a:t>
                </a:r>
                <a:r>
                  <a:rPr lang="zh-CN" altLang="zh-CN" sz="2400" b="1" i="1" dirty="0" smtClean="0">
                    <a:latin typeface="幼圆" pitchFamily="49" charset="-122"/>
                    <a:ea typeface="幼圆" pitchFamily="49" charset="-122"/>
                  </a:rPr>
                  <a:t>X</a:t>
                </a:r>
                <a:r>
                  <a:rPr lang="en-US" altLang="zh-CN" sz="2400" b="1" i="1" dirty="0" smtClean="0">
                    <a:latin typeface="幼圆" pitchFamily="49" charset="-122"/>
                    <a:ea typeface="幼圆" pitchFamily="49" charset="-122"/>
                  </a:rPr>
                  <a:t> </a:t>
                </a:r>
                <a:r>
                  <a:rPr lang="zh-CN" sz="2400" b="1" dirty="0" smtClean="0">
                    <a:latin typeface="幼圆" pitchFamily="49" charset="-122"/>
                    <a:ea typeface="幼圆" pitchFamily="49" charset="-122"/>
                  </a:rPr>
                  <a:t>称为</a:t>
                </a:r>
                <a:r>
                  <a:rPr lang="zh-CN" sz="2400" b="1" dirty="0">
                    <a:latin typeface="幼圆" pitchFamily="49" charset="-122"/>
                    <a:ea typeface="幼圆" pitchFamily="49" charset="-122"/>
                  </a:rPr>
                  <a:t>这个函数依赖的决定属性组，也称为决定因素（</a:t>
                </a:r>
                <a:r>
                  <a:rPr lang="zh-CN" altLang="zh-CN" sz="2400" b="1" dirty="0">
                    <a:latin typeface="幼圆" pitchFamily="49" charset="-122"/>
                    <a:ea typeface="幼圆" pitchFamily="49" charset="-122"/>
                  </a:rPr>
                  <a:t>Determinant</a:t>
                </a:r>
                <a:r>
                  <a:rPr lang="zh-CN" sz="2400" b="1" dirty="0" smtClean="0">
                    <a:latin typeface="幼圆" pitchFamily="49" charset="-122"/>
                    <a:ea typeface="幼圆" pitchFamily="49" charset="-122"/>
                  </a:rPr>
                  <a:t>）</a:t>
                </a:r>
                <a:endParaRPr lang="zh-CN" sz="2400" b="1" dirty="0">
                  <a:latin typeface="幼圆" pitchFamily="49" charset="-122"/>
                  <a:ea typeface="幼圆" pitchFamily="49" charset="-122"/>
                </a:endParaRPr>
              </a:p>
              <a:p>
                <a:pPr>
                  <a:lnSpc>
                    <a:spcPct val="160000"/>
                  </a:lnSpc>
                  <a:buFont typeface="Wingdings" pitchFamily="2" charset="2"/>
                  <a:buChar char="u"/>
                </a:pPr>
                <a:r>
                  <a:rPr lang="zh-CN" sz="2400" b="1" dirty="0">
                    <a:latin typeface="幼圆" pitchFamily="49" charset="-122"/>
                    <a:ea typeface="幼圆" pitchFamily="49" charset="-122"/>
                  </a:rPr>
                  <a:t>若</a:t>
                </a:r>
                <a:r>
                  <a:rPr lang="zh-CN" altLang="zh-CN" sz="2400" b="1" i="1" dirty="0" smtClean="0">
                    <a:latin typeface="幼圆" pitchFamily="49" charset="-122"/>
                    <a:ea typeface="幼圆" pitchFamily="49" charset="-122"/>
                  </a:rPr>
                  <a:t>X</a:t>
                </a:r>
                <a:r>
                  <a:rPr lang="en-US" altLang="zh-CN" sz="2400" b="1" i="1" dirty="0" smtClean="0">
                    <a:latin typeface="幼圆" pitchFamily="49" charset="-122"/>
                    <a:ea typeface="幼圆" pitchFamily="49" charset="-122"/>
                  </a:rPr>
                  <a:t> </a:t>
                </a:r>
                <a:r>
                  <a:rPr lang="zh-CN" altLang="zh-CN" sz="2400" b="1" dirty="0" smtClean="0">
                    <a:latin typeface="幼圆" pitchFamily="49" charset="-122"/>
                    <a:ea typeface="幼圆" pitchFamily="49" charset="-122"/>
                  </a:rPr>
                  <a:t>→</a:t>
                </a:r>
                <a:r>
                  <a:rPr lang="zh-CN" altLang="zh-CN" sz="2400" b="1" i="1" dirty="0">
                    <a:latin typeface="幼圆" pitchFamily="49" charset="-122"/>
                    <a:ea typeface="幼圆" pitchFamily="49" charset="-122"/>
                  </a:rPr>
                  <a:t>Y</a:t>
                </a:r>
                <a:r>
                  <a:rPr lang="zh-CN" sz="2400" b="1" dirty="0">
                    <a:latin typeface="幼圆" pitchFamily="49" charset="-122"/>
                    <a:ea typeface="幼圆" pitchFamily="49" charset="-122"/>
                  </a:rPr>
                  <a:t>，</a:t>
                </a:r>
                <a:r>
                  <a:rPr lang="zh-CN" altLang="zh-CN" sz="2400" b="1" i="1" dirty="0">
                    <a:latin typeface="幼圆" pitchFamily="49" charset="-122"/>
                    <a:ea typeface="幼圆" pitchFamily="49" charset="-122"/>
                  </a:rPr>
                  <a:t>Y</a:t>
                </a:r>
                <a:r>
                  <a:rPr lang="zh-CN" altLang="zh-CN" sz="2400" b="1" dirty="0">
                    <a:latin typeface="幼圆" pitchFamily="49" charset="-122"/>
                    <a:ea typeface="幼圆" pitchFamily="49" charset="-122"/>
                  </a:rPr>
                  <a:t>→</a:t>
                </a:r>
                <a:r>
                  <a:rPr lang="zh-CN" altLang="zh-CN" sz="2400" b="1" i="1" dirty="0">
                    <a:latin typeface="幼圆" pitchFamily="49" charset="-122"/>
                    <a:ea typeface="幼圆" pitchFamily="49" charset="-122"/>
                  </a:rPr>
                  <a:t>X</a:t>
                </a:r>
                <a:r>
                  <a:rPr lang="zh-CN" sz="2400" b="1" dirty="0">
                    <a:latin typeface="幼圆" pitchFamily="49" charset="-122"/>
                    <a:ea typeface="幼圆" pitchFamily="49" charset="-122"/>
                  </a:rPr>
                  <a:t>，则记</a:t>
                </a:r>
                <a:r>
                  <a:rPr lang="zh-CN" sz="2400" b="1" dirty="0" smtClean="0">
                    <a:latin typeface="幼圆" pitchFamily="49" charset="-122"/>
                    <a:ea typeface="幼圆" pitchFamily="49" charset="-122"/>
                  </a:rPr>
                  <a:t>作</a:t>
                </a:r>
                <a:r>
                  <a:rPr lang="en-US" altLang="zh-CN" sz="2400" b="1" dirty="0" smtClean="0">
                    <a:latin typeface="幼圆" pitchFamily="49" charset="-122"/>
                    <a:ea typeface="幼圆" pitchFamily="49" charset="-122"/>
                  </a:rPr>
                  <a:t> </a:t>
                </a:r>
                <a:r>
                  <a:rPr lang="zh-CN" altLang="zh-CN" sz="2400" b="1" i="1" dirty="0" smtClean="0">
                    <a:latin typeface="幼圆" pitchFamily="49" charset="-122"/>
                    <a:ea typeface="幼圆" pitchFamily="49" charset="-122"/>
                  </a:rPr>
                  <a:t>X</a:t>
                </a:r>
                <a14:m>
                  <m:oMath xmlns:m="http://schemas.openxmlformats.org/officeDocument/2006/math">
                    <m:r>
                      <a:rPr lang="en-US" altLang="zh-CN" sz="2400" b="1" i="1" smtClean="0">
                        <a:latin typeface="Cambria Math"/>
                        <a:ea typeface="幼圆" pitchFamily="49" charset="-122"/>
                      </a:rPr>
                      <m:t>  </m:t>
                    </m:r>
                    <m:r>
                      <a:rPr lang="zh-CN" altLang="en-US" sz="2400" b="1" i="1" smtClean="0">
                        <a:latin typeface="Cambria Math"/>
                        <a:ea typeface="幼圆" pitchFamily="49" charset="-122"/>
                      </a:rPr>
                      <m:t>⟷</m:t>
                    </m:r>
                  </m:oMath>
                </a14:m>
                <a:r>
                  <a:rPr lang="zh-CN" altLang="zh-CN" sz="2400" b="1" i="1" dirty="0" smtClean="0">
                    <a:latin typeface="幼圆" pitchFamily="49" charset="-122"/>
                    <a:ea typeface="幼圆" pitchFamily="49" charset="-122"/>
                  </a:rPr>
                  <a:t>Y</a:t>
                </a:r>
                <a:endParaRPr lang="zh-CN" sz="2400" b="1" dirty="0">
                  <a:latin typeface="幼圆" pitchFamily="49" charset="-122"/>
                  <a:ea typeface="幼圆" pitchFamily="49" charset="-122"/>
                </a:endParaRPr>
              </a:p>
              <a:p>
                <a:pPr>
                  <a:lnSpc>
                    <a:spcPct val="160000"/>
                  </a:lnSpc>
                  <a:buFont typeface="Wingdings" pitchFamily="2" charset="2"/>
                  <a:buChar char="u"/>
                </a:pPr>
                <a:r>
                  <a:rPr lang="zh-CN" sz="2400" b="1" dirty="0">
                    <a:latin typeface="幼圆" pitchFamily="49" charset="-122"/>
                    <a:ea typeface="幼圆" pitchFamily="49" charset="-122"/>
                  </a:rPr>
                  <a:t>若</a:t>
                </a:r>
                <a:r>
                  <a:rPr lang="zh-CN" altLang="zh-CN" sz="2400" b="1" i="1" dirty="0" smtClean="0">
                    <a:latin typeface="幼圆" pitchFamily="49" charset="-122"/>
                    <a:ea typeface="幼圆" pitchFamily="49" charset="-122"/>
                  </a:rPr>
                  <a:t>Y</a:t>
                </a:r>
                <a:r>
                  <a:rPr lang="en-US" altLang="zh-CN" sz="2400" b="1" i="1" dirty="0" smtClean="0">
                    <a:latin typeface="幼圆" pitchFamily="49" charset="-122"/>
                    <a:ea typeface="幼圆" pitchFamily="49" charset="-122"/>
                  </a:rPr>
                  <a:t> </a:t>
                </a:r>
                <a:r>
                  <a:rPr lang="zh-CN" sz="2400" b="1" dirty="0" smtClean="0">
                    <a:latin typeface="幼圆" pitchFamily="49" charset="-122"/>
                    <a:ea typeface="幼圆" pitchFamily="49" charset="-122"/>
                  </a:rPr>
                  <a:t>不</a:t>
                </a:r>
                <a:r>
                  <a:rPr lang="zh-CN" sz="2400" b="1" dirty="0">
                    <a:latin typeface="幼圆" pitchFamily="49" charset="-122"/>
                    <a:ea typeface="幼圆" pitchFamily="49" charset="-122"/>
                  </a:rPr>
                  <a:t>函数依赖于</a:t>
                </a:r>
                <a:r>
                  <a:rPr lang="zh-CN" altLang="zh-CN" sz="2400" b="1" i="1" dirty="0">
                    <a:latin typeface="幼圆" pitchFamily="49" charset="-122"/>
                    <a:ea typeface="幼圆" pitchFamily="49" charset="-122"/>
                  </a:rPr>
                  <a:t>X</a:t>
                </a:r>
                <a:r>
                  <a:rPr lang="zh-CN" sz="2400" b="1" dirty="0">
                    <a:latin typeface="幼圆" pitchFamily="49" charset="-122"/>
                    <a:ea typeface="幼圆" pitchFamily="49" charset="-122"/>
                  </a:rPr>
                  <a:t>，则记作</a:t>
                </a:r>
                <a:r>
                  <a:rPr lang="zh-CN" altLang="zh-CN" sz="2400" b="1" i="1" dirty="0" smtClean="0">
                    <a:latin typeface="幼圆" pitchFamily="49" charset="-122"/>
                    <a:ea typeface="幼圆" pitchFamily="49" charset="-122"/>
                  </a:rPr>
                  <a:t>X</a:t>
                </a:r>
                <a14:m>
                  <m:oMath xmlns:m="http://schemas.openxmlformats.org/officeDocument/2006/math">
                    <m:r>
                      <a:rPr lang="en-US" altLang="zh-CN" sz="2400" b="1" i="1" smtClean="0">
                        <a:latin typeface="Cambria Math"/>
                        <a:ea typeface="Cambria Math"/>
                      </a:rPr>
                      <m:t>  ↛ </m:t>
                    </m:r>
                  </m:oMath>
                </a14:m>
                <a:r>
                  <a:rPr lang="zh-CN" altLang="zh-CN" sz="2400" b="1" i="1" dirty="0" smtClean="0">
                    <a:latin typeface="幼圆" pitchFamily="49" charset="-122"/>
                    <a:ea typeface="幼圆" pitchFamily="49" charset="-122"/>
                  </a:rPr>
                  <a:t>Y</a:t>
                </a:r>
                <a:endParaRPr lang="zh-CN" sz="2400" b="1" dirty="0">
                  <a:latin typeface="幼圆" pitchFamily="49" charset="-122"/>
                  <a:ea typeface="幼圆" pitchFamily="49" charset="-122"/>
                </a:endParaRPr>
              </a:p>
            </p:txBody>
          </p:sp>
        </mc:Choice>
        <mc:Fallback>
          <p:sp>
            <p:nvSpPr>
              <p:cNvPr id="23555" name="Rectangle 3"/>
              <p:cNvSpPr>
                <a:spLocks noGrp="1" noRot="1" noChangeAspect="1" noMove="1" noResize="1" noEditPoints="1" noAdjustHandles="1" noChangeArrowheads="1" noChangeShapeType="1" noTextEdit="1"/>
              </p:cNvSpPr>
              <p:nvPr>
                <p:ph idx="4294967295"/>
              </p:nvPr>
            </p:nvSpPr>
            <p:spPr>
              <a:xfrm>
                <a:off x="1115617" y="944769"/>
                <a:ext cx="7037065" cy="3341233"/>
              </a:xfrm>
              <a:blipFill rotWithShape="1">
                <a:blip r:embed="rId1"/>
                <a:stretch>
                  <a:fillRect l="-1127" r="-4766"/>
                </a:stretch>
              </a:blipFill>
            </p:spPr>
            <p:txBody>
              <a:bodyPr/>
              <a:lstStyle/>
              <a:p>
                <a:r>
                  <a:rPr lang="zh-CN" altLang="en-US">
                    <a:noFill/>
                  </a:rPr>
                  <a:t> </a:t>
                </a:r>
                <a:endParaRPr lang="zh-CN" altLang="en-US">
                  <a:noFill/>
                </a:endParaRPr>
              </a:p>
            </p:txBody>
          </p:sp>
        </mc:Fallback>
      </mc:AlternateContent>
      <p:sp>
        <p:nvSpPr>
          <p:cNvPr id="6"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7" name="Rectangle 2"/>
          <p:cNvSpPr txBox="1">
            <a:spLocks noChangeArrowheads="1"/>
          </p:cNvSpPr>
          <p:nvPr/>
        </p:nvSpPr>
        <p:spPr>
          <a:xfrm>
            <a:off x="1115617" y="0"/>
            <a:ext cx="7128791"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531" name="Rectangle 3"/>
              <p:cNvSpPr>
                <a:spLocks noGrp="1" noChangeArrowheads="1"/>
              </p:cNvSpPr>
              <p:nvPr>
                <p:ph idx="4294967295"/>
              </p:nvPr>
            </p:nvSpPr>
            <p:spPr>
              <a:xfrm>
                <a:off x="1043608" y="944769"/>
                <a:ext cx="8100391" cy="4770231"/>
              </a:xfrm>
            </p:spPr>
            <p:txBody>
              <a:bodyPr>
                <a:noAutofit/>
              </a:bodyPr>
              <a:lstStyle/>
              <a:p>
                <a:pPr marL="361950" indent="-361950" defTabSz="-635">
                  <a:lnSpc>
                    <a:spcPct val="130000"/>
                  </a:lnSpc>
                  <a:buFont typeface="Wingdings" pitchFamily="2" charset="2"/>
                  <a:buChar char="u"/>
                  <a:tabLst>
                    <a:tab pos="361950" algn="l"/>
                  </a:tabLst>
                </a:pPr>
                <a:r>
                  <a:rPr lang="zh-CN" altLang="en-US" sz="2400" b="1" dirty="0" smtClean="0">
                    <a:latin typeface="幼圆" pitchFamily="49" charset="-122"/>
                    <a:ea typeface="幼圆" pitchFamily="49" charset="-122"/>
                  </a:rPr>
                  <a:t> 在</a:t>
                </a:r>
                <a:r>
                  <a:rPr lang="zh-CN" altLang="en-US" sz="2400" b="1" dirty="0">
                    <a:latin typeface="幼圆" pitchFamily="49" charset="-122"/>
                    <a:ea typeface="幼圆" pitchFamily="49" charset="-122"/>
                  </a:rPr>
                  <a:t>关系模式 </a:t>
                </a:r>
                <a14:m>
                  <m:oMath xmlns:m="http://schemas.openxmlformats.org/officeDocument/2006/math">
                    <m:r>
                      <a:rPr lang="zh-CN" altLang="en-US" sz="2400" b="1" i="1" dirty="0" smtClean="0">
                        <a:latin typeface="Cambria Math"/>
                        <a:ea typeface="幼圆" pitchFamily="49" charset="-122"/>
                      </a:rPr>
                      <m:t>𝑹</m:t>
                    </m:r>
                    <m:r>
                      <a:rPr lang="zh-CN" altLang="en-US" sz="2400" b="1" i="1" dirty="0" smtClean="0">
                        <a:latin typeface="Cambria Math"/>
                        <a:ea typeface="幼圆" pitchFamily="49" charset="-122"/>
                      </a:rPr>
                      <m:t>(</m:t>
                    </m:r>
                    <m:r>
                      <a:rPr lang="zh-CN" altLang="en-US" sz="2400" b="1" i="1" dirty="0" smtClean="0">
                        <a:latin typeface="Cambria Math"/>
                        <a:ea typeface="幼圆" pitchFamily="49" charset="-122"/>
                      </a:rPr>
                      <m:t>𝑼</m:t>
                    </m:r>
                    <m:r>
                      <a:rPr lang="zh-CN" altLang="en-US" sz="2400" b="1" i="1" dirty="0" smtClean="0">
                        <a:latin typeface="Cambria Math"/>
                        <a:ea typeface="幼圆" pitchFamily="49" charset="-122"/>
                      </a:rPr>
                      <m:t>)</m:t>
                    </m:r>
                  </m:oMath>
                </a14:m>
                <a:r>
                  <a:rPr lang="zh-CN" altLang="en-US" sz="2400" b="1" dirty="0">
                    <a:latin typeface="幼圆" pitchFamily="49" charset="-122"/>
                    <a:ea typeface="幼圆" pitchFamily="49" charset="-122"/>
                  </a:rPr>
                  <a:t>中，对于</a:t>
                </a:r>
                <a:r>
                  <a:rPr lang="zh-CN" altLang="en-US" sz="2400" b="1" dirty="0" smtClean="0">
                    <a:latin typeface="幼圆" pitchFamily="49" charset="-122"/>
                    <a:ea typeface="幼圆" pitchFamily="49" charset="-122"/>
                  </a:rPr>
                  <a:t> </a:t>
                </a:r>
                <a14:m>
                  <m:oMath xmlns:m="http://schemas.openxmlformats.org/officeDocument/2006/math">
                    <m:r>
                      <a:rPr lang="zh-CN" altLang="en-US" sz="2400" b="1" i="1" dirty="0" smtClean="0">
                        <a:latin typeface="Cambria Math"/>
                        <a:ea typeface="幼圆" pitchFamily="49" charset="-122"/>
                      </a:rPr>
                      <m:t>𝑼</m:t>
                    </m:r>
                  </m:oMath>
                </a14:m>
                <a:r>
                  <a:rPr lang="zh-CN" altLang="en-US" sz="2400" b="1" dirty="0">
                    <a:latin typeface="幼圆" pitchFamily="49" charset="-122"/>
                    <a:ea typeface="幼圆" pitchFamily="49" charset="-122"/>
                  </a:rPr>
                  <a:t> 的子集 </a:t>
                </a:r>
                <a14:m>
                  <m:oMath xmlns:m="http://schemas.openxmlformats.org/officeDocument/2006/math">
                    <m:r>
                      <a:rPr lang="zh-CN" altLang="en-US" sz="2400" b="0" i="1" dirty="0" smtClean="0">
                        <a:latin typeface="Cambria Math"/>
                        <a:ea typeface="幼圆" pitchFamily="49" charset="-122"/>
                      </a:rPr>
                      <m:t>𝑋</m:t>
                    </m:r>
                  </m:oMath>
                </a14:m>
                <a:r>
                  <a:rPr lang="zh-CN" altLang="en-US" sz="2400" b="1" dirty="0">
                    <a:latin typeface="幼圆" pitchFamily="49" charset="-122"/>
                    <a:ea typeface="幼圆" pitchFamily="49" charset="-122"/>
                  </a:rPr>
                  <a:t> 和 </a:t>
                </a:r>
                <a14:m>
                  <m:oMath xmlns:m="http://schemas.openxmlformats.org/officeDocument/2006/math">
                    <m:r>
                      <a:rPr lang="zh-CN" altLang="en-US" sz="2400" b="0" i="1" dirty="0" smtClean="0">
                        <a:latin typeface="Cambria Math"/>
                        <a:ea typeface="幼圆" pitchFamily="49" charset="-122"/>
                      </a:rPr>
                      <m:t>𝑌</m:t>
                    </m:r>
                  </m:oMath>
                </a14:m>
                <a:r>
                  <a:rPr lang="zh-CN" altLang="en-US" sz="2400" b="1" dirty="0">
                    <a:latin typeface="幼圆" pitchFamily="49" charset="-122"/>
                    <a:ea typeface="幼圆" pitchFamily="49" charset="-122"/>
                  </a:rPr>
                  <a:t>：</a:t>
                </a:r>
                <a:r>
                  <a:rPr lang="zh-CN" altLang="en-US" sz="2400" dirty="0" smtClean="0">
                    <a:latin typeface="幼圆" pitchFamily="49" charset="-122"/>
                    <a:ea typeface="幼圆" pitchFamily="49" charset="-122"/>
                  </a:rPr>
                  <a:t>如果</a:t>
                </a:r>
                <a14:m>
                  <m:oMath xmlns:m="http://schemas.openxmlformats.org/officeDocument/2006/math">
                    <m:r>
                      <a:rPr lang="en-US" altLang="zh-CN" sz="2400" b="1" i="0" dirty="0" smtClean="0">
                        <a:latin typeface="Cambria Math"/>
                        <a:ea typeface="幼圆" pitchFamily="49" charset="-122"/>
                      </a:rPr>
                      <m:t> </m:t>
                    </m:r>
                    <m:r>
                      <a:rPr lang="zh-CN" altLang="en-US" sz="2400" i="1" dirty="0" smtClean="0">
                        <a:latin typeface="Cambria Math"/>
                        <a:ea typeface="幼圆" pitchFamily="49" charset="-122"/>
                      </a:rPr>
                      <m:t>𝑌</m:t>
                    </m:r>
                    <m:r>
                      <a:rPr lang="zh-CN" altLang="en-US" sz="2400" i="1" dirty="0" smtClean="0">
                        <a:latin typeface="Cambria Math"/>
                        <a:ea typeface="幼圆" pitchFamily="49" charset="-122"/>
                      </a:rPr>
                      <m:t>⊆</m:t>
                    </m:r>
                    <m:r>
                      <a:rPr lang="en-US" altLang="zh-CN" sz="2400" b="1" i="1" dirty="0" smtClean="0">
                        <a:latin typeface="Cambria Math"/>
                        <a:ea typeface="幼圆" pitchFamily="49" charset="-122"/>
                      </a:rPr>
                      <m:t> </m:t>
                    </m:r>
                  </m:oMath>
                </a14:m>
                <a:r>
                  <a:rPr lang="zh-CN" altLang="en-US" sz="2400" dirty="0" smtClean="0">
                    <a:latin typeface="幼圆" pitchFamily="49" charset="-122"/>
                    <a:ea typeface="幼圆" pitchFamily="49" charset="-122"/>
                  </a:rPr>
                  <a:t>X</a:t>
                </a:r>
                <a:r>
                  <a:rPr lang="en-US" altLang="zh-CN" sz="2400" dirty="0">
                    <a:latin typeface="幼圆" pitchFamily="49" charset="-122"/>
                    <a:ea typeface="幼圆" pitchFamily="49" charset="-122"/>
                  </a:rPr>
                  <a:t>,</a:t>
                </a:r>
                <a14:m>
                  <m:oMath xmlns:m="http://schemas.openxmlformats.org/officeDocument/2006/math">
                    <m:r>
                      <a:rPr lang="zh-CN" altLang="en-US" sz="2400" i="1" dirty="0" smtClean="0">
                        <a:latin typeface="Cambria Math"/>
                        <a:ea typeface="幼圆" pitchFamily="49" charset="-122"/>
                      </a:rPr>
                      <m:t>𝑋</m:t>
                    </m:r>
                  </m:oMath>
                </a14:m>
                <a:r>
                  <a:rPr lang="zh-CN" altLang="en-US" sz="2400" dirty="0">
                    <a:latin typeface="幼圆" pitchFamily="49" charset="-122"/>
                    <a:ea typeface="幼圆" pitchFamily="49" charset="-122"/>
                  </a:rPr>
                  <a:t>→</a:t>
                </a:r>
                <a14:m>
                  <m:oMath xmlns:m="http://schemas.openxmlformats.org/officeDocument/2006/math">
                    <m:r>
                      <a:rPr lang="zh-CN" altLang="en-US" sz="2400" i="1" dirty="0" smtClean="0">
                        <a:latin typeface="Cambria Math"/>
                        <a:ea typeface="幼圆" pitchFamily="49" charset="-122"/>
                      </a:rPr>
                      <m:t>𝑌</m:t>
                    </m:r>
                    <m:r>
                      <a:rPr lang="en-US" altLang="zh-CN" sz="2400" b="1" i="1" dirty="0" smtClean="0">
                        <a:latin typeface="Cambria Math"/>
                        <a:ea typeface="幼圆" pitchFamily="49" charset="-122"/>
                      </a:rPr>
                      <m:t> </m:t>
                    </m:r>
                  </m:oMath>
                </a14:m>
                <a:r>
                  <a:rPr lang="zh-CN" altLang="en-US" sz="2400" dirty="0">
                    <a:latin typeface="幼圆" pitchFamily="49" charset="-122"/>
                    <a:ea typeface="幼圆" pitchFamily="49" charset="-122"/>
                  </a:rPr>
                  <a:t>显然成立，此时称</a:t>
                </a:r>
                <a14:m>
                  <m:oMath xmlns:m="http://schemas.openxmlformats.org/officeDocument/2006/math">
                    <m:r>
                      <a:rPr lang="en-US" altLang="zh-CN" sz="2400" b="1" i="0" dirty="0" smtClean="0">
                        <a:latin typeface="Cambria Math"/>
                        <a:ea typeface="幼圆" pitchFamily="49" charset="-122"/>
                      </a:rPr>
                      <m:t> </m:t>
                    </m:r>
                    <m:r>
                      <a:rPr lang="zh-CN" altLang="en-US" sz="2400" i="1" dirty="0">
                        <a:latin typeface="Cambria Math"/>
                        <a:ea typeface="幼圆" pitchFamily="49" charset="-122"/>
                      </a:rPr>
                      <m:t>𝑋</m:t>
                    </m:r>
                  </m:oMath>
                </a14:m>
                <a:r>
                  <a:rPr lang="zh-CN" altLang="en-US" sz="2400" dirty="0">
                    <a:latin typeface="幼圆" pitchFamily="49" charset="-122"/>
                    <a:ea typeface="幼圆" pitchFamily="49" charset="-122"/>
                  </a:rPr>
                  <a:t>→</a:t>
                </a:r>
                <a14:m>
                  <m:oMath xmlns:m="http://schemas.openxmlformats.org/officeDocument/2006/math">
                    <m:r>
                      <a:rPr lang="zh-CN" altLang="en-US" sz="2400" i="1" dirty="0">
                        <a:latin typeface="Cambria Math"/>
                        <a:ea typeface="幼圆" pitchFamily="49" charset="-122"/>
                      </a:rPr>
                      <m:t>𝑌</m:t>
                    </m:r>
                  </m:oMath>
                </a14:m>
                <a:r>
                  <a:rPr lang="zh-CN" altLang="en-US" sz="2400" b="1" dirty="0">
                    <a:latin typeface="幼圆" pitchFamily="49" charset="-122"/>
                    <a:ea typeface="幼圆" pitchFamily="49" charset="-122"/>
                  </a:rPr>
                  <a:t>是</a:t>
                </a:r>
                <a:r>
                  <a:rPr lang="zh-CN" altLang="en-US" sz="2400" b="1" dirty="0">
                    <a:latin typeface="+mj-ea"/>
                    <a:ea typeface="+mj-ea"/>
                  </a:rPr>
                  <a:t>平凡的函数依赖</a:t>
                </a:r>
              </a:p>
              <a:p>
                <a:pPr marL="361950" indent="-361950" defTabSz="-635">
                  <a:lnSpc>
                    <a:spcPct val="130000"/>
                  </a:lnSpc>
                  <a:tabLst>
                    <a:tab pos="361950" algn="l"/>
                  </a:tabLst>
                </a:pPr>
                <a:r>
                  <a:rPr lang="zh-CN" altLang="en-US" sz="2400" dirty="0" smtClean="0">
                    <a:latin typeface="幼圆" pitchFamily="49" charset="-122"/>
                    <a:ea typeface="幼圆" pitchFamily="49" charset="-122"/>
                  </a:rPr>
                  <a:t>  若</a:t>
                </a:r>
                <a14:m>
                  <m:oMath xmlns:m="http://schemas.openxmlformats.org/officeDocument/2006/math">
                    <m:r>
                      <a:rPr lang="en-US" altLang="zh-CN" sz="2400" b="1" i="0" dirty="0" smtClean="0">
                        <a:latin typeface="Cambria Math"/>
                        <a:ea typeface="幼圆" pitchFamily="49" charset="-122"/>
                      </a:rPr>
                      <m:t> </m:t>
                    </m:r>
                    <m:r>
                      <a:rPr lang="zh-CN" altLang="en-US" sz="2400" i="1" dirty="0">
                        <a:latin typeface="Cambria Math"/>
                        <a:ea typeface="幼圆" pitchFamily="49" charset="-122"/>
                      </a:rPr>
                      <m:t>𝑋</m:t>
                    </m:r>
                  </m:oMath>
                </a14:m>
                <a:r>
                  <a:rPr lang="zh-CN" altLang="en-US" sz="2400" dirty="0">
                    <a:latin typeface="幼圆" pitchFamily="49" charset="-122"/>
                    <a:ea typeface="幼圆" pitchFamily="49" charset="-122"/>
                  </a:rPr>
                  <a:t>→</a:t>
                </a:r>
                <a14:m>
                  <m:oMath xmlns:m="http://schemas.openxmlformats.org/officeDocument/2006/math">
                    <m:r>
                      <a:rPr lang="zh-CN" altLang="en-US" sz="2400" i="1" dirty="0">
                        <a:latin typeface="Cambria Math"/>
                        <a:ea typeface="幼圆" pitchFamily="49" charset="-122"/>
                      </a:rPr>
                      <m:t>𝑌</m:t>
                    </m:r>
                    <m:r>
                      <a:rPr lang="en-US" altLang="zh-CN" sz="2400" i="1" dirty="0">
                        <a:latin typeface="Cambria Math"/>
                        <a:ea typeface="幼圆" pitchFamily="49" charset="-122"/>
                      </a:rPr>
                      <m:t> </m:t>
                    </m:r>
                  </m:oMath>
                </a14:m>
                <a:r>
                  <a:rPr lang="zh-CN" altLang="en-US" sz="2400" dirty="0">
                    <a:latin typeface="幼圆" pitchFamily="49" charset="-122"/>
                    <a:ea typeface="幼圆" pitchFamily="49" charset="-122"/>
                  </a:rPr>
                  <a:t>，但</a:t>
                </a:r>
                <a14:m>
                  <m:oMath xmlns:m="http://schemas.openxmlformats.org/officeDocument/2006/math">
                    <m:r>
                      <a:rPr lang="en-US" altLang="zh-CN" sz="2400" b="1" i="0" dirty="0" smtClean="0">
                        <a:latin typeface="Cambria Math"/>
                        <a:ea typeface="幼圆" pitchFamily="49" charset="-122"/>
                      </a:rPr>
                      <m:t> </m:t>
                    </m:r>
                    <m:r>
                      <a:rPr lang="zh-CN" altLang="en-US" sz="2400" i="1" dirty="0" smtClean="0">
                        <a:latin typeface="Cambria Math"/>
                        <a:ea typeface="幼圆" pitchFamily="49" charset="-122"/>
                      </a:rPr>
                      <m:t>𝑌</m:t>
                    </m:r>
                    <m:r>
                      <a:rPr lang="zh-CN" altLang="en-US" sz="2400" i="1" smtClean="0">
                        <a:latin typeface="Cambria Math"/>
                        <a:ea typeface="幼圆" pitchFamily="49" charset="-122"/>
                      </a:rPr>
                      <m:t>⊈</m:t>
                    </m:r>
                    <m:r>
                      <a:rPr lang="zh-CN" altLang="en-US" sz="2400" i="1" dirty="0" smtClean="0">
                        <a:latin typeface="Cambria Math"/>
                        <a:ea typeface="幼圆" pitchFamily="49" charset="-122"/>
                      </a:rPr>
                      <m:t>𝑋</m:t>
                    </m:r>
                  </m:oMath>
                </a14:m>
                <a:r>
                  <a:rPr lang="zh-CN" altLang="en-US" sz="2400" dirty="0" smtClean="0">
                    <a:latin typeface="幼圆" pitchFamily="49" charset="-122"/>
                    <a:ea typeface="幼圆" pitchFamily="49" charset="-122"/>
                  </a:rPr>
                  <a:t>, 则</a:t>
                </a:r>
                <a:r>
                  <a:rPr lang="zh-CN" altLang="en-US" sz="2400" dirty="0">
                    <a:latin typeface="幼圆" pitchFamily="49" charset="-122"/>
                    <a:ea typeface="幼圆" pitchFamily="49" charset="-122"/>
                  </a:rPr>
                  <a:t>称</a:t>
                </a:r>
                <a14:m>
                  <m:oMath xmlns:m="http://schemas.openxmlformats.org/officeDocument/2006/math">
                    <m:r>
                      <a:rPr lang="en-US" altLang="zh-CN" sz="2400" b="1" i="0" dirty="0" smtClean="0">
                        <a:latin typeface="Cambria Math"/>
                        <a:ea typeface="幼圆" pitchFamily="49" charset="-122"/>
                      </a:rPr>
                      <m:t> </m:t>
                    </m:r>
                    <m:r>
                      <a:rPr lang="zh-CN" altLang="en-US" sz="2400" i="1" dirty="0">
                        <a:latin typeface="Cambria Math"/>
                        <a:ea typeface="幼圆" pitchFamily="49" charset="-122"/>
                      </a:rPr>
                      <m:t>𝑋</m:t>
                    </m:r>
                  </m:oMath>
                </a14:m>
                <a:r>
                  <a:rPr lang="zh-CN" altLang="en-US" sz="2400" dirty="0">
                    <a:latin typeface="幼圆" pitchFamily="49" charset="-122"/>
                    <a:ea typeface="幼圆" pitchFamily="49" charset="-122"/>
                  </a:rPr>
                  <a:t>→</a:t>
                </a:r>
                <a14:m>
                  <m:oMath xmlns:m="http://schemas.openxmlformats.org/officeDocument/2006/math">
                    <m:r>
                      <a:rPr lang="zh-CN" altLang="en-US" sz="2400" i="1" dirty="0">
                        <a:latin typeface="Cambria Math"/>
                        <a:ea typeface="幼圆" pitchFamily="49" charset="-122"/>
                      </a:rPr>
                      <m:t>𝑌</m:t>
                    </m:r>
                    <m:r>
                      <a:rPr lang="en-US" altLang="zh-CN" sz="2400" b="1" i="1" dirty="0" smtClean="0">
                        <a:latin typeface="Cambria Math"/>
                        <a:ea typeface="幼圆" pitchFamily="49" charset="-122"/>
                      </a:rPr>
                      <m:t> </m:t>
                    </m:r>
                  </m:oMath>
                </a14:m>
                <a:r>
                  <a:rPr lang="zh-CN" altLang="en-US" sz="2400" dirty="0">
                    <a:latin typeface="幼圆" pitchFamily="49" charset="-122"/>
                    <a:ea typeface="幼圆" pitchFamily="49" charset="-122"/>
                  </a:rPr>
                  <a:t>是</a:t>
                </a:r>
                <a:r>
                  <a:rPr lang="zh-CN" altLang="en-US" sz="2400" dirty="0">
                    <a:latin typeface="+mj-ea"/>
                    <a:ea typeface="+mj-ea"/>
                  </a:rPr>
                  <a:t>非平凡的函数依赖</a:t>
                </a:r>
                <a:endParaRPr lang="en-US" altLang="zh-CN" sz="2400" dirty="0">
                  <a:latin typeface="+mj-ea"/>
                  <a:ea typeface="+mj-ea"/>
                </a:endParaRPr>
              </a:p>
              <a:p>
                <a:pPr marL="0" indent="0" defTabSz="-635">
                  <a:lnSpc>
                    <a:spcPct val="130000"/>
                  </a:lnSpc>
                  <a:tabLst>
                    <a:tab pos="361950" algn="l"/>
                  </a:tabLst>
                </a:pPr>
                <a:r>
                  <a:rPr lang="en-US" altLang="zh-CN" sz="2400" dirty="0" smtClean="0">
                    <a:latin typeface="+mj-ea"/>
                    <a:ea typeface="+mj-ea"/>
                  </a:rPr>
                  <a:t>【</a:t>
                </a:r>
                <a:r>
                  <a:rPr lang="zh-CN" altLang="en-US" sz="2400" dirty="0">
                    <a:latin typeface="+mj-ea"/>
                    <a:ea typeface="+mj-ea"/>
                  </a:rPr>
                  <a:t>例</a:t>
                </a:r>
                <a:r>
                  <a:rPr lang="en-US" altLang="zh-CN" sz="2400" dirty="0" smtClean="0">
                    <a:latin typeface="+mj-ea"/>
                    <a:ea typeface="+mj-ea"/>
                  </a:rPr>
                  <a:t>】</a:t>
                </a:r>
                <a:r>
                  <a:rPr lang="zh-CN" altLang="en-US" sz="2000" b="1" dirty="0" smtClean="0">
                    <a:latin typeface="幼圆" pitchFamily="49" charset="-122"/>
                    <a:ea typeface="幼圆" pitchFamily="49" charset="-122"/>
                  </a:rPr>
                  <a:t>在</a:t>
                </a:r>
                <a:r>
                  <a:rPr lang="zh-CN" altLang="en-US" sz="2000" b="1" dirty="0">
                    <a:latin typeface="幼圆" pitchFamily="49" charset="-122"/>
                    <a:ea typeface="幼圆" pitchFamily="49" charset="-122"/>
                  </a:rPr>
                  <a:t>关系SC(Sno, Cno, Grade)中，</a:t>
                </a:r>
              </a:p>
              <a:p>
                <a:pPr marL="361950" indent="-361950" defTabSz="-635">
                  <a:lnSpc>
                    <a:spcPct val="140000"/>
                  </a:lnSpc>
                  <a:buFont typeface="Wingdings" pitchFamily="2" charset="2"/>
                  <a:buNone/>
                  <a:tabLst>
                    <a:tab pos="361950" algn="l"/>
                  </a:tabLst>
                </a:pPr>
                <a:r>
                  <a:rPr lang="zh-CN" altLang="en-US" sz="2000" b="1" dirty="0" smtClean="0">
                    <a:latin typeface="幼圆" pitchFamily="49" charset="-122"/>
                    <a:ea typeface="幼圆" pitchFamily="49" charset="-122"/>
                  </a:rPr>
                  <a:t>        非平凡函数依赖： (</a:t>
                </a:r>
                <a:r>
                  <a:rPr lang="zh-CN" altLang="en-US" sz="2000" b="1" dirty="0">
                    <a:latin typeface="幼圆" pitchFamily="49" charset="-122"/>
                    <a:ea typeface="幼圆" pitchFamily="49" charset="-122"/>
                  </a:rPr>
                  <a:t>Sno, Cno) →</a:t>
                </a:r>
                <a:r>
                  <a:rPr lang="zh-CN" altLang="en-US" sz="2000" b="1" baseline="46000" dirty="0">
                    <a:latin typeface="幼圆" pitchFamily="49" charset="-122"/>
                    <a:ea typeface="幼圆" pitchFamily="49" charset="-122"/>
                  </a:rPr>
                  <a:t> </a:t>
                </a:r>
                <a:r>
                  <a:rPr lang="zh-CN" altLang="en-US" sz="2000" b="1" dirty="0">
                    <a:latin typeface="幼圆" pitchFamily="49" charset="-122"/>
                    <a:ea typeface="幼圆" pitchFamily="49" charset="-122"/>
                  </a:rPr>
                  <a:t>Grade</a:t>
                </a:r>
              </a:p>
              <a:p>
                <a:pPr marL="361950" indent="-361950" defTabSz="-635">
                  <a:lnSpc>
                    <a:spcPct val="140000"/>
                  </a:lnSpc>
                  <a:buFont typeface="Wingdings" pitchFamily="2" charset="2"/>
                  <a:buNone/>
                  <a:tabLst>
                    <a:tab pos="361950" algn="l"/>
                  </a:tabLst>
                </a:pPr>
                <a:r>
                  <a:rPr lang="zh-CN" altLang="en-US" sz="2000" b="1" dirty="0" smtClean="0">
                    <a:latin typeface="幼圆" pitchFamily="49" charset="-122"/>
                    <a:ea typeface="幼圆" pitchFamily="49" charset="-122"/>
                  </a:rPr>
                  <a:t>        平凡函数依赖：(</a:t>
                </a:r>
                <a:r>
                  <a:rPr lang="zh-CN" altLang="en-US" sz="2000" b="1" dirty="0">
                    <a:latin typeface="幼圆" pitchFamily="49" charset="-122"/>
                    <a:ea typeface="幼圆" pitchFamily="49" charset="-122"/>
                  </a:rPr>
                  <a:t>Sno, Cno) →</a:t>
                </a:r>
                <a:r>
                  <a:rPr lang="zh-CN" altLang="en-US" sz="2000" b="1" baseline="46000" dirty="0">
                    <a:latin typeface="幼圆" pitchFamily="49" charset="-122"/>
                    <a:ea typeface="幼圆" pitchFamily="49" charset="-122"/>
                  </a:rPr>
                  <a:t> </a:t>
                </a:r>
                <a:r>
                  <a:rPr lang="zh-CN" altLang="en-US" sz="2000" b="1" dirty="0">
                    <a:latin typeface="幼圆" pitchFamily="49" charset="-122"/>
                    <a:ea typeface="幼圆" pitchFamily="49" charset="-122"/>
                  </a:rPr>
                  <a:t>Sno </a:t>
                </a:r>
                <a:r>
                  <a:rPr lang="zh-CN" altLang="en-US" sz="2000" b="1" dirty="0" smtClean="0">
                    <a:latin typeface="幼圆" pitchFamily="49" charset="-122"/>
                    <a:ea typeface="幼圆" pitchFamily="49" charset="-122"/>
                  </a:rPr>
                  <a:t>  (</a:t>
                </a:r>
                <a:r>
                  <a:rPr lang="zh-CN" altLang="en-US" sz="2000" b="1" dirty="0">
                    <a:latin typeface="幼圆" pitchFamily="49" charset="-122"/>
                    <a:ea typeface="幼圆" pitchFamily="49" charset="-122"/>
                  </a:rPr>
                  <a:t>Sno, Cno) → </a:t>
                </a:r>
                <a:r>
                  <a:rPr lang="zh-CN" altLang="en-US" sz="2000" b="1" dirty="0" smtClean="0">
                    <a:latin typeface="幼圆" pitchFamily="49" charset="-122"/>
                    <a:ea typeface="幼圆" pitchFamily="49" charset="-122"/>
                  </a:rPr>
                  <a:t>Cno</a:t>
                </a:r>
                <a:endParaRPr lang="zh-CN" altLang="en-US" sz="2400" dirty="0">
                  <a:latin typeface="幼圆" pitchFamily="49" charset="-122"/>
                  <a:ea typeface="幼圆" pitchFamily="49" charset="-122"/>
                </a:endParaRPr>
              </a:p>
              <a:p>
                <a:pPr defTabSz="-635">
                  <a:lnSpc>
                    <a:spcPct val="150000"/>
                  </a:lnSpc>
                  <a:buFont typeface="Wingdings" pitchFamily="2" charset="2"/>
                  <a:buChar char="u"/>
                  <a:tabLst>
                    <a:tab pos="361950" algn="l"/>
                  </a:tabLst>
                </a:pPr>
                <a:r>
                  <a:rPr lang="zh-CN" altLang="en-US" sz="2400" b="1" dirty="0" smtClean="0">
                    <a:latin typeface="幼圆" pitchFamily="49" charset="-122"/>
                    <a:ea typeface="幼圆" pitchFamily="49" charset="-122"/>
                  </a:rPr>
                  <a:t>平凡的</a:t>
                </a:r>
                <a:r>
                  <a:rPr lang="zh-CN" altLang="en-US" sz="2400" b="1" dirty="0">
                    <a:latin typeface="幼圆" pitchFamily="49" charset="-122"/>
                    <a:ea typeface="幼圆" pitchFamily="49" charset="-122"/>
                  </a:rPr>
                  <a:t>函数依赖必然成立，它不反映任何语义，若不特别声明，</a:t>
                </a:r>
                <a:r>
                  <a:rPr lang="zh-CN" altLang="en-US" sz="2400" b="1" dirty="0" smtClean="0">
                    <a:latin typeface="幼圆" pitchFamily="49" charset="-122"/>
                    <a:ea typeface="幼圆" pitchFamily="49" charset="-122"/>
                  </a:rPr>
                  <a:t>总是</a:t>
                </a:r>
                <a:r>
                  <a:rPr lang="zh-CN" altLang="en-US" sz="2400" b="1" dirty="0">
                    <a:latin typeface="幼圆" pitchFamily="49" charset="-122"/>
                    <a:ea typeface="幼圆" pitchFamily="49" charset="-122"/>
                  </a:rPr>
                  <a:t>讨论非平凡的函数依赖。</a:t>
                </a:r>
              </a:p>
            </p:txBody>
          </p:sp>
        </mc:Choice>
        <mc:Fallback>
          <p:sp>
            <p:nvSpPr>
              <p:cNvPr id="22531" name="Rectangle 3"/>
              <p:cNvSpPr>
                <a:spLocks noGrp="1" noRot="1" noChangeAspect="1" noMove="1" noResize="1" noEditPoints="1" noAdjustHandles="1" noChangeArrowheads="1" noChangeShapeType="1" noTextEdit="1"/>
              </p:cNvSpPr>
              <p:nvPr>
                <p:ph idx="4294967295"/>
              </p:nvPr>
            </p:nvSpPr>
            <p:spPr>
              <a:xfrm>
                <a:off x="1043608" y="944769"/>
                <a:ext cx="8100391" cy="4770231"/>
              </a:xfrm>
              <a:blipFill rotWithShape="1">
                <a:blip r:embed="rId1"/>
                <a:stretch>
                  <a:fillRect l="-1129" t="-128"/>
                </a:stretch>
              </a:blipFill>
            </p:spPr>
            <p:txBody>
              <a:bodyPr/>
              <a:lstStyle/>
              <a:p>
                <a:r>
                  <a:rPr lang="zh-CN" altLang="en-US">
                    <a:noFill/>
                  </a:rPr>
                  <a:t> </a:t>
                </a:r>
                <a:endParaRPr lang="zh-CN" altLang="en-US">
                  <a:noFill/>
                </a:endParaRPr>
              </a:p>
            </p:txBody>
          </p:sp>
        </mc:Fallback>
      </mc:AlternateContent>
      <p:sp>
        <p:nvSpPr>
          <p:cNvPr id="6"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7" name="Rectangle 2"/>
          <p:cNvSpPr txBox="1">
            <a:spLocks noChangeArrowheads="1"/>
          </p:cNvSpPr>
          <p:nvPr/>
        </p:nvSpPr>
        <p:spPr>
          <a:xfrm>
            <a:off x="1115617" y="0"/>
            <a:ext cx="7128791"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500"/>
                                        <p:tgtEl>
                                          <p:spTgt spid="2253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3" end="3"/>
                                            </p:txEl>
                                          </p:spTgt>
                                        </p:tgtEl>
                                        <p:attrNameLst>
                                          <p:attrName>style.visibility</p:attrName>
                                        </p:attrNameLst>
                                      </p:cBhvr>
                                      <p:to>
                                        <p:strVal val="visible"/>
                                      </p:to>
                                    </p:set>
                                    <p:animEffect transition="in" filter="fade">
                                      <p:cBhvr>
                                        <p:cTn id="10" dur="500"/>
                                        <p:tgtEl>
                                          <p:spTgt spid="22531">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animEffect transition="in" filter="fade">
                                      <p:cBhvr>
                                        <p:cTn id="13" dur="500"/>
                                        <p:tgtEl>
                                          <p:spTgt spid="22531">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531">
                                            <p:txEl>
                                              <p:pRg st="5" end="5"/>
                                            </p:txEl>
                                          </p:spTgt>
                                        </p:tgtEl>
                                        <p:attrNameLst>
                                          <p:attrName>style.visibility</p:attrName>
                                        </p:attrNameLst>
                                      </p:cBhvr>
                                      <p:to>
                                        <p:strVal val="visible"/>
                                      </p:to>
                                    </p:set>
                                    <p:animEffect transition="in" filter="fade">
                                      <p:cBhvr>
                                        <p:cTn id="1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275857" y="23751"/>
            <a:ext cx="4968551" cy="913284"/>
          </a:xfrm>
        </p:spPr>
        <p:txBody>
          <a:bodyPr/>
          <a:lstStyle/>
          <a:p>
            <a:r>
              <a:rPr lang="en-US" altLang="zh-CN" dirty="0" smtClean="0">
                <a:latin typeface="华文仿宋" pitchFamily="2" charset="-122"/>
                <a:ea typeface="华文仿宋" pitchFamily="2" charset="-122"/>
              </a:rPr>
              <a:t>---</a:t>
            </a:r>
            <a:r>
              <a:rPr lang="zh-CN" sz="2600" b="1" dirty="0" smtClean="0">
                <a:latin typeface="华文仿宋" pitchFamily="2" charset="-122"/>
                <a:ea typeface="华文仿宋" pitchFamily="2" charset="-122"/>
              </a:rPr>
              <a:t>完全函数依赖</a:t>
            </a:r>
            <a:r>
              <a:rPr lang="zh-CN" sz="2600" b="1" dirty="0">
                <a:latin typeface="华文仿宋" pitchFamily="2" charset="-122"/>
                <a:ea typeface="华文仿宋" pitchFamily="2" charset="-122"/>
              </a:rPr>
              <a:t>与部分函数依赖</a:t>
            </a:r>
            <a:endParaRPr lang="zh-CN" sz="2600" b="1" dirty="0">
              <a:latin typeface="华文仿宋" pitchFamily="2" charset="-122"/>
              <a:ea typeface="华文仿宋" pitchFamily="2" charset="-122"/>
            </a:endParaRPr>
          </a:p>
        </p:txBody>
      </p:sp>
      <mc:AlternateContent xmlns:mc="http://schemas.openxmlformats.org/markup-compatibility/2006">
        <mc:Choice xmlns:a14="http://schemas.microsoft.com/office/drawing/2010/main" Requires="a14">
          <p:sp>
            <p:nvSpPr>
              <p:cNvPr id="24579" name="Rectangle 3"/>
              <p:cNvSpPr>
                <a:spLocks noGrp="1" noChangeArrowheads="1"/>
              </p:cNvSpPr>
              <p:nvPr>
                <p:ph idx="4294967295"/>
              </p:nvPr>
            </p:nvSpPr>
            <p:spPr>
              <a:xfrm>
                <a:off x="936105" y="1345332"/>
                <a:ext cx="8172399" cy="2704819"/>
              </a:xfrm>
            </p:spPr>
            <p:txBody>
              <a:bodyPr>
                <a:noAutofit/>
              </a:bodyPr>
              <a:lstStyle/>
              <a:p>
                <a:pPr>
                  <a:lnSpc>
                    <a:spcPct val="150000"/>
                  </a:lnSpc>
                  <a:buNone/>
                </a:pPr>
                <a:r>
                  <a:rPr lang="en-US" altLang="zh-CN" sz="2400" b="1" dirty="0" smtClean="0">
                    <a:latin typeface="+mj-ea"/>
                    <a:ea typeface="+mj-ea"/>
                  </a:rPr>
                  <a:t> </a:t>
                </a:r>
                <a:r>
                  <a:rPr lang="zh-CN" sz="2400" b="1" dirty="0" smtClean="0">
                    <a:latin typeface="+mj-ea"/>
                    <a:ea typeface="+mj-ea"/>
                  </a:rPr>
                  <a:t>定义</a:t>
                </a:r>
                <a:r>
                  <a:rPr lang="zh-CN" altLang="zh-CN" sz="2400" b="1" dirty="0" smtClean="0">
                    <a:latin typeface="+mj-ea"/>
                    <a:ea typeface="+mj-ea"/>
                  </a:rPr>
                  <a:t>:</a:t>
                </a:r>
                <a:r>
                  <a:rPr lang="en-US" altLang="zh-CN" sz="2400" b="1" dirty="0" smtClean="0">
                    <a:latin typeface="+mj-ea"/>
                    <a:ea typeface="+mj-ea"/>
                  </a:rPr>
                  <a:t> </a:t>
                </a:r>
                <a:r>
                  <a:rPr lang="zh-CN" altLang="en-US" sz="2400" dirty="0" smtClean="0">
                    <a:latin typeface="幼圆" pitchFamily="49" charset="-122"/>
                    <a:ea typeface="幼圆" pitchFamily="49" charset="-122"/>
                  </a:rPr>
                  <a:t>设 </a:t>
                </a:r>
                <a14:m>
                  <m:oMath xmlns:m="http://schemas.openxmlformats.org/officeDocument/2006/math">
                    <m:r>
                      <a:rPr lang="en-US" altLang="zh-CN" sz="2400" b="0" i="1" dirty="0" smtClean="0">
                        <a:latin typeface="Cambria Math"/>
                        <a:ea typeface="黑体" pitchFamily="2" charset="-122"/>
                      </a:rPr>
                      <m:t>𝑋</m:t>
                    </m:r>
                    <m:r>
                      <a:rPr lang="en-US" altLang="zh-CN" sz="2400" b="0" i="1" dirty="0" smtClean="0">
                        <a:latin typeface="Cambria Math"/>
                        <a:ea typeface="黑体" pitchFamily="2" charset="-122"/>
                      </a:rPr>
                      <m:t>,  </m:t>
                    </m:r>
                    <m:r>
                      <a:rPr lang="en-US" altLang="zh-CN" sz="2400" b="0" i="1" dirty="0" smtClean="0">
                        <a:latin typeface="Cambria Math"/>
                        <a:ea typeface="黑体" pitchFamily="2" charset="-122"/>
                      </a:rPr>
                      <m:t>𝑌</m:t>
                    </m:r>
                    <m:r>
                      <a:rPr lang="zh-CN" altLang="en-US" sz="2400" i="1" dirty="0" smtClean="0">
                        <a:latin typeface="Cambria Math"/>
                        <a:ea typeface="幼圆" pitchFamily="49" charset="-122"/>
                      </a:rPr>
                      <m:t> </m:t>
                    </m:r>
                  </m:oMath>
                </a14:m>
                <a:r>
                  <a:rPr lang="zh-CN" altLang="en-US" sz="2400" dirty="0" smtClean="0">
                    <a:latin typeface="幼圆" pitchFamily="49" charset="-122"/>
                    <a:ea typeface="幼圆" pitchFamily="49" charset="-122"/>
                  </a:rPr>
                  <a:t>是某个关系的不同属性组，如果对于</a:t>
                </a:r>
                <a14:m>
                  <m:oMath xmlns:m="http://schemas.openxmlformats.org/officeDocument/2006/math">
                    <m:r>
                      <a:rPr lang="en-US" altLang="zh-CN" sz="2400" b="1" i="0" dirty="0" smtClean="0">
                        <a:latin typeface="Cambria Math"/>
                        <a:ea typeface="宋体" pitchFamily="2" charset="-122"/>
                      </a:rPr>
                      <m:t> </m:t>
                    </m:r>
                    <m:r>
                      <a:rPr lang="en-US" altLang="zh-CN" sz="2400" b="0" i="1" dirty="0" smtClean="0">
                        <a:latin typeface="Cambria Math"/>
                        <a:ea typeface="宋体" pitchFamily="2" charset="-122"/>
                      </a:rPr>
                      <m:t>𝑋</m:t>
                    </m:r>
                    <m:r>
                      <a:rPr lang="en-US" altLang="zh-CN" sz="2400" b="0" i="1" dirty="0" smtClean="0">
                        <a:latin typeface="Cambria Math"/>
                        <a:ea typeface="宋体" pitchFamily="2" charset="-122"/>
                      </a:rPr>
                      <m:t> </m:t>
                    </m:r>
                  </m:oMath>
                </a14:m>
                <a:r>
                  <a:rPr lang="zh-CN" altLang="en-US" sz="2400" dirty="0" smtClean="0">
                    <a:latin typeface="幼圆" pitchFamily="49" charset="-122"/>
                    <a:ea typeface="幼圆" pitchFamily="49" charset="-122"/>
                  </a:rPr>
                  <a:t>的任意一个真子集</a:t>
                </a:r>
                <a14:m>
                  <m:oMath xmlns:m="http://schemas.openxmlformats.org/officeDocument/2006/math">
                    <m:r>
                      <a:rPr lang="en-US" altLang="zh-CN" sz="2400" b="1" i="0" smtClean="0">
                        <a:latin typeface="Cambria Math"/>
                        <a:ea typeface="宋体" pitchFamily="2" charset="-122"/>
                      </a:rPr>
                      <m:t> </m:t>
                    </m:r>
                    <m:r>
                      <a:rPr lang="en-US" altLang="zh-CN" sz="2400" b="0" i="1" smtClean="0">
                        <a:latin typeface="Cambria Math"/>
                        <a:ea typeface="宋体" pitchFamily="2" charset="-122"/>
                      </a:rPr>
                      <m:t>𝑋</m:t>
                    </m:r>
                    <m:r>
                      <a:rPr lang="en-US" altLang="zh-CN" sz="2400" b="0" i="1" smtClean="0">
                        <a:latin typeface="Cambria Math"/>
                        <a:ea typeface="宋体" pitchFamily="2" charset="-122"/>
                      </a:rPr>
                      <m:t>′</m:t>
                    </m:r>
                  </m:oMath>
                </a14:m>
                <a:r>
                  <a:rPr lang="zh-CN" altLang="en-US" sz="2400" dirty="0" smtClean="0">
                    <a:latin typeface="幼圆" pitchFamily="49" charset="-122"/>
                    <a:ea typeface="幼圆" pitchFamily="49" charset="-122"/>
                  </a:rPr>
                  <a:t>，都不满足</a:t>
                </a:r>
                <a14:m>
                  <m:oMath xmlns:m="http://schemas.openxmlformats.org/officeDocument/2006/math">
                    <m:r>
                      <a:rPr lang="en-US" altLang="zh-CN" sz="2400">
                        <a:latin typeface="Cambria Math"/>
                        <a:ea typeface="宋体" pitchFamily="2" charset="-122"/>
                      </a:rPr>
                      <m:t> </m:t>
                    </m:r>
                    <m:r>
                      <a:rPr lang="en-US" altLang="zh-CN" sz="2400" b="1" i="0" smtClean="0">
                        <a:latin typeface="Cambria Math"/>
                        <a:ea typeface="宋体" pitchFamily="2" charset="-122"/>
                      </a:rPr>
                      <m:t> </m:t>
                    </m:r>
                    <m:r>
                      <a:rPr lang="en-US" altLang="zh-CN" sz="2400" i="1">
                        <a:latin typeface="Cambria Math"/>
                        <a:ea typeface="宋体" pitchFamily="2" charset="-122"/>
                      </a:rPr>
                      <m:t>𝑋</m:t>
                    </m:r>
                    <m:r>
                      <a:rPr lang="en-US" altLang="zh-CN" sz="2400">
                        <a:latin typeface="Cambria Math"/>
                        <a:ea typeface="宋体" pitchFamily="2" charset="-122"/>
                      </a:rPr>
                      <m:t>′→</m:t>
                    </m:r>
                    <m:r>
                      <a:rPr lang="en-US" altLang="zh-CN" sz="2400" i="1">
                        <a:latin typeface="Cambria Math"/>
                        <a:ea typeface="宋体" pitchFamily="2" charset="-122"/>
                      </a:rPr>
                      <m:t>𝑌</m:t>
                    </m:r>
                  </m:oMath>
                </a14:m>
                <a:r>
                  <a:rPr lang="zh-CN" altLang="en-US" sz="2400" i="1" dirty="0" smtClean="0">
                    <a:latin typeface="幼圆" pitchFamily="49" charset="-122"/>
                    <a:ea typeface="幼圆" pitchFamily="49" charset="-122"/>
                  </a:rPr>
                  <a:t>，</a:t>
                </a:r>
                <a:r>
                  <a:rPr lang="zh-CN" altLang="en-US" sz="2400" dirty="0" smtClean="0">
                    <a:latin typeface="幼圆" pitchFamily="49" charset="-122"/>
                    <a:ea typeface="幼圆" pitchFamily="49" charset="-122"/>
                  </a:rPr>
                  <a:t>则称</a:t>
                </a:r>
                <a14:m>
                  <m:oMath xmlns:m="http://schemas.openxmlformats.org/officeDocument/2006/math">
                    <m:r>
                      <a:rPr lang="en-US" altLang="zh-CN" sz="2400" b="0" i="0" smtClean="0">
                        <a:latin typeface="Cambria Math"/>
                        <a:ea typeface="宋体" pitchFamily="2" charset="-122"/>
                      </a:rPr>
                      <m:t> </m:t>
                    </m:r>
                    <m:r>
                      <a:rPr lang="en-US" altLang="zh-CN" sz="2400" b="0" i="1" smtClean="0">
                        <a:latin typeface="Cambria Math"/>
                        <a:ea typeface="宋体" pitchFamily="2" charset="-122"/>
                      </a:rPr>
                      <m:t> </m:t>
                    </m:r>
                    <m:r>
                      <a:rPr lang="en-US" altLang="zh-CN" sz="2400" b="0" i="1" smtClean="0">
                        <a:latin typeface="Cambria Math"/>
                        <a:ea typeface="宋体" pitchFamily="2" charset="-122"/>
                      </a:rPr>
                      <m:t>𝑌</m:t>
                    </m:r>
                    <m:r>
                      <a:rPr lang="en-US" altLang="zh-CN" sz="2400" b="0" i="1" smtClean="0">
                        <a:latin typeface="Cambria Math"/>
                        <a:ea typeface="宋体" pitchFamily="2" charset="-122"/>
                      </a:rPr>
                      <m:t> </m:t>
                    </m:r>
                  </m:oMath>
                </a14:m>
                <a:r>
                  <a:rPr lang="zh-CN" altLang="en-US" sz="2400" dirty="0" smtClean="0">
                    <a:latin typeface="幼圆" pitchFamily="49" charset="-122"/>
                    <a:ea typeface="幼圆" pitchFamily="49" charset="-122"/>
                  </a:rPr>
                  <a:t>对</a:t>
                </a:r>
                <a14:m>
                  <m:oMath xmlns:m="http://schemas.openxmlformats.org/officeDocument/2006/math">
                    <m:r>
                      <a:rPr lang="en-US" altLang="zh-CN" sz="2400" b="0" i="0" smtClean="0">
                        <a:latin typeface="Cambria Math"/>
                        <a:ea typeface="宋体" pitchFamily="2" charset="-122"/>
                      </a:rPr>
                      <m:t> </m:t>
                    </m:r>
                    <m:r>
                      <a:rPr lang="en-US" altLang="zh-CN" sz="2400" b="0" i="1" smtClean="0">
                        <a:latin typeface="Cambria Math"/>
                        <a:ea typeface="宋体" pitchFamily="2" charset="-122"/>
                      </a:rPr>
                      <m:t>𝑋</m:t>
                    </m:r>
                    <m:r>
                      <a:rPr lang="en-US" altLang="zh-CN" sz="2400" b="0" i="1" smtClean="0">
                        <a:latin typeface="Cambria Math"/>
                        <a:ea typeface="宋体" pitchFamily="2" charset="-122"/>
                      </a:rPr>
                      <m:t> </m:t>
                    </m:r>
                  </m:oMath>
                </a14:m>
                <a:r>
                  <a:rPr lang="zh-CN" altLang="en-US" sz="2400" dirty="0" smtClean="0">
                    <a:latin typeface="幼圆" pitchFamily="49" charset="-122"/>
                    <a:ea typeface="幼圆" pitchFamily="49" charset="-122"/>
                  </a:rPr>
                  <a:t>完全函数依赖，记作</a:t>
                </a:r>
                <a14:m>
                  <m:oMath xmlns:m="http://schemas.openxmlformats.org/officeDocument/2006/math">
                    <m:r>
                      <a:rPr lang="en-US" altLang="zh-CN" sz="2400" b="1" i="0" smtClean="0">
                        <a:latin typeface="Cambria Math"/>
                        <a:ea typeface="宋体" pitchFamily="2" charset="-122"/>
                      </a:rPr>
                      <m:t> </m:t>
                    </m:r>
                    <m:r>
                      <a:rPr lang="en-US" altLang="zh-CN" sz="2400" b="0" i="1" smtClean="0">
                        <a:latin typeface="Cambria Math"/>
                        <a:ea typeface="宋体" pitchFamily="2" charset="-122"/>
                      </a:rPr>
                      <m:t>𝑋</m:t>
                    </m:r>
                    <m:groupChr>
                      <m:groupChrPr>
                        <m:chr m:val="→"/>
                        <m:vertJc m:val="bot"/>
                        <m:ctrlPr>
                          <a:rPr lang="en-US" altLang="zh-CN" sz="2400" b="0" i="1" smtClean="0">
                            <a:latin typeface="Cambria Math"/>
                            <a:ea typeface="宋体" pitchFamily="2" charset="-122"/>
                          </a:rPr>
                        </m:ctrlPr>
                      </m:groupChrPr>
                      <m:e>
                        <m:r>
                          <m:rPr>
                            <m:brk m:alnAt="2"/>
                          </m:rPr>
                          <a:rPr lang="en-US" altLang="zh-CN" sz="2400" b="0" i="1" smtClean="0">
                            <a:latin typeface="Cambria Math"/>
                            <a:ea typeface="宋体" pitchFamily="2" charset="-122"/>
                          </a:rPr>
                          <m:t>𝐹</m:t>
                        </m:r>
                      </m:e>
                    </m:groupChr>
                  </m:oMath>
                </a14:m>
                <a:r>
                  <a:rPr lang="en-US" altLang="zh-CN" sz="2400" b="0" i="1" dirty="0" smtClean="0">
                    <a:latin typeface="幼圆" pitchFamily="49" charset="-122"/>
                    <a:ea typeface="幼圆" pitchFamily="49" charset="-122"/>
                  </a:rPr>
                  <a:t>Y</a:t>
                </a:r>
                <a:r>
                  <a:rPr lang="zh-CN" altLang="en-US" sz="2400" dirty="0">
                    <a:latin typeface="幼圆" pitchFamily="49" charset="-122"/>
                    <a:ea typeface="幼圆" pitchFamily="49" charset="-122"/>
                  </a:rPr>
                  <a:t>，</a:t>
                </a:r>
                <a:r>
                  <a:rPr lang="zh-CN" altLang="en-US" sz="2400" dirty="0" smtClean="0">
                    <a:latin typeface="幼圆" pitchFamily="49" charset="-122"/>
                    <a:ea typeface="幼圆" pitchFamily="49" charset="-122"/>
                  </a:rPr>
                  <a:t>否则称</a:t>
                </a:r>
                <a14:m>
                  <m:oMath xmlns:m="http://schemas.openxmlformats.org/officeDocument/2006/math">
                    <m:r>
                      <a:rPr lang="en-US" altLang="zh-CN" sz="2400">
                        <a:latin typeface="Cambria Math"/>
                        <a:ea typeface="宋体" pitchFamily="2" charset="-122"/>
                      </a:rPr>
                      <m:t> </m:t>
                    </m:r>
                    <m:r>
                      <a:rPr lang="en-US" altLang="zh-CN" sz="2400" i="1">
                        <a:latin typeface="Cambria Math"/>
                        <a:ea typeface="宋体" pitchFamily="2" charset="-122"/>
                      </a:rPr>
                      <m:t>𝑌</m:t>
                    </m:r>
                    <m:r>
                      <a:rPr lang="en-US" altLang="zh-CN" sz="2400" i="1">
                        <a:latin typeface="Cambria Math"/>
                        <a:ea typeface="宋体" pitchFamily="2" charset="-122"/>
                      </a:rPr>
                      <m:t> </m:t>
                    </m:r>
                  </m:oMath>
                </a14:m>
                <a:r>
                  <a:rPr lang="zh-CN" altLang="en-US" sz="2400" dirty="0">
                    <a:latin typeface="幼圆" pitchFamily="49" charset="-122"/>
                    <a:ea typeface="幼圆" pitchFamily="49" charset="-122"/>
                  </a:rPr>
                  <a:t>对</a:t>
                </a:r>
                <a14:m>
                  <m:oMath xmlns:m="http://schemas.openxmlformats.org/officeDocument/2006/math">
                    <m:r>
                      <a:rPr lang="en-US" altLang="zh-CN" sz="2400">
                        <a:latin typeface="Cambria Math"/>
                        <a:ea typeface="宋体" pitchFamily="2" charset="-122"/>
                      </a:rPr>
                      <m:t> </m:t>
                    </m:r>
                    <m:r>
                      <a:rPr lang="en-US" altLang="zh-CN" sz="2400" i="1">
                        <a:latin typeface="Cambria Math"/>
                        <a:ea typeface="宋体" pitchFamily="2" charset="-122"/>
                      </a:rPr>
                      <m:t>𝑋</m:t>
                    </m:r>
                    <m:r>
                      <a:rPr lang="en-US" altLang="zh-CN" sz="2400" i="1">
                        <a:latin typeface="Cambria Math"/>
                        <a:ea typeface="宋体" pitchFamily="2" charset="-122"/>
                      </a:rPr>
                      <m:t> </m:t>
                    </m:r>
                  </m:oMath>
                </a14:m>
                <a:r>
                  <a:rPr lang="zh-CN" altLang="en-US" sz="2400" dirty="0" smtClean="0">
                    <a:latin typeface="幼圆" pitchFamily="49" charset="-122"/>
                    <a:ea typeface="幼圆" pitchFamily="49" charset="-122"/>
                  </a:rPr>
                  <a:t>部分函数依赖，记为</a:t>
                </a:r>
                <a14:m>
                  <m:oMath xmlns:m="http://schemas.openxmlformats.org/officeDocument/2006/math">
                    <m:r>
                      <a:rPr lang="en-US" altLang="zh-CN" sz="2400" i="1">
                        <a:latin typeface="Cambria Math"/>
                        <a:ea typeface="宋体" pitchFamily="2" charset="-122"/>
                      </a:rPr>
                      <m:t>𝑋</m:t>
                    </m:r>
                    <m:groupChr>
                      <m:groupChrPr>
                        <m:chr m:val="→"/>
                        <m:vertJc m:val="bot"/>
                        <m:ctrlPr>
                          <a:rPr lang="en-US" altLang="zh-CN" sz="2400" i="1">
                            <a:latin typeface="Cambria Math"/>
                            <a:ea typeface="宋体" pitchFamily="2" charset="-122"/>
                          </a:rPr>
                        </m:ctrlPr>
                      </m:groupChrPr>
                      <m:e>
                        <m:r>
                          <m:rPr>
                            <m:brk m:alnAt="2"/>
                          </m:rPr>
                          <a:rPr lang="en-US" altLang="zh-CN" sz="2400" b="0" i="1" smtClean="0">
                            <a:latin typeface="Cambria Math"/>
                            <a:ea typeface="宋体" pitchFamily="2" charset="-122"/>
                          </a:rPr>
                          <m:t>𝑃</m:t>
                        </m:r>
                      </m:e>
                    </m:groupChr>
                  </m:oMath>
                </a14:m>
                <a:r>
                  <a:rPr lang="en-US" altLang="zh-CN" sz="2400" b="0" i="1" dirty="0" smtClean="0">
                    <a:latin typeface="幼圆" pitchFamily="49" charset="-122"/>
                    <a:ea typeface="幼圆" pitchFamily="49" charset="-122"/>
                  </a:rPr>
                  <a:t>Y</a:t>
                </a:r>
                <a:r>
                  <a:rPr lang="en-US" altLang="zh-CN" sz="2400" b="0" i="1" dirty="0">
                    <a:latin typeface="幼圆" pitchFamily="49" charset="-122"/>
                    <a:ea typeface="幼圆" pitchFamily="49" charset="-122"/>
                  </a:rPr>
                  <a:t>.</a:t>
                </a:r>
                <a:endParaRPr lang="zh-CN" altLang="zh-CN" sz="2400" b="0" i="1" dirty="0">
                  <a:latin typeface="幼圆" pitchFamily="49" charset="-122"/>
                  <a:ea typeface="幼圆" pitchFamily="49" charset="-122"/>
                </a:endParaRPr>
              </a:p>
            </p:txBody>
          </p:sp>
        </mc:Choice>
        <mc:Fallback>
          <p:sp>
            <p:nvSpPr>
              <p:cNvPr id="24579" name="Rectangle 3"/>
              <p:cNvSpPr>
                <a:spLocks noGrp="1" noRot="1" noChangeAspect="1" noMove="1" noResize="1" noEditPoints="1" noAdjustHandles="1" noChangeArrowheads="1" noChangeShapeType="1" noTextEdit="1"/>
              </p:cNvSpPr>
              <p:nvPr>
                <p:ph idx="4294967295"/>
              </p:nvPr>
            </p:nvSpPr>
            <p:spPr>
              <a:xfrm>
                <a:off x="936105" y="1345332"/>
                <a:ext cx="8172399" cy="2704819"/>
              </a:xfrm>
              <a:blipFill rotWithShape="1">
                <a:blip r:embed="rId1"/>
                <a:stretch>
                  <a:fillRect l="-75" r="-672"/>
                </a:stretch>
              </a:blipFill>
            </p:spPr>
            <p:txBody>
              <a:bodyPr/>
              <a:lstStyle/>
              <a:p>
                <a:r>
                  <a:rPr lang="zh-CN" altLang="en-US">
                    <a:noFill/>
                  </a:rPr>
                  <a:t> </a:t>
                </a:r>
                <a:endParaRPr lang="zh-CN" altLang="en-US">
                  <a:noFill/>
                </a:endParaRPr>
              </a:p>
            </p:txBody>
          </p:sp>
        </mc:Fallback>
      </mc:AlternateContent>
      <p:sp>
        <p:nvSpPr>
          <p:cNvPr id="16" name="Rectangle 2"/>
          <p:cNvSpPr txBox="1">
            <a:spLocks noChangeArrowheads="1"/>
          </p:cNvSpPr>
          <p:nvPr/>
        </p:nvSpPr>
        <p:spPr>
          <a:xfrm>
            <a:off x="1115617" y="0"/>
            <a:ext cx="2232247"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fade">
                                      <p:cBhvr>
                                        <p:cTn id="12"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187624" y="0"/>
            <a:ext cx="7056784" cy="913284"/>
          </a:xfrm>
        </p:spPr>
        <p:txBody>
          <a:bodyPr/>
          <a:lstStyle/>
          <a:p>
            <a:pPr algn="ctr"/>
            <a:r>
              <a:rPr lang="zh-CN" altLang="en-US" sz="3600" dirty="0" smtClean="0">
                <a:latin typeface="+mn-ea"/>
                <a:ea typeface="+mn-ea"/>
              </a:rPr>
              <a:t>完全函数</a:t>
            </a:r>
            <a:r>
              <a:rPr lang="zh-CN" sz="3600" dirty="0" smtClean="0">
                <a:latin typeface="+mn-ea"/>
                <a:ea typeface="+mn-ea"/>
              </a:rPr>
              <a:t>依赖</a:t>
            </a:r>
            <a:r>
              <a:rPr lang="zh-CN" altLang="en-US" sz="3600" dirty="0" smtClean="0">
                <a:latin typeface="+mn-ea"/>
                <a:ea typeface="+mn-ea"/>
              </a:rPr>
              <a:t>与部分函数依赖</a:t>
            </a:r>
            <a:endParaRPr lang="zh-CN" sz="3600" dirty="0">
              <a:latin typeface="+mn-ea"/>
              <a:ea typeface="+mn-ea"/>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12291" name="Rectangle 3"/>
          <p:cNvSpPr>
            <a:spLocks noGrp="1" noChangeArrowheads="1"/>
          </p:cNvSpPr>
          <p:nvPr>
            <p:ph idx="4294967295"/>
          </p:nvPr>
        </p:nvSpPr>
        <p:spPr>
          <a:xfrm>
            <a:off x="1043608" y="985292"/>
            <a:ext cx="8100392" cy="4729708"/>
          </a:xfrm>
        </p:spPr>
        <p:txBody>
          <a:bodyPr>
            <a:normAutofit fontScale="92500" lnSpcReduction="10000"/>
          </a:bodyPr>
          <a:lstStyle/>
          <a:p>
            <a:pPr>
              <a:lnSpc>
                <a:spcPct val="150000"/>
              </a:lnSpc>
              <a:buFont typeface="Wingdings" panose="05000000000000000000" pitchFamily="2" charset="2"/>
              <a:buNone/>
            </a:pPr>
            <a:r>
              <a:rPr lang="zh-CN" altLang="en-US" sz="2400" b="1" dirty="0" smtClean="0">
                <a:latin typeface="+mj-ea"/>
                <a:ea typeface="+mj-ea"/>
              </a:rPr>
              <a:t>【例】建立</a:t>
            </a:r>
            <a:r>
              <a:rPr lang="zh-CN" altLang="en-US" sz="2400" b="1" dirty="0">
                <a:latin typeface="+mj-ea"/>
                <a:ea typeface="+mj-ea"/>
              </a:rPr>
              <a:t>一个描述学校教务的数据库：</a:t>
            </a:r>
            <a:endParaRPr lang="zh-CN" altLang="en-US" sz="2400" b="1" dirty="0">
              <a:latin typeface="+mj-ea"/>
              <a:ea typeface="+mj-ea"/>
            </a:endParaRPr>
          </a:p>
          <a:p>
            <a:pPr lvl="1">
              <a:lnSpc>
                <a:spcPct val="150000"/>
              </a:lnSpc>
              <a:buFont typeface="Wingdings" panose="05000000000000000000" pitchFamily="2" charset="2"/>
              <a:buNone/>
            </a:pPr>
            <a:r>
              <a:rPr lang="zh-CN" altLang="en-US" sz="1800" b="1" dirty="0" smtClean="0">
                <a:latin typeface="幼圆" pitchFamily="49" charset="-122"/>
                <a:ea typeface="幼圆" pitchFamily="49" charset="-122"/>
              </a:rPr>
              <a:t>        学</a:t>
            </a:r>
            <a:r>
              <a:rPr lang="zh-CN" altLang="en-US" sz="1800" b="1" dirty="0">
                <a:latin typeface="幼圆" pitchFamily="49" charset="-122"/>
                <a:ea typeface="幼圆" pitchFamily="49" charset="-122"/>
              </a:rPr>
              <a:t>号（Sno）、所在系（Sdept</a:t>
            </a:r>
            <a:r>
              <a:rPr lang="zh-CN" altLang="en-US" sz="1800" b="1" dirty="0" smtClean="0">
                <a:latin typeface="幼圆" pitchFamily="49" charset="-122"/>
                <a:ea typeface="幼圆" pitchFamily="49" charset="-122"/>
              </a:rPr>
              <a:t>）、系</a:t>
            </a:r>
            <a:r>
              <a:rPr lang="zh-CN" altLang="en-US" sz="1800" b="1" dirty="0">
                <a:latin typeface="幼圆" pitchFamily="49" charset="-122"/>
                <a:ea typeface="幼圆" pitchFamily="49" charset="-122"/>
              </a:rPr>
              <a:t>主任姓名（Mname</a:t>
            </a:r>
            <a:r>
              <a:rPr lang="zh-CN" altLang="en-US" sz="1800" b="1" dirty="0" smtClean="0">
                <a:latin typeface="幼圆" pitchFamily="49" charset="-122"/>
                <a:ea typeface="幼圆" pitchFamily="49" charset="-122"/>
              </a:rPr>
              <a:t>）</a:t>
            </a:r>
            <a:endParaRPr lang="en-US" altLang="zh-CN" sz="1800" b="1" dirty="0" smtClean="0">
              <a:latin typeface="幼圆" pitchFamily="49" charset="-122"/>
              <a:ea typeface="幼圆" pitchFamily="49" charset="-122"/>
            </a:endParaRPr>
          </a:p>
          <a:p>
            <a:pPr lvl="1">
              <a:lnSpc>
                <a:spcPct val="150000"/>
              </a:lnSpc>
              <a:buFont typeface="Wingdings" panose="05000000000000000000" pitchFamily="2" charset="2"/>
              <a:buNone/>
            </a:pPr>
            <a:r>
              <a:rPr lang="en-US" altLang="zh-CN" sz="1800" b="1" dirty="0">
                <a:latin typeface="幼圆" pitchFamily="49" charset="-122"/>
                <a:ea typeface="幼圆" pitchFamily="49" charset="-122"/>
              </a:rPr>
              <a:t> </a:t>
            </a:r>
            <a:r>
              <a:rPr lang="en-US" altLang="zh-CN" sz="1800" b="1" dirty="0" smtClean="0">
                <a:latin typeface="幼圆" pitchFamily="49" charset="-122"/>
                <a:ea typeface="幼圆" pitchFamily="49" charset="-122"/>
              </a:rPr>
              <a:t>       </a:t>
            </a:r>
            <a:r>
              <a:rPr lang="zh-CN" altLang="en-US" sz="1800" b="1" dirty="0" smtClean="0">
                <a:latin typeface="幼圆" pitchFamily="49" charset="-122"/>
                <a:ea typeface="幼圆" pitchFamily="49" charset="-122"/>
              </a:rPr>
              <a:t>课程</a:t>
            </a:r>
            <a:r>
              <a:rPr lang="zh-CN" altLang="en-US" sz="1800" b="1" dirty="0">
                <a:latin typeface="幼圆" pitchFamily="49" charset="-122"/>
                <a:ea typeface="幼圆" pitchFamily="49" charset="-122"/>
              </a:rPr>
              <a:t>号</a:t>
            </a:r>
            <a:r>
              <a:rPr lang="zh-CN" altLang="en-US" sz="1800" b="1" dirty="0" smtClean="0">
                <a:latin typeface="幼圆" pitchFamily="49" charset="-122"/>
                <a:ea typeface="幼圆" pitchFamily="49" charset="-122"/>
              </a:rPr>
              <a:t>（Cn</a:t>
            </a:r>
            <a:r>
              <a:rPr lang="en-US" altLang="zh-CN" sz="1800" b="1" dirty="0" smtClean="0">
                <a:latin typeface="幼圆" pitchFamily="49" charset="-122"/>
                <a:ea typeface="幼圆" pitchFamily="49" charset="-122"/>
              </a:rPr>
              <a:t>o</a:t>
            </a:r>
            <a:r>
              <a:rPr lang="zh-CN" altLang="en-US" sz="1800" b="1" dirty="0" smtClean="0">
                <a:latin typeface="幼圆" pitchFamily="49" charset="-122"/>
                <a:ea typeface="幼圆" pitchFamily="49" charset="-122"/>
              </a:rPr>
              <a:t>）</a:t>
            </a:r>
            <a:r>
              <a:rPr lang="zh-CN" altLang="en-US" sz="1800" b="1" dirty="0">
                <a:latin typeface="幼圆" pitchFamily="49" charset="-122"/>
                <a:ea typeface="幼圆" pitchFamily="49" charset="-122"/>
              </a:rPr>
              <a:t>、成绩（Grade）</a:t>
            </a:r>
            <a:endParaRPr lang="zh-CN" altLang="en-US" sz="1800" b="1" dirty="0">
              <a:latin typeface="幼圆" pitchFamily="49" charset="-122"/>
              <a:ea typeface="幼圆" pitchFamily="49" charset="-122"/>
            </a:endParaRPr>
          </a:p>
          <a:p>
            <a:pPr lvl="1">
              <a:lnSpc>
                <a:spcPct val="150000"/>
              </a:lnSpc>
              <a:buFont typeface="Wingdings" panose="05000000000000000000" pitchFamily="2" charset="2"/>
              <a:buNone/>
            </a:pPr>
            <a:r>
              <a:rPr lang="zh-CN" altLang="en-US" sz="1800" b="1" dirty="0" smtClean="0">
                <a:latin typeface="+mj-ea"/>
                <a:ea typeface="+mj-ea"/>
              </a:rPr>
              <a:t>单一</a:t>
            </a:r>
            <a:r>
              <a:rPr lang="zh-CN" altLang="en-US" sz="1800" b="1" dirty="0">
                <a:latin typeface="+mj-ea"/>
                <a:ea typeface="+mj-ea"/>
              </a:rPr>
              <a:t>的关系模式 </a:t>
            </a:r>
            <a:r>
              <a:rPr lang="zh-CN" altLang="en-US" sz="1800" b="1" dirty="0" smtClean="0">
                <a:latin typeface="幼圆" pitchFamily="49" charset="-122"/>
                <a:ea typeface="幼圆" pitchFamily="49" charset="-122"/>
              </a:rPr>
              <a:t>Student </a:t>
            </a:r>
            <a:r>
              <a:rPr lang="zh-CN" altLang="en-US" sz="1800" b="1" dirty="0">
                <a:latin typeface="幼圆" pitchFamily="49" charset="-122"/>
                <a:ea typeface="幼圆" pitchFamily="49" charset="-122"/>
              </a:rPr>
              <a:t>&lt;U、F&gt;</a:t>
            </a:r>
            <a:endParaRPr lang="zh-CN" altLang="en-US" sz="1800" b="1" dirty="0">
              <a:latin typeface="幼圆" pitchFamily="49" charset="-122"/>
              <a:ea typeface="幼圆" pitchFamily="49" charset="-122"/>
            </a:endParaRPr>
          </a:p>
          <a:p>
            <a:pPr marL="0" indent="0">
              <a:lnSpc>
                <a:spcPct val="110000"/>
              </a:lnSpc>
            </a:pPr>
            <a:r>
              <a:rPr lang="zh-CN" altLang="en-US" sz="2400" b="1" dirty="0" smtClean="0">
                <a:latin typeface="+mj-ea"/>
                <a:ea typeface="+mj-ea"/>
              </a:rPr>
              <a:t>        U </a:t>
            </a:r>
            <a:r>
              <a:rPr lang="zh-CN" altLang="en-US" sz="2400" b="1" dirty="0">
                <a:latin typeface="+mj-ea"/>
                <a:ea typeface="+mj-ea"/>
              </a:rPr>
              <a:t>＝｛ Sno, Sdept, Mname, </a:t>
            </a:r>
            <a:r>
              <a:rPr lang="zh-CN" altLang="en-US" sz="2400" b="1" dirty="0" smtClean="0">
                <a:latin typeface="+mj-ea"/>
                <a:ea typeface="+mj-ea"/>
              </a:rPr>
              <a:t>Cn</a:t>
            </a:r>
            <a:r>
              <a:rPr lang="en-US" altLang="zh-CN" sz="2400" b="1" dirty="0" smtClean="0">
                <a:latin typeface="+mj-ea"/>
                <a:ea typeface="+mj-ea"/>
              </a:rPr>
              <a:t>o</a:t>
            </a:r>
            <a:r>
              <a:rPr lang="zh-CN" altLang="en-US" sz="2400" b="1" dirty="0" smtClean="0">
                <a:latin typeface="+mj-ea"/>
                <a:ea typeface="+mj-ea"/>
              </a:rPr>
              <a:t>, </a:t>
            </a:r>
            <a:r>
              <a:rPr lang="zh-CN" altLang="en-US" sz="2400" b="1" dirty="0">
                <a:latin typeface="+mj-ea"/>
                <a:ea typeface="+mj-ea"/>
              </a:rPr>
              <a:t>Grade ｝</a:t>
            </a:r>
            <a:endParaRPr lang="zh-CN" altLang="en-US" sz="2400" b="1" dirty="0">
              <a:latin typeface="+mj-ea"/>
              <a:ea typeface="+mj-ea"/>
            </a:endParaRPr>
          </a:p>
          <a:p>
            <a:pPr lvl="1">
              <a:lnSpc>
                <a:spcPct val="150000"/>
              </a:lnSpc>
              <a:spcBef>
                <a:spcPct val="50000"/>
              </a:spcBef>
              <a:buFont typeface="Wingdings" panose="05000000000000000000" pitchFamily="2" charset="2"/>
              <a:buNone/>
            </a:pPr>
            <a:r>
              <a:rPr lang="zh-CN" altLang="en-US" sz="2000" dirty="0" smtClean="0">
                <a:latin typeface="+mj-ea"/>
                <a:ea typeface="+mj-ea"/>
              </a:rPr>
              <a:t>数据</a:t>
            </a:r>
            <a:r>
              <a:rPr lang="zh-CN" altLang="en-US" sz="2000" dirty="0">
                <a:latin typeface="+mj-ea"/>
                <a:ea typeface="+mj-ea"/>
              </a:rPr>
              <a:t>之间的关系</a:t>
            </a:r>
            <a:r>
              <a:rPr lang="zh-CN" altLang="en-US" sz="2000" dirty="0" smtClean="0">
                <a:latin typeface="+mj-ea"/>
                <a:ea typeface="+mj-ea"/>
              </a:rPr>
              <a:t>有（语义）：</a:t>
            </a:r>
            <a:endParaRPr lang="zh-CN" altLang="en-US" sz="2000" dirty="0">
              <a:latin typeface="+mj-ea"/>
              <a:ea typeface="+mj-ea"/>
            </a:endParaRPr>
          </a:p>
          <a:p>
            <a:pPr lvl="1">
              <a:lnSpc>
                <a:spcPct val="150000"/>
              </a:lnSpc>
              <a:buFont typeface="Wingdings" panose="05000000000000000000"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1</a:t>
            </a:r>
            <a:r>
              <a:rPr lang="zh-CN" altLang="en-US" sz="2000" dirty="0">
                <a:latin typeface="幼圆" pitchFamily="49" charset="-122"/>
                <a:ea typeface="幼圆" pitchFamily="49" charset="-122"/>
              </a:rPr>
              <a:t>） 一个系有若干个学生，一个学生只属于一个系；</a:t>
            </a:r>
            <a:endParaRPr lang="zh-CN" altLang="en-US" sz="2000" dirty="0">
              <a:latin typeface="幼圆" pitchFamily="49" charset="-122"/>
              <a:ea typeface="幼圆" pitchFamily="49" charset="-122"/>
            </a:endParaRPr>
          </a:p>
          <a:p>
            <a:pPr lvl="1">
              <a:lnSpc>
                <a:spcPct val="150000"/>
              </a:lnSpc>
              <a:buFont typeface="Wingdings" panose="05000000000000000000"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2</a:t>
            </a:r>
            <a:r>
              <a:rPr lang="zh-CN" altLang="en-US" sz="2000" dirty="0">
                <a:latin typeface="幼圆" pitchFamily="49" charset="-122"/>
                <a:ea typeface="幼圆" pitchFamily="49" charset="-122"/>
              </a:rPr>
              <a:t>） 一个系只有一名系主任；</a:t>
            </a:r>
            <a:endParaRPr lang="zh-CN" altLang="en-US" sz="2000" dirty="0">
              <a:latin typeface="幼圆" pitchFamily="49" charset="-122"/>
              <a:ea typeface="幼圆" pitchFamily="49" charset="-122"/>
            </a:endParaRPr>
          </a:p>
          <a:p>
            <a:pPr lvl="1">
              <a:lnSpc>
                <a:spcPct val="150000"/>
              </a:lnSpc>
              <a:buFont typeface="Wingdings" panose="05000000000000000000"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3</a:t>
            </a:r>
            <a:r>
              <a:rPr lang="zh-CN" altLang="en-US" sz="2000" dirty="0">
                <a:latin typeface="幼圆" pitchFamily="49" charset="-122"/>
                <a:ea typeface="幼圆" pitchFamily="49" charset="-122"/>
              </a:rPr>
              <a:t>） 一个学生可以选修多门课程；</a:t>
            </a:r>
            <a:endParaRPr lang="zh-CN" altLang="en-US" sz="2000" dirty="0">
              <a:latin typeface="幼圆" pitchFamily="49" charset="-122"/>
              <a:ea typeface="幼圆" pitchFamily="49" charset="-122"/>
            </a:endParaRPr>
          </a:p>
          <a:p>
            <a:pPr lvl="1">
              <a:lnSpc>
                <a:spcPct val="150000"/>
              </a:lnSpc>
              <a:buFont typeface="Wingdings" panose="05000000000000000000" pitchFamily="2" charset="2"/>
              <a:buNone/>
            </a:pP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4</a:t>
            </a:r>
            <a:r>
              <a:rPr lang="zh-CN" altLang="en-US" sz="2000" dirty="0">
                <a:latin typeface="幼圆" pitchFamily="49" charset="-122"/>
                <a:ea typeface="幼圆" pitchFamily="49" charset="-122"/>
              </a:rPr>
              <a:t>） 每个学生选修的每门课程有一个成绩。</a:t>
            </a:r>
            <a:endParaRPr lang="zh-CN" altLang="en-US" sz="2000"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wipe(up)">
                                      <p:cBhvr>
                                        <p:cTn id="12" dur="500"/>
                                        <p:tgtEl>
                                          <p:spTgt spid="1229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wipe(up)">
                                      <p:cBhvr>
                                        <p:cTn id="15" dur="500"/>
                                        <p:tgtEl>
                                          <p:spTgt spid="12291">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291">
                                            <p:txEl>
                                              <p:pRg st="2" end="2"/>
                                            </p:txEl>
                                          </p:spTgt>
                                        </p:tgtEl>
                                        <p:attrNameLst>
                                          <p:attrName>style.visibility</p:attrName>
                                        </p:attrNameLst>
                                      </p:cBhvr>
                                      <p:to>
                                        <p:strVal val="visible"/>
                                      </p:to>
                                    </p:set>
                                    <p:animEffect transition="in" filter="wipe(up)">
                                      <p:cBhvr>
                                        <p:cTn id="18" dur="500"/>
                                        <p:tgtEl>
                                          <p:spTgt spid="1229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291">
                                            <p:txEl>
                                              <p:pRg st="3" end="3"/>
                                            </p:txEl>
                                          </p:spTgt>
                                        </p:tgtEl>
                                        <p:attrNameLst>
                                          <p:attrName>style.visibility</p:attrName>
                                        </p:attrNameLst>
                                      </p:cBhvr>
                                      <p:to>
                                        <p:strVal val="visible"/>
                                      </p:to>
                                    </p:set>
                                    <p:animEffect transition="in" filter="wipe(up)">
                                      <p:cBhvr>
                                        <p:cTn id="23" dur="500"/>
                                        <p:tgtEl>
                                          <p:spTgt spid="12291">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2291">
                                            <p:txEl>
                                              <p:pRg st="4" end="4"/>
                                            </p:txEl>
                                          </p:spTgt>
                                        </p:tgtEl>
                                        <p:attrNameLst>
                                          <p:attrName>style.visibility</p:attrName>
                                        </p:attrNameLst>
                                      </p:cBhvr>
                                      <p:to>
                                        <p:strVal val="visible"/>
                                      </p:to>
                                    </p:set>
                                    <p:animEffect transition="in" filter="wipe(up)">
                                      <p:cBhvr>
                                        <p:cTn id="26" dur="500"/>
                                        <p:tgtEl>
                                          <p:spTgt spid="1229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Effect transition="in" filter="wipe(up)">
                                      <p:cBhvr>
                                        <p:cTn id="31" dur="500"/>
                                        <p:tgtEl>
                                          <p:spTgt spid="12291">
                                            <p:txEl>
                                              <p:pRg st="5" end="5"/>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2291">
                                            <p:txEl>
                                              <p:pRg st="6" end="6"/>
                                            </p:txEl>
                                          </p:spTgt>
                                        </p:tgtEl>
                                        <p:attrNameLst>
                                          <p:attrName>style.visibility</p:attrName>
                                        </p:attrNameLst>
                                      </p:cBhvr>
                                      <p:to>
                                        <p:strVal val="visible"/>
                                      </p:to>
                                    </p:set>
                                    <p:animEffect transition="in" filter="wipe(up)">
                                      <p:cBhvr>
                                        <p:cTn id="34" dur="500"/>
                                        <p:tgtEl>
                                          <p:spTgt spid="12291">
                                            <p:txEl>
                                              <p:pRg st="6" end="6"/>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wipe(up)">
                                      <p:cBhvr>
                                        <p:cTn id="37" dur="500"/>
                                        <p:tgtEl>
                                          <p:spTgt spid="12291">
                                            <p:txEl>
                                              <p:pRg st="7" end="7"/>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2291">
                                            <p:txEl>
                                              <p:pRg st="8" end="8"/>
                                            </p:txEl>
                                          </p:spTgt>
                                        </p:tgtEl>
                                        <p:attrNameLst>
                                          <p:attrName>style.visibility</p:attrName>
                                        </p:attrNameLst>
                                      </p:cBhvr>
                                      <p:to>
                                        <p:strVal val="visible"/>
                                      </p:to>
                                    </p:set>
                                    <p:animEffect transition="in" filter="wipe(up)">
                                      <p:cBhvr>
                                        <p:cTn id="40" dur="500"/>
                                        <p:tgtEl>
                                          <p:spTgt spid="12291">
                                            <p:txEl>
                                              <p:pRg st="8" end="8"/>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animEffect transition="in" filter="wipe(up)">
                                      <p:cBhvr>
                                        <p:cTn id="43"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4"/>
              <p:cNvSpPr>
                <a:spLocks noChangeArrowheads="1"/>
              </p:cNvSpPr>
              <p:nvPr/>
            </p:nvSpPr>
            <p:spPr bwMode="auto">
              <a:xfrm>
                <a:off x="930737" y="913284"/>
                <a:ext cx="8213263" cy="29523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342900" indent="-342900" algn="l">
                  <a:lnSpc>
                    <a:spcPct val="150000"/>
                  </a:lnSpc>
                  <a:spcBef>
                    <a:spcPts val="0"/>
                  </a:spcBef>
                  <a:buClr>
                    <a:schemeClr val="hlink"/>
                  </a:buClr>
                  <a:buFont typeface="Wingdings" pitchFamily="2" charset="2"/>
                  <a:buNone/>
                </a:pPr>
                <a:r>
                  <a:rPr lang="zh-CN" altLang="zh-CN" sz="2400" b="1" dirty="0" smtClean="0">
                    <a:latin typeface="+mj-ea"/>
                    <a:ea typeface="+mj-ea"/>
                  </a:rPr>
                  <a:t>【</a:t>
                </a:r>
                <a:r>
                  <a:rPr lang="zh-CN" sz="2400" b="1" dirty="0" smtClean="0">
                    <a:latin typeface="+mj-ea"/>
                    <a:ea typeface="+mj-ea"/>
                  </a:rPr>
                  <a:t>例</a:t>
                </a:r>
                <a:r>
                  <a:rPr lang="zh-CN" altLang="zh-CN" sz="2400" b="1" dirty="0" smtClean="0">
                    <a:latin typeface="+mj-ea"/>
                    <a:ea typeface="+mj-ea"/>
                  </a:rPr>
                  <a:t>】</a:t>
                </a:r>
                <a:r>
                  <a:rPr lang="zh-CN" altLang="en-US" sz="2400" b="1" dirty="0" smtClean="0">
                    <a:latin typeface="幼圆" pitchFamily="49" charset="-122"/>
                    <a:ea typeface="幼圆" pitchFamily="49" charset="-122"/>
                  </a:rPr>
                  <a:t>在关系模式： </a:t>
                </a:r>
                <a:endParaRPr lang="en-US" altLang="zh-CN" sz="2400" b="1" dirty="0" smtClean="0">
                  <a:latin typeface="幼圆" pitchFamily="49" charset="-122"/>
                  <a:ea typeface="幼圆" pitchFamily="49" charset="-122"/>
                </a:endParaRPr>
              </a:p>
              <a:p>
                <a:pPr marL="342900" indent="-342900" algn="l">
                  <a:lnSpc>
                    <a:spcPct val="150000"/>
                  </a:lnSpc>
                  <a:spcBef>
                    <a:spcPts val="0"/>
                  </a:spcBef>
                  <a:buClr>
                    <a:schemeClr val="hlink"/>
                  </a:buClr>
                  <a:buFont typeface="Wingdings" pitchFamily="2" charset="2"/>
                  <a:buNone/>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en-US" altLang="zh-CN" sz="2400" b="1" dirty="0" smtClean="0">
                    <a:latin typeface="+mj-ea"/>
                    <a:ea typeface="+mj-ea"/>
                  </a:rPr>
                  <a:t>S( </a:t>
                </a:r>
                <a:r>
                  <a:rPr lang="en-US" altLang="zh-CN" sz="2400" b="1" u="sng" dirty="0" err="1" smtClean="0">
                    <a:latin typeface="+mj-ea"/>
                    <a:ea typeface="+mj-ea"/>
                  </a:rPr>
                  <a:t>Sno</a:t>
                </a:r>
                <a:r>
                  <a:rPr lang="en-US" altLang="zh-CN" sz="2400" b="1" u="sng" dirty="0" smtClean="0">
                    <a:latin typeface="+mj-ea"/>
                    <a:ea typeface="+mj-ea"/>
                  </a:rPr>
                  <a:t>, </a:t>
                </a:r>
                <a:r>
                  <a:rPr lang="en-US" altLang="zh-CN" sz="2400" b="1" u="sng" dirty="0" err="1" smtClean="0">
                    <a:latin typeface="+mj-ea"/>
                    <a:ea typeface="+mj-ea"/>
                  </a:rPr>
                  <a:t>Cno</a:t>
                </a:r>
                <a:r>
                  <a:rPr lang="en-US" altLang="zh-CN" sz="2400" b="1" dirty="0" smtClean="0">
                    <a:latin typeface="+mj-ea"/>
                    <a:ea typeface="+mj-ea"/>
                  </a:rPr>
                  <a:t>, </a:t>
                </a:r>
                <a:r>
                  <a:rPr lang="en-US" altLang="zh-CN" sz="2400" b="1" dirty="0" err="1" smtClean="0">
                    <a:latin typeface="+mj-ea"/>
                    <a:ea typeface="+mj-ea"/>
                  </a:rPr>
                  <a:t>Sdept</a:t>
                </a:r>
                <a:r>
                  <a:rPr lang="en-US" altLang="zh-CN" sz="2400" b="1" dirty="0" smtClean="0">
                    <a:latin typeface="+mj-ea"/>
                    <a:ea typeface="+mj-ea"/>
                  </a:rPr>
                  <a:t>, </a:t>
                </a:r>
                <a:r>
                  <a:rPr lang="en-US" altLang="zh-CN" sz="2400" b="1" dirty="0" err="1" smtClean="0">
                    <a:latin typeface="+mj-ea"/>
                    <a:ea typeface="+mj-ea"/>
                  </a:rPr>
                  <a:t>Mname</a:t>
                </a:r>
                <a:r>
                  <a:rPr lang="en-US" altLang="zh-CN" sz="2400" b="1" dirty="0" smtClean="0">
                    <a:latin typeface="+mj-ea"/>
                    <a:ea typeface="+mj-ea"/>
                  </a:rPr>
                  <a:t>, Grade) </a:t>
                </a:r>
                <a:endParaRPr lang="en-US" altLang="zh-CN" sz="2400" b="1" dirty="0" smtClean="0">
                  <a:latin typeface="幼圆" pitchFamily="49" charset="-122"/>
                  <a:ea typeface="幼圆" pitchFamily="49" charset="-122"/>
                </a:endParaRPr>
              </a:p>
              <a:p>
                <a:pPr marL="342900" indent="-342900" algn="l">
                  <a:lnSpc>
                    <a:spcPct val="150000"/>
                  </a:lnSpc>
                  <a:spcBef>
                    <a:spcPts val="0"/>
                  </a:spcBef>
                  <a:buClr>
                    <a:schemeClr val="hlink"/>
                  </a:buClr>
                  <a:buFont typeface="Wingdings" pitchFamily="2" charset="2"/>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zh-CN" sz="2000" b="1" dirty="0" smtClean="0">
                    <a:latin typeface="+mj-ea"/>
                    <a:ea typeface="+mj-ea"/>
                  </a:rPr>
                  <a:t>(</a:t>
                </a:r>
                <a:r>
                  <a:rPr lang="zh-CN" altLang="zh-CN" sz="2000" b="1" dirty="0">
                    <a:latin typeface="+mj-ea"/>
                    <a:ea typeface="+mj-ea"/>
                  </a:rPr>
                  <a:t>Sno,Cno</a:t>
                </a:r>
                <a:r>
                  <a:rPr lang="zh-CN" altLang="zh-CN" sz="2000" b="1" dirty="0" smtClean="0">
                    <a:latin typeface="+mj-ea"/>
                    <a:ea typeface="+mj-ea"/>
                  </a:rPr>
                  <a:t>)</a:t>
                </a:r>
                <a14:m>
                  <m:oMath xmlns:m="http://schemas.openxmlformats.org/officeDocument/2006/math">
                    <m:groupChr>
                      <m:groupChrPr>
                        <m:chr m:val="→"/>
                        <m:vertJc m:val="bot"/>
                        <m:ctrlPr>
                          <a:rPr lang="zh-CN" altLang="en-US" sz="2000" b="1" i="1" smtClean="0">
                            <a:latin typeface="Cambria Math"/>
                            <a:ea typeface="+mj-ea"/>
                          </a:rPr>
                        </m:ctrlPr>
                      </m:groupChrPr>
                      <m:e>
                        <m:r>
                          <m:rPr>
                            <m:brk m:alnAt="2"/>
                          </m:rPr>
                          <a:rPr lang="en-US" altLang="zh-CN" sz="2000" b="1" i="1" smtClean="0">
                            <a:latin typeface="Cambria Math"/>
                            <a:ea typeface="+mj-ea"/>
                          </a:rPr>
                          <m:t>𝑭</m:t>
                        </m:r>
                      </m:e>
                    </m:groupChr>
                  </m:oMath>
                </a14:m>
                <a:r>
                  <a:rPr lang="zh-CN" altLang="zh-CN" sz="2000" b="1" dirty="0" smtClean="0">
                    <a:latin typeface="+mj-ea"/>
                    <a:ea typeface="+mj-ea"/>
                  </a:rPr>
                  <a:t>Grade</a:t>
                </a:r>
                <a:r>
                  <a:rPr lang="en-US" altLang="zh-CN" sz="2000" b="1" dirty="0" smtClean="0">
                    <a:latin typeface="+mj-ea"/>
                    <a:ea typeface="+mj-ea"/>
                  </a:rPr>
                  <a:t>   </a:t>
                </a:r>
                <a:r>
                  <a:rPr lang="zh-CN" sz="2000" b="1" dirty="0" smtClean="0">
                    <a:latin typeface="幼圆" pitchFamily="49" charset="-122"/>
                    <a:ea typeface="幼圆" pitchFamily="49" charset="-122"/>
                  </a:rPr>
                  <a:t>是完全函数依赖 </a:t>
                </a:r>
                <a:endParaRPr lang="en-US" altLang="zh-CN" sz="2000" b="1" dirty="0" smtClean="0">
                  <a:latin typeface="幼圆" pitchFamily="49" charset="-122"/>
                  <a:ea typeface="幼圆" pitchFamily="49" charset="-122"/>
                </a:endParaRPr>
              </a:p>
              <a:p>
                <a:pPr marL="342900" indent="-342900" algn="l">
                  <a:lnSpc>
                    <a:spcPct val="150000"/>
                  </a:lnSpc>
                  <a:spcBef>
                    <a:spcPts val="0"/>
                  </a:spcBef>
                  <a:buClr>
                    <a:schemeClr val="hlink"/>
                  </a:buClr>
                  <a:buFont typeface="Wingdings" pitchFamily="2" charset="2"/>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zh-CN" sz="2000" b="1" dirty="0" smtClean="0">
                    <a:latin typeface="+mj-ea"/>
                    <a:ea typeface="+mj-ea"/>
                  </a:rPr>
                  <a:t>(</a:t>
                </a:r>
                <a:r>
                  <a:rPr lang="zh-CN" altLang="zh-CN" sz="2000" b="1" dirty="0">
                    <a:latin typeface="+mj-ea"/>
                    <a:ea typeface="+mj-ea"/>
                  </a:rPr>
                  <a:t>Sno,Cno</a:t>
                </a:r>
                <a:r>
                  <a:rPr lang="zh-CN" altLang="zh-CN" sz="2000" b="1" dirty="0" smtClean="0">
                    <a:latin typeface="+mj-ea"/>
                    <a:ea typeface="+mj-ea"/>
                  </a:rPr>
                  <a:t>)</a:t>
                </a:r>
                <a14:m>
                  <m:oMath xmlns:m="http://schemas.openxmlformats.org/officeDocument/2006/math">
                    <m:groupChr>
                      <m:groupChrPr>
                        <m:chr m:val="→"/>
                        <m:vertJc m:val="bot"/>
                        <m:ctrlPr>
                          <a:rPr lang="zh-CN" altLang="en-US" sz="2000" b="1" i="1" smtClean="0">
                            <a:latin typeface="Cambria Math"/>
                            <a:ea typeface="+mj-ea"/>
                          </a:rPr>
                        </m:ctrlPr>
                      </m:groupChrPr>
                      <m:e>
                        <m:r>
                          <m:rPr>
                            <m:brk m:alnAt="2"/>
                          </m:rPr>
                          <a:rPr lang="en-US" altLang="zh-CN" sz="2000" b="1" i="1" smtClean="0">
                            <a:latin typeface="Cambria Math"/>
                            <a:ea typeface="+mj-ea"/>
                          </a:rPr>
                          <m:t>𝑷</m:t>
                        </m:r>
                      </m:e>
                    </m:groupChr>
                  </m:oMath>
                </a14:m>
                <a:r>
                  <a:rPr lang="zh-CN" altLang="zh-CN" sz="2000" b="1" dirty="0" smtClean="0">
                    <a:latin typeface="+mj-ea"/>
                    <a:ea typeface="+mj-ea"/>
                  </a:rPr>
                  <a:t>Sdept</a:t>
                </a:r>
                <a:r>
                  <a:rPr lang="en-US" altLang="zh-CN" sz="2000" b="1" dirty="0" smtClean="0">
                    <a:latin typeface="+mj-ea"/>
                    <a:ea typeface="+mj-ea"/>
                  </a:rPr>
                  <a:t>   </a:t>
                </a:r>
                <a:r>
                  <a:rPr lang="zh-CN" sz="2000" b="1" dirty="0" smtClean="0">
                    <a:latin typeface="幼圆" pitchFamily="49" charset="-122"/>
                    <a:ea typeface="幼圆" pitchFamily="49" charset="-122"/>
                  </a:rPr>
                  <a:t>是</a:t>
                </a:r>
                <a:r>
                  <a:rPr lang="zh-CN" sz="2000" b="1" dirty="0">
                    <a:latin typeface="幼圆" pitchFamily="49" charset="-122"/>
                    <a:ea typeface="幼圆" pitchFamily="49" charset="-122"/>
                  </a:rPr>
                  <a:t>部分函数依赖</a:t>
                </a:r>
              </a:p>
              <a:p>
                <a:pPr marL="342900" indent="-342900" algn="l">
                  <a:lnSpc>
                    <a:spcPct val="150000"/>
                  </a:lnSpc>
                  <a:spcBef>
                    <a:spcPts val="0"/>
                  </a:spcBef>
                  <a:buClr>
                    <a:schemeClr val="hlink"/>
                  </a:buClr>
                  <a:buFont typeface="Wingdings" pitchFamily="2" charset="2"/>
                  <a:buNone/>
                </a:pPr>
                <a:r>
                  <a:rPr lang="zh-CN" sz="2400" b="1" dirty="0" smtClean="0">
                    <a:latin typeface="幼圆" pitchFamily="49" charset="-122"/>
                    <a:ea typeface="幼圆" pitchFamily="49" charset="-122"/>
                  </a:rPr>
                  <a:t>因为</a:t>
                </a:r>
                <a:r>
                  <a:rPr lang="zh-CN" altLang="zh-CN" sz="2400" b="1" dirty="0">
                    <a:latin typeface="+mj-ea"/>
                    <a:ea typeface="+mj-ea"/>
                  </a:rPr>
                  <a:t>Sno →Sdept</a:t>
                </a:r>
                <a:r>
                  <a:rPr lang="zh-CN" sz="2400" b="1" dirty="0">
                    <a:latin typeface="幼圆" pitchFamily="49" charset="-122"/>
                    <a:ea typeface="幼圆" pitchFamily="49" charset="-122"/>
                  </a:rPr>
                  <a:t>成立，且</a:t>
                </a:r>
                <a:r>
                  <a:rPr lang="zh-CN" altLang="zh-CN" sz="2000" b="1" dirty="0">
                    <a:latin typeface="+mj-ea"/>
                    <a:ea typeface="+mj-ea"/>
                  </a:rPr>
                  <a:t>Sno</a:t>
                </a:r>
                <a:r>
                  <a:rPr lang="zh-CN" sz="2400" b="1" dirty="0">
                    <a:latin typeface="幼圆" pitchFamily="49" charset="-122"/>
                    <a:ea typeface="幼圆" pitchFamily="49" charset="-122"/>
                  </a:rPr>
                  <a:t>是</a:t>
                </a:r>
                <a:r>
                  <a:rPr lang="zh-CN" sz="2000" b="1" dirty="0">
                    <a:latin typeface="+mj-ea"/>
                    <a:ea typeface="+mj-ea"/>
                  </a:rPr>
                  <a:t>（</a:t>
                </a:r>
                <a:r>
                  <a:rPr lang="zh-CN" altLang="zh-CN" sz="2000" b="1" dirty="0">
                    <a:latin typeface="+mj-ea"/>
                    <a:ea typeface="+mj-ea"/>
                  </a:rPr>
                  <a:t>Sno</a:t>
                </a:r>
                <a:r>
                  <a:rPr lang="zh-CN" sz="2000" b="1" dirty="0">
                    <a:latin typeface="+mj-ea"/>
                    <a:ea typeface="+mj-ea"/>
                  </a:rPr>
                  <a:t>，</a:t>
                </a:r>
                <a:r>
                  <a:rPr lang="zh-CN" altLang="zh-CN" sz="2000" b="1" dirty="0">
                    <a:latin typeface="+mj-ea"/>
                    <a:ea typeface="+mj-ea"/>
                  </a:rPr>
                  <a:t>Cno</a:t>
                </a:r>
                <a:r>
                  <a:rPr lang="zh-CN" sz="2000" b="1" dirty="0">
                    <a:latin typeface="+mj-ea"/>
                    <a:ea typeface="+mj-ea"/>
                  </a:rPr>
                  <a:t>）</a:t>
                </a:r>
                <a:r>
                  <a:rPr lang="zh-CN" sz="2400" b="1" dirty="0">
                    <a:latin typeface="幼圆" pitchFamily="49" charset="-122"/>
                    <a:ea typeface="幼圆" pitchFamily="49" charset="-122"/>
                  </a:rPr>
                  <a:t>的</a:t>
                </a:r>
                <a:r>
                  <a:rPr lang="zh-CN" sz="2400" b="1" dirty="0" smtClean="0">
                    <a:latin typeface="幼圆" pitchFamily="49" charset="-122"/>
                    <a:ea typeface="幼圆" pitchFamily="49" charset="-122"/>
                  </a:rPr>
                  <a:t>真子集</a:t>
                </a:r>
                <a:endParaRPr lang="zh-CN" sz="2400" b="1" dirty="0">
                  <a:latin typeface="幼圆" pitchFamily="49" charset="-122"/>
                  <a:ea typeface="幼圆" pitchFamily="49" charset="-122"/>
                </a:endParaRPr>
              </a:p>
            </p:txBody>
          </p:sp>
        </mc:Choice>
        <mc:Fallback>
          <p:sp>
            <p:nvSpPr>
              <p:cNvPr id="2" name="Rectangle 4"/>
              <p:cNvSpPr>
                <a:spLocks noRot="1" noChangeAspect="1" noMove="1" noResize="1" noEditPoints="1" noAdjustHandles="1" noChangeArrowheads="1" noChangeShapeType="1" noTextEdit="1"/>
              </p:cNvSpPr>
              <p:nvPr/>
            </p:nvSpPr>
            <p:spPr bwMode="auto">
              <a:xfrm>
                <a:off x="930737" y="913284"/>
                <a:ext cx="8213263" cy="2952328"/>
              </a:xfrm>
              <a:prstGeom prst="rect">
                <a:avLst/>
              </a:prstGeom>
              <a:blipFill rotWithShape="1">
                <a:blip r:embed="rId1"/>
                <a:stretch>
                  <a:fillRect l="-1188" b="-37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grpSp>
        <p:nvGrpSpPr>
          <p:cNvPr id="3" name="Group 8"/>
          <p:cNvGrpSpPr/>
          <p:nvPr/>
        </p:nvGrpSpPr>
        <p:grpSpPr bwMode="auto">
          <a:xfrm>
            <a:off x="2509658" y="4009628"/>
            <a:ext cx="4726638" cy="1633364"/>
            <a:chOff x="0" y="0"/>
            <a:chExt cx="3198" cy="1133"/>
          </a:xfrm>
        </p:grpSpPr>
        <p:sp>
          <p:nvSpPr>
            <p:cNvPr id="4" name="Rectangle 14"/>
            <p:cNvSpPr>
              <a:spLocks noChangeArrowheads="1"/>
            </p:cNvSpPr>
            <p:nvPr/>
          </p:nvSpPr>
          <p:spPr bwMode="auto">
            <a:xfrm>
              <a:off x="0" y="0"/>
              <a:ext cx="2041" cy="544"/>
            </a:xfrm>
            <a:prstGeom prst="rect">
              <a:avLst/>
            </a:prstGeom>
            <a:solidFill>
              <a:schemeClr val="bg1"/>
            </a:solidFill>
            <a:ln w="38100" cmpd="sng">
              <a:solidFill>
                <a:srgbClr val="FF0000"/>
              </a:solidFill>
              <a:miter lim="800000"/>
            </a:ln>
          </p:spPr>
          <p:txBody>
            <a:bodyPr wrap="none" anchor="ctr"/>
            <a:lstStyle/>
            <a:p>
              <a:pPr algn="l"/>
              <a:endParaRPr lang="zh-CN" altLang="zh-CN"/>
            </a:p>
          </p:txBody>
        </p:sp>
        <p:sp>
          <p:nvSpPr>
            <p:cNvPr id="5" name="Rectangle 15"/>
            <p:cNvSpPr>
              <a:spLocks noChangeArrowheads="1"/>
            </p:cNvSpPr>
            <p:nvPr/>
          </p:nvSpPr>
          <p:spPr bwMode="auto">
            <a:xfrm>
              <a:off x="136" y="91"/>
              <a:ext cx="726" cy="362"/>
            </a:xfrm>
            <a:prstGeom prst="rect">
              <a:avLst/>
            </a:prstGeom>
            <a:solidFill>
              <a:srgbClr val="CCFFCC"/>
            </a:solidFill>
            <a:ln w="9525" cmpd="sng">
              <a:solidFill>
                <a:schemeClr val="tx1"/>
              </a:solidFill>
              <a:miter lim="800000"/>
            </a:ln>
          </p:spPr>
          <p:txBody>
            <a:bodyPr wrap="none" anchor="ctr"/>
            <a:lstStyle/>
            <a:p>
              <a:pPr algn="ctr"/>
              <a:r>
                <a:rPr lang="zh-CN" altLang="zh-CN" b="1">
                  <a:solidFill>
                    <a:srgbClr val="FF0000"/>
                  </a:solidFill>
                </a:rPr>
                <a:t>Sno</a:t>
              </a:r>
              <a:endParaRPr lang="zh-CN" altLang="zh-CN" b="1">
                <a:solidFill>
                  <a:srgbClr val="FF0000"/>
                </a:solidFill>
              </a:endParaRPr>
            </a:p>
          </p:txBody>
        </p:sp>
        <p:sp>
          <p:nvSpPr>
            <p:cNvPr id="6" name="Rectangle 16"/>
            <p:cNvSpPr>
              <a:spLocks noChangeArrowheads="1"/>
            </p:cNvSpPr>
            <p:nvPr/>
          </p:nvSpPr>
          <p:spPr bwMode="auto">
            <a:xfrm>
              <a:off x="1180" y="91"/>
              <a:ext cx="726" cy="362"/>
            </a:xfrm>
            <a:prstGeom prst="rect">
              <a:avLst/>
            </a:prstGeom>
            <a:solidFill>
              <a:srgbClr val="CCFFCC"/>
            </a:solidFill>
            <a:ln w="9525" cmpd="sng">
              <a:solidFill>
                <a:schemeClr val="tx1"/>
              </a:solidFill>
              <a:miter lim="800000"/>
            </a:ln>
          </p:spPr>
          <p:txBody>
            <a:bodyPr wrap="none" anchor="ctr"/>
            <a:lstStyle/>
            <a:p>
              <a:pPr algn="ctr"/>
              <a:r>
                <a:rPr lang="zh-CN" altLang="zh-CN" b="1" dirty="0">
                  <a:solidFill>
                    <a:srgbClr val="FF0000"/>
                  </a:solidFill>
                </a:rPr>
                <a:t>Cno</a:t>
              </a:r>
              <a:endParaRPr lang="zh-CN" altLang="zh-CN" b="1" dirty="0">
                <a:solidFill>
                  <a:srgbClr val="FF0000"/>
                </a:solidFill>
              </a:endParaRPr>
            </a:p>
          </p:txBody>
        </p:sp>
        <p:sp>
          <p:nvSpPr>
            <p:cNvPr id="7" name="Rectangle 17"/>
            <p:cNvSpPr>
              <a:spLocks noChangeArrowheads="1"/>
            </p:cNvSpPr>
            <p:nvPr/>
          </p:nvSpPr>
          <p:spPr bwMode="auto">
            <a:xfrm>
              <a:off x="136" y="771"/>
              <a:ext cx="726" cy="362"/>
            </a:xfrm>
            <a:prstGeom prst="rect">
              <a:avLst/>
            </a:prstGeom>
            <a:solidFill>
              <a:srgbClr val="BAFDB1"/>
            </a:solidFill>
            <a:ln w="9525" cmpd="sng">
              <a:solidFill>
                <a:schemeClr val="tx1"/>
              </a:solidFill>
              <a:miter lim="800000"/>
            </a:ln>
          </p:spPr>
          <p:txBody>
            <a:bodyPr wrap="none" anchor="ctr"/>
            <a:lstStyle/>
            <a:p>
              <a:pPr algn="ctr"/>
              <a:r>
                <a:rPr lang="zh-CN" altLang="zh-CN" b="1"/>
                <a:t>Sdept</a:t>
              </a:r>
              <a:endParaRPr lang="zh-CN" altLang="zh-CN" b="1"/>
            </a:p>
          </p:txBody>
        </p:sp>
        <p:sp>
          <p:nvSpPr>
            <p:cNvPr id="8" name="Rectangle 18"/>
            <p:cNvSpPr>
              <a:spLocks noChangeArrowheads="1"/>
            </p:cNvSpPr>
            <p:nvPr/>
          </p:nvSpPr>
          <p:spPr bwMode="auto">
            <a:xfrm>
              <a:off x="1180" y="771"/>
              <a:ext cx="726" cy="362"/>
            </a:xfrm>
            <a:prstGeom prst="rect">
              <a:avLst/>
            </a:prstGeom>
            <a:solidFill>
              <a:srgbClr val="BAFDB1"/>
            </a:solidFill>
            <a:ln w="9525" cmpd="sng">
              <a:solidFill>
                <a:schemeClr val="tx1"/>
              </a:solidFill>
              <a:miter lim="800000"/>
            </a:ln>
          </p:spPr>
          <p:txBody>
            <a:bodyPr wrap="none" anchor="ctr"/>
            <a:lstStyle/>
            <a:p>
              <a:pPr algn="ctr"/>
              <a:r>
                <a:rPr lang="zh-CN" altLang="zh-CN" b="1"/>
                <a:t>Mname</a:t>
              </a:r>
              <a:endParaRPr lang="zh-CN" altLang="zh-CN" b="1"/>
            </a:p>
          </p:txBody>
        </p:sp>
        <p:sp>
          <p:nvSpPr>
            <p:cNvPr id="9" name="Rectangle 19"/>
            <p:cNvSpPr>
              <a:spLocks noChangeArrowheads="1"/>
            </p:cNvSpPr>
            <p:nvPr/>
          </p:nvSpPr>
          <p:spPr bwMode="auto">
            <a:xfrm>
              <a:off x="2472" y="91"/>
              <a:ext cx="726" cy="362"/>
            </a:xfrm>
            <a:prstGeom prst="rect">
              <a:avLst/>
            </a:prstGeom>
            <a:solidFill>
              <a:srgbClr val="BAFDB1"/>
            </a:solidFill>
            <a:ln w="9525" cmpd="sng">
              <a:solidFill>
                <a:schemeClr val="tx1"/>
              </a:solidFill>
              <a:miter lim="800000"/>
            </a:ln>
          </p:spPr>
          <p:txBody>
            <a:bodyPr wrap="none" anchor="ctr"/>
            <a:lstStyle/>
            <a:p>
              <a:pPr algn="ctr"/>
              <a:r>
                <a:rPr lang="zh-CN" altLang="zh-CN" b="1" dirty="0"/>
                <a:t>Grade</a:t>
              </a:r>
              <a:endParaRPr lang="zh-CN" altLang="zh-CN" b="1" dirty="0"/>
            </a:p>
          </p:txBody>
        </p:sp>
        <p:sp>
          <p:nvSpPr>
            <p:cNvPr id="10" name="Line 20"/>
            <p:cNvSpPr>
              <a:spLocks noChangeShapeType="1"/>
            </p:cNvSpPr>
            <p:nvPr/>
          </p:nvSpPr>
          <p:spPr bwMode="auto">
            <a:xfrm>
              <a:off x="454" y="453"/>
              <a:ext cx="0" cy="318"/>
            </a:xfrm>
            <a:prstGeom prst="line">
              <a:avLst/>
            </a:prstGeom>
            <a:noFill/>
            <a:ln w="19050" cmpd="sng">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 name="Line 21"/>
            <p:cNvSpPr>
              <a:spLocks noChangeShapeType="1"/>
            </p:cNvSpPr>
            <p:nvPr/>
          </p:nvSpPr>
          <p:spPr bwMode="auto">
            <a:xfrm>
              <a:off x="862" y="952"/>
              <a:ext cx="318" cy="0"/>
            </a:xfrm>
            <a:prstGeom prst="line">
              <a:avLst/>
            </a:prstGeom>
            <a:noFill/>
            <a:ln w="19050" cmpd="sng">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Line 22"/>
            <p:cNvSpPr>
              <a:spLocks noChangeShapeType="1"/>
            </p:cNvSpPr>
            <p:nvPr/>
          </p:nvSpPr>
          <p:spPr bwMode="auto">
            <a:xfrm>
              <a:off x="2064" y="272"/>
              <a:ext cx="408" cy="0"/>
            </a:xfrm>
            <a:prstGeom prst="line">
              <a:avLst/>
            </a:prstGeom>
            <a:noFill/>
            <a:ln w="19050" cmpd="sng">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3600" smtClean="0">
                <a:latin typeface="+mn-ea"/>
                <a:ea typeface="+mn-ea"/>
              </a:rPr>
              <a:t>完全函数</a:t>
            </a:r>
            <a:r>
              <a:rPr lang="zh-CN" sz="3600" smtClean="0">
                <a:latin typeface="+mn-ea"/>
                <a:ea typeface="+mn-ea"/>
              </a:rPr>
              <a:t>依赖</a:t>
            </a:r>
            <a:r>
              <a:rPr lang="zh-CN" altLang="en-US" sz="3600" smtClean="0">
                <a:latin typeface="+mn-ea"/>
                <a:ea typeface="+mn-ea"/>
              </a:rPr>
              <a:t>与部分函数依赖</a:t>
            </a:r>
            <a:endParaRPr lang="zh-CN" sz="36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347864" y="0"/>
            <a:ext cx="3096344" cy="914400"/>
          </a:xfrm>
        </p:spPr>
        <p:txBody>
          <a:bodyPr/>
          <a:lstStyle/>
          <a:p>
            <a:r>
              <a:rPr lang="en-US" altLang="zh-CN" b="1" dirty="0" smtClean="0">
                <a:latin typeface="仿宋" panose="02010609060101010101" pitchFamily="49" charset="-122"/>
                <a:ea typeface="仿宋" panose="02010609060101010101" pitchFamily="49" charset="-122"/>
              </a:rPr>
              <a:t>--- </a:t>
            </a:r>
            <a:r>
              <a:rPr lang="zh-CN" b="1" dirty="0" smtClean="0">
                <a:latin typeface="仿宋" panose="02010609060101010101" pitchFamily="49" charset="-122"/>
                <a:ea typeface="仿宋" panose="02010609060101010101" pitchFamily="49" charset="-122"/>
              </a:rPr>
              <a:t>传递函数依赖</a:t>
            </a:r>
            <a:endParaRPr lang="zh-CN" b="1" dirty="0">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27651" name="Rectangle 3"/>
              <p:cNvSpPr>
                <a:spLocks noGrp="1" noChangeArrowheads="1"/>
              </p:cNvSpPr>
              <p:nvPr>
                <p:ph idx="4294967295"/>
              </p:nvPr>
            </p:nvSpPr>
            <p:spPr>
              <a:xfrm>
                <a:off x="1086695" y="944794"/>
                <a:ext cx="7949801" cy="3208850"/>
              </a:xfrm>
            </p:spPr>
            <p:txBody>
              <a:bodyPr>
                <a:noAutofit/>
              </a:bodyPr>
              <a:lstStyle/>
              <a:p>
                <a:pPr>
                  <a:lnSpc>
                    <a:spcPct val="150000"/>
                  </a:lnSpc>
                  <a:buFont typeface="Wingdings" pitchFamily="2" charset="2"/>
                  <a:buNone/>
                </a:pPr>
                <a:r>
                  <a:rPr lang="zh-CN" altLang="en-US" sz="2800" b="1" dirty="0" smtClean="0">
                    <a:latin typeface="+mj-ea"/>
                    <a:ea typeface="+mj-ea"/>
                  </a:rPr>
                  <a:t>定义：</a:t>
                </a:r>
                <a:r>
                  <a:rPr lang="zh-CN" altLang="en-US" sz="2800" dirty="0">
                    <a:latin typeface="+mj-ea"/>
                    <a:ea typeface="+mj-ea"/>
                  </a:rPr>
                  <a:t> </a:t>
                </a:r>
                <a:r>
                  <a:rPr lang="zh-CN" altLang="en-US" sz="2800" dirty="0">
                    <a:latin typeface="幼圆" pitchFamily="49" charset="-122"/>
                    <a:ea typeface="幼圆" pitchFamily="49" charset="-122"/>
                  </a:rPr>
                  <a:t>在</a:t>
                </a:r>
                <a14:m>
                  <m:oMath xmlns:m="http://schemas.openxmlformats.org/officeDocument/2006/math">
                    <m:r>
                      <a:rPr lang="zh-CN" altLang="en-US" sz="2800" b="1" i="1" dirty="0" smtClean="0">
                        <a:latin typeface="Cambria Math"/>
                        <a:ea typeface="幼圆" pitchFamily="49" charset="-122"/>
                      </a:rPr>
                      <m:t>𝑹</m:t>
                    </m:r>
                    <m:r>
                      <a:rPr lang="zh-CN" altLang="en-US" sz="2800" b="1" i="1" dirty="0" smtClean="0">
                        <a:latin typeface="Cambria Math"/>
                        <a:ea typeface="幼圆" pitchFamily="49" charset="-122"/>
                      </a:rPr>
                      <m:t>(</m:t>
                    </m:r>
                    <m:r>
                      <a:rPr lang="zh-CN" altLang="en-US" sz="2800" b="1" i="1" dirty="0" smtClean="0">
                        <a:latin typeface="Cambria Math"/>
                        <a:ea typeface="幼圆" pitchFamily="49" charset="-122"/>
                      </a:rPr>
                      <m:t>𝑼</m:t>
                    </m:r>
                    <m:r>
                      <a:rPr lang="zh-CN" altLang="en-US" sz="2800" b="1" i="1" dirty="0" smtClean="0">
                        <a:latin typeface="Cambria Math"/>
                        <a:ea typeface="幼圆" pitchFamily="49" charset="-122"/>
                      </a:rPr>
                      <m:t>)</m:t>
                    </m:r>
                  </m:oMath>
                </a14:m>
                <a:r>
                  <a:rPr lang="zh-CN" altLang="en-US" sz="2800" dirty="0" smtClean="0">
                    <a:latin typeface="幼圆" pitchFamily="49" charset="-122"/>
                    <a:ea typeface="幼圆" pitchFamily="49" charset="-122"/>
                  </a:rPr>
                  <a:t> 中</a:t>
                </a:r>
                <a:r>
                  <a:rPr lang="zh-CN" altLang="en-US" sz="2800" dirty="0">
                    <a:latin typeface="幼圆" pitchFamily="49" charset="-122"/>
                    <a:ea typeface="幼圆" pitchFamily="49" charset="-122"/>
                  </a:rPr>
                  <a:t>，如果</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𝑋</m:t>
                    </m:r>
                  </m:oMath>
                </a14:m>
                <a:r>
                  <a:rPr lang="zh-CN" altLang="en-US" sz="2800" dirty="0">
                    <a:latin typeface="幼圆" pitchFamily="49" charset="-122"/>
                    <a:ea typeface="幼圆" pitchFamily="49" charset="-122"/>
                  </a:rPr>
                  <a:t>→</a:t>
                </a:r>
                <a14:m>
                  <m:oMath xmlns:m="http://schemas.openxmlformats.org/officeDocument/2006/math">
                    <m:r>
                      <a:rPr lang="zh-CN" altLang="en-US" sz="2800" i="1" dirty="0" smtClean="0">
                        <a:latin typeface="Cambria Math"/>
                        <a:ea typeface="幼圆" pitchFamily="49" charset="-122"/>
                      </a:rPr>
                      <m:t>𝑌</m:t>
                    </m:r>
                  </m:oMath>
                </a14:m>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a:t>
                </a:r>
                <a14:m>
                  <m:oMath xmlns:m="http://schemas.openxmlformats.org/officeDocument/2006/math">
                    <m:r>
                      <a:rPr lang="zh-CN" altLang="en-US" sz="2800" i="1" dirty="0" smtClean="0">
                        <a:latin typeface="Cambria Math"/>
                        <a:ea typeface="幼圆" pitchFamily="49" charset="-122"/>
                      </a:rPr>
                      <m:t>𝑌</m:t>
                    </m:r>
                    <m:r>
                      <a:rPr lang="zh-CN" altLang="en-US" sz="2800" i="1" smtClean="0">
                        <a:latin typeface="Cambria Math"/>
                        <a:ea typeface="幼圆" pitchFamily="49" charset="-122"/>
                      </a:rPr>
                      <m:t>⊈</m:t>
                    </m:r>
                    <m:r>
                      <a:rPr lang="zh-CN" altLang="en-US" sz="2800" i="1" dirty="0" smtClean="0">
                        <a:latin typeface="Cambria Math"/>
                        <a:ea typeface="幼圆" pitchFamily="49" charset="-122"/>
                      </a:rPr>
                      <m:t>𝑋</m:t>
                    </m:r>
                  </m:oMath>
                </a14:m>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a:t>
                </a:r>
                <a14:m>
                  <m:oMath xmlns:m="http://schemas.openxmlformats.org/officeDocument/2006/math">
                    <m:r>
                      <a:rPr lang="zh-CN" altLang="en-US" sz="2800" i="1" dirty="0" smtClean="0">
                        <a:latin typeface="Cambria Math"/>
                        <a:ea typeface="幼圆" pitchFamily="49" charset="-122"/>
                      </a:rPr>
                      <m:t>𝑌</m:t>
                    </m:r>
                    <m:r>
                      <a:rPr lang="zh-CN" altLang="en-US" sz="2800" dirty="0">
                        <a:latin typeface="Cambria Math"/>
                        <a:ea typeface="幼圆" pitchFamily="49" charset="-122"/>
                      </a:rPr>
                      <m:t>↛</m:t>
                    </m:r>
                    <m:r>
                      <a:rPr lang="zh-CN" altLang="en-US" sz="2800" i="1" dirty="0" smtClean="0">
                        <a:latin typeface="Cambria Math"/>
                        <a:ea typeface="幼圆" pitchFamily="49" charset="-122"/>
                      </a:rPr>
                      <m:t>𝑋</m:t>
                    </m:r>
                  </m:oMath>
                </a14:m>
                <a:r>
                  <a:rPr lang="zh-CN" altLang="en-US" sz="2800" dirty="0">
                    <a:latin typeface="幼圆" pitchFamily="49" charset="-122"/>
                    <a:ea typeface="幼圆" pitchFamily="49" charset="-122"/>
                  </a:rPr>
                  <a:t> </a:t>
                </a:r>
                <a:r>
                  <a:rPr lang="zh-CN" altLang="en-US" sz="2800" dirty="0" smtClean="0">
                    <a:latin typeface="幼圆" pitchFamily="49" charset="-122"/>
                    <a:ea typeface="幼圆" pitchFamily="49" charset="-122"/>
                  </a:rPr>
                  <a:t>，   </a:t>
                </a:r>
                <a:endParaRPr lang="en-US" altLang="zh-CN" sz="2800" dirty="0" smtClean="0">
                  <a:latin typeface="幼圆" pitchFamily="49" charset="-122"/>
                  <a:ea typeface="幼圆" pitchFamily="49" charset="-122"/>
                </a:endParaRPr>
              </a:p>
              <a:p>
                <a:pPr>
                  <a:lnSpc>
                    <a:spcPct val="150000"/>
                  </a:lnSpc>
                  <a:buFont typeface="Wingdings" pitchFamily="2" charset="2"/>
                  <a:buNone/>
                </a:pPr>
                <a:r>
                  <a:rPr lang="en-US" altLang="zh-CN" sz="2800" b="1" dirty="0">
                    <a:latin typeface="幼圆" pitchFamily="49" charset="-122"/>
                    <a:ea typeface="幼圆" pitchFamily="49" charset="-122"/>
                  </a:rPr>
                  <a:t> </a:t>
                </a:r>
                <a:r>
                  <a:rPr lang="en-US" altLang="zh-CN" sz="2800" b="1" dirty="0" smtClean="0">
                    <a:latin typeface="幼圆" pitchFamily="49" charset="-122"/>
                    <a:ea typeface="幼圆" pitchFamily="49" charset="-122"/>
                  </a:rPr>
                  <a:t>     </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𝑌</m:t>
                    </m:r>
                  </m:oMath>
                </a14:m>
                <a:r>
                  <a:rPr lang="zh-CN" altLang="en-US" sz="2800" dirty="0">
                    <a:latin typeface="幼圆" pitchFamily="49" charset="-122"/>
                    <a:ea typeface="幼圆" pitchFamily="49" charset="-122"/>
                  </a:rPr>
                  <a:t>→</a:t>
                </a:r>
                <a14:m>
                  <m:oMath xmlns:m="http://schemas.openxmlformats.org/officeDocument/2006/math">
                    <m:r>
                      <a:rPr lang="zh-CN" altLang="en-US" sz="2800" i="1" dirty="0" smtClean="0">
                        <a:latin typeface="Cambria Math"/>
                        <a:ea typeface="幼圆" pitchFamily="49" charset="-122"/>
                      </a:rPr>
                      <m:t>𝑍</m:t>
                    </m:r>
                  </m:oMath>
                </a14:m>
                <a:r>
                  <a:rPr lang="zh-CN" altLang="en-US" sz="2800" dirty="0" smtClean="0">
                    <a:latin typeface="幼圆" pitchFamily="49" charset="-122"/>
                    <a:ea typeface="幼圆" pitchFamily="49" charset="-122"/>
                  </a:rPr>
                  <a:t>，则</a:t>
                </a:r>
                <a14:m>
                  <m:oMath xmlns:m="http://schemas.openxmlformats.org/officeDocument/2006/math">
                    <m:r>
                      <a:rPr lang="zh-CN" altLang="en-US" sz="2800" i="1" dirty="0" smtClean="0">
                        <a:latin typeface="Cambria Math"/>
                        <a:ea typeface="幼圆" pitchFamily="49" charset="-122"/>
                      </a:rPr>
                      <m:t> </m:t>
                    </m:r>
                    <m:r>
                      <a:rPr lang="zh-CN" altLang="en-US" sz="2800" i="1" dirty="0" smtClean="0">
                        <a:latin typeface="Cambria Math"/>
                        <a:ea typeface="幼圆" pitchFamily="49" charset="-122"/>
                      </a:rPr>
                      <m:t>𝑍</m:t>
                    </m:r>
                    <m:r>
                      <a:rPr lang="zh-CN" altLang="en-US" sz="2800" i="1" dirty="0" smtClean="0">
                        <a:latin typeface="Cambria Math"/>
                        <a:ea typeface="幼圆" pitchFamily="49" charset="-122"/>
                      </a:rPr>
                      <m:t> </m:t>
                    </m:r>
                  </m:oMath>
                </a14:m>
                <a:r>
                  <a:rPr lang="zh-CN" altLang="en-US" sz="2800" dirty="0" smtClean="0">
                    <a:latin typeface="幼圆" pitchFamily="49" charset="-122"/>
                    <a:ea typeface="幼圆" pitchFamily="49" charset="-122"/>
                  </a:rPr>
                  <a:t>对 </a:t>
                </a:r>
                <a14:m>
                  <m:oMath xmlns:m="http://schemas.openxmlformats.org/officeDocument/2006/math">
                    <m:r>
                      <a:rPr lang="zh-CN" altLang="en-US" sz="2800" i="1" dirty="0" smtClean="0">
                        <a:latin typeface="Cambria Math"/>
                        <a:ea typeface="幼圆" pitchFamily="49" charset="-122"/>
                      </a:rPr>
                      <m:t>𝑋</m:t>
                    </m:r>
                  </m:oMath>
                </a14:m>
                <a:r>
                  <a:rPr lang="zh-CN" altLang="en-US" sz="2800" dirty="0" smtClean="0">
                    <a:latin typeface="幼圆" pitchFamily="49" charset="-122"/>
                    <a:ea typeface="幼圆" pitchFamily="49" charset="-122"/>
                  </a:rPr>
                  <a:t> </a:t>
                </a:r>
                <a:r>
                  <a:rPr lang="zh-CN" altLang="en-US" sz="2800" dirty="0" smtClean="0">
                    <a:latin typeface="+mj-ea"/>
                    <a:ea typeface="+mj-ea"/>
                  </a:rPr>
                  <a:t>传递函数依赖</a:t>
                </a:r>
                <a:endParaRPr lang="zh-CN" altLang="en-US" sz="2800" dirty="0">
                  <a:latin typeface="幼圆" pitchFamily="49" charset="-122"/>
                  <a:ea typeface="幼圆" pitchFamily="49" charset="-122"/>
                </a:endParaRPr>
              </a:p>
              <a:p>
                <a:pPr>
                  <a:lnSpc>
                    <a:spcPct val="150000"/>
                  </a:lnSpc>
                  <a:buFont typeface="Wingdings" pitchFamily="2" charset="2"/>
                  <a:buNone/>
                </a:pPr>
                <a:r>
                  <a:rPr lang="zh-CN" altLang="en-US" sz="2800" dirty="0" smtClean="0">
                    <a:latin typeface="幼圆" pitchFamily="49" charset="-122"/>
                    <a:ea typeface="幼圆" pitchFamily="49" charset="-122"/>
                  </a:rPr>
                  <a:t>           记</a:t>
                </a:r>
                <a:r>
                  <a:rPr lang="zh-CN" altLang="en-US" sz="2800" dirty="0">
                    <a:latin typeface="幼圆" pitchFamily="49" charset="-122"/>
                    <a:ea typeface="幼圆" pitchFamily="49" charset="-122"/>
                  </a:rPr>
                  <a:t>为：</a:t>
                </a:r>
                <a14:m>
                  <m:oMath xmlns:m="http://schemas.openxmlformats.org/officeDocument/2006/math">
                    <m:r>
                      <a:rPr lang="zh-CN" altLang="en-US" sz="2800" i="1" dirty="0" smtClean="0">
                        <a:latin typeface="Cambria Math"/>
                        <a:ea typeface="幼圆" pitchFamily="49" charset="-122"/>
                      </a:rPr>
                      <m:t>𝑋</m:t>
                    </m:r>
                    <m:r>
                      <a:rPr lang="en-US" altLang="zh-CN" sz="2800" b="1" i="1" dirty="0" smtClean="0">
                        <a:latin typeface="Cambria Math"/>
                        <a:ea typeface="幼圆" pitchFamily="49" charset="-122"/>
                      </a:rPr>
                      <m:t> </m:t>
                    </m:r>
                  </m:oMath>
                </a14:m>
                <a:r>
                  <a:rPr lang="zh-CN" altLang="en-US" sz="2800" dirty="0">
                    <a:latin typeface="幼圆" pitchFamily="49" charset="-122"/>
                    <a:ea typeface="幼圆" pitchFamily="49" charset="-122"/>
                  </a:rPr>
                  <a:t>→</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𝑍</m:t>
                    </m:r>
                  </m:oMath>
                </a14:m>
                <a:endParaRPr lang="zh-CN" altLang="en-US" sz="2800" dirty="0">
                  <a:latin typeface="幼圆" pitchFamily="49" charset="-122"/>
                  <a:ea typeface="幼圆" pitchFamily="49" charset="-122"/>
                </a:endParaRPr>
              </a:p>
              <a:p>
                <a:pPr>
                  <a:lnSpc>
                    <a:spcPct val="150000"/>
                  </a:lnSpc>
                  <a:buFont typeface="Wingdings" pitchFamily="2" charset="2"/>
                  <a:buNone/>
                </a:pPr>
                <a:r>
                  <a:rPr lang="zh-CN" altLang="en-US" sz="2800" b="1" dirty="0" smtClean="0">
                    <a:latin typeface="+mj-ea"/>
                    <a:ea typeface="+mj-ea"/>
                  </a:rPr>
                  <a:t> 注</a:t>
                </a:r>
                <a:r>
                  <a:rPr lang="zh-CN" altLang="en-US" sz="2800" b="1" dirty="0">
                    <a:latin typeface="+mj-ea"/>
                    <a:ea typeface="+mj-ea"/>
                  </a:rPr>
                  <a:t>:</a:t>
                </a:r>
                <a:r>
                  <a:rPr lang="zh-CN" altLang="en-US" sz="2800" dirty="0">
                    <a:latin typeface="+mj-ea"/>
                    <a:ea typeface="+mj-ea"/>
                  </a:rPr>
                  <a:t> </a:t>
                </a:r>
                <a:r>
                  <a:rPr lang="zh-CN" altLang="en-US" sz="2800" dirty="0">
                    <a:latin typeface="幼圆" pitchFamily="49" charset="-122"/>
                    <a:ea typeface="幼圆" pitchFamily="49" charset="-122"/>
                  </a:rPr>
                  <a:t>如果</a:t>
                </a:r>
                <a14:m>
                  <m:oMath xmlns:m="http://schemas.openxmlformats.org/officeDocument/2006/math">
                    <m:r>
                      <a:rPr lang="zh-CN" altLang="en-US" sz="2800" i="1" dirty="0" smtClean="0">
                        <a:latin typeface="Cambria Math"/>
                        <a:ea typeface="幼圆" pitchFamily="49" charset="-122"/>
                      </a:rPr>
                      <m:t>𝑌</m:t>
                    </m:r>
                  </m:oMath>
                </a14:m>
                <a:r>
                  <a:rPr lang="zh-CN" altLang="en-US" sz="2800" dirty="0">
                    <a:latin typeface="幼圆" pitchFamily="49" charset="-122"/>
                    <a:ea typeface="幼圆" pitchFamily="49" charset="-122"/>
                  </a:rPr>
                  <a:t>→</a:t>
                </a:r>
                <a14:m>
                  <m:oMath xmlns:m="http://schemas.openxmlformats.org/officeDocument/2006/math">
                    <m:r>
                      <a:rPr lang="zh-CN" altLang="en-US" sz="2800" i="1" dirty="0" smtClean="0">
                        <a:latin typeface="Cambria Math"/>
                        <a:ea typeface="幼圆" pitchFamily="49" charset="-122"/>
                      </a:rPr>
                      <m:t>𝑋</m:t>
                    </m:r>
                  </m:oMath>
                </a14:m>
                <a:r>
                  <a:rPr lang="zh-CN" altLang="en-US" sz="2800" dirty="0">
                    <a:latin typeface="幼圆" pitchFamily="49" charset="-122"/>
                    <a:ea typeface="幼圆" pitchFamily="49" charset="-122"/>
                  </a:rPr>
                  <a:t>， 即</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𝑋</m:t>
                    </m:r>
                    <m:r>
                      <a:rPr lang="zh-CN" altLang="en-US" sz="2800" i="1" dirty="0" smtClean="0">
                        <a:latin typeface="Cambria Math"/>
                        <a:ea typeface="幼圆" pitchFamily="49" charset="-122"/>
                      </a:rPr>
                      <m:t>⟷</m:t>
                    </m:r>
                    <m:r>
                      <a:rPr lang="zh-CN" altLang="en-US" sz="2800" i="1" dirty="0" smtClean="0">
                        <a:latin typeface="Cambria Math"/>
                        <a:ea typeface="幼圆" pitchFamily="49" charset="-122"/>
                      </a:rPr>
                      <m:t>𝑌</m:t>
                    </m:r>
                  </m:oMath>
                </a14:m>
                <a:r>
                  <a:rPr lang="zh-CN" altLang="en-US" sz="2800" dirty="0">
                    <a:latin typeface="幼圆" pitchFamily="49" charset="-122"/>
                    <a:ea typeface="幼圆" pitchFamily="49" charset="-122"/>
                  </a:rPr>
                  <a:t>，</a:t>
                </a:r>
                <a:r>
                  <a:rPr lang="zh-CN" altLang="en-US" sz="2800" dirty="0" smtClean="0">
                    <a:latin typeface="幼圆" pitchFamily="49" charset="-122"/>
                    <a:ea typeface="幼圆" pitchFamily="49" charset="-122"/>
                  </a:rPr>
                  <a:t>则</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𝑍</m:t>
                    </m:r>
                    <m:r>
                      <a:rPr lang="en-US" altLang="zh-CN" sz="2800" b="1" i="1" dirty="0" smtClean="0">
                        <a:latin typeface="Cambria Math"/>
                        <a:ea typeface="幼圆" pitchFamily="49" charset="-122"/>
                      </a:rPr>
                      <m:t> </m:t>
                    </m:r>
                  </m:oMath>
                </a14:m>
                <a:r>
                  <a:rPr lang="zh-CN" altLang="en-US" sz="2800" dirty="0" smtClean="0">
                    <a:latin typeface="幼圆" pitchFamily="49" charset="-122"/>
                    <a:ea typeface="幼圆" pitchFamily="49" charset="-122"/>
                  </a:rPr>
                  <a:t>直接</a:t>
                </a:r>
                <a:r>
                  <a:rPr lang="zh-CN" altLang="en-US" sz="2800" dirty="0">
                    <a:latin typeface="幼圆" pitchFamily="49" charset="-122"/>
                    <a:ea typeface="幼圆" pitchFamily="49" charset="-122"/>
                  </a:rPr>
                  <a:t>依赖于</a:t>
                </a:r>
                <a14:m>
                  <m:oMath xmlns:m="http://schemas.openxmlformats.org/officeDocument/2006/math">
                    <m:r>
                      <a:rPr lang="en-US" altLang="zh-CN" sz="2800" b="1" i="0" dirty="0" smtClean="0">
                        <a:latin typeface="Cambria Math"/>
                        <a:ea typeface="幼圆" pitchFamily="49" charset="-122"/>
                      </a:rPr>
                      <m:t> </m:t>
                    </m:r>
                    <m:r>
                      <a:rPr lang="zh-CN" altLang="en-US" sz="2800" i="1" dirty="0" smtClean="0">
                        <a:latin typeface="Cambria Math"/>
                        <a:ea typeface="幼圆" pitchFamily="49" charset="-122"/>
                      </a:rPr>
                      <m:t>𝑋</m:t>
                    </m:r>
                    <m:r>
                      <a:rPr lang="en-US" altLang="zh-CN" sz="2800" b="1" i="1" dirty="0" smtClean="0">
                        <a:latin typeface="Cambria Math"/>
                        <a:ea typeface="幼圆" pitchFamily="49" charset="-122"/>
                      </a:rPr>
                      <m:t> </m:t>
                    </m:r>
                  </m:oMath>
                </a14:m>
                <a:endParaRPr lang="zh-CN" altLang="en-US" sz="2800" dirty="0">
                  <a:latin typeface="幼圆" pitchFamily="49" charset="-122"/>
                  <a:ea typeface="幼圆" pitchFamily="49" charset="-122"/>
                </a:endParaRPr>
              </a:p>
            </p:txBody>
          </p:sp>
        </mc:Choice>
        <mc:Fallback>
          <p:sp>
            <p:nvSpPr>
              <p:cNvPr id="27651" name="Rectangle 3"/>
              <p:cNvSpPr>
                <a:spLocks noGrp="1" noRot="1" noChangeAspect="1" noMove="1" noResize="1" noEditPoints="1" noAdjustHandles="1" noChangeArrowheads="1" noChangeShapeType="1" noTextEdit="1"/>
              </p:cNvSpPr>
              <p:nvPr>
                <p:ph idx="4294967295"/>
              </p:nvPr>
            </p:nvSpPr>
            <p:spPr>
              <a:xfrm>
                <a:off x="1086695" y="944794"/>
                <a:ext cx="7949801" cy="3208850"/>
              </a:xfrm>
              <a:blipFill rotWithShape="1">
                <a:blip r:embed="rId1"/>
                <a:stretch>
                  <a:fillRect l="-1534" r="-6058"/>
                </a:stretch>
              </a:blipFill>
            </p:spPr>
            <p:txBody>
              <a:bodyPr/>
              <a:lstStyle/>
              <a:p>
                <a:r>
                  <a:rPr lang="zh-CN" altLang="en-US">
                    <a:noFill/>
                  </a:rPr>
                  <a:t> </a:t>
                </a:r>
                <a:endParaRPr lang="zh-CN" altLang="en-US">
                  <a:noFill/>
                </a:endParaRPr>
              </a:p>
            </p:txBody>
          </p:sp>
        </mc:Fallback>
      </mc:AlternateContent>
      <p:sp>
        <p:nvSpPr>
          <p:cNvPr id="27654" name="Text Box 6"/>
          <p:cNvSpPr txBox="1">
            <a:spLocks noChangeArrowheads="1"/>
          </p:cNvSpPr>
          <p:nvPr/>
        </p:nvSpPr>
        <p:spPr bwMode="auto">
          <a:xfrm>
            <a:off x="4370635" y="2436485"/>
            <a:ext cx="633413" cy="27699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sz="1200" b="1" dirty="0">
                <a:latin typeface="+mj-ea"/>
                <a:ea typeface="+mj-ea"/>
              </a:rPr>
              <a:t>传递</a:t>
            </a:r>
            <a:endParaRPr lang="zh-CN" sz="1200" b="1" dirty="0">
              <a:latin typeface="+mj-ea"/>
              <a:ea typeface="+mj-ea"/>
            </a:endParaRPr>
          </a:p>
        </p:txBody>
      </p:sp>
      <p:sp>
        <p:nvSpPr>
          <p:cNvPr id="9" name="Rectangle 2"/>
          <p:cNvSpPr txBox="1">
            <a:spLocks noChangeArrowheads="1"/>
          </p:cNvSpPr>
          <p:nvPr/>
        </p:nvSpPr>
        <p:spPr>
          <a:xfrm>
            <a:off x="1115617" y="0"/>
            <a:ext cx="2232247"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4000" dirty="0" smtClean="0">
                <a:latin typeface="+mn-ea"/>
                <a:ea typeface="+mn-ea"/>
              </a:rPr>
              <a:t>函数</a:t>
            </a:r>
            <a:r>
              <a:rPr lang="zh-CN" sz="4000" dirty="0" smtClean="0">
                <a:latin typeface="+mn-ea"/>
                <a:ea typeface="+mn-ea"/>
              </a:rPr>
              <a:t>依赖</a:t>
            </a:r>
            <a:endParaRPr lang="zh-CN" sz="32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500"/>
                                        <p:tgtEl>
                                          <p:spTgt spid="276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51">
                                            <p:txEl>
                                              <p:pRg st="0" end="0"/>
                                            </p:txEl>
                                          </p:spTgt>
                                        </p:tgtEl>
                                        <p:attrNameLst>
                                          <p:attrName>style.visibility</p:attrName>
                                        </p:attrNameLst>
                                      </p:cBhvr>
                                      <p:to>
                                        <p:strVal val="visible"/>
                                      </p:to>
                                    </p:set>
                                    <p:animEffect transition="in" filter="fade">
                                      <p:cBhvr>
                                        <p:cTn id="10" dur="500"/>
                                        <p:tgtEl>
                                          <p:spTgt spid="2765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Effect transition="in" filter="fade">
                                      <p:cBhvr>
                                        <p:cTn id="13" dur="500"/>
                                        <p:tgtEl>
                                          <p:spTgt spid="2765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651">
                                            <p:txEl>
                                              <p:pRg st="2" end="2"/>
                                            </p:txEl>
                                          </p:spTgt>
                                        </p:tgtEl>
                                        <p:attrNameLst>
                                          <p:attrName>style.visibility</p:attrName>
                                        </p:attrNameLst>
                                      </p:cBhvr>
                                      <p:to>
                                        <p:strVal val="visible"/>
                                      </p:to>
                                    </p:set>
                                    <p:animEffect transition="in" filter="fade">
                                      <p:cBhvr>
                                        <p:cTn id="16" dur="500"/>
                                        <p:tgtEl>
                                          <p:spTgt spid="2765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Effect transition="in" filter="fade">
                                      <p:cBhvr>
                                        <p:cTn id="21"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P spid="276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347864" y="0"/>
            <a:ext cx="3096344" cy="914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b="1" dirty="0" smtClean="0">
                <a:latin typeface="仿宋" panose="02010609060101010101" pitchFamily="49" charset="-122"/>
                <a:ea typeface="仿宋" panose="02010609060101010101" pitchFamily="49" charset="-122"/>
              </a:rPr>
              <a:t>--- </a:t>
            </a:r>
            <a:r>
              <a:rPr lang="zh-CN" b="1" dirty="0" smtClean="0">
                <a:latin typeface="仿宋" panose="02010609060101010101" pitchFamily="49" charset="-122"/>
                <a:ea typeface="仿宋" panose="02010609060101010101" pitchFamily="49" charset="-122"/>
              </a:rPr>
              <a:t>传递函数依赖</a:t>
            </a:r>
            <a:endParaRPr lang="zh-CN" b="1" dirty="0">
              <a:latin typeface="仿宋" panose="02010609060101010101" pitchFamily="49" charset="-122"/>
              <a:ea typeface="仿宋" panose="02010609060101010101" pitchFamily="49" charset="-122"/>
            </a:endParaRPr>
          </a:p>
        </p:txBody>
      </p:sp>
      <p:sp>
        <p:nvSpPr>
          <p:cNvPr id="3" name="Rectangle 2"/>
          <p:cNvSpPr txBox="1">
            <a:spLocks noChangeArrowheads="1"/>
          </p:cNvSpPr>
          <p:nvPr/>
        </p:nvSpPr>
        <p:spPr>
          <a:xfrm>
            <a:off x="1115617" y="0"/>
            <a:ext cx="2232247" cy="94476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en-US" sz="4000" dirty="0" smtClean="0">
                <a:latin typeface="+mn-ea"/>
                <a:ea typeface="+mn-ea"/>
              </a:rPr>
              <a:t>函数</a:t>
            </a:r>
            <a:r>
              <a:rPr lang="zh-CN" sz="4000" dirty="0" smtClean="0">
                <a:latin typeface="+mn-ea"/>
                <a:ea typeface="+mn-ea"/>
              </a:rPr>
              <a:t>依赖</a:t>
            </a:r>
            <a:endParaRPr lang="zh-CN" sz="3200" dirty="0">
              <a:latin typeface="+mn-ea"/>
              <a:ea typeface="+mn-ea"/>
            </a:endParaRPr>
          </a:p>
        </p:txBody>
      </p:sp>
      <p:sp>
        <p:nvSpPr>
          <p:cNvPr id="4" name="矩形 3"/>
          <p:cNvSpPr/>
          <p:nvPr/>
        </p:nvSpPr>
        <p:spPr>
          <a:xfrm>
            <a:off x="1080835" y="2353444"/>
            <a:ext cx="7704856" cy="1200329"/>
          </a:xfrm>
          <a:prstGeom prst="rect">
            <a:avLst/>
          </a:prstGeom>
        </p:spPr>
        <p:txBody>
          <a:bodyPr wrap="square">
            <a:spAutoFit/>
          </a:bodyPr>
          <a:lstStyle/>
          <a:p>
            <a:pPr>
              <a:lnSpc>
                <a:spcPct val="150000"/>
              </a:lnSpc>
              <a:buFont typeface="Wingdings" panose="05000000000000000000" pitchFamily="2" charset="2"/>
              <a:buNone/>
            </a:pPr>
            <a:r>
              <a:rPr lang="zh-CN" altLang="en-US" sz="2400" b="1" dirty="0" smtClean="0">
                <a:latin typeface="+mj-ea"/>
                <a:ea typeface="+mj-ea"/>
              </a:rPr>
              <a:t>          Sno </a:t>
            </a:r>
            <a:r>
              <a:rPr lang="zh-CN" altLang="en-US" sz="2400" b="1" dirty="0">
                <a:latin typeface="+mj-ea"/>
                <a:ea typeface="+mj-ea"/>
              </a:rPr>
              <a:t>→ Sdept，Sdept → Mname</a:t>
            </a:r>
            <a:endParaRPr lang="zh-CN" altLang="en-US" sz="2400" b="1" dirty="0">
              <a:latin typeface="+mj-ea"/>
              <a:ea typeface="+mj-ea"/>
            </a:endParaRPr>
          </a:p>
          <a:p>
            <a:pPr>
              <a:lnSpc>
                <a:spcPct val="150000"/>
              </a:lnSpc>
              <a:buFont typeface="Wingdings" panose="05000000000000000000" pitchFamily="2" charset="2"/>
              <a:buNone/>
            </a:pPr>
            <a:r>
              <a:rPr lang="zh-CN" altLang="en-US" sz="2400" dirty="0">
                <a:latin typeface="幼圆" pitchFamily="49" charset="-122"/>
                <a:ea typeface="幼圆" pitchFamily="49" charset="-122"/>
              </a:rPr>
              <a:t>      则 </a:t>
            </a:r>
            <a:r>
              <a:rPr lang="zh-CN" altLang="en-US" sz="2400" b="1" dirty="0">
                <a:latin typeface="+mj-ea"/>
                <a:ea typeface="+mj-ea"/>
              </a:rPr>
              <a:t>Mname</a:t>
            </a:r>
            <a:r>
              <a:rPr lang="zh-CN" altLang="en-US" sz="2400" dirty="0">
                <a:latin typeface="幼圆" pitchFamily="49" charset="-122"/>
                <a:ea typeface="幼圆" pitchFamily="49" charset="-122"/>
              </a:rPr>
              <a:t> 传递函数依赖于 </a:t>
            </a:r>
            <a:r>
              <a:rPr lang="zh-CN" altLang="en-US" sz="2400" b="1" dirty="0">
                <a:latin typeface="+mj-ea"/>
                <a:ea typeface="+mj-ea"/>
              </a:rPr>
              <a:t>Sno</a:t>
            </a:r>
            <a:endParaRPr lang="zh-CN" altLang="en-US" sz="2400" b="1" dirty="0">
              <a:latin typeface="+mj-ea"/>
              <a:ea typeface="+mj-ea"/>
            </a:endParaRPr>
          </a:p>
        </p:txBody>
      </p:sp>
      <p:sp>
        <p:nvSpPr>
          <p:cNvPr id="5" name="矩形 4"/>
          <p:cNvSpPr/>
          <p:nvPr/>
        </p:nvSpPr>
        <p:spPr>
          <a:xfrm>
            <a:off x="1043608" y="944769"/>
            <a:ext cx="8100392" cy="1192651"/>
          </a:xfrm>
          <a:prstGeom prst="rect">
            <a:avLst/>
          </a:prstGeom>
        </p:spPr>
        <p:txBody>
          <a:bodyPr wrap="square">
            <a:spAutoFit/>
          </a:bodyPr>
          <a:lstStyle/>
          <a:p>
            <a:pPr marL="342900" indent="-342900" algn="l">
              <a:lnSpc>
                <a:spcPct val="150000"/>
              </a:lnSpc>
              <a:spcBef>
                <a:spcPts val="0"/>
              </a:spcBef>
              <a:buClr>
                <a:schemeClr val="hlink"/>
              </a:buClr>
              <a:buFont typeface="Wingdings" panose="05000000000000000000" pitchFamily="2" charset="2"/>
              <a:buNone/>
            </a:pPr>
            <a:r>
              <a:rPr lang="zh-CN" altLang="zh-CN" sz="2400" b="1" dirty="0">
                <a:latin typeface="+mj-ea"/>
                <a:ea typeface="+mj-ea"/>
              </a:rPr>
              <a:t>【例】</a:t>
            </a:r>
            <a:r>
              <a:rPr lang="zh-CN" altLang="en-US" sz="2400" b="1" dirty="0">
                <a:latin typeface="幼圆" pitchFamily="49" charset="-122"/>
                <a:ea typeface="幼圆" pitchFamily="49" charset="-122"/>
              </a:rPr>
              <a:t>在关系模式： </a:t>
            </a:r>
            <a:endParaRPr lang="en-US" altLang="zh-CN" sz="2400" b="1" dirty="0">
              <a:latin typeface="幼圆" pitchFamily="49" charset="-122"/>
              <a:ea typeface="幼圆" pitchFamily="49" charset="-122"/>
            </a:endParaRPr>
          </a:p>
          <a:p>
            <a:pPr marL="342900" indent="-342900" algn="l">
              <a:lnSpc>
                <a:spcPct val="150000"/>
              </a:lnSpc>
              <a:spcBef>
                <a:spcPts val="0"/>
              </a:spcBef>
              <a:buClr>
                <a:schemeClr val="hlink"/>
              </a:buClr>
              <a:buFont typeface="Wingdings" panose="05000000000000000000" pitchFamily="2" charset="2"/>
              <a:buNone/>
            </a:pPr>
            <a:r>
              <a:rPr lang="en-US" altLang="zh-CN" sz="2400" b="1" dirty="0">
                <a:latin typeface="幼圆" pitchFamily="49" charset="-122"/>
                <a:ea typeface="幼圆" pitchFamily="49" charset="-122"/>
              </a:rPr>
              <a:t>      </a:t>
            </a:r>
            <a:r>
              <a:rPr lang="en-US" altLang="zh-CN" sz="2400" b="1" dirty="0">
                <a:latin typeface="+mj-ea"/>
              </a:rPr>
              <a:t>S( </a:t>
            </a:r>
            <a:r>
              <a:rPr lang="en-US" altLang="zh-CN" sz="2400" b="1" u="sng" dirty="0" err="1">
                <a:latin typeface="+mj-ea"/>
              </a:rPr>
              <a:t>Sno</a:t>
            </a:r>
            <a:r>
              <a:rPr lang="en-US" altLang="zh-CN" sz="2400" b="1" u="sng" dirty="0">
                <a:latin typeface="+mj-ea"/>
              </a:rPr>
              <a:t>, </a:t>
            </a:r>
            <a:r>
              <a:rPr lang="en-US" altLang="zh-CN" sz="2400" b="1" u="sng" dirty="0" err="1">
                <a:latin typeface="+mj-ea"/>
              </a:rPr>
              <a:t>Cno</a:t>
            </a:r>
            <a:r>
              <a:rPr lang="en-US" altLang="zh-CN" sz="2400" b="1" dirty="0">
                <a:latin typeface="+mj-ea"/>
              </a:rPr>
              <a:t>, </a:t>
            </a:r>
            <a:r>
              <a:rPr lang="en-US" altLang="zh-CN" sz="2400" b="1" dirty="0" err="1">
                <a:latin typeface="+mj-ea"/>
              </a:rPr>
              <a:t>Sdept</a:t>
            </a:r>
            <a:r>
              <a:rPr lang="en-US" altLang="zh-CN" sz="2400" b="1" dirty="0">
                <a:latin typeface="+mj-ea"/>
              </a:rPr>
              <a:t>, </a:t>
            </a:r>
            <a:r>
              <a:rPr lang="en-US" altLang="zh-CN" sz="2400" b="1" dirty="0" err="1">
                <a:latin typeface="+mj-ea"/>
              </a:rPr>
              <a:t>Mname</a:t>
            </a:r>
            <a:r>
              <a:rPr lang="en-US" altLang="zh-CN" sz="2400" b="1" dirty="0">
                <a:latin typeface="+mj-ea"/>
              </a:rPr>
              <a:t>, Grade) </a:t>
            </a:r>
            <a:endParaRPr lang="en-US" altLang="zh-CN" sz="24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571413" y="337220"/>
            <a:ext cx="2447925" cy="538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433589" y="2009405"/>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923928" y="1912535"/>
            <a:ext cx="1908212" cy="646331"/>
          </a:xfrm>
          <a:prstGeom prst="rect">
            <a:avLst/>
          </a:prstGeom>
        </p:spPr>
        <p:txBody>
          <a:bodyPr wrap="square">
            <a:spAutoFit/>
          </a:bodyPr>
          <a:lstStyle/>
          <a:p>
            <a:r>
              <a:rPr lang="zh-CN" altLang="en-US" sz="3600" b="1" dirty="0">
                <a:latin typeface="+mn-ea"/>
                <a:ea typeface="+mn-ea"/>
              </a:rPr>
              <a:t>规范化</a:t>
            </a:r>
            <a:endParaRPr lang="zh-CN" altLang="en-US" sz="3600" b="1" dirty="0">
              <a:latin typeface="+mn-ea"/>
              <a:ea typeface="+mn-ea"/>
            </a:endParaRPr>
          </a:p>
        </p:txBody>
      </p:sp>
      <p:sp>
        <p:nvSpPr>
          <p:cNvPr id="6" name="椭圆 5"/>
          <p:cNvSpPr/>
          <p:nvPr/>
        </p:nvSpPr>
        <p:spPr>
          <a:xfrm>
            <a:off x="3851920" y="3161533"/>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355976" y="3075265"/>
            <a:ext cx="4536504" cy="646331"/>
          </a:xfrm>
          <a:prstGeom prst="rect">
            <a:avLst/>
          </a:prstGeom>
        </p:spPr>
        <p:txBody>
          <a:bodyPr wrap="square">
            <a:spAutoFit/>
          </a:bodyPr>
          <a:lstStyle/>
          <a:p>
            <a:r>
              <a:rPr lang="zh-CN" altLang="en-US" sz="3600" b="1" dirty="0" smtClean="0">
                <a:latin typeface="+mn-ea"/>
                <a:ea typeface="+mn-ea"/>
              </a:rPr>
              <a:t>数据依赖的公理系统</a:t>
            </a:r>
            <a:endParaRPr lang="zh-CN" altLang="en-US" sz="2800" dirty="0">
              <a:latin typeface="+mn-ea"/>
              <a:ea typeface="+mn-ea"/>
            </a:endParaRPr>
          </a:p>
        </p:txBody>
      </p:sp>
      <p:sp>
        <p:nvSpPr>
          <p:cNvPr id="9" name="椭圆 8"/>
          <p:cNvSpPr/>
          <p:nvPr/>
        </p:nvSpPr>
        <p:spPr>
          <a:xfrm>
            <a:off x="4211960" y="4356641"/>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716016" y="4225652"/>
            <a:ext cx="3528392" cy="646331"/>
          </a:xfrm>
          <a:prstGeom prst="rect">
            <a:avLst/>
          </a:prstGeom>
        </p:spPr>
        <p:txBody>
          <a:bodyPr wrap="square">
            <a:spAutoFit/>
          </a:bodyPr>
          <a:lstStyle/>
          <a:p>
            <a:r>
              <a:rPr lang="zh-CN" altLang="en-US" sz="3600" b="1" dirty="0" smtClean="0">
                <a:latin typeface="+mn-ea"/>
                <a:ea typeface="+mn-ea"/>
              </a:rPr>
              <a:t>模式的分解</a:t>
            </a:r>
            <a:endParaRPr lang="zh-CN" altLang="en-US" sz="2800" dirty="0">
              <a:latin typeface="+mn-ea"/>
              <a:ea typeface="+mn-ea"/>
            </a:endParaRPr>
          </a:p>
        </p:txBody>
      </p:sp>
      <p:sp>
        <p:nvSpPr>
          <p:cNvPr id="14" name="椭圆 13"/>
          <p:cNvSpPr/>
          <p:nvPr/>
        </p:nvSpPr>
        <p:spPr>
          <a:xfrm>
            <a:off x="3057438" y="796319"/>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7" y="697260"/>
            <a:ext cx="3271915" cy="707886"/>
          </a:xfrm>
          <a:prstGeom prst="rect">
            <a:avLst/>
          </a:prstGeom>
        </p:spPr>
        <p:txBody>
          <a:bodyPr wrap="square">
            <a:spAutoFit/>
          </a:bodyPr>
          <a:lstStyle/>
          <a:p>
            <a:r>
              <a:rPr lang="zh-CN" altLang="en-US" sz="4000" dirty="0" smtClean="0">
                <a:solidFill>
                  <a:schemeClr val="accent3">
                    <a:lumMod val="60000"/>
                    <a:lumOff val="40000"/>
                  </a:schemeClr>
                </a:solidFill>
                <a:latin typeface="+mn-ea"/>
                <a:ea typeface="+mn-ea"/>
              </a:rPr>
              <a:t>问题的提出</a:t>
            </a:r>
            <a:endParaRPr lang="zh-CN" altLang="en-US" sz="3200" dirty="0">
              <a:solidFill>
                <a:schemeClr val="accent3">
                  <a:lumMod val="60000"/>
                  <a:lumOff val="40000"/>
                </a:schemeClr>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8" grpId="0"/>
      <p:bldP spid="9" grpId="0" animBg="1"/>
      <p:bldP spid="11" grpId="0"/>
      <p:bldP spid="1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210873" y="0"/>
            <a:ext cx="7033535" cy="913284"/>
          </a:xfrm>
        </p:spPr>
        <p:txBody>
          <a:bodyPr/>
          <a:lstStyle/>
          <a:p>
            <a:pPr algn="ctr"/>
            <a:r>
              <a:rPr lang="zh-CN" sz="4400" dirty="0" smtClean="0">
                <a:latin typeface="+mn-ea"/>
                <a:ea typeface="+mn-ea"/>
              </a:rPr>
              <a:t>码</a:t>
            </a:r>
            <a:endParaRPr lang="zh-CN" sz="4400" dirty="0">
              <a:latin typeface="+mn-ea"/>
              <a:ea typeface="+mn-ea"/>
            </a:endParaRPr>
          </a:p>
        </p:txBody>
      </p:sp>
      <mc:AlternateContent xmlns:mc="http://schemas.openxmlformats.org/markup-compatibility/2006">
        <mc:Choice xmlns:a14="http://schemas.microsoft.com/office/drawing/2010/main" Requires="a14">
          <p:sp>
            <p:nvSpPr>
              <p:cNvPr id="28675" name="Rectangle 3"/>
              <p:cNvSpPr>
                <a:spLocks noGrp="1" noChangeArrowheads="1"/>
              </p:cNvSpPr>
              <p:nvPr>
                <p:ph idx="4294967295"/>
              </p:nvPr>
            </p:nvSpPr>
            <p:spPr>
              <a:xfrm>
                <a:off x="1036564" y="970826"/>
                <a:ext cx="8107436" cy="4744174"/>
              </a:xfrm>
            </p:spPr>
            <p:txBody>
              <a:bodyPr>
                <a:noAutofit/>
              </a:bodyPr>
              <a:lstStyle/>
              <a:p>
                <a:pPr>
                  <a:lnSpc>
                    <a:spcPct val="170000"/>
                  </a:lnSpc>
                  <a:buFont typeface="Wingdings" pitchFamily="2" charset="2"/>
                  <a:buNone/>
                </a:pPr>
                <a:r>
                  <a:rPr lang="zh-CN" sz="2400" b="1" dirty="0" smtClean="0">
                    <a:latin typeface="+mj-ea"/>
                    <a:ea typeface="+mj-ea"/>
                  </a:rPr>
                  <a:t>定义</a:t>
                </a:r>
                <a:r>
                  <a:rPr lang="en-US" altLang="zh-CN" sz="2400" b="1" dirty="0" smtClean="0">
                    <a:latin typeface="+mj-ea"/>
                    <a:ea typeface="+mj-ea"/>
                  </a:rPr>
                  <a:t>:</a:t>
                </a:r>
                <a:r>
                  <a:rPr lang="zh-CN" sz="2600" b="1" dirty="0" smtClean="0">
                    <a:latin typeface="幼圆" pitchFamily="49" charset="-122"/>
                    <a:ea typeface="幼圆" pitchFamily="49" charset="-122"/>
                  </a:rPr>
                  <a:t>（</a:t>
                </a:r>
                <a:r>
                  <a:rPr lang="zh-CN" sz="2600" b="1" dirty="0">
                    <a:latin typeface="幼圆" pitchFamily="49" charset="-122"/>
                    <a:ea typeface="幼圆" pitchFamily="49" charset="-122"/>
                  </a:rPr>
                  <a:t>用函数依赖定义码</a:t>
                </a:r>
                <a:r>
                  <a:rPr lang="zh-CN" sz="2600" b="1" dirty="0" smtClean="0">
                    <a:latin typeface="幼圆" pitchFamily="49" charset="-122"/>
                    <a:ea typeface="幼圆" pitchFamily="49" charset="-122"/>
                  </a:rPr>
                  <a:t>）</a:t>
                </a:r>
                <a:r>
                  <a:rPr lang="zh-CN" sz="2600" dirty="0" smtClean="0">
                    <a:latin typeface="幼圆" pitchFamily="49" charset="-122"/>
                    <a:ea typeface="幼圆" pitchFamily="49" charset="-122"/>
                  </a:rPr>
                  <a:t>设</a:t>
                </a:r>
                <a:r>
                  <a:rPr lang="zh-CN" altLang="zh-CN" sz="2600" dirty="0">
                    <a:latin typeface="幼圆" pitchFamily="49" charset="-122"/>
                    <a:ea typeface="幼圆" pitchFamily="49" charset="-122"/>
                  </a:rPr>
                  <a:t>K</a:t>
                </a:r>
                <a:r>
                  <a:rPr lang="zh-CN" sz="2600" dirty="0">
                    <a:latin typeface="幼圆" pitchFamily="49" charset="-122"/>
                    <a:ea typeface="幼圆" pitchFamily="49" charset="-122"/>
                  </a:rPr>
                  <a:t>为</a:t>
                </a:r>
                <a14:m>
                  <m:oMath xmlns:m="http://schemas.openxmlformats.org/officeDocument/2006/math">
                    <m:r>
                      <a:rPr lang="zh-CN" altLang="zh-CN" sz="2600" b="1" i="1" dirty="0" smtClean="0">
                        <a:latin typeface="Cambria Math"/>
                        <a:ea typeface="幼圆" pitchFamily="49" charset="-122"/>
                      </a:rPr>
                      <m:t>𝑹</m:t>
                    </m:r>
                    <m:r>
                      <a:rPr lang="zh-CN" altLang="zh-CN" sz="2600" b="1" i="1" dirty="0" smtClean="0">
                        <a:latin typeface="Cambria Math"/>
                        <a:ea typeface="幼圆" pitchFamily="49" charset="-122"/>
                      </a:rPr>
                      <m:t>&lt;</m:t>
                    </m:r>
                    <m:r>
                      <a:rPr lang="zh-CN" altLang="zh-CN" sz="2600" b="1" i="1" dirty="0" smtClean="0">
                        <a:latin typeface="Cambria Math"/>
                        <a:ea typeface="幼圆" pitchFamily="49" charset="-122"/>
                      </a:rPr>
                      <m:t>𝑼</m:t>
                    </m:r>
                    <m:r>
                      <a:rPr lang="zh-CN" altLang="zh-CN" sz="2600" b="1" i="1" dirty="0" smtClean="0">
                        <a:latin typeface="Cambria Math"/>
                        <a:ea typeface="幼圆" pitchFamily="49" charset="-122"/>
                      </a:rPr>
                      <m:t>, </m:t>
                    </m:r>
                    <m:r>
                      <a:rPr lang="zh-CN" altLang="zh-CN" sz="2600" b="1" i="1" dirty="0" smtClean="0">
                        <a:latin typeface="Cambria Math"/>
                        <a:ea typeface="幼圆" pitchFamily="49" charset="-122"/>
                      </a:rPr>
                      <m:t>𝑭</m:t>
                    </m:r>
                    <m:r>
                      <a:rPr lang="zh-CN" altLang="zh-CN" sz="2600" b="1" i="1" dirty="0" smtClean="0">
                        <a:latin typeface="Cambria Math"/>
                        <a:ea typeface="幼圆" pitchFamily="49" charset="-122"/>
                      </a:rPr>
                      <m:t>&gt;</m:t>
                    </m:r>
                  </m:oMath>
                </a14:m>
                <a:r>
                  <a:rPr lang="zh-CN" sz="2600" dirty="0">
                    <a:latin typeface="幼圆" pitchFamily="49" charset="-122"/>
                    <a:ea typeface="幼圆" pitchFamily="49" charset="-122"/>
                  </a:rPr>
                  <a:t>中的</a:t>
                </a:r>
                <a:r>
                  <a:rPr lang="zh-CN" sz="2600" dirty="0" smtClean="0">
                    <a:latin typeface="幼圆" pitchFamily="49" charset="-122"/>
                    <a:ea typeface="幼圆" pitchFamily="49" charset="-122"/>
                  </a:rPr>
                  <a:t>属性</a:t>
                </a:r>
                <a:r>
                  <a:rPr lang="en-US" altLang="zh-CN" sz="2600" dirty="0" smtClean="0">
                    <a:latin typeface="幼圆" pitchFamily="49" charset="-122"/>
                    <a:ea typeface="幼圆" pitchFamily="49" charset="-122"/>
                  </a:rPr>
                  <a:t>   </a:t>
                </a:r>
              </a:p>
              <a:p>
                <a:pPr>
                  <a:lnSpc>
                    <a:spcPct val="170000"/>
                  </a:lnSpc>
                  <a:buFont typeface="Wingdings" pitchFamily="2" charset="2"/>
                  <a:buNone/>
                </a:pPr>
                <a:r>
                  <a:rPr lang="en-US" altLang="zh-CN" sz="2600" dirty="0">
                    <a:latin typeface="幼圆" pitchFamily="49" charset="-122"/>
                    <a:ea typeface="幼圆" pitchFamily="49" charset="-122"/>
                  </a:rPr>
                  <a:t> </a:t>
                </a:r>
                <a:r>
                  <a:rPr lang="en-US" altLang="zh-CN" sz="2600" dirty="0" smtClean="0">
                    <a:latin typeface="幼圆" pitchFamily="49" charset="-122"/>
                    <a:ea typeface="幼圆" pitchFamily="49" charset="-122"/>
                  </a:rPr>
                  <a:t>    </a:t>
                </a:r>
                <a:r>
                  <a:rPr lang="zh-CN" sz="2600" dirty="0" smtClean="0">
                    <a:latin typeface="幼圆" pitchFamily="49" charset="-122"/>
                    <a:ea typeface="幼圆" pitchFamily="49" charset="-122"/>
                  </a:rPr>
                  <a:t>或属性组合</a:t>
                </a:r>
                <a:r>
                  <a:rPr lang="zh-CN" altLang="en-US" sz="2600" dirty="0" smtClean="0">
                    <a:latin typeface="幼圆" pitchFamily="49" charset="-122"/>
                    <a:ea typeface="幼圆" pitchFamily="49" charset="-122"/>
                  </a:rPr>
                  <a:t>，</a:t>
                </a:r>
                <a:r>
                  <a:rPr lang="zh-CN" sz="2600" dirty="0" smtClean="0">
                    <a:latin typeface="幼圆" pitchFamily="49" charset="-122"/>
                    <a:ea typeface="幼圆" pitchFamily="49" charset="-122"/>
                  </a:rPr>
                  <a:t>若</a:t>
                </a:r>
                <a:endParaRPr lang="en-US" altLang="zh-CN" sz="2600" dirty="0" smtClean="0">
                  <a:latin typeface="幼圆" pitchFamily="49" charset="-122"/>
                  <a:ea typeface="幼圆" pitchFamily="49" charset="-122"/>
                </a:endParaRPr>
              </a:p>
              <a:p>
                <a:pPr>
                  <a:lnSpc>
                    <a:spcPct val="170000"/>
                  </a:lnSpc>
                  <a:buFont typeface="Wingdings"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zh-CN" sz="2400" dirty="0" smtClean="0">
                    <a:latin typeface="幼圆" pitchFamily="49" charset="-122"/>
                    <a:ea typeface="幼圆" pitchFamily="49" charset="-122"/>
                  </a:rPr>
                  <a:t>K </a:t>
                </a:r>
                <a:r>
                  <a:rPr lang="en-US" altLang="zh-CN" sz="2400" dirty="0" smtClean="0">
                    <a:latin typeface="幼圆" pitchFamily="49" charset="-122"/>
                    <a:ea typeface="幼圆" pitchFamily="49" charset="-122"/>
                  </a:rPr>
                  <a:t> </a:t>
                </a:r>
                <a:r>
                  <a:rPr lang="zh-CN" altLang="zh-CN" sz="2400" baseline="46000" dirty="0" smtClean="0">
                    <a:latin typeface="幼圆" pitchFamily="49" charset="-122"/>
                    <a:ea typeface="幼圆" pitchFamily="49" charset="-122"/>
                  </a:rPr>
                  <a:t>      </a:t>
                </a:r>
                <a:r>
                  <a:rPr lang="zh-CN" altLang="zh-CN" sz="2400" dirty="0">
                    <a:latin typeface="幼圆" pitchFamily="49" charset="-122"/>
                    <a:ea typeface="幼圆" pitchFamily="49" charset="-122"/>
                  </a:rPr>
                  <a:t>U</a:t>
                </a:r>
                <a:r>
                  <a:rPr lang="zh-CN"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 </a:t>
                </a:r>
              </a:p>
              <a:p>
                <a:pPr>
                  <a:lnSpc>
                    <a:spcPct val="170000"/>
                  </a:lnSpc>
                  <a:buFont typeface="Wingdings" pitchFamily="2" charset="2"/>
                  <a:buNone/>
                </a:pPr>
                <a:r>
                  <a:rPr lang="en-US" altLang="zh-CN" sz="2600" dirty="0" smtClean="0">
                    <a:latin typeface="幼圆" pitchFamily="49" charset="-122"/>
                    <a:ea typeface="幼圆" pitchFamily="49" charset="-122"/>
                  </a:rPr>
                  <a:t>   </a:t>
                </a:r>
                <a:r>
                  <a:rPr lang="zh-CN" sz="2600" dirty="0" smtClean="0">
                    <a:latin typeface="幼圆" pitchFamily="49" charset="-122"/>
                    <a:ea typeface="幼圆" pitchFamily="49" charset="-122"/>
                  </a:rPr>
                  <a:t>则</a:t>
                </a:r>
                <a:r>
                  <a:rPr lang="zh-CN" altLang="zh-CN" sz="2600" dirty="0">
                    <a:latin typeface="幼圆" pitchFamily="49" charset="-122"/>
                    <a:ea typeface="幼圆" pitchFamily="49" charset="-122"/>
                  </a:rPr>
                  <a:t>K</a:t>
                </a:r>
                <a:r>
                  <a:rPr lang="zh-CN" sz="2600" dirty="0">
                    <a:latin typeface="幼圆" pitchFamily="49" charset="-122"/>
                    <a:ea typeface="幼圆" pitchFamily="49" charset="-122"/>
                  </a:rPr>
                  <a:t>称为</a:t>
                </a:r>
                <a:r>
                  <a:rPr lang="zh-CN" altLang="zh-CN" sz="2600" dirty="0">
                    <a:latin typeface="幼圆" pitchFamily="49" charset="-122"/>
                    <a:ea typeface="幼圆" pitchFamily="49" charset="-122"/>
                  </a:rPr>
                  <a:t>R</a:t>
                </a:r>
                <a:r>
                  <a:rPr lang="zh-CN" sz="2600" dirty="0">
                    <a:latin typeface="幼圆" pitchFamily="49" charset="-122"/>
                    <a:ea typeface="幼圆" pitchFamily="49" charset="-122"/>
                  </a:rPr>
                  <a:t>的</a:t>
                </a:r>
                <a:r>
                  <a:rPr lang="zh-CN" sz="2600" b="1" dirty="0">
                    <a:latin typeface="幼圆" pitchFamily="49" charset="-122"/>
                    <a:ea typeface="幼圆" pitchFamily="49" charset="-122"/>
                  </a:rPr>
                  <a:t>侯选码</a:t>
                </a:r>
                <a:r>
                  <a:rPr lang="zh-CN" sz="2600" dirty="0">
                    <a:latin typeface="幼圆" pitchFamily="49" charset="-122"/>
                    <a:ea typeface="幼圆" pitchFamily="49" charset="-122"/>
                  </a:rPr>
                  <a:t>（</a:t>
                </a:r>
                <a:r>
                  <a:rPr lang="zh-CN" altLang="zh-CN" sz="2600" dirty="0">
                    <a:latin typeface="幼圆" pitchFamily="49" charset="-122"/>
                    <a:ea typeface="幼圆" pitchFamily="49" charset="-122"/>
                  </a:rPr>
                  <a:t>Candidate Key</a:t>
                </a:r>
                <a:r>
                  <a:rPr lang="zh-CN" sz="2600" dirty="0">
                    <a:latin typeface="幼圆" pitchFamily="49" charset="-122"/>
                    <a:ea typeface="幼圆" pitchFamily="49" charset="-122"/>
                  </a:rPr>
                  <a:t>）。</a:t>
                </a:r>
              </a:p>
              <a:p>
                <a:pPr marL="457200" indent="-457200">
                  <a:lnSpc>
                    <a:spcPct val="170000"/>
                  </a:lnSpc>
                  <a:buFont typeface="Wingdings" pitchFamily="2" charset="2"/>
                  <a:buChar char="Ø"/>
                </a:pPr>
                <a:r>
                  <a:rPr lang="zh-CN" sz="2600" b="0" dirty="0" smtClean="0">
                    <a:latin typeface="+mj-ea"/>
                    <a:ea typeface="+mj-ea"/>
                  </a:rPr>
                  <a:t>若</a:t>
                </a:r>
                <a:r>
                  <a:rPr lang="zh-CN" sz="2600" b="0" dirty="0">
                    <a:latin typeface="+mj-ea"/>
                    <a:ea typeface="+mj-ea"/>
                  </a:rPr>
                  <a:t>候选码多于一个，则选定其中的一个</a:t>
                </a:r>
                <a:r>
                  <a:rPr lang="zh-CN" sz="2600" b="0" dirty="0" smtClean="0">
                    <a:latin typeface="+mj-ea"/>
                    <a:ea typeface="+mj-ea"/>
                  </a:rPr>
                  <a:t>做为</a:t>
                </a:r>
                <a:r>
                  <a:rPr lang="zh-CN" altLang="en-US" sz="2600" b="0" dirty="0">
                    <a:latin typeface="+mj-ea"/>
                    <a:ea typeface="+mj-ea"/>
                  </a:rPr>
                  <a:t>主</a:t>
                </a:r>
                <a:r>
                  <a:rPr lang="zh-CN" altLang="en-US" sz="2600" b="0" dirty="0" smtClean="0">
                    <a:latin typeface="+mj-ea"/>
                    <a:ea typeface="+mj-ea"/>
                  </a:rPr>
                  <a:t>码</a:t>
                </a:r>
                <a:endParaRPr lang="zh-CN" sz="2000" b="0" dirty="0">
                  <a:latin typeface="+mj-ea"/>
                  <a:ea typeface="+mj-ea"/>
                </a:endParaRPr>
              </a:p>
            </p:txBody>
          </p:sp>
        </mc:Choice>
        <mc:Fallback>
          <p:sp>
            <p:nvSpPr>
              <p:cNvPr id="28675" name="Rectangle 3"/>
              <p:cNvSpPr>
                <a:spLocks noGrp="1" noRot="1" noChangeAspect="1" noMove="1" noResize="1" noEditPoints="1" noAdjustHandles="1" noChangeArrowheads="1" noChangeShapeType="1" noTextEdit="1"/>
              </p:cNvSpPr>
              <p:nvPr>
                <p:ph idx="4294967295"/>
              </p:nvPr>
            </p:nvSpPr>
            <p:spPr>
              <a:xfrm>
                <a:off x="1036564" y="970826"/>
                <a:ext cx="8107436" cy="4744174"/>
              </a:xfrm>
              <a:blipFill rotWithShape="1">
                <a:blip r:embed="rId1"/>
                <a:stretch>
                  <a:fillRect l="-1128"/>
                </a:stretch>
              </a:blipFill>
            </p:spPr>
            <p:txBody>
              <a:bodyPr/>
              <a:lstStyle/>
              <a:p>
                <a:r>
                  <a:rPr lang="zh-CN" altLang="en-US">
                    <a:noFill/>
                  </a:rPr>
                  <a:t> </a:t>
                </a:r>
                <a:endParaRPr lang="zh-CN" altLang="en-US">
                  <a:noFill/>
                </a:endParaRPr>
              </a:p>
            </p:txBody>
          </p:sp>
        </mc:Fallback>
      </mc:AlternateContent>
      <p:sp>
        <p:nvSpPr>
          <p:cNvPr id="7"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28676" name="Line 4"/>
          <p:cNvSpPr>
            <a:spLocks noChangeShapeType="1"/>
          </p:cNvSpPr>
          <p:nvPr/>
        </p:nvSpPr>
        <p:spPr bwMode="auto">
          <a:xfrm>
            <a:off x="2972008" y="2857500"/>
            <a:ext cx="571757" cy="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677" name="Text Box 5"/>
          <p:cNvSpPr txBox="1">
            <a:spLocks noChangeArrowheads="1"/>
          </p:cNvSpPr>
          <p:nvPr/>
        </p:nvSpPr>
        <p:spPr bwMode="auto">
          <a:xfrm>
            <a:off x="3108646" y="2518946"/>
            <a:ext cx="29848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zh-CN" sz="1600" dirty="0"/>
              <a:t>F</a:t>
            </a:r>
            <a:endParaRPr lang="zh-CN" altLang="zh-CN"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500" fill="hold"/>
                                        <p:tgtEl>
                                          <p:spTgt spid="28674"/>
                                        </p:tgtEl>
                                        <p:attrNameLst>
                                          <p:attrName>ppt_w</p:attrName>
                                        </p:attrNameLst>
                                      </p:cBhvr>
                                      <p:tavLst>
                                        <p:tav tm="0">
                                          <p:val>
                                            <p:fltVal val="0"/>
                                          </p:val>
                                        </p:tav>
                                        <p:tav tm="100000">
                                          <p:val>
                                            <p:strVal val="#ppt_w"/>
                                          </p:val>
                                        </p:tav>
                                      </p:tavLst>
                                    </p:anim>
                                    <p:anim calcmode="lin" valueType="num">
                                      <p:cBhvr>
                                        <p:cTn id="8" dur="500" fill="hold"/>
                                        <p:tgtEl>
                                          <p:spTgt spid="28674"/>
                                        </p:tgtEl>
                                        <p:attrNameLst>
                                          <p:attrName>ppt_h</p:attrName>
                                        </p:attrNameLst>
                                      </p:cBhvr>
                                      <p:tavLst>
                                        <p:tav tm="0">
                                          <p:val>
                                            <p:fltVal val="0"/>
                                          </p:val>
                                        </p:tav>
                                        <p:tav tm="100000">
                                          <p:val>
                                            <p:strVal val="#ppt_h"/>
                                          </p:val>
                                        </p:tav>
                                      </p:tavLst>
                                    </p:anim>
                                    <p:animEffect transition="in" filter="fade">
                                      <p:cBhvr>
                                        <p:cTn id="9" dur="500"/>
                                        <p:tgtEl>
                                          <p:spTgt spid="2867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8676"/>
                                        </p:tgtEl>
                                        <p:attrNameLst>
                                          <p:attrName>style.visibility</p:attrName>
                                        </p:attrNameLst>
                                      </p:cBhvr>
                                      <p:to>
                                        <p:strVal val="visible"/>
                                      </p:to>
                                    </p:set>
                                    <p:animEffect transition="in" filter="fade">
                                      <p:cBhvr>
                                        <p:cTn id="14" dur="500"/>
                                        <p:tgtEl>
                                          <p:spTgt spid="2867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fade">
                                      <p:cBhvr>
                                        <p:cTn id="17" dur="500"/>
                                        <p:tgtEl>
                                          <p:spTgt spid="2867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675">
                                            <p:txEl>
                                              <p:pRg st="0" end="0"/>
                                            </p:txEl>
                                          </p:spTgt>
                                        </p:tgtEl>
                                        <p:attrNameLst>
                                          <p:attrName>style.visibility</p:attrName>
                                        </p:attrNameLst>
                                      </p:cBhvr>
                                      <p:to>
                                        <p:strVal val="visible"/>
                                      </p:to>
                                    </p:set>
                                    <p:animEffect transition="in" filter="fade">
                                      <p:cBhvr>
                                        <p:cTn id="20" dur="500"/>
                                        <p:tgtEl>
                                          <p:spTgt spid="2867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675">
                                            <p:txEl>
                                              <p:pRg st="1" end="1"/>
                                            </p:txEl>
                                          </p:spTgt>
                                        </p:tgtEl>
                                        <p:attrNameLst>
                                          <p:attrName>style.visibility</p:attrName>
                                        </p:attrNameLst>
                                      </p:cBhvr>
                                      <p:to>
                                        <p:strVal val="visible"/>
                                      </p:to>
                                    </p:set>
                                    <p:animEffect transition="in" filter="fade">
                                      <p:cBhvr>
                                        <p:cTn id="23" dur="500"/>
                                        <p:tgtEl>
                                          <p:spTgt spid="28675">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675">
                                            <p:txEl>
                                              <p:pRg st="2" end="2"/>
                                            </p:txEl>
                                          </p:spTgt>
                                        </p:tgtEl>
                                        <p:attrNameLst>
                                          <p:attrName>style.visibility</p:attrName>
                                        </p:attrNameLst>
                                      </p:cBhvr>
                                      <p:to>
                                        <p:strVal val="visible"/>
                                      </p:to>
                                    </p:set>
                                    <p:animEffect transition="in" filter="fade">
                                      <p:cBhvr>
                                        <p:cTn id="26" dur="500"/>
                                        <p:tgtEl>
                                          <p:spTgt spid="28675">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675">
                                            <p:txEl>
                                              <p:pRg st="3" end="3"/>
                                            </p:txEl>
                                          </p:spTgt>
                                        </p:tgtEl>
                                        <p:attrNameLst>
                                          <p:attrName>style.visibility</p:attrName>
                                        </p:attrNameLst>
                                      </p:cBhvr>
                                      <p:to>
                                        <p:strVal val="visible"/>
                                      </p:to>
                                    </p:set>
                                    <p:animEffect transition="in" filter="fade">
                                      <p:cBhvr>
                                        <p:cTn id="29" dur="500"/>
                                        <p:tgtEl>
                                          <p:spTgt spid="28675">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675">
                                            <p:txEl>
                                              <p:pRg st="4" end="4"/>
                                            </p:txEl>
                                          </p:spTgt>
                                        </p:tgtEl>
                                        <p:attrNameLst>
                                          <p:attrName>style.visibility</p:attrName>
                                        </p:attrNameLst>
                                      </p:cBhvr>
                                      <p:to>
                                        <p:strVal val="visible"/>
                                      </p:to>
                                    </p:set>
                                    <p:animEffect transition="in" filter="fade">
                                      <p:cBhvr>
                                        <p:cTn id="32"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p:bldP spid="28676" grpId="0" animBg="1"/>
      <p:bldP spid="2867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4294967295"/>
          </p:nvPr>
        </p:nvSpPr>
        <p:spPr>
          <a:xfrm>
            <a:off x="1043608" y="985292"/>
            <a:ext cx="7992888" cy="4536504"/>
          </a:xfrm>
        </p:spPr>
        <p:txBody>
          <a:bodyPr>
            <a:noAutofit/>
          </a:bodyPr>
          <a:lstStyle/>
          <a:p>
            <a:pPr marL="457200" indent="-457200" algn="just">
              <a:lnSpc>
                <a:spcPct val="150000"/>
              </a:lnSpc>
              <a:spcAft>
                <a:spcPts val="1200"/>
              </a:spcAft>
              <a:buFont typeface="Wingdings" panose="05000000000000000000" pitchFamily="2" charset="2"/>
              <a:buChar char="u"/>
            </a:pPr>
            <a:r>
              <a:rPr lang="zh-CN" sz="2800" b="1" dirty="0">
                <a:latin typeface="+mj-ea"/>
                <a:ea typeface="+mj-ea"/>
              </a:rPr>
              <a:t>主属性与非主属性</a:t>
            </a:r>
            <a:endParaRPr lang="zh-CN" sz="2800" b="1" dirty="0">
              <a:latin typeface="+mj-ea"/>
              <a:ea typeface="+mj-ea"/>
            </a:endParaRPr>
          </a:p>
          <a:p>
            <a:pPr algn="just">
              <a:buFont typeface="Wingdings" panose="05000000000000000000" pitchFamily="2" charset="2"/>
              <a:buChar char="Ø"/>
            </a:pPr>
            <a:r>
              <a:rPr lang="zh-CN" sz="2600" b="1" dirty="0">
                <a:latin typeface="幼圆" pitchFamily="49" charset="-122"/>
                <a:ea typeface="幼圆" pitchFamily="49" charset="-122"/>
              </a:rPr>
              <a:t>包含在任何一个候选码中的属性 ，称为</a:t>
            </a:r>
            <a:r>
              <a:rPr lang="zh-CN" sz="2600" b="1" dirty="0">
                <a:latin typeface="+mj-ea"/>
                <a:ea typeface="+mj-ea"/>
              </a:rPr>
              <a:t>主属性</a:t>
            </a:r>
            <a:r>
              <a:rPr lang="zh-CN" sz="2600" b="1" dirty="0">
                <a:latin typeface="幼圆" pitchFamily="49" charset="-122"/>
                <a:ea typeface="幼圆" pitchFamily="49" charset="-122"/>
              </a:rPr>
              <a:t>（</a:t>
            </a:r>
            <a:r>
              <a:rPr lang="zh-CN" altLang="zh-CN" sz="2600" b="1" dirty="0">
                <a:latin typeface="幼圆" pitchFamily="49" charset="-122"/>
                <a:ea typeface="幼圆" pitchFamily="49" charset="-122"/>
              </a:rPr>
              <a:t>Prime attribute</a:t>
            </a:r>
            <a:r>
              <a:rPr lang="zh-CN" sz="2600" b="1" dirty="0">
                <a:latin typeface="幼圆" pitchFamily="49" charset="-122"/>
                <a:ea typeface="幼圆" pitchFamily="49" charset="-122"/>
              </a:rPr>
              <a:t>） </a:t>
            </a:r>
            <a:endParaRPr lang="zh-CN" sz="2600" b="1" dirty="0">
              <a:latin typeface="幼圆" pitchFamily="49" charset="-122"/>
              <a:ea typeface="幼圆" pitchFamily="49" charset="-122"/>
            </a:endParaRPr>
          </a:p>
          <a:p>
            <a:pPr algn="just">
              <a:spcBef>
                <a:spcPts val="1800"/>
              </a:spcBef>
              <a:buFont typeface="Wingdings" panose="05000000000000000000" pitchFamily="2" charset="2"/>
              <a:buChar char="Ø"/>
            </a:pPr>
            <a:r>
              <a:rPr lang="zh-CN" sz="2600" b="1" dirty="0">
                <a:latin typeface="幼圆" pitchFamily="49" charset="-122"/>
                <a:ea typeface="幼圆" pitchFamily="49" charset="-122"/>
              </a:rPr>
              <a:t>不包含在任何候选码中的属性称为</a:t>
            </a:r>
            <a:r>
              <a:rPr lang="zh-CN" sz="2600" dirty="0">
                <a:latin typeface="+mj-ea"/>
                <a:ea typeface="+mj-ea"/>
              </a:rPr>
              <a:t>非主属性</a:t>
            </a:r>
            <a:r>
              <a:rPr lang="zh-CN" sz="2600" b="1" dirty="0">
                <a:latin typeface="幼圆" pitchFamily="49" charset="-122"/>
                <a:ea typeface="幼圆" pitchFamily="49" charset="-122"/>
              </a:rPr>
              <a:t>（</a:t>
            </a:r>
            <a:r>
              <a:rPr lang="zh-CN" altLang="zh-CN" sz="2600" b="1" dirty="0">
                <a:latin typeface="幼圆" pitchFamily="49" charset="-122"/>
                <a:ea typeface="幼圆" pitchFamily="49" charset="-122"/>
              </a:rPr>
              <a:t>Nonprime attribute</a:t>
            </a:r>
            <a:r>
              <a:rPr lang="zh-CN" sz="2600" b="1" dirty="0">
                <a:latin typeface="幼圆" pitchFamily="49" charset="-122"/>
                <a:ea typeface="幼圆" pitchFamily="49" charset="-122"/>
              </a:rPr>
              <a:t>）或非码属性（</a:t>
            </a:r>
            <a:r>
              <a:rPr lang="zh-CN" altLang="zh-CN" sz="2600" b="1" dirty="0">
                <a:latin typeface="幼圆" pitchFamily="49" charset="-122"/>
                <a:ea typeface="幼圆" pitchFamily="49" charset="-122"/>
              </a:rPr>
              <a:t>Non-key attribute</a:t>
            </a:r>
            <a:r>
              <a:rPr lang="zh-CN" sz="2600" b="1" dirty="0">
                <a:latin typeface="幼圆" pitchFamily="49" charset="-122"/>
                <a:ea typeface="幼圆" pitchFamily="49" charset="-122"/>
              </a:rPr>
              <a:t>） </a:t>
            </a:r>
            <a:endParaRPr lang="zh-CN" sz="2600" b="1" dirty="0">
              <a:latin typeface="幼圆" pitchFamily="49" charset="-122"/>
              <a:ea typeface="幼圆" pitchFamily="49" charset="-122"/>
            </a:endParaRPr>
          </a:p>
          <a:p>
            <a:pPr algn="just">
              <a:spcBef>
                <a:spcPts val="1800"/>
              </a:spcBef>
              <a:buFont typeface="Wingdings" panose="05000000000000000000" pitchFamily="2" charset="2"/>
              <a:buChar char="Ø"/>
            </a:pPr>
            <a:r>
              <a:rPr lang="zh-CN" sz="2600" dirty="0">
                <a:latin typeface="+mj-ea"/>
                <a:ea typeface="+mj-ea"/>
              </a:rPr>
              <a:t>全</a:t>
            </a:r>
            <a:r>
              <a:rPr lang="zh-CN" sz="2600" dirty="0" smtClean="0">
                <a:latin typeface="+mj-ea"/>
                <a:ea typeface="+mj-ea"/>
              </a:rPr>
              <a:t>码</a:t>
            </a:r>
            <a:r>
              <a:rPr lang="zh-CN" altLang="en-US" sz="2600" dirty="0" smtClean="0">
                <a:latin typeface="+mj-ea"/>
                <a:ea typeface="+mj-ea"/>
              </a:rPr>
              <a:t>：</a:t>
            </a:r>
            <a:r>
              <a:rPr lang="zh-CN" sz="2600" b="1" dirty="0" smtClean="0">
                <a:latin typeface="幼圆" pitchFamily="49" charset="-122"/>
                <a:ea typeface="幼圆" pitchFamily="49" charset="-122"/>
              </a:rPr>
              <a:t>整个</a:t>
            </a:r>
            <a:r>
              <a:rPr lang="zh-CN" sz="2600" b="1" dirty="0">
                <a:latin typeface="幼圆" pitchFamily="49" charset="-122"/>
                <a:ea typeface="幼圆" pitchFamily="49" charset="-122"/>
              </a:rPr>
              <a:t>属性组是码，称为全码（</a:t>
            </a:r>
            <a:r>
              <a:rPr lang="zh-CN" altLang="zh-CN" sz="2600" b="1" dirty="0">
                <a:latin typeface="幼圆" pitchFamily="49" charset="-122"/>
                <a:ea typeface="幼圆" pitchFamily="49" charset="-122"/>
              </a:rPr>
              <a:t>All-key</a:t>
            </a:r>
            <a:r>
              <a:rPr lang="zh-CN" sz="2600" b="1" dirty="0">
                <a:latin typeface="幼圆" pitchFamily="49" charset="-122"/>
                <a:ea typeface="幼圆" pitchFamily="49" charset="-122"/>
              </a:rPr>
              <a:t>）</a:t>
            </a:r>
            <a:r>
              <a:rPr lang="zh-CN" sz="2600" dirty="0">
                <a:latin typeface="幼圆" pitchFamily="49" charset="-122"/>
                <a:ea typeface="幼圆" pitchFamily="49" charset="-122"/>
              </a:rPr>
              <a:t> </a:t>
            </a:r>
            <a:endParaRPr lang="zh-CN" sz="2600" dirty="0">
              <a:latin typeface="幼圆" pitchFamily="49" charset="-122"/>
              <a:ea typeface="幼圆" pitchFamily="49" charset="-122"/>
            </a:endParaRPr>
          </a:p>
        </p:txBody>
      </p:sp>
      <p:sp>
        <p:nvSpPr>
          <p:cNvPr id="6" name="Rectangle 2"/>
          <p:cNvSpPr txBox="1">
            <a:spLocks noChangeArrowheads="1"/>
          </p:cNvSpPr>
          <p:nvPr/>
        </p:nvSpPr>
        <p:spPr>
          <a:xfrm>
            <a:off x="1210873" y="0"/>
            <a:ext cx="703353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400" dirty="0" smtClean="0">
                <a:latin typeface="+mn-ea"/>
                <a:ea typeface="+mn-ea"/>
              </a:rPr>
              <a:t>码</a:t>
            </a:r>
            <a:endParaRPr lang="zh-CN" sz="4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up)">
                                      <p:cBhvr>
                                        <p:cTn id="7" dur="500"/>
                                        <p:tgtEl>
                                          <p:spTgt spid="296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wipe(up)">
                                      <p:cBhvr>
                                        <p:cTn id="10" dur="500"/>
                                        <p:tgtEl>
                                          <p:spTgt spid="29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wipe(up)">
                                      <p:cBhvr>
                                        <p:cTn id="15" dur="500"/>
                                        <p:tgtEl>
                                          <p:spTgt spid="296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wipe(up)">
                                      <p:cBhvr>
                                        <p:cTn id="20"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4294967295"/>
          </p:nvPr>
        </p:nvSpPr>
        <p:spPr>
          <a:xfrm>
            <a:off x="1043608" y="913284"/>
            <a:ext cx="7488832" cy="3384376"/>
          </a:xfrm>
        </p:spPr>
        <p:txBody>
          <a:bodyPr>
            <a:noAutofit/>
          </a:bodyPr>
          <a:lstStyle/>
          <a:p>
            <a:pPr>
              <a:lnSpc>
                <a:spcPct val="150000"/>
              </a:lnSpc>
              <a:spcBef>
                <a:spcPts val="0"/>
              </a:spcBef>
              <a:buFont typeface="Wingdings" panose="05000000000000000000" pitchFamily="2" charset="2"/>
              <a:buNone/>
            </a:pPr>
            <a:r>
              <a:rPr lang="zh-CN" altLang="en-US" sz="2400" b="1" dirty="0">
                <a:latin typeface="+mj-ea"/>
                <a:ea typeface="+mj-ea"/>
              </a:rPr>
              <a:t>【例】</a:t>
            </a:r>
            <a:r>
              <a:rPr lang="zh-CN" altLang="en-US" sz="2400" b="1" dirty="0">
                <a:latin typeface="幼圆" pitchFamily="49" charset="-122"/>
                <a:ea typeface="幼圆" pitchFamily="49" charset="-122"/>
              </a:rPr>
              <a:t>关系</a:t>
            </a:r>
            <a:r>
              <a:rPr lang="zh-CN" altLang="en-US" sz="2400" b="1" dirty="0" smtClean="0">
                <a:latin typeface="幼圆" pitchFamily="49" charset="-122"/>
                <a:ea typeface="幼圆" pitchFamily="49" charset="-122"/>
              </a:rPr>
              <a:t>模式 S</a:t>
            </a:r>
            <a:r>
              <a:rPr lang="zh-CN" altLang="en-US" sz="2400" b="1" dirty="0">
                <a:latin typeface="幼圆" pitchFamily="49" charset="-122"/>
                <a:ea typeface="幼圆" pitchFamily="49" charset="-122"/>
              </a:rPr>
              <a:t>(</a:t>
            </a:r>
            <a:r>
              <a:rPr lang="zh-CN" altLang="en-US" sz="2400" b="1" u="sng" dirty="0">
                <a:latin typeface="幼圆" pitchFamily="49" charset="-122"/>
                <a:ea typeface="幼圆" pitchFamily="49" charset="-122"/>
              </a:rPr>
              <a:t>Sno</a:t>
            </a:r>
            <a:r>
              <a:rPr lang="zh-CN" altLang="en-US" sz="2400" b="1" dirty="0">
                <a:latin typeface="幼圆" pitchFamily="49" charset="-122"/>
                <a:ea typeface="幼圆" pitchFamily="49" charset="-122"/>
              </a:rPr>
              <a:t>, Sdept, Sage)</a:t>
            </a:r>
            <a:r>
              <a:rPr lang="zh-CN" altLang="en-US" sz="2400" b="1"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b="1" dirty="0" smtClean="0">
                <a:latin typeface="幼圆" pitchFamily="49" charset="-122"/>
                <a:ea typeface="幼圆" pitchFamily="49" charset="-122"/>
              </a:rPr>
              <a:t>单个属性 Sno 是</a:t>
            </a:r>
            <a:r>
              <a:rPr lang="zh-CN" altLang="en-US" sz="2400" b="1" dirty="0">
                <a:latin typeface="幼圆" pitchFamily="49" charset="-122"/>
                <a:ea typeface="幼圆" pitchFamily="49" charset="-122"/>
              </a:rPr>
              <a:t>码</a:t>
            </a:r>
            <a:r>
              <a:rPr lang="zh-CN" altLang="en-US" sz="2400" b="1"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zh-CN" altLang="en-US" sz="2400" b="1" dirty="0" smtClean="0">
                <a:latin typeface="幼圆" pitchFamily="49" charset="-122"/>
                <a:ea typeface="幼圆" pitchFamily="49" charset="-122"/>
              </a:rPr>
              <a:t>       SC</a:t>
            </a:r>
            <a:r>
              <a:rPr lang="zh-CN" altLang="en-US" sz="2400" b="1" dirty="0">
                <a:latin typeface="幼圆" pitchFamily="49" charset="-122"/>
                <a:ea typeface="幼圆" pitchFamily="49" charset="-122"/>
              </a:rPr>
              <a:t>（</a:t>
            </a:r>
            <a:r>
              <a:rPr lang="zh-CN" altLang="en-US" sz="2400" b="1" u="sng" dirty="0">
                <a:latin typeface="幼圆" pitchFamily="49" charset="-122"/>
                <a:ea typeface="幼圆" pitchFamily="49" charset="-122"/>
              </a:rPr>
              <a:t>Sno，Cno</a:t>
            </a:r>
            <a:r>
              <a:rPr lang="zh-CN" altLang="en-US" sz="2400" b="1" dirty="0">
                <a:latin typeface="幼圆" pitchFamily="49" charset="-122"/>
                <a:ea typeface="幼圆" pitchFamily="49" charset="-122"/>
              </a:rPr>
              <a:t>，Grade）</a:t>
            </a:r>
            <a:r>
              <a:rPr lang="zh-CN" altLang="en-US" sz="2400" b="1" dirty="0" smtClean="0">
                <a:latin typeface="幼圆" pitchFamily="49" charset="-122"/>
                <a:ea typeface="幼圆" pitchFamily="49" charset="-122"/>
              </a:rPr>
              <a:t>中</a:t>
            </a:r>
            <a:endParaRPr lang="en-US" altLang="zh-CN" sz="2400" b="1" dirty="0" smtClean="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b="1" dirty="0" smtClean="0">
                <a:latin typeface="幼圆" pitchFamily="49" charset="-122"/>
                <a:ea typeface="幼圆" pitchFamily="49" charset="-122"/>
              </a:rPr>
              <a:t>（</a:t>
            </a:r>
            <a:r>
              <a:rPr lang="zh-CN" altLang="en-US" sz="2400" b="1" dirty="0">
                <a:latin typeface="幼圆" pitchFamily="49" charset="-122"/>
                <a:ea typeface="幼圆" pitchFamily="49" charset="-122"/>
              </a:rPr>
              <a:t>Sno，Cno）是</a:t>
            </a:r>
            <a:r>
              <a:rPr lang="zh-CN" altLang="en-US" sz="2400" b="1" dirty="0" smtClean="0">
                <a:latin typeface="幼圆" pitchFamily="49" charset="-122"/>
                <a:ea typeface="幼圆" pitchFamily="49" charset="-122"/>
              </a:rPr>
              <a:t>码</a:t>
            </a:r>
            <a:endParaRPr lang="zh-CN" altLang="en-US" sz="2400" b="1" dirty="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210873" y="0"/>
            <a:ext cx="703353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400" dirty="0" smtClean="0">
                <a:latin typeface="+mn-ea"/>
                <a:ea typeface="+mn-ea"/>
              </a:rPr>
              <a:t>码</a:t>
            </a:r>
            <a:endParaRPr lang="zh-CN" sz="4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985292"/>
            <a:ext cx="8100392" cy="3416320"/>
          </a:xfrm>
          <a:prstGeom prst="rect">
            <a:avLst/>
          </a:prstGeom>
        </p:spPr>
        <p:txBody>
          <a:bodyPr wrap="square">
            <a:spAutoFit/>
          </a:bodyPr>
          <a:lstStyle/>
          <a:p>
            <a:pPr>
              <a:lnSpc>
                <a:spcPct val="150000"/>
              </a:lnSpc>
              <a:spcBef>
                <a:spcPts val="0"/>
              </a:spcBef>
              <a:buFont typeface="Wingdings" panose="05000000000000000000" pitchFamily="2" charset="2"/>
              <a:buNone/>
            </a:pPr>
            <a:r>
              <a:rPr lang="zh-CN" altLang="en-US" sz="2400" b="1" dirty="0">
                <a:latin typeface="+mj-ea"/>
                <a:ea typeface="+mj-ea"/>
              </a:rPr>
              <a:t>【例】</a:t>
            </a:r>
            <a:r>
              <a:rPr lang="zh-CN" altLang="en-US" sz="2400" b="1" dirty="0">
                <a:latin typeface="幼圆" pitchFamily="49" charset="-122"/>
                <a:ea typeface="幼圆" pitchFamily="49" charset="-122"/>
              </a:rPr>
              <a:t>关系模式R（P，W，A）</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zh-CN" altLang="en-US" sz="2400" b="1" dirty="0" smtClean="0">
                <a:latin typeface="幼圆" pitchFamily="49" charset="-122"/>
                <a:ea typeface="幼圆" pitchFamily="49" charset="-122"/>
              </a:rPr>
              <a:t>        P</a:t>
            </a:r>
            <a:r>
              <a:rPr lang="zh-CN" altLang="en-US" sz="2400" b="1" dirty="0">
                <a:latin typeface="幼圆" pitchFamily="49" charset="-122"/>
                <a:ea typeface="幼圆" pitchFamily="49" charset="-122"/>
              </a:rPr>
              <a:t>：演奏者     W：作品    A：听众</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b="1" dirty="0">
                <a:latin typeface="幼圆" pitchFamily="49" charset="-122"/>
                <a:ea typeface="幼圆" pitchFamily="49" charset="-122"/>
              </a:rPr>
              <a:t>		</a:t>
            </a:r>
            <a:r>
              <a:rPr lang="zh-CN" altLang="en-US" sz="2400" b="1" dirty="0">
                <a:latin typeface="幼圆" pitchFamily="49" charset="-122"/>
                <a:ea typeface="幼圆" pitchFamily="49" charset="-122"/>
              </a:rPr>
              <a:t>一个演奏者可以演奏多个作品</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b="1" dirty="0">
                <a:latin typeface="幼圆" pitchFamily="49" charset="-122"/>
                <a:ea typeface="幼圆" pitchFamily="49" charset="-122"/>
              </a:rPr>
              <a:t>		</a:t>
            </a:r>
            <a:r>
              <a:rPr lang="zh-CN" altLang="en-US" sz="2400" b="1" dirty="0">
                <a:latin typeface="幼圆" pitchFamily="49" charset="-122"/>
                <a:ea typeface="幼圆" pitchFamily="49" charset="-122"/>
              </a:rPr>
              <a:t>某一作品可被多个演奏者演奏</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b="1" dirty="0">
                <a:latin typeface="幼圆" pitchFamily="49" charset="-122"/>
                <a:ea typeface="幼圆" pitchFamily="49" charset="-122"/>
              </a:rPr>
              <a:t>		</a:t>
            </a:r>
            <a:r>
              <a:rPr lang="zh-CN" altLang="en-US" sz="2400" b="1" dirty="0">
                <a:latin typeface="幼圆" pitchFamily="49" charset="-122"/>
                <a:ea typeface="幼圆" pitchFamily="49" charset="-122"/>
              </a:rPr>
              <a:t>听众可以欣赏不同演奏者的不同作品</a:t>
            </a:r>
            <a:endParaRPr lang="zh-CN" altLang="en-US" sz="2400" b="1" dirty="0">
              <a:latin typeface="幼圆" pitchFamily="49" charset="-122"/>
              <a:ea typeface="幼圆" pitchFamily="49" charset="-122"/>
            </a:endParaRPr>
          </a:p>
          <a:p>
            <a:pPr>
              <a:lnSpc>
                <a:spcPct val="150000"/>
              </a:lnSpc>
              <a:spcBef>
                <a:spcPts val="0"/>
              </a:spcBef>
              <a:buFont typeface="Wingdings" panose="05000000000000000000" pitchFamily="2" charset="2"/>
              <a:buNone/>
            </a:pPr>
            <a:r>
              <a:rPr lang="en-US" altLang="zh-CN" sz="2400" b="1" dirty="0">
                <a:latin typeface="幼圆" pitchFamily="49" charset="-122"/>
                <a:ea typeface="幼圆" pitchFamily="49" charset="-122"/>
              </a:rPr>
              <a:t>	</a:t>
            </a:r>
            <a:r>
              <a:rPr lang="zh-CN" altLang="en-US" sz="2400" b="1" dirty="0" smtClean="0">
                <a:latin typeface="+mj-ea"/>
                <a:ea typeface="+mj-ea"/>
              </a:rPr>
              <a:t>码</a:t>
            </a:r>
            <a:r>
              <a:rPr lang="zh-CN" altLang="en-US" sz="2400" b="1" dirty="0">
                <a:latin typeface="+mj-ea"/>
                <a:ea typeface="+mj-ea"/>
              </a:rPr>
              <a:t>为(P，W，A)，即All-Key  </a:t>
            </a:r>
            <a:endParaRPr lang="zh-CN" altLang="en-US" sz="2400" b="1" dirty="0">
              <a:latin typeface="+mj-ea"/>
              <a:ea typeface="+mj-ea"/>
            </a:endParaRPr>
          </a:p>
        </p:txBody>
      </p:sp>
      <p:sp>
        <p:nvSpPr>
          <p:cNvPr id="3" name="Rectangle 2"/>
          <p:cNvSpPr txBox="1">
            <a:spLocks noChangeArrowheads="1"/>
          </p:cNvSpPr>
          <p:nvPr/>
        </p:nvSpPr>
        <p:spPr>
          <a:xfrm>
            <a:off x="1210873" y="0"/>
            <a:ext cx="7033535"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altLang="en-US" sz="4400" dirty="0" smtClean="0">
                <a:latin typeface="+mn-ea"/>
                <a:ea typeface="+mn-ea"/>
              </a:rPr>
              <a:t>全</a:t>
            </a:r>
            <a:r>
              <a:rPr lang="zh-CN" sz="4400" dirty="0" smtClean="0">
                <a:latin typeface="+mn-ea"/>
                <a:ea typeface="+mn-ea"/>
              </a:rPr>
              <a:t>码</a:t>
            </a:r>
            <a:endParaRPr lang="zh-CN" sz="4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197505" y="7665"/>
            <a:ext cx="7046903" cy="905619"/>
          </a:xfrm>
        </p:spPr>
        <p:txBody>
          <a:body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endParaRPr lang="zh-CN" sz="4000" dirty="0">
              <a:latin typeface="+mn-ea"/>
              <a:ea typeface="+mn-ea"/>
            </a:endParaRPr>
          </a:p>
        </p:txBody>
      </p:sp>
      <p:sp>
        <p:nvSpPr>
          <p:cNvPr id="32771" name="Rectangle 3"/>
          <p:cNvSpPr>
            <a:spLocks noGrp="1" noChangeArrowheads="1"/>
          </p:cNvSpPr>
          <p:nvPr>
            <p:ph idx="4294967295"/>
          </p:nvPr>
        </p:nvSpPr>
        <p:spPr>
          <a:xfrm>
            <a:off x="1043608" y="841276"/>
            <a:ext cx="8100392" cy="1530837"/>
          </a:xfrm>
        </p:spPr>
        <p:txBody>
          <a:bodyPr>
            <a:noAutofit/>
          </a:bodyPr>
          <a:lstStyle/>
          <a:p>
            <a:pPr>
              <a:lnSpc>
                <a:spcPct val="150000"/>
              </a:lnSpc>
              <a:buFont typeface="Wingdings" panose="05000000000000000000" pitchFamily="2" charset="2"/>
              <a:buChar char="u"/>
            </a:pPr>
            <a:r>
              <a:rPr lang="zh-CN" sz="2400" b="1" dirty="0">
                <a:latin typeface="幼圆" pitchFamily="49" charset="-122"/>
                <a:ea typeface="幼圆" pitchFamily="49" charset="-122"/>
              </a:rPr>
              <a:t>范式是符合某一种级别的关系模式的集合</a:t>
            </a:r>
            <a:endParaRPr lang="zh-CN" sz="2400" b="1" dirty="0">
              <a:latin typeface="幼圆" pitchFamily="49" charset="-122"/>
              <a:ea typeface="幼圆" pitchFamily="49" charset="-122"/>
            </a:endParaRPr>
          </a:p>
          <a:p>
            <a:pPr>
              <a:buFont typeface="Wingdings" panose="05000000000000000000" pitchFamily="2" charset="2"/>
              <a:buChar char="u"/>
            </a:pPr>
            <a:r>
              <a:rPr lang="zh-CN" sz="2400" b="1" dirty="0">
                <a:latin typeface="幼圆" pitchFamily="49" charset="-122"/>
                <a:ea typeface="幼圆" pitchFamily="49" charset="-122"/>
              </a:rPr>
              <a:t>关系数据库中的关系必须满足一定的要求。满足不同程度要求的为不同</a:t>
            </a:r>
            <a:r>
              <a:rPr lang="zh-CN" sz="2400" b="1" dirty="0" smtClean="0">
                <a:latin typeface="幼圆" pitchFamily="49" charset="-122"/>
                <a:ea typeface="幼圆" pitchFamily="49" charset="-122"/>
              </a:rPr>
              <a:t>范式</a:t>
            </a:r>
            <a:endParaRPr lang="en-US" altLang="zh-CN" sz="2400" b="1" dirty="0" smtClean="0">
              <a:latin typeface="幼圆" pitchFamily="49" charset="-122"/>
              <a:ea typeface="幼圆" pitchFamily="49" charset="-122"/>
            </a:endParaRPr>
          </a:p>
        </p:txBody>
      </p:sp>
      <p:sp>
        <p:nvSpPr>
          <p:cNvPr id="32772" name="AutoShape 4"/>
          <p:cNvSpPr/>
          <p:nvPr/>
        </p:nvSpPr>
        <p:spPr bwMode="auto">
          <a:xfrm>
            <a:off x="4759907" y="2497460"/>
            <a:ext cx="304800" cy="3168352"/>
          </a:xfrm>
          <a:prstGeom prst="leftBrace">
            <a:avLst>
              <a:gd name="adj1" fmla="val 61024"/>
              <a:gd name="adj2" fmla="val 50000"/>
            </a:avLst>
          </a:prstGeom>
          <a:noFill/>
          <a:ln w="28575"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TextBox 1"/>
          <p:cNvSpPr txBox="1"/>
          <p:nvPr/>
        </p:nvSpPr>
        <p:spPr>
          <a:xfrm>
            <a:off x="5010039" y="2096184"/>
            <a:ext cx="1866217" cy="3785652"/>
          </a:xfrm>
          <a:prstGeom prst="rect">
            <a:avLst/>
          </a:prstGeom>
          <a:noFill/>
        </p:spPr>
        <p:txBody>
          <a:bodyPr wrap="none" rtlCol="0">
            <a:spAutoFit/>
          </a:bodyPr>
          <a:lstStyle/>
          <a:p>
            <a:pPr>
              <a:lnSpc>
                <a:spcPct val="200000"/>
              </a:lnSpc>
            </a:pPr>
            <a:r>
              <a:rPr lang="zh-CN" altLang="zh-CN" sz="2000" b="1" dirty="0">
                <a:latin typeface="幼圆" pitchFamily="49" charset="-122"/>
                <a:ea typeface="幼圆" pitchFamily="49" charset="-122"/>
              </a:rPr>
              <a:t>第一范式(1NF)</a:t>
            </a:r>
            <a:endParaRPr lang="zh-CN" altLang="zh-CN" sz="2000" b="1" dirty="0">
              <a:latin typeface="幼圆" pitchFamily="49" charset="-122"/>
              <a:ea typeface="幼圆" pitchFamily="49" charset="-122"/>
            </a:endParaRPr>
          </a:p>
          <a:p>
            <a:pPr>
              <a:lnSpc>
                <a:spcPct val="200000"/>
              </a:lnSpc>
              <a:buFont typeface="Wingdings" panose="05000000000000000000" pitchFamily="2" charset="2"/>
              <a:buNone/>
            </a:pPr>
            <a:r>
              <a:rPr lang="zh-CN" altLang="zh-CN" sz="2000" b="1" dirty="0" smtClean="0">
                <a:latin typeface="幼圆" pitchFamily="49" charset="-122"/>
                <a:ea typeface="幼圆" pitchFamily="49" charset="-122"/>
              </a:rPr>
              <a:t>第二</a:t>
            </a:r>
            <a:r>
              <a:rPr lang="zh-CN" altLang="zh-CN" sz="2000" b="1" dirty="0">
                <a:latin typeface="幼圆" pitchFamily="49" charset="-122"/>
                <a:ea typeface="幼圆" pitchFamily="49" charset="-122"/>
              </a:rPr>
              <a:t>范式(2NF)</a:t>
            </a:r>
            <a:endParaRPr lang="zh-CN" altLang="zh-CN" sz="2000" b="1" dirty="0">
              <a:latin typeface="幼圆" pitchFamily="49" charset="-122"/>
              <a:ea typeface="幼圆" pitchFamily="49" charset="-122"/>
            </a:endParaRPr>
          </a:p>
          <a:p>
            <a:pPr>
              <a:lnSpc>
                <a:spcPct val="200000"/>
              </a:lnSpc>
              <a:buFont typeface="Wingdings" panose="05000000000000000000" pitchFamily="2" charset="2"/>
              <a:buNone/>
            </a:pPr>
            <a:r>
              <a:rPr lang="zh-CN" altLang="zh-CN" sz="2000" b="1" dirty="0" smtClean="0">
                <a:latin typeface="幼圆" pitchFamily="49" charset="-122"/>
                <a:ea typeface="幼圆" pitchFamily="49" charset="-122"/>
              </a:rPr>
              <a:t>第三</a:t>
            </a:r>
            <a:r>
              <a:rPr lang="zh-CN" altLang="zh-CN" sz="2000" b="1" dirty="0">
                <a:latin typeface="幼圆" pitchFamily="49" charset="-122"/>
                <a:ea typeface="幼圆" pitchFamily="49" charset="-122"/>
              </a:rPr>
              <a:t>范式(3NF)</a:t>
            </a:r>
            <a:endParaRPr lang="zh-CN" altLang="zh-CN" sz="2000" b="1" dirty="0">
              <a:latin typeface="幼圆" pitchFamily="49" charset="-122"/>
              <a:ea typeface="幼圆" pitchFamily="49" charset="-122"/>
            </a:endParaRPr>
          </a:p>
          <a:p>
            <a:pPr>
              <a:lnSpc>
                <a:spcPct val="200000"/>
              </a:lnSpc>
              <a:buFont typeface="Wingdings" panose="05000000000000000000" pitchFamily="2" charset="2"/>
              <a:buNone/>
            </a:pPr>
            <a:r>
              <a:rPr lang="zh-CN" altLang="zh-CN" sz="2000" b="1" dirty="0" smtClean="0">
                <a:latin typeface="幼圆" pitchFamily="49" charset="-122"/>
                <a:ea typeface="幼圆" pitchFamily="49" charset="-122"/>
              </a:rPr>
              <a:t>BC</a:t>
            </a:r>
            <a:r>
              <a:rPr lang="zh-CN" altLang="zh-CN" sz="2000" b="1" dirty="0">
                <a:latin typeface="幼圆" pitchFamily="49" charset="-122"/>
                <a:ea typeface="幼圆" pitchFamily="49" charset="-122"/>
              </a:rPr>
              <a:t>范式(BCNF)</a:t>
            </a:r>
            <a:endParaRPr lang="zh-CN" altLang="zh-CN" sz="2000" b="1" dirty="0">
              <a:latin typeface="幼圆" pitchFamily="49" charset="-122"/>
              <a:ea typeface="幼圆" pitchFamily="49" charset="-122"/>
            </a:endParaRPr>
          </a:p>
          <a:p>
            <a:pPr>
              <a:lnSpc>
                <a:spcPct val="200000"/>
              </a:lnSpc>
              <a:buFont typeface="Wingdings" panose="05000000000000000000" pitchFamily="2" charset="2"/>
              <a:buNone/>
            </a:pPr>
            <a:r>
              <a:rPr lang="zh-CN" altLang="zh-CN" sz="2000" b="1" dirty="0" smtClean="0">
                <a:latin typeface="幼圆" pitchFamily="49" charset="-122"/>
                <a:ea typeface="幼圆" pitchFamily="49" charset="-122"/>
              </a:rPr>
              <a:t>第四</a:t>
            </a:r>
            <a:r>
              <a:rPr lang="zh-CN" altLang="zh-CN" sz="2000" b="1" dirty="0">
                <a:latin typeface="幼圆" pitchFamily="49" charset="-122"/>
                <a:ea typeface="幼圆" pitchFamily="49" charset="-122"/>
              </a:rPr>
              <a:t>范式(4NF)</a:t>
            </a:r>
            <a:endParaRPr lang="zh-CN" altLang="zh-CN" sz="2000" b="1" dirty="0">
              <a:latin typeface="幼圆" pitchFamily="49" charset="-122"/>
              <a:ea typeface="幼圆" pitchFamily="49" charset="-122"/>
            </a:endParaRPr>
          </a:p>
          <a:p>
            <a:pPr>
              <a:lnSpc>
                <a:spcPct val="200000"/>
              </a:lnSpc>
              <a:buFont typeface="Wingdings" panose="05000000000000000000" pitchFamily="2" charset="2"/>
              <a:buNone/>
            </a:pPr>
            <a:r>
              <a:rPr lang="zh-CN" altLang="zh-CN" sz="2000" b="1" dirty="0" smtClean="0">
                <a:latin typeface="幼圆" pitchFamily="49" charset="-122"/>
                <a:ea typeface="幼圆" pitchFamily="49" charset="-122"/>
              </a:rPr>
              <a:t>第五</a:t>
            </a:r>
            <a:r>
              <a:rPr lang="zh-CN" altLang="zh-CN" sz="2000" b="1" dirty="0">
                <a:latin typeface="幼圆" pitchFamily="49" charset="-122"/>
                <a:ea typeface="幼圆" pitchFamily="49" charset="-122"/>
              </a:rPr>
              <a:t>范式(5NF</a:t>
            </a:r>
            <a:r>
              <a:rPr lang="zh-CN" altLang="zh-CN" sz="2000" b="1" dirty="0" smtClean="0">
                <a:latin typeface="幼圆" pitchFamily="49" charset="-122"/>
                <a:ea typeface="幼圆" pitchFamily="49" charset="-122"/>
              </a:rPr>
              <a:t>)</a:t>
            </a:r>
            <a:endParaRPr lang="zh-CN" altLang="en-US" sz="2000" dirty="0"/>
          </a:p>
        </p:txBody>
      </p:sp>
      <p:sp>
        <p:nvSpPr>
          <p:cNvPr id="3" name="TextBox 2"/>
          <p:cNvSpPr txBox="1"/>
          <p:nvPr/>
        </p:nvSpPr>
        <p:spPr>
          <a:xfrm>
            <a:off x="2616435" y="3793604"/>
            <a:ext cx="2194832" cy="461665"/>
          </a:xfrm>
          <a:prstGeom prst="rect">
            <a:avLst/>
          </a:prstGeom>
          <a:noFill/>
        </p:spPr>
        <p:txBody>
          <a:bodyPr wrap="none" rtlCol="0">
            <a:spAutoFit/>
          </a:bodyPr>
          <a:lstStyle/>
          <a:p>
            <a:r>
              <a:rPr lang="en-US" altLang="zh-CN" sz="2400" b="1" dirty="0">
                <a:latin typeface="+mj-ea"/>
                <a:ea typeface="+mj-ea"/>
              </a:rPr>
              <a:t> </a:t>
            </a:r>
            <a:r>
              <a:rPr lang="zh-CN" altLang="zh-CN" sz="2400" b="1" dirty="0">
                <a:latin typeface="+mj-ea"/>
                <a:ea typeface="+mj-ea"/>
              </a:rPr>
              <a:t>范式的种类：</a:t>
            </a:r>
            <a:endParaRPr lang="zh-CN" altLang="en-US" sz="24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fltVal val="0"/>
                                          </p:val>
                                        </p:tav>
                                        <p:tav tm="100000">
                                          <p:val>
                                            <p:strVal val="#ppt_h"/>
                                          </p:val>
                                        </p:tav>
                                      </p:tavLst>
                                    </p:anim>
                                    <p:animEffect transition="in" filter="fade">
                                      <p:cBhvr>
                                        <p:cTn id="9" dur="500"/>
                                        <p:tgtEl>
                                          <p:spTgt spid="3277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2771">
                                            <p:txEl>
                                              <p:pRg st="0" end="0"/>
                                            </p:txEl>
                                          </p:spTgt>
                                        </p:tgtEl>
                                        <p:attrNameLst>
                                          <p:attrName>style.visibility</p:attrName>
                                        </p:attrNameLst>
                                      </p:cBhvr>
                                      <p:to>
                                        <p:strVal val="visible"/>
                                      </p:to>
                                    </p:set>
                                    <p:animEffect transition="in" filter="wipe(up)">
                                      <p:cBhvr>
                                        <p:cTn id="14" dur="500"/>
                                        <p:tgtEl>
                                          <p:spTgt spid="3277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2771">
                                            <p:txEl>
                                              <p:pRg st="1" end="1"/>
                                            </p:txEl>
                                          </p:spTgt>
                                        </p:tgtEl>
                                        <p:attrNameLst>
                                          <p:attrName>style.visibility</p:attrName>
                                        </p:attrNameLst>
                                      </p:cBhvr>
                                      <p:to>
                                        <p:strVal val="visible"/>
                                      </p:to>
                                    </p:set>
                                    <p:animEffect transition="in" filter="wipe(up)">
                                      <p:cBhvr>
                                        <p:cTn id="19" dur="500"/>
                                        <p:tgtEl>
                                          <p:spTgt spid="3277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2772"/>
                                        </p:tgtEl>
                                        <p:attrNameLst>
                                          <p:attrName>style.visibility</p:attrName>
                                        </p:attrNameLst>
                                      </p:cBhvr>
                                      <p:to>
                                        <p:strVal val="visible"/>
                                      </p:to>
                                    </p:set>
                                    <p:animEffect transition="in" filter="wipe(left)">
                                      <p:cBhvr>
                                        <p:cTn id="27" dur="500"/>
                                        <p:tgtEl>
                                          <p:spTgt spid="327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P spid="32772" grpId="0" bldLvl="0" animBg="1"/>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4294967295"/>
          </p:nvPr>
        </p:nvSpPr>
        <p:spPr>
          <a:xfrm>
            <a:off x="1043608" y="1201316"/>
            <a:ext cx="8100392" cy="4104456"/>
          </a:xfrm>
        </p:spPr>
        <p:txBody>
          <a:bodyPr>
            <a:normAutofit/>
          </a:bodyPr>
          <a:lstStyle/>
          <a:p>
            <a:pPr marL="457200" indent="-457200">
              <a:lnSpc>
                <a:spcPct val="150000"/>
              </a:lnSpc>
              <a:buFont typeface="Wingdings" panose="05000000000000000000" pitchFamily="2" charset="2"/>
              <a:buChar char="u"/>
            </a:pPr>
            <a:r>
              <a:rPr lang="zh-CN" sz="2600" b="1" dirty="0">
                <a:latin typeface="幼圆" pitchFamily="49" charset="-122"/>
                <a:ea typeface="幼圆" pitchFamily="49" charset="-122"/>
              </a:rPr>
              <a:t>各种范式之间存在联系：</a:t>
            </a:r>
            <a:endParaRPr lang="zh-CN" sz="2600" b="1" dirty="0">
              <a:latin typeface="幼圆" pitchFamily="49" charset="-122"/>
              <a:ea typeface="幼圆" pitchFamily="49" charset="-122"/>
            </a:endParaRPr>
          </a:p>
          <a:p>
            <a:pPr>
              <a:lnSpc>
                <a:spcPct val="150000"/>
              </a:lnSpc>
            </a:pPr>
            <a:endParaRPr lang="zh-CN" sz="2600" b="1" dirty="0">
              <a:latin typeface="幼圆" pitchFamily="49" charset="-122"/>
              <a:ea typeface="幼圆" pitchFamily="49" charset="-122"/>
            </a:endParaRPr>
          </a:p>
          <a:p>
            <a:pPr marL="457200" indent="-457200">
              <a:lnSpc>
                <a:spcPct val="150000"/>
              </a:lnSpc>
              <a:buFont typeface="Wingdings" panose="05000000000000000000" pitchFamily="2" charset="2"/>
              <a:buChar char="u"/>
            </a:pPr>
            <a:r>
              <a:rPr lang="zh-CN" sz="2600" b="1" dirty="0" smtClean="0">
                <a:latin typeface="幼圆" pitchFamily="49" charset="-122"/>
                <a:ea typeface="幼圆" pitchFamily="49" charset="-122"/>
              </a:rPr>
              <a:t>某</a:t>
            </a:r>
            <a:r>
              <a:rPr lang="zh-CN" sz="2600" b="1" dirty="0">
                <a:latin typeface="幼圆" pitchFamily="49" charset="-122"/>
                <a:ea typeface="幼圆" pitchFamily="49" charset="-122"/>
              </a:rPr>
              <a:t>一关系模式</a:t>
            </a:r>
            <a:r>
              <a:rPr lang="zh-CN" altLang="zh-CN" sz="2600" b="1" dirty="0">
                <a:latin typeface="幼圆" pitchFamily="49" charset="-122"/>
                <a:ea typeface="幼圆" pitchFamily="49" charset="-122"/>
              </a:rPr>
              <a:t>R</a:t>
            </a:r>
            <a:r>
              <a:rPr lang="zh-CN" sz="2600" b="1" dirty="0">
                <a:latin typeface="幼圆" pitchFamily="49" charset="-122"/>
                <a:ea typeface="幼圆" pitchFamily="49" charset="-122"/>
              </a:rPr>
              <a:t>为第</a:t>
            </a:r>
            <a:r>
              <a:rPr lang="zh-CN" altLang="zh-CN" sz="2600" b="1" dirty="0">
                <a:latin typeface="幼圆" pitchFamily="49" charset="-122"/>
                <a:ea typeface="幼圆" pitchFamily="49" charset="-122"/>
              </a:rPr>
              <a:t>n</a:t>
            </a:r>
            <a:r>
              <a:rPr lang="zh-CN" sz="2600" b="1" dirty="0">
                <a:latin typeface="幼圆" pitchFamily="49" charset="-122"/>
                <a:ea typeface="幼圆" pitchFamily="49" charset="-122"/>
              </a:rPr>
              <a:t>范式，可简记为</a:t>
            </a:r>
            <a:r>
              <a:rPr lang="zh-CN" altLang="zh-CN" sz="2600" b="1" dirty="0">
                <a:latin typeface="幼圆" pitchFamily="49" charset="-122"/>
                <a:ea typeface="幼圆" pitchFamily="49" charset="-122"/>
              </a:rPr>
              <a:t>R∈nNF</a:t>
            </a:r>
            <a:r>
              <a:rPr lang="zh-CN" sz="2600" b="1" dirty="0">
                <a:latin typeface="幼圆" pitchFamily="49" charset="-122"/>
                <a:ea typeface="幼圆" pitchFamily="49" charset="-122"/>
              </a:rPr>
              <a:t>。</a:t>
            </a:r>
            <a:endParaRPr lang="zh-CN" sz="2600" b="1" dirty="0">
              <a:latin typeface="幼圆" pitchFamily="49" charset="-122"/>
              <a:ea typeface="幼圆" pitchFamily="49" charset="-122"/>
            </a:endParaRPr>
          </a:p>
          <a:p>
            <a:pPr>
              <a:lnSpc>
                <a:spcPct val="150000"/>
              </a:lnSpc>
              <a:buFont typeface="Wingdings" panose="05000000000000000000" pitchFamily="2" charset="2"/>
              <a:buChar char="u"/>
            </a:pPr>
            <a:r>
              <a:rPr lang="zh-CN" sz="2600" b="1" dirty="0">
                <a:latin typeface="幼圆" pitchFamily="49" charset="-122"/>
                <a:ea typeface="幼圆" pitchFamily="49" charset="-122"/>
              </a:rPr>
              <a:t>一个低一级范式的关系模式，通过模式分解可以转换为若干个高一级范式的关系模式的集合，这种过程就叫规范化</a:t>
            </a:r>
            <a:r>
              <a:rPr lang="zh-CN" sz="2600" dirty="0">
                <a:latin typeface="幼圆" pitchFamily="49" charset="-122"/>
                <a:ea typeface="幼圆" pitchFamily="49" charset="-122"/>
              </a:rPr>
              <a:t> </a:t>
            </a:r>
            <a:r>
              <a:rPr lang="zh-CN" altLang="en-US" dirty="0" smtClean="0">
                <a:latin typeface="幼圆" pitchFamily="49" charset="-122"/>
                <a:ea typeface="幼圆" pitchFamily="49" charset="-122"/>
              </a:rPr>
              <a:t>。</a:t>
            </a:r>
            <a:endParaRPr lang="zh-CN" dirty="0">
              <a:latin typeface="幼圆" pitchFamily="49" charset="-122"/>
              <a:ea typeface="幼圆" pitchFamily="49" charset="-122"/>
            </a:endParaRPr>
          </a:p>
        </p:txBody>
      </p:sp>
      <p:sp>
        <p:nvSpPr>
          <p:cNvPr id="6"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graphicFrame>
        <p:nvGraphicFramePr>
          <p:cNvPr id="33796" name="Object 4"/>
          <p:cNvGraphicFramePr>
            <a:graphicFrameLocks noChangeAspect="1"/>
          </p:cNvGraphicFramePr>
          <p:nvPr/>
        </p:nvGraphicFramePr>
        <p:xfrm>
          <a:off x="1619672" y="1849388"/>
          <a:ext cx="6338451" cy="360040"/>
        </p:xfrm>
        <a:graphic>
          <a:graphicData uri="http://schemas.openxmlformats.org/presentationml/2006/ole">
            <mc:AlternateContent xmlns:mc="http://schemas.openxmlformats.org/markup-compatibility/2006">
              <mc:Choice xmlns:v="urn:schemas-microsoft-com:vml" Requires="v">
                <p:oleObj spid="_x0000_s34048" name="" r:id="rId1" imgW="2865120" imgH="177800" progId="Equation.3">
                  <p:embed/>
                </p:oleObj>
              </mc:Choice>
              <mc:Fallback>
                <p:oleObj name="" r:id="rId1" imgW="2865120" imgH="177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9388"/>
                        <a:ext cx="6338451" cy="360040"/>
                      </a:xfrm>
                      <a:prstGeom prst="rect">
                        <a:avLst/>
                      </a:prstGeom>
                      <a:noFill/>
                      <a:ln>
                        <a:noFill/>
                      </a:ln>
                    </p:spPr>
                  </p:pic>
                </p:oleObj>
              </mc:Fallback>
            </mc:AlternateContent>
          </a:graphicData>
        </a:graphic>
      </p:graphicFrame>
      <p:sp>
        <p:nvSpPr>
          <p:cNvPr id="9"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smtClean="0">
                <a:latin typeface="+mn-ea"/>
                <a:ea typeface="+mn-ea"/>
              </a:rPr>
              <a:t>范</a:t>
            </a:r>
            <a:r>
              <a:rPr lang="en-US" altLang="zh-CN" sz="4000" smtClean="0">
                <a:latin typeface="+mn-ea"/>
                <a:ea typeface="+mn-ea"/>
              </a:rPr>
              <a:t> </a:t>
            </a:r>
            <a:r>
              <a:rPr lang="zh-CN" sz="4000" smtClean="0">
                <a:latin typeface="+mn-ea"/>
                <a:ea typeface="+mn-ea"/>
              </a:rPr>
              <a:t>式</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up)">
                                      <p:cBhvr>
                                        <p:cTn id="7" dur="500"/>
                                        <p:tgtEl>
                                          <p:spTgt spid="33795">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33796"/>
                                        </p:tgtEl>
                                        <p:attrNameLst>
                                          <p:attrName>style.visibility</p:attrName>
                                        </p:attrNameLst>
                                      </p:cBhvr>
                                      <p:to>
                                        <p:strVal val="visible"/>
                                      </p:to>
                                    </p:set>
                                    <p:animEffect transition="in" filter="wipe(right)">
                                      <p:cBhvr>
                                        <p:cTn id="10" dur="2000"/>
                                        <p:tgtEl>
                                          <p:spTgt spid="337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Effect transition="in" filter="wipe(up)">
                                      <p:cBhvr>
                                        <p:cTn id="15" dur="500"/>
                                        <p:tgtEl>
                                          <p:spTgt spid="337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3795">
                                            <p:txEl>
                                              <p:pRg st="3" end="3"/>
                                            </p:txEl>
                                          </p:spTgt>
                                        </p:tgtEl>
                                        <p:attrNameLst>
                                          <p:attrName>style.visibility</p:attrName>
                                        </p:attrNameLst>
                                      </p:cBhvr>
                                      <p:to>
                                        <p:strVal val="visible"/>
                                      </p:to>
                                    </p:set>
                                    <p:animEffect transition="in" filter="wipe(up)">
                                      <p:cBhvr>
                                        <p:cTn id="20"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7147" y="1057300"/>
            <a:ext cx="3441304"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latin typeface="微软雅黑" panose="020B0503020204020204" charset="-122"/>
                <a:ea typeface="微软雅黑" panose="020B0503020204020204" charset="-122"/>
              </a:rPr>
              <a:t> 关系模式的概念</a:t>
            </a:r>
            <a:endParaRPr lang="zh-CN" altLang="en-US" sz="2800" dirty="0">
              <a:latin typeface="微软雅黑" panose="020B0503020204020204" charset="-122"/>
              <a:ea typeface="微软雅黑" panose="020B0503020204020204" charset="-122"/>
            </a:endParaRPr>
          </a:p>
        </p:txBody>
      </p:sp>
      <p:sp>
        <p:nvSpPr>
          <p:cNvPr id="6" name="TextBox 5"/>
          <p:cNvSpPr txBox="1"/>
          <p:nvPr/>
        </p:nvSpPr>
        <p:spPr>
          <a:xfrm>
            <a:off x="1135607" y="1921396"/>
            <a:ext cx="3796433"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latin typeface="微软雅黑" panose="020B0503020204020204" charset="-122"/>
                <a:ea typeface="微软雅黑" panose="020B0503020204020204" charset="-122"/>
              </a:rPr>
              <a:t> 关系模式的设计问题</a:t>
            </a:r>
            <a:endParaRPr lang="zh-CN" altLang="en-US" sz="2800" dirty="0">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4716016" y="2971036"/>
          <a:ext cx="4355975" cy="2550760"/>
        </p:xfrm>
        <a:graphic>
          <a:graphicData uri="http://schemas.openxmlformats.org/drawingml/2006/table">
            <a:tbl>
              <a:tblPr firstRow="1" bandRow="1">
                <a:tableStyleId>{F5AB1C69-6EDB-4FF4-983F-18BD219EF322}</a:tableStyleId>
              </a:tblPr>
              <a:tblGrid>
                <a:gridCol w="725995"/>
                <a:gridCol w="1129327"/>
                <a:gridCol w="1048661"/>
                <a:gridCol w="725996"/>
                <a:gridCol w="725996"/>
              </a:tblGrid>
              <a:tr h="440049">
                <a:tc>
                  <a:txBody>
                    <a:bodyPr/>
                    <a:lstStyle/>
                    <a:p>
                      <a:pPr algn="ctr"/>
                      <a:r>
                        <a:rPr lang="zh-CN" altLang="en-US" sz="2000" dirty="0" smtClean="0"/>
                        <a:t>学号</a:t>
                      </a:r>
                      <a:endParaRPr lang="zh-CN" altLang="en-US" sz="2000" dirty="0"/>
                    </a:p>
                  </a:txBody>
                  <a:tcPr marT="50800" marB="50800"/>
                </a:tc>
                <a:tc>
                  <a:txBody>
                    <a:bodyPr/>
                    <a:lstStyle/>
                    <a:p>
                      <a:pPr algn="ctr"/>
                      <a:r>
                        <a:rPr lang="zh-CN" altLang="en-US" sz="2000" dirty="0" smtClean="0"/>
                        <a:t>课程号</a:t>
                      </a:r>
                      <a:endParaRPr lang="zh-CN" altLang="en-US" sz="2000" dirty="0"/>
                    </a:p>
                  </a:txBody>
                  <a:tcPr marT="50800" marB="50800"/>
                </a:tc>
                <a:tc>
                  <a:txBody>
                    <a:bodyPr/>
                    <a:lstStyle/>
                    <a:p>
                      <a:pPr algn="ctr"/>
                      <a:r>
                        <a:rPr lang="zh-CN" altLang="en-US" sz="2000" dirty="0" smtClean="0"/>
                        <a:t>学院</a:t>
                      </a:r>
                      <a:endParaRPr lang="zh-CN" altLang="en-US" sz="2000" dirty="0"/>
                    </a:p>
                  </a:txBody>
                  <a:tcPr marT="50800" marB="50800"/>
                </a:tc>
                <a:tc>
                  <a:txBody>
                    <a:bodyPr/>
                    <a:lstStyle/>
                    <a:p>
                      <a:pPr algn="ctr"/>
                      <a:r>
                        <a:rPr lang="zh-CN" altLang="en-US" sz="2000" dirty="0" smtClean="0"/>
                        <a:t>院长</a:t>
                      </a:r>
                      <a:endParaRPr lang="zh-CN" altLang="en-US" sz="2000" dirty="0"/>
                    </a:p>
                  </a:txBody>
                  <a:tcPr marT="50800" marB="50800"/>
                </a:tc>
                <a:tc>
                  <a:txBody>
                    <a:bodyPr/>
                    <a:lstStyle/>
                    <a:p>
                      <a:pPr algn="ctr"/>
                      <a:r>
                        <a:rPr lang="zh-CN" altLang="en-US" sz="2000" dirty="0" smtClean="0"/>
                        <a:t>成绩</a:t>
                      </a:r>
                      <a:endParaRPr lang="zh-CN" altLang="en-US" sz="2000" dirty="0"/>
                    </a:p>
                  </a:txBody>
                  <a:tcPr marT="50800" marB="50800"/>
                </a:tc>
              </a:tr>
              <a:tr h="424047">
                <a:tc>
                  <a:txBody>
                    <a:bodyPr/>
                    <a:lstStyle/>
                    <a:p>
                      <a:pPr algn="ctr"/>
                      <a:r>
                        <a:rPr lang="en-US" altLang="zh-CN" sz="2000" dirty="0" smtClean="0"/>
                        <a:t>S1</a:t>
                      </a:r>
                      <a:endParaRPr lang="zh-CN" altLang="en-US" sz="2000" dirty="0"/>
                    </a:p>
                  </a:txBody>
                  <a:tcPr marT="50800" marB="50800"/>
                </a:tc>
                <a:tc>
                  <a:txBody>
                    <a:bodyPr/>
                    <a:lstStyle/>
                    <a:p>
                      <a:pPr algn="ctr"/>
                      <a:r>
                        <a:rPr lang="en-US" altLang="zh-CN" sz="2000" dirty="0" smtClean="0"/>
                        <a:t>C1</a:t>
                      </a:r>
                      <a:endParaRPr lang="zh-CN" altLang="en-US" sz="2000" dirty="0"/>
                    </a:p>
                  </a:txBody>
                  <a:tcPr marT="50800" marB="50800"/>
                </a:tc>
                <a:tc>
                  <a:txBody>
                    <a:bodyPr/>
                    <a:lstStyle/>
                    <a:p>
                      <a:pPr algn="ctr"/>
                      <a:r>
                        <a:rPr lang="zh-CN" altLang="en-US" sz="2000" dirty="0" smtClean="0"/>
                        <a:t>计算机</a:t>
                      </a:r>
                      <a:endParaRPr lang="zh-CN" altLang="en-US" sz="2000" dirty="0"/>
                    </a:p>
                  </a:txBody>
                  <a:tcPr marT="50800" marB="50800"/>
                </a:tc>
                <a:tc>
                  <a:txBody>
                    <a:bodyPr/>
                    <a:lstStyle/>
                    <a:p>
                      <a:pPr algn="ctr"/>
                      <a:r>
                        <a:rPr lang="zh-CN" altLang="en-US" sz="2000" dirty="0" smtClean="0"/>
                        <a:t>张三</a:t>
                      </a:r>
                      <a:endParaRPr lang="zh-CN" altLang="en-US" sz="2000" dirty="0"/>
                    </a:p>
                  </a:txBody>
                  <a:tcPr marT="50800" marB="50800"/>
                </a:tc>
                <a:tc>
                  <a:txBody>
                    <a:bodyPr/>
                    <a:lstStyle/>
                    <a:p>
                      <a:pPr algn="ctr"/>
                      <a:r>
                        <a:rPr lang="en-US" altLang="zh-CN" sz="2000" dirty="0" smtClean="0"/>
                        <a:t>90</a:t>
                      </a:r>
                      <a:endParaRPr lang="zh-CN" altLang="en-US" sz="2000" dirty="0"/>
                    </a:p>
                  </a:txBody>
                  <a:tcPr marT="50800" marB="50800"/>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algn="ctr"/>
                      <a:r>
                        <a:rPr lang="en-US" altLang="zh-CN" sz="2000" dirty="0" smtClean="0"/>
                        <a:t>C1</a:t>
                      </a:r>
                      <a:endParaRPr lang="zh-CN" altLang="en-US" sz="2000" dirty="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c>
                  <a:txBody>
                    <a:bodyPr/>
                    <a:lstStyle/>
                    <a:p>
                      <a:pPr algn="ctr"/>
                      <a:r>
                        <a:rPr lang="en-US" altLang="zh-CN" sz="2000" dirty="0" smtClean="0"/>
                        <a:t>80</a:t>
                      </a:r>
                      <a:endParaRPr lang="zh-CN" altLang="en-US" sz="2000" dirty="0"/>
                    </a:p>
                  </a:txBody>
                  <a:tcPr marT="50800" marB="50800"/>
                </a:tc>
              </a:tr>
              <a:tr h="416168">
                <a:tc>
                  <a:txBody>
                    <a:bodyPr/>
                    <a:lstStyle/>
                    <a:p>
                      <a:pPr algn="ctr"/>
                      <a:r>
                        <a:rPr lang="en-US" altLang="zh-CN" sz="2000" dirty="0" smtClean="0"/>
                        <a:t>S3</a:t>
                      </a:r>
                      <a:endParaRPr lang="zh-CN" altLang="en-US" sz="2000" dirty="0"/>
                    </a:p>
                  </a:txBody>
                  <a:tcPr marT="50800" marB="50800"/>
                </a:tc>
                <a:tc>
                  <a:txBody>
                    <a:bodyPr/>
                    <a:lstStyle/>
                    <a:p>
                      <a:pPr algn="ctr"/>
                      <a:r>
                        <a:rPr lang="en-US" altLang="zh-CN" sz="2000" dirty="0" smtClean="0"/>
                        <a:t>C1</a:t>
                      </a:r>
                      <a:endParaRPr lang="zh-CN" altLang="en-US" sz="2000" dirty="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c>
                  <a:txBody>
                    <a:bodyPr/>
                    <a:lstStyle/>
                    <a:p>
                      <a:pPr algn="ctr"/>
                      <a:r>
                        <a:rPr lang="en-US" altLang="zh-CN" sz="2000" dirty="0" smtClean="0"/>
                        <a:t>78</a:t>
                      </a:r>
                      <a:endParaRPr lang="zh-CN" altLang="en-US" sz="2000" dirty="0"/>
                    </a:p>
                  </a:txBody>
                  <a:tcPr marT="50800" marB="50800"/>
                </a:tc>
              </a:tr>
              <a:tr h="432048">
                <a:tc>
                  <a:txBody>
                    <a:bodyPr/>
                    <a:lstStyle/>
                    <a:p>
                      <a:pPr algn="ctr"/>
                      <a:r>
                        <a:rPr lang="en-US" altLang="zh-CN" sz="2000" dirty="0" smtClean="0"/>
                        <a:t>S4</a:t>
                      </a:r>
                      <a:endParaRPr lang="zh-CN" altLang="en-US" sz="2000" dirty="0"/>
                    </a:p>
                  </a:txBody>
                  <a:tcPr marT="50800" marB="50800"/>
                </a:tc>
                <a:tc>
                  <a:txBody>
                    <a:bodyPr/>
                    <a:lstStyle/>
                    <a:p>
                      <a:pPr algn="ctr"/>
                      <a:r>
                        <a:rPr lang="en-US" altLang="zh-CN" sz="2000" dirty="0" smtClean="0"/>
                        <a:t>C1</a:t>
                      </a:r>
                      <a:endParaRPr lang="zh-CN" altLang="en-US" sz="2000" dirty="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c>
                  <a:txBody>
                    <a:bodyPr/>
                    <a:lstStyle/>
                    <a:p>
                      <a:pPr algn="ctr"/>
                      <a:r>
                        <a:rPr lang="en-US" altLang="zh-CN" sz="2000" dirty="0" smtClean="0"/>
                        <a:t>58</a:t>
                      </a:r>
                      <a:endParaRPr lang="zh-CN" altLang="en-US" sz="2000" dirty="0"/>
                    </a:p>
                  </a:txBody>
                  <a:tcPr marT="50800" marB="50800"/>
                </a:tc>
              </a:tr>
              <a:tr h="432048">
                <a:tc>
                  <a:txBody>
                    <a:bodyPr/>
                    <a:lstStyle/>
                    <a:p>
                      <a:pPr algn="ctr"/>
                      <a:r>
                        <a:rPr lang="en-US" altLang="zh-CN" sz="2000" dirty="0" smtClean="0"/>
                        <a:t>S5</a:t>
                      </a:r>
                      <a:endParaRPr lang="zh-CN" altLang="en-US" sz="2000" dirty="0"/>
                    </a:p>
                  </a:txBody>
                  <a:tcPr marT="50800" marB="50800"/>
                </a:tc>
                <a:tc>
                  <a:txBody>
                    <a:bodyPr/>
                    <a:lstStyle/>
                    <a:p>
                      <a:pPr algn="ctr"/>
                      <a:r>
                        <a:rPr lang="en-US" altLang="zh-CN" sz="2000" dirty="0" smtClean="0"/>
                        <a:t>C1</a:t>
                      </a:r>
                      <a:endParaRPr lang="zh-CN" altLang="en-US" sz="2000" dirty="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c>
                  <a:txBody>
                    <a:bodyPr/>
                    <a:lstStyle/>
                    <a:p>
                      <a:pPr algn="ctr"/>
                      <a:r>
                        <a:rPr lang="en-US" altLang="zh-CN" sz="2000" dirty="0" smtClean="0"/>
                        <a:t>65</a:t>
                      </a:r>
                      <a:endParaRPr lang="zh-CN" altLang="en-US" sz="2000" dirty="0"/>
                    </a:p>
                  </a:txBody>
                  <a:tcPr marT="50800" marB="50800"/>
                </a:tc>
              </a:tr>
            </a:tbl>
          </a:graphicData>
        </a:graphic>
      </p:graphicFrame>
      <p:sp>
        <p:nvSpPr>
          <p:cNvPr id="7" name="TextBox 6"/>
          <p:cNvSpPr txBox="1"/>
          <p:nvPr/>
        </p:nvSpPr>
        <p:spPr>
          <a:xfrm>
            <a:off x="4139952" y="987033"/>
            <a:ext cx="1954381" cy="646331"/>
          </a:xfrm>
          <a:prstGeom prst="rect">
            <a:avLst/>
          </a:prstGeom>
          <a:noFill/>
        </p:spPr>
        <p:txBody>
          <a:bodyPr wrap="none" rtlCol="0">
            <a:spAutoFit/>
          </a:bodyPr>
          <a:lstStyle/>
          <a:p>
            <a:r>
              <a:rPr lang="en-US" altLang="zh-CN" sz="3600" dirty="0" smtClean="0"/>
              <a:t>R(U ,  F)</a:t>
            </a:r>
            <a:endParaRPr lang="zh-CN" altLang="en-US" sz="3600" dirty="0"/>
          </a:p>
        </p:txBody>
      </p:sp>
      <p:sp>
        <p:nvSpPr>
          <p:cNvPr id="10" name="TextBox 9"/>
          <p:cNvSpPr txBox="1"/>
          <p:nvPr/>
        </p:nvSpPr>
        <p:spPr>
          <a:xfrm>
            <a:off x="4716016" y="2569468"/>
            <a:ext cx="1067921" cy="400110"/>
          </a:xfrm>
          <a:prstGeom prst="rect">
            <a:avLst/>
          </a:prstGeom>
          <a:noFill/>
        </p:spPr>
        <p:txBody>
          <a:bodyPr wrap="none" rtlCol="0">
            <a:spAutoFit/>
          </a:bodyPr>
          <a:lstStyle/>
          <a:p>
            <a:r>
              <a:rPr lang="en-US" altLang="zh-CN" sz="2000" dirty="0" smtClean="0"/>
              <a:t>Student</a:t>
            </a:r>
            <a:endParaRPr lang="zh-CN" altLang="en-US" sz="2000" dirty="0"/>
          </a:p>
        </p:txBody>
      </p:sp>
      <p:sp>
        <p:nvSpPr>
          <p:cNvPr id="12"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smtClean="0">
                <a:latin typeface="+mn-ea"/>
                <a:ea typeface="+mn-ea"/>
              </a:rPr>
              <a:t>范</a:t>
            </a:r>
            <a:r>
              <a:rPr lang="en-US" altLang="zh-CN" sz="4000" smtClean="0">
                <a:latin typeface="+mn-ea"/>
                <a:ea typeface="+mn-ea"/>
              </a:rPr>
              <a:t> </a:t>
            </a:r>
            <a:r>
              <a:rPr lang="zh-CN" sz="4000" smtClean="0">
                <a:latin typeface="+mn-ea"/>
                <a:ea typeface="+mn-ea"/>
              </a:rPr>
              <a:t>式</a:t>
            </a:r>
            <a:endParaRPr lang="zh-CN" sz="4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
          <p:cNvGraphicFramePr>
            <a:graphicFrameLocks noGrp="1"/>
          </p:cNvGraphicFramePr>
          <p:nvPr/>
        </p:nvGraphicFramePr>
        <p:xfrm>
          <a:off x="899593" y="2679556"/>
          <a:ext cx="5328591" cy="1402080"/>
        </p:xfrm>
        <a:graphic>
          <a:graphicData uri="http://schemas.openxmlformats.org/drawingml/2006/table">
            <a:tbl>
              <a:tblPr/>
              <a:tblGrid>
                <a:gridCol w="1501011"/>
                <a:gridCol w="1091277"/>
                <a:gridCol w="864096"/>
                <a:gridCol w="936104"/>
                <a:gridCol w="936103"/>
              </a:tblGrid>
              <a:tr h="406400">
                <a:tc rowSpan="2">
                  <a:txBody>
                    <a:bodyPr/>
                    <a:lstStyle/>
                    <a:p>
                      <a:pPr marL="0" marR="0" lvl="0" indent="0" algn="ctr" defTabSz="914400" rtl="0" eaLnBrk="1" fontAlgn="base" latinLnBrk="0" hangingPunct="1">
                        <a:lnSpc>
                          <a:spcPct val="200000"/>
                        </a:lnSpc>
                        <a:spcBef>
                          <a:spcPct val="20000"/>
                        </a:spcBef>
                        <a:spcAft>
                          <a:spcPct val="0"/>
                        </a:spcAft>
                        <a:buClr>
                          <a:schemeClr val="hlink"/>
                        </a:buClr>
                        <a:buSzTx/>
                        <a:buFont typeface="Wingdings" panose="05000000000000000000" pitchFamily="2" charset="2"/>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学号</a:t>
                      </a:r>
                      <a:endPar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200000"/>
                        </a:lnSpc>
                        <a:spcBef>
                          <a:spcPct val="20000"/>
                        </a:spcBef>
                        <a:spcAft>
                          <a:spcPct val="0"/>
                        </a:spcAft>
                        <a:buClr>
                          <a:schemeClr val="hlink"/>
                        </a:buClr>
                        <a:buSzTx/>
                        <a:buFont typeface="Wingdings" panose="05000000000000000000" pitchFamily="2" charset="2"/>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姓名</a:t>
                      </a:r>
                      <a:endPar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选修课程</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407459">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数学</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英语</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语文</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31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2014001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张三</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smtClean="0">
                          <a:ln>
                            <a:noFill/>
                          </a:ln>
                          <a:solidFill>
                            <a:schemeClr val="tx1"/>
                          </a:solidFill>
                          <a:effectLst/>
                          <a:latin typeface="Arial" panose="020B0604020202020204" pitchFamily="34" charset="0"/>
                        </a:rPr>
                        <a:t>90</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85</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89</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26"/>
          <p:cNvGraphicFramePr>
            <a:graphicFrameLocks noGrp="1"/>
          </p:cNvGraphicFramePr>
          <p:nvPr/>
        </p:nvGraphicFramePr>
        <p:xfrm>
          <a:off x="3736497" y="4729708"/>
          <a:ext cx="5372007" cy="934720"/>
        </p:xfrm>
        <a:graphic>
          <a:graphicData uri="http://schemas.openxmlformats.org/drawingml/2006/table">
            <a:tbl>
              <a:tblPr/>
              <a:tblGrid>
                <a:gridCol w="1387340"/>
                <a:gridCol w="815653"/>
                <a:gridCol w="1052518"/>
                <a:gridCol w="1008583"/>
                <a:gridCol w="1107913"/>
              </a:tblGrid>
              <a:tr h="4592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学号</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姓名</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数学</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英语</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语文</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2014001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张三</a:t>
                      </a: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90</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85</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rPr>
                        <a:t>89</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50800" marB="5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AutoShape 47"/>
          <p:cNvSpPr>
            <a:spLocks noChangeArrowheads="1"/>
          </p:cNvSpPr>
          <p:nvPr/>
        </p:nvSpPr>
        <p:spPr bwMode="auto">
          <a:xfrm rot="5400000">
            <a:off x="6468461" y="3341954"/>
            <a:ext cx="959556" cy="115217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571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48"/>
          <p:cNvSpPr txBox="1">
            <a:spLocks noChangeArrowheads="1"/>
          </p:cNvSpPr>
          <p:nvPr/>
        </p:nvSpPr>
        <p:spPr bwMode="auto">
          <a:xfrm>
            <a:off x="7677581" y="4297660"/>
            <a:ext cx="13734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latin typeface="+mj-ea"/>
                <a:ea typeface="+mj-ea"/>
              </a:rPr>
              <a:t>满足1</a:t>
            </a:r>
            <a:r>
              <a:rPr lang="zh-CN" altLang="en-US" sz="2000" b="1" dirty="0">
                <a:latin typeface="+mj-ea"/>
                <a:ea typeface="+mj-ea"/>
              </a:rPr>
              <a:t>范式</a:t>
            </a:r>
            <a:endParaRPr lang="zh-CN" altLang="en-US" sz="2000" b="1" dirty="0">
              <a:latin typeface="+mj-ea"/>
              <a:ea typeface="+mj-ea"/>
            </a:endParaRPr>
          </a:p>
        </p:txBody>
      </p:sp>
      <p:sp>
        <p:nvSpPr>
          <p:cNvPr id="8" name="Text Box 49"/>
          <p:cNvSpPr txBox="1">
            <a:spLocks noChangeArrowheads="1"/>
          </p:cNvSpPr>
          <p:nvPr/>
        </p:nvSpPr>
        <p:spPr bwMode="auto">
          <a:xfrm>
            <a:off x="4427984" y="2281436"/>
            <a:ext cx="1800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latin typeface="+mj-ea"/>
                <a:ea typeface="+mj-ea"/>
              </a:rPr>
              <a:t>不满足一范式</a:t>
            </a:r>
            <a:endParaRPr lang="zh-CN" altLang="en-US" sz="2000" b="1" dirty="0">
              <a:latin typeface="+mj-ea"/>
              <a:ea typeface="+mj-ea"/>
            </a:endParaRPr>
          </a:p>
        </p:txBody>
      </p:sp>
      <p:sp>
        <p:nvSpPr>
          <p:cNvPr id="9" name="矩形 8"/>
          <p:cNvSpPr/>
          <p:nvPr/>
        </p:nvSpPr>
        <p:spPr>
          <a:xfrm>
            <a:off x="1153758" y="1023654"/>
            <a:ext cx="7882738" cy="1113766"/>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400" b="1" dirty="0">
                <a:latin typeface="幼圆" pitchFamily="49" charset="-122"/>
                <a:ea typeface="幼圆" pitchFamily="49" charset="-122"/>
              </a:rPr>
              <a:t>如果一个关系模式 </a:t>
            </a:r>
            <a:r>
              <a:rPr lang="en-US" altLang="zh-CN" sz="2400" b="1" dirty="0" smtClean="0">
                <a:latin typeface="幼圆" pitchFamily="49" charset="-122"/>
                <a:ea typeface="幼圆" pitchFamily="49" charset="-122"/>
              </a:rPr>
              <a:t>R</a:t>
            </a:r>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的所有属性都是不可分的基本数据项，则 </a:t>
            </a:r>
            <a:r>
              <a:rPr lang="en-US" altLang="zh-CN" sz="2400" b="1" dirty="0">
                <a:latin typeface="幼圆" pitchFamily="49" charset="-122"/>
                <a:ea typeface="幼圆" pitchFamily="49" charset="-122"/>
                <a:cs typeface="Times New Roman" panose="02020603050405020304" pitchFamily="18" charset="0"/>
              </a:rPr>
              <a:t>R∈</a:t>
            </a:r>
            <a:r>
              <a:rPr lang="en-US" altLang="zh-CN" sz="2400" b="1" dirty="0" smtClean="0">
                <a:latin typeface="幼圆" pitchFamily="49" charset="-122"/>
                <a:ea typeface="幼圆" pitchFamily="49" charset="-122"/>
                <a:cs typeface="Times New Roman" panose="02020603050405020304" pitchFamily="18" charset="0"/>
              </a:rPr>
              <a:t>1</a:t>
            </a:r>
            <a:r>
              <a:rPr lang="en-US" altLang="zh-CN" sz="2400" b="1" i="1" dirty="0" smtClean="0">
                <a:latin typeface="幼圆" pitchFamily="49" charset="-122"/>
                <a:ea typeface="幼圆" pitchFamily="49" charset="-122"/>
                <a:cs typeface="Times New Roman" panose="02020603050405020304" pitchFamily="18" charset="0"/>
              </a:rPr>
              <a:t>NF .</a:t>
            </a:r>
            <a:endParaRPr lang="zh-CN" altLang="en-US" sz="2400" b="1" dirty="0">
              <a:latin typeface="幼圆" pitchFamily="49" charset="-122"/>
              <a:ea typeface="幼圆" pitchFamily="49" charset="-122"/>
            </a:endParaRPr>
          </a:p>
        </p:txBody>
      </p:sp>
      <p:sp>
        <p:nvSpPr>
          <p:cNvPr id="10"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——1NF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utoUpdateAnimBg="0"/>
      <p:bldP spid="8" grpId="0" bldLvl="0" autoUpdateAnimBg="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5717" y="1035147"/>
            <a:ext cx="1295942" cy="523220"/>
          </a:xfrm>
          <a:prstGeom prst="rect">
            <a:avLst/>
          </a:prstGeom>
          <a:noFill/>
        </p:spPr>
        <p:txBody>
          <a:bodyPr wrap="square" rtlCol="0">
            <a:spAutoFit/>
          </a:bodyPr>
          <a:lstStyle/>
          <a:p>
            <a:r>
              <a:rPr lang="zh-CN" altLang="en-US" sz="2800" b="1" dirty="0">
                <a:latin typeface="+mj-ea"/>
                <a:ea typeface="+mj-ea"/>
              </a:rPr>
              <a:t>背景：</a:t>
            </a:r>
            <a:endParaRPr lang="zh-CN" altLang="en-US" sz="2800" b="1" dirty="0">
              <a:latin typeface="+mj-ea"/>
              <a:ea typeface="+mj-ea"/>
            </a:endParaRPr>
          </a:p>
        </p:txBody>
      </p:sp>
      <mc:AlternateContent xmlns:mc="http://schemas.openxmlformats.org/markup-compatibility/2006">
        <mc:Choice xmlns:a14="http://schemas.microsoft.com/office/drawing/2010/main" Requires="a14">
          <p:sp>
            <p:nvSpPr>
              <p:cNvPr id="5" name="TextBox 4"/>
              <p:cNvSpPr txBox="1"/>
              <p:nvPr/>
            </p:nvSpPr>
            <p:spPr>
              <a:xfrm>
                <a:off x="1835696" y="1558367"/>
                <a:ext cx="6120680" cy="46166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a:ea typeface="+mj-ea"/>
                      </a:rPr>
                      <m:t>𝑼</m:t>
                    </m:r>
                  </m:oMath>
                </a14:m>
                <a:r>
                  <a:rPr lang="en-US" altLang="zh-CN" sz="2400" b="1" dirty="0" smtClean="0">
                    <a:latin typeface="幼圆" pitchFamily="49" charset="-122"/>
                    <a:ea typeface="幼圆" pitchFamily="49" charset="-122"/>
                  </a:rPr>
                  <a:t>={ </a:t>
                </a:r>
                <a:r>
                  <a:rPr lang="zh-CN" altLang="en-US" sz="2400" b="1" u="sng" dirty="0" smtClean="0">
                    <a:latin typeface="幼圆" pitchFamily="49" charset="-122"/>
                    <a:ea typeface="幼圆" pitchFamily="49" charset="-122"/>
                  </a:rPr>
                  <a:t>学号，</a:t>
                </a:r>
                <a:r>
                  <a:rPr lang="zh-CN" altLang="en-US" sz="2400" b="1" u="sng" dirty="0">
                    <a:latin typeface="幼圆" pitchFamily="49" charset="-122"/>
                    <a:ea typeface="幼圆" pitchFamily="49" charset="-122"/>
                  </a:rPr>
                  <a:t>课程号</a:t>
                </a:r>
                <a:r>
                  <a:rPr lang="zh-CN" altLang="en-US" sz="2400" b="1" dirty="0">
                    <a:latin typeface="幼圆" pitchFamily="49" charset="-122"/>
                    <a:ea typeface="幼圆" pitchFamily="49" charset="-122"/>
                  </a:rPr>
                  <a:t>，</a:t>
                </a:r>
                <a:r>
                  <a:rPr lang="zh-CN" altLang="en-US" sz="2400" b="1" dirty="0" smtClean="0">
                    <a:latin typeface="幼圆" pitchFamily="49" charset="-122"/>
                    <a:ea typeface="幼圆" pitchFamily="49" charset="-122"/>
                  </a:rPr>
                  <a:t>学院，</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院长，</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成绩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1835696" y="1558367"/>
                <a:ext cx="6120680" cy="461665"/>
              </a:xfrm>
              <a:prstGeom prst="rect">
                <a:avLst/>
              </a:prstGeom>
              <a:blipFill rotWithShape="1">
                <a:blip r:embed="rId1"/>
                <a:stretch>
                  <a:fillRect l="-199" t="-14667" r="-896" b="-26667"/>
                </a:stretch>
              </a:blipFill>
            </p:spPr>
            <p:txBody>
              <a:bodyPr/>
              <a:lstStyle/>
              <a:p>
                <a:r>
                  <a:rPr lang="zh-CN" altLang="en-US">
                    <a:noFill/>
                  </a:rPr>
                  <a:t> </a:t>
                </a:r>
                <a:endParaRPr lang="zh-CN" altLang="en-US">
                  <a:noFill/>
                </a:endParaRPr>
              </a:p>
            </p:txBody>
          </p:sp>
        </mc:Fallback>
      </mc:AlternateContent>
      <p:sp>
        <p:nvSpPr>
          <p:cNvPr id="7" name="TextBox 6"/>
          <p:cNvSpPr txBox="1"/>
          <p:nvPr/>
        </p:nvSpPr>
        <p:spPr>
          <a:xfrm>
            <a:off x="1115616" y="2827883"/>
            <a:ext cx="1008112" cy="523220"/>
          </a:xfrm>
          <a:prstGeom prst="rect">
            <a:avLst/>
          </a:prstGeom>
          <a:noFill/>
        </p:spPr>
        <p:txBody>
          <a:bodyPr wrap="square" rtlCol="0">
            <a:spAutoFit/>
          </a:bodyPr>
          <a:lstStyle/>
          <a:p>
            <a:r>
              <a:rPr lang="zh-CN" altLang="en-US" sz="2800" b="1" dirty="0">
                <a:latin typeface="+mj-ea"/>
                <a:ea typeface="+mj-ea"/>
              </a:rPr>
              <a:t>语义</a:t>
            </a:r>
            <a:r>
              <a:rPr lang="zh-CN" altLang="en-US"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grpSp>
        <p:nvGrpSpPr>
          <p:cNvPr id="6" name="组合 5"/>
          <p:cNvGrpSpPr/>
          <p:nvPr/>
        </p:nvGrpSpPr>
        <p:grpSpPr>
          <a:xfrm>
            <a:off x="1475656" y="3337122"/>
            <a:ext cx="7725192" cy="2142283"/>
            <a:chOff x="1259631" y="2859394"/>
            <a:chExt cx="7725192" cy="1928055"/>
          </a:xfrm>
        </p:grpSpPr>
        <p:sp>
          <p:nvSpPr>
            <p:cNvPr id="8" name="TextBox 7"/>
            <p:cNvSpPr txBox="1"/>
            <p:nvPr/>
          </p:nvSpPr>
          <p:spPr>
            <a:xfrm>
              <a:off x="1259631" y="2859394"/>
              <a:ext cx="7417415" cy="415499"/>
            </a:xfrm>
            <a:prstGeom prst="rect">
              <a:avLst/>
            </a:prstGeom>
            <a:noFill/>
          </p:spPr>
          <p:txBody>
            <a:bodyPr wrap="none" rtlCol="0">
              <a:spAutoFit/>
            </a:bodyPr>
            <a:lstStyle/>
            <a:p>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）每个学院有若干学生，每个学生只属于一个学院；</a:t>
              </a:r>
              <a:endParaRPr lang="zh-CN" altLang="en-US" sz="2400" b="1" dirty="0">
                <a:latin typeface="幼圆" pitchFamily="49" charset="-122"/>
                <a:ea typeface="幼圆" pitchFamily="49" charset="-122"/>
              </a:endParaRPr>
            </a:p>
          </p:txBody>
        </p:sp>
        <p:sp>
          <p:nvSpPr>
            <p:cNvPr id="9" name="TextBox 8"/>
            <p:cNvSpPr txBox="1"/>
            <p:nvPr/>
          </p:nvSpPr>
          <p:spPr>
            <a:xfrm>
              <a:off x="1259631" y="3314476"/>
              <a:ext cx="4031873" cy="415499"/>
            </a:xfrm>
            <a:prstGeom prst="rect">
              <a:avLst/>
            </a:prstGeom>
            <a:noFill/>
          </p:spPr>
          <p:txBody>
            <a:bodyPr wrap="none" rtlCol="0">
              <a:spAutoFit/>
            </a:bodyPr>
            <a:lstStyle/>
            <a:p>
              <a:r>
                <a:rPr lang="en-US" altLang="zh-CN" sz="2400" b="1" dirty="0">
                  <a:latin typeface="幼圆" pitchFamily="49" charset="-122"/>
                  <a:ea typeface="幼圆" pitchFamily="49" charset="-122"/>
                </a:rPr>
                <a:t>2</a:t>
              </a:r>
              <a:r>
                <a:rPr lang="zh-CN" altLang="en-US" sz="2400" b="1" dirty="0" smtClean="0">
                  <a:latin typeface="幼圆" pitchFamily="49" charset="-122"/>
                  <a:ea typeface="幼圆" pitchFamily="49" charset="-122"/>
                </a:rPr>
                <a:t>）每个学院只有一名院长；</a:t>
              </a:r>
              <a:endParaRPr lang="zh-CN" altLang="en-US" sz="2400" b="1" dirty="0">
                <a:latin typeface="幼圆" pitchFamily="49" charset="-122"/>
                <a:ea typeface="幼圆" pitchFamily="49" charset="-122"/>
              </a:endParaRPr>
            </a:p>
          </p:txBody>
        </p:sp>
        <p:sp>
          <p:nvSpPr>
            <p:cNvPr id="10" name="TextBox 9"/>
            <p:cNvSpPr txBox="1"/>
            <p:nvPr/>
          </p:nvSpPr>
          <p:spPr>
            <a:xfrm>
              <a:off x="1259631" y="3827824"/>
              <a:ext cx="7725192" cy="415499"/>
            </a:xfrm>
            <a:prstGeom prst="rect">
              <a:avLst/>
            </a:prstGeom>
            <a:noFill/>
          </p:spPr>
          <p:txBody>
            <a:bodyPr wrap="none" rtlCol="0">
              <a:spAutoFit/>
            </a:bodyPr>
            <a:lstStyle/>
            <a:p>
              <a:r>
                <a:rPr lang="en-US" altLang="zh-CN" sz="2400" b="1" dirty="0" smtClean="0">
                  <a:latin typeface="幼圆" pitchFamily="49" charset="-122"/>
                  <a:ea typeface="幼圆" pitchFamily="49" charset="-122"/>
                </a:rPr>
                <a:t>3</a:t>
              </a:r>
              <a:r>
                <a:rPr lang="zh-CN" altLang="en-US" sz="2400" b="1" dirty="0" smtClean="0">
                  <a:latin typeface="幼圆" pitchFamily="49" charset="-122"/>
                  <a:ea typeface="幼圆" pitchFamily="49" charset="-122"/>
                </a:rPr>
                <a:t>）每个学生可以选若干门课，每门课可供若干学生选；</a:t>
              </a:r>
              <a:endParaRPr lang="zh-CN" altLang="en-US" sz="2400" b="1" dirty="0">
                <a:latin typeface="幼圆" pitchFamily="49" charset="-122"/>
                <a:ea typeface="幼圆" pitchFamily="49" charset="-122"/>
              </a:endParaRPr>
            </a:p>
          </p:txBody>
        </p:sp>
        <p:sp>
          <p:nvSpPr>
            <p:cNvPr id="11" name="TextBox 10"/>
            <p:cNvSpPr txBox="1"/>
            <p:nvPr/>
          </p:nvSpPr>
          <p:spPr>
            <a:xfrm>
              <a:off x="1259631" y="4371950"/>
              <a:ext cx="5570756" cy="415499"/>
            </a:xfrm>
            <a:prstGeom prst="rect">
              <a:avLst/>
            </a:prstGeom>
            <a:noFill/>
          </p:spPr>
          <p:txBody>
            <a:bodyPr wrap="none" rtlCol="0">
              <a:spAutoFit/>
            </a:bodyPr>
            <a:lstStyle/>
            <a:p>
              <a:r>
                <a:rPr lang="en-US" altLang="zh-CN" sz="2400" b="1" dirty="0">
                  <a:latin typeface="幼圆" pitchFamily="49" charset="-122"/>
                  <a:ea typeface="幼圆" pitchFamily="49" charset="-122"/>
                </a:rPr>
                <a:t>4</a:t>
              </a:r>
              <a:r>
                <a:rPr lang="zh-CN" altLang="en-US" sz="2400" b="1" dirty="0" smtClean="0">
                  <a:latin typeface="幼圆" pitchFamily="49" charset="-122"/>
                  <a:ea typeface="幼圆" pitchFamily="49" charset="-122"/>
                </a:rPr>
                <a:t>）每个学生选的每一门课有一个成绩。</a:t>
              </a:r>
              <a:endParaRPr lang="zh-CN" altLang="en-US" sz="2400" b="1" dirty="0">
                <a:latin typeface="幼圆" pitchFamily="49" charset="-122"/>
                <a:ea typeface="幼圆" pitchFamily="49" charset="-122"/>
              </a:endParaRPr>
            </a:p>
          </p:txBody>
        </p:sp>
      </p:grpSp>
      <p:graphicFrame>
        <p:nvGraphicFramePr>
          <p:cNvPr id="4" name="表格 3"/>
          <p:cNvGraphicFramePr>
            <a:graphicFrameLocks noGrp="1"/>
          </p:cNvGraphicFramePr>
          <p:nvPr/>
        </p:nvGraphicFramePr>
        <p:xfrm>
          <a:off x="1907703" y="2137420"/>
          <a:ext cx="6312025" cy="528320"/>
        </p:xfrm>
        <a:graphic>
          <a:graphicData uri="http://schemas.openxmlformats.org/drawingml/2006/table">
            <a:tbl>
              <a:tblPr firstRow="1" bandRow="1"/>
              <a:tblGrid>
                <a:gridCol w="1262405"/>
                <a:gridCol w="1262405"/>
                <a:gridCol w="1262405"/>
                <a:gridCol w="1262405"/>
                <a:gridCol w="1262405"/>
              </a:tblGrid>
              <a:tr h="440267">
                <a:tc>
                  <a:txBody>
                    <a:bodyPr/>
                    <a:lstStyle/>
                    <a:p>
                      <a:pPr algn="ctr"/>
                      <a:r>
                        <a:rPr lang="zh-CN" altLang="en-US" sz="2800" dirty="0" smtClean="0"/>
                        <a:t>学号</a:t>
                      </a:r>
                      <a:endParaRPr lang="zh-CN" altLang="en-US" sz="2800" dirty="0"/>
                    </a:p>
                  </a:txBody>
                  <a:tcPr marT="50800" marB="50800"/>
                </a:tc>
                <a:tc>
                  <a:txBody>
                    <a:bodyPr/>
                    <a:lstStyle/>
                    <a:p>
                      <a:pPr algn="ctr"/>
                      <a:r>
                        <a:rPr lang="zh-CN" altLang="en-US" sz="2800" dirty="0" smtClean="0"/>
                        <a:t>课程号</a:t>
                      </a:r>
                      <a:endParaRPr lang="zh-CN" altLang="en-US" sz="2800" dirty="0"/>
                    </a:p>
                  </a:txBody>
                  <a:tcPr marT="50800" marB="50800"/>
                </a:tc>
                <a:tc>
                  <a:txBody>
                    <a:bodyPr/>
                    <a:lstStyle/>
                    <a:p>
                      <a:pPr algn="ctr"/>
                      <a:r>
                        <a:rPr lang="zh-CN" altLang="en-US" sz="2800" dirty="0" smtClean="0"/>
                        <a:t>学院</a:t>
                      </a:r>
                      <a:endParaRPr lang="zh-CN" altLang="en-US" sz="2800" dirty="0"/>
                    </a:p>
                  </a:txBody>
                  <a:tcPr marT="50800" marB="50800"/>
                </a:tc>
                <a:tc>
                  <a:txBody>
                    <a:bodyPr/>
                    <a:lstStyle/>
                    <a:p>
                      <a:pPr algn="ctr"/>
                      <a:r>
                        <a:rPr lang="zh-CN" altLang="en-US" sz="2800" dirty="0" smtClean="0"/>
                        <a:t>院长</a:t>
                      </a:r>
                      <a:endParaRPr lang="zh-CN" altLang="en-US" sz="2800" dirty="0"/>
                    </a:p>
                  </a:txBody>
                  <a:tcPr marT="50800" marB="50800"/>
                </a:tc>
                <a:tc>
                  <a:txBody>
                    <a:bodyPr/>
                    <a:lstStyle/>
                    <a:p>
                      <a:pPr algn="ctr"/>
                      <a:r>
                        <a:rPr lang="zh-CN" altLang="en-US" sz="2800" dirty="0" smtClean="0"/>
                        <a:t>成绩</a:t>
                      </a:r>
                      <a:endParaRPr lang="zh-CN" altLang="en-US" sz="2800" dirty="0"/>
                    </a:p>
                  </a:txBody>
                  <a:tcPr marT="50800" marB="50800"/>
                </a:tc>
              </a:tr>
            </a:tbl>
          </a:graphicData>
        </a:graphic>
      </p:graphicFrame>
      <p:sp>
        <p:nvSpPr>
          <p:cNvPr id="17"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096097" y="3349168"/>
            <a:ext cx="3595856" cy="523220"/>
          </a:xfrm>
          <a:prstGeom prst="rect">
            <a:avLst/>
          </a:prstGeom>
          <a:noFill/>
        </p:spPr>
        <p:txBody>
          <a:bodyPr wrap="none" rtlCol="0">
            <a:spAutoFit/>
          </a:bodyPr>
          <a:lstStyle/>
          <a:p>
            <a:r>
              <a:rPr lang="en-US" altLang="zh-CN" sz="2800" b="1" dirty="0" smtClean="0">
                <a:latin typeface="幼圆" pitchFamily="49" charset="-122"/>
                <a:ea typeface="幼圆" pitchFamily="49" charset="-122"/>
              </a:rPr>
              <a:t>1</a:t>
            </a:r>
            <a:r>
              <a:rPr lang="zh-CN" altLang="en-US" sz="2800" b="1" dirty="0" smtClean="0">
                <a:latin typeface="幼圆" pitchFamily="49" charset="-122"/>
                <a:ea typeface="幼圆" pitchFamily="49" charset="-122"/>
              </a:rPr>
              <a:t>）关系模式合理吗？</a:t>
            </a:r>
            <a:endParaRPr lang="zh-CN" altLang="en-US" sz="2800" b="1" dirty="0">
              <a:latin typeface="幼圆" pitchFamily="49" charset="-122"/>
              <a:ea typeface="幼圆" pitchFamily="49" charset="-122"/>
            </a:endParaRPr>
          </a:p>
        </p:txBody>
      </p:sp>
      <p:sp>
        <p:nvSpPr>
          <p:cNvPr id="14" name="TextBox 13"/>
          <p:cNvSpPr txBox="1"/>
          <p:nvPr/>
        </p:nvSpPr>
        <p:spPr>
          <a:xfrm>
            <a:off x="2070448" y="4046987"/>
            <a:ext cx="3954929" cy="523220"/>
          </a:xfrm>
          <a:prstGeom prst="rect">
            <a:avLst/>
          </a:prstGeom>
          <a:noFill/>
        </p:spPr>
        <p:txBody>
          <a:bodyPr wrap="none" rtlCol="0">
            <a:spAutoFit/>
          </a:bodyPr>
          <a:lstStyle/>
          <a:p>
            <a:r>
              <a:rPr lang="en-US" altLang="zh-CN" sz="2800" b="1" dirty="0">
                <a:latin typeface="幼圆" pitchFamily="49" charset="-122"/>
                <a:ea typeface="幼圆" pitchFamily="49" charset="-122"/>
              </a:rPr>
              <a:t>2</a:t>
            </a:r>
            <a:r>
              <a:rPr lang="zh-CN" altLang="en-US" sz="2800" b="1" dirty="0" smtClean="0">
                <a:latin typeface="幼圆" pitchFamily="49" charset="-122"/>
                <a:ea typeface="幼圆" pitchFamily="49" charset="-122"/>
              </a:rPr>
              <a:t>）模式为什么不合理？</a:t>
            </a:r>
            <a:endParaRPr lang="zh-CN" altLang="en-US" sz="2800" b="1" dirty="0">
              <a:latin typeface="幼圆" pitchFamily="49" charset="-122"/>
              <a:ea typeface="幼圆" pitchFamily="49" charset="-122"/>
            </a:endParaRPr>
          </a:p>
        </p:txBody>
      </p:sp>
      <p:sp>
        <p:nvSpPr>
          <p:cNvPr id="15" name="TextBox 14"/>
          <p:cNvSpPr txBox="1"/>
          <p:nvPr/>
        </p:nvSpPr>
        <p:spPr>
          <a:xfrm>
            <a:off x="1993504" y="4744806"/>
            <a:ext cx="5032147" cy="523220"/>
          </a:xfrm>
          <a:prstGeom prst="rect">
            <a:avLst/>
          </a:prstGeom>
          <a:noFill/>
        </p:spPr>
        <p:txBody>
          <a:bodyPr wrap="none" rtlCol="0">
            <a:spAutoFit/>
          </a:bodyPr>
          <a:lstStyle/>
          <a:p>
            <a:r>
              <a:rPr lang="en-US" altLang="zh-CN" sz="2800" b="1" dirty="0" smtClean="0">
                <a:latin typeface="幼圆" pitchFamily="49" charset="-122"/>
                <a:ea typeface="幼圆" pitchFamily="49" charset="-122"/>
              </a:rPr>
              <a:t>3</a:t>
            </a:r>
            <a:r>
              <a:rPr lang="zh-CN" altLang="en-US" sz="2800" b="1" dirty="0" smtClean="0">
                <a:latin typeface="幼圆" pitchFamily="49" charset="-122"/>
                <a:ea typeface="幼圆" pitchFamily="49" charset="-122"/>
              </a:rPr>
              <a:t>）如何转换成为合理的模式？</a:t>
            </a:r>
            <a:endParaRPr lang="zh-CN" altLang="en-US" sz="2800" b="1" dirty="0">
              <a:latin typeface="幼圆" pitchFamily="49" charset="-122"/>
              <a:ea typeface="幼圆" pitchFamily="49" charset="-122"/>
            </a:endParaRPr>
          </a:p>
        </p:txBody>
      </p:sp>
      <p:sp>
        <p:nvSpPr>
          <p:cNvPr id="9" name="TextBox 8"/>
          <p:cNvSpPr txBox="1"/>
          <p:nvPr/>
        </p:nvSpPr>
        <p:spPr>
          <a:xfrm>
            <a:off x="1094921" y="2845708"/>
            <a:ext cx="1008112"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问题：</a:t>
            </a:r>
            <a:endParaRPr lang="zh-CN" altLang="en-US" sz="2800" b="1" dirty="0">
              <a:latin typeface="幼圆" pitchFamily="49" charset="-122"/>
              <a:ea typeface="幼圆" pitchFamily="49" charset="-122"/>
            </a:endParaRPr>
          </a:p>
        </p:txBody>
      </p:sp>
      <p:sp>
        <p:nvSpPr>
          <p:cNvPr id="19" name="TextBox 18"/>
          <p:cNvSpPr txBox="1"/>
          <p:nvPr/>
        </p:nvSpPr>
        <p:spPr>
          <a:xfrm>
            <a:off x="1115717" y="1035147"/>
            <a:ext cx="1295942" cy="523220"/>
          </a:xfrm>
          <a:prstGeom prst="rect">
            <a:avLst/>
          </a:prstGeom>
          <a:noFill/>
        </p:spPr>
        <p:txBody>
          <a:bodyPr wrap="square" rtlCol="0">
            <a:spAutoFit/>
          </a:bodyPr>
          <a:lstStyle/>
          <a:p>
            <a:r>
              <a:rPr lang="zh-CN" altLang="en-US" sz="2800" b="1" dirty="0">
                <a:latin typeface="+mj-ea"/>
                <a:ea typeface="+mj-ea"/>
              </a:rPr>
              <a:t>背景：</a:t>
            </a:r>
            <a:endParaRPr lang="zh-CN" altLang="en-US" sz="2800" b="1" dirty="0">
              <a:latin typeface="+mj-ea"/>
              <a:ea typeface="+mj-ea"/>
            </a:endParaRPr>
          </a:p>
        </p:txBody>
      </p:sp>
      <mc:AlternateContent xmlns:mc="http://schemas.openxmlformats.org/markup-compatibility/2006">
        <mc:Choice xmlns:a14="http://schemas.microsoft.com/office/drawing/2010/main" Requires="a14">
          <p:sp>
            <p:nvSpPr>
              <p:cNvPr id="20" name="TextBox 19"/>
              <p:cNvSpPr txBox="1"/>
              <p:nvPr/>
            </p:nvSpPr>
            <p:spPr>
              <a:xfrm>
                <a:off x="1835696" y="1558367"/>
                <a:ext cx="6120680" cy="46166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a:ea typeface="+mj-ea"/>
                      </a:rPr>
                      <m:t>𝑼</m:t>
                    </m:r>
                  </m:oMath>
                </a14:m>
                <a:r>
                  <a:rPr lang="en-US" altLang="zh-CN" sz="2400" b="1" dirty="0" smtClean="0">
                    <a:latin typeface="幼圆" pitchFamily="49" charset="-122"/>
                    <a:ea typeface="幼圆" pitchFamily="49" charset="-122"/>
                  </a:rPr>
                  <a:t>={ </a:t>
                </a:r>
                <a:r>
                  <a:rPr lang="zh-CN" altLang="en-US" sz="2400" b="1" u="sng" dirty="0" smtClean="0">
                    <a:latin typeface="幼圆" pitchFamily="49" charset="-122"/>
                    <a:ea typeface="幼圆" pitchFamily="49" charset="-122"/>
                  </a:rPr>
                  <a:t>学号，</a:t>
                </a:r>
                <a:r>
                  <a:rPr lang="zh-CN" altLang="en-US" sz="2400" b="1" u="sng" dirty="0">
                    <a:latin typeface="幼圆" pitchFamily="49" charset="-122"/>
                    <a:ea typeface="幼圆" pitchFamily="49" charset="-122"/>
                  </a:rPr>
                  <a:t>课程号</a:t>
                </a:r>
                <a:r>
                  <a:rPr lang="zh-CN" altLang="en-US" sz="2400" b="1" dirty="0">
                    <a:latin typeface="幼圆" pitchFamily="49" charset="-122"/>
                    <a:ea typeface="幼圆" pitchFamily="49" charset="-122"/>
                  </a:rPr>
                  <a:t>，</a:t>
                </a:r>
                <a:r>
                  <a:rPr lang="zh-CN" altLang="en-US" sz="2400" b="1" dirty="0" smtClean="0">
                    <a:latin typeface="幼圆" pitchFamily="49" charset="-122"/>
                    <a:ea typeface="幼圆" pitchFamily="49" charset="-122"/>
                  </a:rPr>
                  <a:t>学院，</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院长，</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成绩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mc:Choice>
        <mc:Fallback>
          <p:sp>
            <p:nvSpPr>
              <p:cNvPr id="20" name="TextBox 19"/>
              <p:cNvSpPr txBox="1">
                <a:spLocks noRot="1" noChangeAspect="1" noMove="1" noResize="1" noEditPoints="1" noAdjustHandles="1" noChangeArrowheads="1" noChangeShapeType="1" noTextEdit="1"/>
              </p:cNvSpPr>
              <p:nvPr/>
            </p:nvSpPr>
            <p:spPr>
              <a:xfrm>
                <a:off x="1835696" y="1558367"/>
                <a:ext cx="6120680" cy="461665"/>
              </a:xfrm>
              <a:prstGeom prst="rect">
                <a:avLst/>
              </a:prstGeom>
              <a:blipFill rotWithShape="1">
                <a:blip r:embed="rId1"/>
                <a:stretch>
                  <a:fillRect l="-199" t="-14667" r="-896" b="-26667"/>
                </a:stretch>
              </a:blipFill>
            </p:spPr>
            <p:txBody>
              <a:bodyPr/>
              <a:lstStyle/>
              <a:p>
                <a:r>
                  <a:rPr lang="zh-CN" altLang="en-US">
                    <a:noFill/>
                  </a:rPr>
                  <a:t> </a:t>
                </a:r>
                <a:endParaRPr lang="zh-CN" altLang="en-US">
                  <a:noFill/>
                </a:endParaRPr>
              </a:p>
            </p:txBody>
          </p:sp>
        </mc:Fallback>
      </mc:AlternateContent>
      <p:graphicFrame>
        <p:nvGraphicFramePr>
          <p:cNvPr id="22" name="表格 21"/>
          <p:cNvGraphicFramePr>
            <a:graphicFrameLocks noGrp="1"/>
          </p:cNvGraphicFramePr>
          <p:nvPr/>
        </p:nvGraphicFramePr>
        <p:xfrm>
          <a:off x="1907703" y="2137420"/>
          <a:ext cx="6312025" cy="528320"/>
        </p:xfrm>
        <a:graphic>
          <a:graphicData uri="http://schemas.openxmlformats.org/drawingml/2006/table">
            <a:tbl>
              <a:tblPr firstRow="1" bandRow="1"/>
              <a:tblGrid>
                <a:gridCol w="1262405"/>
                <a:gridCol w="1262405"/>
                <a:gridCol w="1262405"/>
                <a:gridCol w="1262405"/>
                <a:gridCol w="1262405"/>
              </a:tblGrid>
              <a:tr h="440267">
                <a:tc>
                  <a:txBody>
                    <a:bodyPr/>
                    <a:lstStyle/>
                    <a:p>
                      <a:pPr algn="ctr"/>
                      <a:r>
                        <a:rPr lang="zh-CN" altLang="en-US" sz="2800" dirty="0" smtClean="0"/>
                        <a:t>学号</a:t>
                      </a:r>
                      <a:endParaRPr lang="zh-CN" altLang="en-US" sz="2800" dirty="0"/>
                    </a:p>
                  </a:txBody>
                  <a:tcPr marT="50800" marB="50800"/>
                </a:tc>
                <a:tc>
                  <a:txBody>
                    <a:bodyPr/>
                    <a:lstStyle/>
                    <a:p>
                      <a:pPr algn="ctr"/>
                      <a:r>
                        <a:rPr lang="zh-CN" altLang="en-US" sz="2800" dirty="0" smtClean="0"/>
                        <a:t>课程号</a:t>
                      </a:r>
                      <a:endParaRPr lang="zh-CN" altLang="en-US" sz="2800" dirty="0"/>
                    </a:p>
                  </a:txBody>
                  <a:tcPr marT="50800" marB="50800"/>
                </a:tc>
                <a:tc>
                  <a:txBody>
                    <a:bodyPr/>
                    <a:lstStyle/>
                    <a:p>
                      <a:pPr algn="ctr"/>
                      <a:r>
                        <a:rPr lang="zh-CN" altLang="en-US" sz="2800" dirty="0" smtClean="0"/>
                        <a:t>学院</a:t>
                      </a:r>
                      <a:endParaRPr lang="zh-CN" altLang="en-US" sz="2800" dirty="0"/>
                    </a:p>
                  </a:txBody>
                  <a:tcPr marT="50800" marB="50800"/>
                </a:tc>
                <a:tc>
                  <a:txBody>
                    <a:bodyPr/>
                    <a:lstStyle/>
                    <a:p>
                      <a:pPr algn="ctr"/>
                      <a:r>
                        <a:rPr lang="zh-CN" altLang="en-US" sz="2800" dirty="0" smtClean="0"/>
                        <a:t>院长</a:t>
                      </a:r>
                      <a:endParaRPr lang="zh-CN" altLang="en-US" sz="2800" dirty="0"/>
                    </a:p>
                  </a:txBody>
                  <a:tcPr marT="50800" marB="50800"/>
                </a:tc>
                <a:tc>
                  <a:txBody>
                    <a:bodyPr/>
                    <a:lstStyle/>
                    <a:p>
                      <a:pPr algn="ctr"/>
                      <a:r>
                        <a:rPr lang="zh-CN" altLang="en-US" sz="2800" dirty="0" smtClean="0"/>
                        <a:t>成绩</a:t>
                      </a:r>
                      <a:endParaRPr lang="zh-CN" altLang="en-US" sz="2800" dirty="0"/>
                    </a:p>
                  </a:txBody>
                  <a:tcPr marT="50800" marB="50800"/>
                </a:tc>
              </a:tr>
            </a:tbl>
          </a:graphicData>
        </a:graphic>
      </p:graphicFrame>
      <p:sp>
        <p:nvSpPr>
          <p:cNvPr id="23"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87624" y="0"/>
            <a:ext cx="7056784" cy="913284"/>
          </a:xfrm>
        </p:spPr>
        <p:txBody>
          <a:bodyPr/>
          <a:lstStyle/>
          <a:p>
            <a:r>
              <a:rPr lang="zh-CN" sz="4000" dirty="0" smtClean="0">
                <a:latin typeface="+mn-ea"/>
                <a:ea typeface="+mn-ea"/>
              </a:rPr>
              <a:t>问题</a:t>
            </a:r>
            <a:r>
              <a:rPr lang="zh-CN" sz="4000" dirty="0">
                <a:latin typeface="+mn-ea"/>
                <a:ea typeface="+mn-ea"/>
              </a:rPr>
              <a:t>的提出</a:t>
            </a:r>
            <a:endParaRPr lang="zh-CN" sz="4000" dirty="0">
              <a:latin typeface="+mn-ea"/>
              <a:ea typeface="+mn-ea"/>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6147" name="Rectangle 3"/>
          <p:cNvSpPr>
            <a:spLocks noGrp="1" noChangeArrowheads="1"/>
          </p:cNvSpPr>
          <p:nvPr>
            <p:ph idx="4294967295"/>
          </p:nvPr>
        </p:nvSpPr>
        <p:spPr>
          <a:xfrm>
            <a:off x="1043608" y="913284"/>
            <a:ext cx="8100391" cy="4801716"/>
          </a:xfrm>
        </p:spPr>
        <p:txBody>
          <a:bodyPr>
            <a:normAutofit lnSpcReduction="10000"/>
          </a:bodyPr>
          <a:lstStyle/>
          <a:p>
            <a:pPr algn="just">
              <a:lnSpc>
                <a:spcPct val="170000"/>
              </a:lnSpc>
              <a:buFont typeface="Wingdings" panose="05000000000000000000" pitchFamily="2" charset="2"/>
              <a:buChar char="u"/>
            </a:pPr>
            <a:r>
              <a:rPr lang="en-US" altLang="zh-CN" sz="3000" dirty="0" smtClean="0">
                <a:latin typeface="+mj-ea"/>
                <a:ea typeface="+mj-ea"/>
              </a:rPr>
              <a:t> </a:t>
            </a:r>
            <a:r>
              <a:rPr lang="zh-CN" sz="2800" b="0" dirty="0" smtClean="0">
                <a:latin typeface="+mj-ea"/>
                <a:ea typeface="+mj-ea"/>
              </a:rPr>
              <a:t>针对</a:t>
            </a:r>
            <a:r>
              <a:rPr lang="zh-CN" sz="2800" b="0" dirty="0">
                <a:latin typeface="+mj-ea"/>
                <a:ea typeface="+mj-ea"/>
              </a:rPr>
              <a:t>具体问题，如何构造一个适合于它的数据模式</a:t>
            </a:r>
            <a:endParaRPr lang="zh-CN" sz="2800" b="0" dirty="0">
              <a:latin typeface="+mj-ea"/>
              <a:ea typeface="+mj-ea"/>
            </a:endParaRPr>
          </a:p>
          <a:p>
            <a:pPr lvl="1" algn="just">
              <a:lnSpc>
                <a:spcPct val="170000"/>
              </a:lnSpc>
              <a:buFont typeface="Wingdings" panose="05000000000000000000" pitchFamily="2" charset="2"/>
              <a:buNone/>
            </a:pPr>
            <a:r>
              <a:rPr lang="zh-CN" sz="2200" b="1" dirty="0">
                <a:latin typeface="幼圆" pitchFamily="49" charset="-122"/>
                <a:ea typeface="幼圆" pitchFamily="49" charset="-122"/>
              </a:rPr>
              <a:t>     </a:t>
            </a:r>
            <a:r>
              <a:rPr lang="zh-CN" altLang="zh-CN" sz="2400" b="1" dirty="0" smtClean="0">
                <a:latin typeface="+mj-ea"/>
                <a:ea typeface="+mj-ea"/>
              </a:rPr>
              <a:t>1</a:t>
            </a:r>
            <a:r>
              <a:rPr lang="zh-CN" altLang="en-US" sz="2400" b="1" dirty="0" smtClean="0">
                <a:latin typeface="+mj-ea"/>
                <a:ea typeface="+mj-ea"/>
              </a:rPr>
              <a:t>） </a:t>
            </a:r>
            <a:r>
              <a:rPr lang="zh-CN" sz="2400" b="1" dirty="0" smtClean="0">
                <a:latin typeface="+mj-ea"/>
                <a:ea typeface="+mj-ea"/>
              </a:rPr>
              <a:t>应该</a:t>
            </a:r>
            <a:r>
              <a:rPr lang="zh-CN" sz="2400" b="1" dirty="0">
                <a:latin typeface="+mj-ea"/>
                <a:ea typeface="+mj-ea"/>
              </a:rPr>
              <a:t>构造几个关系模式；</a:t>
            </a:r>
            <a:endParaRPr lang="zh-CN" sz="2400" b="1" dirty="0">
              <a:latin typeface="+mj-ea"/>
              <a:ea typeface="+mj-ea"/>
            </a:endParaRPr>
          </a:p>
          <a:p>
            <a:pPr lvl="1" algn="just">
              <a:lnSpc>
                <a:spcPct val="170000"/>
              </a:lnSpc>
              <a:buFont typeface="Wingdings" panose="05000000000000000000" pitchFamily="2" charset="2"/>
              <a:buNone/>
            </a:pPr>
            <a:r>
              <a:rPr lang="zh-CN" sz="2400" b="1" dirty="0">
                <a:latin typeface="+mj-ea"/>
                <a:ea typeface="+mj-ea"/>
              </a:rPr>
              <a:t>     </a:t>
            </a:r>
            <a:r>
              <a:rPr lang="en-US" altLang="zh-CN" sz="2400" b="1" dirty="0" smtClean="0">
                <a:latin typeface="+mj-ea"/>
                <a:ea typeface="+mj-ea"/>
              </a:rPr>
              <a:t>   </a:t>
            </a:r>
            <a:r>
              <a:rPr lang="zh-CN" altLang="zh-CN" sz="2400" b="1" dirty="0" smtClean="0">
                <a:latin typeface="+mj-ea"/>
                <a:ea typeface="+mj-ea"/>
              </a:rPr>
              <a:t>2</a:t>
            </a:r>
            <a:r>
              <a:rPr lang="zh-CN" altLang="en-US" sz="2400" b="1" dirty="0" smtClean="0">
                <a:latin typeface="+mj-ea"/>
                <a:ea typeface="+mj-ea"/>
              </a:rPr>
              <a:t>） </a:t>
            </a:r>
            <a:r>
              <a:rPr lang="zh-CN" sz="2400" b="1" dirty="0" smtClean="0">
                <a:latin typeface="+mj-ea"/>
                <a:ea typeface="+mj-ea"/>
              </a:rPr>
              <a:t>每</a:t>
            </a:r>
            <a:r>
              <a:rPr lang="zh-CN" sz="2400" b="1" dirty="0">
                <a:latin typeface="+mj-ea"/>
                <a:ea typeface="+mj-ea"/>
              </a:rPr>
              <a:t>一个关系应该由哪一些属性组成</a:t>
            </a:r>
            <a:r>
              <a:rPr lang="zh-CN" sz="2400" b="1" dirty="0" smtClean="0">
                <a:latin typeface="+mj-ea"/>
                <a:ea typeface="+mj-ea"/>
              </a:rPr>
              <a:t>。</a:t>
            </a:r>
            <a:endParaRPr lang="en-US" altLang="zh-CN" sz="2400" b="1" dirty="0" smtClean="0">
              <a:latin typeface="+mj-ea"/>
              <a:ea typeface="+mj-ea"/>
            </a:endParaRPr>
          </a:p>
          <a:p>
            <a:pPr lvl="1" algn="just">
              <a:lnSpc>
                <a:spcPct val="170000"/>
              </a:lnSpc>
              <a:buFont typeface="Wingdings" panose="05000000000000000000" pitchFamily="2" charset="2"/>
              <a:buNone/>
            </a:pPr>
            <a:r>
              <a:rPr lang="zh-CN" sz="1900" b="1" dirty="0" smtClean="0">
                <a:latin typeface="幼圆" pitchFamily="49" charset="-122"/>
                <a:ea typeface="幼圆" pitchFamily="49" charset="-122"/>
              </a:rPr>
              <a:t>思考</a:t>
            </a:r>
            <a:r>
              <a:rPr lang="zh-CN" sz="1900" b="1" dirty="0">
                <a:latin typeface="幼圆" pitchFamily="49" charset="-122"/>
                <a:ea typeface="幼圆" pitchFamily="49" charset="-122"/>
              </a:rPr>
              <a:t>：教务管理数据库的模式？  </a:t>
            </a:r>
            <a:endParaRPr lang="en-US" altLang="zh-CN" sz="1900" b="1" dirty="0" smtClean="0">
              <a:latin typeface="幼圆" pitchFamily="49" charset="-122"/>
              <a:ea typeface="幼圆" pitchFamily="49" charset="-122"/>
            </a:endParaRPr>
          </a:p>
          <a:p>
            <a:pPr marL="1371600" lvl="3" indent="0" algn="just">
              <a:lnSpc>
                <a:spcPct val="170000"/>
              </a:lnSpc>
              <a:buNone/>
            </a:pPr>
            <a:r>
              <a:rPr lang="en-US" altLang="zh-CN" sz="2800" b="1" dirty="0" smtClean="0">
                <a:latin typeface="幼圆" pitchFamily="49" charset="-122"/>
                <a:ea typeface="幼圆" pitchFamily="49" charset="-122"/>
              </a:rPr>
              <a:t>   —— </a:t>
            </a:r>
            <a:r>
              <a:rPr lang="zh-CN" altLang="en-US" sz="2800" b="1" dirty="0" smtClean="0">
                <a:latin typeface="+mj-ea"/>
                <a:ea typeface="+mj-ea"/>
              </a:rPr>
              <a:t>关系数据库的逻辑设计问题</a:t>
            </a:r>
            <a:endParaRPr lang="en-US" altLang="zh-CN" sz="2800" b="1" dirty="0" smtClean="0">
              <a:latin typeface="+mj-ea"/>
              <a:ea typeface="+mj-ea"/>
            </a:endParaRPr>
          </a:p>
          <a:p>
            <a:pPr algn="just">
              <a:lnSpc>
                <a:spcPct val="170000"/>
              </a:lnSpc>
              <a:buFont typeface="Wingdings" panose="05000000000000000000" pitchFamily="2" charset="2"/>
              <a:buChar char="Ø"/>
            </a:pPr>
            <a:r>
              <a:rPr lang="zh-CN" sz="2000" b="1" dirty="0" smtClean="0">
                <a:latin typeface="幼圆" pitchFamily="49" charset="-122"/>
                <a:ea typeface="幼圆" pitchFamily="49" charset="-122"/>
              </a:rPr>
              <a:t>数据库</a:t>
            </a:r>
            <a:r>
              <a:rPr lang="zh-CN" sz="2000" b="1" dirty="0">
                <a:latin typeface="幼圆" pitchFamily="49" charset="-122"/>
                <a:ea typeface="幼圆" pitchFamily="49" charset="-122"/>
              </a:rPr>
              <a:t>逻辑设计的工具──关系数据库的规范化理论</a:t>
            </a:r>
            <a:endParaRPr lang="zh-CN" sz="2000" b="1" dirty="0">
              <a:latin typeface="幼圆" pitchFamily="49" charset="-122"/>
              <a:ea typeface="幼圆" pitchFamily="49" charset="-122"/>
            </a:endParaRPr>
          </a:p>
        </p:txBody>
      </p:sp>
      <p:sp>
        <p:nvSpPr>
          <p:cNvPr id="6" name="椭圆 5"/>
          <p:cNvSpPr/>
          <p:nvPr/>
        </p:nvSpPr>
        <p:spPr>
          <a:xfrm>
            <a:off x="395536" y="217206"/>
            <a:ext cx="576064"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b="1" dirty="0" smtClean="0">
                <a:latin typeface="Times New Roman" panose="02020603050405020304" pitchFamily="18" charset="0"/>
                <a:cs typeface="Times New Roman" panose="02020603050405020304" pitchFamily="18" charset="0"/>
              </a:rPr>
              <a:t>1</a:t>
            </a:r>
            <a:endParaRPr lang="zh-CN" altLang="en-US"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47">
                                            <p:txEl>
                                              <p:pRg st="0" end="0"/>
                                            </p:txEl>
                                          </p:spTgt>
                                        </p:tgtEl>
                                        <p:attrNameLst>
                                          <p:attrName>style.visibility</p:attrName>
                                        </p:attrNameLst>
                                      </p:cBhvr>
                                      <p:to>
                                        <p:strVal val="visible"/>
                                      </p:to>
                                    </p:set>
                                    <p:animEffect transition="in" filter="fade">
                                      <p:cBhvr>
                                        <p:cTn id="14" dur="500"/>
                                        <p:tgtEl>
                                          <p:spTgt spid="614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fade">
                                      <p:cBhvr>
                                        <p:cTn id="17" dur="500"/>
                                        <p:tgtEl>
                                          <p:spTgt spid="614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47">
                                            <p:txEl>
                                              <p:pRg st="2" end="2"/>
                                            </p:txEl>
                                          </p:spTgt>
                                        </p:tgtEl>
                                        <p:attrNameLst>
                                          <p:attrName>style.visibility</p:attrName>
                                        </p:attrNameLst>
                                      </p:cBhvr>
                                      <p:to>
                                        <p:strVal val="visible"/>
                                      </p:to>
                                    </p:set>
                                    <p:animEffect transition="in" filter="fade">
                                      <p:cBhvr>
                                        <p:cTn id="20" dur="500"/>
                                        <p:tgtEl>
                                          <p:spTgt spid="614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animEffect transition="in" filter="fade">
                                      <p:cBhvr>
                                        <p:cTn id="23" dur="500"/>
                                        <p:tgtEl>
                                          <p:spTgt spid="614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147">
                                            <p:txEl>
                                              <p:pRg st="4" end="4"/>
                                            </p:txEl>
                                          </p:spTgt>
                                        </p:tgtEl>
                                        <p:attrNameLst>
                                          <p:attrName>style.visibility</p:attrName>
                                        </p:attrNameLst>
                                      </p:cBhvr>
                                      <p:to>
                                        <p:strVal val="visible"/>
                                      </p:to>
                                    </p:set>
                                    <p:animEffect transition="in" filter="fade">
                                      <p:cBhvr>
                                        <p:cTn id="28" dur="500"/>
                                        <p:tgtEl>
                                          <p:spTgt spid="614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Effect transition="in" filter="fade">
                                      <p:cBhvr>
                                        <p:cTn id="33"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59497" y="2412935"/>
          <a:ext cx="4248472" cy="2856258"/>
        </p:xfrm>
        <a:graphic>
          <a:graphicData uri="http://schemas.openxmlformats.org/drawingml/2006/table">
            <a:tbl>
              <a:tblPr firstRow="1" bandRow="1">
                <a:tableStyleId>{F2DE63D5-997A-4646-A377-4702673A728D}</a:tableStyleId>
              </a:tblPr>
              <a:tblGrid>
                <a:gridCol w="720080"/>
                <a:gridCol w="936104"/>
                <a:gridCol w="1008112"/>
                <a:gridCol w="864096"/>
                <a:gridCol w="720080"/>
              </a:tblGrid>
              <a:tr h="524574">
                <a:tc>
                  <a:txBody>
                    <a:bodyPr/>
                    <a:lstStyle/>
                    <a:p>
                      <a:r>
                        <a:rPr lang="zh-CN" altLang="en-US" sz="1800" dirty="0" smtClean="0">
                          <a:latin typeface="幼圆" pitchFamily="49" charset="-122"/>
                          <a:ea typeface="幼圆" pitchFamily="49" charset="-122"/>
                        </a:rPr>
                        <a:t>学号</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课程号</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学院</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院长</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成绩</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S1</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计算机</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张三</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90</a:t>
                      </a:r>
                      <a:endParaRPr lang="zh-CN" altLang="en-US" sz="1800" dirty="0">
                        <a:latin typeface="幼圆" pitchFamily="49" charset="-122"/>
                        <a:ea typeface="幼圆" pitchFamily="49" charset="-122"/>
                      </a:endParaRPr>
                    </a:p>
                  </a:txBody>
                  <a:tcPr marT="50800" marB="50800"/>
                </a:tc>
              </a:tr>
              <a:tr h="38861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S2</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80</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S3</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78</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S4</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58</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S5</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65</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r>
            </a:tbl>
          </a:graphicData>
        </a:graphic>
      </p:graphicFrame>
      <p:sp>
        <p:nvSpPr>
          <p:cNvPr id="7" name="TextBox 6"/>
          <p:cNvSpPr txBox="1"/>
          <p:nvPr/>
        </p:nvSpPr>
        <p:spPr>
          <a:xfrm>
            <a:off x="3647792" y="1849388"/>
            <a:ext cx="1851789" cy="492443"/>
          </a:xfrm>
          <a:prstGeom prst="rect">
            <a:avLst/>
          </a:prstGeom>
          <a:noFill/>
        </p:spPr>
        <p:txBody>
          <a:bodyPr wrap="none" rtlCol="0">
            <a:spAutoFit/>
          </a:bodyPr>
          <a:lstStyle/>
          <a:p>
            <a:r>
              <a:rPr lang="zh-CN" altLang="en-US" sz="2600" b="1" dirty="0" smtClean="0">
                <a:latin typeface="+mj-ea"/>
                <a:ea typeface="+mj-ea"/>
              </a:rPr>
              <a:t>存在问题：</a:t>
            </a:r>
            <a:endParaRPr lang="zh-CN" altLang="en-US" sz="2600" b="1" dirty="0">
              <a:latin typeface="+mj-ea"/>
              <a:ea typeface="+mj-ea"/>
            </a:endParaRPr>
          </a:p>
        </p:txBody>
      </p:sp>
      <p:sp>
        <p:nvSpPr>
          <p:cNvPr id="8" name="TextBox 7"/>
          <p:cNvSpPr txBox="1"/>
          <p:nvPr/>
        </p:nvSpPr>
        <p:spPr>
          <a:xfrm>
            <a:off x="5317728" y="1849388"/>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smtClean="0">
                <a:latin typeface="幼圆" pitchFamily="49" charset="-122"/>
                <a:ea typeface="幼圆" pitchFamily="49" charset="-122"/>
              </a:rPr>
              <a:t>冗余严重</a:t>
            </a:r>
            <a:endParaRPr lang="zh-CN" altLang="en-US" sz="2400" b="1" dirty="0">
              <a:latin typeface="幼圆" pitchFamily="49" charset="-122"/>
              <a:ea typeface="幼圆" pitchFamily="49" charset="-122"/>
            </a:endParaRPr>
          </a:p>
        </p:txBody>
      </p:sp>
      <p:sp>
        <p:nvSpPr>
          <p:cNvPr id="9" name="TextBox 8"/>
          <p:cNvSpPr txBox="1"/>
          <p:nvPr/>
        </p:nvSpPr>
        <p:spPr>
          <a:xfrm>
            <a:off x="5292080" y="2425452"/>
            <a:ext cx="176202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smtClean="0">
                <a:latin typeface="幼圆" pitchFamily="49" charset="-122"/>
                <a:ea typeface="幼圆" pitchFamily="49" charset="-122"/>
              </a:rPr>
              <a:t>更新复杂</a:t>
            </a:r>
            <a:endParaRPr lang="zh-CN" altLang="en-US" sz="2400" b="1" dirty="0">
              <a:latin typeface="幼圆" pitchFamily="49" charset="-122"/>
              <a:ea typeface="幼圆" pitchFamily="49" charset="-122"/>
            </a:endParaRPr>
          </a:p>
        </p:txBody>
      </p:sp>
      <p:sp>
        <p:nvSpPr>
          <p:cNvPr id="15" name="TextBox 14"/>
          <p:cNvSpPr txBox="1"/>
          <p:nvPr/>
        </p:nvSpPr>
        <p:spPr>
          <a:xfrm>
            <a:off x="1115616" y="1057300"/>
            <a:ext cx="1224136" cy="523220"/>
          </a:xfrm>
          <a:prstGeom prst="rect">
            <a:avLst/>
          </a:prstGeom>
          <a:noFill/>
        </p:spPr>
        <p:txBody>
          <a:bodyPr wrap="square" rtlCol="0">
            <a:spAutoFit/>
          </a:bodyPr>
          <a:lstStyle/>
          <a:p>
            <a:r>
              <a:rPr lang="zh-CN" altLang="en-US" sz="2800" b="1" dirty="0" smtClean="0">
                <a:latin typeface="+mj-ea"/>
                <a:ea typeface="+mj-ea"/>
              </a:rPr>
              <a:t>分析：</a:t>
            </a:r>
            <a:endParaRPr lang="zh-CN" altLang="en-US" sz="2800" b="1" dirty="0">
              <a:latin typeface="+mj-ea"/>
              <a:ea typeface="+mj-ea"/>
            </a:endParaRPr>
          </a:p>
        </p:txBody>
      </p:sp>
      <p:sp>
        <p:nvSpPr>
          <p:cNvPr id="12" name="TextBox 11"/>
          <p:cNvSpPr txBox="1"/>
          <p:nvPr/>
        </p:nvSpPr>
        <p:spPr>
          <a:xfrm>
            <a:off x="2555776" y="1057300"/>
            <a:ext cx="6696743" cy="523220"/>
          </a:xfrm>
          <a:prstGeom prst="rect">
            <a:avLst/>
          </a:prstGeom>
          <a:noFill/>
        </p:spPr>
        <p:txBody>
          <a:bodyPr wrap="square" rtlCol="0">
            <a:spAutoFit/>
          </a:bodyPr>
          <a:lstStyle/>
          <a:p>
            <a:r>
              <a:rPr lang="en-US" altLang="zh-CN" sz="2800" dirty="0" smtClean="0">
                <a:latin typeface="+mj-ea"/>
                <a:ea typeface="+mj-ea"/>
              </a:rPr>
              <a:t>U={</a:t>
            </a:r>
            <a:r>
              <a:rPr lang="zh-CN" altLang="en-US" sz="2800" u="sng" dirty="0" smtClean="0">
                <a:latin typeface="+mj-ea"/>
                <a:ea typeface="+mj-ea"/>
              </a:rPr>
              <a:t>学号，</a:t>
            </a:r>
            <a:r>
              <a:rPr lang="zh-CN" altLang="en-US" sz="2800" u="sng" dirty="0">
                <a:latin typeface="+mj-ea"/>
                <a:ea typeface="+mj-ea"/>
              </a:rPr>
              <a:t>课程号</a:t>
            </a:r>
            <a:r>
              <a:rPr lang="zh-CN" altLang="en-US" sz="2800" dirty="0">
                <a:latin typeface="+mj-ea"/>
                <a:ea typeface="+mj-ea"/>
              </a:rPr>
              <a:t>，</a:t>
            </a:r>
            <a:r>
              <a:rPr lang="zh-CN" altLang="en-US" sz="2800" dirty="0" smtClean="0">
                <a:latin typeface="+mj-ea"/>
                <a:ea typeface="+mj-ea"/>
              </a:rPr>
              <a:t>学院，院长，</a:t>
            </a:r>
            <a:r>
              <a:rPr lang="en-US" altLang="zh-CN" sz="2800" dirty="0" smtClean="0">
                <a:latin typeface="+mj-ea"/>
                <a:ea typeface="+mj-ea"/>
              </a:rPr>
              <a:t> </a:t>
            </a:r>
            <a:r>
              <a:rPr lang="zh-CN" altLang="en-US" sz="2800" dirty="0" smtClean="0">
                <a:latin typeface="+mj-ea"/>
                <a:ea typeface="+mj-ea"/>
              </a:rPr>
              <a:t>成绩</a:t>
            </a:r>
            <a:r>
              <a:rPr lang="en-US" altLang="zh-CN" sz="2800" dirty="0" smtClean="0">
                <a:latin typeface="+mj-ea"/>
                <a:ea typeface="+mj-ea"/>
              </a:rPr>
              <a:t>}</a:t>
            </a:r>
            <a:endParaRPr lang="zh-CN" altLang="en-US" sz="2800" dirty="0">
              <a:latin typeface="+mj-ea"/>
              <a:ea typeface="+mj-ea"/>
            </a:endParaRPr>
          </a:p>
        </p:txBody>
      </p:sp>
      <p:sp>
        <p:nvSpPr>
          <p:cNvPr id="2" name="矩形 1"/>
          <p:cNvSpPr/>
          <p:nvPr/>
        </p:nvSpPr>
        <p:spPr>
          <a:xfrm>
            <a:off x="5292080" y="2857500"/>
            <a:ext cx="3816424" cy="2862322"/>
          </a:xfrm>
          <a:prstGeom prst="rect">
            <a:avLst/>
          </a:prstGeom>
        </p:spPr>
        <p:txBody>
          <a:bodyPr wrap="square">
            <a:spAutoFit/>
          </a:bodyPr>
          <a:lstStyle/>
          <a:p>
            <a:pPr>
              <a:lnSpc>
                <a:spcPct val="150000"/>
              </a:lnSpc>
            </a:pPr>
            <a:r>
              <a:rPr lang="zh-CN" altLang="zh-CN" sz="2400" dirty="0">
                <a:latin typeface="幼圆" pitchFamily="49" charset="-122"/>
                <a:ea typeface="幼圆" pitchFamily="49" charset="-122"/>
              </a:rPr>
              <a:t>由于冗余，更新数据库时系统要付出很大的代价来维护数据库的完整性，否则面临数据的不一致性，比如换了系主任</a:t>
            </a:r>
            <a:endParaRPr lang="zh-CN" altLang="zh-CN" sz="2400" dirty="0">
              <a:latin typeface="幼圆" pitchFamily="49" charset="-122"/>
              <a:ea typeface="幼圆" pitchFamily="49" charset="-122"/>
            </a:endParaRPr>
          </a:p>
        </p:txBody>
      </p:sp>
      <p:sp>
        <p:nvSpPr>
          <p:cNvPr id="1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59497" y="2412935"/>
          <a:ext cx="4248472" cy="2856258"/>
        </p:xfrm>
        <a:graphic>
          <a:graphicData uri="http://schemas.openxmlformats.org/drawingml/2006/table">
            <a:tbl>
              <a:tblPr firstRow="1" bandRow="1">
                <a:tableStyleId>{F2DE63D5-997A-4646-A377-4702673A728D}</a:tableStyleId>
              </a:tblPr>
              <a:tblGrid>
                <a:gridCol w="720080"/>
                <a:gridCol w="936104"/>
                <a:gridCol w="1008112"/>
                <a:gridCol w="864096"/>
                <a:gridCol w="720080"/>
              </a:tblGrid>
              <a:tr h="524574">
                <a:tc>
                  <a:txBody>
                    <a:bodyPr/>
                    <a:lstStyle/>
                    <a:p>
                      <a:r>
                        <a:rPr lang="zh-CN" altLang="en-US" sz="1800" dirty="0" smtClean="0">
                          <a:latin typeface="幼圆" pitchFamily="49" charset="-122"/>
                          <a:ea typeface="幼圆" pitchFamily="49" charset="-122"/>
                        </a:rPr>
                        <a:t>学号</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课程号</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学院</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院长</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成绩</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S1</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计算机</a:t>
                      </a:r>
                      <a:endParaRPr lang="zh-CN" altLang="en-US" sz="1800" dirty="0">
                        <a:latin typeface="幼圆" pitchFamily="49" charset="-122"/>
                        <a:ea typeface="幼圆" pitchFamily="49" charset="-122"/>
                      </a:endParaRPr>
                    </a:p>
                  </a:txBody>
                  <a:tcPr marT="50800" marB="50800"/>
                </a:tc>
                <a:tc>
                  <a:txBody>
                    <a:bodyPr/>
                    <a:lstStyle/>
                    <a:p>
                      <a:r>
                        <a:rPr lang="zh-CN" altLang="en-US" sz="1800" dirty="0" smtClean="0">
                          <a:latin typeface="幼圆" pitchFamily="49" charset="-122"/>
                          <a:ea typeface="幼圆" pitchFamily="49" charset="-122"/>
                        </a:rPr>
                        <a:t>张三</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90</a:t>
                      </a:r>
                      <a:endParaRPr lang="zh-CN" altLang="en-US" sz="1800" dirty="0">
                        <a:latin typeface="幼圆" pitchFamily="49" charset="-122"/>
                        <a:ea typeface="幼圆" pitchFamily="49" charset="-122"/>
                      </a:endParaRPr>
                    </a:p>
                  </a:txBody>
                  <a:tcPr marT="50800" marB="50800"/>
                </a:tc>
              </a:tr>
              <a:tr h="38861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S2</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80</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S3</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78</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S4</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58</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S5</a:t>
                      </a:r>
                      <a:endParaRPr lang="zh-CN" altLang="en-US" sz="1800" dirty="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C1</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计算机</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latin typeface="幼圆" pitchFamily="49" charset="-122"/>
                          <a:ea typeface="幼圆" pitchFamily="49" charset="-122"/>
                        </a:rPr>
                        <a:t>张三</a:t>
                      </a:r>
                      <a:endParaRPr lang="zh-CN" altLang="en-US" sz="1800" dirty="0" smtClean="0">
                        <a:latin typeface="幼圆" pitchFamily="49" charset="-122"/>
                        <a:ea typeface="幼圆" pitchFamily="49" charset="-122"/>
                      </a:endParaRPr>
                    </a:p>
                  </a:txBody>
                  <a:tcPr marT="50800" marB="50800"/>
                </a:tc>
                <a:tc>
                  <a:txBody>
                    <a:bodyPr/>
                    <a:lstStyle/>
                    <a:p>
                      <a:r>
                        <a:rPr lang="en-US" altLang="zh-CN" sz="1800" dirty="0" smtClean="0">
                          <a:latin typeface="幼圆" pitchFamily="49" charset="-122"/>
                          <a:ea typeface="幼圆" pitchFamily="49" charset="-122"/>
                        </a:rPr>
                        <a:t>65</a:t>
                      </a:r>
                      <a:endParaRPr lang="zh-CN" altLang="en-US" sz="1800" dirty="0">
                        <a:latin typeface="幼圆" pitchFamily="49" charset="-122"/>
                        <a:ea typeface="幼圆" pitchFamily="49" charset="-122"/>
                      </a:endParaRPr>
                    </a:p>
                  </a:txBody>
                  <a:tcPr marT="50800" marB="50800"/>
                </a:tc>
              </a:tr>
              <a:tr h="388614">
                <a:tc>
                  <a:txBody>
                    <a:bodyPr/>
                    <a:lstStyle/>
                    <a:p>
                      <a:r>
                        <a:rPr lang="en-US" altLang="zh-CN" sz="1800" dirty="0" smtClean="0">
                          <a:latin typeface="幼圆" pitchFamily="49" charset="-122"/>
                          <a:ea typeface="幼圆" pitchFamily="49" charset="-122"/>
                        </a:rPr>
                        <a:t>:</a:t>
                      </a:r>
                      <a:endParaRPr lang="zh-CN" altLang="en-US" sz="1800" dirty="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a:txBody>
                  <a:tcPr marT="50800" marB="50800"/>
                </a:tc>
              </a:tr>
            </a:tbl>
          </a:graphicData>
        </a:graphic>
      </p:graphicFrame>
      <p:sp>
        <p:nvSpPr>
          <p:cNvPr id="10" name="TextBox 9"/>
          <p:cNvSpPr txBox="1"/>
          <p:nvPr/>
        </p:nvSpPr>
        <p:spPr>
          <a:xfrm>
            <a:off x="5191218" y="1881326"/>
            <a:ext cx="1871025" cy="492443"/>
          </a:xfrm>
          <a:prstGeom prst="rect">
            <a:avLst/>
          </a:prstGeom>
          <a:noFill/>
        </p:spPr>
        <p:txBody>
          <a:bodyPr wrap="none" rtlCol="0">
            <a:spAutoFit/>
          </a:bodyPr>
          <a:lstStyle/>
          <a:p>
            <a:pPr marL="342900" indent="-342900">
              <a:buFont typeface="Wingdings" panose="05000000000000000000" pitchFamily="2" charset="2"/>
              <a:buChar char="Ø"/>
            </a:pPr>
            <a:r>
              <a:rPr lang="zh-CN" altLang="en-US" sz="2600" b="1" dirty="0" smtClean="0">
                <a:latin typeface="幼圆" pitchFamily="49" charset="-122"/>
                <a:ea typeface="幼圆" pitchFamily="49" charset="-122"/>
              </a:rPr>
              <a:t>插入异常</a:t>
            </a:r>
            <a:endParaRPr lang="zh-CN" altLang="en-US" sz="2600" b="1" dirty="0">
              <a:latin typeface="幼圆" pitchFamily="49" charset="-122"/>
              <a:ea typeface="幼圆" pitchFamily="49" charset="-122"/>
            </a:endParaRPr>
          </a:p>
        </p:txBody>
      </p:sp>
      <p:sp>
        <p:nvSpPr>
          <p:cNvPr id="11" name="TextBox 10"/>
          <p:cNvSpPr txBox="1"/>
          <p:nvPr/>
        </p:nvSpPr>
        <p:spPr>
          <a:xfrm>
            <a:off x="5263226" y="3649588"/>
            <a:ext cx="1871025" cy="492443"/>
          </a:xfrm>
          <a:prstGeom prst="rect">
            <a:avLst/>
          </a:prstGeom>
          <a:noFill/>
        </p:spPr>
        <p:txBody>
          <a:bodyPr wrap="none" rtlCol="0">
            <a:spAutoFit/>
          </a:bodyPr>
          <a:lstStyle/>
          <a:p>
            <a:pPr marL="342900" indent="-342900">
              <a:buFont typeface="Wingdings" panose="05000000000000000000" pitchFamily="2" charset="2"/>
              <a:buChar char="Ø"/>
            </a:pPr>
            <a:r>
              <a:rPr lang="zh-CN" altLang="en-US" sz="2600" b="1" dirty="0">
                <a:latin typeface="幼圆" pitchFamily="49" charset="-122"/>
                <a:ea typeface="幼圆" pitchFamily="49" charset="-122"/>
              </a:rPr>
              <a:t>删除</a:t>
            </a:r>
            <a:r>
              <a:rPr lang="zh-CN" altLang="en-US" sz="2600" b="1" dirty="0" smtClean="0">
                <a:latin typeface="幼圆" pitchFamily="49" charset="-122"/>
                <a:ea typeface="幼圆" pitchFamily="49" charset="-122"/>
              </a:rPr>
              <a:t>异常</a:t>
            </a:r>
            <a:endParaRPr lang="zh-CN" altLang="en-US" sz="2600" b="1" dirty="0">
              <a:latin typeface="幼圆" pitchFamily="49" charset="-122"/>
              <a:ea typeface="幼圆" pitchFamily="49" charset="-122"/>
            </a:endParaRPr>
          </a:p>
        </p:txBody>
      </p:sp>
      <p:sp>
        <p:nvSpPr>
          <p:cNvPr id="2" name="矩形 1"/>
          <p:cNvSpPr/>
          <p:nvPr/>
        </p:nvSpPr>
        <p:spPr>
          <a:xfrm>
            <a:off x="5580112" y="2377251"/>
            <a:ext cx="3528392" cy="1200329"/>
          </a:xfrm>
          <a:prstGeom prst="rect">
            <a:avLst/>
          </a:prstGeom>
        </p:spPr>
        <p:txBody>
          <a:bodyPr wrap="square">
            <a:spAutoFit/>
          </a:bodyPr>
          <a:lstStyle/>
          <a:p>
            <a:r>
              <a:rPr lang="zh-CN" altLang="zh-CN" sz="2400" dirty="0">
                <a:latin typeface="幼圆" pitchFamily="49" charset="-122"/>
                <a:ea typeface="幼圆" pitchFamily="49" charset="-122"/>
              </a:rPr>
              <a:t>如某个系刚成立没有学生，则系主任的信息无法存入到</a:t>
            </a:r>
            <a:r>
              <a:rPr lang="zh-CN" altLang="zh-CN" sz="2400" dirty="0" smtClean="0">
                <a:latin typeface="幼圆" pitchFamily="49" charset="-122"/>
                <a:ea typeface="幼圆" pitchFamily="49" charset="-122"/>
              </a:rPr>
              <a:t>数据库</a:t>
            </a:r>
            <a:endParaRPr lang="zh-CN" altLang="en-US" sz="2400" dirty="0"/>
          </a:p>
        </p:txBody>
      </p:sp>
      <p:sp>
        <p:nvSpPr>
          <p:cNvPr id="3" name="矩形 2"/>
          <p:cNvSpPr/>
          <p:nvPr/>
        </p:nvSpPr>
        <p:spPr>
          <a:xfrm>
            <a:off x="5652120" y="4177451"/>
            <a:ext cx="3502744" cy="1200329"/>
          </a:xfrm>
          <a:prstGeom prst="rect">
            <a:avLst/>
          </a:prstGeom>
        </p:spPr>
        <p:txBody>
          <a:bodyPr wrap="square">
            <a:spAutoFit/>
          </a:bodyPr>
          <a:lstStyle/>
          <a:p>
            <a:r>
              <a:rPr lang="zh-CN" altLang="zh-CN" sz="2400" dirty="0">
                <a:latin typeface="幼圆" pitchFamily="49" charset="-122"/>
                <a:ea typeface="幼圆" pitchFamily="49" charset="-122"/>
              </a:rPr>
              <a:t>如学生毕业了，要删除学生的信息，则系主任的信息业被删除</a:t>
            </a:r>
            <a:r>
              <a:rPr lang="zh-CN" altLang="zh-CN" sz="2400" dirty="0" smtClean="0">
                <a:latin typeface="幼圆" pitchFamily="49" charset="-122"/>
                <a:ea typeface="幼圆" pitchFamily="49" charset="-122"/>
              </a:rPr>
              <a:t>了</a:t>
            </a:r>
            <a:endParaRPr lang="zh-CN" altLang="en-US" sz="2400" dirty="0"/>
          </a:p>
        </p:txBody>
      </p:sp>
      <p:sp>
        <p:nvSpPr>
          <p:cNvPr id="1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
        <p:nvSpPr>
          <p:cNvPr id="18" name="TextBox 17"/>
          <p:cNvSpPr txBox="1"/>
          <p:nvPr/>
        </p:nvSpPr>
        <p:spPr>
          <a:xfrm>
            <a:off x="3647792" y="1849388"/>
            <a:ext cx="1851789" cy="492443"/>
          </a:xfrm>
          <a:prstGeom prst="rect">
            <a:avLst/>
          </a:prstGeom>
          <a:noFill/>
        </p:spPr>
        <p:txBody>
          <a:bodyPr wrap="none" rtlCol="0">
            <a:spAutoFit/>
          </a:bodyPr>
          <a:lstStyle/>
          <a:p>
            <a:r>
              <a:rPr lang="zh-CN" altLang="en-US" sz="2600" b="1" dirty="0" smtClean="0">
                <a:latin typeface="+mj-ea"/>
                <a:ea typeface="+mj-ea"/>
              </a:rPr>
              <a:t>存在问题：</a:t>
            </a:r>
            <a:endParaRPr lang="zh-CN" altLang="en-US" sz="2600" b="1" dirty="0">
              <a:latin typeface="+mj-ea"/>
              <a:ea typeface="+mj-ea"/>
            </a:endParaRPr>
          </a:p>
        </p:txBody>
      </p:sp>
      <p:sp>
        <p:nvSpPr>
          <p:cNvPr id="19" name="TextBox 18"/>
          <p:cNvSpPr txBox="1"/>
          <p:nvPr/>
        </p:nvSpPr>
        <p:spPr>
          <a:xfrm>
            <a:off x="1115616" y="1057300"/>
            <a:ext cx="1224136" cy="523220"/>
          </a:xfrm>
          <a:prstGeom prst="rect">
            <a:avLst/>
          </a:prstGeom>
          <a:noFill/>
        </p:spPr>
        <p:txBody>
          <a:bodyPr wrap="square" rtlCol="0">
            <a:spAutoFit/>
          </a:bodyPr>
          <a:lstStyle/>
          <a:p>
            <a:r>
              <a:rPr lang="zh-CN" altLang="en-US" sz="2800" b="1" dirty="0" smtClean="0">
                <a:latin typeface="+mj-ea"/>
                <a:ea typeface="+mj-ea"/>
              </a:rPr>
              <a:t>分析：</a:t>
            </a:r>
            <a:endParaRPr lang="zh-CN" altLang="en-US" sz="2800" b="1" dirty="0">
              <a:latin typeface="+mj-ea"/>
              <a:ea typeface="+mj-ea"/>
            </a:endParaRPr>
          </a:p>
        </p:txBody>
      </p:sp>
      <p:sp>
        <p:nvSpPr>
          <p:cNvPr id="20" name="TextBox 19"/>
          <p:cNvSpPr txBox="1"/>
          <p:nvPr/>
        </p:nvSpPr>
        <p:spPr>
          <a:xfrm>
            <a:off x="2555776" y="1057300"/>
            <a:ext cx="6696743" cy="523220"/>
          </a:xfrm>
          <a:prstGeom prst="rect">
            <a:avLst/>
          </a:prstGeom>
          <a:noFill/>
        </p:spPr>
        <p:txBody>
          <a:bodyPr wrap="square" rtlCol="0">
            <a:spAutoFit/>
          </a:bodyPr>
          <a:lstStyle/>
          <a:p>
            <a:r>
              <a:rPr lang="en-US" altLang="zh-CN" sz="2800" dirty="0" smtClean="0">
                <a:latin typeface="+mj-ea"/>
                <a:ea typeface="+mj-ea"/>
              </a:rPr>
              <a:t>U={</a:t>
            </a:r>
            <a:r>
              <a:rPr lang="zh-CN" altLang="en-US" sz="2800" u="sng" dirty="0" smtClean="0">
                <a:latin typeface="+mj-ea"/>
                <a:ea typeface="+mj-ea"/>
              </a:rPr>
              <a:t>学号，</a:t>
            </a:r>
            <a:r>
              <a:rPr lang="zh-CN" altLang="en-US" sz="2800" u="sng" dirty="0">
                <a:latin typeface="+mj-ea"/>
                <a:ea typeface="+mj-ea"/>
              </a:rPr>
              <a:t>课程号</a:t>
            </a:r>
            <a:r>
              <a:rPr lang="zh-CN" altLang="en-US" sz="2800" dirty="0">
                <a:latin typeface="+mj-ea"/>
                <a:ea typeface="+mj-ea"/>
              </a:rPr>
              <a:t>，</a:t>
            </a:r>
            <a:r>
              <a:rPr lang="zh-CN" altLang="en-US" sz="2800" dirty="0" smtClean="0">
                <a:latin typeface="+mj-ea"/>
                <a:ea typeface="+mj-ea"/>
              </a:rPr>
              <a:t>学院，院长，</a:t>
            </a:r>
            <a:r>
              <a:rPr lang="en-US" altLang="zh-CN" sz="2800" dirty="0" smtClean="0">
                <a:latin typeface="+mj-ea"/>
                <a:ea typeface="+mj-ea"/>
              </a:rPr>
              <a:t> </a:t>
            </a:r>
            <a:r>
              <a:rPr lang="zh-CN" altLang="en-US" sz="2800" dirty="0" smtClean="0">
                <a:latin typeface="+mj-ea"/>
                <a:ea typeface="+mj-ea"/>
              </a:rPr>
              <a:t>成绩</a:t>
            </a:r>
            <a:r>
              <a:rPr lang="en-US" altLang="zh-CN" sz="2800" dirty="0" smtClean="0">
                <a:latin typeface="+mj-ea"/>
                <a:ea typeface="+mj-ea"/>
              </a:rPr>
              <a:t>}</a:t>
            </a:r>
            <a:endParaRPr lang="zh-CN" altLang="en-US"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4864" y="2065412"/>
            <a:ext cx="331533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a:latin typeface="幼圆" pitchFamily="49" charset="-122"/>
                <a:ea typeface="幼圆" pitchFamily="49" charset="-122"/>
              </a:rPr>
              <a:t>直观</a:t>
            </a:r>
            <a:r>
              <a:rPr lang="zh-CN" altLang="en-US" sz="2400" b="1" dirty="0" smtClean="0">
                <a:latin typeface="幼圆" pitchFamily="49" charset="-122"/>
                <a:ea typeface="幼圆" pitchFamily="49" charset="-122"/>
              </a:rPr>
              <a:t>上的不合理性：</a:t>
            </a:r>
            <a:endParaRPr lang="zh-CN" altLang="en-US" sz="2400" b="1" dirty="0">
              <a:latin typeface="幼圆" pitchFamily="49" charset="-122"/>
              <a:ea typeface="幼圆" pitchFamily="49" charset="-122"/>
            </a:endParaRPr>
          </a:p>
        </p:txBody>
      </p:sp>
      <p:sp>
        <p:nvSpPr>
          <p:cNvPr id="5" name="TextBox 4"/>
          <p:cNvSpPr txBox="1"/>
          <p:nvPr/>
        </p:nvSpPr>
        <p:spPr>
          <a:xfrm>
            <a:off x="2680385" y="2713484"/>
            <a:ext cx="4801314" cy="461665"/>
          </a:xfrm>
          <a:prstGeom prst="rect">
            <a:avLst/>
          </a:prstGeom>
          <a:noFill/>
        </p:spPr>
        <p:txBody>
          <a:bodyPr wrap="none" rtlCol="0">
            <a:spAutoFit/>
          </a:bodyPr>
          <a:lstStyle/>
          <a:p>
            <a:r>
              <a:rPr lang="zh-CN" altLang="en-US" sz="2400" dirty="0" smtClean="0">
                <a:latin typeface="幼圆" pitchFamily="49" charset="-122"/>
                <a:ea typeface="幼圆" pitchFamily="49" charset="-122"/>
              </a:rPr>
              <a:t>两种不同类的信息混入在一个表中</a:t>
            </a:r>
            <a:endParaRPr lang="zh-CN" altLang="en-US" sz="2400" dirty="0">
              <a:latin typeface="幼圆" pitchFamily="49" charset="-122"/>
              <a:ea typeface="幼圆" pitchFamily="49" charset="-122"/>
            </a:endParaRPr>
          </a:p>
        </p:txBody>
      </p:sp>
      <p:sp>
        <p:nvSpPr>
          <p:cNvPr id="6" name="TextBox 5"/>
          <p:cNvSpPr txBox="1"/>
          <p:nvPr/>
        </p:nvSpPr>
        <p:spPr>
          <a:xfrm>
            <a:off x="1676452" y="3807474"/>
            <a:ext cx="2696572"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smtClean="0">
                <a:latin typeface="幼圆" pitchFamily="49" charset="-122"/>
                <a:ea typeface="幼圆" pitchFamily="49" charset="-122"/>
              </a:rPr>
              <a:t>理论上的不合理</a:t>
            </a:r>
            <a:endParaRPr lang="zh-CN" altLang="en-US" sz="2400" b="1" dirty="0">
              <a:latin typeface="幼圆" pitchFamily="49" charset="-122"/>
              <a:ea typeface="幼圆" pitchFamily="49" charset="-122"/>
            </a:endParaRPr>
          </a:p>
        </p:txBody>
      </p:sp>
      <p:sp>
        <p:nvSpPr>
          <p:cNvPr id="7" name="TextBox 6"/>
          <p:cNvSpPr txBox="1"/>
          <p:nvPr/>
        </p:nvSpPr>
        <p:spPr>
          <a:xfrm>
            <a:off x="2710240" y="4412059"/>
            <a:ext cx="3877985" cy="461665"/>
          </a:xfrm>
          <a:prstGeom prst="rect">
            <a:avLst/>
          </a:prstGeom>
          <a:noFill/>
        </p:spPr>
        <p:txBody>
          <a:bodyPr wrap="none" rtlCol="0">
            <a:spAutoFit/>
          </a:bodyPr>
          <a:lstStyle/>
          <a:p>
            <a:r>
              <a:rPr lang="zh-CN" altLang="en-US" sz="2400" dirty="0" smtClean="0">
                <a:latin typeface="幼圆" pitchFamily="49" charset="-122"/>
                <a:ea typeface="幼圆" pitchFamily="49" charset="-122"/>
              </a:rPr>
              <a:t>存在不合适的函数依赖关系</a:t>
            </a:r>
            <a:endParaRPr lang="zh-CN" altLang="en-US" sz="2400" dirty="0">
              <a:latin typeface="幼圆" pitchFamily="49" charset="-122"/>
              <a:ea typeface="幼圆" pitchFamily="49" charset="-122"/>
            </a:endParaRPr>
          </a:p>
        </p:txBody>
      </p:sp>
      <p:sp>
        <p:nvSpPr>
          <p:cNvPr id="1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
        <p:nvSpPr>
          <p:cNvPr id="15" name="TextBox 14"/>
          <p:cNvSpPr txBox="1"/>
          <p:nvPr/>
        </p:nvSpPr>
        <p:spPr>
          <a:xfrm>
            <a:off x="1115616" y="1057300"/>
            <a:ext cx="1224136" cy="523220"/>
          </a:xfrm>
          <a:prstGeom prst="rect">
            <a:avLst/>
          </a:prstGeom>
          <a:noFill/>
        </p:spPr>
        <p:txBody>
          <a:bodyPr wrap="square" rtlCol="0">
            <a:spAutoFit/>
          </a:bodyPr>
          <a:lstStyle/>
          <a:p>
            <a:r>
              <a:rPr lang="zh-CN" altLang="en-US" sz="2800" b="1" dirty="0" smtClean="0">
                <a:latin typeface="+mj-ea"/>
                <a:ea typeface="+mj-ea"/>
              </a:rPr>
              <a:t>分析：</a:t>
            </a:r>
            <a:endParaRPr lang="zh-CN" altLang="en-US" sz="2800" b="1" dirty="0">
              <a:latin typeface="+mj-ea"/>
              <a:ea typeface="+mj-ea"/>
            </a:endParaRPr>
          </a:p>
        </p:txBody>
      </p:sp>
      <p:sp>
        <p:nvSpPr>
          <p:cNvPr id="16" name="TextBox 15"/>
          <p:cNvSpPr txBox="1"/>
          <p:nvPr/>
        </p:nvSpPr>
        <p:spPr>
          <a:xfrm>
            <a:off x="2555776" y="1057300"/>
            <a:ext cx="6696743" cy="523220"/>
          </a:xfrm>
          <a:prstGeom prst="rect">
            <a:avLst/>
          </a:prstGeom>
          <a:noFill/>
        </p:spPr>
        <p:txBody>
          <a:bodyPr wrap="square" rtlCol="0">
            <a:spAutoFit/>
          </a:bodyPr>
          <a:lstStyle/>
          <a:p>
            <a:r>
              <a:rPr lang="en-US" altLang="zh-CN" sz="2800" dirty="0" smtClean="0">
                <a:latin typeface="+mj-ea"/>
                <a:ea typeface="+mj-ea"/>
              </a:rPr>
              <a:t>U={</a:t>
            </a:r>
            <a:r>
              <a:rPr lang="zh-CN" altLang="en-US" sz="2800" u="sng" dirty="0" smtClean="0">
                <a:latin typeface="+mj-ea"/>
                <a:ea typeface="+mj-ea"/>
              </a:rPr>
              <a:t>学号，</a:t>
            </a:r>
            <a:r>
              <a:rPr lang="zh-CN" altLang="en-US" sz="2800" u="sng" dirty="0">
                <a:latin typeface="+mj-ea"/>
                <a:ea typeface="+mj-ea"/>
              </a:rPr>
              <a:t>课程号</a:t>
            </a:r>
            <a:r>
              <a:rPr lang="zh-CN" altLang="en-US" sz="2800" dirty="0">
                <a:latin typeface="+mj-ea"/>
                <a:ea typeface="+mj-ea"/>
              </a:rPr>
              <a:t>，</a:t>
            </a:r>
            <a:r>
              <a:rPr lang="zh-CN" altLang="en-US" sz="2800" dirty="0" smtClean="0">
                <a:latin typeface="+mj-ea"/>
                <a:ea typeface="+mj-ea"/>
              </a:rPr>
              <a:t>学院，院长，</a:t>
            </a:r>
            <a:r>
              <a:rPr lang="en-US" altLang="zh-CN" sz="2800" dirty="0" smtClean="0">
                <a:latin typeface="+mj-ea"/>
                <a:ea typeface="+mj-ea"/>
              </a:rPr>
              <a:t> </a:t>
            </a:r>
            <a:r>
              <a:rPr lang="zh-CN" altLang="en-US" sz="2800" dirty="0" smtClean="0">
                <a:latin typeface="+mj-ea"/>
                <a:ea typeface="+mj-ea"/>
              </a:rPr>
              <a:t>成绩</a:t>
            </a:r>
            <a:r>
              <a:rPr lang="en-US" altLang="zh-CN" sz="2800" dirty="0" smtClean="0">
                <a:latin typeface="+mj-ea"/>
                <a:ea typeface="+mj-ea"/>
              </a:rPr>
              <a:t>}</a:t>
            </a:r>
            <a:endParaRPr lang="zh-CN" altLang="en-US"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971600" y="2217429"/>
            <a:ext cx="2448273" cy="1120124"/>
            <a:chOff x="949438" y="2211710"/>
            <a:chExt cx="2448273" cy="1008112"/>
          </a:xfrm>
        </p:grpSpPr>
        <p:sp>
          <p:nvSpPr>
            <p:cNvPr id="4" name="TextBox 3"/>
            <p:cNvSpPr txBox="1"/>
            <p:nvPr/>
          </p:nvSpPr>
          <p:spPr>
            <a:xfrm>
              <a:off x="1016147" y="2211710"/>
              <a:ext cx="891557" cy="332399"/>
            </a:xfrm>
            <a:prstGeom prst="rect">
              <a:avLst/>
            </a:prstGeom>
            <a:noFill/>
            <a:ln>
              <a:noFill/>
            </a:ln>
          </p:spPr>
          <p:txBody>
            <a:bodyPr wrap="square" rtlCol="0">
              <a:spAutoFit/>
            </a:bodyPr>
            <a:lstStyle/>
            <a:p>
              <a:r>
                <a:rPr lang="zh-CN" altLang="en-US" dirty="0" smtClean="0"/>
                <a:t>学   号</a:t>
              </a:r>
              <a:endParaRPr lang="zh-CN" altLang="en-US" dirty="0"/>
            </a:p>
          </p:txBody>
        </p:sp>
        <p:sp>
          <p:nvSpPr>
            <p:cNvPr id="5" name="TextBox 4"/>
            <p:cNvSpPr txBox="1"/>
            <p:nvPr/>
          </p:nvSpPr>
          <p:spPr>
            <a:xfrm>
              <a:off x="1016146" y="2787774"/>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6" name="矩形 5"/>
            <p:cNvSpPr/>
            <p:nvPr/>
          </p:nvSpPr>
          <p:spPr>
            <a:xfrm>
              <a:off x="949438" y="2211710"/>
              <a:ext cx="1191375" cy="10081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3"/>
            </p:cNvCxnSpPr>
            <p:nvPr/>
          </p:nvCxnSpPr>
          <p:spPr>
            <a:xfrm>
              <a:off x="2140813" y="2715766"/>
              <a:ext cx="34295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06154" y="2531100"/>
              <a:ext cx="891557" cy="332399"/>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grpSp>
      <p:grpSp>
        <p:nvGrpSpPr>
          <p:cNvPr id="33" name="组合 32"/>
          <p:cNvGrpSpPr/>
          <p:nvPr/>
        </p:nvGrpSpPr>
        <p:grpSpPr>
          <a:xfrm>
            <a:off x="3536430" y="2217429"/>
            <a:ext cx="2642135" cy="1120124"/>
            <a:chOff x="3635896" y="2211710"/>
            <a:chExt cx="2642135" cy="1008112"/>
          </a:xfrm>
        </p:grpSpPr>
        <p:sp>
          <p:nvSpPr>
            <p:cNvPr id="10" name="TextBox 9"/>
            <p:cNvSpPr txBox="1"/>
            <p:nvPr/>
          </p:nvSpPr>
          <p:spPr>
            <a:xfrm>
              <a:off x="3896467" y="2211710"/>
              <a:ext cx="891557" cy="332399"/>
            </a:xfrm>
            <a:prstGeom prst="rect">
              <a:avLst/>
            </a:prstGeom>
            <a:noFill/>
            <a:ln>
              <a:noFill/>
            </a:ln>
          </p:spPr>
          <p:txBody>
            <a:bodyPr wrap="square" rtlCol="0">
              <a:spAutoFit/>
            </a:bodyPr>
            <a:lstStyle/>
            <a:p>
              <a:r>
                <a:rPr lang="zh-CN" altLang="en-US" dirty="0" smtClean="0"/>
                <a:t>学   号</a:t>
              </a:r>
              <a:endParaRPr lang="zh-CN" altLang="en-US" dirty="0"/>
            </a:p>
          </p:txBody>
        </p:sp>
        <p:sp>
          <p:nvSpPr>
            <p:cNvPr id="11" name="TextBox 10"/>
            <p:cNvSpPr txBox="1"/>
            <p:nvPr/>
          </p:nvSpPr>
          <p:spPr>
            <a:xfrm>
              <a:off x="3896466" y="2787774"/>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12" name="矩形 11"/>
            <p:cNvSpPr/>
            <p:nvPr/>
          </p:nvSpPr>
          <p:spPr>
            <a:xfrm>
              <a:off x="3635896" y="2211710"/>
              <a:ext cx="1385238" cy="10081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12" idx="3"/>
            </p:cNvCxnSpPr>
            <p:nvPr/>
          </p:nvCxnSpPr>
          <p:spPr>
            <a:xfrm>
              <a:off x="5021134" y="2715766"/>
              <a:ext cx="34295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86474" y="2531100"/>
              <a:ext cx="891557" cy="332399"/>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grpSp>
      <p:grpSp>
        <p:nvGrpSpPr>
          <p:cNvPr id="34" name="组合 33"/>
          <p:cNvGrpSpPr/>
          <p:nvPr/>
        </p:nvGrpSpPr>
        <p:grpSpPr>
          <a:xfrm>
            <a:off x="6322356" y="2217429"/>
            <a:ext cx="2642135" cy="1120124"/>
            <a:chOff x="6421822" y="2194771"/>
            <a:chExt cx="2642135" cy="1008112"/>
          </a:xfrm>
        </p:grpSpPr>
        <p:sp>
          <p:nvSpPr>
            <p:cNvPr id="15" name="TextBox 14"/>
            <p:cNvSpPr txBox="1"/>
            <p:nvPr/>
          </p:nvSpPr>
          <p:spPr>
            <a:xfrm>
              <a:off x="6682393" y="2194771"/>
              <a:ext cx="891557" cy="332399"/>
            </a:xfrm>
            <a:prstGeom prst="rect">
              <a:avLst/>
            </a:prstGeom>
            <a:noFill/>
            <a:ln>
              <a:noFill/>
            </a:ln>
          </p:spPr>
          <p:txBody>
            <a:bodyPr wrap="square" rtlCol="0">
              <a:spAutoFit/>
            </a:bodyPr>
            <a:lstStyle/>
            <a:p>
              <a:r>
                <a:rPr lang="zh-CN" altLang="en-US" dirty="0" smtClean="0"/>
                <a:t>学   号</a:t>
              </a:r>
              <a:endParaRPr lang="zh-CN" altLang="en-US" dirty="0"/>
            </a:p>
          </p:txBody>
        </p:sp>
        <p:sp>
          <p:nvSpPr>
            <p:cNvPr id="16" name="TextBox 15"/>
            <p:cNvSpPr txBox="1"/>
            <p:nvPr/>
          </p:nvSpPr>
          <p:spPr>
            <a:xfrm>
              <a:off x="6682392" y="2770835"/>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17" name="矩形 16"/>
            <p:cNvSpPr/>
            <p:nvPr/>
          </p:nvSpPr>
          <p:spPr>
            <a:xfrm>
              <a:off x="6421822" y="2194771"/>
              <a:ext cx="1385238" cy="10081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a:stCxn id="17" idx="3"/>
            </p:cNvCxnSpPr>
            <p:nvPr/>
          </p:nvCxnSpPr>
          <p:spPr>
            <a:xfrm>
              <a:off x="7807060" y="2698827"/>
              <a:ext cx="34295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72400" y="2514161"/>
              <a:ext cx="891557" cy="332399"/>
            </a:xfrm>
            <a:prstGeom prst="rect">
              <a:avLst/>
            </a:prstGeom>
            <a:noFill/>
            <a:ln>
              <a:solidFill>
                <a:schemeClr val="tx1"/>
              </a:solidFill>
            </a:ln>
          </p:spPr>
          <p:txBody>
            <a:bodyPr wrap="square" rtlCol="0">
              <a:spAutoFit/>
            </a:bodyPr>
            <a:lstStyle/>
            <a:p>
              <a:r>
                <a:rPr lang="zh-CN" altLang="en-US" dirty="0" smtClean="0"/>
                <a:t>成  绩</a:t>
              </a:r>
              <a:endParaRPr lang="zh-CN" altLang="en-US" dirty="0"/>
            </a:p>
          </p:txBody>
        </p:sp>
      </p:grpSp>
      <p:sp>
        <p:nvSpPr>
          <p:cNvPr id="38"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
        <p:nvSpPr>
          <p:cNvPr id="40" name="TextBox 39"/>
          <p:cNvSpPr txBox="1"/>
          <p:nvPr/>
        </p:nvSpPr>
        <p:spPr>
          <a:xfrm>
            <a:off x="1115616" y="1057300"/>
            <a:ext cx="1224136" cy="523220"/>
          </a:xfrm>
          <a:prstGeom prst="rect">
            <a:avLst/>
          </a:prstGeom>
          <a:noFill/>
        </p:spPr>
        <p:txBody>
          <a:bodyPr wrap="square" rtlCol="0">
            <a:spAutoFit/>
          </a:bodyPr>
          <a:lstStyle/>
          <a:p>
            <a:r>
              <a:rPr lang="zh-CN" altLang="en-US" sz="2800" b="1" dirty="0" smtClean="0">
                <a:latin typeface="+mj-ea"/>
                <a:ea typeface="+mj-ea"/>
              </a:rPr>
              <a:t>分析：</a:t>
            </a:r>
            <a:endParaRPr lang="zh-CN" altLang="en-US" sz="2800" b="1" dirty="0">
              <a:latin typeface="+mj-ea"/>
              <a:ea typeface="+mj-ea"/>
            </a:endParaRPr>
          </a:p>
        </p:txBody>
      </p:sp>
      <p:sp>
        <p:nvSpPr>
          <p:cNvPr id="46" name="TextBox 45"/>
          <p:cNvSpPr txBox="1"/>
          <p:nvPr/>
        </p:nvSpPr>
        <p:spPr>
          <a:xfrm>
            <a:off x="2555776" y="1057300"/>
            <a:ext cx="6696743" cy="523220"/>
          </a:xfrm>
          <a:prstGeom prst="rect">
            <a:avLst/>
          </a:prstGeom>
          <a:noFill/>
        </p:spPr>
        <p:txBody>
          <a:bodyPr wrap="square" rtlCol="0">
            <a:spAutoFit/>
          </a:bodyPr>
          <a:lstStyle/>
          <a:p>
            <a:r>
              <a:rPr lang="en-US" altLang="zh-CN" sz="2800" dirty="0" smtClean="0">
                <a:latin typeface="+mj-ea"/>
                <a:ea typeface="+mj-ea"/>
              </a:rPr>
              <a:t>U={</a:t>
            </a:r>
            <a:r>
              <a:rPr lang="zh-CN" altLang="en-US" sz="2800" u="sng" dirty="0" smtClean="0">
                <a:latin typeface="+mj-ea"/>
                <a:ea typeface="+mj-ea"/>
              </a:rPr>
              <a:t>学号，</a:t>
            </a:r>
            <a:r>
              <a:rPr lang="zh-CN" altLang="en-US" sz="2800" u="sng" dirty="0">
                <a:latin typeface="+mj-ea"/>
                <a:ea typeface="+mj-ea"/>
              </a:rPr>
              <a:t>课程号</a:t>
            </a:r>
            <a:r>
              <a:rPr lang="zh-CN" altLang="en-US" sz="2800" dirty="0">
                <a:latin typeface="+mj-ea"/>
                <a:ea typeface="+mj-ea"/>
              </a:rPr>
              <a:t>，</a:t>
            </a:r>
            <a:r>
              <a:rPr lang="zh-CN" altLang="en-US" sz="2800" dirty="0" smtClean="0">
                <a:latin typeface="+mj-ea"/>
                <a:ea typeface="+mj-ea"/>
              </a:rPr>
              <a:t>学院，院长，</a:t>
            </a:r>
            <a:r>
              <a:rPr lang="en-US" altLang="zh-CN" sz="2800" dirty="0" smtClean="0">
                <a:latin typeface="+mj-ea"/>
                <a:ea typeface="+mj-ea"/>
              </a:rPr>
              <a:t> </a:t>
            </a:r>
            <a:r>
              <a:rPr lang="zh-CN" altLang="en-US" sz="2800" dirty="0" smtClean="0">
                <a:latin typeface="+mj-ea"/>
                <a:ea typeface="+mj-ea"/>
              </a:rPr>
              <a:t>成绩</a:t>
            </a:r>
            <a:r>
              <a:rPr lang="en-US" altLang="zh-CN" sz="2800" dirty="0" smtClean="0">
                <a:latin typeface="+mj-ea"/>
                <a:ea typeface="+mj-ea"/>
              </a:rPr>
              <a:t>}</a:t>
            </a:r>
            <a:endParaRPr lang="zh-CN" altLang="en-US" sz="2800" dirty="0">
              <a:latin typeface="+mj-ea"/>
              <a:ea typeface="+mj-ea"/>
            </a:endParaRPr>
          </a:p>
        </p:txBody>
      </p:sp>
      <p:grpSp>
        <p:nvGrpSpPr>
          <p:cNvPr id="47" name="组合 46"/>
          <p:cNvGrpSpPr/>
          <p:nvPr/>
        </p:nvGrpSpPr>
        <p:grpSpPr>
          <a:xfrm>
            <a:off x="2033296" y="3977625"/>
            <a:ext cx="2412498" cy="1280142"/>
            <a:chOff x="755576" y="3723878"/>
            <a:chExt cx="2412498" cy="1152128"/>
          </a:xfrm>
        </p:grpSpPr>
        <p:sp>
          <p:nvSpPr>
            <p:cNvPr id="48" name="TextBox 47"/>
            <p:cNvSpPr txBox="1"/>
            <p:nvPr/>
          </p:nvSpPr>
          <p:spPr>
            <a:xfrm>
              <a:off x="1016147" y="3867894"/>
              <a:ext cx="891557" cy="332399"/>
            </a:xfrm>
            <a:prstGeom prst="rect">
              <a:avLst/>
            </a:prstGeom>
            <a:noFill/>
            <a:ln w="38100">
              <a:solidFill>
                <a:srgbClr val="FF0000"/>
              </a:solidFill>
              <a:prstDash val="sysDot"/>
            </a:ln>
          </p:spPr>
          <p:txBody>
            <a:bodyPr wrap="square" rtlCol="0">
              <a:spAutoFit/>
            </a:bodyPr>
            <a:lstStyle/>
            <a:p>
              <a:r>
                <a:rPr lang="zh-CN" altLang="en-US" dirty="0" smtClean="0"/>
                <a:t>学   号</a:t>
              </a:r>
              <a:endParaRPr lang="zh-CN" altLang="en-US" dirty="0"/>
            </a:p>
          </p:txBody>
        </p:sp>
        <p:sp>
          <p:nvSpPr>
            <p:cNvPr id="49" name="TextBox 48"/>
            <p:cNvSpPr txBox="1"/>
            <p:nvPr/>
          </p:nvSpPr>
          <p:spPr>
            <a:xfrm>
              <a:off x="1016146" y="4443958"/>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50" name="矩形 49"/>
            <p:cNvSpPr/>
            <p:nvPr/>
          </p:nvSpPr>
          <p:spPr>
            <a:xfrm>
              <a:off x="755576" y="3723878"/>
              <a:ext cx="1385238" cy="1152128"/>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箭头连接符 50"/>
            <p:cNvCxnSpPr>
              <a:stCxn id="48" idx="3"/>
            </p:cNvCxnSpPr>
            <p:nvPr/>
          </p:nvCxnSpPr>
          <p:spPr>
            <a:xfrm>
              <a:off x="1907704" y="4034094"/>
              <a:ext cx="45047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58176" y="3867894"/>
              <a:ext cx="809898" cy="332399"/>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grpSp>
      <p:grpSp>
        <p:nvGrpSpPr>
          <p:cNvPr id="53" name="组合 52"/>
          <p:cNvGrpSpPr/>
          <p:nvPr/>
        </p:nvGrpSpPr>
        <p:grpSpPr>
          <a:xfrm>
            <a:off x="4788027" y="3977625"/>
            <a:ext cx="2520277" cy="1280142"/>
            <a:chOff x="3635896" y="3723878"/>
            <a:chExt cx="2520277" cy="1152128"/>
          </a:xfrm>
        </p:grpSpPr>
        <p:sp>
          <p:nvSpPr>
            <p:cNvPr id="54" name="TextBox 53"/>
            <p:cNvSpPr txBox="1"/>
            <p:nvPr/>
          </p:nvSpPr>
          <p:spPr>
            <a:xfrm>
              <a:off x="3896467" y="3867894"/>
              <a:ext cx="891557" cy="332399"/>
            </a:xfrm>
            <a:prstGeom prst="rect">
              <a:avLst/>
            </a:prstGeom>
            <a:noFill/>
            <a:ln w="38100">
              <a:solidFill>
                <a:srgbClr val="FF0000"/>
              </a:solidFill>
              <a:prstDash val="sysDot"/>
            </a:ln>
          </p:spPr>
          <p:txBody>
            <a:bodyPr wrap="square" rtlCol="0">
              <a:spAutoFit/>
            </a:bodyPr>
            <a:lstStyle/>
            <a:p>
              <a:r>
                <a:rPr lang="zh-CN" altLang="en-US" dirty="0" smtClean="0"/>
                <a:t>学   号</a:t>
              </a:r>
              <a:endParaRPr lang="zh-CN" altLang="en-US" dirty="0"/>
            </a:p>
          </p:txBody>
        </p:sp>
        <p:sp>
          <p:nvSpPr>
            <p:cNvPr id="55" name="TextBox 54"/>
            <p:cNvSpPr txBox="1"/>
            <p:nvPr/>
          </p:nvSpPr>
          <p:spPr>
            <a:xfrm>
              <a:off x="3896466" y="4443958"/>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56" name="矩形 55"/>
            <p:cNvSpPr/>
            <p:nvPr/>
          </p:nvSpPr>
          <p:spPr>
            <a:xfrm>
              <a:off x="3635896" y="3723878"/>
              <a:ext cx="1385238" cy="1152128"/>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箭头连接符 56"/>
            <p:cNvCxnSpPr>
              <a:stCxn id="54" idx="3"/>
            </p:cNvCxnSpPr>
            <p:nvPr/>
          </p:nvCxnSpPr>
          <p:spPr>
            <a:xfrm>
              <a:off x="4788024" y="4034094"/>
              <a:ext cx="54860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386246" y="3867894"/>
              <a:ext cx="769927" cy="332399"/>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grpSp>
      <p:cxnSp>
        <p:nvCxnSpPr>
          <p:cNvPr id="3" name="直接连接符 2"/>
          <p:cNvCxnSpPr/>
          <p:nvPr/>
        </p:nvCxnSpPr>
        <p:spPr>
          <a:xfrm>
            <a:off x="827584" y="3649588"/>
            <a:ext cx="8070196" cy="0"/>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578411" y="2065412"/>
            <a:ext cx="3473558" cy="584775"/>
          </a:xfrm>
          <a:prstGeom prst="rect">
            <a:avLst/>
          </a:prstGeom>
          <a:noFill/>
        </p:spPr>
        <p:txBody>
          <a:bodyPr wrap="square" rtlCol="0">
            <a:spAutoFit/>
          </a:bodyPr>
          <a:lstStyle/>
          <a:p>
            <a:r>
              <a:rPr lang="zh-CN" altLang="en-US" sz="3200" b="1" dirty="0" smtClean="0">
                <a:latin typeface="+mj-ea"/>
                <a:ea typeface="+mj-ea"/>
              </a:rPr>
              <a:t>存在部分函数依赖</a:t>
            </a:r>
            <a:endParaRPr lang="zh-CN" altLang="en-US" sz="3200" b="1" dirty="0">
              <a:latin typeface="+mj-ea"/>
              <a:ea typeface="+mj-ea"/>
            </a:endParaRPr>
          </a:p>
        </p:txBody>
      </p:sp>
      <p:sp>
        <p:nvSpPr>
          <p:cNvPr id="32" name="TextBox 31"/>
          <p:cNvSpPr txBox="1"/>
          <p:nvPr/>
        </p:nvSpPr>
        <p:spPr>
          <a:xfrm>
            <a:off x="1555450" y="2955454"/>
            <a:ext cx="5402118"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只可能存在于多个属性构成码的情形下</a:t>
            </a:r>
            <a:endParaRPr lang="zh-CN" altLang="en-US" sz="2400" dirty="0">
              <a:latin typeface="幼圆" pitchFamily="49" charset="-122"/>
              <a:ea typeface="幼圆" pitchFamily="49" charset="-122"/>
            </a:endParaRPr>
          </a:p>
        </p:txBody>
      </p:sp>
      <p:sp>
        <p:nvSpPr>
          <p:cNvPr id="30"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
        <p:nvSpPr>
          <p:cNvPr id="37" name="TextBox 36"/>
          <p:cNvSpPr txBox="1"/>
          <p:nvPr/>
        </p:nvSpPr>
        <p:spPr>
          <a:xfrm>
            <a:off x="1115616" y="1057300"/>
            <a:ext cx="1224136" cy="523220"/>
          </a:xfrm>
          <a:prstGeom prst="rect">
            <a:avLst/>
          </a:prstGeom>
          <a:noFill/>
        </p:spPr>
        <p:txBody>
          <a:bodyPr wrap="square" rtlCol="0">
            <a:spAutoFit/>
          </a:bodyPr>
          <a:lstStyle/>
          <a:p>
            <a:r>
              <a:rPr lang="zh-CN" altLang="en-US" sz="2800" b="1" dirty="0" smtClean="0">
                <a:latin typeface="+mj-ea"/>
                <a:ea typeface="+mj-ea"/>
              </a:rPr>
              <a:t>分析：</a:t>
            </a:r>
            <a:endParaRPr lang="zh-CN" altLang="en-US" sz="2800" b="1" dirty="0">
              <a:latin typeface="+mj-ea"/>
              <a:ea typeface="+mj-ea"/>
            </a:endParaRPr>
          </a:p>
        </p:txBody>
      </p:sp>
      <p:sp>
        <p:nvSpPr>
          <p:cNvPr id="40" name="TextBox 39"/>
          <p:cNvSpPr txBox="1"/>
          <p:nvPr/>
        </p:nvSpPr>
        <p:spPr>
          <a:xfrm>
            <a:off x="2555776" y="1057300"/>
            <a:ext cx="6696743" cy="523220"/>
          </a:xfrm>
          <a:prstGeom prst="rect">
            <a:avLst/>
          </a:prstGeom>
          <a:noFill/>
        </p:spPr>
        <p:txBody>
          <a:bodyPr wrap="square" rtlCol="0">
            <a:spAutoFit/>
          </a:bodyPr>
          <a:lstStyle/>
          <a:p>
            <a:r>
              <a:rPr lang="en-US" altLang="zh-CN" sz="2800" dirty="0" smtClean="0">
                <a:latin typeface="+mj-ea"/>
                <a:ea typeface="+mj-ea"/>
              </a:rPr>
              <a:t>U={</a:t>
            </a:r>
            <a:r>
              <a:rPr lang="zh-CN" altLang="en-US" sz="2800" u="sng" dirty="0" smtClean="0">
                <a:latin typeface="+mj-ea"/>
                <a:ea typeface="+mj-ea"/>
              </a:rPr>
              <a:t>学号，</a:t>
            </a:r>
            <a:r>
              <a:rPr lang="zh-CN" altLang="en-US" sz="2800" u="sng" dirty="0">
                <a:latin typeface="+mj-ea"/>
                <a:ea typeface="+mj-ea"/>
              </a:rPr>
              <a:t>课程号</a:t>
            </a:r>
            <a:r>
              <a:rPr lang="zh-CN" altLang="en-US" sz="2800" dirty="0">
                <a:latin typeface="+mj-ea"/>
                <a:ea typeface="+mj-ea"/>
              </a:rPr>
              <a:t>，</a:t>
            </a:r>
            <a:r>
              <a:rPr lang="zh-CN" altLang="en-US" sz="2800" dirty="0" smtClean="0">
                <a:latin typeface="+mj-ea"/>
                <a:ea typeface="+mj-ea"/>
              </a:rPr>
              <a:t>学院，院长，</a:t>
            </a:r>
            <a:r>
              <a:rPr lang="en-US" altLang="zh-CN" sz="2800" dirty="0" smtClean="0">
                <a:latin typeface="+mj-ea"/>
                <a:ea typeface="+mj-ea"/>
              </a:rPr>
              <a:t> </a:t>
            </a:r>
            <a:r>
              <a:rPr lang="zh-CN" altLang="en-US" sz="2800" dirty="0" smtClean="0">
                <a:latin typeface="+mj-ea"/>
                <a:ea typeface="+mj-ea"/>
              </a:rPr>
              <a:t>成绩</a:t>
            </a:r>
            <a:r>
              <a:rPr lang="en-US" altLang="zh-CN" sz="2800" dirty="0" smtClean="0">
                <a:latin typeface="+mj-ea"/>
                <a:ea typeface="+mj-ea"/>
              </a:rPr>
              <a:t>}</a:t>
            </a:r>
            <a:endParaRPr lang="zh-CN" altLang="en-US" sz="2800" dirty="0">
              <a:latin typeface="+mj-ea"/>
              <a:ea typeface="+mj-ea"/>
            </a:endParaRPr>
          </a:p>
        </p:txBody>
      </p:sp>
      <p:grpSp>
        <p:nvGrpSpPr>
          <p:cNvPr id="43" name="组合 42"/>
          <p:cNvGrpSpPr/>
          <p:nvPr/>
        </p:nvGrpSpPr>
        <p:grpSpPr>
          <a:xfrm>
            <a:off x="2033296" y="3977625"/>
            <a:ext cx="2412498" cy="1280142"/>
            <a:chOff x="755576" y="3723878"/>
            <a:chExt cx="2412498" cy="1152128"/>
          </a:xfrm>
        </p:grpSpPr>
        <p:sp>
          <p:nvSpPr>
            <p:cNvPr id="44" name="TextBox 43"/>
            <p:cNvSpPr txBox="1"/>
            <p:nvPr/>
          </p:nvSpPr>
          <p:spPr>
            <a:xfrm>
              <a:off x="1016147" y="3867894"/>
              <a:ext cx="891557" cy="332399"/>
            </a:xfrm>
            <a:prstGeom prst="rect">
              <a:avLst/>
            </a:prstGeom>
            <a:noFill/>
            <a:ln w="38100">
              <a:solidFill>
                <a:srgbClr val="FF0000"/>
              </a:solidFill>
              <a:prstDash val="sysDot"/>
            </a:ln>
          </p:spPr>
          <p:txBody>
            <a:bodyPr wrap="square" rtlCol="0">
              <a:spAutoFit/>
            </a:bodyPr>
            <a:lstStyle/>
            <a:p>
              <a:r>
                <a:rPr lang="zh-CN" altLang="en-US" dirty="0" smtClean="0"/>
                <a:t>学   号</a:t>
              </a:r>
              <a:endParaRPr lang="zh-CN" altLang="en-US" dirty="0"/>
            </a:p>
          </p:txBody>
        </p:sp>
        <p:sp>
          <p:nvSpPr>
            <p:cNvPr id="45" name="TextBox 44"/>
            <p:cNvSpPr txBox="1"/>
            <p:nvPr/>
          </p:nvSpPr>
          <p:spPr>
            <a:xfrm>
              <a:off x="1016146" y="4443958"/>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46" name="矩形 45"/>
            <p:cNvSpPr/>
            <p:nvPr/>
          </p:nvSpPr>
          <p:spPr>
            <a:xfrm>
              <a:off x="755576" y="3723878"/>
              <a:ext cx="1385238" cy="1152128"/>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44" idx="3"/>
            </p:cNvCxnSpPr>
            <p:nvPr/>
          </p:nvCxnSpPr>
          <p:spPr>
            <a:xfrm>
              <a:off x="1907704" y="4034094"/>
              <a:ext cx="45047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58176" y="3867894"/>
              <a:ext cx="809898" cy="332399"/>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grpSp>
      <p:grpSp>
        <p:nvGrpSpPr>
          <p:cNvPr id="49" name="组合 48"/>
          <p:cNvGrpSpPr/>
          <p:nvPr/>
        </p:nvGrpSpPr>
        <p:grpSpPr>
          <a:xfrm>
            <a:off x="4788027" y="3977625"/>
            <a:ext cx="2520277" cy="1280142"/>
            <a:chOff x="3635896" y="3723878"/>
            <a:chExt cx="2520277" cy="1152128"/>
          </a:xfrm>
        </p:grpSpPr>
        <p:sp>
          <p:nvSpPr>
            <p:cNvPr id="50" name="TextBox 49"/>
            <p:cNvSpPr txBox="1"/>
            <p:nvPr/>
          </p:nvSpPr>
          <p:spPr>
            <a:xfrm>
              <a:off x="3896467" y="3867894"/>
              <a:ext cx="891557" cy="332399"/>
            </a:xfrm>
            <a:prstGeom prst="rect">
              <a:avLst/>
            </a:prstGeom>
            <a:noFill/>
            <a:ln w="38100">
              <a:solidFill>
                <a:srgbClr val="FF0000"/>
              </a:solidFill>
              <a:prstDash val="sysDot"/>
            </a:ln>
          </p:spPr>
          <p:txBody>
            <a:bodyPr wrap="square" rtlCol="0">
              <a:spAutoFit/>
            </a:bodyPr>
            <a:lstStyle/>
            <a:p>
              <a:r>
                <a:rPr lang="zh-CN" altLang="en-US" dirty="0" smtClean="0"/>
                <a:t>学   号</a:t>
              </a:r>
              <a:endParaRPr lang="zh-CN" altLang="en-US" dirty="0"/>
            </a:p>
          </p:txBody>
        </p:sp>
        <p:sp>
          <p:nvSpPr>
            <p:cNvPr id="51" name="TextBox 50"/>
            <p:cNvSpPr txBox="1"/>
            <p:nvPr/>
          </p:nvSpPr>
          <p:spPr>
            <a:xfrm>
              <a:off x="3896466" y="4443958"/>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52" name="矩形 51"/>
            <p:cNvSpPr/>
            <p:nvPr/>
          </p:nvSpPr>
          <p:spPr>
            <a:xfrm>
              <a:off x="3635896" y="3723878"/>
              <a:ext cx="1385238" cy="1152128"/>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a:stCxn id="50" idx="3"/>
            </p:cNvCxnSpPr>
            <p:nvPr/>
          </p:nvCxnSpPr>
          <p:spPr>
            <a:xfrm>
              <a:off x="4788024" y="4034094"/>
              <a:ext cx="54860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386246" y="3867894"/>
              <a:ext cx="769927" cy="332399"/>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left)">
                                      <p:cBhvr>
                                        <p:cTn id="21" dur="500"/>
                                        <p:tgtEl>
                                          <p:spTgt spid="4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left)">
                                      <p:cBhvr>
                                        <p:cTn id="2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7505" y="985292"/>
            <a:ext cx="6516552" cy="461665"/>
          </a:xfrm>
          <a:prstGeom prst="rect">
            <a:avLst/>
          </a:prstGeom>
          <a:noFill/>
        </p:spPr>
        <p:txBody>
          <a:bodyPr wrap="square" rtlCol="0">
            <a:spAutoFit/>
          </a:bodyPr>
          <a:lstStyle/>
          <a:p>
            <a:r>
              <a:rPr lang="zh-CN" altLang="en-US" sz="2400" dirty="0" smtClean="0">
                <a:latin typeface="幼圆" pitchFamily="49" charset="-122"/>
                <a:ea typeface="幼圆" pitchFamily="49" charset="-122"/>
              </a:rPr>
              <a:t>拆分原关系模式，消除存在的部分函数依赖</a:t>
            </a:r>
            <a:endParaRPr lang="zh-CN" altLang="en-US" sz="2400" dirty="0">
              <a:latin typeface="幼圆" pitchFamily="49" charset="-122"/>
              <a:ea typeface="幼圆" pitchFamily="49" charset="-122"/>
            </a:endParaRPr>
          </a:p>
        </p:txBody>
      </p:sp>
      <p:sp>
        <p:nvSpPr>
          <p:cNvPr id="5" name="TextBox 4"/>
          <p:cNvSpPr txBox="1"/>
          <p:nvPr/>
        </p:nvSpPr>
        <p:spPr>
          <a:xfrm>
            <a:off x="755576" y="2492942"/>
            <a:ext cx="4037388" cy="461665"/>
          </a:xfrm>
          <a:prstGeom prst="rect">
            <a:avLst/>
          </a:prstGeom>
          <a:noFill/>
        </p:spPr>
        <p:txBody>
          <a:bodyPr wrap="square" rtlCol="0">
            <a:spAutoFit/>
          </a:bodyPr>
          <a:lstStyle/>
          <a:p>
            <a:r>
              <a:rPr lang="en-US" altLang="zh-CN" sz="2400" dirty="0" smtClean="0">
                <a:latin typeface="+mj-ea"/>
                <a:ea typeface="+mj-ea"/>
              </a:rPr>
              <a:t>U1={ </a:t>
            </a:r>
            <a:r>
              <a:rPr lang="zh-CN" altLang="en-US" sz="2400" u="sng" dirty="0" smtClean="0">
                <a:latin typeface="+mj-ea"/>
                <a:ea typeface="+mj-ea"/>
              </a:rPr>
              <a:t>学号，</a:t>
            </a:r>
            <a:r>
              <a:rPr lang="zh-CN" altLang="en-US" sz="2400" u="sng" dirty="0">
                <a:latin typeface="+mj-ea"/>
                <a:ea typeface="+mj-ea"/>
              </a:rPr>
              <a:t>课程号</a:t>
            </a:r>
            <a:r>
              <a:rPr lang="zh-CN" altLang="en-US" sz="2400" dirty="0" smtClean="0">
                <a:latin typeface="+mj-ea"/>
                <a:ea typeface="+mj-ea"/>
              </a:rPr>
              <a:t>，成绩 </a:t>
            </a:r>
            <a:r>
              <a:rPr lang="en-US" altLang="zh-CN" sz="2400" dirty="0" smtClean="0">
                <a:latin typeface="+mj-ea"/>
                <a:ea typeface="+mj-ea"/>
              </a:rPr>
              <a:t>}</a:t>
            </a:r>
            <a:endParaRPr lang="zh-CN" altLang="en-US" sz="2400" dirty="0">
              <a:latin typeface="+mj-ea"/>
              <a:ea typeface="+mj-ea"/>
            </a:endParaRPr>
          </a:p>
        </p:txBody>
      </p:sp>
      <p:sp>
        <p:nvSpPr>
          <p:cNvPr id="6" name="TextBox 5"/>
          <p:cNvSpPr txBox="1"/>
          <p:nvPr/>
        </p:nvSpPr>
        <p:spPr>
          <a:xfrm>
            <a:off x="5076056" y="2492942"/>
            <a:ext cx="3888432" cy="461665"/>
          </a:xfrm>
          <a:prstGeom prst="rect">
            <a:avLst/>
          </a:prstGeom>
          <a:noFill/>
        </p:spPr>
        <p:txBody>
          <a:bodyPr wrap="square" rtlCol="0">
            <a:spAutoFit/>
          </a:bodyPr>
          <a:lstStyle/>
          <a:p>
            <a:r>
              <a:rPr lang="en-US" altLang="zh-CN" sz="2400" dirty="0" smtClean="0">
                <a:latin typeface="+mj-ea"/>
                <a:ea typeface="+mj-ea"/>
              </a:rPr>
              <a:t>U2={ </a:t>
            </a:r>
            <a:r>
              <a:rPr lang="zh-CN" altLang="en-US" sz="2400" u="sng" dirty="0" smtClean="0">
                <a:latin typeface="+mj-ea"/>
                <a:ea typeface="+mj-ea"/>
              </a:rPr>
              <a:t>学号</a:t>
            </a:r>
            <a:r>
              <a:rPr lang="zh-CN" altLang="en-US" sz="2400" dirty="0" smtClean="0">
                <a:latin typeface="+mj-ea"/>
                <a:ea typeface="+mj-ea"/>
              </a:rPr>
              <a:t>，学院，院长 </a:t>
            </a:r>
            <a:r>
              <a:rPr lang="en-US" altLang="zh-CN" sz="2400" dirty="0" smtClean="0">
                <a:latin typeface="+mj-ea"/>
                <a:ea typeface="+mj-ea"/>
              </a:rPr>
              <a:t>}</a:t>
            </a:r>
            <a:endParaRPr lang="zh-CN" altLang="en-US" sz="2400" dirty="0">
              <a:latin typeface="+mj-ea"/>
              <a:ea typeface="+mj-ea"/>
            </a:endParaRPr>
          </a:p>
        </p:txBody>
      </p:sp>
      <p:cxnSp>
        <p:nvCxnSpPr>
          <p:cNvPr id="8" name="直接箭头连接符 7"/>
          <p:cNvCxnSpPr/>
          <p:nvPr/>
        </p:nvCxnSpPr>
        <p:spPr>
          <a:xfrm flipH="1">
            <a:off x="3347866" y="1993404"/>
            <a:ext cx="864800" cy="4336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932043" y="1993404"/>
            <a:ext cx="864095" cy="4195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5" name="表格 14"/>
          <p:cNvGraphicFramePr>
            <a:graphicFrameLocks noGrp="1"/>
          </p:cNvGraphicFramePr>
          <p:nvPr/>
        </p:nvGraphicFramePr>
        <p:xfrm>
          <a:off x="1586453" y="3022567"/>
          <a:ext cx="2265467" cy="2655564"/>
        </p:xfrm>
        <a:graphic>
          <a:graphicData uri="http://schemas.openxmlformats.org/drawingml/2006/table">
            <a:tbl>
              <a:tblPr firstRow="1" bandRow="1">
                <a:tableStyleId>{F5AB1C69-6EDB-4FF4-983F-18BD219EF322}</a:tableStyleId>
              </a:tblPr>
              <a:tblGrid>
                <a:gridCol w="686505"/>
                <a:gridCol w="892457"/>
                <a:gridCol w="686505"/>
              </a:tblGrid>
              <a:tr h="400044">
                <a:tc>
                  <a:txBody>
                    <a:bodyPr/>
                    <a:lstStyle/>
                    <a:p>
                      <a:r>
                        <a:rPr lang="zh-CN" altLang="en-US" sz="1800" dirty="0" smtClean="0"/>
                        <a:t>学号</a:t>
                      </a:r>
                      <a:endParaRPr lang="zh-CN" altLang="en-US" sz="1800" dirty="0"/>
                    </a:p>
                  </a:txBody>
                  <a:tcPr marT="50800" marB="50800"/>
                </a:tc>
                <a:tc>
                  <a:txBody>
                    <a:bodyPr/>
                    <a:lstStyle/>
                    <a:p>
                      <a:r>
                        <a:rPr lang="zh-CN" altLang="en-US" sz="1800" dirty="0" smtClean="0"/>
                        <a:t>课程号</a:t>
                      </a:r>
                      <a:endParaRPr lang="zh-CN" altLang="en-US" sz="1800" dirty="0"/>
                    </a:p>
                  </a:txBody>
                  <a:tcPr marT="50800" marB="50800"/>
                </a:tc>
                <a:tc>
                  <a:txBody>
                    <a:bodyPr/>
                    <a:lstStyle/>
                    <a:p>
                      <a:r>
                        <a:rPr lang="zh-CN" altLang="en-US" sz="1800" dirty="0" smtClean="0"/>
                        <a:t>成绩</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90</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80</a:t>
                      </a:r>
                      <a:endParaRPr lang="zh-CN" altLang="en-US" sz="1800" dirty="0"/>
                    </a:p>
                  </a:txBody>
                  <a:tcPr marT="50800" marB="50800"/>
                </a:tc>
              </a:tr>
              <a:tr h="372533">
                <a:tc>
                  <a:txBody>
                    <a:bodyPr/>
                    <a:lstStyle/>
                    <a:p>
                      <a:r>
                        <a:rPr lang="en-US" altLang="zh-CN" sz="1800" dirty="0" smtClean="0"/>
                        <a:t>S3</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78</a:t>
                      </a:r>
                      <a:endParaRPr lang="zh-CN" altLang="en-US" sz="1800" dirty="0"/>
                    </a:p>
                  </a:txBody>
                  <a:tcPr marT="50800" marB="50800"/>
                </a:tc>
              </a:tr>
              <a:tr h="372533">
                <a:tc>
                  <a:txBody>
                    <a:bodyPr/>
                    <a:lstStyle/>
                    <a:p>
                      <a:r>
                        <a:rPr lang="en-US" altLang="zh-CN" sz="1800" dirty="0" smtClean="0"/>
                        <a:t>S4</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58</a:t>
                      </a:r>
                      <a:endParaRPr lang="zh-CN" altLang="en-US" sz="1800" dirty="0"/>
                    </a:p>
                  </a:txBody>
                  <a:tcPr marT="50800" marB="50800"/>
                </a:tc>
              </a:tr>
              <a:tr h="372533">
                <a:tc>
                  <a:txBody>
                    <a:bodyPr/>
                    <a:lstStyle/>
                    <a:p>
                      <a:r>
                        <a:rPr lang="en-US" altLang="zh-CN" sz="1800" dirty="0" smtClean="0"/>
                        <a:t>S5</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65</a:t>
                      </a:r>
                      <a:endParaRPr lang="zh-CN" altLang="en-US" sz="1800" dirty="0"/>
                    </a:p>
                  </a:txBody>
                  <a:tcPr marT="50800" marB="50800"/>
                </a:tc>
              </a:tr>
              <a:tr h="372533">
                <a:tc>
                  <a:txBody>
                    <a:bodyPr/>
                    <a:lstStyle/>
                    <a:p>
                      <a:r>
                        <a:rPr lang="en-US" altLang="zh-CN" sz="1800" dirty="0" smtClean="0"/>
                        <a:t>:</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graphicFrame>
        <p:nvGraphicFramePr>
          <p:cNvPr id="18" name="表格 17"/>
          <p:cNvGraphicFramePr>
            <a:graphicFrameLocks noGrp="1"/>
          </p:cNvGraphicFramePr>
          <p:nvPr/>
        </p:nvGraphicFramePr>
        <p:xfrm>
          <a:off x="5508105" y="3022567"/>
          <a:ext cx="2448271" cy="2653040"/>
        </p:xfrm>
        <a:graphic>
          <a:graphicData uri="http://schemas.openxmlformats.org/drawingml/2006/table">
            <a:tbl>
              <a:tblPr firstRow="1" bandRow="1">
                <a:tableStyleId>{F5AB1C69-6EDB-4FF4-983F-18BD219EF322}</a:tableStyleId>
              </a:tblPr>
              <a:tblGrid>
                <a:gridCol w="752332"/>
                <a:gridCol w="879849"/>
                <a:gridCol w="816090"/>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S5</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sp>
        <p:nvSpPr>
          <p:cNvPr id="13"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
        <p:nvSpPr>
          <p:cNvPr id="19" name="TextBox 18"/>
          <p:cNvSpPr txBox="1"/>
          <p:nvPr/>
        </p:nvSpPr>
        <p:spPr>
          <a:xfrm>
            <a:off x="2627784" y="1561356"/>
            <a:ext cx="5616624" cy="461665"/>
          </a:xfrm>
          <a:prstGeom prst="rect">
            <a:avLst/>
          </a:prstGeom>
          <a:noFill/>
        </p:spPr>
        <p:txBody>
          <a:bodyPr wrap="square" rtlCol="0">
            <a:spAutoFit/>
          </a:bodyPr>
          <a:lstStyle/>
          <a:p>
            <a:r>
              <a:rPr lang="en-US" altLang="zh-CN" sz="2400" dirty="0" smtClean="0">
                <a:latin typeface="+mj-ea"/>
                <a:ea typeface="+mj-ea"/>
              </a:rPr>
              <a:t>U={</a:t>
            </a:r>
            <a:r>
              <a:rPr lang="zh-CN" altLang="en-US" sz="2400" u="sng" dirty="0" smtClean="0">
                <a:latin typeface="+mj-ea"/>
                <a:ea typeface="+mj-ea"/>
              </a:rPr>
              <a:t>学号，</a:t>
            </a:r>
            <a:r>
              <a:rPr lang="zh-CN" altLang="en-US" sz="2400" u="sng" dirty="0">
                <a:latin typeface="+mj-ea"/>
                <a:ea typeface="+mj-ea"/>
              </a:rPr>
              <a:t>课程号</a:t>
            </a:r>
            <a:r>
              <a:rPr lang="zh-CN" altLang="en-US" sz="2400" dirty="0">
                <a:latin typeface="+mj-ea"/>
                <a:ea typeface="+mj-ea"/>
              </a:rPr>
              <a:t>，</a:t>
            </a:r>
            <a:r>
              <a:rPr lang="zh-CN" altLang="en-US" sz="2400" dirty="0" smtClean="0">
                <a:latin typeface="+mj-ea"/>
                <a:ea typeface="+mj-ea"/>
              </a:rPr>
              <a:t>学院，院长，</a:t>
            </a:r>
            <a:r>
              <a:rPr lang="en-US" altLang="zh-CN" sz="2400" dirty="0" smtClean="0">
                <a:latin typeface="+mj-ea"/>
                <a:ea typeface="+mj-ea"/>
              </a:rPr>
              <a:t> </a:t>
            </a:r>
            <a:r>
              <a:rPr lang="zh-CN" altLang="en-US" sz="2400" dirty="0" smtClean="0">
                <a:latin typeface="+mj-ea"/>
                <a:ea typeface="+mj-ea"/>
              </a:rPr>
              <a:t>成绩</a:t>
            </a:r>
            <a:r>
              <a:rPr lang="en-US" altLang="zh-CN" sz="2400" dirty="0" smtClean="0">
                <a:latin typeface="+mj-ea"/>
                <a:ea typeface="+mj-ea"/>
              </a:rPr>
              <a:t>}</a:t>
            </a: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985292"/>
            <a:ext cx="7992888" cy="1384995"/>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b="1" dirty="0" smtClean="0">
                <a:latin typeface="+mj-ea"/>
                <a:ea typeface="+mj-ea"/>
              </a:rPr>
              <a:t>2NF</a:t>
            </a:r>
            <a:r>
              <a:rPr lang="zh-CN" altLang="en-US" sz="2800" b="1" dirty="0" smtClean="0">
                <a:latin typeface="+mj-ea"/>
                <a:ea typeface="+mj-ea"/>
              </a:rPr>
              <a:t>定义</a:t>
            </a:r>
            <a:r>
              <a:rPr lang="zh-CN" altLang="en-US" sz="2800" dirty="0" smtClean="0">
                <a:latin typeface="幼圆" pitchFamily="49" charset="-122"/>
                <a:ea typeface="幼圆" pitchFamily="49" charset="-122"/>
              </a:rPr>
              <a:t>： 如果一个关系模式满足第一范式，并且每一个非主属性都完全函数依赖于码</a:t>
            </a:r>
            <a:endParaRPr lang="zh-CN" altLang="en-US" sz="2800" dirty="0">
              <a:latin typeface="幼圆" pitchFamily="49" charset="-122"/>
              <a:ea typeface="幼圆" pitchFamily="49" charset="-122"/>
            </a:endParaRPr>
          </a:p>
        </p:txBody>
      </p:sp>
      <p:sp>
        <p:nvSpPr>
          <p:cNvPr id="7" name="TextBox 6"/>
          <p:cNvSpPr txBox="1"/>
          <p:nvPr/>
        </p:nvSpPr>
        <p:spPr>
          <a:xfrm>
            <a:off x="827584" y="2929508"/>
            <a:ext cx="3888432"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U1={ </a:t>
            </a:r>
            <a:r>
              <a:rPr lang="zh-CN" altLang="en-US" sz="2400" b="1" u="sng" dirty="0" smtClean="0">
                <a:latin typeface="幼圆" pitchFamily="49" charset="-122"/>
                <a:ea typeface="幼圆" pitchFamily="49" charset="-122"/>
              </a:rPr>
              <a:t>学号，</a:t>
            </a:r>
            <a:r>
              <a:rPr lang="zh-CN" altLang="en-US" sz="2400" b="1" u="sng" dirty="0">
                <a:latin typeface="幼圆" pitchFamily="49" charset="-122"/>
                <a:ea typeface="幼圆" pitchFamily="49" charset="-122"/>
              </a:rPr>
              <a:t>课程号</a:t>
            </a:r>
            <a:r>
              <a:rPr lang="zh-CN" altLang="en-US" sz="2400" b="1" dirty="0" smtClean="0">
                <a:latin typeface="幼圆" pitchFamily="49" charset="-122"/>
                <a:ea typeface="幼圆" pitchFamily="49" charset="-122"/>
              </a:rPr>
              <a:t>，成绩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8" name="TextBox 7"/>
          <p:cNvSpPr txBox="1"/>
          <p:nvPr/>
        </p:nvSpPr>
        <p:spPr>
          <a:xfrm>
            <a:off x="5220073" y="2929508"/>
            <a:ext cx="3816423"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U2={ </a:t>
            </a:r>
            <a:r>
              <a:rPr lang="zh-CN" altLang="en-US" sz="2400" b="1" u="sng" dirty="0" smtClean="0">
                <a:latin typeface="幼圆" pitchFamily="49" charset="-122"/>
                <a:ea typeface="幼圆" pitchFamily="49" charset="-122"/>
              </a:rPr>
              <a:t>学号</a:t>
            </a:r>
            <a:r>
              <a:rPr lang="zh-CN" altLang="en-US" sz="2400" b="1" dirty="0" smtClean="0">
                <a:latin typeface="幼圆" pitchFamily="49" charset="-122"/>
                <a:ea typeface="幼圆" pitchFamily="49" charset="-122"/>
              </a:rPr>
              <a:t>，学院，院长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grpSp>
        <p:nvGrpSpPr>
          <p:cNvPr id="9" name="组合 8"/>
          <p:cNvGrpSpPr/>
          <p:nvPr/>
        </p:nvGrpSpPr>
        <p:grpSpPr>
          <a:xfrm>
            <a:off x="1569826" y="3809605"/>
            <a:ext cx="2642135" cy="1440160"/>
            <a:chOff x="6421822" y="2050755"/>
            <a:chExt cx="2642135" cy="1296144"/>
          </a:xfrm>
        </p:grpSpPr>
        <p:sp>
          <p:nvSpPr>
            <p:cNvPr id="10" name="TextBox 9"/>
            <p:cNvSpPr txBox="1"/>
            <p:nvPr/>
          </p:nvSpPr>
          <p:spPr>
            <a:xfrm>
              <a:off x="6682393" y="2194771"/>
              <a:ext cx="891557" cy="332399"/>
            </a:xfrm>
            <a:prstGeom prst="rect">
              <a:avLst/>
            </a:prstGeom>
            <a:noFill/>
            <a:ln>
              <a:noFill/>
            </a:ln>
          </p:spPr>
          <p:txBody>
            <a:bodyPr wrap="square" rtlCol="0">
              <a:spAutoFit/>
            </a:bodyPr>
            <a:lstStyle/>
            <a:p>
              <a:r>
                <a:rPr lang="zh-CN" altLang="en-US" dirty="0" smtClean="0"/>
                <a:t>学   号</a:t>
              </a:r>
              <a:endParaRPr lang="zh-CN" altLang="en-US" dirty="0"/>
            </a:p>
          </p:txBody>
        </p:sp>
        <p:sp>
          <p:nvSpPr>
            <p:cNvPr id="11" name="TextBox 10"/>
            <p:cNvSpPr txBox="1"/>
            <p:nvPr/>
          </p:nvSpPr>
          <p:spPr>
            <a:xfrm>
              <a:off x="6682392" y="2770835"/>
              <a:ext cx="891558" cy="332399"/>
            </a:xfrm>
            <a:prstGeom prst="rect">
              <a:avLst/>
            </a:prstGeom>
            <a:noFill/>
            <a:ln>
              <a:noFill/>
            </a:ln>
          </p:spPr>
          <p:txBody>
            <a:bodyPr wrap="square" rtlCol="0">
              <a:spAutoFit/>
            </a:bodyPr>
            <a:lstStyle/>
            <a:p>
              <a:r>
                <a:rPr lang="zh-CN" altLang="en-US" dirty="0"/>
                <a:t>课程</a:t>
              </a:r>
              <a:r>
                <a:rPr lang="zh-CN" altLang="en-US" dirty="0" smtClean="0"/>
                <a:t>号</a:t>
              </a:r>
              <a:endParaRPr lang="zh-CN" altLang="en-US" dirty="0"/>
            </a:p>
          </p:txBody>
        </p:sp>
        <p:sp>
          <p:nvSpPr>
            <p:cNvPr id="12" name="矩形 11"/>
            <p:cNvSpPr/>
            <p:nvPr/>
          </p:nvSpPr>
          <p:spPr>
            <a:xfrm>
              <a:off x="6421822" y="2050755"/>
              <a:ext cx="1385238" cy="12961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12" idx="3"/>
            </p:cNvCxnSpPr>
            <p:nvPr/>
          </p:nvCxnSpPr>
          <p:spPr>
            <a:xfrm>
              <a:off x="7807060" y="2698827"/>
              <a:ext cx="34295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72400" y="2514161"/>
              <a:ext cx="891557" cy="332399"/>
            </a:xfrm>
            <a:prstGeom prst="rect">
              <a:avLst/>
            </a:prstGeom>
            <a:noFill/>
            <a:ln>
              <a:solidFill>
                <a:schemeClr val="tx1"/>
              </a:solidFill>
            </a:ln>
          </p:spPr>
          <p:txBody>
            <a:bodyPr wrap="square" rtlCol="0">
              <a:spAutoFit/>
            </a:bodyPr>
            <a:lstStyle/>
            <a:p>
              <a:r>
                <a:rPr lang="zh-CN" altLang="en-US" dirty="0" smtClean="0"/>
                <a:t>成  绩</a:t>
              </a:r>
              <a:endParaRPr lang="zh-CN" altLang="en-US" dirty="0"/>
            </a:p>
          </p:txBody>
        </p:sp>
      </p:grpSp>
      <p:grpSp>
        <p:nvGrpSpPr>
          <p:cNvPr id="27" name="组合 26"/>
          <p:cNvGrpSpPr/>
          <p:nvPr/>
        </p:nvGrpSpPr>
        <p:grpSpPr>
          <a:xfrm>
            <a:off x="5750250" y="3889613"/>
            <a:ext cx="2206126" cy="1169421"/>
            <a:chOff x="5534226" y="3723878"/>
            <a:chExt cx="2206126" cy="1052479"/>
          </a:xfrm>
        </p:grpSpPr>
        <p:sp>
          <p:nvSpPr>
            <p:cNvPr id="16" name="TextBox 15"/>
            <p:cNvSpPr txBox="1"/>
            <p:nvPr/>
          </p:nvSpPr>
          <p:spPr>
            <a:xfrm>
              <a:off x="5534226" y="3723878"/>
              <a:ext cx="891557" cy="332399"/>
            </a:xfrm>
            <a:prstGeom prst="rect">
              <a:avLst/>
            </a:prstGeom>
            <a:noFill/>
            <a:ln w="25400">
              <a:solidFill>
                <a:srgbClr val="FF0000"/>
              </a:solidFill>
            </a:ln>
          </p:spPr>
          <p:txBody>
            <a:bodyPr wrap="square" rtlCol="0">
              <a:spAutoFit/>
            </a:bodyPr>
            <a:lstStyle/>
            <a:p>
              <a:r>
                <a:rPr lang="zh-CN" altLang="en-US" dirty="0" smtClean="0"/>
                <a:t>学   号</a:t>
              </a:r>
              <a:endParaRPr lang="zh-CN" altLang="en-US" dirty="0"/>
            </a:p>
          </p:txBody>
        </p:sp>
        <p:cxnSp>
          <p:nvCxnSpPr>
            <p:cNvPr id="19" name="直接箭头连接符 18"/>
            <p:cNvCxnSpPr>
              <a:stCxn id="16" idx="3"/>
            </p:cNvCxnSpPr>
            <p:nvPr/>
          </p:nvCxnSpPr>
          <p:spPr>
            <a:xfrm>
              <a:off x="6425783" y="3890077"/>
              <a:ext cx="48647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30454" y="3723878"/>
              <a:ext cx="809898" cy="332399"/>
            </a:xfrm>
            <a:prstGeom prst="rect">
              <a:avLst/>
            </a:prstGeom>
            <a:noFill/>
            <a:ln>
              <a:solidFill>
                <a:schemeClr val="tx1"/>
              </a:solidFill>
            </a:ln>
          </p:spPr>
          <p:txBody>
            <a:bodyPr wrap="square" rtlCol="0">
              <a:spAutoFit/>
            </a:bodyPr>
            <a:lstStyle/>
            <a:p>
              <a:r>
                <a:rPr lang="zh-CN" altLang="en-US" dirty="0" smtClean="0"/>
                <a:t>学  院</a:t>
              </a:r>
              <a:endParaRPr lang="zh-CN" altLang="en-US" dirty="0"/>
            </a:p>
          </p:txBody>
        </p:sp>
        <p:sp>
          <p:nvSpPr>
            <p:cNvPr id="22" name="TextBox 21"/>
            <p:cNvSpPr txBox="1"/>
            <p:nvPr/>
          </p:nvSpPr>
          <p:spPr>
            <a:xfrm>
              <a:off x="5547913" y="4443958"/>
              <a:ext cx="891557" cy="332399"/>
            </a:xfrm>
            <a:prstGeom prst="rect">
              <a:avLst/>
            </a:prstGeom>
            <a:noFill/>
            <a:ln w="25400">
              <a:solidFill>
                <a:srgbClr val="FF0000"/>
              </a:solidFill>
            </a:ln>
          </p:spPr>
          <p:txBody>
            <a:bodyPr wrap="square" rtlCol="0">
              <a:spAutoFit/>
            </a:bodyPr>
            <a:lstStyle/>
            <a:p>
              <a:r>
                <a:rPr lang="zh-CN" altLang="en-US" dirty="0" smtClean="0"/>
                <a:t>学   号</a:t>
              </a:r>
              <a:endParaRPr lang="zh-CN" altLang="en-US" dirty="0"/>
            </a:p>
          </p:txBody>
        </p:sp>
        <p:cxnSp>
          <p:nvCxnSpPr>
            <p:cNvPr id="25" name="直接箭头连接符 24"/>
            <p:cNvCxnSpPr>
              <a:stCxn id="22" idx="3"/>
            </p:cNvCxnSpPr>
            <p:nvPr/>
          </p:nvCxnSpPr>
          <p:spPr>
            <a:xfrm flipV="1">
              <a:off x="6439470" y="4610157"/>
              <a:ext cx="47279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70425" y="4443958"/>
              <a:ext cx="769927" cy="332399"/>
            </a:xfrm>
            <a:prstGeom prst="rect">
              <a:avLst/>
            </a:prstGeom>
            <a:noFill/>
            <a:ln>
              <a:solidFill>
                <a:schemeClr val="tx1"/>
              </a:solidFill>
            </a:ln>
          </p:spPr>
          <p:txBody>
            <a:bodyPr wrap="square" rtlCol="0">
              <a:spAutoFit/>
            </a:bodyPr>
            <a:lstStyle/>
            <a:p>
              <a:r>
                <a:rPr lang="zh-CN" altLang="en-US" dirty="0" smtClean="0"/>
                <a:t>院  长</a:t>
              </a:r>
              <a:endParaRPr lang="zh-CN" altLang="en-US" dirty="0"/>
            </a:p>
          </p:txBody>
        </p:sp>
      </p:grpSp>
      <p:sp>
        <p:nvSpPr>
          <p:cNvPr id="21"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——2NF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2790" y="2065412"/>
            <a:ext cx="3633666"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U1={ </a:t>
            </a:r>
            <a:r>
              <a:rPr lang="zh-CN" altLang="en-US" sz="2000" b="1" u="sng" dirty="0" smtClean="0">
                <a:latin typeface="幼圆" pitchFamily="49" charset="-122"/>
                <a:ea typeface="幼圆" pitchFamily="49" charset="-122"/>
              </a:rPr>
              <a:t>学号，</a:t>
            </a:r>
            <a:r>
              <a:rPr lang="zh-CN" altLang="en-US" sz="2000" b="1" u="sng" dirty="0">
                <a:latin typeface="幼圆" pitchFamily="49" charset="-122"/>
                <a:ea typeface="幼圆" pitchFamily="49" charset="-122"/>
              </a:rPr>
              <a:t>课程号</a:t>
            </a:r>
            <a:r>
              <a:rPr lang="zh-CN" altLang="en-US" sz="2000" b="1" dirty="0" smtClean="0">
                <a:latin typeface="幼圆" pitchFamily="49" charset="-122"/>
                <a:ea typeface="幼圆" pitchFamily="49" charset="-122"/>
              </a:rPr>
              <a:t>，成绩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5" name="TextBox 4"/>
          <p:cNvSpPr txBox="1"/>
          <p:nvPr/>
        </p:nvSpPr>
        <p:spPr>
          <a:xfrm>
            <a:off x="1331640" y="2097350"/>
            <a:ext cx="3312368"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U2={ </a:t>
            </a:r>
            <a:r>
              <a:rPr lang="zh-CN" altLang="en-US" sz="2000" b="1" u="sng" dirty="0" smtClean="0">
                <a:latin typeface="幼圆" pitchFamily="49" charset="-122"/>
                <a:ea typeface="幼圆" pitchFamily="49" charset="-122"/>
              </a:rPr>
              <a:t>学号</a:t>
            </a:r>
            <a:r>
              <a:rPr lang="zh-CN" altLang="en-US" sz="2000" b="1" dirty="0" smtClean="0">
                <a:latin typeface="幼圆" pitchFamily="49" charset="-122"/>
                <a:ea typeface="幼圆" pitchFamily="49" charset="-122"/>
              </a:rPr>
              <a:t>，学院，院长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graphicFrame>
        <p:nvGraphicFramePr>
          <p:cNvPr id="6" name="表格 5"/>
          <p:cNvGraphicFramePr>
            <a:graphicFrameLocks noGrp="1"/>
          </p:cNvGraphicFramePr>
          <p:nvPr/>
        </p:nvGraphicFramePr>
        <p:xfrm>
          <a:off x="5508104" y="2569468"/>
          <a:ext cx="2265467" cy="2631440"/>
        </p:xfrm>
        <a:graphic>
          <a:graphicData uri="http://schemas.openxmlformats.org/drawingml/2006/table">
            <a:tbl>
              <a:tblPr firstRow="1" bandRow="1">
                <a:tableStyleId>{F5AB1C69-6EDB-4FF4-983F-18BD219EF322}</a:tableStyleId>
              </a:tblPr>
              <a:tblGrid>
                <a:gridCol w="686505"/>
                <a:gridCol w="892457"/>
                <a:gridCol w="686505"/>
              </a:tblGrid>
              <a:tr h="375753">
                <a:tc>
                  <a:txBody>
                    <a:bodyPr/>
                    <a:lstStyle/>
                    <a:p>
                      <a:r>
                        <a:rPr lang="zh-CN" altLang="en-US" sz="1800" dirty="0" smtClean="0"/>
                        <a:t>学号</a:t>
                      </a:r>
                      <a:endParaRPr lang="zh-CN" altLang="en-US" sz="1800" dirty="0"/>
                    </a:p>
                  </a:txBody>
                  <a:tcPr marT="50800" marB="50800"/>
                </a:tc>
                <a:tc>
                  <a:txBody>
                    <a:bodyPr/>
                    <a:lstStyle/>
                    <a:p>
                      <a:r>
                        <a:rPr lang="zh-CN" altLang="en-US" sz="1800" dirty="0" smtClean="0"/>
                        <a:t>课程号</a:t>
                      </a:r>
                      <a:endParaRPr lang="zh-CN" altLang="en-US" sz="1800" dirty="0"/>
                    </a:p>
                  </a:txBody>
                  <a:tcPr marT="50800" marB="50800"/>
                </a:tc>
                <a:tc>
                  <a:txBody>
                    <a:bodyPr/>
                    <a:lstStyle/>
                    <a:p>
                      <a:r>
                        <a:rPr lang="zh-CN" altLang="en-US" sz="1800" dirty="0" smtClean="0"/>
                        <a:t>成绩</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90</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80</a:t>
                      </a:r>
                      <a:endParaRPr lang="zh-CN" altLang="en-US" sz="1800" dirty="0"/>
                    </a:p>
                  </a:txBody>
                  <a:tcPr marT="50800" marB="50800"/>
                </a:tc>
              </a:tr>
              <a:tr h="372533">
                <a:tc>
                  <a:txBody>
                    <a:bodyPr/>
                    <a:lstStyle/>
                    <a:p>
                      <a:r>
                        <a:rPr lang="en-US" altLang="zh-CN" sz="1800" dirty="0" smtClean="0"/>
                        <a:t>S3</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78</a:t>
                      </a:r>
                      <a:endParaRPr lang="zh-CN" altLang="en-US" sz="1800" dirty="0"/>
                    </a:p>
                  </a:txBody>
                  <a:tcPr marT="50800" marB="50800"/>
                </a:tc>
              </a:tr>
              <a:tr h="372533">
                <a:tc>
                  <a:txBody>
                    <a:bodyPr/>
                    <a:lstStyle/>
                    <a:p>
                      <a:r>
                        <a:rPr lang="en-US" altLang="zh-CN" sz="1800" dirty="0" smtClean="0"/>
                        <a:t>S4</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58</a:t>
                      </a:r>
                      <a:endParaRPr lang="zh-CN" altLang="en-US" sz="1800" dirty="0"/>
                    </a:p>
                  </a:txBody>
                  <a:tcPr marT="50800" marB="50800"/>
                </a:tc>
              </a:tr>
              <a:tr h="372533">
                <a:tc>
                  <a:txBody>
                    <a:bodyPr/>
                    <a:lstStyle/>
                    <a:p>
                      <a:r>
                        <a:rPr lang="en-US" altLang="zh-CN" sz="1800" dirty="0" smtClean="0"/>
                        <a:t>S5</a:t>
                      </a:r>
                      <a:endParaRPr lang="zh-CN" altLang="en-US" sz="1800" dirty="0"/>
                    </a:p>
                  </a:txBody>
                  <a:tcPr marT="50800" marB="50800"/>
                </a:tc>
                <a:tc>
                  <a:txBody>
                    <a:bodyPr/>
                    <a:lstStyle/>
                    <a:p>
                      <a:r>
                        <a:rPr lang="en-US" altLang="zh-CN" sz="1800" dirty="0" smtClean="0"/>
                        <a:t>C1</a:t>
                      </a:r>
                      <a:endParaRPr lang="zh-CN" altLang="en-US" sz="1800" dirty="0"/>
                    </a:p>
                  </a:txBody>
                  <a:tcPr marT="50800" marB="50800"/>
                </a:tc>
                <a:tc>
                  <a:txBody>
                    <a:bodyPr/>
                    <a:lstStyle/>
                    <a:p>
                      <a:r>
                        <a:rPr lang="en-US" altLang="zh-CN" sz="1800" dirty="0" smtClean="0"/>
                        <a:t>65</a:t>
                      </a:r>
                      <a:endParaRPr lang="zh-CN" altLang="en-US" sz="1800" dirty="0"/>
                    </a:p>
                  </a:txBody>
                  <a:tcPr marT="50800" marB="50800"/>
                </a:tc>
              </a:tr>
              <a:tr h="372533">
                <a:tc>
                  <a:txBody>
                    <a:bodyPr/>
                    <a:lstStyle/>
                    <a:p>
                      <a:r>
                        <a:rPr lang="en-US" altLang="zh-CN" sz="1800" dirty="0" smtClean="0"/>
                        <a:t>:</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graphicFrame>
        <p:nvGraphicFramePr>
          <p:cNvPr id="7" name="表格 6"/>
          <p:cNvGraphicFramePr>
            <a:graphicFrameLocks noGrp="1"/>
          </p:cNvGraphicFramePr>
          <p:nvPr/>
        </p:nvGraphicFramePr>
        <p:xfrm>
          <a:off x="1475657" y="2572984"/>
          <a:ext cx="2736303" cy="2844800"/>
        </p:xfrm>
        <a:graphic>
          <a:graphicData uri="http://schemas.openxmlformats.org/drawingml/2006/table">
            <a:tbl>
              <a:tblPr firstRow="1" bandRow="1">
                <a:tableStyleId>{F5AB1C69-6EDB-4FF4-983F-18BD219EF322}</a:tableStyleId>
              </a:tblPr>
              <a:tblGrid>
                <a:gridCol w="752332"/>
                <a:gridCol w="1047867"/>
                <a:gridCol w="936104"/>
              </a:tblGrid>
              <a:tr h="406400">
                <a:tc>
                  <a:txBody>
                    <a:bodyPr/>
                    <a:lstStyle/>
                    <a:p>
                      <a:r>
                        <a:rPr lang="zh-CN" altLang="en-US" sz="2000" dirty="0" smtClean="0"/>
                        <a:t>学号</a:t>
                      </a:r>
                      <a:endParaRPr lang="zh-CN" altLang="en-US" sz="2000" dirty="0"/>
                    </a:p>
                  </a:txBody>
                  <a:tcPr marT="50800" marB="50800"/>
                </a:tc>
                <a:tc>
                  <a:txBody>
                    <a:bodyPr/>
                    <a:lstStyle/>
                    <a:p>
                      <a:r>
                        <a:rPr lang="zh-CN" altLang="en-US" sz="2000" dirty="0" smtClean="0"/>
                        <a:t>学院</a:t>
                      </a:r>
                      <a:endParaRPr lang="zh-CN" altLang="en-US" sz="2000" dirty="0"/>
                    </a:p>
                  </a:txBody>
                  <a:tcPr marT="50800" marB="50800"/>
                </a:tc>
                <a:tc>
                  <a:txBody>
                    <a:bodyPr/>
                    <a:lstStyle/>
                    <a:p>
                      <a:r>
                        <a:rPr lang="zh-CN" altLang="en-US" sz="2000" dirty="0" smtClean="0"/>
                        <a:t>院长</a:t>
                      </a:r>
                      <a:endParaRPr lang="zh-CN" altLang="en-US" sz="2000" dirty="0"/>
                    </a:p>
                  </a:txBody>
                  <a:tcPr marT="50800" marB="50800"/>
                </a:tc>
              </a:tr>
              <a:tr h="406400">
                <a:tc>
                  <a:txBody>
                    <a:bodyPr/>
                    <a:lstStyle/>
                    <a:p>
                      <a:r>
                        <a:rPr lang="en-US" altLang="zh-CN" sz="2000" dirty="0" smtClean="0"/>
                        <a:t>S1</a:t>
                      </a:r>
                      <a:endParaRPr lang="zh-CN" altLang="en-US" sz="2000" dirty="0"/>
                    </a:p>
                  </a:txBody>
                  <a:tcPr marT="50800" marB="50800"/>
                </a:tc>
                <a:tc>
                  <a:txBody>
                    <a:bodyPr/>
                    <a:lstStyle/>
                    <a:p>
                      <a:r>
                        <a:rPr lang="zh-CN" altLang="en-US" sz="2000" dirty="0" smtClean="0"/>
                        <a:t>计算机</a:t>
                      </a:r>
                      <a:endParaRPr lang="zh-CN" altLang="en-US" sz="2000" dirty="0"/>
                    </a:p>
                  </a:txBody>
                  <a:tcPr marT="50800" marB="50800"/>
                </a:tc>
                <a:tc>
                  <a:txBody>
                    <a:bodyPr/>
                    <a:lstStyle/>
                    <a:p>
                      <a:r>
                        <a:rPr lang="zh-CN" altLang="en-US" sz="2000" dirty="0" smtClean="0"/>
                        <a:t>张三</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S3</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S4</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S5</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r>
            </a:tbl>
          </a:graphicData>
        </a:graphic>
      </p:graphicFrame>
      <p:sp>
        <p:nvSpPr>
          <p:cNvPr id="12" name="TextBox 11"/>
          <p:cNvSpPr txBox="1"/>
          <p:nvPr/>
        </p:nvSpPr>
        <p:spPr>
          <a:xfrm>
            <a:off x="1403648" y="1129308"/>
            <a:ext cx="2160240" cy="523220"/>
          </a:xfrm>
          <a:prstGeom prst="rect">
            <a:avLst/>
          </a:prstGeom>
          <a:noFill/>
        </p:spPr>
        <p:txBody>
          <a:bodyPr wrap="square" rtlCol="0">
            <a:spAutoFit/>
          </a:bodyPr>
          <a:lstStyle/>
          <a:p>
            <a:r>
              <a:rPr lang="en-US" altLang="zh-CN" sz="2800" b="1" dirty="0" smtClean="0">
                <a:latin typeface="+mj-ea"/>
                <a:ea typeface="+mj-ea"/>
              </a:rPr>
              <a:t>2NF</a:t>
            </a:r>
            <a:r>
              <a:rPr lang="zh-CN" altLang="en-US" sz="2800" b="1" dirty="0" smtClean="0">
                <a:latin typeface="+mj-ea"/>
                <a:ea typeface="+mj-ea"/>
              </a:rPr>
              <a:t>再</a:t>
            </a:r>
            <a:r>
              <a:rPr lang="zh-CN" altLang="en-US" sz="2800" b="1" dirty="0">
                <a:latin typeface="+mj-ea"/>
                <a:ea typeface="+mj-ea"/>
              </a:rPr>
              <a:t>分析</a:t>
            </a:r>
            <a:endParaRPr lang="zh-CN" altLang="en-US" sz="2800" b="1" dirty="0">
              <a:latin typeface="+mj-ea"/>
              <a:ea typeface="+mj-ea"/>
            </a:endParaRPr>
          </a:p>
        </p:txBody>
      </p:sp>
      <p:sp>
        <p:nvSpPr>
          <p:cNvPr id="13"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——3NF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292080" y="1201316"/>
            <a:ext cx="2664296" cy="1097415"/>
            <a:chOff x="5508103" y="3723878"/>
            <a:chExt cx="2066355" cy="1512445"/>
          </a:xfrm>
        </p:grpSpPr>
        <p:sp>
          <p:nvSpPr>
            <p:cNvPr id="9" name="TextBox 8"/>
            <p:cNvSpPr txBox="1"/>
            <p:nvPr/>
          </p:nvSpPr>
          <p:spPr>
            <a:xfrm>
              <a:off x="5508104" y="3723878"/>
              <a:ext cx="891557" cy="551427"/>
            </a:xfrm>
            <a:prstGeom prst="rect">
              <a:avLst/>
            </a:prstGeom>
            <a:noFill/>
            <a:ln>
              <a:solidFill>
                <a:schemeClr val="tx1"/>
              </a:solidFill>
            </a:ln>
          </p:spPr>
          <p:txBody>
            <a:bodyPr wrap="square" rtlCol="0">
              <a:spAutoFit/>
            </a:bodyPr>
            <a:lstStyle/>
            <a:p>
              <a:r>
                <a:rPr lang="zh-CN" altLang="en-US" sz="2000" b="1" dirty="0" smtClean="0"/>
                <a:t>学   号</a:t>
              </a:r>
              <a:endParaRPr lang="zh-CN" altLang="en-US" sz="2000" b="1" dirty="0"/>
            </a:p>
          </p:txBody>
        </p:sp>
        <p:cxnSp>
          <p:nvCxnSpPr>
            <p:cNvPr id="10" name="直接箭头连接符 9"/>
            <p:cNvCxnSpPr>
              <a:stCxn id="9" idx="3"/>
              <a:endCxn id="11" idx="1"/>
            </p:cNvCxnSpPr>
            <p:nvPr/>
          </p:nvCxnSpPr>
          <p:spPr>
            <a:xfrm>
              <a:off x="6399661" y="3999591"/>
              <a:ext cx="47659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76256" y="3723878"/>
              <a:ext cx="698202" cy="551427"/>
            </a:xfrm>
            <a:prstGeom prst="rect">
              <a:avLst/>
            </a:prstGeom>
            <a:noFill/>
            <a:ln>
              <a:solidFill>
                <a:schemeClr val="tx1"/>
              </a:solidFill>
            </a:ln>
          </p:spPr>
          <p:txBody>
            <a:bodyPr wrap="square" rtlCol="0">
              <a:spAutoFit/>
            </a:bodyPr>
            <a:lstStyle/>
            <a:p>
              <a:r>
                <a:rPr lang="zh-CN" altLang="en-US" sz="2000" b="1" dirty="0" smtClean="0"/>
                <a:t>学  院</a:t>
              </a:r>
              <a:endParaRPr lang="zh-CN" altLang="en-US" sz="2000" b="1" dirty="0"/>
            </a:p>
          </p:txBody>
        </p:sp>
        <p:sp>
          <p:nvSpPr>
            <p:cNvPr id="12" name="TextBox 11"/>
            <p:cNvSpPr txBox="1"/>
            <p:nvPr/>
          </p:nvSpPr>
          <p:spPr>
            <a:xfrm>
              <a:off x="5508103" y="4684896"/>
              <a:ext cx="891557" cy="551427"/>
            </a:xfrm>
            <a:prstGeom prst="rect">
              <a:avLst/>
            </a:prstGeom>
            <a:noFill/>
            <a:ln>
              <a:solidFill>
                <a:schemeClr val="tx1"/>
              </a:solidFill>
            </a:ln>
          </p:spPr>
          <p:txBody>
            <a:bodyPr wrap="square" rtlCol="0">
              <a:spAutoFit/>
            </a:bodyPr>
            <a:lstStyle/>
            <a:p>
              <a:r>
                <a:rPr lang="zh-CN" altLang="en-US" sz="2000" b="1" dirty="0" smtClean="0"/>
                <a:t>学   号</a:t>
              </a:r>
              <a:endParaRPr lang="zh-CN" altLang="en-US" sz="2000" b="1" dirty="0"/>
            </a:p>
          </p:txBody>
        </p:sp>
        <p:cxnSp>
          <p:nvCxnSpPr>
            <p:cNvPr id="13" name="直接箭头连接符 12"/>
            <p:cNvCxnSpPr>
              <a:stCxn id="12" idx="3"/>
            </p:cNvCxnSpPr>
            <p:nvPr/>
          </p:nvCxnSpPr>
          <p:spPr>
            <a:xfrm>
              <a:off x="6399660" y="4960609"/>
              <a:ext cx="42229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48441" y="4684896"/>
              <a:ext cx="726016" cy="551427"/>
            </a:xfrm>
            <a:prstGeom prst="rect">
              <a:avLst/>
            </a:prstGeom>
            <a:noFill/>
            <a:ln>
              <a:solidFill>
                <a:schemeClr val="tx1"/>
              </a:solidFill>
            </a:ln>
          </p:spPr>
          <p:txBody>
            <a:bodyPr wrap="square" rtlCol="0">
              <a:spAutoFit/>
            </a:bodyPr>
            <a:lstStyle/>
            <a:p>
              <a:r>
                <a:rPr lang="zh-CN" altLang="en-US" sz="2000" b="1" dirty="0" smtClean="0"/>
                <a:t>院  长</a:t>
              </a:r>
              <a:endParaRPr lang="zh-CN" altLang="en-US" sz="2000" b="1" dirty="0"/>
            </a:p>
          </p:txBody>
        </p:sp>
      </p:grpSp>
      <p:sp>
        <p:nvSpPr>
          <p:cNvPr id="21" name="TextBox 20"/>
          <p:cNvSpPr txBox="1"/>
          <p:nvPr/>
        </p:nvSpPr>
        <p:spPr>
          <a:xfrm>
            <a:off x="5023705" y="4986733"/>
            <a:ext cx="3508736" cy="584775"/>
          </a:xfrm>
          <a:prstGeom prst="rect">
            <a:avLst/>
          </a:prstGeom>
          <a:noFill/>
        </p:spPr>
        <p:txBody>
          <a:bodyPr wrap="square" rtlCol="0">
            <a:spAutoFit/>
          </a:bodyPr>
          <a:lstStyle/>
          <a:p>
            <a:r>
              <a:rPr lang="zh-CN" altLang="en-US" sz="3200" b="1" dirty="0" smtClean="0">
                <a:latin typeface="+mj-ea"/>
                <a:ea typeface="+mj-ea"/>
              </a:rPr>
              <a:t>存在传递函数依赖</a:t>
            </a:r>
            <a:endParaRPr lang="zh-CN" altLang="en-US" sz="3200" b="1" dirty="0">
              <a:latin typeface="+mj-ea"/>
              <a:ea typeface="+mj-ea"/>
            </a:endParaRPr>
          </a:p>
        </p:txBody>
      </p:sp>
      <p:sp>
        <p:nvSpPr>
          <p:cNvPr id="22" name="TextBox 21"/>
          <p:cNvSpPr txBox="1"/>
          <p:nvPr/>
        </p:nvSpPr>
        <p:spPr>
          <a:xfrm>
            <a:off x="971600" y="1993404"/>
            <a:ext cx="3240359"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U2={ </a:t>
            </a:r>
            <a:r>
              <a:rPr lang="zh-CN" altLang="en-US" sz="2000" b="1" u="sng" dirty="0" smtClean="0">
                <a:latin typeface="幼圆" pitchFamily="49" charset="-122"/>
                <a:ea typeface="幼圆" pitchFamily="49" charset="-122"/>
              </a:rPr>
              <a:t>学号</a:t>
            </a:r>
            <a:r>
              <a:rPr lang="zh-CN" altLang="en-US" sz="2000" b="1" dirty="0" smtClean="0">
                <a:latin typeface="幼圆" pitchFamily="49" charset="-122"/>
                <a:ea typeface="幼圆" pitchFamily="49" charset="-122"/>
              </a:rPr>
              <a:t>，学院，院长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graphicFrame>
        <p:nvGraphicFramePr>
          <p:cNvPr id="23" name="表格 22"/>
          <p:cNvGraphicFramePr>
            <a:graphicFrameLocks noGrp="1"/>
          </p:cNvGraphicFramePr>
          <p:nvPr/>
        </p:nvGraphicFramePr>
        <p:xfrm>
          <a:off x="1115617" y="2499863"/>
          <a:ext cx="2736303" cy="2844800"/>
        </p:xfrm>
        <a:graphic>
          <a:graphicData uri="http://schemas.openxmlformats.org/drawingml/2006/table">
            <a:tbl>
              <a:tblPr firstRow="1" bandRow="1">
                <a:tableStyleId>{F5AB1C69-6EDB-4FF4-983F-18BD219EF322}</a:tableStyleId>
              </a:tblPr>
              <a:tblGrid>
                <a:gridCol w="752332"/>
                <a:gridCol w="1191883"/>
                <a:gridCol w="792088"/>
              </a:tblGrid>
              <a:tr h="406400">
                <a:tc>
                  <a:txBody>
                    <a:bodyPr/>
                    <a:lstStyle/>
                    <a:p>
                      <a:r>
                        <a:rPr lang="zh-CN" altLang="en-US" sz="2000" dirty="0" smtClean="0"/>
                        <a:t>学号</a:t>
                      </a:r>
                      <a:endParaRPr lang="zh-CN" altLang="en-US" sz="2000" dirty="0"/>
                    </a:p>
                  </a:txBody>
                  <a:tcPr marT="50800" marB="50800"/>
                </a:tc>
                <a:tc>
                  <a:txBody>
                    <a:bodyPr/>
                    <a:lstStyle/>
                    <a:p>
                      <a:r>
                        <a:rPr lang="zh-CN" altLang="en-US" sz="2000" dirty="0" smtClean="0"/>
                        <a:t>学院</a:t>
                      </a:r>
                      <a:endParaRPr lang="zh-CN" altLang="en-US" sz="2000" dirty="0"/>
                    </a:p>
                  </a:txBody>
                  <a:tcPr marT="50800" marB="50800"/>
                </a:tc>
                <a:tc>
                  <a:txBody>
                    <a:bodyPr/>
                    <a:lstStyle/>
                    <a:p>
                      <a:r>
                        <a:rPr lang="zh-CN" altLang="en-US" sz="2000" dirty="0" smtClean="0"/>
                        <a:t>院长</a:t>
                      </a:r>
                      <a:endParaRPr lang="zh-CN" altLang="en-US" sz="2000" dirty="0"/>
                    </a:p>
                  </a:txBody>
                  <a:tcPr marT="50800" marB="50800"/>
                </a:tc>
              </a:tr>
              <a:tr h="406400">
                <a:tc>
                  <a:txBody>
                    <a:bodyPr/>
                    <a:lstStyle/>
                    <a:p>
                      <a:r>
                        <a:rPr lang="en-US" altLang="zh-CN" sz="2000" dirty="0" smtClean="0"/>
                        <a:t>S1</a:t>
                      </a:r>
                      <a:endParaRPr lang="zh-CN" altLang="en-US" sz="2000" dirty="0"/>
                    </a:p>
                  </a:txBody>
                  <a:tcPr marT="50800" marB="50800"/>
                </a:tc>
                <a:tc>
                  <a:txBody>
                    <a:bodyPr/>
                    <a:lstStyle/>
                    <a:p>
                      <a:r>
                        <a:rPr lang="zh-CN" altLang="en-US" sz="2000" dirty="0" smtClean="0"/>
                        <a:t>计算机</a:t>
                      </a:r>
                      <a:endParaRPr lang="zh-CN" altLang="en-US" sz="2000" dirty="0"/>
                    </a:p>
                  </a:txBody>
                  <a:tcPr marT="50800" marB="50800"/>
                </a:tc>
                <a:tc>
                  <a:txBody>
                    <a:bodyPr/>
                    <a:lstStyle/>
                    <a:p>
                      <a:r>
                        <a:rPr lang="zh-CN" altLang="en-US" sz="2000" dirty="0" smtClean="0"/>
                        <a:t>张三</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S3</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S4</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S5</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r>
            </a:tbl>
          </a:graphicData>
        </a:graphic>
      </p:graphicFrame>
      <p:grpSp>
        <p:nvGrpSpPr>
          <p:cNvPr id="31" name="组合 30"/>
          <p:cNvGrpSpPr/>
          <p:nvPr/>
        </p:nvGrpSpPr>
        <p:grpSpPr>
          <a:xfrm>
            <a:off x="5026055" y="3217540"/>
            <a:ext cx="2858313" cy="1485391"/>
            <a:chOff x="4572000" y="2387084"/>
            <a:chExt cx="2858313" cy="1336853"/>
          </a:xfrm>
        </p:grpSpPr>
        <p:sp>
          <p:nvSpPr>
            <p:cNvPr id="15" name="TextBox 14"/>
            <p:cNvSpPr txBox="1"/>
            <p:nvPr/>
          </p:nvSpPr>
          <p:spPr>
            <a:xfrm>
              <a:off x="4572000" y="2778482"/>
              <a:ext cx="891557" cy="360099"/>
            </a:xfrm>
            <a:prstGeom prst="rect">
              <a:avLst/>
            </a:prstGeom>
            <a:noFill/>
            <a:ln>
              <a:solidFill>
                <a:schemeClr val="tx1"/>
              </a:solidFill>
            </a:ln>
          </p:spPr>
          <p:txBody>
            <a:bodyPr wrap="square" rtlCol="0">
              <a:spAutoFit/>
            </a:bodyPr>
            <a:lstStyle/>
            <a:p>
              <a:r>
                <a:rPr lang="zh-CN" altLang="en-US" sz="2000" dirty="0" smtClean="0"/>
                <a:t>学  号</a:t>
              </a:r>
              <a:endParaRPr lang="zh-CN" altLang="en-US" sz="2000" dirty="0"/>
            </a:p>
          </p:txBody>
        </p:sp>
        <p:cxnSp>
          <p:nvCxnSpPr>
            <p:cNvPr id="16" name="直接箭头连接符 15"/>
            <p:cNvCxnSpPr>
              <a:stCxn id="15" idx="3"/>
              <a:endCxn id="17" idx="1"/>
            </p:cNvCxnSpPr>
            <p:nvPr/>
          </p:nvCxnSpPr>
          <p:spPr>
            <a:xfrm flipV="1">
              <a:off x="5463557" y="2567134"/>
              <a:ext cx="1140515" cy="3913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4072" y="2387084"/>
              <a:ext cx="809898" cy="360099"/>
            </a:xfrm>
            <a:prstGeom prst="rect">
              <a:avLst/>
            </a:prstGeom>
            <a:noFill/>
            <a:ln>
              <a:solidFill>
                <a:schemeClr val="tx1"/>
              </a:solidFill>
            </a:ln>
          </p:spPr>
          <p:txBody>
            <a:bodyPr wrap="square" rtlCol="0">
              <a:spAutoFit/>
            </a:bodyPr>
            <a:lstStyle/>
            <a:p>
              <a:r>
                <a:rPr lang="zh-CN" altLang="en-US" sz="2000" dirty="0" smtClean="0"/>
                <a:t>学 院</a:t>
              </a:r>
              <a:endParaRPr lang="zh-CN" altLang="en-US" sz="2000" dirty="0"/>
            </a:p>
          </p:txBody>
        </p:sp>
        <p:cxnSp>
          <p:nvCxnSpPr>
            <p:cNvPr id="18" name="直接箭头连接符 17"/>
            <p:cNvCxnSpPr>
              <a:stCxn id="17" idx="2"/>
            </p:cNvCxnSpPr>
            <p:nvPr/>
          </p:nvCxnSpPr>
          <p:spPr>
            <a:xfrm>
              <a:off x="7009021" y="2747183"/>
              <a:ext cx="0" cy="6166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60386" y="3363838"/>
              <a:ext cx="769927" cy="360099"/>
            </a:xfrm>
            <a:prstGeom prst="rect">
              <a:avLst/>
            </a:prstGeom>
            <a:noFill/>
            <a:ln>
              <a:solidFill>
                <a:schemeClr val="tx1"/>
              </a:solidFill>
            </a:ln>
          </p:spPr>
          <p:txBody>
            <a:bodyPr wrap="square" rtlCol="0">
              <a:spAutoFit/>
            </a:bodyPr>
            <a:lstStyle/>
            <a:p>
              <a:r>
                <a:rPr lang="zh-CN" altLang="en-US" sz="2000" dirty="0" smtClean="0"/>
                <a:t>院 长</a:t>
              </a:r>
              <a:endParaRPr lang="zh-CN" altLang="en-US" sz="2000" dirty="0"/>
            </a:p>
          </p:txBody>
        </p:sp>
        <p:cxnSp>
          <p:nvCxnSpPr>
            <p:cNvPr id="28" name="直接箭头连接符 27"/>
            <p:cNvCxnSpPr>
              <a:endCxn id="19" idx="1"/>
            </p:cNvCxnSpPr>
            <p:nvPr/>
          </p:nvCxnSpPr>
          <p:spPr>
            <a:xfrm>
              <a:off x="5483150" y="3075635"/>
              <a:ext cx="1177236" cy="468252"/>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2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——3NF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364088" y="1219592"/>
            <a:ext cx="3096344"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U2={ </a:t>
            </a:r>
            <a:r>
              <a:rPr lang="zh-CN" altLang="en-US" sz="2000" b="1" u="sng" dirty="0" smtClean="0">
                <a:latin typeface="幼圆" pitchFamily="49" charset="-122"/>
                <a:ea typeface="幼圆" pitchFamily="49" charset="-122"/>
              </a:rPr>
              <a:t>学号</a:t>
            </a:r>
            <a:r>
              <a:rPr lang="zh-CN" altLang="en-US" sz="2000" b="1" dirty="0" smtClean="0">
                <a:latin typeface="幼圆" pitchFamily="49" charset="-122"/>
                <a:ea typeface="幼圆" pitchFamily="49" charset="-122"/>
              </a:rPr>
              <a:t>，学院，院长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23" name="TextBox 22"/>
          <p:cNvSpPr txBox="1"/>
          <p:nvPr/>
        </p:nvSpPr>
        <p:spPr>
          <a:xfrm>
            <a:off x="4283968" y="2128128"/>
            <a:ext cx="2160240" cy="369332"/>
          </a:xfrm>
          <a:prstGeom prst="rect">
            <a:avLst/>
          </a:prstGeom>
          <a:noFill/>
        </p:spPr>
        <p:txBody>
          <a:bodyPr wrap="square" rtlCol="0">
            <a:spAutoFit/>
          </a:bodyPr>
          <a:lstStyle/>
          <a:p>
            <a:r>
              <a:rPr lang="en-US" altLang="zh-CN" b="1" dirty="0" smtClean="0">
                <a:latin typeface="幼圆" pitchFamily="49" charset="-122"/>
                <a:ea typeface="幼圆" pitchFamily="49" charset="-122"/>
              </a:rPr>
              <a:t>U3={ </a:t>
            </a:r>
            <a:r>
              <a:rPr lang="zh-CN" altLang="en-US" b="1" u="sng" dirty="0" smtClean="0">
                <a:latin typeface="幼圆" pitchFamily="49" charset="-122"/>
                <a:ea typeface="幼圆" pitchFamily="49" charset="-122"/>
              </a:rPr>
              <a:t>学号</a:t>
            </a:r>
            <a:r>
              <a:rPr lang="zh-CN" altLang="en-US" b="1" dirty="0" smtClean="0">
                <a:latin typeface="幼圆" pitchFamily="49" charset="-122"/>
                <a:ea typeface="幼圆" pitchFamily="49" charset="-122"/>
              </a:rPr>
              <a:t>，学院 </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sp>
        <p:nvSpPr>
          <p:cNvPr id="24" name="TextBox 23"/>
          <p:cNvSpPr txBox="1"/>
          <p:nvPr/>
        </p:nvSpPr>
        <p:spPr>
          <a:xfrm>
            <a:off x="6848130" y="2128128"/>
            <a:ext cx="2188366" cy="369332"/>
          </a:xfrm>
          <a:prstGeom prst="rect">
            <a:avLst/>
          </a:prstGeom>
          <a:noFill/>
        </p:spPr>
        <p:txBody>
          <a:bodyPr wrap="square" rtlCol="0">
            <a:spAutoFit/>
          </a:bodyPr>
          <a:lstStyle/>
          <a:p>
            <a:r>
              <a:rPr lang="en-US" altLang="zh-CN" b="1" dirty="0" smtClean="0">
                <a:latin typeface="幼圆" pitchFamily="49" charset="-122"/>
                <a:ea typeface="幼圆" pitchFamily="49" charset="-122"/>
              </a:rPr>
              <a:t>U4={ </a:t>
            </a:r>
            <a:r>
              <a:rPr lang="zh-CN" altLang="en-US" b="1" u="sng" dirty="0" smtClean="0">
                <a:latin typeface="幼圆" pitchFamily="49" charset="-122"/>
                <a:ea typeface="幼圆" pitchFamily="49" charset="-122"/>
              </a:rPr>
              <a:t>学院</a:t>
            </a:r>
            <a:r>
              <a:rPr lang="zh-CN" altLang="en-US" b="1" dirty="0" smtClean="0">
                <a:latin typeface="幼圆" pitchFamily="49" charset="-122"/>
                <a:ea typeface="幼圆" pitchFamily="49" charset="-122"/>
              </a:rPr>
              <a:t>，院长 </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graphicFrame>
        <p:nvGraphicFramePr>
          <p:cNvPr id="27" name="表格 26"/>
          <p:cNvGraphicFramePr>
            <a:graphicFrameLocks noGrp="1"/>
          </p:cNvGraphicFramePr>
          <p:nvPr/>
        </p:nvGraphicFramePr>
        <p:xfrm>
          <a:off x="4596004" y="2617473"/>
          <a:ext cx="1704188" cy="2844800"/>
        </p:xfrm>
        <a:graphic>
          <a:graphicData uri="http://schemas.openxmlformats.org/drawingml/2006/table">
            <a:tbl>
              <a:tblPr firstRow="1" bandRow="1">
                <a:tableStyleId>{F5AB1C69-6EDB-4FF4-983F-18BD219EF322}</a:tableStyleId>
              </a:tblPr>
              <a:tblGrid>
                <a:gridCol w="752332"/>
                <a:gridCol w="951856"/>
              </a:tblGrid>
              <a:tr h="406400">
                <a:tc>
                  <a:txBody>
                    <a:bodyPr/>
                    <a:lstStyle/>
                    <a:p>
                      <a:r>
                        <a:rPr lang="zh-CN" altLang="en-US" sz="2000" dirty="0" smtClean="0"/>
                        <a:t>学号</a:t>
                      </a:r>
                      <a:endParaRPr lang="zh-CN" altLang="en-US" sz="2000" dirty="0"/>
                    </a:p>
                  </a:txBody>
                  <a:tcPr marT="50800" marB="50800"/>
                </a:tc>
                <a:tc>
                  <a:txBody>
                    <a:bodyPr/>
                    <a:lstStyle/>
                    <a:p>
                      <a:r>
                        <a:rPr lang="zh-CN" altLang="en-US" sz="2000" dirty="0" smtClean="0"/>
                        <a:t>学院</a:t>
                      </a:r>
                      <a:endParaRPr lang="zh-CN" altLang="en-US" sz="2000" dirty="0"/>
                    </a:p>
                  </a:txBody>
                  <a:tcPr marT="50800" marB="50800"/>
                </a:tc>
              </a:tr>
              <a:tr h="406400">
                <a:tc>
                  <a:txBody>
                    <a:bodyPr/>
                    <a:lstStyle/>
                    <a:p>
                      <a:r>
                        <a:rPr lang="en-US" altLang="zh-CN" sz="2000" dirty="0" smtClean="0"/>
                        <a:t>S1</a:t>
                      </a:r>
                      <a:endParaRPr lang="zh-CN" altLang="en-US" sz="2000" dirty="0"/>
                    </a:p>
                  </a:txBody>
                  <a:tcPr marT="50800" marB="50800"/>
                </a:tc>
                <a:tc>
                  <a:txBody>
                    <a:bodyPr/>
                    <a:lstStyle/>
                    <a:p>
                      <a:r>
                        <a:rPr lang="zh-CN" altLang="en-US" sz="2000" dirty="0" smtClean="0"/>
                        <a:t>计算机</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r>
              <a:tr h="406400">
                <a:tc>
                  <a:txBody>
                    <a:bodyPr/>
                    <a:lstStyle/>
                    <a:p>
                      <a:r>
                        <a:rPr lang="en-US" altLang="zh-CN" sz="2000" dirty="0" smtClean="0"/>
                        <a:t>S3</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r>
              <a:tr h="406400">
                <a:tc>
                  <a:txBody>
                    <a:bodyPr/>
                    <a:lstStyle/>
                    <a:p>
                      <a:r>
                        <a:rPr lang="en-US" altLang="zh-CN" sz="2000" dirty="0" smtClean="0"/>
                        <a:t>S4</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r>
              <a:tr h="406400">
                <a:tc>
                  <a:txBody>
                    <a:bodyPr/>
                    <a:lstStyle/>
                    <a:p>
                      <a:r>
                        <a:rPr lang="en-US" altLang="zh-CN" sz="2000" dirty="0" smtClean="0"/>
                        <a:t>S5</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r>
              <a:tr h="406400">
                <a:tc>
                  <a:txBody>
                    <a:bodyPr/>
                    <a:lstStyle/>
                    <a:p>
                      <a:r>
                        <a:rPr lang="en-US" altLang="zh-CN" sz="2000" dirty="0" smtClean="0"/>
                        <a:t>:</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r>
            </a:tbl>
          </a:graphicData>
        </a:graphic>
      </p:graphicFrame>
      <p:graphicFrame>
        <p:nvGraphicFramePr>
          <p:cNvPr id="28" name="表格 27"/>
          <p:cNvGraphicFramePr>
            <a:graphicFrameLocks noGrp="1"/>
          </p:cNvGraphicFramePr>
          <p:nvPr/>
        </p:nvGraphicFramePr>
        <p:xfrm>
          <a:off x="6980518" y="2617473"/>
          <a:ext cx="1911962" cy="1219200"/>
        </p:xfrm>
        <a:graphic>
          <a:graphicData uri="http://schemas.openxmlformats.org/drawingml/2006/table">
            <a:tbl>
              <a:tblPr firstRow="1" bandRow="1">
                <a:tableStyleId>{F5AB1C69-6EDB-4FF4-983F-18BD219EF322}</a:tableStyleId>
              </a:tblPr>
              <a:tblGrid>
                <a:gridCol w="1047866"/>
                <a:gridCol w="864096"/>
              </a:tblGrid>
              <a:tr h="406400">
                <a:tc>
                  <a:txBody>
                    <a:bodyPr/>
                    <a:lstStyle/>
                    <a:p>
                      <a:r>
                        <a:rPr lang="zh-CN" altLang="en-US" sz="2000" dirty="0" smtClean="0"/>
                        <a:t>学院</a:t>
                      </a:r>
                      <a:endParaRPr lang="zh-CN" altLang="en-US" sz="2000" dirty="0"/>
                    </a:p>
                  </a:txBody>
                  <a:tcPr marT="50800" marB="50800"/>
                </a:tc>
                <a:tc>
                  <a:txBody>
                    <a:bodyPr/>
                    <a:lstStyle/>
                    <a:p>
                      <a:r>
                        <a:rPr lang="zh-CN" altLang="en-US" sz="2000" dirty="0" smtClean="0"/>
                        <a:t>院长</a:t>
                      </a:r>
                      <a:endParaRPr lang="zh-CN" altLang="en-US" sz="2000" dirty="0"/>
                    </a:p>
                  </a:txBody>
                  <a:tcPr marT="50800" marB="50800"/>
                </a:tc>
              </a:tr>
              <a:tr h="406400">
                <a:tc>
                  <a:txBody>
                    <a:bodyPr/>
                    <a:lstStyle/>
                    <a:p>
                      <a:r>
                        <a:rPr lang="zh-CN" altLang="en-US" sz="2000" dirty="0" smtClean="0"/>
                        <a:t>计算机</a:t>
                      </a:r>
                      <a:endParaRPr lang="zh-CN" altLang="en-US" sz="2000" dirty="0"/>
                    </a:p>
                  </a:txBody>
                  <a:tcPr marT="50800" marB="50800"/>
                </a:tc>
                <a:tc>
                  <a:txBody>
                    <a:bodyPr/>
                    <a:lstStyle/>
                    <a:p>
                      <a:r>
                        <a:rPr lang="zh-CN" altLang="en-US" sz="2000" dirty="0" smtClean="0"/>
                        <a:t>张三</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r>
            </a:tbl>
          </a:graphicData>
        </a:graphic>
      </p:graphicFrame>
      <p:cxnSp>
        <p:nvCxnSpPr>
          <p:cNvPr id="6" name="直接箭头连接符 5"/>
          <p:cNvCxnSpPr/>
          <p:nvPr/>
        </p:nvCxnSpPr>
        <p:spPr>
          <a:xfrm flipH="1">
            <a:off x="5940152" y="1682274"/>
            <a:ext cx="720080" cy="455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7092280" y="1682274"/>
            <a:ext cx="850033" cy="3986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71601" y="1993404"/>
            <a:ext cx="2880320" cy="369332"/>
          </a:xfrm>
          <a:prstGeom prst="rect">
            <a:avLst/>
          </a:prstGeom>
          <a:noFill/>
        </p:spPr>
        <p:txBody>
          <a:bodyPr wrap="square" rtlCol="0">
            <a:spAutoFit/>
          </a:bodyPr>
          <a:lstStyle/>
          <a:p>
            <a:r>
              <a:rPr lang="en-US" altLang="zh-CN" b="1" dirty="0" smtClean="0">
                <a:latin typeface="幼圆" pitchFamily="49" charset="-122"/>
                <a:ea typeface="幼圆" pitchFamily="49" charset="-122"/>
              </a:rPr>
              <a:t>U2={ </a:t>
            </a:r>
            <a:r>
              <a:rPr lang="zh-CN" altLang="en-US" b="1" u="sng" dirty="0" smtClean="0">
                <a:latin typeface="幼圆" pitchFamily="49" charset="-122"/>
                <a:ea typeface="幼圆" pitchFamily="49" charset="-122"/>
              </a:rPr>
              <a:t>学号</a:t>
            </a:r>
            <a:r>
              <a:rPr lang="zh-CN" altLang="en-US" b="1" dirty="0" smtClean="0">
                <a:latin typeface="幼圆" pitchFamily="49" charset="-122"/>
                <a:ea typeface="幼圆" pitchFamily="49" charset="-122"/>
              </a:rPr>
              <a:t>，学院，院长 </a:t>
            </a:r>
            <a:r>
              <a:rPr lang="en-US" altLang="zh-CN" b="1" dirty="0" smtClean="0">
                <a:latin typeface="幼圆" pitchFamily="49" charset="-122"/>
                <a:ea typeface="幼圆" pitchFamily="49" charset="-122"/>
              </a:rPr>
              <a:t>}</a:t>
            </a:r>
            <a:endParaRPr lang="zh-CN" altLang="en-US" b="1" dirty="0">
              <a:latin typeface="幼圆" pitchFamily="49" charset="-122"/>
              <a:ea typeface="幼圆" pitchFamily="49" charset="-122"/>
            </a:endParaRPr>
          </a:p>
        </p:txBody>
      </p:sp>
      <p:graphicFrame>
        <p:nvGraphicFramePr>
          <p:cNvPr id="21" name="表格 20"/>
          <p:cNvGraphicFramePr>
            <a:graphicFrameLocks noGrp="1"/>
          </p:cNvGraphicFramePr>
          <p:nvPr/>
        </p:nvGraphicFramePr>
        <p:xfrm>
          <a:off x="978521" y="2499863"/>
          <a:ext cx="2736303" cy="2844800"/>
        </p:xfrm>
        <a:graphic>
          <a:graphicData uri="http://schemas.openxmlformats.org/drawingml/2006/table">
            <a:tbl>
              <a:tblPr firstRow="1" bandRow="1">
                <a:tableStyleId>{F5AB1C69-6EDB-4FF4-983F-18BD219EF322}</a:tableStyleId>
              </a:tblPr>
              <a:tblGrid>
                <a:gridCol w="752332"/>
                <a:gridCol w="1191883"/>
                <a:gridCol w="792088"/>
              </a:tblGrid>
              <a:tr h="406400">
                <a:tc>
                  <a:txBody>
                    <a:bodyPr/>
                    <a:lstStyle/>
                    <a:p>
                      <a:r>
                        <a:rPr lang="zh-CN" altLang="en-US" sz="2000" dirty="0" smtClean="0"/>
                        <a:t>学号</a:t>
                      </a:r>
                      <a:endParaRPr lang="zh-CN" altLang="en-US" sz="2000" dirty="0"/>
                    </a:p>
                  </a:txBody>
                  <a:tcPr marT="50800" marB="50800"/>
                </a:tc>
                <a:tc>
                  <a:txBody>
                    <a:bodyPr/>
                    <a:lstStyle/>
                    <a:p>
                      <a:r>
                        <a:rPr lang="zh-CN" altLang="en-US" sz="2000" dirty="0" smtClean="0"/>
                        <a:t>学院</a:t>
                      </a:r>
                      <a:endParaRPr lang="zh-CN" altLang="en-US" sz="2000" dirty="0"/>
                    </a:p>
                  </a:txBody>
                  <a:tcPr marT="50800" marB="50800"/>
                </a:tc>
                <a:tc>
                  <a:txBody>
                    <a:bodyPr/>
                    <a:lstStyle/>
                    <a:p>
                      <a:r>
                        <a:rPr lang="zh-CN" altLang="en-US" sz="2000" dirty="0" smtClean="0"/>
                        <a:t>院长</a:t>
                      </a:r>
                      <a:endParaRPr lang="zh-CN" altLang="en-US" sz="2000" dirty="0"/>
                    </a:p>
                  </a:txBody>
                  <a:tcPr marT="50800" marB="50800"/>
                </a:tc>
              </a:tr>
              <a:tr h="406400">
                <a:tc>
                  <a:txBody>
                    <a:bodyPr/>
                    <a:lstStyle/>
                    <a:p>
                      <a:r>
                        <a:rPr lang="en-US" altLang="zh-CN" sz="2000" dirty="0" smtClean="0"/>
                        <a:t>S1</a:t>
                      </a:r>
                      <a:endParaRPr lang="zh-CN" altLang="en-US" sz="2000" dirty="0"/>
                    </a:p>
                  </a:txBody>
                  <a:tcPr marT="50800" marB="50800"/>
                </a:tc>
                <a:tc>
                  <a:txBody>
                    <a:bodyPr/>
                    <a:lstStyle/>
                    <a:p>
                      <a:r>
                        <a:rPr lang="zh-CN" altLang="en-US" sz="2000" dirty="0" smtClean="0"/>
                        <a:t>计算机</a:t>
                      </a:r>
                      <a:endParaRPr lang="zh-CN" altLang="en-US" sz="2000" dirty="0"/>
                    </a:p>
                  </a:txBody>
                  <a:tcPr marT="50800" marB="50800"/>
                </a:tc>
                <a:tc>
                  <a:txBody>
                    <a:bodyPr/>
                    <a:lstStyle/>
                    <a:p>
                      <a:r>
                        <a:rPr lang="zh-CN" altLang="en-US" sz="2000" dirty="0" smtClean="0"/>
                        <a:t>张三</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S3</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S4</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S5</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a:t>
                      </a:r>
                      <a:endParaRPr lang="zh-CN" altLang="en-US" sz="2000" dirty="0" smtClean="0"/>
                    </a:p>
                  </a:txBody>
                  <a:tcPr marT="50800" marB="50800"/>
                </a:tc>
              </a:tr>
            </a:tbl>
          </a:graphicData>
        </a:graphic>
      </p:graphicFrame>
      <p:sp>
        <p:nvSpPr>
          <p:cNvPr id="1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——3NF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2" presetClass="entr" presetSubtype="1"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187624" y="0"/>
            <a:ext cx="7056784" cy="913284"/>
          </a:xfrm>
        </p:spPr>
        <p:txBody>
          <a:bodyPr/>
          <a:lstStyle/>
          <a:p>
            <a:r>
              <a:rPr lang="zh-CN" sz="4000" dirty="0">
                <a:latin typeface="+mn-ea"/>
                <a:ea typeface="+mn-ea"/>
              </a:rPr>
              <a:t>概念回顾</a:t>
            </a:r>
            <a:endParaRPr lang="zh-CN" sz="4000" dirty="0">
              <a:latin typeface="+mn-ea"/>
              <a:ea typeface="+mn-ea"/>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7171" name="Rectangle 3"/>
          <p:cNvSpPr>
            <a:spLocks noGrp="1" noChangeArrowheads="1"/>
          </p:cNvSpPr>
          <p:nvPr>
            <p:ph idx="4294967295"/>
          </p:nvPr>
        </p:nvSpPr>
        <p:spPr>
          <a:xfrm>
            <a:off x="1691680" y="1273324"/>
            <a:ext cx="5184576" cy="3312368"/>
          </a:xfrm>
        </p:spPr>
        <p:txBody>
          <a:bodyPr>
            <a:noAutofit/>
          </a:bodyPr>
          <a:lstStyle/>
          <a:p>
            <a:pPr marL="457200" indent="-457200">
              <a:lnSpc>
                <a:spcPct val="140000"/>
              </a:lnSpc>
              <a:buFont typeface="Wingdings" panose="05000000000000000000" pitchFamily="2" charset="2"/>
              <a:buChar char="Ø"/>
            </a:pPr>
            <a:r>
              <a:rPr lang="en-US" altLang="zh-CN" sz="3200" b="1" dirty="0" smtClean="0">
                <a:latin typeface="幼圆" pitchFamily="49" charset="-122"/>
                <a:ea typeface="幼圆" pitchFamily="49" charset="-122"/>
              </a:rPr>
              <a:t>  </a:t>
            </a:r>
            <a:r>
              <a:rPr lang="zh-CN" sz="3200" b="1" dirty="0" smtClean="0">
                <a:latin typeface="幼圆" pitchFamily="49" charset="-122"/>
                <a:ea typeface="幼圆" pitchFamily="49" charset="-122"/>
              </a:rPr>
              <a:t>关系</a:t>
            </a:r>
            <a:endParaRPr lang="zh-CN" sz="3200" b="1" dirty="0">
              <a:latin typeface="幼圆" pitchFamily="49" charset="-122"/>
              <a:ea typeface="幼圆" pitchFamily="49" charset="-122"/>
            </a:endParaRPr>
          </a:p>
          <a:p>
            <a:pPr marL="457200" indent="-457200">
              <a:lnSpc>
                <a:spcPct val="140000"/>
              </a:lnSpc>
              <a:buFont typeface="Wingdings" panose="05000000000000000000" pitchFamily="2" charset="2"/>
              <a:buChar char="Ø"/>
            </a:pPr>
            <a:r>
              <a:rPr lang="en-US" altLang="zh-CN" sz="3200" b="1" dirty="0" smtClean="0">
                <a:latin typeface="幼圆" pitchFamily="49" charset="-122"/>
                <a:ea typeface="幼圆" pitchFamily="49" charset="-122"/>
              </a:rPr>
              <a:t>  </a:t>
            </a:r>
            <a:r>
              <a:rPr lang="zh-CN" sz="3200" b="1" dirty="0" smtClean="0">
                <a:latin typeface="幼圆" pitchFamily="49" charset="-122"/>
                <a:ea typeface="幼圆" pitchFamily="49" charset="-122"/>
              </a:rPr>
              <a:t>关系模式</a:t>
            </a:r>
            <a:endParaRPr lang="zh-CN" sz="3200" b="1" dirty="0">
              <a:latin typeface="幼圆" pitchFamily="49" charset="-122"/>
              <a:ea typeface="幼圆" pitchFamily="49" charset="-122"/>
            </a:endParaRPr>
          </a:p>
          <a:p>
            <a:pPr marL="457200" indent="-457200">
              <a:lnSpc>
                <a:spcPct val="140000"/>
              </a:lnSpc>
              <a:buFont typeface="Wingdings" panose="05000000000000000000" pitchFamily="2" charset="2"/>
              <a:buChar char="Ø"/>
            </a:pPr>
            <a:r>
              <a:rPr lang="en-US" altLang="zh-CN" sz="3200" b="1" dirty="0" smtClean="0">
                <a:latin typeface="幼圆" pitchFamily="49" charset="-122"/>
                <a:ea typeface="幼圆" pitchFamily="49" charset="-122"/>
              </a:rPr>
              <a:t>  </a:t>
            </a:r>
            <a:r>
              <a:rPr lang="zh-CN" sz="3200" b="1" dirty="0" smtClean="0">
                <a:latin typeface="幼圆" pitchFamily="49" charset="-122"/>
                <a:ea typeface="幼圆" pitchFamily="49" charset="-122"/>
              </a:rPr>
              <a:t>关系数据库</a:t>
            </a:r>
            <a:endParaRPr lang="zh-CN" sz="3200" b="1" dirty="0">
              <a:latin typeface="幼圆" pitchFamily="49" charset="-122"/>
              <a:ea typeface="幼圆" pitchFamily="49" charset="-122"/>
            </a:endParaRPr>
          </a:p>
          <a:p>
            <a:pPr marL="457200" indent="-457200">
              <a:lnSpc>
                <a:spcPct val="140000"/>
              </a:lnSpc>
              <a:buFont typeface="Wingdings" panose="05000000000000000000" pitchFamily="2" charset="2"/>
              <a:buChar char="Ø"/>
            </a:pPr>
            <a:r>
              <a:rPr lang="en-US" altLang="zh-CN" sz="3200" b="1" dirty="0" smtClean="0">
                <a:latin typeface="幼圆" pitchFamily="49" charset="-122"/>
                <a:ea typeface="幼圆" pitchFamily="49" charset="-122"/>
              </a:rPr>
              <a:t>  </a:t>
            </a:r>
            <a:r>
              <a:rPr lang="zh-CN" sz="3200" b="1" dirty="0" smtClean="0">
                <a:latin typeface="幼圆" pitchFamily="49" charset="-122"/>
                <a:ea typeface="幼圆" pitchFamily="49" charset="-122"/>
              </a:rPr>
              <a:t>关系数据库</a:t>
            </a:r>
            <a:r>
              <a:rPr lang="zh-CN" sz="3200" b="1" dirty="0">
                <a:latin typeface="幼圆" pitchFamily="49" charset="-122"/>
                <a:ea typeface="幼圆" pitchFamily="49" charset="-122"/>
              </a:rPr>
              <a:t>的模式</a:t>
            </a:r>
            <a:endParaRPr lang="zh-CN"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Effect transition="in" filter="fade">
                                      <p:cBhvr>
                                        <p:cTn id="11" dur="500"/>
                                        <p:tgtEl>
                                          <p:spTgt spid="717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500"/>
                                        <p:tgtEl>
                                          <p:spTgt spid="717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fade">
                                      <p:cBhvr>
                                        <p:cTn id="19"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0930" y="1273324"/>
            <a:ext cx="8015566" cy="1113766"/>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en-US" altLang="zh-CN" sz="2400" b="1" dirty="0" smtClean="0">
                <a:latin typeface="+mj-ea"/>
                <a:ea typeface="+mj-ea"/>
              </a:rPr>
              <a:t>3NF</a:t>
            </a:r>
            <a:r>
              <a:rPr lang="zh-CN" altLang="en-US" sz="2400" b="1" dirty="0" smtClean="0">
                <a:latin typeface="+mj-ea"/>
                <a:ea typeface="+mj-ea"/>
              </a:rPr>
              <a:t>定义：</a:t>
            </a:r>
            <a:r>
              <a:rPr lang="zh-CN" altLang="en-US" sz="2400" dirty="0" smtClean="0">
                <a:latin typeface="幼圆" pitchFamily="49" charset="-122"/>
                <a:ea typeface="幼圆" pitchFamily="49" charset="-122"/>
              </a:rPr>
              <a:t>关系模式满足第一范式，并且每一个非主属 </a:t>
            </a:r>
            <a:endParaRPr lang="en-US" altLang="zh-CN" sz="2400" dirty="0" smtClean="0">
              <a:latin typeface="幼圆" pitchFamily="49" charset="-122"/>
              <a:ea typeface="幼圆" pitchFamily="49" charset="-122"/>
            </a:endParaRPr>
          </a:p>
          <a:p>
            <a:pPr>
              <a:lnSpc>
                <a:spcPct val="15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性既不部分函数依赖于码，也不传递函数依赖于码</a:t>
            </a:r>
            <a:r>
              <a:rPr lang="en-US" altLang="zh-CN" sz="2400" dirty="0" smtClean="0">
                <a:latin typeface="幼圆" pitchFamily="49" charset="-122"/>
                <a:ea typeface="幼圆" pitchFamily="49" charset="-122"/>
              </a:rPr>
              <a:t>.</a:t>
            </a:r>
            <a:endParaRPr lang="zh-CN" altLang="en-US" sz="2400" dirty="0">
              <a:latin typeface="幼圆" pitchFamily="49" charset="-122"/>
              <a:ea typeface="幼圆" pitchFamily="49" charset="-122"/>
            </a:endParaRPr>
          </a:p>
        </p:txBody>
      </p:sp>
      <p:sp>
        <p:nvSpPr>
          <p:cNvPr id="8" name="TextBox 7"/>
          <p:cNvSpPr txBox="1"/>
          <p:nvPr/>
        </p:nvSpPr>
        <p:spPr>
          <a:xfrm>
            <a:off x="1331640" y="3017518"/>
            <a:ext cx="3173292" cy="523220"/>
          </a:xfrm>
          <a:prstGeom prst="rect">
            <a:avLst/>
          </a:prstGeom>
          <a:noFill/>
        </p:spPr>
        <p:txBody>
          <a:bodyPr wrap="square" rtlCol="0">
            <a:spAutoFit/>
          </a:bodyPr>
          <a:lstStyle/>
          <a:p>
            <a:r>
              <a:rPr lang="en-US" altLang="zh-CN" sz="2800" b="1" dirty="0" smtClean="0">
                <a:latin typeface="幼圆" pitchFamily="49" charset="-122"/>
                <a:ea typeface="幼圆" pitchFamily="49" charset="-122"/>
              </a:rPr>
              <a:t>U3={ </a:t>
            </a:r>
            <a:r>
              <a:rPr lang="zh-CN" altLang="en-US" sz="2800" b="1" u="sng" dirty="0" smtClean="0">
                <a:latin typeface="幼圆" pitchFamily="49" charset="-122"/>
                <a:ea typeface="幼圆" pitchFamily="49" charset="-122"/>
              </a:rPr>
              <a:t>学号</a:t>
            </a:r>
            <a:r>
              <a:rPr lang="zh-CN" altLang="en-US" sz="2800" b="1" dirty="0" smtClean="0">
                <a:latin typeface="幼圆" pitchFamily="49" charset="-122"/>
                <a:ea typeface="幼圆" pitchFamily="49" charset="-122"/>
              </a:rPr>
              <a:t>，学院 </a:t>
            </a:r>
            <a:r>
              <a:rPr lang="en-US" altLang="zh-CN" sz="2800" b="1" dirty="0" smtClean="0">
                <a:latin typeface="幼圆" pitchFamily="49" charset="-122"/>
                <a:ea typeface="幼圆" pitchFamily="49" charset="-122"/>
              </a:rPr>
              <a:t>}</a:t>
            </a:r>
            <a:endParaRPr lang="zh-CN" altLang="en-US" sz="2800" b="1" dirty="0">
              <a:latin typeface="幼圆" pitchFamily="49" charset="-122"/>
              <a:ea typeface="幼圆" pitchFamily="49" charset="-122"/>
            </a:endParaRPr>
          </a:p>
        </p:txBody>
      </p:sp>
      <p:sp>
        <p:nvSpPr>
          <p:cNvPr id="9" name="TextBox 8"/>
          <p:cNvSpPr txBox="1"/>
          <p:nvPr/>
        </p:nvSpPr>
        <p:spPr>
          <a:xfrm>
            <a:off x="4940425" y="3022417"/>
            <a:ext cx="3072069" cy="523220"/>
          </a:xfrm>
          <a:prstGeom prst="rect">
            <a:avLst/>
          </a:prstGeom>
          <a:noFill/>
        </p:spPr>
        <p:txBody>
          <a:bodyPr wrap="square" rtlCol="0">
            <a:spAutoFit/>
          </a:bodyPr>
          <a:lstStyle/>
          <a:p>
            <a:r>
              <a:rPr lang="en-US" altLang="zh-CN" sz="2800" b="1" dirty="0" smtClean="0">
                <a:latin typeface="幼圆" pitchFamily="49" charset="-122"/>
                <a:ea typeface="幼圆" pitchFamily="49" charset="-122"/>
              </a:rPr>
              <a:t>U4={ </a:t>
            </a:r>
            <a:r>
              <a:rPr lang="zh-CN" altLang="en-US" sz="2800" b="1" u="sng" dirty="0" smtClean="0">
                <a:latin typeface="幼圆" pitchFamily="49" charset="-122"/>
                <a:ea typeface="幼圆" pitchFamily="49" charset="-122"/>
              </a:rPr>
              <a:t>学院</a:t>
            </a:r>
            <a:r>
              <a:rPr lang="zh-CN" altLang="en-US" sz="2800" b="1" dirty="0" smtClean="0">
                <a:latin typeface="幼圆" pitchFamily="49" charset="-122"/>
                <a:ea typeface="幼圆" pitchFamily="49" charset="-122"/>
              </a:rPr>
              <a:t>，院长 </a:t>
            </a:r>
            <a:r>
              <a:rPr lang="en-US" altLang="zh-CN" sz="2800" b="1" dirty="0" smtClean="0">
                <a:latin typeface="幼圆" pitchFamily="49" charset="-122"/>
                <a:ea typeface="幼圆" pitchFamily="49" charset="-122"/>
              </a:rPr>
              <a:t>}</a:t>
            </a:r>
            <a:endParaRPr lang="zh-CN" altLang="en-US" sz="2800" b="1" dirty="0">
              <a:latin typeface="幼圆" pitchFamily="49" charset="-122"/>
              <a:ea typeface="幼圆" pitchFamily="49" charset="-122"/>
            </a:endParaRPr>
          </a:p>
        </p:txBody>
      </p:sp>
      <p:sp>
        <p:nvSpPr>
          <p:cNvPr id="13"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——3NF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0"/>
            <a:ext cx="7056784" cy="923330"/>
          </a:xfrm>
          <a:prstGeom prst="rect">
            <a:avLst/>
          </a:prstGeom>
          <a:noFill/>
        </p:spPr>
        <p:txBody>
          <a:bodyPr wrap="square" rtlCol="0">
            <a:spAutoFit/>
          </a:bodyPr>
          <a:lstStyle/>
          <a:p>
            <a:pPr algn="ctr">
              <a:lnSpc>
                <a:spcPct val="150000"/>
              </a:lnSpc>
            </a:pPr>
            <a:r>
              <a:rPr lang="zh-CN" altLang="en-US" sz="3600" dirty="0" smtClean="0">
                <a:latin typeface="+mn-ea"/>
                <a:ea typeface="+mn-ea"/>
              </a:rPr>
              <a:t>规范化分析</a:t>
            </a:r>
            <a:endParaRPr lang="zh-CN" altLang="en-US" sz="3600" dirty="0">
              <a:latin typeface="+mn-ea"/>
              <a:ea typeface="+mn-ea"/>
            </a:endParaRPr>
          </a:p>
        </p:txBody>
      </p:sp>
      <p:sp>
        <p:nvSpPr>
          <p:cNvPr id="23" name="TextBox 22"/>
          <p:cNvSpPr txBox="1"/>
          <p:nvPr/>
        </p:nvSpPr>
        <p:spPr>
          <a:xfrm>
            <a:off x="5991166" y="1497349"/>
            <a:ext cx="2757297"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U3={ </a:t>
            </a:r>
            <a:r>
              <a:rPr lang="zh-CN" altLang="en-US" sz="2400" b="1" u="sng" dirty="0" smtClean="0">
                <a:latin typeface="幼圆" pitchFamily="49" charset="-122"/>
                <a:ea typeface="幼圆" pitchFamily="49" charset="-122"/>
              </a:rPr>
              <a:t>学号</a:t>
            </a:r>
            <a:r>
              <a:rPr lang="zh-CN" altLang="en-US" sz="2400" b="1" dirty="0" smtClean="0">
                <a:latin typeface="幼圆" pitchFamily="49" charset="-122"/>
                <a:ea typeface="幼圆" pitchFamily="49" charset="-122"/>
              </a:rPr>
              <a:t>，学院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24" name="TextBox 23"/>
          <p:cNvSpPr txBox="1"/>
          <p:nvPr/>
        </p:nvSpPr>
        <p:spPr>
          <a:xfrm>
            <a:off x="6071559" y="2137420"/>
            <a:ext cx="2676905"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U4={ </a:t>
            </a:r>
            <a:r>
              <a:rPr lang="zh-CN" altLang="en-US" sz="2400" b="1" u="sng" dirty="0" smtClean="0">
                <a:latin typeface="幼圆" pitchFamily="49" charset="-122"/>
                <a:ea typeface="幼圆" pitchFamily="49" charset="-122"/>
              </a:rPr>
              <a:t>学院</a:t>
            </a:r>
            <a:r>
              <a:rPr lang="zh-CN" altLang="en-US" sz="2400" b="1" dirty="0" smtClean="0">
                <a:latin typeface="幼圆" pitchFamily="49" charset="-122"/>
                <a:ea typeface="幼圆" pitchFamily="49" charset="-122"/>
              </a:rPr>
              <a:t>，院长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25" name="TextBox 24"/>
          <p:cNvSpPr txBox="1"/>
          <p:nvPr/>
        </p:nvSpPr>
        <p:spPr>
          <a:xfrm>
            <a:off x="1187624" y="1849388"/>
            <a:ext cx="3619247"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U2={ </a:t>
            </a:r>
            <a:r>
              <a:rPr lang="zh-CN" altLang="en-US" sz="2400" b="1" u="sng" dirty="0" smtClean="0">
                <a:latin typeface="幼圆" pitchFamily="49" charset="-122"/>
                <a:ea typeface="幼圆" pitchFamily="49" charset="-122"/>
              </a:rPr>
              <a:t>学号</a:t>
            </a:r>
            <a:r>
              <a:rPr lang="zh-CN" altLang="en-US" sz="2400" b="1" dirty="0" smtClean="0">
                <a:latin typeface="幼圆" pitchFamily="49" charset="-122"/>
                <a:ea typeface="幼圆" pitchFamily="49" charset="-122"/>
              </a:rPr>
              <a:t>，学院，院长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14" name="TextBox 13"/>
          <p:cNvSpPr txBox="1"/>
          <p:nvPr/>
        </p:nvSpPr>
        <p:spPr>
          <a:xfrm>
            <a:off x="5940152" y="3547963"/>
            <a:ext cx="2880320"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U5={ </a:t>
            </a:r>
            <a:r>
              <a:rPr lang="zh-CN" altLang="en-US" sz="2400" b="1" u="sng" dirty="0" smtClean="0">
                <a:latin typeface="幼圆" pitchFamily="49" charset="-122"/>
                <a:ea typeface="幼圆" pitchFamily="49" charset="-122"/>
              </a:rPr>
              <a:t>学号</a:t>
            </a:r>
            <a:r>
              <a:rPr lang="zh-CN" altLang="en-US" sz="2400" b="1" dirty="0" smtClean="0">
                <a:latin typeface="幼圆" pitchFamily="49" charset="-122"/>
                <a:ea typeface="幼圆" pitchFamily="49" charset="-122"/>
              </a:rPr>
              <a:t>，学院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15" name="TextBox 14"/>
          <p:cNvSpPr txBox="1"/>
          <p:nvPr/>
        </p:nvSpPr>
        <p:spPr>
          <a:xfrm>
            <a:off x="6012160" y="4340051"/>
            <a:ext cx="2808312"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U6={ </a:t>
            </a:r>
            <a:r>
              <a:rPr lang="zh-CN" altLang="en-US" sz="2400" b="1" u="sng" dirty="0" smtClean="0">
                <a:latin typeface="幼圆" pitchFamily="49" charset="-122"/>
                <a:ea typeface="幼圆" pitchFamily="49" charset="-122"/>
              </a:rPr>
              <a:t>学号</a:t>
            </a:r>
            <a:r>
              <a:rPr lang="zh-CN" altLang="en-US" sz="2400" b="1" dirty="0" smtClean="0">
                <a:latin typeface="幼圆" pitchFamily="49" charset="-122"/>
                <a:ea typeface="幼圆" pitchFamily="49" charset="-122"/>
              </a:rPr>
              <a:t>，院长 </a:t>
            </a:r>
            <a:r>
              <a:rPr lang="en-US" altLang="zh-CN" sz="2400" b="1" dirty="0" smtClean="0">
                <a:latin typeface="幼圆" pitchFamily="49" charset="-122"/>
                <a:ea typeface="幼圆" pitchFamily="49" charset="-122"/>
              </a:rPr>
              <a:t>}</a:t>
            </a:r>
            <a:endParaRPr lang="zh-CN" altLang="en-US" sz="2400" b="1" dirty="0">
              <a:latin typeface="幼圆" pitchFamily="49" charset="-122"/>
              <a:ea typeface="幼圆" pitchFamily="49" charset="-122"/>
            </a:endParaRPr>
          </a:p>
        </p:txBody>
      </p:sp>
      <p:sp>
        <p:nvSpPr>
          <p:cNvPr id="4" name="左大括号 3"/>
          <p:cNvSpPr/>
          <p:nvPr/>
        </p:nvSpPr>
        <p:spPr>
          <a:xfrm>
            <a:off x="5652120" y="1781898"/>
            <a:ext cx="216024" cy="702337"/>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b="1"/>
          </a:p>
        </p:txBody>
      </p:sp>
      <p:sp>
        <p:nvSpPr>
          <p:cNvPr id="19" name="左大括号 18"/>
          <p:cNvSpPr/>
          <p:nvPr/>
        </p:nvSpPr>
        <p:spPr>
          <a:xfrm>
            <a:off x="5652120" y="3865612"/>
            <a:ext cx="216024" cy="702337"/>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b="1"/>
          </a:p>
        </p:txBody>
      </p:sp>
      <p:sp>
        <p:nvSpPr>
          <p:cNvPr id="5" name="TextBox 4"/>
          <p:cNvSpPr txBox="1"/>
          <p:nvPr/>
        </p:nvSpPr>
        <p:spPr>
          <a:xfrm>
            <a:off x="1619672" y="3121529"/>
            <a:ext cx="720080" cy="369332"/>
          </a:xfrm>
          <a:prstGeom prst="rect">
            <a:avLst/>
          </a:prstGeom>
          <a:noFill/>
          <a:ln w="15875">
            <a:solidFill>
              <a:schemeClr val="tx1"/>
            </a:solidFill>
          </a:ln>
        </p:spPr>
        <p:txBody>
          <a:bodyPr wrap="square" rtlCol="0">
            <a:spAutoFit/>
          </a:bodyPr>
          <a:lstStyle/>
          <a:p>
            <a:r>
              <a:rPr lang="zh-CN" altLang="en-US" b="1" dirty="0" smtClean="0">
                <a:latin typeface="幼圆" pitchFamily="49" charset="-122"/>
                <a:ea typeface="幼圆" pitchFamily="49" charset="-122"/>
              </a:rPr>
              <a:t>学号</a:t>
            </a:r>
            <a:endParaRPr lang="zh-CN" altLang="en-US" b="1" dirty="0">
              <a:latin typeface="幼圆" pitchFamily="49" charset="-122"/>
              <a:ea typeface="幼圆" pitchFamily="49" charset="-122"/>
            </a:endParaRPr>
          </a:p>
        </p:txBody>
      </p:sp>
      <p:sp>
        <p:nvSpPr>
          <p:cNvPr id="16" name="TextBox 15"/>
          <p:cNvSpPr txBox="1"/>
          <p:nvPr/>
        </p:nvSpPr>
        <p:spPr>
          <a:xfrm>
            <a:off x="3311031" y="2641476"/>
            <a:ext cx="720080" cy="369332"/>
          </a:xfrm>
          <a:prstGeom prst="rect">
            <a:avLst/>
          </a:prstGeom>
          <a:noFill/>
          <a:ln w="15875">
            <a:solidFill>
              <a:schemeClr val="tx1"/>
            </a:solidFill>
          </a:ln>
        </p:spPr>
        <p:txBody>
          <a:bodyPr wrap="square" rtlCol="0">
            <a:spAutoFit/>
          </a:bodyPr>
          <a:lstStyle/>
          <a:p>
            <a:r>
              <a:rPr lang="zh-CN" altLang="en-US" b="1" dirty="0">
                <a:latin typeface="幼圆" pitchFamily="49" charset="-122"/>
                <a:ea typeface="幼圆" pitchFamily="49" charset="-122"/>
              </a:rPr>
              <a:t>学院</a:t>
            </a:r>
            <a:endParaRPr lang="zh-CN" altLang="en-US" b="1" dirty="0">
              <a:latin typeface="幼圆" pitchFamily="49" charset="-122"/>
              <a:ea typeface="幼圆" pitchFamily="49" charset="-122"/>
            </a:endParaRPr>
          </a:p>
        </p:txBody>
      </p:sp>
      <p:sp>
        <p:nvSpPr>
          <p:cNvPr id="17" name="TextBox 16"/>
          <p:cNvSpPr txBox="1"/>
          <p:nvPr/>
        </p:nvSpPr>
        <p:spPr>
          <a:xfrm>
            <a:off x="3315206" y="3797887"/>
            <a:ext cx="720080" cy="369332"/>
          </a:xfrm>
          <a:prstGeom prst="rect">
            <a:avLst/>
          </a:prstGeom>
          <a:noFill/>
          <a:ln w="15875">
            <a:solidFill>
              <a:schemeClr val="tx1"/>
            </a:solidFill>
          </a:ln>
        </p:spPr>
        <p:txBody>
          <a:bodyPr wrap="square" rtlCol="0">
            <a:spAutoFit/>
          </a:bodyPr>
          <a:lstStyle/>
          <a:p>
            <a:r>
              <a:rPr lang="zh-CN" altLang="en-US" b="1" dirty="0">
                <a:latin typeface="幼圆" pitchFamily="49" charset="-122"/>
                <a:ea typeface="幼圆" pitchFamily="49" charset="-122"/>
              </a:rPr>
              <a:t>院长</a:t>
            </a:r>
            <a:endParaRPr lang="zh-CN" altLang="en-US" b="1" dirty="0">
              <a:latin typeface="幼圆" pitchFamily="49" charset="-122"/>
              <a:ea typeface="幼圆" pitchFamily="49" charset="-122"/>
            </a:endParaRPr>
          </a:p>
        </p:txBody>
      </p:sp>
      <p:cxnSp>
        <p:nvCxnSpPr>
          <p:cNvPr id="7" name="直接箭头连接符 6"/>
          <p:cNvCxnSpPr>
            <a:stCxn id="5" idx="3"/>
            <a:endCxn id="16" idx="1"/>
          </p:cNvCxnSpPr>
          <p:nvPr/>
        </p:nvCxnSpPr>
        <p:spPr>
          <a:xfrm flipV="1">
            <a:off x="2339752" y="2826142"/>
            <a:ext cx="971279" cy="48005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16" idx="2"/>
          </p:cNvCxnSpPr>
          <p:nvPr/>
        </p:nvCxnSpPr>
        <p:spPr>
          <a:xfrm>
            <a:off x="3671071" y="3010808"/>
            <a:ext cx="0" cy="78627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7" idx="1"/>
          </p:cNvCxnSpPr>
          <p:nvPr/>
        </p:nvCxnSpPr>
        <p:spPr>
          <a:xfrm>
            <a:off x="2339752" y="3425178"/>
            <a:ext cx="975454" cy="557375"/>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14" grpId="0"/>
      <p:bldP spid="15" grpId="0"/>
      <p:bldP spid="4"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5580112" y="3440014"/>
          <a:ext cx="1632181" cy="2072640"/>
        </p:xfrm>
        <a:graphic>
          <a:graphicData uri="http://schemas.openxmlformats.org/drawingml/2006/table">
            <a:tbl>
              <a:tblPr firstRow="1" bandRow="1">
                <a:tableStyleId>{F5AB1C69-6EDB-4FF4-983F-18BD219EF322}</a:tableStyleId>
              </a:tblPr>
              <a:tblGrid>
                <a:gridCol w="752332"/>
                <a:gridCol w="879849"/>
              </a:tblGrid>
              <a:tr h="208023">
                <a:tc>
                  <a:txBody>
                    <a:bodyPr/>
                    <a:lstStyle/>
                    <a:p>
                      <a:r>
                        <a:rPr lang="zh-CN" altLang="en-US" sz="1600" dirty="0" smtClean="0"/>
                        <a:t>学号</a:t>
                      </a:r>
                      <a:endParaRPr lang="zh-CN" altLang="en-US" sz="1600" dirty="0"/>
                    </a:p>
                  </a:txBody>
                  <a:tcPr marT="50800" marB="50800"/>
                </a:tc>
                <a:tc>
                  <a:txBody>
                    <a:bodyPr/>
                    <a:lstStyle/>
                    <a:p>
                      <a:r>
                        <a:rPr lang="zh-CN" altLang="en-US" sz="1600" dirty="0" smtClean="0"/>
                        <a:t>学院</a:t>
                      </a:r>
                      <a:endParaRPr lang="zh-CN" altLang="en-US" sz="1600" dirty="0"/>
                    </a:p>
                  </a:txBody>
                  <a:tcPr marT="50800" marB="50800"/>
                </a:tc>
              </a:tr>
              <a:tr h="222623">
                <a:tc>
                  <a:txBody>
                    <a:bodyPr/>
                    <a:lstStyle/>
                    <a:p>
                      <a:r>
                        <a:rPr lang="en-US" altLang="zh-CN" sz="1600" dirty="0" smtClean="0"/>
                        <a:t>S1</a:t>
                      </a:r>
                      <a:endParaRPr lang="zh-CN" altLang="en-US" sz="1600" dirty="0"/>
                    </a:p>
                  </a:txBody>
                  <a:tcPr marT="50800" marB="50800"/>
                </a:tc>
                <a:tc>
                  <a:txBody>
                    <a:bodyPr/>
                    <a:lstStyle/>
                    <a:p>
                      <a:r>
                        <a:rPr lang="zh-CN" altLang="en-US" sz="1600" dirty="0" smtClean="0"/>
                        <a:t>计算机</a:t>
                      </a:r>
                      <a:endParaRPr lang="zh-CN" altLang="en-US" sz="1600" dirty="0"/>
                    </a:p>
                  </a:txBody>
                  <a:tcPr marT="50800" marB="50800"/>
                </a:tc>
              </a:tr>
              <a:tr h="16521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179815">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0">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137007">
                <a:tc>
                  <a:txBody>
                    <a:bodyPr/>
                    <a:lstStyle/>
                    <a:p>
                      <a:r>
                        <a:rPr lang="en-US" altLang="zh-CN" sz="1600" dirty="0" smtClean="0"/>
                        <a:t>S5</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bl>
          </a:graphicData>
        </a:graphic>
      </p:graphicFrame>
      <p:graphicFrame>
        <p:nvGraphicFramePr>
          <p:cNvPr id="13" name="表格 12"/>
          <p:cNvGraphicFramePr>
            <a:graphicFrameLocks noGrp="1"/>
          </p:cNvGraphicFramePr>
          <p:nvPr/>
        </p:nvGraphicFramePr>
        <p:xfrm>
          <a:off x="7452320" y="3449156"/>
          <a:ext cx="1568422" cy="2072640"/>
        </p:xfrm>
        <a:graphic>
          <a:graphicData uri="http://schemas.openxmlformats.org/drawingml/2006/table">
            <a:tbl>
              <a:tblPr firstRow="1" bandRow="1">
                <a:tableStyleId>{F5AB1C69-6EDB-4FF4-983F-18BD219EF322}</a:tableStyleId>
              </a:tblPr>
              <a:tblGrid>
                <a:gridCol w="752332"/>
                <a:gridCol w="816090"/>
              </a:tblGrid>
              <a:tr h="288032">
                <a:tc>
                  <a:txBody>
                    <a:bodyPr/>
                    <a:lstStyle/>
                    <a:p>
                      <a:r>
                        <a:rPr lang="zh-CN" altLang="en-US" sz="1600" dirty="0" smtClean="0"/>
                        <a:t>学号</a:t>
                      </a:r>
                      <a:endParaRPr lang="zh-CN" altLang="en-US" sz="1600" dirty="0"/>
                    </a:p>
                  </a:txBody>
                  <a:tcPr marT="50800" marB="50800"/>
                </a:tc>
                <a:tc>
                  <a:txBody>
                    <a:bodyPr/>
                    <a:lstStyle/>
                    <a:p>
                      <a:r>
                        <a:rPr lang="zh-CN" altLang="en-US" sz="1600" dirty="0" smtClean="0"/>
                        <a:t>院长</a:t>
                      </a:r>
                      <a:endParaRPr lang="zh-CN" altLang="en-US" sz="1600" dirty="0"/>
                    </a:p>
                  </a:txBody>
                  <a:tcPr marT="50800" marB="50800"/>
                </a:tc>
              </a:tr>
              <a:tr h="158616">
                <a:tc>
                  <a:txBody>
                    <a:bodyPr/>
                    <a:lstStyle/>
                    <a:p>
                      <a:r>
                        <a:rPr lang="en-US" altLang="zh-CN" sz="1600" dirty="0" smtClean="0"/>
                        <a:t>S1</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17321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187816">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130408">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145008">
                <a:tc>
                  <a:txBody>
                    <a:bodyPr/>
                    <a:lstStyle/>
                    <a:p>
                      <a:r>
                        <a:rPr lang="en-US" altLang="zh-CN" sz="1600" dirty="0" smtClean="0"/>
                        <a:t>S5</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graphicFrame>
        <p:nvGraphicFramePr>
          <p:cNvPr id="20" name="表格 19"/>
          <p:cNvGraphicFramePr>
            <a:graphicFrameLocks noGrp="1"/>
          </p:cNvGraphicFramePr>
          <p:nvPr/>
        </p:nvGraphicFramePr>
        <p:xfrm>
          <a:off x="1043609" y="3521164"/>
          <a:ext cx="1632181" cy="2072640"/>
        </p:xfrm>
        <a:graphic>
          <a:graphicData uri="http://schemas.openxmlformats.org/drawingml/2006/table">
            <a:tbl>
              <a:tblPr firstRow="1" bandRow="1">
                <a:tableStyleId>{F5AB1C69-6EDB-4FF4-983F-18BD219EF322}</a:tableStyleId>
              </a:tblPr>
              <a:tblGrid>
                <a:gridCol w="752332"/>
                <a:gridCol w="879849"/>
              </a:tblGrid>
              <a:tr h="216024">
                <a:tc>
                  <a:txBody>
                    <a:bodyPr/>
                    <a:lstStyle/>
                    <a:p>
                      <a:r>
                        <a:rPr lang="zh-CN" altLang="en-US" sz="1600" dirty="0" smtClean="0"/>
                        <a:t>学号</a:t>
                      </a:r>
                      <a:endParaRPr lang="zh-CN" altLang="en-US" sz="1600" dirty="0"/>
                    </a:p>
                  </a:txBody>
                  <a:tcPr marT="50800" marB="50800"/>
                </a:tc>
                <a:tc>
                  <a:txBody>
                    <a:bodyPr/>
                    <a:lstStyle/>
                    <a:p>
                      <a:r>
                        <a:rPr lang="zh-CN" altLang="en-US" sz="1600" dirty="0" smtClean="0"/>
                        <a:t>学院</a:t>
                      </a:r>
                      <a:endParaRPr lang="zh-CN" altLang="en-US" sz="1600" dirty="0"/>
                    </a:p>
                  </a:txBody>
                  <a:tcPr marT="50800" marB="50800"/>
                </a:tc>
              </a:tr>
              <a:tr h="279057">
                <a:tc>
                  <a:txBody>
                    <a:bodyPr/>
                    <a:lstStyle/>
                    <a:p>
                      <a:r>
                        <a:rPr lang="en-US" altLang="zh-CN" sz="1600" dirty="0" smtClean="0"/>
                        <a:t>S1</a:t>
                      </a:r>
                      <a:endParaRPr lang="zh-CN" altLang="en-US" sz="1600" dirty="0"/>
                    </a:p>
                  </a:txBody>
                  <a:tcPr marT="50800" marB="50800"/>
                </a:tc>
                <a:tc>
                  <a:txBody>
                    <a:bodyPr/>
                    <a:lstStyle/>
                    <a:p>
                      <a:r>
                        <a:rPr lang="zh-CN" altLang="en-US" sz="1600" dirty="0" smtClean="0"/>
                        <a:t>计算机</a:t>
                      </a:r>
                      <a:endParaRPr lang="zh-CN" altLang="en-US" sz="1600" dirty="0"/>
                    </a:p>
                  </a:txBody>
                  <a:tcPr marT="50800" marB="50800"/>
                </a:tc>
              </a:tr>
              <a:tr h="31723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236249">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178841">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0">
                <a:tc>
                  <a:txBody>
                    <a:bodyPr/>
                    <a:lstStyle/>
                    <a:p>
                      <a:r>
                        <a:rPr lang="en-US" altLang="zh-CN" sz="1600" dirty="0" smtClean="0"/>
                        <a:t>S5</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bl>
          </a:graphicData>
        </a:graphic>
      </p:graphicFrame>
      <p:graphicFrame>
        <p:nvGraphicFramePr>
          <p:cNvPr id="21" name="表格 20"/>
          <p:cNvGraphicFramePr>
            <a:graphicFrameLocks noGrp="1"/>
          </p:cNvGraphicFramePr>
          <p:nvPr/>
        </p:nvGraphicFramePr>
        <p:xfrm>
          <a:off x="3056590" y="3562980"/>
          <a:ext cx="1515410" cy="1117599"/>
        </p:xfrm>
        <a:graphic>
          <a:graphicData uri="http://schemas.openxmlformats.org/drawingml/2006/table">
            <a:tbl>
              <a:tblPr firstRow="1" bandRow="1">
                <a:tableStyleId>{F5AB1C69-6EDB-4FF4-983F-18BD219EF322}</a:tableStyleId>
              </a:tblPr>
              <a:tblGrid>
                <a:gridCol w="795330"/>
                <a:gridCol w="720080"/>
              </a:tblGrid>
              <a:tr h="372533">
                <a:tc>
                  <a:txBody>
                    <a:bodyPr/>
                    <a:lstStyle/>
                    <a:p>
                      <a:r>
                        <a:rPr lang="zh-CN" altLang="en-US" sz="1600" dirty="0" smtClean="0"/>
                        <a:t>学院</a:t>
                      </a:r>
                      <a:endParaRPr lang="zh-CN" altLang="en-US" sz="1600" dirty="0"/>
                    </a:p>
                  </a:txBody>
                  <a:tcPr marT="50800" marB="50800"/>
                </a:tc>
                <a:tc>
                  <a:txBody>
                    <a:bodyPr/>
                    <a:lstStyle/>
                    <a:p>
                      <a:r>
                        <a:rPr lang="zh-CN" altLang="en-US" sz="1600" dirty="0" smtClean="0"/>
                        <a:t>院长</a:t>
                      </a:r>
                      <a:endParaRPr lang="zh-CN" altLang="en-US" sz="1600" dirty="0"/>
                    </a:p>
                  </a:txBody>
                  <a:tcPr marT="50800" marB="50800"/>
                </a:tc>
              </a:tr>
              <a:tr h="372533">
                <a:tc>
                  <a:txBody>
                    <a:bodyPr/>
                    <a:lstStyle/>
                    <a:p>
                      <a:r>
                        <a:rPr lang="zh-CN" altLang="en-US" sz="1600" dirty="0" smtClean="0"/>
                        <a:t>计算机</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a:t>
                      </a:r>
                      <a:endParaRPr lang="zh-CN" altLang="en-US" sz="1600" dirty="0" smtClean="0"/>
                    </a:p>
                  </a:txBody>
                  <a:tcPr marT="50800" marB="50800"/>
                </a:tc>
              </a:tr>
            </a:tbl>
          </a:graphicData>
        </a:graphic>
      </p:graphicFrame>
      <p:cxnSp>
        <p:nvCxnSpPr>
          <p:cNvPr id="12" name="直接连接符 11"/>
          <p:cNvCxnSpPr/>
          <p:nvPr/>
        </p:nvCxnSpPr>
        <p:spPr>
          <a:xfrm>
            <a:off x="5004048" y="3361556"/>
            <a:ext cx="0" cy="2296255"/>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3851921" y="1072892"/>
          <a:ext cx="2448271" cy="2072640"/>
        </p:xfrm>
        <a:graphic>
          <a:graphicData uri="http://schemas.openxmlformats.org/drawingml/2006/table">
            <a:tbl>
              <a:tblPr firstRow="1" bandRow="1">
                <a:tableStyleId>{2A488322-F2BA-4B5B-9748-0D474271808F}</a:tableStyleId>
              </a:tblPr>
              <a:tblGrid>
                <a:gridCol w="752332"/>
                <a:gridCol w="879849"/>
                <a:gridCol w="816090"/>
              </a:tblGrid>
              <a:tr h="25645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kern="1200" dirty="0" smtClean="0"/>
                        <a:t>学号</a:t>
                      </a:r>
                      <a:endParaRPr lang="zh-CN" altLang="en-US" sz="1600" kern="1200" dirty="0">
                        <a:solidFill>
                          <a:schemeClr val="dk1"/>
                        </a:solidFill>
                        <a:latin typeface="+mn-lt"/>
                        <a:ea typeface="+mn-ea"/>
                        <a:cs typeface="+mn-cs"/>
                      </a:endParaRPr>
                    </a:p>
                  </a:txBody>
                  <a:tcPr marT="50800" marB="50800"/>
                </a:tc>
                <a:tc>
                  <a:txBody>
                    <a:bodyPr/>
                    <a:lstStyle/>
                    <a:p>
                      <a:r>
                        <a:rPr lang="zh-CN" altLang="en-US" sz="1600" dirty="0" smtClean="0"/>
                        <a:t>学院</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kern="1200" dirty="0" smtClean="0"/>
                        <a:t>院长</a:t>
                      </a:r>
                      <a:endParaRPr lang="zh-CN" altLang="en-US" sz="1600" kern="1200" dirty="0">
                        <a:solidFill>
                          <a:schemeClr val="dk1"/>
                        </a:solidFill>
                        <a:latin typeface="+mn-lt"/>
                        <a:ea typeface="+mn-ea"/>
                        <a:cs typeface="+mn-cs"/>
                      </a:endParaRPr>
                    </a:p>
                  </a:txBody>
                  <a:tcPr marT="50800" marB="50800"/>
                </a:tc>
              </a:tr>
              <a:tr h="1990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t>S1</a:t>
                      </a:r>
                      <a:endParaRPr lang="zh-CN" altLang="en-US" sz="1600" kern="1200" dirty="0">
                        <a:solidFill>
                          <a:schemeClr val="dk1"/>
                        </a:solidFill>
                        <a:latin typeface="+mn-lt"/>
                        <a:ea typeface="+mn-ea"/>
                        <a:cs typeface="+mn-cs"/>
                      </a:endParaRPr>
                    </a:p>
                  </a:txBody>
                  <a:tcPr marT="50800" marB="50800"/>
                </a:tc>
                <a:tc>
                  <a:txBody>
                    <a:bodyPr/>
                    <a:lstStyle/>
                    <a:p>
                      <a:r>
                        <a:rPr lang="zh-CN" altLang="en-US" sz="1600" dirty="0" smtClean="0"/>
                        <a:t>计算机</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1416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t>S2</a:t>
                      </a:r>
                      <a:endParaRPr lang="zh-CN" altLang="en-US" sz="1600" kern="1200" dirty="0" smtClean="0">
                        <a:solidFill>
                          <a:schemeClr val="dk1"/>
                        </a:solidFill>
                        <a:latin typeface="+mn-lt"/>
                        <a:ea typeface="+mn-ea"/>
                        <a:cs typeface="+mn-cs"/>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15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t>S3</a:t>
                      </a:r>
                      <a:endParaRPr lang="zh-CN" altLang="en-US" sz="1600" kern="1200" dirty="0">
                        <a:solidFill>
                          <a:schemeClr val="dk1"/>
                        </a:solidFill>
                        <a:latin typeface="+mn-lt"/>
                        <a:ea typeface="+mn-ea"/>
                        <a:cs typeface="+mn-cs"/>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t>S4</a:t>
                      </a:r>
                      <a:endParaRPr lang="zh-CN" altLang="en-US" sz="1600" kern="1200" dirty="0">
                        <a:solidFill>
                          <a:schemeClr val="dk1"/>
                        </a:solidFill>
                        <a:latin typeface="+mn-lt"/>
                        <a:ea typeface="+mn-ea"/>
                        <a:cs typeface="+mn-cs"/>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t>S5</a:t>
                      </a:r>
                      <a:endParaRPr lang="zh-CN" altLang="en-US" sz="1600" kern="1200" dirty="0">
                        <a:solidFill>
                          <a:schemeClr val="dk1"/>
                        </a:solidFill>
                        <a:latin typeface="+mn-lt"/>
                        <a:ea typeface="+mn-ea"/>
                        <a:cs typeface="+mn-cs"/>
                      </a:endParaRPr>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sp>
        <p:nvSpPr>
          <p:cNvPr id="36" name="TextBox 35"/>
          <p:cNvSpPr txBox="1"/>
          <p:nvPr/>
        </p:nvSpPr>
        <p:spPr>
          <a:xfrm>
            <a:off x="6876256" y="2196159"/>
            <a:ext cx="1656184" cy="461665"/>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存在冗余</a:t>
            </a:r>
            <a:endParaRPr lang="zh-CN" altLang="en-US" sz="2400" dirty="0">
              <a:latin typeface="微软雅黑 Light" panose="020B0502040204020203" pitchFamily="34" charset="-122"/>
              <a:ea typeface="微软雅黑 Light" panose="020B0502040204020203" pitchFamily="34" charset="-122"/>
            </a:endParaRPr>
          </a:p>
        </p:txBody>
      </p:sp>
      <p:sp>
        <p:nvSpPr>
          <p:cNvPr id="10" name="TextBox 9"/>
          <p:cNvSpPr txBox="1"/>
          <p:nvPr/>
        </p:nvSpPr>
        <p:spPr>
          <a:xfrm>
            <a:off x="1187624" y="0"/>
            <a:ext cx="7056784" cy="923330"/>
          </a:xfrm>
          <a:prstGeom prst="rect">
            <a:avLst/>
          </a:prstGeom>
          <a:noFill/>
        </p:spPr>
        <p:txBody>
          <a:bodyPr wrap="square" rtlCol="0">
            <a:spAutoFit/>
          </a:bodyPr>
          <a:lstStyle/>
          <a:p>
            <a:pPr algn="ctr">
              <a:lnSpc>
                <a:spcPct val="150000"/>
              </a:lnSpc>
            </a:pPr>
            <a:r>
              <a:rPr lang="zh-CN" altLang="en-US" sz="3600" dirty="0" smtClean="0">
                <a:latin typeface="+mn-ea"/>
                <a:ea typeface="+mn-ea"/>
              </a:rPr>
              <a:t>规范化分析</a:t>
            </a:r>
            <a:endParaRPr lang="zh-CN" altLang="en-US"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par>
                                <p:cTn id="13" presetID="22" presetClass="entr" presetSubtype="1"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9550" y="1225874"/>
            <a:ext cx="2350323" cy="461665"/>
          </a:xfrm>
          <a:prstGeom prst="rect">
            <a:avLst/>
          </a:prstGeom>
          <a:noFill/>
        </p:spPr>
        <p:txBody>
          <a:bodyPr wrap="none" rtlCol="0">
            <a:spAutoFit/>
          </a:bodyPr>
          <a:lstStyle/>
          <a:p>
            <a:r>
              <a:rPr lang="zh-CN" altLang="en-US" sz="2400" b="1" dirty="0" smtClean="0">
                <a:latin typeface="幼圆" pitchFamily="49" charset="-122"/>
                <a:ea typeface="幼圆" pitchFamily="49" charset="-122"/>
              </a:rPr>
              <a:t>规范化的原则：</a:t>
            </a:r>
            <a:endParaRPr lang="zh-CN" altLang="en-US" sz="2400" b="1" dirty="0">
              <a:latin typeface="幼圆" pitchFamily="49" charset="-122"/>
              <a:ea typeface="幼圆" pitchFamily="49" charset="-122"/>
            </a:endParaRPr>
          </a:p>
        </p:txBody>
      </p:sp>
      <p:sp>
        <p:nvSpPr>
          <p:cNvPr id="6" name="TextBox 5"/>
          <p:cNvSpPr txBox="1"/>
          <p:nvPr/>
        </p:nvSpPr>
        <p:spPr>
          <a:xfrm>
            <a:off x="3203848" y="1273324"/>
            <a:ext cx="2339102" cy="461665"/>
          </a:xfrm>
          <a:prstGeom prst="rect">
            <a:avLst/>
          </a:prstGeom>
          <a:noFill/>
        </p:spPr>
        <p:txBody>
          <a:bodyPr wrap="none" rtlCol="0">
            <a:spAutoFit/>
          </a:bodyPr>
          <a:lstStyle/>
          <a:p>
            <a:r>
              <a:rPr lang="zh-CN" altLang="en-US" sz="2400" dirty="0" smtClean="0">
                <a:latin typeface="幼圆" pitchFamily="49" charset="-122"/>
                <a:ea typeface="幼圆" pitchFamily="49" charset="-122"/>
              </a:rPr>
              <a:t>分解前后的等价</a:t>
            </a:r>
            <a:endParaRPr lang="zh-CN" altLang="en-US" sz="2400" dirty="0">
              <a:latin typeface="幼圆" pitchFamily="49" charset="-122"/>
              <a:ea typeface="幼圆" pitchFamily="49" charset="-122"/>
            </a:endParaRPr>
          </a:p>
        </p:txBody>
      </p:sp>
      <p:sp>
        <p:nvSpPr>
          <p:cNvPr id="7" name="TextBox 6"/>
          <p:cNvSpPr txBox="1"/>
          <p:nvPr/>
        </p:nvSpPr>
        <p:spPr>
          <a:xfrm>
            <a:off x="2555776" y="2051468"/>
            <a:ext cx="3262432" cy="461665"/>
          </a:xfrm>
          <a:prstGeom prst="rect">
            <a:avLst/>
          </a:prstGeom>
          <a:noFill/>
        </p:spPr>
        <p:txBody>
          <a:bodyPr wrap="none" rtlCol="0">
            <a:spAutoFit/>
          </a:bodyPr>
          <a:lstStyle/>
          <a:p>
            <a:r>
              <a:rPr lang="zh-CN" altLang="en-US" sz="2400" dirty="0" smtClean="0">
                <a:latin typeface="幼圆" pitchFamily="49" charset="-122"/>
                <a:ea typeface="幼圆" pitchFamily="49" charset="-122"/>
              </a:rPr>
              <a:t>分解后的关系可否复原</a:t>
            </a:r>
            <a:endParaRPr lang="zh-CN" altLang="en-US" sz="2400" dirty="0">
              <a:latin typeface="幼圆" pitchFamily="49" charset="-122"/>
              <a:ea typeface="幼圆" pitchFamily="49" charset="-122"/>
            </a:endParaRPr>
          </a:p>
        </p:txBody>
      </p:sp>
      <p:sp>
        <p:nvSpPr>
          <p:cNvPr id="8" name="TextBox 7"/>
          <p:cNvSpPr txBox="1"/>
          <p:nvPr/>
        </p:nvSpPr>
        <p:spPr>
          <a:xfrm>
            <a:off x="2555777" y="2899891"/>
            <a:ext cx="5109091" cy="461665"/>
          </a:xfrm>
          <a:prstGeom prst="rect">
            <a:avLst/>
          </a:prstGeom>
          <a:noFill/>
        </p:spPr>
        <p:txBody>
          <a:bodyPr wrap="none" rtlCol="0">
            <a:spAutoFit/>
          </a:bodyPr>
          <a:lstStyle/>
          <a:p>
            <a:r>
              <a:rPr lang="zh-CN" altLang="en-US" sz="2400" dirty="0" smtClean="0">
                <a:latin typeface="幼圆" pitchFamily="49" charset="-122"/>
                <a:ea typeface="幼圆" pitchFamily="49" charset="-122"/>
              </a:rPr>
              <a:t>原有的属性之间的语义关联是否存在</a:t>
            </a:r>
            <a:endParaRPr lang="zh-CN" altLang="en-US" sz="2400" dirty="0">
              <a:latin typeface="幼圆" pitchFamily="49" charset="-122"/>
              <a:ea typeface="幼圆" pitchFamily="49" charset="-122"/>
            </a:endParaRPr>
          </a:p>
        </p:txBody>
      </p:sp>
      <p:sp>
        <p:nvSpPr>
          <p:cNvPr id="9" name="左大括号 8"/>
          <p:cNvSpPr/>
          <p:nvPr/>
        </p:nvSpPr>
        <p:spPr>
          <a:xfrm>
            <a:off x="2267744" y="2256652"/>
            <a:ext cx="288032" cy="848423"/>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2" name="TextBox 11"/>
          <p:cNvSpPr txBox="1"/>
          <p:nvPr/>
        </p:nvSpPr>
        <p:spPr>
          <a:xfrm>
            <a:off x="1187626" y="3888580"/>
            <a:ext cx="3240359"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U2={ </a:t>
            </a:r>
            <a:r>
              <a:rPr lang="zh-CN" altLang="en-US" sz="2000" b="1" u="sng" dirty="0" smtClean="0">
                <a:latin typeface="幼圆" pitchFamily="49" charset="-122"/>
                <a:ea typeface="幼圆" pitchFamily="49" charset="-122"/>
              </a:rPr>
              <a:t>学号</a:t>
            </a:r>
            <a:r>
              <a:rPr lang="zh-CN" altLang="en-US" sz="2000" b="1" dirty="0" smtClean="0">
                <a:latin typeface="幼圆" pitchFamily="49" charset="-122"/>
                <a:ea typeface="幼圆" pitchFamily="49" charset="-122"/>
              </a:rPr>
              <a:t>，学院，院长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13" name="TextBox 12"/>
          <p:cNvSpPr txBox="1"/>
          <p:nvPr/>
        </p:nvSpPr>
        <p:spPr>
          <a:xfrm>
            <a:off x="1835697" y="4413155"/>
            <a:ext cx="2520280"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U3={ </a:t>
            </a:r>
            <a:r>
              <a:rPr lang="zh-CN" altLang="en-US" sz="2000" u="sng" dirty="0" smtClean="0">
                <a:latin typeface="幼圆" pitchFamily="49" charset="-122"/>
                <a:ea typeface="幼圆" pitchFamily="49" charset="-122"/>
              </a:rPr>
              <a:t>学号</a:t>
            </a:r>
            <a:r>
              <a:rPr lang="zh-CN" altLang="en-US" sz="2000" dirty="0" smtClean="0">
                <a:latin typeface="幼圆" pitchFamily="49" charset="-122"/>
                <a:ea typeface="幼圆" pitchFamily="49" charset="-122"/>
              </a:rPr>
              <a:t>，学院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sp>
        <p:nvSpPr>
          <p:cNvPr id="14" name="TextBox 13"/>
          <p:cNvSpPr txBox="1"/>
          <p:nvPr/>
        </p:nvSpPr>
        <p:spPr>
          <a:xfrm>
            <a:off x="1835698" y="5053227"/>
            <a:ext cx="2439887"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U4={ </a:t>
            </a:r>
            <a:r>
              <a:rPr lang="zh-CN" altLang="en-US" sz="2000" u="sng" dirty="0" smtClean="0">
                <a:latin typeface="幼圆" pitchFamily="49" charset="-122"/>
                <a:ea typeface="幼圆" pitchFamily="49" charset="-122"/>
              </a:rPr>
              <a:t>学院</a:t>
            </a:r>
            <a:r>
              <a:rPr lang="zh-CN" altLang="en-US" sz="2000" dirty="0" smtClean="0">
                <a:latin typeface="幼圆" pitchFamily="49" charset="-122"/>
                <a:ea typeface="幼圆" pitchFamily="49" charset="-122"/>
              </a:rPr>
              <a:t>，院长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sp>
        <p:nvSpPr>
          <p:cNvPr id="15" name="左大括号 14"/>
          <p:cNvSpPr/>
          <p:nvPr/>
        </p:nvSpPr>
        <p:spPr>
          <a:xfrm>
            <a:off x="1547665" y="4697705"/>
            <a:ext cx="216024" cy="702337"/>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364088" y="3853093"/>
            <a:ext cx="3276364" cy="400110"/>
          </a:xfrm>
          <a:prstGeom prst="rect">
            <a:avLst/>
          </a:prstGeom>
          <a:noFill/>
        </p:spPr>
        <p:txBody>
          <a:bodyPr wrap="square" rtlCol="0">
            <a:spAutoFit/>
          </a:bodyPr>
          <a:lstStyle/>
          <a:p>
            <a:r>
              <a:rPr lang="en-US" altLang="zh-CN" sz="2000" b="1" dirty="0" smtClean="0">
                <a:latin typeface="幼圆" pitchFamily="49" charset="-122"/>
                <a:ea typeface="幼圆" pitchFamily="49" charset="-122"/>
              </a:rPr>
              <a:t>U2={ </a:t>
            </a:r>
            <a:r>
              <a:rPr lang="zh-CN" altLang="en-US" sz="2000" b="1" u="sng" dirty="0" smtClean="0">
                <a:latin typeface="幼圆" pitchFamily="49" charset="-122"/>
                <a:ea typeface="幼圆" pitchFamily="49" charset="-122"/>
              </a:rPr>
              <a:t>学号</a:t>
            </a:r>
            <a:r>
              <a:rPr lang="zh-CN" altLang="en-US" sz="2000" b="1" dirty="0" smtClean="0">
                <a:latin typeface="幼圆" pitchFamily="49" charset="-122"/>
                <a:ea typeface="幼圆" pitchFamily="49" charset="-122"/>
              </a:rPr>
              <a:t>，学院，院长 </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17" name="TextBox 16"/>
          <p:cNvSpPr txBox="1"/>
          <p:nvPr/>
        </p:nvSpPr>
        <p:spPr>
          <a:xfrm>
            <a:off x="6084168" y="4413155"/>
            <a:ext cx="2520280"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U5={ </a:t>
            </a:r>
            <a:r>
              <a:rPr lang="zh-CN" altLang="en-US" sz="2000" u="sng" dirty="0" smtClean="0">
                <a:latin typeface="幼圆" pitchFamily="49" charset="-122"/>
                <a:ea typeface="幼圆" pitchFamily="49" charset="-122"/>
              </a:rPr>
              <a:t>学号</a:t>
            </a:r>
            <a:r>
              <a:rPr lang="zh-CN" altLang="en-US" sz="2000" dirty="0" smtClean="0">
                <a:latin typeface="幼圆" pitchFamily="49" charset="-122"/>
                <a:ea typeface="幼圆" pitchFamily="49" charset="-122"/>
              </a:rPr>
              <a:t>，学院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sp>
        <p:nvSpPr>
          <p:cNvPr id="18" name="TextBox 17"/>
          <p:cNvSpPr txBox="1"/>
          <p:nvPr/>
        </p:nvSpPr>
        <p:spPr>
          <a:xfrm>
            <a:off x="6084169" y="5133235"/>
            <a:ext cx="2439887"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U6={ </a:t>
            </a:r>
            <a:r>
              <a:rPr lang="zh-CN" altLang="en-US" sz="2000" u="sng" dirty="0" smtClean="0">
                <a:latin typeface="幼圆" pitchFamily="49" charset="-122"/>
                <a:ea typeface="幼圆" pitchFamily="49" charset="-122"/>
              </a:rPr>
              <a:t>学号</a:t>
            </a:r>
            <a:r>
              <a:rPr lang="zh-CN" altLang="en-US" sz="2000" dirty="0" smtClean="0">
                <a:latin typeface="幼圆" pitchFamily="49" charset="-122"/>
                <a:ea typeface="幼圆" pitchFamily="49" charset="-122"/>
              </a:rPr>
              <a:t>，院长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sp>
        <p:nvSpPr>
          <p:cNvPr id="19" name="左大括号 18"/>
          <p:cNvSpPr/>
          <p:nvPr/>
        </p:nvSpPr>
        <p:spPr>
          <a:xfrm>
            <a:off x="5775142" y="4670092"/>
            <a:ext cx="216024" cy="702337"/>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1187624" y="0"/>
            <a:ext cx="7056784" cy="923330"/>
          </a:xfrm>
          <a:prstGeom prst="rect">
            <a:avLst/>
          </a:prstGeom>
          <a:noFill/>
        </p:spPr>
        <p:txBody>
          <a:bodyPr wrap="square" rtlCol="0">
            <a:spAutoFit/>
          </a:bodyPr>
          <a:lstStyle/>
          <a:p>
            <a:pPr algn="ctr">
              <a:lnSpc>
                <a:spcPct val="150000"/>
              </a:lnSpc>
            </a:pPr>
            <a:r>
              <a:rPr lang="zh-CN" altLang="en-US" sz="3600" dirty="0" smtClean="0">
                <a:latin typeface="+mn-ea"/>
                <a:ea typeface="+mn-ea"/>
              </a:rPr>
              <a:t>规范化分析</a:t>
            </a:r>
            <a:endParaRPr lang="zh-CN" altLang="en-US"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p:bldP spid="13" grpId="0"/>
      <p:bldP spid="14" grpId="0"/>
      <p:bldP spid="15" grpId="0" animBg="1"/>
      <p:bldP spid="16" grpId="0"/>
      <p:bldP spid="17" grpId="0"/>
      <p:bldP spid="18" grpId="0"/>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nvGraphicFramePr>
        <p:xfrm>
          <a:off x="5076057" y="2008978"/>
          <a:ext cx="1632181" cy="2653040"/>
        </p:xfrm>
        <a:graphic>
          <a:graphicData uri="http://schemas.openxmlformats.org/drawingml/2006/table">
            <a:tbl>
              <a:tblPr firstRow="1" bandRow="1">
                <a:tableStyleId>{F5AB1C69-6EDB-4FF4-983F-18BD219EF322}</a:tableStyleId>
              </a:tblPr>
              <a:tblGrid>
                <a:gridCol w="752332"/>
                <a:gridCol w="879849"/>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S5</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graphicFrame>
        <p:nvGraphicFramePr>
          <p:cNvPr id="21" name="表格 20"/>
          <p:cNvGraphicFramePr>
            <a:graphicFrameLocks noGrp="1"/>
          </p:cNvGraphicFramePr>
          <p:nvPr/>
        </p:nvGraphicFramePr>
        <p:xfrm>
          <a:off x="7161045" y="2001405"/>
          <a:ext cx="1587419" cy="1127760"/>
        </p:xfrm>
        <a:graphic>
          <a:graphicData uri="http://schemas.openxmlformats.org/drawingml/2006/table">
            <a:tbl>
              <a:tblPr firstRow="1" bandRow="1">
                <a:tableStyleId>{F5AB1C69-6EDB-4FF4-983F-18BD219EF322}</a:tableStyleId>
              </a:tblPr>
              <a:tblGrid>
                <a:gridCol w="939346"/>
                <a:gridCol w="648073"/>
              </a:tblGrid>
              <a:tr h="372533">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cxnSp>
        <p:nvCxnSpPr>
          <p:cNvPr id="12" name="直接连接符 11"/>
          <p:cNvCxnSpPr/>
          <p:nvPr/>
        </p:nvCxnSpPr>
        <p:spPr>
          <a:xfrm>
            <a:off x="4211960" y="1921396"/>
            <a:ext cx="0" cy="2720302"/>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1151621" y="2001405"/>
          <a:ext cx="2448271" cy="2653040"/>
        </p:xfrm>
        <a:graphic>
          <a:graphicData uri="http://schemas.openxmlformats.org/drawingml/2006/table">
            <a:tbl>
              <a:tblPr firstRow="1" bandRow="1">
                <a:tableStyleId>{F5AB1C69-6EDB-4FF4-983F-18BD219EF322}</a:tableStyleId>
              </a:tblPr>
              <a:tblGrid>
                <a:gridCol w="752332"/>
                <a:gridCol w="879849"/>
                <a:gridCol w="816090"/>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S5</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a:t>
                      </a:r>
                      <a:endParaRPr lang="zh-CN" altLang="en-US" sz="1800" dirty="0" smtClean="0"/>
                    </a:p>
                  </a:txBody>
                  <a:tcPr marT="50800" marB="50800"/>
                </a:tc>
              </a:tr>
            </a:tbl>
          </a:graphicData>
        </a:graphic>
      </p:graphicFrame>
      <p:sp>
        <p:nvSpPr>
          <p:cNvPr id="9" name="TextBox 8"/>
          <p:cNvSpPr txBox="1"/>
          <p:nvPr/>
        </p:nvSpPr>
        <p:spPr>
          <a:xfrm>
            <a:off x="1547664" y="4729708"/>
            <a:ext cx="5616624" cy="830997"/>
          </a:xfrm>
          <a:prstGeom prst="rect">
            <a:avLst/>
          </a:prstGeom>
          <a:noFill/>
        </p:spPr>
        <p:txBody>
          <a:bodyPr wrap="square" rtlCol="0">
            <a:spAutoFit/>
          </a:bodyPr>
          <a:lstStyle/>
          <a:p>
            <a:r>
              <a:rPr lang="zh-CN" altLang="en-US" sz="2400" b="1" dirty="0" smtClean="0">
                <a:latin typeface="+mj-ea"/>
                <a:ea typeface="+mj-ea"/>
              </a:rPr>
              <a:t>查询请求：</a:t>
            </a:r>
            <a:endParaRPr lang="en-US" altLang="zh-CN" sz="2400" b="1" dirty="0" smtClean="0">
              <a:latin typeface="+mj-ea"/>
              <a:ea typeface="+mj-ea"/>
            </a:endParaRPr>
          </a:p>
          <a:p>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查询</a:t>
            </a:r>
            <a:r>
              <a:rPr lang="en-US" altLang="zh-CN" sz="2400" b="1" dirty="0" smtClean="0">
                <a:latin typeface="幼圆" pitchFamily="49" charset="-122"/>
                <a:ea typeface="幼圆" pitchFamily="49" charset="-122"/>
              </a:rPr>
              <a:t>s2</a:t>
            </a:r>
            <a:r>
              <a:rPr lang="zh-CN" altLang="en-US" sz="2400" b="1" dirty="0" smtClean="0">
                <a:latin typeface="幼圆" pitchFamily="49" charset="-122"/>
                <a:ea typeface="幼圆" pitchFamily="49" charset="-122"/>
              </a:rPr>
              <a:t>号学生的院长是谁？</a:t>
            </a:r>
            <a:endParaRPr lang="zh-CN" altLang="en-US" sz="2400" b="1" dirty="0">
              <a:latin typeface="幼圆" pitchFamily="49" charset="-122"/>
              <a:ea typeface="幼圆" pitchFamily="49" charset="-122"/>
            </a:endParaRPr>
          </a:p>
        </p:txBody>
      </p:sp>
      <p:sp>
        <p:nvSpPr>
          <p:cNvPr id="7" name="TextBox 6"/>
          <p:cNvSpPr txBox="1"/>
          <p:nvPr/>
        </p:nvSpPr>
        <p:spPr>
          <a:xfrm>
            <a:off x="1979712" y="265211"/>
            <a:ext cx="5688632" cy="584775"/>
          </a:xfrm>
          <a:prstGeom prst="rect">
            <a:avLst/>
          </a:prstGeom>
          <a:noFill/>
        </p:spPr>
        <p:txBody>
          <a:bodyPr wrap="square" rtlCol="0">
            <a:spAutoFit/>
          </a:bodyPr>
          <a:lstStyle/>
          <a:p>
            <a:r>
              <a:rPr lang="zh-CN" altLang="en-US" sz="3200" dirty="0" smtClean="0">
                <a:latin typeface="+mn-ea"/>
                <a:ea typeface="+mn-ea"/>
              </a:rPr>
              <a:t>规范化分析</a:t>
            </a:r>
            <a:r>
              <a:rPr lang="en-US" altLang="zh-CN" sz="3200" dirty="0" smtClean="0">
                <a:latin typeface="+mn-ea"/>
                <a:ea typeface="+mn-ea"/>
              </a:rPr>
              <a:t>—— </a:t>
            </a:r>
            <a:r>
              <a:rPr lang="zh-CN" altLang="en-US" sz="3200" dirty="0" smtClean="0">
                <a:latin typeface="+mn-ea"/>
                <a:ea typeface="+mn-ea"/>
              </a:rPr>
              <a:t>讨论与思考</a:t>
            </a:r>
            <a:endParaRPr lang="zh-CN" altLang="en-US" sz="3200" dirty="0">
              <a:latin typeface="+mn-ea"/>
              <a:ea typeface="+mn-ea"/>
            </a:endParaRPr>
          </a:p>
        </p:txBody>
      </p:sp>
      <p:sp>
        <p:nvSpPr>
          <p:cNvPr id="8" name="Text Box 3"/>
          <p:cNvSpPr txBox="1">
            <a:spLocks noChangeArrowheads="1"/>
          </p:cNvSpPr>
          <p:nvPr/>
        </p:nvSpPr>
        <p:spPr bwMode="auto">
          <a:xfrm>
            <a:off x="1115616" y="1129308"/>
            <a:ext cx="7721600" cy="600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buSzPct val="100000"/>
              <a:buFont typeface="Wingdings" panose="05000000000000000000" pitchFamily="2" charset="2"/>
              <a:buChar char="Ø"/>
            </a:pPr>
            <a:r>
              <a:rPr lang="zh-CN" altLang="en-US" sz="2200" b="1" dirty="0">
                <a:latin typeface="Times New Roman" panose="02020603050405020304" pitchFamily="18" charset="0"/>
                <a:sym typeface="Arial" panose="020B0604020202020204" pitchFamily="34" charset="0"/>
              </a:rPr>
              <a:t>  </a:t>
            </a:r>
            <a:r>
              <a:rPr lang="zh-CN" altLang="en-US" sz="2200" b="1" dirty="0" smtClean="0">
                <a:latin typeface="Times New Roman" panose="02020603050405020304" pitchFamily="18" charset="0"/>
                <a:sym typeface="Arial" panose="020B0604020202020204" pitchFamily="34" charset="0"/>
              </a:rPr>
              <a:t>规范化</a:t>
            </a:r>
            <a:r>
              <a:rPr lang="zh-CN" altLang="en-US" sz="2200" b="1" dirty="0">
                <a:latin typeface="Times New Roman" panose="02020603050405020304" pitchFamily="18" charset="0"/>
                <a:sym typeface="Arial" panose="020B0604020202020204" pitchFamily="34" charset="0"/>
              </a:rPr>
              <a:t>可能会产生什么样的负面作用，请举一例说明？ </a:t>
            </a:r>
            <a:endParaRPr lang="zh-CN" altLang="en-US" sz="2200" b="1" dirty="0">
              <a:latin typeface="Times New Roman" panose="02020603050405020304" pitchFamily="18"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4"/>
          <p:cNvSpPr>
            <a:spLocks noGrp="1"/>
          </p:cNvSpPr>
          <p:nvPr>
            <p:ph type="ftr" sz="quarter" idx="4294967295"/>
          </p:nvPr>
        </p:nvSpPr>
        <p:spPr>
          <a:xfrm>
            <a:off x="4419600" y="5237163"/>
            <a:ext cx="4724400" cy="228600"/>
          </a:xfrm>
        </p:spPr>
        <p:txBody>
          <a:bodyPr/>
          <a:lstStyle/>
          <a:p>
            <a:r>
              <a:rPr lang="zh-CN" altLang="en-US"/>
              <a:t>An Introduction to Database System</a:t>
            </a:r>
            <a:endParaRPr lang="en-US"/>
          </a:p>
        </p:txBody>
      </p:sp>
      <p:sp>
        <p:nvSpPr>
          <p:cNvPr id="15363" name="Text Box 3"/>
          <p:cNvSpPr txBox="1">
            <a:spLocks noChangeArrowheads="1"/>
          </p:cNvSpPr>
          <p:nvPr/>
        </p:nvSpPr>
        <p:spPr bwMode="auto">
          <a:xfrm>
            <a:off x="1219078" y="1273324"/>
            <a:ext cx="68813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SzPct val="100000"/>
              <a:buFont typeface="Wingdings" panose="05000000000000000000" pitchFamily="2" charset="2"/>
              <a:buChar char="v"/>
            </a:pPr>
            <a:r>
              <a:rPr lang="zh-CN" altLang="en-US" sz="2800" b="1" dirty="0">
                <a:latin typeface="幼圆" pitchFamily="49" charset="-122"/>
                <a:ea typeface="幼圆" pitchFamily="49" charset="-122"/>
              </a:rPr>
              <a:t>  规范化理论是数据库逻辑设计的工具</a:t>
            </a:r>
            <a:endParaRPr lang="zh-CN" altLang="en-US" sz="2800" b="1" dirty="0">
              <a:latin typeface="幼圆" pitchFamily="49" charset="-122"/>
              <a:ea typeface="幼圆" pitchFamily="49" charset="-122"/>
            </a:endParaRPr>
          </a:p>
        </p:txBody>
      </p:sp>
      <p:grpSp>
        <p:nvGrpSpPr>
          <p:cNvPr id="15364" name="Group 4"/>
          <p:cNvGrpSpPr/>
          <p:nvPr/>
        </p:nvGrpSpPr>
        <p:grpSpPr bwMode="auto">
          <a:xfrm>
            <a:off x="1679453" y="2216174"/>
            <a:ext cx="6272212" cy="477934"/>
            <a:chOff x="0" y="0"/>
            <a:chExt cx="9876" cy="902"/>
          </a:xfrm>
        </p:grpSpPr>
        <p:sp>
          <p:nvSpPr>
            <p:cNvPr id="15365" name="Text Box 5"/>
            <p:cNvSpPr txBox="1">
              <a:spLocks noChangeArrowheads="1"/>
            </p:cNvSpPr>
            <p:nvPr/>
          </p:nvSpPr>
          <p:spPr bwMode="auto">
            <a:xfrm>
              <a:off x="0" y="26"/>
              <a:ext cx="1540" cy="876"/>
            </a:xfrm>
            <a:prstGeom prst="rect">
              <a:avLst/>
            </a:prstGeom>
            <a:noFill/>
            <a:ln w="9525" cmpd="sng">
              <a:solidFill>
                <a:schemeClr val="tx1"/>
              </a:solidFill>
              <a:miter lim="800000"/>
            </a:ln>
            <a:extLst>
              <a:ext uri="{909E8E84-426E-40DD-AFC4-6F175D3DCCD1}">
                <a14:hiddenFill xmlns:a14="http://schemas.microsoft.com/office/drawing/2010/main">
                  <a:solidFill>
                    <a:srgbClr val="FFFFFF"/>
                  </a:solidFill>
                </a14:hiddenFill>
              </a:ext>
            </a:extLst>
          </p:spPr>
          <p:txBody>
            <a:bodyPr lIns="90170" tIns="46990" rIns="90170" bIns="46990">
              <a:spAutoFit/>
            </a:bodyPr>
            <a:lstStyle/>
            <a:p>
              <a:r>
                <a:rPr lang="zh-CN" altLang="en-US" sz="2400" b="1">
                  <a:latin typeface="方正姚体" pitchFamily="2" charset="-122"/>
                  <a:ea typeface="方正姚体" pitchFamily="2" charset="-122"/>
                </a:rPr>
                <a:t>1范式</a:t>
              </a:r>
              <a:endParaRPr lang="zh-CN" altLang="en-US" sz="2400" b="1">
                <a:latin typeface="方正姚体" pitchFamily="2" charset="-122"/>
                <a:ea typeface="方正姚体" pitchFamily="2" charset="-122"/>
              </a:endParaRPr>
            </a:p>
          </p:txBody>
        </p:sp>
        <p:sp>
          <p:nvSpPr>
            <p:cNvPr id="15366" name="Text Box 6"/>
            <p:cNvSpPr txBox="1">
              <a:spLocks noChangeArrowheads="1"/>
            </p:cNvSpPr>
            <p:nvPr/>
          </p:nvSpPr>
          <p:spPr bwMode="auto">
            <a:xfrm>
              <a:off x="4155" y="0"/>
              <a:ext cx="1540" cy="876"/>
            </a:xfrm>
            <a:prstGeom prst="rect">
              <a:avLst/>
            </a:prstGeom>
            <a:noFill/>
            <a:ln w="9525" cmpd="sng">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r>
                <a:rPr lang="zh-CN" altLang="en-US" sz="2400" b="1" dirty="0">
                  <a:latin typeface="方正姚体" pitchFamily="2" charset="-122"/>
                  <a:ea typeface="方正姚体" pitchFamily="2" charset="-122"/>
                </a:rPr>
                <a:t>2范式</a:t>
              </a:r>
              <a:endParaRPr lang="zh-CN" altLang="en-US" sz="2400" b="1" dirty="0">
                <a:latin typeface="方正姚体" pitchFamily="2" charset="-122"/>
                <a:ea typeface="方正姚体" pitchFamily="2" charset="-122"/>
              </a:endParaRPr>
            </a:p>
          </p:txBody>
        </p:sp>
        <p:sp>
          <p:nvSpPr>
            <p:cNvPr id="15367" name="Text Box 7"/>
            <p:cNvSpPr txBox="1">
              <a:spLocks noChangeArrowheads="1"/>
            </p:cNvSpPr>
            <p:nvPr/>
          </p:nvSpPr>
          <p:spPr bwMode="auto">
            <a:xfrm>
              <a:off x="8336" y="0"/>
              <a:ext cx="1540" cy="876"/>
            </a:xfrm>
            <a:prstGeom prst="rect">
              <a:avLst/>
            </a:prstGeom>
            <a:noFill/>
            <a:ln w="9525" cmpd="sng">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spAutoFit/>
            </a:bodyPr>
            <a:lstStyle/>
            <a:p>
              <a:r>
                <a:rPr lang="zh-CN" altLang="en-US" sz="2400" b="1" dirty="0">
                  <a:latin typeface="方正姚体" pitchFamily="2" charset="-122"/>
                  <a:ea typeface="方正姚体" pitchFamily="2" charset="-122"/>
                </a:rPr>
                <a:t>3范式</a:t>
              </a:r>
              <a:endParaRPr lang="zh-CN" altLang="en-US" sz="2400" b="1" dirty="0">
                <a:latin typeface="方正姚体" pitchFamily="2" charset="-122"/>
                <a:ea typeface="方正姚体" pitchFamily="2" charset="-122"/>
              </a:endParaRPr>
            </a:p>
          </p:txBody>
        </p:sp>
        <p:sp>
          <p:nvSpPr>
            <p:cNvPr id="15368" name="AutoShape 8"/>
            <p:cNvSpPr>
              <a:spLocks noChangeArrowheads="1"/>
            </p:cNvSpPr>
            <p:nvPr/>
          </p:nvSpPr>
          <p:spPr bwMode="auto">
            <a:xfrm>
              <a:off x="1769" y="269"/>
              <a:ext cx="2155" cy="227"/>
            </a:xfrm>
            <a:prstGeom prst="rightArrow">
              <a:avLst>
                <a:gd name="adj1" fmla="val 50000"/>
                <a:gd name="adj2" fmla="val 237335"/>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369" name="AutoShape 9"/>
            <p:cNvSpPr>
              <a:spLocks noChangeArrowheads="1"/>
            </p:cNvSpPr>
            <p:nvPr/>
          </p:nvSpPr>
          <p:spPr bwMode="auto">
            <a:xfrm>
              <a:off x="5923" y="243"/>
              <a:ext cx="2196" cy="227"/>
            </a:xfrm>
            <a:prstGeom prst="rightArrow">
              <a:avLst>
                <a:gd name="adj1" fmla="val 50000"/>
                <a:gd name="adj2" fmla="val 241850"/>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15370" name="Group 10"/>
          <p:cNvGrpSpPr/>
          <p:nvPr/>
        </p:nvGrpSpPr>
        <p:grpSpPr bwMode="auto">
          <a:xfrm>
            <a:off x="1187624" y="2658029"/>
            <a:ext cx="2232247" cy="1351600"/>
            <a:chOff x="0" y="0"/>
            <a:chExt cx="2593" cy="2861"/>
          </a:xfrm>
        </p:grpSpPr>
        <p:sp>
          <p:nvSpPr>
            <p:cNvPr id="15371" name="Text Box 11"/>
            <p:cNvSpPr txBox="1">
              <a:spLocks noChangeArrowheads="1"/>
            </p:cNvSpPr>
            <p:nvPr/>
          </p:nvSpPr>
          <p:spPr bwMode="auto">
            <a:xfrm>
              <a:off x="0" y="595"/>
              <a:ext cx="2593" cy="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幼圆" pitchFamily="49" charset="-122"/>
                  <a:ea typeface="幼圆" pitchFamily="49" charset="-122"/>
                </a:rPr>
                <a:t>关系数据模型的基本要求</a:t>
              </a:r>
              <a:endParaRPr lang="zh-CN" altLang="en-US" sz="2400" dirty="0">
                <a:latin typeface="幼圆" pitchFamily="49" charset="-122"/>
                <a:ea typeface="幼圆" pitchFamily="49" charset="-122"/>
              </a:endParaRPr>
            </a:p>
          </p:txBody>
        </p:sp>
        <p:sp>
          <p:nvSpPr>
            <p:cNvPr id="15372" name="箭头 227"/>
            <p:cNvSpPr>
              <a:spLocks noChangeShapeType="1"/>
            </p:cNvSpPr>
            <p:nvPr/>
          </p:nvSpPr>
          <p:spPr bwMode="auto">
            <a:xfrm>
              <a:off x="1231" y="0"/>
              <a:ext cx="1" cy="567"/>
            </a:xfrm>
            <a:prstGeom prst="line">
              <a:avLst/>
            </a:prstGeom>
            <a:noFill/>
            <a:ln w="571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373" name="Group 13"/>
          <p:cNvGrpSpPr/>
          <p:nvPr/>
        </p:nvGrpSpPr>
        <p:grpSpPr bwMode="auto">
          <a:xfrm>
            <a:off x="3851921" y="2641476"/>
            <a:ext cx="2160239" cy="1512414"/>
            <a:chOff x="0" y="0"/>
            <a:chExt cx="2131" cy="2859"/>
          </a:xfrm>
        </p:grpSpPr>
        <p:sp>
          <p:nvSpPr>
            <p:cNvPr id="15374" name="Text Box 14"/>
            <p:cNvSpPr txBox="1">
              <a:spLocks noChangeArrowheads="1"/>
            </p:cNvSpPr>
            <p:nvPr/>
          </p:nvSpPr>
          <p:spPr bwMode="auto">
            <a:xfrm>
              <a:off x="0" y="590"/>
              <a:ext cx="2131" cy="2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dirty="0">
                  <a:latin typeface="幼圆" pitchFamily="49" charset="-122"/>
                  <a:ea typeface="幼圆" pitchFamily="49" charset="-122"/>
                </a:rPr>
                <a:t>消除了部分函数依赖</a:t>
              </a:r>
              <a:endParaRPr lang="zh-CN" altLang="en-US" sz="2400" dirty="0">
                <a:latin typeface="幼圆" pitchFamily="49" charset="-122"/>
                <a:ea typeface="幼圆" pitchFamily="49" charset="-122"/>
              </a:endParaRPr>
            </a:p>
          </p:txBody>
        </p:sp>
        <p:sp>
          <p:nvSpPr>
            <p:cNvPr id="15375" name="箭头 227"/>
            <p:cNvSpPr>
              <a:spLocks noChangeShapeType="1"/>
            </p:cNvSpPr>
            <p:nvPr/>
          </p:nvSpPr>
          <p:spPr bwMode="auto">
            <a:xfrm>
              <a:off x="956" y="0"/>
              <a:ext cx="1" cy="567"/>
            </a:xfrm>
            <a:prstGeom prst="line">
              <a:avLst/>
            </a:prstGeom>
            <a:noFill/>
            <a:ln w="571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376" name="Group 16"/>
          <p:cNvGrpSpPr/>
          <p:nvPr/>
        </p:nvGrpSpPr>
        <p:grpSpPr bwMode="auto">
          <a:xfrm>
            <a:off x="6731802" y="2644799"/>
            <a:ext cx="1656490" cy="1148464"/>
            <a:chOff x="-181" y="0"/>
            <a:chExt cx="2608" cy="2171"/>
          </a:xfrm>
        </p:grpSpPr>
        <p:sp>
          <p:nvSpPr>
            <p:cNvPr id="15377" name="Text Box 17"/>
            <p:cNvSpPr txBox="1">
              <a:spLocks noChangeArrowheads="1"/>
            </p:cNvSpPr>
            <p:nvPr/>
          </p:nvSpPr>
          <p:spPr bwMode="auto">
            <a:xfrm>
              <a:off x="-181" y="600"/>
              <a:ext cx="2608"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a:latin typeface="幼圆" pitchFamily="49" charset="-122"/>
                  <a:ea typeface="幼圆" pitchFamily="49" charset="-122"/>
                </a:rPr>
                <a:t>消除传递函数依赖</a:t>
              </a:r>
              <a:endParaRPr lang="zh-CN" altLang="en-US" sz="2400" dirty="0">
                <a:latin typeface="幼圆" pitchFamily="49" charset="-122"/>
                <a:ea typeface="幼圆" pitchFamily="49" charset="-122"/>
              </a:endParaRPr>
            </a:p>
          </p:txBody>
        </p:sp>
        <p:sp>
          <p:nvSpPr>
            <p:cNvPr id="15378" name="箭头 227"/>
            <p:cNvSpPr>
              <a:spLocks noChangeShapeType="1"/>
            </p:cNvSpPr>
            <p:nvPr/>
          </p:nvSpPr>
          <p:spPr bwMode="auto">
            <a:xfrm>
              <a:off x="1059" y="0"/>
              <a:ext cx="1" cy="567"/>
            </a:xfrm>
            <a:prstGeom prst="line">
              <a:avLst/>
            </a:prstGeom>
            <a:noFill/>
            <a:ln w="571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79" name="Text Box 19"/>
          <p:cNvSpPr txBox="1">
            <a:spLocks noChangeArrowheads="1"/>
          </p:cNvSpPr>
          <p:nvPr/>
        </p:nvSpPr>
        <p:spPr bwMode="auto">
          <a:xfrm>
            <a:off x="459983" y="4350504"/>
            <a:ext cx="86485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latin typeface="+mj-ea"/>
                <a:ea typeface="+mj-ea"/>
              </a:rPr>
              <a:t>目的：</a:t>
            </a:r>
            <a:r>
              <a:rPr lang="zh-CN" altLang="en-US" sz="2800" dirty="0">
                <a:latin typeface="幼圆" pitchFamily="49" charset="-122"/>
                <a:ea typeface="幼圆" pitchFamily="49" charset="-122"/>
              </a:rPr>
              <a:t>尽量消除插入、删除异常，修改复杂，数据冗余</a:t>
            </a:r>
            <a:endParaRPr lang="zh-CN" altLang="en-US" sz="2800" dirty="0">
              <a:latin typeface="幼圆" pitchFamily="49" charset="-122"/>
              <a:ea typeface="幼圆" pitchFamily="49" charset="-122"/>
            </a:endParaRPr>
          </a:p>
        </p:txBody>
      </p:sp>
      <p:sp>
        <p:nvSpPr>
          <p:cNvPr id="26"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——3NF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20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wipe(up)">
                                      <p:cBhvr>
                                        <p:cTn id="12" dur="2000"/>
                                        <p:tgtEl>
                                          <p:spTgt spid="15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373"/>
                                        </p:tgtEl>
                                        <p:attrNameLst>
                                          <p:attrName>style.visibility</p:attrName>
                                        </p:attrNameLst>
                                      </p:cBhvr>
                                      <p:to>
                                        <p:strVal val="visible"/>
                                      </p:to>
                                    </p:set>
                                    <p:animEffect transition="in" filter="wipe(up)">
                                      <p:cBhvr>
                                        <p:cTn id="17" dur="2000"/>
                                        <p:tgtEl>
                                          <p:spTgt spid="15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376"/>
                                        </p:tgtEl>
                                        <p:attrNameLst>
                                          <p:attrName>style.visibility</p:attrName>
                                        </p:attrNameLst>
                                      </p:cBhvr>
                                      <p:to>
                                        <p:strVal val="visible"/>
                                      </p:to>
                                    </p:set>
                                    <p:animEffect transition="in" filter="wipe(up)">
                                      <p:cBhvr>
                                        <p:cTn id="22" dur="2000"/>
                                        <p:tgtEl>
                                          <p:spTgt spid="153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79"/>
                                        </p:tgtEl>
                                        <p:attrNameLst>
                                          <p:attrName>style.visibility</p:attrName>
                                        </p:attrNameLst>
                                      </p:cBhvr>
                                      <p:to>
                                        <p:strVal val="visible"/>
                                      </p:to>
                                    </p:set>
                                    <p:animEffect transition="in" filter="blinds(horizontal)">
                                      <p:cBhvr>
                                        <p:cTn id="27" dur="500"/>
                                        <p:tgtEl>
                                          <p:spTgt spid="15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9"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8131" name="Rectangle 3"/>
              <p:cNvSpPr>
                <a:spLocks noGrp="1" noChangeArrowheads="1"/>
              </p:cNvSpPr>
              <p:nvPr>
                <p:ph idx="4294967295"/>
              </p:nvPr>
            </p:nvSpPr>
            <p:spPr>
              <a:xfrm>
                <a:off x="1043608" y="1057300"/>
                <a:ext cx="8100392" cy="3816424"/>
              </a:xfrm>
            </p:spPr>
            <p:txBody>
              <a:bodyPr>
                <a:noAutofit/>
              </a:bodyPr>
              <a:lstStyle/>
              <a:p>
                <a:pPr>
                  <a:lnSpc>
                    <a:spcPct val="140000"/>
                  </a:lnSpc>
                </a:pPr>
                <a:r>
                  <a:rPr lang="zh-CN" sz="2800" b="1" dirty="0" smtClean="0">
                    <a:latin typeface="+mj-ea"/>
                    <a:ea typeface="+mj-ea"/>
                  </a:rPr>
                  <a:t>定义：</a:t>
                </a:r>
                <a:r>
                  <a:rPr lang="zh-CN" sz="2800" b="1" dirty="0">
                    <a:latin typeface="幼圆" pitchFamily="49" charset="-122"/>
                    <a:ea typeface="幼圆" pitchFamily="49" charset="-122"/>
                  </a:rPr>
                  <a:t>关系模式</a:t>
                </a:r>
                <a:r>
                  <a:rPr lang="en-US" altLang="zh-CN" sz="2800" b="1" dirty="0" smtClean="0">
                    <a:latin typeface="幼圆" pitchFamily="49" charset="-122"/>
                    <a:ea typeface="幼圆" pitchFamily="49" charset="-122"/>
                  </a:rPr>
                  <a:t> </a:t>
                </a:r>
                <a14:m>
                  <m:oMath xmlns:m="http://schemas.openxmlformats.org/officeDocument/2006/math">
                    <m:r>
                      <a:rPr lang="zh-CN" altLang="en-US" sz="2800" b="1" i="1" dirty="0" smtClean="0">
                        <a:latin typeface="Cambria Math"/>
                        <a:ea typeface="幼圆" pitchFamily="49" charset="-122"/>
                      </a:rPr>
                      <m:t>𝓡</m:t>
                    </m:r>
                    <m:r>
                      <a:rPr lang="zh-CN" altLang="zh-CN" sz="2800" b="1" i="1" dirty="0" smtClean="0">
                        <a:latin typeface="Cambria Math"/>
                        <a:ea typeface="幼圆" pitchFamily="49" charset="-122"/>
                      </a:rPr>
                      <m:t>&lt;</m:t>
                    </m:r>
                    <m:r>
                      <a:rPr lang="zh-CN" altLang="zh-CN" sz="2800" b="1" i="1" dirty="0" smtClean="0">
                        <a:latin typeface="Cambria Math"/>
                        <a:ea typeface="幼圆" pitchFamily="49" charset="-122"/>
                      </a:rPr>
                      <m:t>𝑼</m:t>
                    </m:r>
                    <m:r>
                      <a:rPr lang="zh-CN" altLang="zh-CN" sz="2800" b="1" i="1" dirty="0" smtClean="0">
                        <a:latin typeface="Cambria Math"/>
                        <a:ea typeface="幼圆" pitchFamily="49" charset="-122"/>
                      </a:rPr>
                      <m:t>, </m:t>
                    </m:r>
                    <m:r>
                      <a:rPr lang="zh-CN" altLang="en-US" sz="2800" b="1" i="1" dirty="0" smtClean="0">
                        <a:latin typeface="Cambria Math"/>
                        <a:ea typeface="幼圆" pitchFamily="49" charset="-122"/>
                      </a:rPr>
                      <m:t>𝓕</m:t>
                    </m:r>
                    <m:r>
                      <a:rPr lang="zh-CN" altLang="zh-CN" sz="2800" b="1" i="1" dirty="0" smtClean="0">
                        <a:latin typeface="Cambria Math"/>
                        <a:ea typeface="幼圆" pitchFamily="49" charset="-122"/>
                      </a:rPr>
                      <m:t>&gt;∈</m:t>
                    </m:r>
                  </m:oMath>
                </a14:m>
                <a:r>
                  <a:rPr lang="zh-CN" altLang="zh-CN" sz="2800" b="1" dirty="0">
                    <a:latin typeface="幼圆" pitchFamily="49" charset="-122"/>
                    <a:ea typeface="幼圆" pitchFamily="49" charset="-122"/>
                  </a:rPr>
                  <a:t>1</a:t>
                </a:r>
                <a:r>
                  <a:rPr lang="zh-CN" altLang="zh-CN" sz="2800" b="1" i="1" dirty="0">
                    <a:latin typeface="幼圆" pitchFamily="49" charset="-122"/>
                    <a:ea typeface="幼圆" pitchFamily="49" charset="-122"/>
                  </a:rPr>
                  <a:t>NF</a:t>
                </a:r>
                <a:r>
                  <a:rPr lang="zh-CN" sz="2800" b="1" dirty="0">
                    <a:latin typeface="幼圆" pitchFamily="49" charset="-122"/>
                    <a:ea typeface="幼圆" pitchFamily="49" charset="-122"/>
                  </a:rPr>
                  <a:t>，若</a:t>
                </a:r>
                <a14:m>
                  <m:oMath xmlns:m="http://schemas.openxmlformats.org/officeDocument/2006/math">
                    <m:r>
                      <a:rPr lang="en-US" altLang="zh-CN" sz="2800" b="1" i="0" dirty="0" smtClean="0">
                        <a:latin typeface="Cambria Math"/>
                        <a:ea typeface="幼圆" pitchFamily="49" charset="-122"/>
                      </a:rPr>
                      <m:t> </m:t>
                    </m:r>
                    <m:r>
                      <a:rPr lang="zh-CN" altLang="zh-CN" sz="2800" b="1" i="1" dirty="0" smtClean="0">
                        <a:latin typeface="Cambria Math"/>
                        <a:ea typeface="幼圆" pitchFamily="49" charset="-122"/>
                      </a:rPr>
                      <m:t>𝑿</m:t>
                    </m:r>
                    <m:r>
                      <a:rPr lang="zh-CN" altLang="zh-CN" sz="2800" b="1" i="1" dirty="0" smtClean="0">
                        <a:latin typeface="Cambria Math"/>
                        <a:ea typeface="幼圆" pitchFamily="49" charset="-122"/>
                      </a:rPr>
                      <m:t>→</m:t>
                    </m:r>
                    <m:r>
                      <a:rPr lang="zh-CN" altLang="zh-CN" sz="2800" b="1" i="1" dirty="0" smtClean="0">
                        <a:latin typeface="Cambria Math"/>
                        <a:ea typeface="幼圆" pitchFamily="49" charset="-122"/>
                      </a:rPr>
                      <m:t>𝒀</m:t>
                    </m:r>
                  </m:oMath>
                </a14:m>
                <a:r>
                  <a:rPr lang="en-US" altLang="zh-CN" sz="2800" dirty="0" smtClean="0">
                    <a:latin typeface="幼圆" pitchFamily="49" charset="-122"/>
                    <a:ea typeface="幼圆" pitchFamily="49" charset="-122"/>
                  </a:rPr>
                  <a:t> </a:t>
                </a:r>
                <a:r>
                  <a:rPr lang="zh-CN" sz="2800" b="1" dirty="0" smtClean="0">
                    <a:latin typeface="幼圆" pitchFamily="49" charset="-122"/>
                    <a:ea typeface="幼圆" pitchFamily="49" charset="-122"/>
                  </a:rPr>
                  <a:t>且</a:t>
                </a:r>
                <a:r>
                  <a:rPr lang="en-US" altLang="zh-CN" sz="2800" b="1" dirty="0" smtClean="0">
                    <a:latin typeface="幼圆" pitchFamily="49" charset="-122"/>
                    <a:ea typeface="幼圆" pitchFamily="49" charset="-122"/>
                  </a:rPr>
                  <a:t> </a:t>
                </a:r>
                <a14:m>
                  <m:oMath xmlns:m="http://schemas.openxmlformats.org/officeDocument/2006/math">
                    <m:r>
                      <a:rPr lang="zh-CN" altLang="zh-CN" sz="2800" b="1" i="1" dirty="0" smtClean="0">
                        <a:latin typeface="Cambria Math"/>
                        <a:ea typeface="幼圆" pitchFamily="49" charset="-122"/>
                      </a:rPr>
                      <m:t>𝒀</m:t>
                    </m:r>
                    <m:r>
                      <a:rPr lang="zh-CN" altLang="en-US" sz="2800" b="1" i="1" smtClean="0">
                        <a:latin typeface="Cambria Math"/>
                        <a:ea typeface="幼圆" pitchFamily="49" charset="-122"/>
                      </a:rPr>
                      <m:t>⊈</m:t>
                    </m:r>
                    <m:r>
                      <a:rPr lang="zh-CN" altLang="zh-CN" sz="2800" b="1" i="1" dirty="0" smtClean="0">
                        <a:latin typeface="Cambria Math"/>
                        <a:ea typeface="幼圆" pitchFamily="49" charset="-122"/>
                      </a:rPr>
                      <m:t>𝑿</m:t>
                    </m:r>
                  </m:oMath>
                </a14:m>
                <a:r>
                  <a:rPr lang="zh-CN" altLang="zh-CN" sz="2800" b="1" dirty="0">
                    <a:latin typeface="幼圆" pitchFamily="49" charset="-122"/>
                    <a:ea typeface="幼圆" pitchFamily="49" charset="-122"/>
                  </a:rPr>
                  <a:t> </a:t>
                </a:r>
                <a:r>
                  <a:rPr lang="zh-CN" sz="2800" b="1" dirty="0">
                    <a:latin typeface="幼圆" pitchFamily="49" charset="-122"/>
                    <a:ea typeface="幼圆" pitchFamily="49" charset="-122"/>
                  </a:rPr>
                  <a:t>时 </a:t>
                </a:r>
                <a14:m>
                  <m:oMath xmlns:m="http://schemas.openxmlformats.org/officeDocument/2006/math">
                    <m:r>
                      <a:rPr lang="zh-CN" altLang="zh-CN" sz="2800" b="1" i="1" dirty="0" smtClean="0">
                        <a:latin typeface="Cambria Math"/>
                        <a:ea typeface="幼圆" pitchFamily="49" charset="-122"/>
                      </a:rPr>
                      <m:t>𝑿</m:t>
                    </m:r>
                  </m:oMath>
                </a14:m>
                <a:r>
                  <a:rPr lang="zh-CN" altLang="zh-CN" sz="2800" b="1" dirty="0">
                    <a:latin typeface="幼圆" pitchFamily="49" charset="-122"/>
                    <a:ea typeface="幼圆" pitchFamily="49" charset="-122"/>
                  </a:rPr>
                  <a:t> </a:t>
                </a:r>
                <a:r>
                  <a:rPr lang="zh-CN" sz="2800" b="1" dirty="0" smtClean="0">
                    <a:latin typeface="幼圆" pitchFamily="49" charset="-122"/>
                    <a:ea typeface="幼圆" pitchFamily="49" charset="-122"/>
                  </a:rPr>
                  <a:t>必含有</a:t>
                </a:r>
                <a:r>
                  <a:rPr lang="zh-CN" sz="2800" b="1" dirty="0">
                    <a:latin typeface="幼圆" pitchFamily="49" charset="-122"/>
                    <a:ea typeface="幼圆" pitchFamily="49" charset="-122"/>
                  </a:rPr>
                  <a:t>码，则</a:t>
                </a:r>
                <a14:m>
                  <m:oMath xmlns:m="http://schemas.openxmlformats.org/officeDocument/2006/math">
                    <m:r>
                      <a:rPr lang="zh-CN" altLang="en-US" sz="2800" i="1" dirty="0">
                        <a:latin typeface="Cambria Math"/>
                        <a:ea typeface="幼圆" pitchFamily="49" charset="-122"/>
                      </a:rPr>
                      <m:t>𝓡</m:t>
                    </m:r>
                    <m:r>
                      <a:rPr lang="zh-CN" altLang="zh-CN" sz="2800" i="1" dirty="0">
                        <a:latin typeface="Cambria Math"/>
                        <a:ea typeface="幼圆" pitchFamily="49" charset="-122"/>
                      </a:rPr>
                      <m:t>&lt;</m:t>
                    </m:r>
                    <m:r>
                      <a:rPr lang="zh-CN" altLang="zh-CN" sz="2800" i="1" dirty="0">
                        <a:latin typeface="Cambria Math"/>
                        <a:ea typeface="幼圆" pitchFamily="49" charset="-122"/>
                      </a:rPr>
                      <m:t>𝑼</m:t>
                    </m:r>
                    <m:r>
                      <a:rPr lang="zh-CN" altLang="zh-CN" sz="2800" i="1" dirty="0">
                        <a:latin typeface="Cambria Math"/>
                        <a:ea typeface="幼圆" pitchFamily="49" charset="-122"/>
                      </a:rPr>
                      <m:t>, </m:t>
                    </m:r>
                    <m:r>
                      <a:rPr lang="zh-CN" altLang="en-US" sz="2800" i="1" dirty="0">
                        <a:latin typeface="Cambria Math"/>
                        <a:ea typeface="幼圆" pitchFamily="49" charset="-122"/>
                      </a:rPr>
                      <m:t>𝓕</m:t>
                    </m:r>
                    <m:r>
                      <a:rPr lang="zh-CN" altLang="zh-CN" sz="2800" i="1" dirty="0">
                        <a:latin typeface="Cambria Math"/>
                        <a:ea typeface="幼圆" pitchFamily="49" charset="-122"/>
                      </a:rPr>
                      <m:t>&gt;∈ </m:t>
                    </m:r>
                  </m:oMath>
                </a14:m>
                <a:r>
                  <a:rPr lang="zh-CN" altLang="zh-CN" sz="2800" b="1" i="1" dirty="0">
                    <a:latin typeface="幼圆" pitchFamily="49" charset="-122"/>
                    <a:ea typeface="幼圆" pitchFamily="49" charset="-122"/>
                  </a:rPr>
                  <a:t>BCNF</a:t>
                </a:r>
                <a:r>
                  <a:rPr lang="zh-CN" altLang="zh-CN" sz="2800" b="1" dirty="0" smtClean="0">
                    <a:latin typeface="幼圆" pitchFamily="49" charset="-122"/>
                    <a:ea typeface="幼圆" pitchFamily="49" charset="-122"/>
                  </a:rPr>
                  <a:t>;</a:t>
                </a:r>
                <a:endParaRPr lang="en-US" altLang="zh-CN" sz="2800" b="1" dirty="0" smtClean="0">
                  <a:latin typeface="幼圆" pitchFamily="49" charset="-122"/>
                  <a:ea typeface="幼圆" pitchFamily="49" charset="-122"/>
                </a:endParaRPr>
              </a:p>
              <a:p>
                <a:pPr>
                  <a:lnSpc>
                    <a:spcPct val="140000"/>
                  </a:lnSpc>
                </a:pPr>
                <a:endParaRPr lang="zh-CN" altLang="zh-CN" sz="2800" b="1" dirty="0">
                  <a:latin typeface="幼圆" pitchFamily="49" charset="-122"/>
                  <a:ea typeface="幼圆" pitchFamily="49" charset="-122"/>
                </a:endParaRPr>
              </a:p>
              <a:p>
                <a:pPr marL="457200" indent="-457200">
                  <a:lnSpc>
                    <a:spcPct val="140000"/>
                  </a:lnSpc>
                  <a:buFont typeface="Wingdings" pitchFamily="2" charset="2"/>
                  <a:buChar char="u"/>
                </a:pPr>
                <a:r>
                  <a:rPr lang="zh-CN" sz="2800" dirty="0">
                    <a:latin typeface="+mj-ea"/>
                    <a:ea typeface="+mj-ea"/>
                  </a:rPr>
                  <a:t>等价于</a:t>
                </a:r>
                <a:r>
                  <a:rPr lang="zh-CN" sz="2800" dirty="0" smtClean="0">
                    <a:latin typeface="+mj-ea"/>
                    <a:ea typeface="+mj-ea"/>
                  </a:rPr>
                  <a:t>：</a:t>
                </a:r>
                <a:endParaRPr lang="en-US" altLang="zh-CN" sz="2800" dirty="0" smtClean="0">
                  <a:latin typeface="+mj-ea"/>
                  <a:ea typeface="+mj-ea"/>
                </a:endParaRPr>
              </a:p>
              <a:p>
                <a:pPr marL="0" indent="0">
                  <a:lnSpc>
                    <a:spcPct val="140000"/>
                  </a:lnSpc>
                </a:pPr>
                <a:r>
                  <a:rPr lang="zh-CN" sz="2800" b="1" dirty="0" smtClean="0">
                    <a:latin typeface="幼圆" pitchFamily="49" charset="-122"/>
                    <a:ea typeface="幼圆" pitchFamily="49" charset="-122"/>
                  </a:rPr>
                  <a:t>在</a:t>
                </a:r>
                <a:r>
                  <a:rPr lang="zh-CN" sz="2800" b="1" dirty="0">
                    <a:latin typeface="幼圆" pitchFamily="49" charset="-122"/>
                    <a:ea typeface="幼圆" pitchFamily="49" charset="-122"/>
                  </a:rPr>
                  <a:t>一个关系模式中每一个决定属性因素都包含</a:t>
                </a:r>
                <a:r>
                  <a:rPr lang="zh-CN" sz="2800" b="1" dirty="0" smtClean="0">
                    <a:latin typeface="幼圆" pitchFamily="49" charset="-122"/>
                    <a:ea typeface="幼圆" pitchFamily="49" charset="-122"/>
                  </a:rPr>
                  <a:t>码</a:t>
                </a:r>
                <a:endParaRPr lang="zh-CN" sz="2800" b="1" dirty="0">
                  <a:latin typeface="幼圆" pitchFamily="49" charset="-122"/>
                  <a:ea typeface="幼圆" pitchFamily="49" charset="-122"/>
                </a:endParaRPr>
              </a:p>
            </p:txBody>
          </p:sp>
        </mc:Choice>
        <mc:Fallback>
          <p:sp>
            <p:nvSpPr>
              <p:cNvPr id="48131" name="Rectangle 3"/>
              <p:cNvSpPr>
                <a:spLocks noGrp="1" noRot="1" noChangeAspect="1" noMove="1" noResize="1" noEditPoints="1" noAdjustHandles="1" noChangeArrowheads="1" noChangeShapeType="1" noTextEdit="1"/>
              </p:cNvSpPr>
              <p:nvPr>
                <p:ph idx="4294967295"/>
              </p:nvPr>
            </p:nvSpPr>
            <p:spPr>
              <a:xfrm>
                <a:off x="1043608" y="1057300"/>
                <a:ext cx="8100392" cy="3816424"/>
              </a:xfrm>
              <a:blipFill rotWithShape="1">
                <a:blip r:embed="rId1"/>
                <a:stretch>
                  <a:fillRect l="-1505"/>
                </a:stretch>
              </a:blipFill>
            </p:spPr>
            <p:txBody>
              <a:bodyPr/>
              <a:lstStyle/>
              <a:p>
                <a:r>
                  <a:rPr lang="zh-CN" altLang="en-US">
                    <a:noFill/>
                  </a:rPr>
                  <a:t> </a:t>
                </a:r>
                <a:endParaRPr lang="zh-CN" altLang="en-US">
                  <a:noFill/>
                </a:endParaRPr>
              </a:p>
            </p:txBody>
          </p:sp>
        </mc:Fallback>
      </mc:AlternateContent>
      <p:sp>
        <p:nvSpPr>
          <p:cNvPr id="6"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up)">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wipe(up)">
                                      <p:cBhvr>
                                        <p:cTn id="12" dur="500"/>
                                        <p:tgtEl>
                                          <p:spTgt spid="48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Effect transition="in" filter="wipe(up)">
                                      <p:cBhvr>
                                        <p:cTn id="17"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9155" name="Rectangle 3"/>
              <p:cNvSpPr>
                <a:spLocks noGrp="1" noChangeArrowheads="1"/>
              </p:cNvSpPr>
              <p:nvPr>
                <p:ph idx="4294967295"/>
              </p:nvPr>
            </p:nvSpPr>
            <p:spPr>
              <a:xfrm>
                <a:off x="899592" y="1201316"/>
                <a:ext cx="8244409" cy="4248472"/>
              </a:xfrm>
            </p:spPr>
            <p:txBody>
              <a:bodyPr>
                <a:normAutofit fontScale="92500"/>
              </a:bodyPr>
              <a:lstStyle/>
              <a:p>
                <a:pPr>
                  <a:lnSpc>
                    <a:spcPct val="150000"/>
                  </a:lnSpc>
                </a:pPr>
                <a:r>
                  <a:rPr lang="en-US" altLang="zh-CN" sz="2600" dirty="0" smtClean="0">
                    <a:latin typeface="幼圆" pitchFamily="49" charset="-122"/>
                    <a:ea typeface="幼圆" pitchFamily="49" charset="-122"/>
                  </a:rPr>
                  <a:t> </a:t>
                </a:r>
                <a:r>
                  <a:rPr lang="zh-CN" sz="2600" dirty="0" smtClean="0">
                    <a:latin typeface="幼圆" pitchFamily="49" charset="-122"/>
                    <a:ea typeface="幼圆" pitchFamily="49" charset="-122"/>
                  </a:rPr>
                  <a:t>若</a:t>
                </a:r>
                <a14:m>
                  <m:oMath xmlns:m="http://schemas.openxmlformats.org/officeDocument/2006/math">
                    <m:r>
                      <a:rPr lang="en-US" altLang="zh-CN" sz="2600" b="1" i="0" dirty="0" smtClean="0">
                        <a:latin typeface="Cambria Math"/>
                        <a:ea typeface="幼圆" pitchFamily="49" charset="-122"/>
                      </a:rPr>
                      <m:t> </m:t>
                    </m:r>
                    <m:r>
                      <a:rPr lang="zh-CN" altLang="en-US" sz="2600" b="1" i="1" dirty="0" smtClean="0">
                        <a:latin typeface="Cambria Math"/>
                        <a:ea typeface="幼圆" pitchFamily="49" charset="-122"/>
                      </a:rPr>
                      <m:t>𝓡</m:t>
                    </m:r>
                    <m:r>
                      <a:rPr lang="zh-CN" altLang="zh-CN" sz="2600" i="1" dirty="0" smtClean="0">
                        <a:latin typeface="Cambria Math"/>
                        <a:ea typeface="幼圆" pitchFamily="49" charset="-122"/>
                      </a:rPr>
                      <m:t>∈</m:t>
                    </m:r>
                  </m:oMath>
                </a14:m>
                <a:r>
                  <a:rPr lang="zh-CN" altLang="zh-CN" sz="2600" i="1" dirty="0" smtClean="0">
                    <a:latin typeface="幼圆" pitchFamily="49" charset="-122"/>
                    <a:ea typeface="幼圆" pitchFamily="49" charset="-122"/>
                  </a:rPr>
                  <a:t>BCNF</a:t>
                </a:r>
                <a:r>
                  <a:rPr lang="zh-CN" altLang="zh-CN" sz="2600" dirty="0" smtClean="0">
                    <a:latin typeface="幼圆" pitchFamily="49" charset="-122"/>
                    <a:ea typeface="幼圆" pitchFamily="49" charset="-122"/>
                  </a:rPr>
                  <a:t> </a:t>
                </a:r>
              </a:p>
              <a:p>
                <a:pPr>
                  <a:lnSpc>
                    <a:spcPct val="150000"/>
                  </a:lnSpc>
                  <a:buFont typeface="Wingdings" pitchFamily="2" charset="2"/>
                  <a:buChar char="Ø"/>
                </a:pPr>
                <a:r>
                  <a:rPr lang="zh-CN" sz="2600" dirty="0" smtClean="0">
                    <a:latin typeface="幼圆" pitchFamily="49" charset="-122"/>
                    <a:ea typeface="幼圆" pitchFamily="49" charset="-122"/>
                  </a:rPr>
                  <a:t>所有非主属性对每一个码都是完全函数依赖</a:t>
                </a:r>
              </a:p>
              <a:p>
                <a:pPr>
                  <a:lnSpc>
                    <a:spcPct val="150000"/>
                  </a:lnSpc>
                  <a:buFont typeface="Wingdings" pitchFamily="2" charset="2"/>
                  <a:buChar char="Ø"/>
                </a:pPr>
                <a:r>
                  <a:rPr lang="zh-CN" sz="2600" dirty="0" smtClean="0">
                    <a:latin typeface="幼圆" pitchFamily="49" charset="-122"/>
                    <a:ea typeface="幼圆" pitchFamily="49" charset="-122"/>
                  </a:rPr>
                  <a:t>所有的主属性对每一个不包含它的码，也是完全函数依赖</a:t>
                </a:r>
              </a:p>
              <a:p>
                <a:pPr>
                  <a:lnSpc>
                    <a:spcPct val="150000"/>
                  </a:lnSpc>
                  <a:buFont typeface="Wingdings" pitchFamily="2" charset="2"/>
                  <a:buChar char="Ø"/>
                </a:pPr>
                <a:r>
                  <a:rPr lang="zh-CN" sz="2600" dirty="0" smtClean="0">
                    <a:latin typeface="幼圆" pitchFamily="49" charset="-122"/>
                    <a:ea typeface="幼圆" pitchFamily="49" charset="-122"/>
                  </a:rPr>
                  <a:t>没有任何属性完全函数依赖于非码的任何一组属性</a:t>
                </a:r>
              </a:p>
              <a:p>
                <a:pPr lvl="1">
                  <a:lnSpc>
                    <a:spcPct val="150000"/>
                  </a:lnSpc>
                </a:pPr>
                <a:endParaRPr lang="zh-CN" sz="2400" dirty="0" smtClean="0">
                  <a:latin typeface="幼圆" pitchFamily="49" charset="-122"/>
                  <a:ea typeface="幼圆" pitchFamily="49" charset="-122"/>
                </a:endParaRPr>
              </a:p>
              <a:p>
                <a:pPr>
                  <a:lnSpc>
                    <a:spcPct val="150000"/>
                  </a:lnSpc>
                </a:pPr>
                <a:r>
                  <a:rPr lang="zh-CN" altLang="en-US" sz="2400" dirty="0" smtClean="0">
                    <a:ea typeface="幼圆" pitchFamily="49" charset="-122"/>
                  </a:rPr>
                  <a:t>           </a:t>
                </a:r>
                <a14:m>
                  <m:oMath xmlns:m="http://schemas.openxmlformats.org/officeDocument/2006/math">
                    <m:r>
                      <a:rPr lang="zh-CN" altLang="en-US" sz="2400" i="1" dirty="0">
                        <a:latin typeface="Cambria Math"/>
                        <a:ea typeface="幼圆" pitchFamily="49" charset="-122"/>
                      </a:rPr>
                      <m:t>𝓡</m:t>
                    </m:r>
                    <m:r>
                      <a:rPr lang="zh-CN" altLang="zh-CN" sz="2000" i="1" dirty="0" smtClean="0">
                        <a:latin typeface="Cambria Math"/>
                        <a:ea typeface="幼圆" pitchFamily="49" charset="-122"/>
                      </a:rPr>
                      <m:t>∈</m:t>
                    </m:r>
                  </m:oMath>
                </a14:m>
                <a:r>
                  <a:rPr lang="zh-CN" altLang="zh-CN" sz="2400" dirty="0" smtClean="0">
                    <a:latin typeface="幼圆" pitchFamily="49" charset="-122"/>
                    <a:ea typeface="幼圆" pitchFamily="49" charset="-122"/>
                  </a:rPr>
                  <a:t>BCNF</a:t>
                </a:r>
                <a:r>
                  <a:rPr lang="en-US" altLang="zh-CN" sz="2400" dirty="0" smtClean="0">
                    <a:latin typeface="幼圆" pitchFamily="49" charset="-122"/>
                    <a:ea typeface="幼圆" pitchFamily="49" charset="-122"/>
                  </a:rPr>
                  <a:t>          </a:t>
                </a:r>
                <a14:m>
                  <m:oMath xmlns:m="http://schemas.openxmlformats.org/officeDocument/2006/math">
                    <m:r>
                      <a:rPr lang="en-US" altLang="zh-CN" sz="2400" b="1" i="0" dirty="0" smtClean="0">
                        <a:latin typeface="Cambria Math"/>
                        <a:ea typeface="幼圆" pitchFamily="49" charset="-122"/>
                      </a:rPr>
                      <m:t> </m:t>
                    </m:r>
                    <m:r>
                      <a:rPr lang="zh-CN" altLang="en-US" sz="2400" i="1" dirty="0">
                        <a:latin typeface="Cambria Math"/>
                        <a:ea typeface="幼圆" pitchFamily="49" charset="-122"/>
                      </a:rPr>
                      <m:t>𝓡</m:t>
                    </m:r>
                    <m:r>
                      <a:rPr lang="zh-CN" altLang="zh-CN" sz="2000" i="1" dirty="0" smtClean="0">
                        <a:latin typeface="Cambria Math"/>
                        <a:ea typeface="幼圆" pitchFamily="49" charset="-122"/>
                      </a:rPr>
                      <m:t>∈</m:t>
                    </m:r>
                  </m:oMath>
                </a14:m>
                <a:r>
                  <a:rPr lang="zh-CN" altLang="zh-CN" sz="2400" dirty="0" smtClean="0">
                    <a:latin typeface="幼圆" pitchFamily="49" charset="-122"/>
                    <a:ea typeface="幼圆" pitchFamily="49" charset="-122"/>
                  </a:rPr>
                  <a:t>3NF</a:t>
                </a:r>
                <a:endParaRPr lang="zh-CN" altLang="zh-CN" sz="2400" dirty="0">
                  <a:latin typeface="幼圆" pitchFamily="49" charset="-122"/>
                  <a:ea typeface="幼圆" pitchFamily="49" charset="-122"/>
                </a:endParaRPr>
              </a:p>
            </p:txBody>
          </p:sp>
        </mc:Choice>
        <mc:Fallback>
          <p:sp>
            <p:nvSpPr>
              <p:cNvPr id="49155" name="Rectangle 3"/>
              <p:cNvSpPr>
                <a:spLocks noGrp="1" noRot="1" noChangeAspect="1" noMove="1" noResize="1" noEditPoints="1" noAdjustHandles="1" noChangeArrowheads="1" noChangeShapeType="1" noTextEdit="1"/>
              </p:cNvSpPr>
              <p:nvPr>
                <p:ph idx="4294967295"/>
              </p:nvPr>
            </p:nvSpPr>
            <p:spPr>
              <a:xfrm>
                <a:off x="899592" y="1201316"/>
                <a:ext cx="8244409" cy="4248472"/>
              </a:xfrm>
              <a:blipFill rotWithShape="1">
                <a:blip r:embed="rId1"/>
                <a:stretch>
                  <a:fillRect l="-1036" r="-370"/>
                </a:stretch>
              </a:blipFill>
            </p:spPr>
            <p:txBody>
              <a:bodyPr/>
              <a:lstStyle/>
              <a:p>
                <a:r>
                  <a:rPr lang="zh-CN" altLang="en-US">
                    <a:noFill/>
                  </a:rPr>
                  <a:t> </a:t>
                </a:r>
                <a:endParaRPr lang="zh-CN" altLang="en-US">
                  <a:noFill/>
                </a:endParaRPr>
              </a:p>
            </p:txBody>
          </p:sp>
        </mc:Fallback>
      </mc:AlternateContent>
      <p:grpSp>
        <p:nvGrpSpPr>
          <p:cNvPr id="49156" name="Group 4"/>
          <p:cNvGrpSpPr/>
          <p:nvPr/>
        </p:nvGrpSpPr>
        <p:grpSpPr bwMode="auto">
          <a:xfrm>
            <a:off x="2987824" y="4333950"/>
            <a:ext cx="1296987" cy="755384"/>
            <a:chOff x="0" y="-27"/>
            <a:chExt cx="907" cy="571"/>
          </a:xfrm>
        </p:grpSpPr>
        <p:sp>
          <p:nvSpPr>
            <p:cNvPr id="49157" name="Line 5"/>
            <p:cNvSpPr>
              <a:spLocks noChangeShapeType="1"/>
            </p:cNvSpPr>
            <p:nvPr/>
          </p:nvSpPr>
          <p:spPr bwMode="auto">
            <a:xfrm>
              <a:off x="0" y="181"/>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9158" name="Line 6"/>
            <p:cNvSpPr>
              <a:spLocks noChangeShapeType="1"/>
            </p:cNvSpPr>
            <p:nvPr/>
          </p:nvSpPr>
          <p:spPr bwMode="auto">
            <a:xfrm flipH="1">
              <a:off x="0" y="272"/>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9159" name="Line 7"/>
            <p:cNvSpPr>
              <a:spLocks noChangeShapeType="1"/>
            </p:cNvSpPr>
            <p:nvPr/>
          </p:nvSpPr>
          <p:spPr bwMode="auto">
            <a:xfrm flipH="1">
              <a:off x="363" y="227"/>
              <a:ext cx="136" cy="91"/>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9160" name="Rectangle 8"/>
            <p:cNvSpPr>
              <a:spLocks noChangeArrowheads="1"/>
            </p:cNvSpPr>
            <p:nvPr/>
          </p:nvSpPr>
          <p:spPr bwMode="auto">
            <a:xfrm>
              <a:off x="0" y="-27"/>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sz="2400" dirty="0"/>
                <a:t>充分</a:t>
              </a:r>
              <a:endParaRPr lang="zh-CN" sz="2400" dirty="0"/>
            </a:p>
          </p:txBody>
        </p:sp>
        <p:sp>
          <p:nvSpPr>
            <p:cNvPr id="49161" name="Rectangle 9"/>
            <p:cNvSpPr>
              <a:spLocks noChangeArrowheads="1"/>
            </p:cNvSpPr>
            <p:nvPr/>
          </p:nvSpPr>
          <p:spPr bwMode="auto">
            <a:xfrm>
              <a:off x="0" y="408"/>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sz="2400" dirty="0"/>
                <a:t>不必要</a:t>
              </a:r>
              <a:endParaRPr lang="zh-CN" sz="2400" dirty="0"/>
            </a:p>
          </p:txBody>
        </p:sp>
      </p:grpSp>
      <p:sp>
        <p:nvSpPr>
          <p:cNvPr id="11"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up)">
                                      <p:cBhvr>
                                        <p:cTn id="7" dur="500"/>
                                        <p:tgtEl>
                                          <p:spTgt spid="491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wipe(up)">
                                      <p:cBhvr>
                                        <p:cTn id="10" dur="500"/>
                                        <p:tgtEl>
                                          <p:spTgt spid="4915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Effect transition="in" filter="wipe(up)">
                                      <p:cBhvr>
                                        <p:cTn id="13" dur="500"/>
                                        <p:tgtEl>
                                          <p:spTgt spid="4915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9155">
                                            <p:txEl>
                                              <p:pRg st="3" end="3"/>
                                            </p:txEl>
                                          </p:spTgt>
                                        </p:tgtEl>
                                        <p:attrNameLst>
                                          <p:attrName>style.visibility</p:attrName>
                                        </p:attrNameLst>
                                      </p:cBhvr>
                                      <p:to>
                                        <p:strVal val="visible"/>
                                      </p:to>
                                    </p:set>
                                    <p:animEffect transition="in" filter="wipe(up)">
                                      <p:cBhvr>
                                        <p:cTn id="16" dur="500"/>
                                        <p:tgtEl>
                                          <p:spTgt spid="491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9155">
                                            <p:txEl>
                                              <p:pRg st="5" end="5"/>
                                            </p:txEl>
                                          </p:spTgt>
                                        </p:tgtEl>
                                        <p:attrNameLst>
                                          <p:attrName>style.visibility</p:attrName>
                                        </p:attrNameLst>
                                      </p:cBhvr>
                                      <p:to>
                                        <p:strVal val="visible"/>
                                      </p:to>
                                    </p:set>
                                    <p:animEffect transition="in" filter="wipe(up)">
                                      <p:cBhvr>
                                        <p:cTn id="21" dur="500"/>
                                        <p:tgtEl>
                                          <p:spTgt spid="4915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9156"/>
                                        </p:tgtEl>
                                        <p:attrNameLst>
                                          <p:attrName>style.visibility</p:attrName>
                                        </p:attrNameLst>
                                      </p:cBhvr>
                                      <p:to>
                                        <p:strVal val="visible"/>
                                      </p:to>
                                    </p:set>
                                    <p:animEffect transition="in" filter="blinds(horizontal)">
                                      <p:cBhvr>
                                        <p:cTn id="24"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4294967295"/>
          </p:nvPr>
        </p:nvSpPr>
        <p:spPr>
          <a:xfrm>
            <a:off x="1187625" y="1057300"/>
            <a:ext cx="7580236" cy="4464496"/>
          </a:xfrm>
        </p:spPr>
        <p:txBody>
          <a:bodyPr>
            <a:noAutofit/>
          </a:bodyPr>
          <a:lstStyle/>
          <a:p>
            <a:pPr>
              <a:lnSpc>
                <a:spcPct val="140000"/>
              </a:lnSpc>
              <a:buFont typeface="Wingdings" panose="05000000000000000000" pitchFamily="2" charset="2"/>
              <a:buNone/>
            </a:pPr>
            <a:r>
              <a:rPr lang="zh-CN" altLang="zh-CN" sz="2400" b="1" dirty="0" smtClean="0">
                <a:latin typeface="幼圆" pitchFamily="49" charset="-122"/>
                <a:ea typeface="幼圆" pitchFamily="49" charset="-122"/>
              </a:rPr>
              <a:t>【</a:t>
            </a:r>
            <a:r>
              <a:rPr lang="zh-CN" sz="2400" b="1" dirty="0" smtClean="0">
                <a:latin typeface="幼圆" pitchFamily="49" charset="-122"/>
                <a:ea typeface="幼圆" pitchFamily="49" charset="-122"/>
              </a:rPr>
              <a:t>例</a:t>
            </a:r>
            <a:r>
              <a:rPr lang="zh-CN" altLang="zh-CN" sz="2400" b="1" dirty="0" smtClean="0">
                <a:latin typeface="幼圆" pitchFamily="49" charset="-122"/>
                <a:ea typeface="幼圆" pitchFamily="49" charset="-122"/>
              </a:rPr>
              <a:t>】</a:t>
            </a:r>
            <a:r>
              <a:rPr lang="zh-CN" sz="2400" b="1" dirty="0" smtClean="0">
                <a:latin typeface="幼圆" pitchFamily="49" charset="-122"/>
                <a:ea typeface="幼圆" pitchFamily="49" charset="-122"/>
              </a:rPr>
              <a:t>关系模式</a:t>
            </a:r>
            <a:r>
              <a:rPr lang="en-US" altLang="zh-CN" sz="2400" b="1" dirty="0" smtClean="0">
                <a:latin typeface="幼圆" pitchFamily="49" charset="-122"/>
                <a:ea typeface="幼圆" pitchFamily="49" charset="-122"/>
              </a:rPr>
              <a:t> </a:t>
            </a:r>
            <a:r>
              <a:rPr lang="zh-CN" altLang="zh-CN" sz="2400" b="1" i="1" dirty="0" smtClean="0">
                <a:latin typeface="幼圆" pitchFamily="49" charset="-122"/>
                <a:ea typeface="幼圆" pitchFamily="49" charset="-122"/>
              </a:rPr>
              <a:t>SC</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Sno</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Cno</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Grade</a:t>
            </a:r>
            <a:r>
              <a:rPr lang="zh-CN" sz="2400" b="1" dirty="0">
                <a:latin typeface="幼圆" pitchFamily="49" charset="-122"/>
                <a:ea typeface="幼圆" pitchFamily="49" charset="-122"/>
              </a:rPr>
              <a:t>）</a:t>
            </a:r>
            <a:endParaRPr lang="zh-CN" sz="2400" b="1" dirty="0">
              <a:latin typeface="幼圆" pitchFamily="49" charset="-122"/>
              <a:ea typeface="幼圆" pitchFamily="49" charset="-122"/>
            </a:endParaRPr>
          </a:p>
          <a:p>
            <a:pPr>
              <a:lnSpc>
                <a:spcPct val="140000"/>
              </a:lnSpc>
              <a:buFont typeface="Wingdings" panose="05000000000000000000" pitchFamily="2" charset="2"/>
              <a:buChar char="Ø"/>
            </a:pPr>
            <a:r>
              <a:rPr lang="zh-CN" altLang="zh-CN" sz="2000" b="1" dirty="0">
                <a:latin typeface="幼圆" pitchFamily="49" charset="-122"/>
                <a:ea typeface="幼圆" pitchFamily="49" charset="-122"/>
              </a:rPr>
              <a:t>SC∈3NF</a:t>
            </a:r>
            <a:endParaRPr lang="zh-CN" altLang="zh-CN" sz="2000" b="1" dirty="0">
              <a:latin typeface="幼圆" pitchFamily="49" charset="-122"/>
              <a:ea typeface="幼圆" pitchFamily="49" charset="-122"/>
            </a:endParaRPr>
          </a:p>
          <a:p>
            <a:pPr>
              <a:lnSpc>
                <a:spcPct val="140000"/>
              </a:lnSpc>
              <a:buFont typeface="Wingdings" panose="05000000000000000000" pitchFamily="2" charset="2"/>
              <a:buChar char="Ø"/>
            </a:pPr>
            <a:r>
              <a:rPr lang="zh-CN" altLang="zh-CN" sz="2000" b="1" dirty="0">
                <a:latin typeface="幼圆" pitchFamily="49" charset="-122"/>
                <a:ea typeface="幼圆" pitchFamily="49" charset="-122"/>
              </a:rPr>
              <a:t>SC∈BCNF</a:t>
            </a:r>
            <a:endParaRPr lang="zh-CN" altLang="zh-CN" sz="2000" b="1" dirty="0">
              <a:latin typeface="幼圆" pitchFamily="49" charset="-122"/>
              <a:ea typeface="幼圆" pitchFamily="49" charset="-122"/>
            </a:endParaRPr>
          </a:p>
          <a:p>
            <a:pPr lvl="1">
              <a:lnSpc>
                <a:spcPct val="140000"/>
              </a:lnSpc>
              <a:buFont typeface="Wingdings" panose="05000000000000000000" pitchFamily="2" charset="2"/>
              <a:buChar char="n"/>
            </a:pPr>
            <a:endParaRPr lang="zh-CN" altLang="zh-CN" sz="2000" dirty="0">
              <a:latin typeface="幼圆" pitchFamily="49" charset="-122"/>
              <a:ea typeface="幼圆" pitchFamily="49" charset="-122"/>
            </a:endParaRPr>
          </a:p>
          <a:p>
            <a:pPr>
              <a:lnSpc>
                <a:spcPct val="140000"/>
              </a:lnSpc>
              <a:buFont typeface="Wingdings" panose="05000000000000000000" pitchFamily="2" charset="2"/>
              <a:buNone/>
            </a:pPr>
            <a:r>
              <a:rPr lang="zh-CN" altLang="zh-CN" sz="2400" b="1" dirty="0" smtClean="0">
                <a:latin typeface="幼圆" pitchFamily="49" charset="-122"/>
                <a:ea typeface="幼圆" pitchFamily="49" charset="-122"/>
              </a:rPr>
              <a:t>【</a:t>
            </a:r>
            <a:r>
              <a:rPr lang="zh-CN" sz="2400" b="1" dirty="0" smtClean="0">
                <a:latin typeface="幼圆" pitchFamily="49" charset="-122"/>
                <a:ea typeface="幼圆" pitchFamily="49" charset="-122"/>
              </a:rPr>
              <a:t>例</a:t>
            </a:r>
            <a:r>
              <a:rPr lang="zh-CN" altLang="zh-CN" sz="2400" b="1" dirty="0" smtClean="0">
                <a:latin typeface="幼圆" pitchFamily="49" charset="-122"/>
                <a:ea typeface="幼圆" pitchFamily="49" charset="-122"/>
              </a:rPr>
              <a:t>】</a:t>
            </a:r>
            <a:r>
              <a:rPr lang="zh-CN" sz="2400" b="1" dirty="0" smtClean="0">
                <a:latin typeface="幼圆" pitchFamily="49" charset="-122"/>
                <a:ea typeface="幼圆" pitchFamily="49" charset="-122"/>
              </a:rPr>
              <a:t>关系模式</a:t>
            </a:r>
            <a:r>
              <a:rPr lang="en-US" altLang="zh-CN" sz="2400" b="1" dirty="0" smtClean="0">
                <a:latin typeface="幼圆" pitchFamily="49" charset="-122"/>
                <a:ea typeface="幼圆" pitchFamily="49" charset="-122"/>
              </a:rPr>
              <a:t> </a:t>
            </a:r>
            <a:r>
              <a:rPr lang="zh-CN" altLang="zh-CN" sz="2400" b="1" dirty="0" smtClean="0">
                <a:latin typeface="幼圆" pitchFamily="49" charset="-122"/>
                <a:ea typeface="幼圆" pitchFamily="49" charset="-122"/>
              </a:rPr>
              <a:t>S</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Sno</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Sname</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Sdept</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Sage</a:t>
            </a:r>
            <a:r>
              <a:rPr lang="zh-CN" sz="2400" b="1" dirty="0">
                <a:latin typeface="幼圆" pitchFamily="49" charset="-122"/>
                <a:ea typeface="幼圆" pitchFamily="49" charset="-122"/>
              </a:rPr>
              <a:t>）</a:t>
            </a:r>
            <a:endParaRPr lang="zh-CN" sz="2400" b="1" dirty="0">
              <a:latin typeface="幼圆" pitchFamily="49" charset="-122"/>
              <a:ea typeface="幼圆" pitchFamily="49" charset="-122"/>
            </a:endParaRPr>
          </a:p>
          <a:p>
            <a:pPr>
              <a:lnSpc>
                <a:spcPct val="140000"/>
              </a:lnSpc>
              <a:buFont typeface="Wingdings" panose="05000000000000000000" pitchFamily="2" charset="2"/>
              <a:buChar char="Ø"/>
            </a:pPr>
            <a:r>
              <a:rPr lang="zh-CN" sz="2000" b="1" dirty="0" smtClean="0">
                <a:latin typeface="幼圆" pitchFamily="49" charset="-122"/>
                <a:ea typeface="幼圆" pitchFamily="49" charset="-122"/>
              </a:rPr>
              <a:t>假定</a:t>
            </a:r>
            <a:r>
              <a:rPr lang="en-US" altLang="zh-CN" sz="2000" b="1" dirty="0" smtClean="0">
                <a:latin typeface="幼圆" pitchFamily="49" charset="-122"/>
                <a:ea typeface="幼圆" pitchFamily="49" charset="-122"/>
              </a:rPr>
              <a:t> </a:t>
            </a:r>
            <a:r>
              <a:rPr lang="zh-CN" altLang="zh-CN" sz="2000" b="1" dirty="0" smtClean="0">
                <a:latin typeface="幼圆" pitchFamily="49" charset="-122"/>
                <a:ea typeface="幼圆" pitchFamily="49" charset="-122"/>
              </a:rPr>
              <a:t>S</a:t>
            </a:r>
            <a:r>
              <a:rPr lang="en-US" altLang="zh-CN" sz="2000" b="1" dirty="0" smtClean="0">
                <a:latin typeface="幼圆" pitchFamily="49" charset="-122"/>
                <a:ea typeface="幼圆" pitchFamily="49" charset="-122"/>
              </a:rPr>
              <a:t> </a:t>
            </a:r>
            <a:r>
              <a:rPr lang="zh-CN" sz="2000" b="1" dirty="0" smtClean="0">
                <a:latin typeface="幼圆" pitchFamily="49" charset="-122"/>
                <a:ea typeface="幼圆" pitchFamily="49" charset="-122"/>
              </a:rPr>
              <a:t>有</a:t>
            </a:r>
            <a:r>
              <a:rPr lang="zh-CN" sz="2000" b="1" dirty="0">
                <a:latin typeface="幼圆" pitchFamily="49" charset="-122"/>
                <a:ea typeface="幼圆" pitchFamily="49" charset="-122"/>
              </a:rPr>
              <a:t>两个码</a:t>
            </a:r>
            <a:r>
              <a:rPr lang="zh-CN" altLang="zh-CN" sz="2000" b="1" dirty="0">
                <a:latin typeface="幼圆" pitchFamily="49" charset="-122"/>
                <a:ea typeface="幼圆" pitchFamily="49" charset="-122"/>
              </a:rPr>
              <a:t>Sno</a:t>
            </a:r>
            <a:r>
              <a:rPr lang="zh-CN" sz="2000" b="1" dirty="0">
                <a:latin typeface="幼圆" pitchFamily="49" charset="-122"/>
                <a:ea typeface="幼圆" pitchFamily="49" charset="-122"/>
              </a:rPr>
              <a:t>，</a:t>
            </a:r>
            <a:r>
              <a:rPr lang="zh-CN" altLang="zh-CN" sz="2000" b="1" dirty="0">
                <a:latin typeface="幼圆" pitchFamily="49" charset="-122"/>
                <a:ea typeface="幼圆" pitchFamily="49" charset="-122"/>
              </a:rPr>
              <a:t>Sname</a:t>
            </a:r>
            <a:endParaRPr lang="zh-CN" altLang="zh-CN" sz="2000" b="1" dirty="0">
              <a:latin typeface="幼圆" pitchFamily="49" charset="-122"/>
              <a:ea typeface="幼圆" pitchFamily="49" charset="-122"/>
            </a:endParaRPr>
          </a:p>
          <a:p>
            <a:pPr>
              <a:lnSpc>
                <a:spcPct val="140000"/>
              </a:lnSpc>
              <a:buFont typeface="Wingdings" panose="05000000000000000000" pitchFamily="2" charset="2"/>
              <a:buChar char="Ø"/>
            </a:pPr>
            <a:r>
              <a:rPr lang="zh-CN" altLang="zh-CN" sz="2000" b="1" dirty="0">
                <a:latin typeface="幼圆" pitchFamily="49" charset="-122"/>
                <a:ea typeface="幼圆" pitchFamily="49" charset="-122"/>
              </a:rPr>
              <a:t>S∈3NF</a:t>
            </a:r>
            <a:r>
              <a:rPr lang="zh-CN" sz="2000" b="1" dirty="0">
                <a:latin typeface="幼圆" pitchFamily="49" charset="-122"/>
                <a:ea typeface="幼圆" pitchFamily="49" charset="-122"/>
              </a:rPr>
              <a:t>。</a:t>
            </a:r>
            <a:endParaRPr lang="zh-CN" sz="2000" b="1" dirty="0">
              <a:latin typeface="幼圆" pitchFamily="49" charset="-122"/>
              <a:ea typeface="幼圆" pitchFamily="49" charset="-122"/>
            </a:endParaRPr>
          </a:p>
          <a:p>
            <a:pPr>
              <a:lnSpc>
                <a:spcPct val="140000"/>
              </a:lnSpc>
              <a:buFont typeface="Wingdings" panose="05000000000000000000" pitchFamily="2" charset="2"/>
              <a:buChar char="Ø"/>
            </a:pPr>
            <a:r>
              <a:rPr lang="zh-CN" altLang="zh-CN" sz="2000" b="1" dirty="0" smtClean="0">
                <a:latin typeface="幼圆" pitchFamily="49" charset="-122"/>
                <a:ea typeface="幼圆" pitchFamily="49" charset="-122"/>
              </a:rPr>
              <a:t>S∈BCNF</a:t>
            </a:r>
            <a:endParaRPr lang="zh-CN" altLang="zh-CN" sz="2000" b="1" dirty="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up)">
                                      <p:cBhvr>
                                        <p:cTn id="7" dur="500"/>
                                        <p:tgtEl>
                                          <p:spTgt spid="501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wipe(up)">
                                      <p:cBhvr>
                                        <p:cTn id="10" dur="500"/>
                                        <p:tgtEl>
                                          <p:spTgt spid="501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wipe(up)">
                                      <p:cBhvr>
                                        <p:cTn id="13" dur="500"/>
                                        <p:tgtEl>
                                          <p:spTgt spid="501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0179">
                                            <p:txEl>
                                              <p:pRg st="4" end="4"/>
                                            </p:txEl>
                                          </p:spTgt>
                                        </p:tgtEl>
                                        <p:attrNameLst>
                                          <p:attrName>style.visibility</p:attrName>
                                        </p:attrNameLst>
                                      </p:cBhvr>
                                      <p:to>
                                        <p:strVal val="visible"/>
                                      </p:to>
                                    </p:set>
                                    <p:animEffect transition="in" filter="wipe(up)">
                                      <p:cBhvr>
                                        <p:cTn id="18" dur="500"/>
                                        <p:tgtEl>
                                          <p:spTgt spid="50179">
                                            <p:txEl>
                                              <p:pRg st="4" end="4"/>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0179">
                                            <p:txEl>
                                              <p:pRg st="5" end="5"/>
                                            </p:txEl>
                                          </p:spTgt>
                                        </p:tgtEl>
                                        <p:attrNameLst>
                                          <p:attrName>style.visibility</p:attrName>
                                        </p:attrNameLst>
                                      </p:cBhvr>
                                      <p:to>
                                        <p:strVal val="visible"/>
                                      </p:to>
                                    </p:set>
                                    <p:animEffect transition="in" filter="wipe(up)">
                                      <p:cBhvr>
                                        <p:cTn id="21" dur="500"/>
                                        <p:tgtEl>
                                          <p:spTgt spid="50179">
                                            <p:txEl>
                                              <p:pRg st="5" end="5"/>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0179">
                                            <p:txEl>
                                              <p:pRg st="6" end="6"/>
                                            </p:txEl>
                                          </p:spTgt>
                                        </p:tgtEl>
                                        <p:attrNameLst>
                                          <p:attrName>style.visibility</p:attrName>
                                        </p:attrNameLst>
                                      </p:cBhvr>
                                      <p:to>
                                        <p:strVal val="visible"/>
                                      </p:to>
                                    </p:set>
                                    <p:animEffect transition="in" filter="wipe(up)">
                                      <p:cBhvr>
                                        <p:cTn id="24" dur="500"/>
                                        <p:tgtEl>
                                          <p:spTgt spid="50179">
                                            <p:txEl>
                                              <p:pRg st="6" end="6"/>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animEffect transition="in" filter="wipe(up)">
                                      <p:cBhvr>
                                        <p:cTn id="27" dur="5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4294967295"/>
          </p:nvPr>
        </p:nvSpPr>
        <p:spPr>
          <a:xfrm>
            <a:off x="899592" y="913284"/>
            <a:ext cx="8280920" cy="4801716"/>
          </a:xfrm>
        </p:spPr>
        <p:txBody>
          <a:bodyPr>
            <a:normAutofit fontScale="92500"/>
          </a:bodyPr>
          <a:lstStyle/>
          <a:p>
            <a:pPr>
              <a:lnSpc>
                <a:spcPct val="150000"/>
              </a:lnSpc>
              <a:buFont typeface="Wingdings" panose="05000000000000000000" pitchFamily="2" charset="2"/>
              <a:buNone/>
            </a:pPr>
            <a:r>
              <a:rPr lang="zh-CN" altLang="zh-CN" sz="2400" b="1" dirty="0">
                <a:latin typeface="+mj-ea"/>
                <a:ea typeface="+mj-ea"/>
              </a:rPr>
              <a:t>【</a:t>
            </a:r>
            <a:r>
              <a:rPr lang="zh-CN" sz="2400" b="1" dirty="0">
                <a:latin typeface="+mj-ea"/>
                <a:ea typeface="+mj-ea"/>
              </a:rPr>
              <a:t>例</a:t>
            </a:r>
            <a:r>
              <a:rPr lang="zh-CN" altLang="zh-CN" sz="2400" b="1" dirty="0">
                <a:latin typeface="+mj-ea"/>
                <a:ea typeface="+mj-ea"/>
              </a:rPr>
              <a:t>】</a:t>
            </a:r>
            <a:r>
              <a:rPr lang="zh-CN" sz="2400" b="1" dirty="0">
                <a:latin typeface="幼圆" pitchFamily="49" charset="-122"/>
                <a:ea typeface="幼圆" pitchFamily="49" charset="-122"/>
              </a:rPr>
              <a:t>关系模式</a:t>
            </a:r>
            <a:r>
              <a:rPr lang="zh-CN" altLang="zh-CN" sz="2400" b="1" dirty="0">
                <a:latin typeface="幼圆" pitchFamily="49" charset="-122"/>
                <a:ea typeface="幼圆" pitchFamily="49" charset="-122"/>
              </a:rPr>
              <a:t>SCR</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Student</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Course</a:t>
            </a:r>
            <a:r>
              <a:rPr lang="zh-CN" sz="2400" b="1" dirty="0">
                <a:latin typeface="幼圆" pitchFamily="49" charset="-122"/>
                <a:ea typeface="幼圆" pitchFamily="49" charset="-122"/>
              </a:rPr>
              <a:t>，</a:t>
            </a:r>
            <a:r>
              <a:rPr lang="zh-CN" altLang="zh-CN" sz="2400" b="1" dirty="0">
                <a:latin typeface="幼圆" pitchFamily="49" charset="-122"/>
                <a:ea typeface="幼圆" pitchFamily="49" charset="-122"/>
              </a:rPr>
              <a:t>Rank</a:t>
            </a:r>
            <a:r>
              <a:rPr lang="zh-CN" sz="2400" b="1" dirty="0">
                <a:latin typeface="幼圆" pitchFamily="49" charset="-122"/>
                <a:ea typeface="幼圆" pitchFamily="49" charset="-122"/>
              </a:rPr>
              <a:t>），假设没有并列名次。</a:t>
            </a:r>
            <a:endParaRPr lang="zh-CN" sz="2400" b="1" dirty="0">
              <a:latin typeface="幼圆" pitchFamily="49" charset="-122"/>
              <a:ea typeface="幼圆" pitchFamily="49" charset="-122"/>
            </a:endParaRPr>
          </a:p>
          <a:p>
            <a:pPr>
              <a:lnSpc>
                <a:spcPct val="150000"/>
              </a:lnSpc>
              <a:buFont typeface="Wingdings" panose="05000000000000000000" pitchFamily="2" charset="2"/>
              <a:buChar char="n"/>
            </a:pPr>
            <a:r>
              <a:rPr lang="zh-CN" sz="2400" b="0" dirty="0" smtClean="0">
                <a:latin typeface="幼圆" pitchFamily="49" charset="-122"/>
                <a:ea typeface="幼圆" pitchFamily="49" charset="-122"/>
              </a:rPr>
              <a:t>函数依赖</a:t>
            </a:r>
            <a:r>
              <a:rPr lang="zh-CN" altLang="zh-CN" sz="2400" b="0" dirty="0" smtClean="0">
                <a:latin typeface="幼圆" pitchFamily="49" charset="-122"/>
                <a:ea typeface="幼圆" pitchFamily="49" charset="-122"/>
              </a:rPr>
              <a:t>: (</a:t>
            </a:r>
            <a:r>
              <a:rPr lang="zh-CN" altLang="zh-CN" sz="2400" b="0" dirty="0">
                <a:latin typeface="幼圆" pitchFamily="49" charset="-122"/>
                <a:ea typeface="幼圆" pitchFamily="49" charset="-122"/>
              </a:rPr>
              <a:t>Student</a:t>
            </a:r>
            <a:r>
              <a:rPr lang="zh-CN" sz="2400" b="0" dirty="0">
                <a:latin typeface="幼圆" pitchFamily="49" charset="-122"/>
                <a:ea typeface="幼圆" pitchFamily="49" charset="-122"/>
              </a:rPr>
              <a:t>，</a:t>
            </a:r>
            <a:r>
              <a:rPr lang="zh-CN" altLang="zh-CN" sz="2400" b="0" dirty="0">
                <a:latin typeface="幼圆" pitchFamily="49" charset="-122"/>
                <a:ea typeface="幼圆" pitchFamily="49" charset="-122"/>
              </a:rPr>
              <a:t>Course)→Rank, (Course</a:t>
            </a:r>
            <a:r>
              <a:rPr lang="zh-CN" sz="2400" b="0" dirty="0">
                <a:latin typeface="幼圆" pitchFamily="49" charset="-122"/>
                <a:ea typeface="幼圆" pitchFamily="49" charset="-122"/>
              </a:rPr>
              <a:t>，</a:t>
            </a:r>
            <a:r>
              <a:rPr lang="zh-CN" altLang="zh-CN" sz="2400" b="0" dirty="0">
                <a:latin typeface="幼圆" pitchFamily="49" charset="-122"/>
                <a:ea typeface="幼圆" pitchFamily="49" charset="-122"/>
              </a:rPr>
              <a:t>Rank</a:t>
            </a:r>
            <a:r>
              <a:rPr lang="zh-CN" altLang="zh-CN" sz="2400" b="0" dirty="0" smtClean="0">
                <a:latin typeface="幼圆" pitchFamily="49" charset="-122"/>
                <a:ea typeface="幼圆" pitchFamily="49" charset="-122"/>
              </a:rPr>
              <a:t>)</a:t>
            </a:r>
            <a:r>
              <a:rPr lang="en-US" altLang="zh-CN" sz="2400" b="0" dirty="0" smtClean="0">
                <a:latin typeface="幼圆" pitchFamily="49" charset="-122"/>
                <a:ea typeface="幼圆" pitchFamily="49" charset="-122"/>
              </a:rPr>
              <a:t> </a:t>
            </a:r>
            <a:r>
              <a:rPr lang="zh-CN" altLang="zh-CN" sz="2400" b="0" dirty="0" smtClean="0">
                <a:latin typeface="幼圆" pitchFamily="49" charset="-122"/>
                <a:ea typeface="幼圆" pitchFamily="49" charset="-122"/>
              </a:rPr>
              <a:t>→</a:t>
            </a:r>
            <a:r>
              <a:rPr lang="zh-CN" altLang="zh-CN" sz="2400" b="0" dirty="0">
                <a:latin typeface="幼圆" pitchFamily="49" charset="-122"/>
                <a:ea typeface="幼圆" pitchFamily="49" charset="-122"/>
              </a:rPr>
              <a:t>Student</a:t>
            </a:r>
            <a:endParaRPr lang="zh-CN" altLang="zh-CN" sz="2400" b="0" dirty="0">
              <a:latin typeface="幼圆" pitchFamily="49" charset="-122"/>
              <a:ea typeface="幼圆" pitchFamily="49" charset="-122"/>
            </a:endParaRPr>
          </a:p>
          <a:p>
            <a:pPr>
              <a:lnSpc>
                <a:spcPct val="150000"/>
              </a:lnSpc>
              <a:buFont typeface="Wingdings" panose="05000000000000000000" pitchFamily="2" charset="2"/>
              <a:buChar char="n"/>
            </a:pPr>
            <a:r>
              <a:rPr lang="zh-CN" sz="2400" b="0" dirty="0" smtClean="0">
                <a:latin typeface="幼圆" pitchFamily="49" charset="-122"/>
                <a:ea typeface="幼圆" pitchFamily="49" charset="-122"/>
              </a:rPr>
              <a:t>（</a:t>
            </a:r>
            <a:r>
              <a:rPr lang="zh-CN" altLang="zh-CN" sz="2400" b="0" dirty="0" smtClean="0">
                <a:latin typeface="幼圆" pitchFamily="49" charset="-122"/>
                <a:ea typeface="幼圆" pitchFamily="49" charset="-122"/>
              </a:rPr>
              <a:t>Student</a:t>
            </a:r>
            <a:r>
              <a:rPr lang="zh-CN" sz="2400" b="0" dirty="0">
                <a:latin typeface="幼圆" pitchFamily="49" charset="-122"/>
                <a:ea typeface="幼圆" pitchFamily="49" charset="-122"/>
              </a:rPr>
              <a:t>，</a:t>
            </a:r>
            <a:r>
              <a:rPr lang="zh-CN" altLang="zh-CN" sz="2400" b="0" dirty="0">
                <a:latin typeface="幼圆" pitchFamily="49" charset="-122"/>
                <a:ea typeface="幼圆" pitchFamily="49" charset="-122"/>
              </a:rPr>
              <a:t>Course</a:t>
            </a:r>
            <a:r>
              <a:rPr lang="zh-CN" sz="2400" b="0" dirty="0">
                <a:latin typeface="幼圆" pitchFamily="49" charset="-122"/>
                <a:ea typeface="幼圆" pitchFamily="49" charset="-122"/>
              </a:rPr>
              <a:t>）与（</a:t>
            </a:r>
            <a:r>
              <a:rPr lang="zh-CN" altLang="zh-CN" sz="2400" b="0" dirty="0">
                <a:latin typeface="幼圆" pitchFamily="49" charset="-122"/>
                <a:ea typeface="幼圆" pitchFamily="49" charset="-122"/>
              </a:rPr>
              <a:t>Course</a:t>
            </a:r>
            <a:r>
              <a:rPr lang="zh-CN" sz="2400" b="0" dirty="0">
                <a:latin typeface="幼圆" pitchFamily="49" charset="-122"/>
                <a:ea typeface="幼圆" pitchFamily="49" charset="-122"/>
              </a:rPr>
              <a:t>，</a:t>
            </a:r>
            <a:r>
              <a:rPr lang="zh-CN" altLang="zh-CN" sz="2400" b="0" dirty="0">
                <a:latin typeface="幼圆" pitchFamily="49" charset="-122"/>
                <a:ea typeface="幼圆" pitchFamily="49" charset="-122"/>
              </a:rPr>
              <a:t>Rank</a:t>
            </a:r>
            <a:r>
              <a:rPr lang="zh-CN" sz="2400" b="0" dirty="0">
                <a:latin typeface="幼圆" pitchFamily="49" charset="-122"/>
                <a:ea typeface="幼圆" pitchFamily="49" charset="-122"/>
              </a:rPr>
              <a:t>）为候选码</a:t>
            </a:r>
            <a:r>
              <a:rPr lang="zh-CN" altLang="zh-CN" sz="2400" b="0" dirty="0">
                <a:latin typeface="幼圆" pitchFamily="49" charset="-122"/>
                <a:ea typeface="幼圆" pitchFamily="49" charset="-122"/>
              </a:rPr>
              <a:t>, </a:t>
            </a:r>
            <a:r>
              <a:rPr lang="zh-CN" sz="2400" b="0" dirty="0">
                <a:latin typeface="幼圆" pitchFamily="49" charset="-122"/>
                <a:ea typeface="幼圆" pitchFamily="49" charset="-122"/>
              </a:rPr>
              <a:t>属性相交</a:t>
            </a:r>
            <a:endParaRPr lang="zh-CN" sz="2400" b="0" dirty="0">
              <a:latin typeface="幼圆" pitchFamily="49" charset="-122"/>
              <a:ea typeface="幼圆" pitchFamily="49" charset="-122"/>
            </a:endParaRPr>
          </a:p>
          <a:p>
            <a:pPr>
              <a:lnSpc>
                <a:spcPct val="150000"/>
              </a:lnSpc>
              <a:buFont typeface="Wingdings" panose="05000000000000000000" pitchFamily="2" charset="2"/>
              <a:buChar char="n"/>
            </a:pPr>
            <a:r>
              <a:rPr lang="zh-CN" altLang="zh-CN" sz="2400" b="0" dirty="0" smtClean="0">
                <a:latin typeface="幼圆" pitchFamily="49" charset="-122"/>
                <a:ea typeface="幼圆" pitchFamily="49" charset="-122"/>
              </a:rPr>
              <a:t>SCR</a:t>
            </a:r>
            <a:r>
              <a:rPr lang="zh-CN" altLang="zh-CN" sz="2400" b="0" dirty="0">
                <a:latin typeface="幼圆" pitchFamily="49" charset="-122"/>
                <a:ea typeface="幼圆" pitchFamily="49" charset="-122"/>
              </a:rPr>
              <a:t>∈3NF</a:t>
            </a:r>
            <a:r>
              <a:rPr lang="zh-CN" sz="2400" b="0" dirty="0">
                <a:latin typeface="幼圆" pitchFamily="49" charset="-122"/>
                <a:ea typeface="幼圆" pitchFamily="49" charset="-122"/>
              </a:rPr>
              <a:t>，</a:t>
            </a:r>
            <a:endParaRPr lang="zh-CN" sz="2400" b="0" dirty="0">
              <a:latin typeface="幼圆" pitchFamily="49" charset="-122"/>
              <a:ea typeface="幼圆" pitchFamily="49" charset="-122"/>
            </a:endParaRPr>
          </a:p>
          <a:p>
            <a:pPr>
              <a:lnSpc>
                <a:spcPct val="150000"/>
              </a:lnSpc>
              <a:buFont typeface="Wingdings" panose="05000000000000000000" pitchFamily="2" charset="2"/>
              <a:buChar char="n"/>
            </a:pPr>
            <a:r>
              <a:rPr lang="zh-CN" altLang="zh-CN" sz="2400" b="0" dirty="0" smtClean="0">
                <a:latin typeface="幼圆" pitchFamily="49" charset="-122"/>
                <a:ea typeface="幼圆" pitchFamily="49" charset="-122"/>
              </a:rPr>
              <a:t>SCR</a:t>
            </a:r>
            <a:r>
              <a:rPr lang="zh-CN" altLang="zh-CN" sz="2400" b="0" dirty="0">
                <a:latin typeface="幼圆" pitchFamily="49" charset="-122"/>
                <a:ea typeface="幼圆" pitchFamily="49" charset="-122"/>
              </a:rPr>
              <a:t>∈BCNF (</a:t>
            </a:r>
            <a:r>
              <a:rPr lang="zh-CN" sz="2400" b="0" dirty="0">
                <a:latin typeface="幼圆" pitchFamily="49" charset="-122"/>
                <a:ea typeface="幼圆" pitchFamily="49" charset="-122"/>
              </a:rPr>
              <a:t>除了（</a:t>
            </a:r>
            <a:r>
              <a:rPr lang="zh-CN" altLang="zh-CN" sz="2400" b="0" dirty="0">
                <a:latin typeface="幼圆" pitchFamily="49" charset="-122"/>
                <a:ea typeface="幼圆" pitchFamily="49" charset="-122"/>
              </a:rPr>
              <a:t>Student, Course</a:t>
            </a:r>
            <a:r>
              <a:rPr lang="zh-CN" sz="2400" b="0" dirty="0">
                <a:latin typeface="幼圆" pitchFamily="49" charset="-122"/>
                <a:ea typeface="幼圆" pitchFamily="49" charset="-122"/>
              </a:rPr>
              <a:t>）和（</a:t>
            </a:r>
            <a:r>
              <a:rPr lang="zh-CN" altLang="zh-CN" sz="2400" b="0" dirty="0">
                <a:latin typeface="幼圆" pitchFamily="49" charset="-122"/>
                <a:ea typeface="幼圆" pitchFamily="49" charset="-122"/>
              </a:rPr>
              <a:t>Course, Rank</a:t>
            </a:r>
            <a:r>
              <a:rPr lang="zh-CN" sz="2400" b="0" dirty="0">
                <a:latin typeface="幼圆" pitchFamily="49" charset="-122"/>
                <a:ea typeface="幼圆" pitchFamily="49" charset="-122"/>
              </a:rPr>
              <a:t>）再没有其它的决定因素</a:t>
            </a:r>
            <a:r>
              <a:rPr lang="zh-CN" altLang="zh-CN" sz="2400" b="0" dirty="0">
                <a:latin typeface="幼圆" pitchFamily="49" charset="-122"/>
                <a:ea typeface="幼圆" pitchFamily="49" charset="-122"/>
              </a:rPr>
              <a:t>)</a:t>
            </a:r>
            <a:endParaRPr lang="zh-CN" altLang="zh-CN" sz="2400" b="0" dirty="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500"/>
                                        <p:tgtEl>
                                          <p:spTgt spid="512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03">
                                            <p:txEl>
                                              <p:pRg st="1" end="1"/>
                                            </p:txEl>
                                          </p:spTgt>
                                        </p:tgtEl>
                                        <p:attrNameLst>
                                          <p:attrName>style.visibility</p:attrName>
                                        </p:attrNameLst>
                                      </p:cBhvr>
                                      <p:to>
                                        <p:strVal val="visible"/>
                                      </p:to>
                                    </p:set>
                                    <p:animEffect transition="in" filter="fade">
                                      <p:cBhvr>
                                        <p:cTn id="10" dur="500"/>
                                        <p:tgtEl>
                                          <p:spTgt spid="512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Effect transition="in" filter="fade">
                                      <p:cBhvr>
                                        <p:cTn id="13" dur="500"/>
                                        <p:tgtEl>
                                          <p:spTgt spid="512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03">
                                            <p:txEl>
                                              <p:pRg st="3" end="3"/>
                                            </p:txEl>
                                          </p:spTgt>
                                        </p:tgtEl>
                                        <p:attrNameLst>
                                          <p:attrName>style.visibility</p:attrName>
                                        </p:attrNameLst>
                                      </p:cBhvr>
                                      <p:to>
                                        <p:strVal val="visible"/>
                                      </p:to>
                                    </p:set>
                                    <p:animEffect transition="in" filter="fade">
                                      <p:cBhvr>
                                        <p:cTn id="16" dur="500"/>
                                        <p:tgtEl>
                                          <p:spTgt spid="512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Effect transition="in" filter="fade">
                                      <p:cBhvr>
                                        <p:cTn id="19"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87623" y="0"/>
            <a:ext cx="2232249" cy="913284"/>
          </a:xfrm>
        </p:spPr>
        <p:txBody>
          <a:bodyPr/>
          <a:lstStyle/>
          <a:p>
            <a:r>
              <a:rPr lang="zh-CN" altLang="en-US" sz="4000" dirty="0" smtClean="0">
                <a:latin typeface="+mn-ea"/>
                <a:ea typeface="+mn-ea"/>
              </a:rPr>
              <a:t>概念回顾</a:t>
            </a:r>
            <a:endParaRPr lang="zh-CN" sz="3200" b="0" dirty="0">
              <a:latin typeface="仿宋" panose="02010609060101010101" pitchFamily="49" charset="-122"/>
              <a:ea typeface="仿宋" panose="02010609060101010101"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195" name="Rectangle 3"/>
          <p:cNvSpPr>
            <a:spLocks noGrp="1" noChangeArrowheads="1"/>
          </p:cNvSpPr>
          <p:nvPr>
            <p:ph idx="4294967295"/>
          </p:nvPr>
        </p:nvSpPr>
        <p:spPr>
          <a:xfrm>
            <a:off x="1043608" y="939162"/>
            <a:ext cx="8100392" cy="4752528"/>
          </a:xfrm>
        </p:spPr>
        <p:txBody>
          <a:bodyPr>
            <a:normAutofit/>
          </a:bodyPr>
          <a:lstStyle/>
          <a:p>
            <a:pPr>
              <a:lnSpc>
                <a:spcPct val="150000"/>
              </a:lnSpc>
              <a:buFont typeface="Wingdings" panose="05000000000000000000" pitchFamily="2" charset="2"/>
              <a:buChar char="u"/>
            </a:pPr>
            <a:r>
              <a:rPr lang="zh-CN" altLang="en-US" sz="2600" b="0" dirty="0">
                <a:latin typeface="+mj-ea"/>
                <a:ea typeface="+mj-ea"/>
              </a:rPr>
              <a:t>关系模式由五部分组成，即它是一个五元组：</a:t>
            </a:r>
            <a:endParaRPr lang="zh-CN" altLang="en-US" sz="2600" b="0" dirty="0">
              <a:latin typeface="+mj-ea"/>
              <a:ea typeface="+mj-ea"/>
            </a:endParaRPr>
          </a:p>
          <a:p>
            <a:pPr>
              <a:lnSpc>
                <a:spcPct val="150000"/>
              </a:lnSpc>
              <a:buFont typeface="Wingdings" panose="05000000000000000000" pitchFamily="2" charset="2"/>
              <a:buNone/>
            </a:pPr>
            <a:r>
              <a:rPr lang="zh-CN" altLang="en-US" sz="2600" b="1" dirty="0" smtClean="0">
                <a:latin typeface="幼圆" pitchFamily="49" charset="-122"/>
                <a:ea typeface="幼圆" pitchFamily="49" charset="-122"/>
              </a:rPr>
              <a:t>          R</a:t>
            </a:r>
            <a:r>
              <a:rPr lang="zh-CN" altLang="en-US" sz="2600" b="1" dirty="0">
                <a:latin typeface="幼圆" pitchFamily="49" charset="-122"/>
                <a:ea typeface="幼圆" pitchFamily="49" charset="-122"/>
              </a:rPr>
              <a:t>(U, D, DOM, F)</a:t>
            </a:r>
            <a:endParaRPr lang="zh-CN" altLang="en-US" sz="2600" b="1" dirty="0">
              <a:latin typeface="幼圆" pitchFamily="49" charset="-122"/>
              <a:ea typeface="幼圆" pitchFamily="49" charset="-122"/>
            </a:endParaRPr>
          </a:p>
          <a:p>
            <a:pPr>
              <a:lnSpc>
                <a:spcPct val="150000"/>
              </a:lnSpc>
              <a:buFont typeface="Wingdings" panose="05000000000000000000" pitchFamily="2" charset="2"/>
              <a:buChar char="Ø"/>
            </a:pPr>
            <a:r>
              <a:rPr lang="zh-CN" altLang="en-US" sz="2400" b="1" dirty="0">
                <a:latin typeface="幼圆" pitchFamily="49" charset="-122"/>
                <a:ea typeface="幼圆" pitchFamily="49" charset="-122"/>
              </a:rPr>
              <a:t>R：   </a:t>
            </a:r>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关系名（</a:t>
            </a:r>
            <a:r>
              <a:rPr lang="zh-CN" altLang="en-US" sz="2400" dirty="0">
                <a:latin typeface="幼圆" pitchFamily="49" charset="-122"/>
                <a:ea typeface="幼圆" pitchFamily="49" charset="-122"/>
              </a:rPr>
              <a:t>符号化的元组语义</a:t>
            </a:r>
            <a:r>
              <a:rPr lang="zh-CN" altLang="en-US" sz="2400" b="1" dirty="0">
                <a:latin typeface="幼圆" pitchFamily="49" charset="-122"/>
                <a:ea typeface="幼圆" pitchFamily="49" charset="-122"/>
              </a:rPr>
              <a:t>）</a:t>
            </a:r>
            <a:endParaRPr lang="zh-CN" altLang="en-US" sz="2400" b="1" dirty="0">
              <a:latin typeface="幼圆" pitchFamily="49" charset="-122"/>
              <a:ea typeface="幼圆" pitchFamily="49" charset="-122"/>
            </a:endParaRPr>
          </a:p>
          <a:p>
            <a:pPr>
              <a:lnSpc>
                <a:spcPct val="150000"/>
              </a:lnSpc>
              <a:buFont typeface="Wingdings" panose="05000000000000000000" pitchFamily="2" charset="2"/>
              <a:buChar char="Ø"/>
            </a:pPr>
            <a:r>
              <a:rPr lang="zh-CN" altLang="en-US" sz="2400" b="1" dirty="0">
                <a:latin typeface="幼圆" pitchFamily="49" charset="-122"/>
                <a:ea typeface="幼圆" pitchFamily="49" charset="-122"/>
              </a:rPr>
              <a:t>U：    </a:t>
            </a:r>
            <a:r>
              <a:rPr lang="zh-CN" altLang="en-US" sz="2400" b="1" dirty="0" smtClean="0">
                <a:latin typeface="幼圆" pitchFamily="49" charset="-122"/>
                <a:ea typeface="幼圆" pitchFamily="49" charset="-122"/>
              </a:rPr>
              <a:t>组成</a:t>
            </a:r>
            <a:r>
              <a:rPr lang="zh-CN" altLang="en-US" sz="2400" b="1" dirty="0">
                <a:latin typeface="幼圆" pitchFamily="49" charset="-122"/>
                <a:ea typeface="幼圆" pitchFamily="49" charset="-122"/>
              </a:rPr>
              <a:t>该关系的属性名集合</a:t>
            </a:r>
            <a:endParaRPr lang="zh-CN" altLang="en-US" sz="2400" b="1" dirty="0">
              <a:latin typeface="幼圆" pitchFamily="49" charset="-122"/>
              <a:ea typeface="幼圆" pitchFamily="49" charset="-122"/>
            </a:endParaRPr>
          </a:p>
          <a:p>
            <a:pPr>
              <a:lnSpc>
                <a:spcPct val="150000"/>
              </a:lnSpc>
              <a:buFont typeface="Wingdings" panose="05000000000000000000" pitchFamily="2" charset="2"/>
              <a:buChar char="Ø"/>
            </a:pPr>
            <a:r>
              <a:rPr lang="zh-CN" altLang="en-US" sz="2400" b="1" dirty="0">
                <a:latin typeface="幼圆" pitchFamily="49" charset="-122"/>
                <a:ea typeface="幼圆" pitchFamily="49" charset="-122"/>
              </a:rPr>
              <a:t>D：  </a:t>
            </a:r>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属性组U中属性所来自的域</a:t>
            </a:r>
            <a:endParaRPr lang="zh-CN" altLang="en-US" sz="2400" b="1" dirty="0">
              <a:latin typeface="幼圆" pitchFamily="49" charset="-122"/>
              <a:ea typeface="幼圆" pitchFamily="49" charset="-122"/>
            </a:endParaRPr>
          </a:p>
          <a:p>
            <a:pPr>
              <a:lnSpc>
                <a:spcPct val="150000"/>
              </a:lnSpc>
              <a:buFont typeface="Wingdings" panose="05000000000000000000" pitchFamily="2" charset="2"/>
              <a:buChar char="Ø"/>
            </a:pPr>
            <a:r>
              <a:rPr lang="zh-CN" altLang="en-US" sz="2400" b="1" dirty="0">
                <a:latin typeface="幼圆" pitchFamily="49" charset="-122"/>
                <a:ea typeface="幼圆" pitchFamily="49" charset="-122"/>
              </a:rPr>
              <a:t>DOM：  </a:t>
            </a:r>
            <a:r>
              <a:rPr lang="zh-CN" altLang="en-US" sz="2400" b="1" dirty="0" smtClean="0">
                <a:latin typeface="幼圆" pitchFamily="49" charset="-122"/>
                <a:ea typeface="幼圆" pitchFamily="49" charset="-122"/>
              </a:rPr>
              <a:t>属性</a:t>
            </a:r>
            <a:r>
              <a:rPr lang="zh-CN" altLang="en-US" sz="2400" b="1" dirty="0">
                <a:latin typeface="幼圆" pitchFamily="49" charset="-122"/>
                <a:ea typeface="幼圆" pitchFamily="49" charset="-122"/>
              </a:rPr>
              <a:t>向域的映象集合</a:t>
            </a:r>
            <a:endParaRPr lang="zh-CN" altLang="en-US" sz="2400" b="1" dirty="0">
              <a:latin typeface="幼圆" pitchFamily="49" charset="-122"/>
              <a:ea typeface="幼圆" pitchFamily="49" charset="-122"/>
            </a:endParaRPr>
          </a:p>
          <a:p>
            <a:pPr>
              <a:lnSpc>
                <a:spcPct val="150000"/>
              </a:lnSpc>
              <a:buFont typeface="Wingdings" panose="05000000000000000000" pitchFamily="2" charset="2"/>
              <a:buChar char="Ø"/>
            </a:pPr>
            <a:r>
              <a:rPr lang="zh-CN" altLang="en-US" sz="2400" b="1" dirty="0">
                <a:latin typeface="幼圆" pitchFamily="49" charset="-122"/>
                <a:ea typeface="幼圆" pitchFamily="49" charset="-122"/>
              </a:rPr>
              <a:t>F：    </a:t>
            </a:r>
            <a:r>
              <a:rPr lang="zh-CN" altLang="en-US" sz="2400" b="1" dirty="0" smtClean="0">
                <a:latin typeface="幼圆" pitchFamily="49" charset="-122"/>
                <a:ea typeface="幼圆" pitchFamily="49" charset="-122"/>
              </a:rPr>
              <a:t>属性</a:t>
            </a:r>
            <a:r>
              <a:rPr lang="zh-CN" altLang="en-US" sz="2400" b="1" dirty="0">
                <a:latin typeface="幼圆" pitchFamily="49" charset="-122"/>
                <a:ea typeface="幼圆" pitchFamily="49" charset="-122"/>
              </a:rPr>
              <a:t>间数据的依赖关系集合</a:t>
            </a:r>
            <a:endParaRPr lang="zh-CN" altLang="en-US" sz="2400" b="1" dirty="0">
              <a:latin typeface="幼圆" pitchFamily="49" charset="-122"/>
              <a:ea typeface="幼圆" pitchFamily="49" charset="-122"/>
            </a:endParaRPr>
          </a:p>
        </p:txBody>
      </p:sp>
      <p:sp>
        <p:nvSpPr>
          <p:cNvPr id="2" name="矩形 1"/>
          <p:cNvSpPr/>
          <p:nvPr/>
        </p:nvSpPr>
        <p:spPr>
          <a:xfrm>
            <a:off x="3347864" y="193204"/>
            <a:ext cx="4896544" cy="584775"/>
          </a:xfrm>
          <a:prstGeom prst="rect">
            <a:avLst/>
          </a:prstGeom>
        </p:spPr>
        <p:txBody>
          <a:bodyPr wrap="square">
            <a:spAutoFit/>
          </a:bodyPr>
          <a:lstStyle/>
          <a:p>
            <a:r>
              <a:rPr lang="en-US" altLang="zh-CN" sz="3200" b="1" dirty="0">
                <a:latin typeface="黑体" panose="02010609060101010101" pitchFamily="2" charset="-122"/>
                <a:ea typeface="黑体" panose="02010609060101010101" pitchFamily="2" charset="-122"/>
              </a:rPr>
              <a:t>——</a:t>
            </a:r>
            <a:r>
              <a:rPr lang="zh-CN" altLang="zh-CN" sz="2800" b="1" dirty="0">
                <a:latin typeface="仿宋" panose="02010609060101010101" pitchFamily="49" charset="-122"/>
                <a:ea typeface="仿宋" panose="02010609060101010101" pitchFamily="49" charset="-122"/>
              </a:rPr>
              <a:t>关系模式的形式化定义</a:t>
            </a:r>
            <a:endParaRPr lang="zh-CN" altLang="en-US" sz="28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ipe(up)">
                                      <p:cBhvr>
                                        <p:cTn id="12" dur="500"/>
                                        <p:tgtEl>
                                          <p:spTgt spid="8195">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animEffect transition="in" filter="wipe(up)">
                                      <p:cBhvr>
                                        <p:cTn id="15" dur="500"/>
                                        <p:tgtEl>
                                          <p:spTgt spid="819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animEffect transition="in" filter="wipe(up)">
                                      <p:cBhvr>
                                        <p:cTn id="20" dur="500"/>
                                        <p:tgtEl>
                                          <p:spTgt spid="819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Effect transition="in" filter="wipe(up)">
                                      <p:cBhvr>
                                        <p:cTn id="25" dur="500"/>
                                        <p:tgtEl>
                                          <p:spTgt spid="819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195">
                                            <p:txEl>
                                              <p:pRg st="4" end="4"/>
                                            </p:txEl>
                                          </p:spTgt>
                                        </p:tgtEl>
                                        <p:attrNameLst>
                                          <p:attrName>style.visibility</p:attrName>
                                        </p:attrNameLst>
                                      </p:cBhvr>
                                      <p:to>
                                        <p:strVal val="visible"/>
                                      </p:to>
                                    </p:set>
                                    <p:animEffect transition="in" filter="wipe(up)">
                                      <p:cBhvr>
                                        <p:cTn id="30" dur="500"/>
                                        <p:tgtEl>
                                          <p:spTgt spid="819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195">
                                            <p:txEl>
                                              <p:pRg st="5" end="5"/>
                                            </p:txEl>
                                          </p:spTgt>
                                        </p:tgtEl>
                                        <p:attrNameLst>
                                          <p:attrName>style.visibility</p:attrName>
                                        </p:attrNameLst>
                                      </p:cBhvr>
                                      <p:to>
                                        <p:strVal val="visible"/>
                                      </p:to>
                                    </p:set>
                                    <p:animEffect transition="in" filter="wipe(up)">
                                      <p:cBhvr>
                                        <p:cTn id="35" dur="500"/>
                                        <p:tgtEl>
                                          <p:spTgt spid="819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195">
                                            <p:txEl>
                                              <p:pRg st="6" end="6"/>
                                            </p:txEl>
                                          </p:spTgt>
                                        </p:tgtEl>
                                        <p:attrNameLst>
                                          <p:attrName>style.visibility</p:attrName>
                                        </p:attrNameLst>
                                      </p:cBhvr>
                                      <p:to>
                                        <p:strVal val="visible"/>
                                      </p:to>
                                    </p:set>
                                    <p:animEffect transition="in" filter="wipe(up)">
                                      <p:cBhvr>
                                        <p:cTn id="40"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4294967295"/>
          </p:nvPr>
        </p:nvSpPr>
        <p:spPr>
          <a:xfrm>
            <a:off x="1043608" y="936104"/>
            <a:ext cx="8065144" cy="4441676"/>
          </a:xfrm>
        </p:spPr>
        <p:txBody>
          <a:bodyPr>
            <a:normAutofit fontScale="92500" lnSpcReduction="20000"/>
          </a:bodyPr>
          <a:lstStyle/>
          <a:p>
            <a:pPr>
              <a:lnSpc>
                <a:spcPct val="160000"/>
              </a:lnSpc>
              <a:buFont typeface="Wingdings" panose="05000000000000000000" pitchFamily="2" charset="2"/>
              <a:buNone/>
            </a:pPr>
            <a:r>
              <a:rPr lang="zh-CN" altLang="zh-CN" sz="2200" b="1" dirty="0">
                <a:latin typeface="+mj-ea"/>
                <a:ea typeface="+mj-ea"/>
              </a:rPr>
              <a:t>【</a:t>
            </a:r>
            <a:r>
              <a:rPr lang="zh-CN" sz="2200" b="1" dirty="0">
                <a:latin typeface="+mj-ea"/>
                <a:ea typeface="+mj-ea"/>
              </a:rPr>
              <a:t>例</a:t>
            </a:r>
            <a:r>
              <a:rPr lang="zh-CN" altLang="zh-CN" sz="2200" b="1" dirty="0">
                <a:latin typeface="+mj-ea"/>
                <a:ea typeface="+mj-ea"/>
              </a:rPr>
              <a:t>】</a:t>
            </a:r>
            <a:r>
              <a:rPr lang="zh-CN" sz="2200" b="1" dirty="0">
                <a:latin typeface="幼圆" pitchFamily="49" charset="-122"/>
                <a:ea typeface="幼圆" pitchFamily="49" charset="-122"/>
              </a:rPr>
              <a:t>在关系</a:t>
            </a:r>
            <a:r>
              <a:rPr lang="zh-CN" sz="2200" b="1" dirty="0" smtClean="0">
                <a:latin typeface="幼圆" pitchFamily="49" charset="-122"/>
                <a:ea typeface="幼圆" pitchFamily="49" charset="-122"/>
              </a:rPr>
              <a:t>模式</a:t>
            </a:r>
            <a:r>
              <a:rPr lang="en-US" altLang="zh-CN" sz="2200" b="1" dirty="0" smtClean="0">
                <a:latin typeface="幼圆" pitchFamily="49" charset="-122"/>
                <a:ea typeface="幼圆" pitchFamily="49" charset="-122"/>
              </a:rPr>
              <a:t> </a:t>
            </a:r>
            <a:r>
              <a:rPr lang="zh-CN" altLang="zh-CN" sz="2200" b="1" dirty="0" smtClean="0">
                <a:latin typeface="+mj-ea"/>
                <a:ea typeface="+mj-ea"/>
              </a:rPr>
              <a:t>STC</a:t>
            </a:r>
            <a:r>
              <a:rPr lang="zh-CN" sz="2200" b="1" dirty="0">
                <a:latin typeface="幼圆" pitchFamily="49" charset="-122"/>
                <a:ea typeface="幼圆" pitchFamily="49" charset="-122"/>
              </a:rPr>
              <a:t>（</a:t>
            </a:r>
            <a:r>
              <a:rPr lang="zh-CN" altLang="zh-CN" sz="2200" b="1" dirty="0">
                <a:latin typeface="幼圆" pitchFamily="49" charset="-122"/>
                <a:ea typeface="幼圆" pitchFamily="49" charset="-122"/>
              </a:rPr>
              <a:t>Student</a:t>
            </a:r>
            <a:r>
              <a:rPr lang="zh-CN" sz="2200" b="1" dirty="0">
                <a:latin typeface="幼圆" pitchFamily="49" charset="-122"/>
                <a:ea typeface="幼圆" pitchFamily="49" charset="-122"/>
              </a:rPr>
              <a:t>，</a:t>
            </a:r>
            <a:r>
              <a:rPr lang="zh-CN" altLang="zh-CN" sz="2200" b="1" dirty="0">
                <a:latin typeface="幼圆" pitchFamily="49" charset="-122"/>
                <a:ea typeface="幼圆" pitchFamily="49" charset="-122"/>
              </a:rPr>
              <a:t>Teacher</a:t>
            </a:r>
            <a:r>
              <a:rPr lang="zh-CN" sz="2200" b="1" dirty="0">
                <a:latin typeface="幼圆" pitchFamily="49" charset="-122"/>
                <a:ea typeface="幼圆" pitchFamily="49" charset="-122"/>
              </a:rPr>
              <a:t>，</a:t>
            </a:r>
            <a:r>
              <a:rPr lang="zh-CN" altLang="zh-CN" sz="2200" b="1" dirty="0">
                <a:latin typeface="幼圆" pitchFamily="49" charset="-122"/>
                <a:ea typeface="幼圆" pitchFamily="49" charset="-122"/>
              </a:rPr>
              <a:t>Course</a:t>
            </a:r>
            <a:r>
              <a:rPr lang="zh-CN" sz="2200" b="1" dirty="0">
                <a:latin typeface="幼圆" pitchFamily="49" charset="-122"/>
                <a:ea typeface="幼圆" pitchFamily="49" charset="-122"/>
              </a:rPr>
              <a:t>）中，</a:t>
            </a:r>
            <a:r>
              <a:rPr lang="zh-CN" altLang="zh-CN" sz="2200" b="1" dirty="0">
                <a:latin typeface="幼圆" pitchFamily="49" charset="-122"/>
                <a:ea typeface="幼圆" pitchFamily="49" charset="-122"/>
              </a:rPr>
              <a:t>Student</a:t>
            </a:r>
            <a:r>
              <a:rPr lang="zh-CN" sz="2200" b="1" dirty="0">
                <a:latin typeface="幼圆" pitchFamily="49" charset="-122"/>
                <a:ea typeface="幼圆" pitchFamily="49" charset="-122"/>
              </a:rPr>
              <a:t>表示学生，</a:t>
            </a:r>
            <a:r>
              <a:rPr lang="zh-CN" altLang="zh-CN" sz="2200" b="1" dirty="0">
                <a:latin typeface="幼圆" pitchFamily="49" charset="-122"/>
                <a:ea typeface="幼圆" pitchFamily="49" charset="-122"/>
              </a:rPr>
              <a:t>Teacher</a:t>
            </a:r>
            <a:r>
              <a:rPr lang="zh-CN" sz="2200" b="1" dirty="0">
                <a:latin typeface="幼圆" pitchFamily="49" charset="-122"/>
                <a:ea typeface="幼圆" pitchFamily="49" charset="-122"/>
              </a:rPr>
              <a:t>表示教师，</a:t>
            </a:r>
            <a:r>
              <a:rPr lang="zh-CN" altLang="zh-CN" sz="2200" b="1" dirty="0">
                <a:latin typeface="幼圆" pitchFamily="49" charset="-122"/>
                <a:ea typeface="幼圆" pitchFamily="49" charset="-122"/>
              </a:rPr>
              <a:t>Course</a:t>
            </a:r>
            <a:r>
              <a:rPr lang="zh-CN" sz="2200" b="1" dirty="0">
                <a:latin typeface="幼圆" pitchFamily="49" charset="-122"/>
                <a:ea typeface="幼圆" pitchFamily="49" charset="-122"/>
              </a:rPr>
              <a:t>表示</a:t>
            </a:r>
            <a:r>
              <a:rPr lang="zh-CN" sz="2200" b="1" dirty="0" smtClean="0">
                <a:latin typeface="幼圆" pitchFamily="49" charset="-122"/>
                <a:ea typeface="幼圆" pitchFamily="49" charset="-122"/>
              </a:rPr>
              <a:t>课程</a:t>
            </a:r>
            <a:endParaRPr lang="zh-CN" sz="2200" b="1" dirty="0">
              <a:latin typeface="幼圆" pitchFamily="49" charset="-122"/>
              <a:ea typeface="幼圆" pitchFamily="49" charset="-122"/>
            </a:endParaRPr>
          </a:p>
          <a:p>
            <a:pPr>
              <a:lnSpc>
                <a:spcPct val="160000"/>
              </a:lnSpc>
              <a:buFont typeface="Wingdings" panose="05000000000000000000" pitchFamily="2" charset="2"/>
              <a:buChar char="u"/>
            </a:pPr>
            <a:r>
              <a:rPr lang="zh-CN" sz="2200" b="1" dirty="0" smtClean="0">
                <a:latin typeface="幼圆" pitchFamily="49" charset="-122"/>
                <a:ea typeface="幼圆" pitchFamily="49" charset="-122"/>
              </a:rPr>
              <a:t>每个</a:t>
            </a:r>
            <a:r>
              <a:rPr lang="zh-CN" sz="2200" b="1" dirty="0">
                <a:latin typeface="幼圆" pitchFamily="49" charset="-122"/>
                <a:ea typeface="幼圆" pitchFamily="49" charset="-122"/>
              </a:rPr>
              <a:t>教师只教一门课，每门课有若干个老师，某学生选定某门课就对应一个固定的老师。</a:t>
            </a:r>
            <a:endParaRPr lang="zh-CN" sz="2200" b="1" dirty="0">
              <a:latin typeface="幼圆" pitchFamily="49" charset="-122"/>
              <a:ea typeface="幼圆" pitchFamily="49" charset="-122"/>
            </a:endParaRPr>
          </a:p>
          <a:p>
            <a:pPr>
              <a:lnSpc>
                <a:spcPct val="160000"/>
              </a:lnSpc>
              <a:buFont typeface="Wingdings" panose="05000000000000000000" pitchFamily="2" charset="2"/>
              <a:buChar char="u"/>
            </a:pPr>
            <a:r>
              <a:rPr lang="zh-CN" sz="2100" b="1" dirty="0">
                <a:latin typeface="幼圆" pitchFamily="49" charset="-122"/>
                <a:ea typeface="幼圆" pitchFamily="49" charset="-122"/>
              </a:rPr>
              <a:t>函数依赖：</a:t>
            </a:r>
            <a:endParaRPr lang="zh-CN" sz="2100" b="1" dirty="0">
              <a:latin typeface="幼圆" pitchFamily="49" charset="-122"/>
              <a:ea typeface="幼圆" pitchFamily="49" charset="-122"/>
            </a:endParaRPr>
          </a:p>
          <a:p>
            <a:pPr>
              <a:lnSpc>
                <a:spcPct val="160000"/>
              </a:lnSpc>
              <a:buFont typeface="Wingdings" panose="05000000000000000000" pitchFamily="2" charset="2"/>
              <a:buNone/>
            </a:pPr>
            <a:r>
              <a:rPr lang="zh-CN" sz="2100" dirty="0">
                <a:latin typeface="幼圆" pitchFamily="49" charset="-122"/>
                <a:ea typeface="幼圆" pitchFamily="49" charset="-122"/>
              </a:rPr>
              <a:t>      </a:t>
            </a:r>
            <a:r>
              <a:rPr lang="en-US" altLang="zh-CN" sz="2100" dirty="0" smtClean="0">
                <a:latin typeface="幼圆" pitchFamily="49" charset="-122"/>
                <a:ea typeface="幼圆" pitchFamily="49" charset="-122"/>
              </a:rPr>
              <a:t> </a:t>
            </a:r>
            <a:r>
              <a:rPr lang="zh-CN" altLang="zh-CN" sz="2100" dirty="0" smtClean="0">
                <a:latin typeface="幼圆" pitchFamily="49" charset="-122"/>
                <a:ea typeface="幼圆" pitchFamily="49" charset="-122"/>
              </a:rPr>
              <a:t>(</a:t>
            </a:r>
            <a:r>
              <a:rPr lang="zh-CN" altLang="zh-CN" sz="2100" dirty="0">
                <a:latin typeface="幼圆" pitchFamily="49" charset="-122"/>
                <a:ea typeface="幼圆" pitchFamily="49" charset="-122"/>
              </a:rPr>
              <a:t>Student</a:t>
            </a:r>
            <a:r>
              <a:rPr lang="zh-CN" sz="2100" dirty="0">
                <a:latin typeface="幼圆" pitchFamily="49" charset="-122"/>
                <a:ea typeface="幼圆" pitchFamily="49" charset="-122"/>
              </a:rPr>
              <a:t>，</a:t>
            </a:r>
            <a:r>
              <a:rPr lang="zh-CN" altLang="zh-CN" sz="2100" dirty="0">
                <a:latin typeface="幼圆" pitchFamily="49" charset="-122"/>
                <a:ea typeface="幼圆" pitchFamily="49" charset="-122"/>
              </a:rPr>
              <a:t>Course) →Teacher</a:t>
            </a:r>
            <a:r>
              <a:rPr lang="zh-CN" sz="2100" dirty="0" smtClean="0">
                <a:latin typeface="幼圆" pitchFamily="49" charset="-122"/>
                <a:ea typeface="幼圆" pitchFamily="49" charset="-122"/>
              </a:rPr>
              <a:t>，</a:t>
            </a:r>
            <a:endParaRPr lang="en-US" altLang="zh-CN" sz="2100" dirty="0" smtClean="0">
              <a:latin typeface="幼圆" pitchFamily="49" charset="-122"/>
              <a:ea typeface="幼圆" pitchFamily="49" charset="-122"/>
            </a:endParaRPr>
          </a:p>
          <a:p>
            <a:pPr>
              <a:lnSpc>
                <a:spcPct val="160000"/>
              </a:lnSpc>
              <a:buFont typeface="Wingdings" panose="05000000000000000000" pitchFamily="2" charset="2"/>
              <a:buNone/>
            </a:pPr>
            <a:r>
              <a:rPr lang="en-US" altLang="zh-CN" sz="2100" dirty="0">
                <a:latin typeface="幼圆" pitchFamily="49" charset="-122"/>
                <a:ea typeface="幼圆" pitchFamily="49" charset="-122"/>
              </a:rPr>
              <a:t> </a:t>
            </a:r>
            <a:r>
              <a:rPr lang="en-US" altLang="zh-CN" sz="2100" dirty="0" smtClean="0">
                <a:latin typeface="幼圆" pitchFamily="49" charset="-122"/>
                <a:ea typeface="幼圆" pitchFamily="49" charset="-122"/>
              </a:rPr>
              <a:t>      </a:t>
            </a:r>
            <a:r>
              <a:rPr lang="zh-CN" altLang="zh-CN" sz="2100" dirty="0" smtClean="0">
                <a:latin typeface="幼圆" pitchFamily="49" charset="-122"/>
                <a:ea typeface="幼圆" pitchFamily="49" charset="-122"/>
              </a:rPr>
              <a:t>(</a:t>
            </a:r>
            <a:r>
              <a:rPr lang="zh-CN" altLang="zh-CN" sz="2100" dirty="0">
                <a:latin typeface="幼圆" pitchFamily="49" charset="-122"/>
                <a:ea typeface="幼圆" pitchFamily="49" charset="-122"/>
              </a:rPr>
              <a:t>Student</a:t>
            </a:r>
            <a:r>
              <a:rPr lang="zh-CN" sz="2100" dirty="0">
                <a:latin typeface="幼圆" pitchFamily="49" charset="-122"/>
                <a:ea typeface="幼圆" pitchFamily="49" charset="-122"/>
              </a:rPr>
              <a:t>，</a:t>
            </a:r>
            <a:r>
              <a:rPr lang="zh-CN" altLang="zh-CN" sz="2100" dirty="0">
                <a:latin typeface="幼圆" pitchFamily="49" charset="-122"/>
                <a:ea typeface="幼圆" pitchFamily="49" charset="-122"/>
              </a:rPr>
              <a:t>Teacher) →Course</a:t>
            </a:r>
            <a:r>
              <a:rPr lang="zh-CN" sz="2100" dirty="0">
                <a:latin typeface="幼圆" pitchFamily="49" charset="-122"/>
                <a:ea typeface="幼圆" pitchFamily="49" charset="-122"/>
              </a:rPr>
              <a:t>，</a:t>
            </a:r>
            <a:endParaRPr lang="zh-CN" sz="2100" dirty="0">
              <a:latin typeface="幼圆" pitchFamily="49" charset="-122"/>
              <a:ea typeface="幼圆" pitchFamily="49" charset="-122"/>
            </a:endParaRPr>
          </a:p>
          <a:p>
            <a:pPr>
              <a:lnSpc>
                <a:spcPct val="160000"/>
              </a:lnSpc>
              <a:buFont typeface="Wingdings" panose="05000000000000000000" pitchFamily="2" charset="2"/>
              <a:buNone/>
            </a:pPr>
            <a:r>
              <a:rPr lang="en-US" altLang="zh-CN" sz="2100" dirty="0" smtClean="0">
                <a:latin typeface="幼圆" pitchFamily="49" charset="-122"/>
                <a:ea typeface="幼圆" pitchFamily="49" charset="-122"/>
              </a:rPr>
              <a:t>       </a:t>
            </a:r>
            <a:r>
              <a:rPr lang="zh-CN" altLang="zh-CN" sz="2100" dirty="0" smtClean="0">
                <a:latin typeface="幼圆" pitchFamily="49" charset="-122"/>
                <a:ea typeface="幼圆" pitchFamily="49" charset="-122"/>
              </a:rPr>
              <a:t>Teacher </a:t>
            </a:r>
            <a:r>
              <a:rPr lang="zh-CN" altLang="zh-CN" sz="2100" dirty="0">
                <a:latin typeface="幼圆" pitchFamily="49" charset="-122"/>
                <a:ea typeface="幼圆" pitchFamily="49" charset="-122"/>
              </a:rPr>
              <a:t>→ Course</a:t>
            </a:r>
            <a:endParaRPr lang="zh-CN" altLang="zh-CN" sz="2100" dirty="0">
              <a:latin typeface="幼圆" pitchFamily="49" charset="-122"/>
              <a:ea typeface="幼圆" pitchFamily="49" charset="-122"/>
            </a:endParaRPr>
          </a:p>
          <a:p>
            <a:pPr algn="just">
              <a:lnSpc>
                <a:spcPct val="140000"/>
              </a:lnSpc>
            </a:pPr>
            <a:r>
              <a:rPr lang="zh-CN" altLang="zh-CN" sz="2100" dirty="0">
                <a:latin typeface="幼圆" pitchFamily="49" charset="-122"/>
                <a:ea typeface="幼圆" pitchFamily="49" charset="-122"/>
              </a:rPr>
              <a:t>(Student</a:t>
            </a:r>
            <a:r>
              <a:rPr lang="zh-CN" sz="2100" dirty="0">
                <a:latin typeface="幼圆" pitchFamily="49" charset="-122"/>
                <a:ea typeface="幼圆" pitchFamily="49" charset="-122"/>
              </a:rPr>
              <a:t>，</a:t>
            </a:r>
            <a:r>
              <a:rPr lang="zh-CN" altLang="zh-CN" sz="2100" dirty="0">
                <a:latin typeface="幼圆" pitchFamily="49" charset="-122"/>
                <a:ea typeface="幼圆" pitchFamily="49" charset="-122"/>
              </a:rPr>
              <a:t>Course )</a:t>
            </a:r>
            <a:r>
              <a:rPr lang="zh-CN" sz="2100" dirty="0">
                <a:latin typeface="幼圆" pitchFamily="49" charset="-122"/>
                <a:ea typeface="幼圆" pitchFamily="49" charset="-122"/>
              </a:rPr>
              <a:t>和 </a:t>
            </a:r>
            <a:r>
              <a:rPr lang="zh-CN" altLang="zh-CN" sz="2100" dirty="0">
                <a:latin typeface="幼圆" pitchFamily="49" charset="-122"/>
                <a:ea typeface="幼圆" pitchFamily="49" charset="-122"/>
              </a:rPr>
              <a:t>(Student</a:t>
            </a:r>
            <a:r>
              <a:rPr lang="zh-CN" sz="2100" dirty="0">
                <a:latin typeface="幼圆" pitchFamily="49" charset="-122"/>
                <a:ea typeface="幼圆" pitchFamily="49" charset="-122"/>
              </a:rPr>
              <a:t>，</a:t>
            </a:r>
            <a:r>
              <a:rPr lang="zh-CN" altLang="zh-CN" sz="2100" dirty="0">
                <a:latin typeface="幼圆" pitchFamily="49" charset="-122"/>
                <a:ea typeface="幼圆" pitchFamily="49" charset="-122"/>
              </a:rPr>
              <a:t>Teacher)</a:t>
            </a:r>
            <a:r>
              <a:rPr lang="zh-CN" sz="2100" dirty="0">
                <a:latin typeface="幼圆" pitchFamily="49" charset="-122"/>
                <a:ea typeface="幼圆" pitchFamily="49" charset="-122"/>
              </a:rPr>
              <a:t>都是候选码</a:t>
            </a:r>
            <a:endParaRPr lang="zh-CN" sz="1800" dirty="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8"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4294967295"/>
          </p:nvPr>
        </p:nvSpPr>
        <p:spPr>
          <a:xfrm>
            <a:off x="1622425" y="917576"/>
            <a:ext cx="5685879" cy="2304140"/>
          </a:xfrm>
        </p:spPr>
        <p:txBody>
          <a:bodyPr/>
          <a:lstStyle/>
          <a:p>
            <a:pPr>
              <a:buFont typeface="Wingdings" panose="05000000000000000000" pitchFamily="2" charset="2"/>
              <a:buNone/>
            </a:pPr>
            <a:r>
              <a:rPr lang="zh-CN" altLang="zh-CN" dirty="0">
                <a:ea typeface="宋体" panose="02010600030101010101" pitchFamily="2" charset="-122"/>
              </a:rPr>
              <a:t> </a:t>
            </a:r>
            <a:endParaRPr lang="zh-CN" altLang="zh-CN" dirty="0">
              <a:ea typeface="宋体" panose="02010600030101010101" pitchFamily="2" charset="-122"/>
            </a:endParaRPr>
          </a:p>
        </p:txBody>
      </p:sp>
      <p:sp>
        <p:nvSpPr>
          <p:cNvPr id="21"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53252" name="Text Box 4"/>
          <p:cNvSpPr txBox="1">
            <a:spLocks noChangeArrowheads="1"/>
          </p:cNvSpPr>
          <p:nvPr/>
        </p:nvSpPr>
        <p:spPr bwMode="auto">
          <a:xfrm>
            <a:off x="6338093" y="1644724"/>
            <a:ext cx="538163" cy="420688"/>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dirty="0">
                <a:latin typeface="Times New Roman" panose="02020603050405020304" pitchFamily="18" charset="0"/>
              </a:rPr>
              <a:t>C</a:t>
            </a:r>
            <a:endParaRPr lang="zh-CN" altLang="zh-CN" sz="2800" b="1" dirty="0">
              <a:latin typeface="Times New Roman" panose="02020603050405020304" pitchFamily="18" charset="0"/>
            </a:endParaRPr>
          </a:p>
        </p:txBody>
      </p:sp>
      <p:grpSp>
        <p:nvGrpSpPr>
          <p:cNvPr id="53253" name="Group 5"/>
          <p:cNvGrpSpPr/>
          <p:nvPr/>
        </p:nvGrpSpPr>
        <p:grpSpPr bwMode="auto">
          <a:xfrm>
            <a:off x="2091159" y="1118278"/>
            <a:ext cx="4137025" cy="2103437"/>
            <a:chOff x="0" y="0"/>
            <a:chExt cx="2606" cy="1590"/>
          </a:xfrm>
        </p:grpSpPr>
        <p:sp>
          <p:nvSpPr>
            <p:cNvPr id="53254" name="Rectangle 6"/>
            <p:cNvSpPr>
              <a:spLocks noChangeArrowheads="1"/>
            </p:cNvSpPr>
            <p:nvPr/>
          </p:nvSpPr>
          <p:spPr bwMode="auto">
            <a:xfrm>
              <a:off x="0" y="0"/>
              <a:ext cx="567" cy="1269"/>
            </a:xfrm>
            <a:prstGeom prst="rect">
              <a:avLst/>
            </a:prstGeom>
            <a:noFill/>
            <a:ln w="38100" cmpd="sng">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5" name="Text Box 7"/>
            <p:cNvSpPr txBox="1">
              <a:spLocks noChangeArrowheads="1"/>
            </p:cNvSpPr>
            <p:nvPr/>
          </p:nvSpPr>
          <p:spPr bwMode="auto">
            <a:xfrm>
              <a:off x="113" y="211"/>
              <a:ext cx="340" cy="318"/>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S</a:t>
              </a:r>
              <a:endParaRPr lang="zh-CN" altLang="zh-CN" sz="2800" b="1">
                <a:latin typeface="Times New Roman" panose="02020603050405020304" pitchFamily="18" charset="0"/>
              </a:endParaRPr>
            </a:p>
          </p:txBody>
        </p:sp>
        <p:sp>
          <p:nvSpPr>
            <p:cNvPr id="53256" name="Text Box 8"/>
            <p:cNvSpPr txBox="1">
              <a:spLocks noChangeArrowheads="1"/>
            </p:cNvSpPr>
            <p:nvPr/>
          </p:nvSpPr>
          <p:spPr bwMode="auto">
            <a:xfrm>
              <a:off x="113" y="741"/>
              <a:ext cx="340" cy="316"/>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C</a:t>
              </a:r>
              <a:endParaRPr lang="zh-CN" altLang="zh-CN" sz="2800" b="1">
                <a:latin typeface="Times New Roman" panose="02020603050405020304" pitchFamily="18" charset="0"/>
              </a:endParaRPr>
            </a:p>
          </p:txBody>
        </p:sp>
        <p:sp>
          <p:nvSpPr>
            <p:cNvPr id="53257" name="Text Box 9"/>
            <p:cNvSpPr txBox="1">
              <a:spLocks noChangeArrowheads="1"/>
            </p:cNvSpPr>
            <p:nvPr/>
          </p:nvSpPr>
          <p:spPr bwMode="auto">
            <a:xfrm>
              <a:off x="793" y="423"/>
              <a:ext cx="340" cy="318"/>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T</a:t>
              </a:r>
              <a:endParaRPr lang="zh-CN" altLang="zh-CN" sz="2800" b="1">
                <a:latin typeface="Times New Roman" panose="02020603050405020304" pitchFamily="18" charset="0"/>
              </a:endParaRPr>
            </a:p>
          </p:txBody>
        </p:sp>
        <p:sp>
          <p:nvSpPr>
            <p:cNvPr id="53258" name="Line 10"/>
            <p:cNvSpPr>
              <a:spLocks noChangeShapeType="1"/>
            </p:cNvSpPr>
            <p:nvPr/>
          </p:nvSpPr>
          <p:spPr bwMode="auto">
            <a:xfrm>
              <a:off x="567" y="529"/>
              <a:ext cx="226" cy="0"/>
            </a:xfrm>
            <a:prstGeom prst="line">
              <a:avLst/>
            </a:prstGeom>
            <a:noFill/>
            <a:ln w="38100"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9" name="Line 11"/>
            <p:cNvSpPr>
              <a:spLocks noChangeShapeType="1"/>
            </p:cNvSpPr>
            <p:nvPr/>
          </p:nvSpPr>
          <p:spPr bwMode="auto">
            <a:xfrm flipH="1">
              <a:off x="453" y="635"/>
              <a:ext cx="340" cy="317"/>
            </a:xfrm>
            <a:prstGeom prst="line">
              <a:avLst/>
            </a:prstGeom>
            <a:noFill/>
            <a:ln w="38100"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0" name="Rectangle 12"/>
            <p:cNvSpPr>
              <a:spLocks noChangeArrowheads="1"/>
            </p:cNvSpPr>
            <p:nvPr/>
          </p:nvSpPr>
          <p:spPr bwMode="auto">
            <a:xfrm>
              <a:off x="1812" y="0"/>
              <a:ext cx="566" cy="1269"/>
            </a:xfrm>
            <a:prstGeom prst="rect">
              <a:avLst/>
            </a:prstGeom>
            <a:noFill/>
            <a:ln w="38100" cmpd="sng">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1" name="Text Box 13"/>
            <p:cNvSpPr txBox="1">
              <a:spLocks noChangeArrowheads="1"/>
            </p:cNvSpPr>
            <p:nvPr/>
          </p:nvSpPr>
          <p:spPr bwMode="auto">
            <a:xfrm>
              <a:off x="1926" y="211"/>
              <a:ext cx="339" cy="318"/>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S</a:t>
              </a:r>
              <a:endParaRPr lang="zh-CN" altLang="zh-CN" sz="2800" b="1">
                <a:latin typeface="Times New Roman" panose="02020603050405020304" pitchFamily="18" charset="0"/>
              </a:endParaRPr>
            </a:p>
          </p:txBody>
        </p:sp>
        <p:sp>
          <p:nvSpPr>
            <p:cNvPr id="53262" name="Text Box 14"/>
            <p:cNvSpPr txBox="1">
              <a:spLocks noChangeArrowheads="1"/>
            </p:cNvSpPr>
            <p:nvPr/>
          </p:nvSpPr>
          <p:spPr bwMode="auto">
            <a:xfrm>
              <a:off x="1926" y="741"/>
              <a:ext cx="339" cy="316"/>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T</a:t>
              </a:r>
              <a:endParaRPr lang="zh-CN" altLang="zh-CN" sz="2800" b="1">
                <a:latin typeface="Times New Roman" panose="02020603050405020304" pitchFamily="18" charset="0"/>
              </a:endParaRPr>
            </a:p>
          </p:txBody>
        </p:sp>
        <p:sp>
          <p:nvSpPr>
            <p:cNvPr id="53263" name="Line 15"/>
            <p:cNvSpPr>
              <a:spLocks noChangeShapeType="1"/>
            </p:cNvSpPr>
            <p:nvPr/>
          </p:nvSpPr>
          <p:spPr bwMode="auto">
            <a:xfrm>
              <a:off x="2378" y="529"/>
              <a:ext cx="228" cy="0"/>
            </a:xfrm>
            <a:prstGeom prst="line">
              <a:avLst/>
            </a:prstGeom>
            <a:noFill/>
            <a:ln w="38100"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4" name="Line 16"/>
            <p:cNvSpPr>
              <a:spLocks noChangeShapeType="1"/>
            </p:cNvSpPr>
            <p:nvPr/>
          </p:nvSpPr>
          <p:spPr bwMode="auto">
            <a:xfrm flipH="1">
              <a:off x="2265" y="635"/>
              <a:ext cx="341" cy="317"/>
            </a:xfrm>
            <a:prstGeom prst="line">
              <a:avLst/>
            </a:prstGeom>
            <a:noFill/>
            <a:ln w="38100" cmpd="sng">
              <a:solidFill>
                <a:srgbClr val="0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5" name="Text Box 17"/>
            <p:cNvSpPr txBox="1">
              <a:spLocks noChangeArrowheads="1"/>
            </p:cNvSpPr>
            <p:nvPr/>
          </p:nvSpPr>
          <p:spPr bwMode="auto">
            <a:xfrm>
              <a:off x="611" y="1273"/>
              <a:ext cx="1315"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b="1" dirty="0">
                  <a:latin typeface="Times New Roman" panose="02020603050405020304" pitchFamily="18" charset="0"/>
                </a:rPr>
                <a:t>STC</a:t>
              </a:r>
              <a:r>
                <a:rPr lang="zh-CN" b="1" dirty="0">
                  <a:latin typeface="Times New Roman" panose="02020603050405020304" pitchFamily="18" charset="0"/>
                </a:rPr>
                <a:t>中的函数依赖</a:t>
              </a:r>
              <a:endParaRPr lang="zh-CN" b="1" dirty="0">
                <a:latin typeface="Times New Roman" panose="02020603050405020304" pitchFamily="18" charset="0"/>
              </a:endParaRPr>
            </a:p>
          </p:txBody>
        </p:sp>
      </p:grpSp>
      <p:sp>
        <p:nvSpPr>
          <p:cNvPr id="53266" name="Rectangle 18"/>
          <p:cNvSpPr>
            <a:spLocks noChangeArrowheads="1"/>
          </p:cNvSpPr>
          <p:nvPr/>
        </p:nvSpPr>
        <p:spPr bwMode="auto">
          <a:xfrm>
            <a:off x="1048072" y="3312583"/>
            <a:ext cx="7772400" cy="228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40000"/>
              </a:lnSpc>
              <a:spcBef>
                <a:spcPct val="20000"/>
              </a:spcBef>
              <a:buClr>
                <a:schemeClr val="hlink"/>
              </a:buClr>
              <a:buFont typeface="Wingdings" panose="05000000000000000000" pitchFamily="2" charset="2"/>
              <a:buChar char="u"/>
            </a:pPr>
            <a:r>
              <a:rPr lang="zh-CN" altLang="zh-CN" sz="2400" b="1" dirty="0">
                <a:latin typeface="+mj-ea"/>
                <a:ea typeface="+mj-ea"/>
              </a:rPr>
              <a:t>STC</a:t>
            </a:r>
            <a:r>
              <a:rPr lang="zh-CN" altLang="zh-CN" sz="2400" b="1" dirty="0">
                <a:latin typeface="幼圆" pitchFamily="49" charset="-122"/>
                <a:ea typeface="幼圆" pitchFamily="49" charset="-122"/>
              </a:rPr>
              <a:t>∈</a:t>
            </a:r>
            <a:r>
              <a:rPr lang="zh-CN" altLang="zh-CN" sz="2400" b="1" i="1" dirty="0">
                <a:latin typeface="幼圆" pitchFamily="49" charset="-122"/>
                <a:ea typeface="幼圆" pitchFamily="49" charset="-122"/>
              </a:rPr>
              <a:t>3N</a:t>
            </a:r>
            <a:r>
              <a:rPr lang="zh-CN" altLang="zh-CN" sz="2400" b="1" dirty="0">
                <a:latin typeface="幼圆" pitchFamily="49" charset="-122"/>
                <a:ea typeface="幼圆" pitchFamily="49" charset="-122"/>
              </a:rPr>
              <a:t>F </a:t>
            </a:r>
            <a:endParaRPr lang="zh-CN" altLang="zh-CN" sz="2400" b="1" dirty="0">
              <a:latin typeface="幼圆" pitchFamily="49" charset="-122"/>
              <a:ea typeface="幼圆" pitchFamily="49" charset="-122"/>
            </a:endParaRPr>
          </a:p>
          <a:p>
            <a:pPr marL="742950" lvl="1" indent="-285750">
              <a:lnSpc>
                <a:spcPct val="140000"/>
              </a:lnSpc>
              <a:spcBef>
                <a:spcPct val="20000"/>
              </a:spcBef>
              <a:buClr>
                <a:schemeClr val="hlink"/>
              </a:buClr>
              <a:buFont typeface="Wingdings" panose="05000000000000000000" pitchFamily="2" charset="2"/>
              <a:buChar char="§"/>
            </a:pPr>
            <a:r>
              <a:rPr lang="zh-CN" sz="2000" dirty="0">
                <a:latin typeface="幼圆" pitchFamily="49" charset="-122"/>
                <a:ea typeface="幼圆" pitchFamily="49" charset="-122"/>
              </a:rPr>
              <a:t>没有任何非主属性对码传递依赖或部分依赖</a:t>
            </a:r>
            <a:r>
              <a:rPr lang="zh-CN" sz="2000" b="1" dirty="0">
                <a:latin typeface="幼圆" pitchFamily="49" charset="-122"/>
                <a:ea typeface="幼圆" pitchFamily="49" charset="-122"/>
              </a:rPr>
              <a:t> </a:t>
            </a:r>
            <a:endParaRPr lang="zh-CN" sz="2000" b="1" dirty="0">
              <a:latin typeface="幼圆" pitchFamily="49" charset="-122"/>
              <a:ea typeface="幼圆" pitchFamily="49" charset="-122"/>
            </a:endParaRPr>
          </a:p>
          <a:p>
            <a:pPr marL="342900" indent="-342900">
              <a:lnSpc>
                <a:spcPct val="140000"/>
              </a:lnSpc>
              <a:spcBef>
                <a:spcPct val="20000"/>
              </a:spcBef>
              <a:buClr>
                <a:schemeClr val="hlink"/>
              </a:buClr>
              <a:buFont typeface="Wingdings" panose="05000000000000000000" pitchFamily="2" charset="2"/>
              <a:buChar char="u"/>
            </a:pPr>
            <a:r>
              <a:rPr lang="zh-CN" altLang="zh-CN" sz="2400" b="1" dirty="0">
                <a:latin typeface="+mj-ea"/>
                <a:ea typeface="+mj-ea"/>
              </a:rPr>
              <a:t>STC</a:t>
            </a:r>
            <a:r>
              <a:rPr lang="zh-CN" altLang="zh-CN" sz="2400" b="1" dirty="0">
                <a:latin typeface="幼圆" pitchFamily="49" charset="-122"/>
                <a:ea typeface="幼圆" pitchFamily="49" charset="-122"/>
              </a:rPr>
              <a:t>∈</a:t>
            </a:r>
            <a:r>
              <a:rPr lang="zh-CN" altLang="zh-CN" sz="2400" b="1" i="1" dirty="0">
                <a:latin typeface="幼圆" pitchFamily="49" charset="-122"/>
                <a:ea typeface="幼圆" pitchFamily="49" charset="-122"/>
              </a:rPr>
              <a:t>BCNF</a:t>
            </a:r>
            <a:endParaRPr lang="zh-CN" altLang="zh-CN" sz="2400" b="1" i="1" dirty="0">
              <a:latin typeface="幼圆" pitchFamily="49" charset="-122"/>
              <a:ea typeface="幼圆" pitchFamily="49" charset="-122"/>
            </a:endParaRPr>
          </a:p>
          <a:p>
            <a:pPr marL="742950" lvl="1" indent="-285750" algn="l">
              <a:lnSpc>
                <a:spcPct val="140000"/>
              </a:lnSpc>
              <a:spcBef>
                <a:spcPct val="20000"/>
              </a:spcBef>
              <a:buClr>
                <a:schemeClr val="hlink"/>
              </a:buClr>
              <a:buFont typeface="Wingdings" panose="05000000000000000000" pitchFamily="2" charset="2"/>
              <a:buChar char="§"/>
            </a:pPr>
            <a:r>
              <a:rPr lang="zh-CN" altLang="zh-CN" sz="2000" dirty="0" smtClean="0">
                <a:latin typeface="幼圆" pitchFamily="49" charset="-122"/>
                <a:ea typeface="幼圆" pitchFamily="49" charset="-122"/>
              </a:rPr>
              <a:t>T</a:t>
            </a:r>
            <a:r>
              <a:rPr lang="en-US" altLang="zh-CN" sz="2000" dirty="0" smtClean="0">
                <a:latin typeface="幼圆" pitchFamily="49" charset="-122"/>
                <a:ea typeface="幼圆" pitchFamily="49" charset="-122"/>
              </a:rPr>
              <a:t> </a:t>
            </a:r>
            <a:r>
              <a:rPr lang="zh-CN" sz="2000" dirty="0" smtClean="0">
                <a:latin typeface="幼圆" pitchFamily="49" charset="-122"/>
                <a:ea typeface="幼圆" pitchFamily="49" charset="-122"/>
              </a:rPr>
              <a:t>是</a:t>
            </a:r>
            <a:r>
              <a:rPr lang="zh-CN" sz="2000" dirty="0">
                <a:latin typeface="幼圆" pitchFamily="49" charset="-122"/>
                <a:ea typeface="幼圆" pitchFamily="49" charset="-122"/>
              </a:rPr>
              <a:t>决定因素，</a:t>
            </a:r>
            <a:r>
              <a:rPr lang="zh-CN" altLang="zh-CN" sz="2000" dirty="0" smtClean="0">
                <a:latin typeface="幼圆" pitchFamily="49" charset="-122"/>
                <a:ea typeface="幼圆" pitchFamily="49" charset="-122"/>
              </a:rPr>
              <a:t>T</a:t>
            </a:r>
            <a:r>
              <a:rPr lang="en-US" altLang="zh-CN" sz="2000" dirty="0" smtClean="0">
                <a:latin typeface="幼圆" pitchFamily="49" charset="-122"/>
                <a:ea typeface="幼圆" pitchFamily="49" charset="-122"/>
              </a:rPr>
              <a:t> </a:t>
            </a:r>
            <a:r>
              <a:rPr lang="zh-CN" sz="2000" dirty="0" smtClean="0">
                <a:latin typeface="幼圆" pitchFamily="49" charset="-122"/>
                <a:ea typeface="幼圆" pitchFamily="49" charset="-122"/>
              </a:rPr>
              <a:t>不</a:t>
            </a:r>
            <a:r>
              <a:rPr lang="zh-CN" sz="2000" dirty="0">
                <a:latin typeface="幼圆" pitchFamily="49" charset="-122"/>
                <a:ea typeface="幼圆" pitchFamily="49" charset="-122"/>
              </a:rPr>
              <a:t>包含码</a:t>
            </a:r>
            <a:endParaRPr lang="zh-CN" sz="2000" dirty="0">
              <a:latin typeface="幼圆" pitchFamily="49" charset="-122"/>
              <a:ea typeface="幼圆" pitchFamily="49" charset="-122"/>
            </a:endParaRPr>
          </a:p>
        </p:txBody>
      </p:sp>
      <p:sp>
        <p:nvSpPr>
          <p:cNvPr id="53267" name="Line 19"/>
          <p:cNvSpPr>
            <a:spLocks noChangeShapeType="1"/>
          </p:cNvSpPr>
          <p:nvPr/>
        </p:nvSpPr>
        <p:spPr bwMode="auto">
          <a:xfrm>
            <a:off x="2170999" y="4580467"/>
            <a:ext cx="142875" cy="240771"/>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4294967295"/>
          </p:nvPr>
        </p:nvSpPr>
        <p:spPr>
          <a:xfrm>
            <a:off x="1120080" y="1228700"/>
            <a:ext cx="7916416" cy="3933056"/>
          </a:xfrm>
        </p:spPr>
        <p:txBody>
          <a:bodyPr>
            <a:noAutofit/>
          </a:bodyPr>
          <a:lstStyle/>
          <a:p>
            <a:pPr>
              <a:lnSpc>
                <a:spcPct val="150000"/>
              </a:lnSpc>
              <a:buFont typeface="Wingdings" panose="05000000000000000000" pitchFamily="2" charset="2"/>
              <a:buChar char="u"/>
            </a:pPr>
            <a:r>
              <a:rPr lang="zh-CN" altLang="en-US" sz="2000" b="1" dirty="0">
                <a:latin typeface="幼圆" pitchFamily="49" charset="-122"/>
                <a:ea typeface="幼圆" pitchFamily="49" charset="-122"/>
              </a:rPr>
              <a:t>解决方法：</a:t>
            </a:r>
            <a:r>
              <a:rPr lang="zh-CN" altLang="en-US" sz="2000" dirty="0">
                <a:latin typeface="幼圆" pitchFamily="49" charset="-122"/>
                <a:ea typeface="幼圆" pitchFamily="49" charset="-122"/>
              </a:rPr>
              <a:t>将STC分解为二个关系模式：</a:t>
            </a:r>
            <a:endParaRPr lang="zh-CN" altLang="en-US" sz="2000" dirty="0">
              <a:latin typeface="幼圆" pitchFamily="49" charset="-122"/>
              <a:ea typeface="幼圆" pitchFamily="49" charset="-122"/>
            </a:endParaRPr>
          </a:p>
          <a:p>
            <a:pPr>
              <a:lnSpc>
                <a:spcPct val="150000"/>
              </a:lnSpc>
              <a:buFont typeface="Wingdings" panose="05000000000000000000" pitchFamily="2" charset="2"/>
              <a:buNone/>
            </a:pPr>
            <a:r>
              <a:rPr lang="zh-CN" altLang="en-US" sz="2000" dirty="0">
                <a:latin typeface="幼圆" pitchFamily="49" charset="-122"/>
                <a:ea typeface="幼圆" pitchFamily="49" charset="-122"/>
              </a:rPr>
              <a:t>    </a:t>
            </a:r>
            <a:r>
              <a:rPr lang="zh-CN" altLang="en-US" sz="2000" dirty="0" smtClean="0">
                <a:latin typeface="幼圆" pitchFamily="49" charset="-122"/>
                <a:ea typeface="幼圆" pitchFamily="49" charset="-122"/>
              </a:rPr>
              <a:t>   ST</a:t>
            </a:r>
            <a:r>
              <a:rPr lang="zh-CN" altLang="en-US" sz="2000" dirty="0">
                <a:latin typeface="幼圆" pitchFamily="49" charset="-122"/>
                <a:ea typeface="幼圆" pitchFamily="49" charset="-122"/>
              </a:rPr>
              <a:t>(S，T) ∈ BCNF， TC(T，C)∈ BCNF</a:t>
            </a:r>
            <a:endParaRPr lang="zh-CN" altLang="en-US" sz="2000" dirty="0">
              <a:latin typeface="幼圆" pitchFamily="49" charset="-122"/>
              <a:ea typeface="幼圆" pitchFamily="49" charset="-122"/>
            </a:endParaRPr>
          </a:p>
          <a:p>
            <a:pPr>
              <a:buFont typeface="Wingdings" panose="05000000000000000000" pitchFamily="2" charset="2"/>
              <a:buNone/>
            </a:pPr>
            <a:endParaRPr lang="zh-CN" altLang="en-US" sz="2000" dirty="0">
              <a:latin typeface="幼圆" pitchFamily="49" charset="-122"/>
              <a:ea typeface="幼圆" pitchFamily="49" charset="-122"/>
            </a:endParaRPr>
          </a:p>
          <a:p>
            <a:pPr>
              <a:buFont typeface="Wingdings" panose="05000000000000000000" pitchFamily="2" charset="2"/>
              <a:buNone/>
            </a:pPr>
            <a:endParaRPr lang="zh-CN" altLang="en-US" sz="2000" dirty="0">
              <a:latin typeface="幼圆" pitchFamily="49" charset="-122"/>
              <a:ea typeface="幼圆" pitchFamily="49" charset="-122"/>
            </a:endParaRPr>
          </a:p>
          <a:p>
            <a:pPr>
              <a:buFont typeface="Wingdings" panose="05000000000000000000" pitchFamily="2" charset="2"/>
              <a:buNone/>
            </a:pPr>
            <a:endParaRPr lang="zh-CN" altLang="en-US" sz="2000" dirty="0">
              <a:latin typeface="幼圆" pitchFamily="49" charset="-122"/>
              <a:ea typeface="幼圆" pitchFamily="49" charset="-122"/>
            </a:endParaRPr>
          </a:p>
          <a:p>
            <a:pPr>
              <a:buFont typeface="Wingdings" panose="05000000000000000000" pitchFamily="2" charset="2"/>
              <a:buNone/>
            </a:pPr>
            <a:endParaRPr lang="zh-CN" altLang="en-US" sz="2000" dirty="0">
              <a:latin typeface="幼圆" pitchFamily="49" charset="-122"/>
              <a:ea typeface="幼圆" pitchFamily="49" charset="-122"/>
            </a:endParaRPr>
          </a:p>
          <a:p>
            <a:pPr>
              <a:lnSpc>
                <a:spcPct val="120000"/>
              </a:lnSpc>
              <a:buFont typeface="Wingdings" panose="05000000000000000000" pitchFamily="2" charset="2"/>
              <a:buNone/>
            </a:pPr>
            <a:r>
              <a:rPr lang="zh-CN" altLang="en-US" sz="2000" dirty="0">
                <a:latin typeface="幼圆" pitchFamily="49" charset="-122"/>
                <a:ea typeface="幼圆" pitchFamily="49" charset="-122"/>
              </a:rPr>
              <a:t>   </a:t>
            </a:r>
            <a:endParaRPr lang="zh-CN" altLang="en-US" sz="2000" dirty="0">
              <a:latin typeface="幼圆" pitchFamily="49" charset="-122"/>
              <a:ea typeface="幼圆" pitchFamily="49" charset="-122"/>
            </a:endParaRPr>
          </a:p>
          <a:p>
            <a:pPr>
              <a:lnSpc>
                <a:spcPct val="120000"/>
              </a:lnSpc>
              <a:buFont typeface="Wingdings" panose="05000000000000000000" pitchFamily="2" charset="2"/>
              <a:buChar char="Ø"/>
            </a:pPr>
            <a:r>
              <a:rPr lang="zh-CN" altLang="en-US" sz="2000" b="1" dirty="0">
                <a:latin typeface="幼圆" pitchFamily="49" charset="-122"/>
                <a:ea typeface="幼圆" pitchFamily="49" charset="-122"/>
              </a:rPr>
              <a:t>没有任何属性对码的部分函数依赖和传递函数依赖</a:t>
            </a:r>
            <a:endParaRPr lang="zh-CN" altLang="en-US" sz="2000" b="1" dirty="0">
              <a:latin typeface="幼圆" pitchFamily="49" charset="-122"/>
              <a:ea typeface="幼圆" pitchFamily="49" charset="-122"/>
            </a:endParaRPr>
          </a:p>
        </p:txBody>
      </p:sp>
      <p:grpSp>
        <p:nvGrpSpPr>
          <p:cNvPr id="54276" name="Group 4"/>
          <p:cNvGrpSpPr/>
          <p:nvPr/>
        </p:nvGrpSpPr>
        <p:grpSpPr bwMode="auto">
          <a:xfrm>
            <a:off x="1835696" y="2566532"/>
            <a:ext cx="5861050" cy="1803136"/>
            <a:chOff x="0" y="0"/>
            <a:chExt cx="3984" cy="1411"/>
          </a:xfrm>
        </p:grpSpPr>
        <p:sp>
          <p:nvSpPr>
            <p:cNvPr id="54277" name="Text Box 5"/>
            <p:cNvSpPr txBox="1">
              <a:spLocks noChangeArrowheads="1"/>
            </p:cNvSpPr>
            <p:nvPr/>
          </p:nvSpPr>
          <p:spPr bwMode="auto">
            <a:xfrm>
              <a:off x="288" y="240"/>
              <a:ext cx="427" cy="439"/>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S</a:t>
              </a:r>
              <a:endParaRPr lang="zh-CN" altLang="zh-CN" sz="2800" b="1">
                <a:latin typeface="Times New Roman" panose="02020603050405020304" pitchFamily="18" charset="0"/>
              </a:endParaRPr>
            </a:p>
          </p:txBody>
        </p:sp>
        <p:sp>
          <p:nvSpPr>
            <p:cNvPr id="54278" name="Text Box 6"/>
            <p:cNvSpPr txBox="1">
              <a:spLocks noChangeArrowheads="1"/>
            </p:cNvSpPr>
            <p:nvPr/>
          </p:nvSpPr>
          <p:spPr bwMode="auto">
            <a:xfrm>
              <a:off x="1283" y="240"/>
              <a:ext cx="426" cy="439"/>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800" b="1">
                  <a:latin typeface="Times New Roman" panose="02020603050405020304" pitchFamily="18" charset="0"/>
                </a:rPr>
                <a:t>T</a:t>
              </a:r>
              <a:endParaRPr lang="zh-CN" altLang="en-US" sz="2800" b="1">
                <a:latin typeface="Times New Roman" panose="02020603050405020304" pitchFamily="18" charset="0"/>
              </a:endParaRPr>
            </a:p>
          </p:txBody>
        </p:sp>
        <p:sp>
          <p:nvSpPr>
            <p:cNvPr id="54279" name="Text Box 7"/>
            <p:cNvSpPr txBox="1">
              <a:spLocks noChangeArrowheads="1"/>
            </p:cNvSpPr>
            <p:nvPr/>
          </p:nvSpPr>
          <p:spPr bwMode="auto">
            <a:xfrm>
              <a:off x="715" y="972"/>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400" b="1" dirty="0">
                  <a:latin typeface="Times New Roman" panose="02020603050405020304" pitchFamily="18" charset="0"/>
                </a:rPr>
                <a:t>ST</a:t>
              </a:r>
              <a:endParaRPr lang="zh-CN" altLang="zh-CN" sz="2400" b="1" dirty="0">
                <a:latin typeface="Times New Roman" panose="02020603050405020304" pitchFamily="18" charset="0"/>
              </a:endParaRPr>
            </a:p>
          </p:txBody>
        </p:sp>
        <p:sp>
          <p:nvSpPr>
            <p:cNvPr id="54280" name="Text Box 8"/>
            <p:cNvSpPr txBox="1">
              <a:spLocks noChangeArrowheads="1"/>
            </p:cNvSpPr>
            <p:nvPr/>
          </p:nvSpPr>
          <p:spPr bwMode="auto">
            <a:xfrm>
              <a:off x="2420" y="240"/>
              <a:ext cx="427" cy="439"/>
            </a:xfrm>
            <a:prstGeom prst="rect">
              <a:avLst/>
            </a:prstGeom>
            <a:noFill/>
            <a:ln w="38100" cmpd="sng">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zh-CN" sz="2800" b="1">
                  <a:latin typeface="Times New Roman" panose="02020603050405020304" pitchFamily="18" charset="0"/>
                </a:rPr>
                <a:t>T</a:t>
              </a:r>
              <a:endParaRPr lang="zh-CN" altLang="zh-CN" sz="2800" b="1">
                <a:latin typeface="Times New Roman" panose="02020603050405020304" pitchFamily="18" charset="0"/>
              </a:endParaRPr>
            </a:p>
          </p:txBody>
        </p:sp>
        <p:sp>
          <p:nvSpPr>
            <p:cNvPr id="54281" name="Text Box 9"/>
            <p:cNvSpPr txBox="1">
              <a:spLocks noChangeArrowheads="1"/>
            </p:cNvSpPr>
            <p:nvPr/>
          </p:nvSpPr>
          <p:spPr bwMode="auto">
            <a:xfrm>
              <a:off x="3557" y="240"/>
              <a:ext cx="427" cy="439"/>
            </a:xfrm>
            <a:prstGeom prst="rect">
              <a:avLst/>
            </a:prstGeom>
            <a:noFill/>
            <a:ln w="38100" cmpd="sng">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800" b="1">
                  <a:latin typeface="Times New Roman" panose="02020603050405020304" pitchFamily="18" charset="0"/>
                </a:rPr>
                <a:t>C</a:t>
              </a:r>
              <a:endParaRPr lang="zh-CN" altLang="en-US" sz="2800" b="1">
                <a:latin typeface="Times New Roman" panose="02020603050405020304" pitchFamily="18" charset="0"/>
              </a:endParaRPr>
            </a:p>
          </p:txBody>
        </p:sp>
        <p:sp>
          <p:nvSpPr>
            <p:cNvPr id="54282" name="Line 10"/>
            <p:cNvSpPr>
              <a:spLocks noChangeShapeType="1"/>
            </p:cNvSpPr>
            <p:nvPr/>
          </p:nvSpPr>
          <p:spPr bwMode="auto">
            <a:xfrm>
              <a:off x="2847" y="386"/>
              <a:ext cx="710" cy="1"/>
            </a:xfrm>
            <a:prstGeom prst="line">
              <a:avLst/>
            </a:prstGeom>
            <a:noFill/>
            <a:ln w="38100" cmpd="sng">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3" name="Text Box 11"/>
            <p:cNvSpPr txBox="1">
              <a:spLocks noChangeArrowheads="1"/>
            </p:cNvSpPr>
            <p:nvPr/>
          </p:nvSpPr>
          <p:spPr bwMode="auto">
            <a:xfrm>
              <a:off x="2989" y="972"/>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b="1">
                  <a:latin typeface="Times New Roman" panose="02020603050405020304" pitchFamily="18" charset="0"/>
                </a:rPr>
                <a:t>TC</a:t>
              </a:r>
              <a:endParaRPr lang="zh-CN" altLang="en-US" sz="2400" b="1">
                <a:latin typeface="Times New Roman" panose="02020603050405020304" pitchFamily="18" charset="0"/>
              </a:endParaRPr>
            </a:p>
          </p:txBody>
        </p:sp>
        <p:sp>
          <p:nvSpPr>
            <p:cNvPr id="54284" name="Rectangle 12"/>
            <p:cNvSpPr>
              <a:spLocks noChangeArrowheads="1"/>
            </p:cNvSpPr>
            <p:nvPr/>
          </p:nvSpPr>
          <p:spPr bwMode="auto">
            <a:xfrm>
              <a:off x="0" y="0"/>
              <a:ext cx="1872" cy="864"/>
            </a:xfrm>
            <a:prstGeom prst="rect">
              <a:avLst/>
            </a:prstGeom>
            <a:noFill/>
            <a:ln w="28575"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4"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xEl>
                                              <p:pRg st="7" end="7"/>
                                            </p:txEl>
                                          </p:spTgt>
                                        </p:tgtEl>
                                        <p:attrNameLst>
                                          <p:attrName>style.visibility</p:attrName>
                                        </p:attrNameLst>
                                      </p:cBhvr>
                                      <p:to>
                                        <p:strVal val="visible"/>
                                      </p:to>
                                    </p:set>
                                    <p:animEffect transition="in" filter="wipe(left)">
                                      <p:cBhvr>
                                        <p:cTn id="12"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4294967295"/>
          </p:nvPr>
        </p:nvSpPr>
        <p:spPr>
          <a:xfrm>
            <a:off x="1531442" y="1588740"/>
            <a:ext cx="7000998" cy="3429000"/>
          </a:xfrm>
        </p:spPr>
        <p:txBody>
          <a:bodyPr>
            <a:noAutofit/>
          </a:bodyPr>
          <a:lstStyle/>
          <a:p>
            <a:pPr marL="457200" indent="-457200">
              <a:lnSpc>
                <a:spcPct val="140000"/>
              </a:lnSpc>
              <a:buFont typeface="Wingdings" panose="05000000000000000000" pitchFamily="2" charset="2"/>
              <a:buChar char="u"/>
            </a:pPr>
            <a:r>
              <a:rPr lang="zh-CN" altLang="zh-CN" sz="2800" dirty="0" smtClean="0">
                <a:latin typeface="幼圆" pitchFamily="49" charset="-122"/>
                <a:ea typeface="幼圆" pitchFamily="49" charset="-122"/>
              </a:rPr>
              <a:t>R∈</a:t>
            </a:r>
            <a:r>
              <a:rPr lang="zh-CN" altLang="zh-CN" sz="2800" dirty="0">
                <a:latin typeface="幼圆" pitchFamily="49" charset="-122"/>
                <a:ea typeface="幼圆" pitchFamily="49" charset="-122"/>
              </a:rPr>
              <a:t>BCNF          </a:t>
            </a:r>
            <a:r>
              <a:rPr lang="zh-CN" altLang="zh-CN" sz="2800" dirty="0" smtClean="0">
                <a:latin typeface="幼圆" pitchFamily="49" charset="-122"/>
                <a:ea typeface="幼圆" pitchFamily="49" charset="-122"/>
              </a:rPr>
              <a:t>R∈</a:t>
            </a:r>
            <a:r>
              <a:rPr lang="zh-CN" altLang="zh-CN" sz="2800" dirty="0">
                <a:latin typeface="幼圆" pitchFamily="49" charset="-122"/>
                <a:ea typeface="幼圆" pitchFamily="49" charset="-122"/>
              </a:rPr>
              <a:t>3NF</a:t>
            </a:r>
            <a:endParaRPr lang="zh-CN" altLang="zh-CN" sz="2800" dirty="0">
              <a:latin typeface="幼圆" pitchFamily="49" charset="-122"/>
              <a:ea typeface="幼圆" pitchFamily="49" charset="-122"/>
            </a:endParaRPr>
          </a:p>
          <a:p>
            <a:pPr>
              <a:lnSpc>
                <a:spcPct val="140000"/>
              </a:lnSpc>
            </a:pPr>
            <a:endParaRPr lang="zh-CN" altLang="zh-CN" sz="2800" dirty="0">
              <a:latin typeface="幼圆" pitchFamily="49" charset="-122"/>
              <a:ea typeface="幼圆" pitchFamily="49" charset="-122"/>
            </a:endParaRPr>
          </a:p>
          <a:p>
            <a:pPr marL="457200" indent="-457200">
              <a:lnSpc>
                <a:spcPct val="150000"/>
              </a:lnSpc>
              <a:buFont typeface="Wingdings" panose="05000000000000000000" pitchFamily="2" charset="2"/>
              <a:buChar char="u"/>
            </a:pPr>
            <a:r>
              <a:rPr lang="zh-CN" sz="2800" dirty="0">
                <a:latin typeface="幼圆" pitchFamily="49" charset="-122"/>
                <a:ea typeface="幼圆" pitchFamily="49" charset="-122"/>
              </a:rPr>
              <a:t>如果</a:t>
            </a:r>
            <a:r>
              <a:rPr lang="zh-CN" altLang="zh-CN" sz="2800" dirty="0">
                <a:latin typeface="幼圆" pitchFamily="49" charset="-122"/>
                <a:ea typeface="幼圆" pitchFamily="49" charset="-122"/>
              </a:rPr>
              <a:t>R∈3NF</a:t>
            </a:r>
            <a:r>
              <a:rPr lang="zh-CN" sz="2800" dirty="0">
                <a:latin typeface="幼圆" pitchFamily="49" charset="-122"/>
                <a:ea typeface="幼圆" pitchFamily="49" charset="-122"/>
              </a:rPr>
              <a:t>，</a:t>
            </a:r>
            <a:r>
              <a:rPr lang="zh-CN" sz="2800" dirty="0" smtClean="0">
                <a:latin typeface="幼圆" pitchFamily="49" charset="-122"/>
                <a:ea typeface="幼圆" pitchFamily="49" charset="-122"/>
              </a:rPr>
              <a:t>且</a:t>
            </a:r>
            <a:r>
              <a:rPr lang="en-US" altLang="zh-CN" sz="2800" dirty="0" smtClean="0">
                <a:latin typeface="幼圆" pitchFamily="49" charset="-122"/>
                <a:ea typeface="幼圆" pitchFamily="49" charset="-122"/>
              </a:rPr>
              <a:t> </a:t>
            </a:r>
            <a:r>
              <a:rPr lang="zh-CN" altLang="zh-CN" sz="2800" dirty="0" smtClean="0">
                <a:latin typeface="幼圆" pitchFamily="49" charset="-122"/>
                <a:ea typeface="幼圆" pitchFamily="49" charset="-122"/>
              </a:rPr>
              <a:t>R</a:t>
            </a:r>
            <a:r>
              <a:rPr lang="en-US" altLang="zh-CN" sz="2800" dirty="0" smtClean="0">
                <a:latin typeface="幼圆" pitchFamily="49" charset="-122"/>
                <a:ea typeface="幼圆" pitchFamily="49" charset="-122"/>
              </a:rPr>
              <a:t> </a:t>
            </a:r>
            <a:r>
              <a:rPr lang="zh-CN" sz="2800" dirty="0" smtClean="0">
                <a:latin typeface="幼圆" pitchFamily="49" charset="-122"/>
                <a:ea typeface="幼圆" pitchFamily="49" charset="-122"/>
              </a:rPr>
              <a:t>只有</a:t>
            </a:r>
            <a:r>
              <a:rPr lang="zh-CN" sz="2800" dirty="0">
                <a:latin typeface="幼圆" pitchFamily="49" charset="-122"/>
                <a:ea typeface="幼圆" pitchFamily="49" charset="-122"/>
              </a:rPr>
              <a:t>一个候选码</a:t>
            </a:r>
            <a:endParaRPr lang="zh-CN" sz="2800" dirty="0">
              <a:latin typeface="幼圆" pitchFamily="49" charset="-122"/>
              <a:ea typeface="幼圆" pitchFamily="49" charset="-122"/>
            </a:endParaRPr>
          </a:p>
          <a:p>
            <a:pPr>
              <a:lnSpc>
                <a:spcPct val="150000"/>
              </a:lnSpc>
              <a:buFont typeface="Wingdings" panose="05000000000000000000" pitchFamily="2" charset="2"/>
              <a:buNone/>
            </a:pPr>
            <a:r>
              <a:rPr lang="zh-CN" sz="2800" dirty="0">
                <a:latin typeface="幼圆" pitchFamily="49" charset="-122"/>
                <a:ea typeface="幼圆" pitchFamily="49" charset="-122"/>
              </a:rPr>
              <a:t>  </a:t>
            </a:r>
            <a:r>
              <a:rPr lang="zh-CN" sz="2800" dirty="0" smtClean="0">
                <a:latin typeface="幼圆" pitchFamily="49" charset="-122"/>
                <a:ea typeface="幼圆" pitchFamily="49" charset="-122"/>
              </a:rPr>
              <a:t> </a:t>
            </a:r>
            <a:r>
              <a:rPr lang="zh-CN" altLang="zh-CN" sz="2800" dirty="0" smtClean="0">
                <a:latin typeface="幼圆" pitchFamily="49" charset="-122"/>
                <a:ea typeface="幼圆" pitchFamily="49" charset="-122"/>
              </a:rPr>
              <a:t>R∈</a:t>
            </a:r>
            <a:r>
              <a:rPr lang="zh-CN" altLang="zh-CN" sz="2800" dirty="0">
                <a:latin typeface="幼圆" pitchFamily="49" charset="-122"/>
                <a:ea typeface="幼圆" pitchFamily="49" charset="-122"/>
              </a:rPr>
              <a:t>BCNF          </a:t>
            </a:r>
            <a:r>
              <a:rPr lang="zh-CN" altLang="zh-CN" sz="2800" dirty="0" smtClean="0">
                <a:latin typeface="幼圆" pitchFamily="49" charset="-122"/>
                <a:ea typeface="幼圆" pitchFamily="49" charset="-122"/>
              </a:rPr>
              <a:t>R </a:t>
            </a:r>
            <a:r>
              <a:rPr lang="zh-CN" altLang="zh-CN" sz="2800" dirty="0">
                <a:latin typeface="幼圆" pitchFamily="49" charset="-122"/>
                <a:ea typeface="幼圆" pitchFamily="49" charset="-122"/>
              </a:rPr>
              <a:t>∈3NF</a:t>
            </a:r>
            <a:endParaRPr lang="zh-CN" altLang="zh-CN" sz="4000" dirty="0">
              <a:latin typeface="幼圆" pitchFamily="49" charset="-122"/>
              <a:ea typeface="幼圆" pitchFamily="49" charset="-122"/>
            </a:endParaRPr>
          </a:p>
          <a:p>
            <a:pPr>
              <a:lnSpc>
                <a:spcPct val="120000"/>
              </a:lnSpc>
              <a:buFont typeface="Wingdings" panose="05000000000000000000" pitchFamily="2" charset="2"/>
              <a:buNone/>
            </a:pPr>
            <a:endParaRPr lang="zh-CN" altLang="zh-CN" sz="4000" dirty="0">
              <a:latin typeface="幼圆" pitchFamily="49" charset="-122"/>
              <a:ea typeface="幼圆" pitchFamily="49" charset="-122"/>
            </a:endParaRPr>
          </a:p>
        </p:txBody>
      </p:sp>
      <p:grpSp>
        <p:nvGrpSpPr>
          <p:cNvPr id="55300" name="Group 4"/>
          <p:cNvGrpSpPr/>
          <p:nvPr/>
        </p:nvGrpSpPr>
        <p:grpSpPr bwMode="auto">
          <a:xfrm>
            <a:off x="3563888" y="1657615"/>
            <a:ext cx="1439863" cy="599281"/>
            <a:chOff x="0" y="0"/>
            <a:chExt cx="907" cy="453"/>
          </a:xfrm>
        </p:grpSpPr>
        <p:sp>
          <p:nvSpPr>
            <p:cNvPr id="55301" name="Line 5"/>
            <p:cNvSpPr>
              <a:spLocks noChangeShapeType="1"/>
            </p:cNvSpPr>
            <p:nvPr/>
          </p:nvSpPr>
          <p:spPr bwMode="auto">
            <a:xfrm>
              <a:off x="0" y="181"/>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Line 6"/>
            <p:cNvSpPr>
              <a:spLocks noChangeShapeType="1"/>
            </p:cNvSpPr>
            <p:nvPr/>
          </p:nvSpPr>
          <p:spPr bwMode="auto">
            <a:xfrm flipH="1">
              <a:off x="0" y="272"/>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Line 7"/>
            <p:cNvSpPr>
              <a:spLocks noChangeShapeType="1"/>
            </p:cNvSpPr>
            <p:nvPr/>
          </p:nvSpPr>
          <p:spPr bwMode="auto">
            <a:xfrm flipH="1">
              <a:off x="363" y="227"/>
              <a:ext cx="136" cy="91"/>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4" name="Rectangle 8"/>
            <p:cNvSpPr>
              <a:spLocks noChangeArrowheads="1"/>
            </p:cNvSpPr>
            <p:nvPr/>
          </p:nvSpPr>
          <p:spPr bwMode="auto">
            <a:xfrm>
              <a:off x="0" y="0"/>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a:t>充分</a:t>
              </a:r>
              <a:endParaRPr lang="zh-CN"/>
            </a:p>
          </p:txBody>
        </p:sp>
        <p:sp>
          <p:nvSpPr>
            <p:cNvPr id="55305" name="Rectangle 9"/>
            <p:cNvSpPr>
              <a:spLocks noChangeArrowheads="1"/>
            </p:cNvSpPr>
            <p:nvPr/>
          </p:nvSpPr>
          <p:spPr bwMode="auto">
            <a:xfrm>
              <a:off x="0" y="317"/>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a:t>不必要</a:t>
              </a:r>
              <a:endParaRPr lang="zh-CN"/>
            </a:p>
          </p:txBody>
        </p:sp>
      </p:grpSp>
      <p:grpSp>
        <p:nvGrpSpPr>
          <p:cNvPr id="55306" name="Group 10"/>
          <p:cNvGrpSpPr/>
          <p:nvPr/>
        </p:nvGrpSpPr>
        <p:grpSpPr bwMode="auto">
          <a:xfrm>
            <a:off x="3635896" y="3842394"/>
            <a:ext cx="1439863" cy="599282"/>
            <a:chOff x="0" y="0"/>
            <a:chExt cx="907" cy="453"/>
          </a:xfrm>
        </p:grpSpPr>
        <p:sp>
          <p:nvSpPr>
            <p:cNvPr id="55307" name="Line 11"/>
            <p:cNvSpPr>
              <a:spLocks noChangeShapeType="1"/>
            </p:cNvSpPr>
            <p:nvPr/>
          </p:nvSpPr>
          <p:spPr bwMode="auto">
            <a:xfrm>
              <a:off x="0" y="181"/>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8" name="Line 12"/>
            <p:cNvSpPr>
              <a:spLocks noChangeShapeType="1"/>
            </p:cNvSpPr>
            <p:nvPr/>
          </p:nvSpPr>
          <p:spPr bwMode="auto">
            <a:xfrm flipH="1">
              <a:off x="0" y="272"/>
              <a:ext cx="862" cy="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Rectangle 13"/>
            <p:cNvSpPr>
              <a:spLocks noChangeArrowheads="1"/>
            </p:cNvSpPr>
            <p:nvPr/>
          </p:nvSpPr>
          <p:spPr bwMode="auto">
            <a:xfrm>
              <a:off x="0" y="0"/>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a:t>充分</a:t>
              </a:r>
              <a:endParaRPr lang="zh-CN"/>
            </a:p>
          </p:txBody>
        </p:sp>
        <p:sp>
          <p:nvSpPr>
            <p:cNvPr id="55310" name="Rectangle 14"/>
            <p:cNvSpPr>
              <a:spLocks noChangeArrowheads="1"/>
            </p:cNvSpPr>
            <p:nvPr/>
          </p:nvSpPr>
          <p:spPr bwMode="auto">
            <a:xfrm>
              <a:off x="0" y="317"/>
              <a:ext cx="907"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a:lnSpc>
                  <a:spcPct val="90000"/>
                </a:lnSpc>
                <a:spcBef>
                  <a:spcPct val="20000"/>
                </a:spcBef>
                <a:buClr>
                  <a:schemeClr val="hlink"/>
                </a:buClr>
                <a:buFont typeface="Wingdings" panose="05000000000000000000" pitchFamily="2" charset="2"/>
                <a:buNone/>
              </a:pPr>
              <a:r>
                <a:rPr lang="zh-CN" dirty="0"/>
                <a:t>必要</a:t>
              </a:r>
              <a:endParaRPr lang="zh-CN" dirty="0"/>
            </a:p>
          </p:txBody>
        </p:sp>
      </p:grpSp>
      <p:sp>
        <p:nvSpPr>
          <p:cNvPr id="16" name="Rectangle 2"/>
          <p:cNvSpPr txBox="1">
            <a:spLocks noChangeArrowheads="1"/>
          </p:cNvSpPr>
          <p:nvPr/>
        </p:nvSpPr>
        <p:spPr>
          <a:xfrm>
            <a:off x="1197505" y="7665"/>
            <a:ext cx="7046903" cy="90561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r>
              <a:rPr lang="zh-CN" sz="4000" dirty="0" smtClean="0">
                <a:latin typeface="+mn-ea"/>
                <a:ea typeface="+mn-ea"/>
              </a:rPr>
              <a:t>范</a:t>
            </a:r>
            <a:r>
              <a:rPr lang="en-US" altLang="zh-CN" sz="4000" dirty="0" smtClean="0">
                <a:latin typeface="+mn-ea"/>
                <a:ea typeface="+mn-ea"/>
              </a:rPr>
              <a:t> </a:t>
            </a:r>
            <a:r>
              <a:rPr lang="zh-CN" sz="4000" dirty="0" smtClean="0">
                <a:latin typeface="+mn-ea"/>
                <a:ea typeface="+mn-ea"/>
              </a:rPr>
              <a:t>式</a:t>
            </a:r>
            <a:r>
              <a:rPr lang="en-US" altLang="zh-CN" sz="3600" b="1" dirty="0" smtClean="0">
                <a:latin typeface="+mj-ea"/>
              </a:rPr>
              <a:t>——BCNF</a:t>
            </a:r>
            <a:endParaRPr lang="zh-CN" sz="3600"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par>
                                <p:cTn id="8" presetID="3" presetClass="entr" presetSubtype="10" fill="hold" nodeType="withEffect">
                                  <p:stCondLst>
                                    <p:cond delay="0"/>
                                  </p:stCondLst>
                                  <p:childTnLst>
                                    <p:set>
                                      <p:cBhvr>
                                        <p:cTn id="9" dur="1" fill="hold">
                                          <p:stCondLst>
                                            <p:cond delay="0"/>
                                          </p:stCondLst>
                                        </p:cTn>
                                        <p:tgtEl>
                                          <p:spTgt spid="55306"/>
                                        </p:tgtEl>
                                        <p:attrNameLst>
                                          <p:attrName>style.visibility</p:attrName>
                                        </p:attrNameLst>
                                      </p:cBhvr>
                                      <p:to>
                                        <p:strVal val="visible"/>
                                      </p:to>
                                    </p:set>
                                    <p:animEffect transition="in" filter="blinds(horizontal)">
                                      <p:cBhvr>
                                        <p:cTn id="10" dur="500"/>
                                        <p:tgtEl>
                                          <p:spTgt spid="5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1187624" y="0"/>
            <a:ext cx="7056784" cy="913284"/>
          </a:xfrm>
        </p:spPr>
        <p:txBody>
          <a:bodyPr/>
          <a:lstStyle/>
          <a:p>
            <a:pPr algn="ctr"/>
            <a:r>
              <a:rPr lang="zh-CN" sz="3600" dirty="0">
                <a:latin typeface="+mn-ea"/>
                <a:ea typeface="+mn-ea"/>
              </a:rPr>
              <a:t>规范化小结</a:t>
            </a:r>
            <a:endParaRPr lang="zh-CN" sz="3600" dirty="0">
              <a:latin typeface="+mn-ea"/>
              <a:ea typeface="+mn-ea"/>
            </a:endParaRPr>
          </a:p>
        </p:txBody>
      </p:sp>
      <p:sp>
        <p:nvSpPr>
          <p:cNvPr id="57347" name="Rectangle 3"/>
          <p:cNvSpPr>
            <a:spLocks noGrp="1" noChangeArrowheads="1"/>
          </p:cNvSpPr>
          <p:nvPr>
            <p:ph idx="4294967295"/>
          </p:nvPr>
        </p:nvSpPr>
        <p:spPr>
          <a:xfrm>
            <a:off x="1115616" y="1201316"/>
            <a:ext cx="7848872" cy="2736304"/>
          </a:xfrm>
        </p:spPr>
        <p:txBody>
          <a:bodyPr>
            <a:normAutofit/>
          </a:bodyPr>
          <a:lstStyle/>
          <a:p>
            <a:pPr>
              <a:lnSpc>
                <a:spcPct val="150000"/>
              </a:lnSpc>
              <a:buFont typeface="Wingdings" panose="05000000000000000000" pitchFamily="2" charset="2"/>
              <a:buChar char="u"/>
            </a:pPr>
            <a:r>
              <a:rPr lang="zh-CN" sz="2400" b="1" dirty="0">
                <a:latin typeface="幼圆" pitchFamily="49" charset="-122"/>
                <a:ea typeface="幼圆" pitchFamily="49" charset="-122"/>
              </a:rPr>
              <a:t>关系数据库的规范化理论是数据库逻辑设计的</a:t>
            </a:r>
            <a:r>
              <a:rPr lang="zh-CN" sz="2400" b="1" dirty="0" smtClean="0">
                <a:latin typeface="幼圆" pitchFamily="49" charset="-122"/>
                <a:ea typeface="幼圆" pitchFamily="49" charset="-122"/>
              </a:rPr>
              <a:t>工具</a:t>
            </a:r>
            <a:endParaRPr lang="zh-CN" sz="2400" b="1" dirty="0">
              <a:latin typeface="幼圆" pitchFamily="49" charset="-122"/>
              <a:ea typeface="幼圆" pitchFamily="49" charset="-122"/>
            </a:endParaRPr>
          </a:p>
          <a:p>
            <a:pPr>
              <a:lnSpc>
                <a:spcPct val="150000"/>
              </a:lnSpc>
              <a:buFont typeface="Wingdings" panose="05000000000000000000" pitchFamily="2" charset="2"/>
              <a:buChar char="u"/>
            </a:pPr>
            <a:r>
              <a:rPr lang="zh-CN" sz="2400" b="1" dirty="0">
                <a:latin typeface="幼圆" pitchFamily="49" charset="-122"/>
                <a:ea typeface="幼圆" pitchFamily="49" charset="-122"/>
              </a:rPr>
              <a:t>目的：</a:t>
            </a:r>
            <a:r>
              <a:rPr lang="zh-CN" sz="2400" dirty="0">
                <a:latin typeface="幼圆" pitchFamily="49" charset="-122"/>
                <a:ea typeface="幼圆" pitchFamily="49" charset="-122"/>
              </a:rPr>
              <a:t>尽量消除插入、删除异常，修改复杂，</a:t>
            </a:r>
            <a:r>
              <a:rPr lang="zh-CN" sz="2400" dirty="0" smtClean="0">
                <a:latin typeface="幼圆" pitchFamily="49" charset="-122"/>
                <a:ea typeface="幼圆" pitchFamily="49" charset="-122"/>
              </a:rPr>
              <a:t>数据冗余</a:t>
            </a:r>
            <a:endParaRPr lang="zh-CN" sz="2400" b="1" dirty="0">
              <a:latin typeface="幼圆" pitchFamily="49" charset="-122"/>
              <a:ea typeface="幼圆" pitchFamily="49" charset="-122"/>
            </a:endParaRPr>
          </a:p>
          <a:p>
            <a:pPr>
              <a:lnSpc>
                <a:spcPct val="150000"/>
              </a:lnSpc>
              <a:buFont typeface="Wingdings" panose="05000000000000000000" pitchFamily="2" charset="2"/>
              <a:buChar char="u"/>
            </a:pPr>
            <a:r>
              <a:rPr lang="zh-CN" sz="2400" b="1" dirty="0">
                <a:latin typeface="幼圆" pitchFamily="49" charset="-122"/>
                <a:ea typeface="幼圆" pitchFamily="49" charset="-122"/>
              </a:rPr>
              <a:t>基本思想：</a:t>
            </a:r>
            <a:r>
              <a:rPr lang="zh-CN" sz="2400" dirty="0">
                <a:latin typeface="幼圆" pitchFamily="49" charset="-122"/>
                <a:ea typeface="幼圆" pitchFamily="49" charset="-122"/>
              </a:rPr>
              <a:t>逐步消除数据依赖中不合适的</a:t>
            </a:r>
            <a:r>
              <a:rPr lang="zh-CN" sz="2400" dirty="0" smtClean="0">
                <a:latin typeface="幼圆" pitchFamily="49" charset="-122"/>
                <a:ea typeface="幼圆" pitchFamily="49" charset="-122"/>
              </a:rPr>
              <a:t>部分</a:t>
            </a:r>
            <a:endParaRPr lang="en-US" altLang="zh-CN" sz="2400" dirty="0" smtClean="0">
              <a:latin typeface="幼圆" pitchFamily="49" charset="-122"/>
              <a:ea typeface="幼圆" pitchFamily="49"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2" name="矩形 1"/>
          <p:cNvSpPr/>
          <p:nvPr/>
        </p:nvSpPr>
        <p:spPr>
          <a:xfrm>
            <a:off x="2503463" y="4081636"/>
            <a:ext cx="3523722" cy="781752"/>
          </a:xfrm>
          <a:prstGeom prst="rect">
            <a:avLst/>
          </a:prstGeom>
        </p:spPr>
        <p:txBody>
          <a:bodyPr wrap="none">
            <a:spAutoFit/>
          </a:bodyPr>
          <a:lstStyle/>
          <a:p>
            <a:pPr>
              <a:lnSpc>
                <a:spcPct val="160000"/>
              </a:lnSpc>
            </a:pPr>
            <a:r>
              <a:rPr lang="zh-CN" altLang="zh-CN" sz="2800" b="1" dirty="0">
                <a:latin typeface="+mj-ea"/>
                <a:ea typeface="+mj-ea"/>
              </a:rPr>
              <a:t>实质</a:t>
            </a:r>
            <a:r>
              <a:rPr lang="zh-CN" altLang="zh-CN" sz="2800" b="1" dirty="0" smtClean="0">
                <a:latin typeface="+mj-ea"/>
                <a:ea typeface="+mj-ea"/>
              </a:rPr>
              <a:t>：</a:t>
            </a:r>
            <a:r>
              <a:rPr lang="en-US" altLang="zh-CN" sz="2800" b="1" dirty="0" smtClean="0">
                <a:latin typeface="+mj-ea"/>
                <a:ea typeface="+mj-ea"/>
              </a:rPr>
              <a:t> </a:t>
            </a:r>
            <a:r>
              <a:rPr lang="zh-CN" altLang="zh-CN" sz="2800" b="1" dirty="0" smtClean="0">
                <a:latin typeface="+mj-ea"/>
                <a:ea typeface="+mj-ea"/>
              </a:rPr>
              <a:t>概念</a:t>
            </a:r>
            <a:r>
              <a:rPr lang="zh-CN" altLang="zh-CN" sz="2800" b="1" dirty="0">
                <a:latin typeface="+mj-ea"/>
                <a:ea typeface="+mj-ea"/>
              </a:rPr>
              <a:t>的单一化</a:t>
            </a:r>
            <a:endParaRPr lang="zh-CN" altLang="zh-CN"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idx="4294967295"/>
          </p:nvPr>
        </p:nvSpPr>
        <p:spPr>
          <a:xfrm>
            <a:off x="1259632" y="1177578"/>
            <a:ext cx="7560840" cy="3840162"/>
          </a:xfrm>
        </p:spPr>
        <p:txBody>
          <a:bodyPr>
            <a:normAutofit fontScale="92500" lnSpcReduction="10000"/>
          </a:bodyPr>
          <a:lstStyle/>
          <a:p>
            <a:pPr>
              <a:lnSpc>
                <a:spcPct val="90000"/>
              </a:lnSpc>
            </a:pPr>
            <a:r>
              <a:rPr lang="zh-CN" sz="2400" b="1" dirty="0">
                <a:ea typeface="宋体" panose="02010600030101010101" pitchFamily="2" charset="-122"/>
              </a:rPr>
              <a:t>关系模式规范化的基本</a:t>
            </a:r>
            <a:r>
              <a:rPr lang="zh-CN" sz="2400" b="1" dirty="0" smtClean="0">
                <a:ea typeface="宋体" panose="02010600030101010101" pitchFamily="2" charset="-122"/>
              </a:rPr>
              <a:t>步骤</a:t>
            </a:r>
            <a:endParaRPr lang="en-US" altLang="zh-CN" sz="2400" b="1" dirty="0" smtClean="0">
              <a:ea typeface="宋体" panose="02010600030101010101" pitchFamily="2" charset="-122"/>
            </a:endParaRPr>
          </a:p>
          <a:p>
            <a:pPr marL="0" indent="0">
              <a:lnSpc>
                <a:spcPct val="90000"/>
              </a:lnSpc>
              <a:buNone/>
            </a:pPr>
            <a:endParaRPr lang="zh-CN" sz="2400" b="1"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                       </a:t>
            </a:r>
            <a:r>
              <a:rPr lang="en-US" altLang="zh-CN" sz="2000" dirty="0" smtClean="0">
                <a:ea typeface="宋体" panose="02010600030101010101" pitchFamily="2" charset="-122"/>
              </a:rPr>
              <a:t>  </a:t>
            </a:r>
            <a:r>
              <a:rPr lang="zh-CN" sz="2000" dirty="0" smtClean="0">
                <a:ea typeface="宋体" panose="02010600030101010101" pitchFamily="2" charset="-122"/>
              </a:rPr>
              <a:t> </a:t>
            </a:r>
            <a:r>
              <a:rPr lang="zh-CN" altLang="zh-CN" sz="2000" dirty="0">
                <a:ea typeface="宋体" panose="02010600030101010101" pitchFamily="2" charset="-122"/>
              </a:rPr>
              <a:t>1NF</a:t>
            </a:r>
            <a:endParaRPr lang="zh-CN" altLang="zh-CN" sz="2000" dirty="0">
              <a:ea typeface="宋体" panose="02010600030101010101" pitchFamily="2" charset="-122"/>
            </a:endParaRPr>
          </a:p>
          <a:p>
            <a:pPr>
              <a:lnSpc>
                <a:spcPct val="90000"/>
              </a:lnSpc>
              <a:buFont typeface="Wingdings" panose="05000000000000000000" pitchFamily="2" charset="2"/>
              <a:buNone/>
            </a:pPr>
            <a:r>
              <a:rPr lang="zh-CN" altLang="zh-CN" sz="2000" dirty="0">
                <a:ea typeface="宋体" panose="02010600030101010101" pitchFamily="2" charset="-122"/>
              </a:rPr>
              <a:t>                </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zh-CN" sz="2000" dirty="0" smtClean="0">
                <a:ea typeface="宋体" panose="02010600030101010101" pitchFamily="2" charset="-122"/>
              </a:rPr>
              <a:t>   </a:t>
            </a:r>
            <a:r>
              <a:rPr lang="zh-CN" altLang="zh-CN" sz="2000" dirty="0">
                <a:ea typeface="宋体" panose="02010600030101010101" pitchFamily="2" charset="-122"/>
              </a:rPr>
              <a:t>↓          </a:t>
            </a:r>
            <a:r>
              <a:rPr lang="zh-CN" sz="2000" dirty="0">
                <a:ea typeface="宋体" panose="02010600030101010101" pitchFamily="2" charset="-122"/>
              </a:rPr>
              <a:t>消除非主属性对码的部分函数依赖</a:t>
            </a:r>
            <a:endParaRPr lang="zh-CN" sz="2000"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消除决定属性   </a:t>
            </a:r>
            <a:r>
              <a:rPr lang="zh-CN" altLang="zh-CN" sz="2000" dirty="0">
                <a:ea typeface="宋体" panose="02010600030101010101" pitchFamily="2" charset="-122"/>
              </a:rPr>
              <a:t>2NF</a:t>
            </a:r>
            <a:endParaRPr lang="zh-CN" altLang="zh-CN" sz="2000"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集非码的非平    ↓         消除非主属性对码的传递函数依赖</a:t>
            </a:r>
            <a:endParaRPr lang="zh-CN" sz="2000"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凡函数依赖       </a:t>
            </a:r>
            <a:r>
              <a:rPr lang="zh-CN" altLang="zh-CN" sz="2000" dirty="0">
                <a:ea typeface="宋体" panose="02010600030101010101" pitchFamily="2" charset="-122"/>
              </a:rPr>
              <a:t>3NF</a:t>
            </a:r>
            <a:endParaRPr lang="zh-CN" altLang="zh-CN" sz="2000" dirty="0">
              <a:ea typeface="宋体" panose="02010600030101010101" pitchFamily="2" charset="-122"/>
            </a:endParaRPr>
          </a:p>
          <a:p>
            <a:pPr>
              <a:lnSpc>
                <a:spcPct val="90000"/>
              </a:lnSpc>
              <a:buFont typeface="Wingdings" panose="05000000000000000000" pitchFamily="2" charset="2"/>
              <a:buNone/>
            </a:pPr>
            <a:r>
              <a:rPr lang="en-US" altLang="zh-CN" sz="2000" dirty="0" smtClean="0">
                <a:ea typeface="宋体" panose="02010600030101010101" pitchFamily="2" charset="-122"/>
              </a:rPr>
              <a:t>                            </a:t>
            </a:r>
            <a:r>
              <a:rPr lang="zh-CN" altLang="zh-CN" sz="2000" dirty="0" smtClean="0">
                <a:ea typeface="宋体" panose="02010600030101010101" pitchFamily="2" charset="-122"/>
              </a:rPr>
              <a:t>↓         </a:t>
            </a:r>
            <a:r>
              <a:rPr lang="zh-CN" sz="2000" dirty="0">
                <a:ea typeface="宋体" panose="02010600030101010101" pitchFamily="2" charset="-122"/>
              </a:rPr>
              <a:t>消除主属性对码的部分和传递函数依赖</a:t>
            </a:r>
            <a:endParaRPr lang="zh-CN" sz="2000"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                     </a:t>
            </a:r>
            <a:r>
              <a:rPr lang="en-US" altLang="zh-CN" sz="2000" dirty="0" smtClean="0">
                <a:ea typeface="宋体" panose="02010600030101010101" pitchFamily="2" charset="-122"/>
              </a:rPr>
              <a:t>  </a:t>
            </a:r>
            <a:r>
              <a:rPr lang="zh-CN" sz="2000" dirty="0" smtClean="0">
                <a:ea typeface="宋体" panose="02010600030101010101" pitchFamily="2" charset="-122"/>
              </a:rPr>
              <a:t>    </a:t>
            </a:r>
            <a:r>
              <a:rPr lang="zh-CN" altLang="zh-CN" sz="2000" dirty="0">
                <a:ea typeface="宋体" panose="02010600030101010101" pitchFamily="2" charset="-122"/>
              </a:rPr>
              <a:t>BCNF </a:t>
            </a:r>
            <a:endParaRPr lang="zh-CN" altLang="zh-CN" sz="2000" dirty="0">
              <a:ea typeface="宋体" panose="02010600030101010101" pitchFamily="2" charset="-122"/>
            </a:endParaRPr>
          </a:p>
          <a:p>
            <a:pPr>
              <a:lnSpc>
                <a:spcPct val="90000"/>
              </a:lnSpc>
              <a:buFont typeface="Wingdings" panose="05000000000000000000" pitchFamily="2" charset="2"/>
              <a:buNone/>
            </a:pPr>
            <a:r>
              <a:rPr lang="zh-CN" altLang="zh-CN" sz="2000" dirty="0">
                <a:ea typeface="宋体" panose="02010600030101010101" pitchFamily="2" charset="-122"/>
              </a:rPr>
              <a:t>              	             ↓        </a:t>
            </a:r>
            <a:r>
              <a:rPr lang="zh-CN" sz="2000" dirty="0">
                <a:ea typeface="宋体" panose="02010600030101010101" pitchFamily="2" charset="-122"/>
              </a:rPr>
              <a:t>消除非平凡且非函数依赖的多值依赖</a:t>
            </a:r>
            <a:endParaRPr lang="zh-CN" sz="2000" dirty="0">
              <a:ea typeface="宋体" panose="02010600030101010101" pitchFamily="2" charset="-122"/>
            </a:endParaRPr>
          </a:p>
          <a:p>
            <a:pPr>
              <a:lnSpc>
                <a:spcPct val="90000"/>
              </a:lnSpc>
              <a:buFont typeface="Wingdings" panose="05000000000000000000" pitchFamily="2" charset="2"/>
              <a:buNone/>
            </a:pPr>
            <a:r>
              <a:rPr lang="zh-CN" sz="2000" dirty="0">
                <a:ea typeface="宋体" panose="02010600030101010101" pitchFamily="2" charset="-122"/>
              </a:rPr>
              <a:t>                        </a:t>
            </a:r>
            <a:r>
              <a:rPr lang="en-US" altLang="zh-CN" sz="2000" dirty="0" smtClean="0">
                <a:ea typeface="宋体" panose="02010600030101010101" pitchFamily="2" charset="-122"/>
              </a:rPr>
              <a:t>  </a:t>
            </a:r>
            <a:r>
              <a:rPr lang="zh-CN" altLang="zh-CN" sz="2000" dirty="0" smtClean="0">
                <a:ea typeface="宋体" panose="02010600030101010101" pitchFamily="2" charset="-122"/>
              </a:rPr>
              <a:t>4</a:t>
            </a:r>
            <a:r>
              <a:rPr lang="zh-CN" altLang="zh-CN" sz="2000" dirty="0">
                <a:ea typeface="宋体" panose="02010600030101010101" pitchFamily="2" charset="-122"/>
              </a:rPr>
              <a:t>NF</a:t>
            </a:r>
            <a:endParaRPr lang="zh-CN" altLang="zh-CN" sz="2000" dirty="0">
              <a:ea typeface="宋体" panose="02010600030101010101" pitchFamily="2" charset="-122"/>
            </a:endParaRPr>
          </a:p>
        </p:txBody>
      </p:sp>
      <p:sp>
        <p:nvSpPr>
          <p:cNvPr id="58370" name="Rectangle 2"/>
          <p:cNvSpPr>
            <a:spLocks noChangeArrowheads="1"/>
          </p:cNvSpPr>
          <p:nvPr/>
        </p:nvSpPr>
        <p:spPr bwMode="auto">
          <a:xfrm>
            <a:off x="1020523" y="1932901"/>
            <a:ext cx="7272808" cy="2940823"/>
          </a:xfrm>
          <a:prstGeom prst="rect">
            <a:avLst/>
          </a:prstGeom>
          <a:solidFill>
            <a:srgbClr val="FFFF00">
              <a:alpha val="50000"/>
            </a:srgbClr>
          </a:solidFill>
          <a:ln w="2857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8373" name="Line 5"/>
          <p:cNvSpPr>
            <a:spLocks noChangeShapeType="1"/>
          </p:cNvSpPr>
          <p:nvPr/>
        </p:nvSpPr>
        <p:spPr bwMode="auto">
          <a:xfrm flipH="1">
            <a:off x="2880594" y="1957305"/>
            <a:ext cx="0" cy="254000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pPr>
            <a:r>
              <a:rPr lang="zh-CN" sz="3600" smtClean="0">
                <a:latin typeface="+mn-ea"/>
                <a:ea typeface="+mn-ea"/>
              </a:rPr>
              <a:t>规范化小结</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fade">
                                      <p:cBhvr>
                                        <p:cTn id="7" dur="500"/>
                                        <p:tgtEl>
                                          <p:spTgt spid="58370"/>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58373"/>
                                        </p:tgtEl>
                                        <p:attrNameLst>
                                          <p:attrName>style.visibility</p:attrName>
                                        </p:attrNameLst>
                                      </p:cBhvr>
                                      <p:to>
                                        <p:strVal val="visible"/>
                                      </p:to>
                                    </p:set>
                                    <p:animEffect transition="in" filter="blinds(vertical)">
                                      <p:cBhvr>
                                        <p:cTn id="11"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4294967295"/>
          </p:nvPr>
        </p:nvSpPr>
        <p:spPr>
          <a:xfrm>
            <a:off x="1187624" y="1129308"/>
            <a:ext cx="7956376" cy="4585692"/>
          </a:xfrm>
        </p:spPr>
        <p:txBody>
          <a:bodyPr>
            <a:normAutofit/>
          </a:bodyPr>
          <a:lstStyle/>
          <a:p>
            <a:pPr>
              <a:lnSpc>
                <a:spcPct val="170000"/>
              </a:lnSpc>
              <a:buFont typeface="Wingdings" panose="05000000000000000000" pitchFamily="2" charset="2"/>
              <a:buChar char="u"/>
            </a:pPr>
            <a:r>
              <a:rPr lang="zh-CN" sz="2800" dirty="0" smtClean="0">
                <a:latin typeface="幼圆" pitchFamily="49" charset="-122"/>
                <a:ea typeface="幼圆" pitchFamily="49" charset="-122"/>
              </a:rPr>
              <a:t>不能</a:t>
            </a:r>
            <a:r>
              <a:rPr lang="zh-CN" sz="2800" dirty="0">
                <a:latin typeface="幼圆" pitchFamily="49" charset="-122"/>
                <a:ea typeface="幼圆" pitchFamily="49" charset="-122"/>
              </a:rPr>
              <a:t>说规范化程度越高的关系模式就越好</a:t>
            </a:r>
            <a:endParaRPr lang="zh-CN" sz="2800" dirty="0">
              <a:latin typeface="幼圆" pitchFamily="49" charset="-122"/>
              <a:ea typeface="幼圆" pitchFamily="49" charset="-122"/>
            </a:endParaRPr>
          </a:p>
          <a:p>
            <a:pPr>
              <a:lnSpc>
                <a:spcPct val="170000"/>
              </a:lnSpc>
              <a:buFont typeface="Wingdings" panose="05000000000000000000" pitchFamily="2" charset="2"/>
              <a:buChar char="u"/>
            </a:pPr>
            <a:r>
              <a:rPr lang="zh-CN" sz="2800" dirty="0" smtClean="0">
                <a:latin typeface="幼圆" pitchFamily="49" charset="-122"/>
                <a:ea typeface="幼圆" pitchFamily="49" charset="-122"/>
              </a:rPr>
              <a:t>在</a:t>
            </a:r>
            <a:r>
              <a:rPr lang="zh-CN" sz="2800" dirty="0">
                <a:latin typeface="幼圆" pitchFamily="49" charset="-122"/>
                <a:ea typeface="幼圆" pitchFamily="49" charset="-122"/>
              </a:rPr>
              <a:t>设计数据库模式结构时，必须对现实世界的</a:t>
            </a:r>
            <a:r>
              <a:rPr lang="zh-CN" sz="2800" dirty="0" smtClean="0">
                <a:latin typeface="幼圆" pitchFamily="49" charset="-122"/>
                <a:ea typeface="幼圆" pitchFamily="49" charset="-122"/>
              </a:rPr>
              <a:t>实际情况和</a:t>
            </a:r>
            <a:r>
              <a:rPr lang="zh-CN" sz="2800" dirty="0">
                <a:latin typeface="幼圆" pitchFamily="49" charset="-122"/>
                <a:ea typeface="幼圆" pitchFamily="49" charset="-122"/>
              </a:rPr>
              <a:t>用户应用需求作进一步分析，确定一个合适的</a:t>
            </a:r>
            <a:r>
              <a:rPr lang="zh-CN" sz="2800" dirty="0" smtClean="0">
                <a:latin typeface="幼圆" pitchFamily="49" charset="-122"/>
                <a:ea typeface="幼圆" pitchFamily="49" charset="-122"/>
              </a:rPr>
              <a:t>、能够反映</a:t>
            </a:r>
            <a:r>
              <a:rPr lang="zh-CN" sz="2800" dirty="0">
                <a:latin typeface="幼圆" pitchFamily="49" charset="-122"/>
                <a:ea typeface="幼圆" pitchFamily="49" charset="-122"/>
              </a:rPr>
              <a:t>现实世界的</a:t>
            </a:r>
            <a:r>
              <a:rPr lang="zh-CN" sz="2800" dirty="0" smtClean="0">
                <a:latin typeface="幼圆" pitchFamily="49" charset="-122"/>
                <a:ea typeface="幼圆" pitchFamily="49" charset="-122"/>
              </a:rPr>
              <a:t>模式</a:t>
            </a:r>
            <a:r>
              <a:rPr lang="en-US" altLang="zh-CN" sz="2800" dirty="0" smtClean="0">
                <a:latin typeface="幼圆" pitchFamily="49" charset="-122"/>
                <a:ea typeface="幼圆" pitchFamily="49" charset="-122"/>
              </a:rPr>
              <a:t>;</a:t>
            </a:r>
            <a:endParaRPr lang="en-US" altLang="zh-CN" sz="2800" dirty="0" smtClean="0">
              <a:latin typeface="幼圆" pitchFamily="49" charset="-122"/>
              <a:ea typeface="幼圆" pitchFamily="49" charset="-122"/>
            </a:endParaRPr>
          </a:p>
          <a:p>
            <a:pPr>
              <a:lnSpc>
                <a:spcPct val="170000"/>
              </a:lnSpc>
              <a:buFont typeface="Wingdings" panose="05000000000000000000" pitchFamily="2" charset="2"/>
              <a:buChar char="u"/>
            </a:pPr>
            <a:r>
              <a:rPr lang="zh-CN" sz="2800" dirty="0" smtClean="0">
                <a:latin typeface="幼圆" pitchFamily="49" charset="-122"/>
                <a:ea typeface="幼圆" pitchFamily="49" charset="-122"/>
              </a:rPr>
              <a:t>规范化</a:t>
            </a:r>
            <a:r>
              <a:rPr lang="zh-CN" sz="2800" dirty="0">
                <a:latin typeface="幼圆" pitchFamily="49" charset="-122"/>
                <a:ea typeface="幼圆" pitchFamily="49" charset="-122"/>
              </a:rPr>
              <a:t>步骤可以在其中任何一步终止</a:t>
            </a:r>
            <a:endParaRPr lang="zh-CN" sz="1800" dirty="0">
              <a:latin typeface="幼圆" pitchFamily="49" charset="-122"/>
              <a:ea typeface="幼圆" pitchFamily="49" charset="-122"/>
            </a:endParaRPr>
          </a:p>
        </p:txBody>
      </p:sp>
      <p:sp>
        <p:nvSpPr>
          <p:cNvPr id="7" name="Rectangle 2"/>
          <p:cNvSpPr txBox="1">
            <a:spLocks noChangeArrowheads="1"/>
          </p:cNvSpPr>
          <p:nvPr/>
        </p:nvSpPr>
        <p:spPr>
          <a:xfrm>
            <a:off x="1187624" y="0"/>
            <a:ext cx="7056784"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pPr>
            <a:r>
              <a:rPr lang="zh-CN" sz="3600" smtClean="0">
                <a:latin typeface="+mn-ea"/>
                <a:ea typeface="+mn-ea"/>
              </a:rPr>
              <a:t>规范化小结</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571413" y="337220"/>
            <a:ext cx="2447925" cy="538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2009405"/>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923928" y="1912535"/>
            <a:ext cx="1516658" cy="584775"/>
          </a:xfrm>
          <a:prstGeom prst="rect">
            <a:avLst/>
          </a:prstGeom>
        </p:spPr>
        <p:txBody>
          <a:bodyPr wrap="square">
            <a:spAutoFit/>
          </a:bodyPr>
          <a:lstStyle/>
          <a:p>
            <a:r>
              <a:rPr lang="zh-CN" altLang="en-US" sz="3200" b="1" dirty="0">
                <a:latin typeface="+mn-ea"/>
                <a:ea typeface="+mn-ea"/>
              </a:rPr>
              <a:t>规范化</a:t>
            </a:r>
            <a:endParaRPr lang="zh-CN" altLang="en-US" sz="3200" b="1" dirty="0">
              <a:latin typeface="+mn-ea"/>
              <a:ea typeface="+mn-ea"/>
            </a:endParaRPr>
          </a:p>
        </p:txBody>
      </p:sp>
      <p:sp>
        <p:nvSpPr>
          <p:cNvPr id="6" name="椭圆 5"/>
          <p:cNvSpPr/>
          <p:nvPr/>
        </p:nvSpPr>
        <p:spPr>
          <a:xfrm>
            <a:off x="3851920" y="3161533"/>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427984" y="3069094"/>
            <a:ext cx="4032448" cy="584775"/>
          </a:xfrm>
          <a:prstGeom prst="rect">
            <a:avLst/>
          </a:prstGeom>
        </p:spPr>
        <p:txBody>
          <a:bodyPr wrap="square">
            <a:spAutoFit/>
          </a:bodyPr>
          <a:lstStyle/>
          <a:p>
            <a:r>
              <a:rPr lang="zh-CN" altLang="en-US" sz="3200" b="1" dirty="0" smtClean="0">
                <a:solidFill>
                  <a:schemeClr val="accent3"/>
                </a:solidFill>
                <a:latin typeface="+mn-ea"/>
                <a:ea typeface="+mn-ea"/>
              </a:rPr>
              <a:t>数据依赖的公理系统</a:t>
            </a:r>
            <a:endParaRPr lang="zh-CN" altLang="en-US" sz="2400" dirty="0">
              <a:solidFill>
                <a:schemeClr val="accent3"/>
              </a:solidFill>
              <a:latin typeface="+mn-ea"/>
              <a:ea typeface="+mn-ea"/>
            </a:endParaRPr>
          </a:p>
        </p:txBody>
      </p:sp>
      <p:sp>
        <p:nvSpPr>
          <p:cNvPr id="9" name="椭圆 8"/>
          <p:cNvSpPr/>
          <p:nvPr/>
        </p:nvSpPr>
        <p:spPr>
          <a:xfrm>
            <a:off x="4211960" y="4385669"/>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932040" y="4225652"/>
            <a:ext cx="3528392" cy="584775"/>
          </a:xfrm>
          <a:prstGeom prst="rect">
            <a:avLst/>
          </a:prstGeom>
        </p:spPr>
        <p:txBody>
          <a:bodyPr wrap="square">
            <a:spAutoFit/>
          </a:bodyPr>
          <a:lstStyle/>
          <a:p>
            <a:r>
              <a:rPr lang="zh-CN" altLang="en-US" sz="3200" b="1" dirty="0" smtClean="0">
                <a:latin typeface="+mn-ea"/>
                <a:ea typeface="+mn-ea"/>
              </a:rPr>
              <a:t>模式的分解</a:t>
            </a:r>
            <a:endParaRPr lang="zh-CN" altLang="en-US" sz="2400" dirty="0">
              <a:latin typeface="+mn-ea"/>
              <a:ea typeface="+mn-ea"/>
            </a:endParaRPr>
          </a:p>
        </p:txBody>
      </p:sp>
      <p:sp>
        <p:nvSpPr>
          <p:cNvPr id="14" name="椭圆 13"/>
          <p:cNvSpPr/>
          <p:nvPr/>
        </p:nvSpPr>
        <p:spPr>
          <a:xfrm>
            <a:off x="3019338" y="777269"/>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7" y="697260"/>
            <a:ext cx="3271915" cy="584775"/>
          </a:xfrm>
          <a:prstGeom prst="rect">
            <a:avLst/>
          </a:prstGeom>
        </p:spPr>
        <p:txBody>
          <a:bodyPr wrap="square">
            <a:spAutoFit/>
          </a:bodyPr>
          <a:lstStyle/>
          <a:p>
            <a:r>
              <a:rPr lang="zh-CN" altLang="en-US" sz="3200" b="1" dirty="0" smtClean="0">
                <a:latin typeface="+mn-ea"/>
                <a:ea typeface="+mn-ea"/>
              </a:rPr>
              <a:t>问题的提出</a:t>
            </a:r>
            <a:endParaRPr lang="zh-CN" altLang="en-US" sz="2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4294967295"/>
          </p:nvPr>
        </p:nvSpPr>
        <p:spPr>
          <a:xfrm>
            <a:off x="899592" y="913284"/>
            <a:ext cx="8208912" cy="158417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p>
            <a:pPr>
              <a:lnSpc>
                <a:spcPct val="150000"/>
              </a:lnSpc>
              <a:spcBef>
                <a:spcPts val="1200"/>
              </a:spcBef>
              <a:buFont typeface="Wingdings" panose="05000000000000000000" pitchFamily="2" charset="2"/>
              <a:buChar char="u"/>
            </a:pPr>
            <a:r>
              <a:rPr lang="zh-CN" sz="2200" dirty="0">
                <a:latin typeface="幼圆" pitchFamily="49" charset="-122"/>
                <a:ea typeface="幼圆" pitchFamily="49" charset="-122"/>
              </a:rPr>
              <a:t>一个关系模式可能有多个函数依赖形成函数依赖集，现在有一个新的函数依赖不在函数依赖集里，但能从集合里根据一定的规则推导出来，就说那个集合逻辑蕴涵这个新的</a:t>
            </a:r>
            <a:r>
              <a:rPr lang="zh-CN" sz="2200" dirty="0" smtClean="0">
                <a:latin typeface="幼圆" pitchFamily="49" charset="-122"/>
                <a:ea typeface="幼圆" pitchFamily="49" charset="-122"/>
              </a:rPr>
              <a:t>函数依赖</a:t>
            </a:r>
            <a:endParaRPr lang="zh-CN" sz="2200" dirty="0">
              <a:latin typeface="幼圆" pitchFamily="49" charset="-122"/>
              <a:ea typeface="幼圆" pitchFamily="49" charset="-122"/>
            </a:endParaRPr>
          </a:p>
        </p:txBody>
      </p:sp>
      <p:sp>
        <p:nvSpPr>
          <p:cNvPr id="26628" name="Rectangle 4"/>
          <p:cNvSpPr>
            <a:spLocks noChangeArrowheads="1"/>
          </p:cNvSpPr>
          <p:nvPr/>
        </p:nvSpPr>
        <p:spPr bwMode="auto">
          <a:xfrm>
            <a:off x="1187624" y="193546"/>
            <a:ext cx="201622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90000"/>
              </a:lnSpc>
              <a:spcBef>
                <a:spcPct val="20000"/>
              </a:spcBef>
              <a:buClr>
                <a:schemeClr val="hlink"/>
              </a:buClr>
              <a:buFont typeface="Wingdings" panose="05000000000000000000" pitchFamily="2" charset="2"/>
              <a:buNone/>
            </a:pPr>
            <a:r>
              <a:rPr lang="zh-CN" sz="3600" dirty="0" smtClean="0">
                <a:solidFill>
                  <a:schemeClr val="bg1"/>
                </a:solidFill>
                <a:latin typeface="+mn-ea"/>
                <a:ea typeface="+mn-ea"/>
              </a:rPr>
              <a:t>逻辑</a:t>
            </a:r>
            <a:r>
              <a:rPr lang="zh-CN" sz="3600" dirty="0">
                <a:solidFill>
                  <a:schemeClr val="bg1"/>
                </a:solidFill>
                <a:latin typeface="+mn-ea"/>
                <a:ea typeface="+mn-ea"/>
              </a:rPr>
              <a:t>蕴含</a:t>
            </a:r>
            <a:endParaRPr lang="zh-CN" sz="3600" dirty="0">
              <a:solidFill>
                <a:schemeClr val="bg1"/>
              </a:solidFill>
              <a:latin typeface="+mn-ea"/>
              <a:ea typeface="+mn-ea"/>
            </a:endParaRPr>
          </a:p>
        </p:txBody>
      </p:sp>
      <p:sp>
        <p:nvSpPr>
          <p:cNvPr id="5" name="椭圆 4"/>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1</a:t>
            </a:r>
            <a:endParaRPr lang="zh-CN" altLang="en-US" sz="1300" b="1" dirty="0"/>
          </a:p>
        </p:txBody>
      </p:sp>
      <mc:AlternateContent xmlns:mc="http://schemas.openxmlformats.org/markup-compatibility/2006">
        <mc:Choice xmlns:a14="http://schemas.microsoft.com/office/drawing/2010/main" Requires="a14">
          <p:sp>
            <p:nvSpPr>
              <p:cNvPr id="2" name="矩形 1"/>
              <p:cNvSpPr/>
              <p:nvPr/>
            </p:nvSpPr>
            <p:spPr>
              <a:xfrm>
                <a:off x="1187624" y="2510234"/>
                <a:ext cx="7488832" cy="923330"/>
              </a:xfrm>
              <a:prstGeom prst="rect">
                <a:avLst/>
              </a:prstGeom>
              <a:solidFill>
                <a:schemeClr val="accent3">
                  <a:lumMod val="40000"/>
                  <a:lumOff val="60000"/>
                </a:schemeClr>
              </a:solidFill>
            </p:spPr>
            <p:txBody>
              <a:bodyPr wrap="square">
                <a:spAutoFit/>
              </a:bodyPr>
              <a:lstStyle/>
              <a:p>
                <a:pPr marL="285750" indent="-285750">
                  <a:spcBef>
                    <a:spcPts val="1200"/>
                  </a:spcBef>
                  <a:buFont typeface="Arial" pitchFamily="34" charset="0"/>
                  <a:buChar char="•"/>
                </a:pPr>
                <a:r>
                  <a:rPr lang="zh-CN" altLang="zh-CN" sz="2000" b="1" dirty="0" smtClean="0">
                    <a:latin typeface="微软雅黑" pitchFamily="34" charset="-122"/>
                    <a:ea typeface="微软雅黑" pitchFamily="34" charset="-122"/>
                  </a:rPr>
                  <a:t>举例</a:t>
                </a:r>
                <a:r>
                  <a:rPr lang="en-US" altLang="zh-CN" sz="24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14:m>
                  <m:oMath xmlns:m="http://schemas.openxmlformats.org/officeDocument/2006/math">
                    <m:r>
                      <a:rPr lang="en-US" altLang="zh-CN" sz="2000" b="1" i="1" smtClean="0">
                        <a:latin typeface="Cambria Math"/>
                        <a:ea typeface="微软雅黑" pitchFamily="34" charset="-122"/>
                      </a:rPr>
                      <m:t>𝑿</m:t>
                    </m:r>
                    <m:r>
                      <a:rPr lang="en-US" altLang="zh-CN" sz="2000" b="1" i="1" smtClean="0">
                        <a:latin typeface="Cambria Math"/>
                        <a:ea typeface="Cambria Math"/>
                      </a:rPr>
                      <m:t>→</m:t>
                    </m:r>
                    <m:r>
                      <a:rPr lang="en-US" altLang="zh-CN" sz="2000" b="1" i="1" smtClean="0">
                        <a:latin typeface="Cambria Math"/>
                        <a:ea typeface="Cambria Math"/>
                      </a:rPr>
                      <m:t>𝒁</m:t>
                    </m:r>
                    <m:r>
                      <a:rPr lang="en-US" altLang="zh-CN" sz="2000" b="1" i="1" smtClean="0">
                        <a:latin typeface="Cambria Math"/>
                        <a:ea typeface="Cambria Math"/>
                      </a:rPr>
                      <m:t> </m:t>
                    </m:r>
                  </m:oMath>
                </a14:m>
                <a:r>
                  <a:rPr lang="zh-CN" altLang="en-US" sz="2000" b="1" dirty="0" smtClean="0">
                    <a:latin typeface="+mn-ea"/>
                    <a:ea typeface="+mn-ea"/>
                  </a:rPr>
                  <a:t>并不是</a:t>
                </a:r>
                <a:r>
                  <a:rPr lang="zh-CN" altLang="en-US" sz="2000" b="1" dirty="0">
                    <a:latin typeface="+mn-ea"/>
                    <a:ea typeface="+mn-ea"/>
                  </a:rPr>
                  <a:t>显式地表现出来，而是</a:t>
                </a:r>
                <a:r>
                  <a:rPr lang="zh-CN" altLang="en-US" sz="2000" b="1" dirty="0" smtClean="0">
                    <a:latin typeface="+mn-ea"/>
                    <a:ea typeface="+mn-ea"/>
                  </a:rPr>
                  <a:t>从</a:t>
                </a:r>
                <a14:m>
                  <m:oMath xmlns:m="http://schemas.openxmlformats.org/officeDocument/2006/math">
                    <m:r>
                      <a:rPr lang="en-US" altLang="zh-CN" sz="2000" b="1" i="1" smtClean="0">
                        <a:latin typeface="Cambria Math"/>
                        <a:ea typeface="+mn-ea"/>
                      </a:rPr>
                      <m:t>𝑿</m:t>
                    </m:r>
                    <m:r>
                      <a:rPr lang="en-US" altLang="zh-CN" sz="2000" b="1" i="1" smtClean="0">
                        <a:latin typeface="Cambria Math"/>
                        <a:ea typeface="Cambria Math"/>
                      </a:rPr>
                      <m:t>→</m:t>
                    </m:r>
                    <m:r>
                      <a:rPr lang="en-US" altLang="zh-CN" sz="2000" b="1" i="1" smtClean="0">
                        <a:latin typeface="Cambria Math"/>
                        <a:ea typeface="Cambria Math"/>
                      </a:rPr>
                      <m:t>𝒀</m:t>
                    </m:r>
                    <m:r>
                      <a:rPr lang="en-US" altLang="zh-CN" sz="2000" b="1" i="1" smtClean="0">
                        <a:latin typeface="Cambria Math"/>
                        <a:ea typeface="Cambria Math"/>
                      </a:rPr>
                      <m:t> </m:t>
                    </m:r>
                  </m:oMath>
                </a14:m>
                <a:r>
                  <a:rPr lang="en-US" altLang="zh-CN" sz="2000" b="1" dirty="0" smtClean="0">
                    <a:latin typeface="+mn-ea"/>
                    <a:ea typeface="+mn-ea"/>
                  </a:rPr>
                  <a:t> </a:t>
                </a:r>
                <a:r>
                  <a:rPr lang="zh-CN" altLang="en-US" sz="2000" b="1" dirty="0" smtClean="0">
                    <a:latin typeface="+mn-ea"/>
                    <a:ea typeface="+mn-ea"/>
                  </a:rPr>
                  <a:t>和</a:t>
                </a:r>
                <a14:m>
                  <m:oMath xmlns:m="http://schemas.openxmlformats.org/officeDocument/2006/math">
                    <m:r>
                      <a:rPr lang="en-US" altLang="zh-CN" sz="2000" b="1" i="1" dirty="0" smtClean="0">
                        <a:latin typeface="Cambria Math"/>
                        <a:ea typeface="+mn-ea"/>
                      </a:rPr>
                      <m:t>𝒀</m:t>
                    </m:r>
                    <m:r>
                      <a:rPr lang="en-US" altLang="zh-CN" sz="2000" b="1" i="1" dirty="0" smtClean="0">
                        <a:latin typeface="Cambria Math"/>
                        <a:ea typeface="Cambria Math"/>
                      </a:rPr>
                      <m:t>→</m:t>
                    </m:r>
                    <m:r>
                      <a:rPr lang="en-US" altLang="zh-CN" sz="2000" b="1" i="1" dirty="0" smtClean="0">
                        <a:latin typeface="Cambria Math"/>
                        <a:ea typeface="Cambria Math"/>
                      </a:rPr>
                      <m:t>𝒁</m:t>
                    </m:r>
                    <m:r>
                      <a:rPr lang="en-US" altLang="zh-CN" sz="2000" b="1" i="1" dirty="0" smtClean="0">
                        <a:latin typeface="Cambria Math"/>
                        <a:ea typeface="Cambria Math"/>
                      </a:rPr>
                      <m:t> </m:t>
                    </m:r>
                  </m:oMath>
                </a14:m>
                <a:endParaRPr lang="en-US" altLang="zh-CN" sz="2000" b="1" dirty="0" smtClean="0">
                  <a:latin typeface="+mn-ea"/>
                  <a:ea typeface="+mn-ea"/>
                </a:endParaRPr>
              </a:p>
              <a:p>
                <a:pPr>
                  <a:spcBef>
                    <a:spcPts val="1200"/>
                  </a:spcBef>
                </a:pPr>
                <a:r>
                  <a:rPr lang="en-US" altLang="zh-CN" sz="2000" b="1" dirty="0">
                    <a:latin typeface="+mn-ea"/>
                    <a:ea typeface="+mn-ea"/>
                  </a:rPr>
                  <a:t> </a:t>
                </a:r>
                <a:r>
                  <a:rPr lang="en-US" altLang="zh-CN" sz="2000" b="1" dirty="0" smtClean="0">
                    <a:latin typeface="+mn-ea"/>
                    <a:ea typeface="+mn-ea"/>
                  </a:rPr>
                  <a:t>       </a:t>
                </a:r>
                <a:r>
                  <a:rPr lang="zh-CN" altLang="en-US" sz="2000" b="1" dirty="0" smtClean="0">
                    <a:latin typeface="+mn-ea"/>
                    <a:ea typeface="+mn-ea"/>
                  </a:rPr>
                  <a:t>推出</a:t>
                </a:r>
                <a:r>
                  <a:rPr lang="zh-CN" altLang="en-US" sz="2000" b="1" dirty="0">
                    <a:latin typeface="+mn-ea"/>
                    <a:ea typeface="+mn-ea"/>
                  </a:rPr>
                  <a:t>的，这可以表示</a:t>
                </a:r>
                <a:r>
                  <a:rPr lang="zh-CN" altLang="en-US" sz="2000" b="1" dirty="0" smtClean="0">
                    <a:latin typeface="+mn-ea"/>
                    <a:ea typeface="+mn-ea"/>
                  </a:rPr>
                  <a:t>为</a:t>
                </a:r>
                <a14:m>
                  <m:oMath xmlns:m="http://schemas.openxmlformats.org/officeDocument/2006/math">
                    <m:r>
                      <a:rPr lang="en-US" altLang="zh-CN" sz="2000" b="1" i="1" smtClean="0">
                        <a:latin typeface="Cambria Math"/>
                        <a:ea typeface="+mn-ea"/>
                      </a:rPr>
                      <m:t>{</m:t>
                    </m:r>
                    <m:r>
                      <a:rPr lang="en-US" altLang="zh-CN" sz="2000" b="1" i="1" smtClean="0">
                        <a:latin typeface="Cambria Math"/>
                        <a:ea typeface="+mn-ea"/>
                      </a:rPr>
                      <m:t>𝑿</m:t>
                    </m:r>
                    <m:r>
                      <a:rPr lang="en-US" altLang="zh-CN" sz="2000" b="1" i="1" smtClean="0">
                        <a:latin typeface="Cambria Math"/>
                        <a:ea typeface="Cambria Math"/>
                      </a:rPr>
                      <m:t>→</m:t>
                    </m:r>
                    <m:r>
                      <a:rPr lang="en-US" altLang="zh-CN" sz="2000" b="1" i="1" smtClean="0">
                        <a:latin typeface="Cambria Math"/>
                        <a:ea typeface="Cambria Math"/>
                      </a:rPr>
                      <m:t>𝒀</m:t>
                    </m:r>
                    <m:r>
                      <a:rPr lang="en-US" altLang="zh-CN" sz="2000" b="1" i="1" smtClean="0">
                        <a:latin typeface="Cambria Math"/>
                        <a:ea typeface="Cambria Math"/>
                      </a:rPr>
                      <m:t>,  </m:t>
                    </m:r>
                    <m:r>
                      <a:rPr lang="en-US" altLang="zh-CN" sz="2000" b="1" i="1" smtClean="0">
                        <a:latin typeface="Cambria Math"/>
                        <a:ea typeface="Cambria Math"/>
                      </a:rPr>
                      <m:t>𝒀</m:t>
                    </m:r>
                    <m:r>
                      <a:rPr lang="en-US" altLang="zh-CN" sz="2000" b="1" i="1" smtClean="0">
                        <a:latin typeface="Cambria Math"/>
                        <a:ea typeface="Cambria Math"/>
                      </a:rPr>
                      <m:t>→</m:t>
                    </m:r>
                    <m:r>
                      <a:rPr lang="en-US" altLang="zh-CN" sz="2000" b="1" i="1" smtClean="0">
                        <a:latin typeface="Cambria Math"/>
                        <a:ea typeface="Cambria Math"/>
                      </a:rPr>
                      <m:t>𝒁</m:t>
                    </m:r>
                    <m:r>
                      <a:rPr lang="en-US" altLang="zh-CN" sz="2000" b="1" i="1" smtClean="0">
                        <a:latin typeface="Cambria Math"/>
                        <a:ea typeface="+mn-ea"/>
                      </a:rPr>
                      <m:t>}</m:t>
                    </m:r>
                  </m:oMath>
                </a14:m>
                <a:r>
                  <a:rPr lang="en-US" altLang="zh-CN" sz="2000" b="1" dirty="0" smtClean="0">
                    <a:latin typeface="+mn-ea"/>
                    <a:ea typeface="+mn-ea"/>
                  </a:rPr>
                  <a:t> </a:t>
                </a:r>
                <a:r>
                  <a:rPr lang="zh-CN" altLang="en-US" sz="2000" b="1" dirty="0" smtClean="0">
                    <a:latin typeface="+mn-ea"/>
                    <a:ea typeface="+mn-ea"/>
                  </a:rPr>
                  <a:t>蕴含</a:t>
                </a:r>
                <a14:m>
                  <m:oMath xmlns:m="http://schemas.openxmlformats.org/officeDocument/2006/math">
                    <m:r>
                      <a:rPr lang="en-US" altLang="zh-CN" sz="2000" b="1" i="0" dirty="0" smtClean="0">
                        <a:latin typeface="Cambria Math"/>
                        <a:ea typeface="+mn-ea"/>
                      </a:rPr>
                      <m:t> </m:t>
                    </m:r>
                    <m:r>
                      <a:rPr lang="en-US" altLang="zh-CN" sz="2000" b="1" i="1" dirty="0" smtClean="0">
                        <a:latin typeface="Cambria Math"/>
                        <a:ea typeface="+mn-ea"/>
                      </a:rPr>
                      <m:t>𝑿</m:t>
                    </m:r>
                    <m:r>
                      <a:rPr lang="en-US" altLang="zh-CN" sz="2000" b="1" i="1" dirty="0" smtClean="0">
                        <a:latin typeface="Cambria Math"/>
                        <a:ea typeface="Cambria Math"/>
                      </a:rPr>
                      <m:t>→</m:t>
                    </m:r>
                    <m:r>
                      <a:rPr lang="en-US" altLang="zh-CN" sz="2000" b="1" i="1" dirty="0" smtClean="0">
                        <a:latin typeface="Cambria Math"/>
                        <a:ea typeface="Cambria Math"/>
                      </a:rPr>
                      <m:t>𝒁</m:t>
                    </m:r>
                  </m:oMath>
                </a14:m>
                <a:endParaRPr lang="zh-CN" altLang="zh-CN" sz="1400" b="1" dirty="0">
                  <a:latin typeface="+mn-ea"/>
                  <a:ea typeface="+mn-ea"/>
                </a:endParaRPr>
              </a:p>
            </p:txBody>
          </p:sp>
        </mc:Choice>
        <mc:Fallback>
          <p:sp>
            <p:nvSpPr>
              <p:cNvPr id="2" name="矩形 1"/>
              <p:cNvSpPr>
                <a:spLocks noRot="1" noChangeAspect="1" noMove="1" noResize="1" noEditPoints="1" noAdjustHandles="1" noChangeArrowheads="1" noChangeShapeType="1" noTextEdit="1"/>
              </p:cNvSpPr>
              <p:nvPr/>
            </p:nvSpPr>
            <p:spPr>
              <a:xfrm>
                <a:off x="1187624" y="2510234"/>
                <a:ext cx="7488832" cy="923330"/>
              </a:xfrm>
              <a:prstGeom prst="rect">
                <a:avLst/>
              </a:prstGeom>
              <a:blipFill rotWithShape="1">
                <a:blip r:embed="rId1"/>
                <a:stretch>
                  <a:fillRect l="-733" t="-5298" b="-9934"/>
                </a:stretch>
              </a:blipFill>
            </p:spPr>
            <p:txBody>
              <a:bodyPr/>
              <a:lstStyle/>
              <a:p>
                <a:r>
                  <a:rPr lang="zh-CN" altLang="en-US">
                    <a:noFill/>
                  </a:rPr>
                  <a:t> </a:t>
                </a:r>
                <a:endParaRPr lang="zh-CN" altLang="en-US">
                  <a:noFill/>
                </a:endParaRPr>
              </a:p>
            </p:txBody>
          </p:sp>
        </mc:Fallback>
      </mc:AlternateContent>
      <p:sp>
        <p:nvSpPr>
          <p:cNvPr id="3" name="矩形 2"/>
          <p:cNvSpPr/>
          <p:nvPr/>
        </p:nvSpPr>
        <p:spPr>
          <a:xfrm>
            <a:off x="899592" y="3433564"/>
            <a:ext cx="7992888" cy="237565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u"/>
            </a:pPr>
            <a:r>
              <a:rPr lang="zh-CN" altLang="zh-CN" sz="2400" b="1" dirty="0">
                <a:latin typeface="幼圆" pitchFamily="49" charset="-122"/>
                <a:ea typeface="幼圆" pitchFamily="49" charset="-122"/>
              </a:rPr>
              <a:t>如果一个函数依赖能够由集合中的其他函数推出，则该函数依赖是多余的</a:t>
            </a:r>
            <a:r>
              <a:rPr lang="zh-CN" altLang="zh-CN" sz="2400" b="1"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marL="285750" indent="-285750">
              <a:lnSpc>
                <a:spcPct val="150000"/>
              </a:lnSpc>
              <a:spcBef>
                <a:spcPts val="0"/>
              </a:spcBef>
              <a:buFont typeface="Wingdings" panose="05000000000000000000" pitchFamily="2" charset="2"/>
              <a:buChar char="u"/>
            </a:pPr>
            <a:r>
              <a:rPr lang="zh-CN" altLang="zh-CN" sz="2400" b="1" dirty="0" smtClean="0">
                <a:latin typeface="幼圆" pitchFamily="49" charset="-122"/>
                <a:ea typeface="幼圆" pitchFamily="49" charset="-122"/>
              </a:rPr>
              <a:t>函数依赖</a:t>
            </a:r>
            <a:r>
              <a:rPr lang="zh-CN" altLang="zh-CN" sz="2400" b="1" dirty="0">
                <a:latin typeface="幼圆" pitchFamily="49" charset="-122"/>
                <a:ea typeface="幼圆" pitchFamily="49" charset="-122"/>
              </a:rPr>
              <a:t>中需要解决的问题：从一些已知的函数依赖去判断另外一些函数依赖是否</a:t>
            </a:r>
            <a:r>
              <a:rPr lang="zh-CN" altLang="zh-CN" sz="2400" b="1" dirty="0" smtClean="0">
                <a:latin typeface="幼圆" pitchFamily="49" charset="-122"/>
                <a:ea typeface="幼圆" pitchFamily="49" charset="-122"/>
              </a:rPr>
              <a:t>成立</a:t>
            </a:r>
            <a:endParaRPr lang="zh-CN" altLang="zh-CN" sz="24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43" name="Rectangle 3"/>
              <p:cNvSpPr>
                <a:spLocks noGrp="1" noChangeArrowheads="1"/>
              </p:cNvSpPr>
              <p:nvPr>
                <p:ph idx="4294967295"/>
              </p:nvPr>
            </p:nvSpPr>
            <p:spPr>
              <a:xfrm>
                <a:off x="960253" y="1345332"/>
                <a:ext cx="8100392" cy="2664296"/>
              </a:xfrm>
            </p:spPr>
            <p:txBody>
              <a:bodyPr>
                <a:normAutofit/>
              </a:bodyPr>
              <a:lstStyle/>
              <a:p>
                <a:pPr>
                  <a:lnSpc>
                    <a:spcPct val="150000"/>
                  </a:lnSpc>
                  <a:buFont typeface="Wingdings" pitchFamily="2" charset="2"/>
                  <a:buChar char="u"/>
                </a:pPr>
                <a:r>
                  <a:rPr lang="zh-CN" altLang="en-US" sz="2400" dirty="0" smtClean="0">
                    <a:latin typeface="+mj-ea"/>
                    <a:ea typeface="+mj-ea"/>
                  </a:rPr>
                  <a:t>定义</a:t>
                </a:r>
                <a:r>
                  <a:rPr lang="zh-CN" altLang="en-US" sz="2400" dirty="0">
                    <a:latin typeface="+mj-ea"/>
                    <a:ea typeface="+mj-ea"/>
                  </a:rPr>
                  <a:t>: </a:t>
                </a:r>
                <a:r>
                  <a:rPr lang="zh-CN" altLang="en-US" sz="2400" dirty="0" smtClean="0">
                    <a:latin typeface="+mj-ea"/>
                    <a:ea typeface="+mj-ea"/>
                  </a:rPr>
                  <a:t>  </a:t>
                </a:r>
                <a:r>
                  <a:rPr lang="zh-CN" altLang="en-US" sz="2400" dirty="0" smtClean="0">
                    <a:latin typeface="幼圆" pitchFamily="49" charset="-122"/>
                    <a:ea typeface="幼圆" pitchFamily="49" charset="-122"/>
                  </a:rPr>
                  <a:t>对于</a:t>
                </a:r>
                <a:r>
                  <a:rPr lang="zh-CN" altLang="en-US" sz="2400" dirty="0">
                    <a:latin typeface="幼圆" pitchFamily="49" charset="-122"/>
                    <a:ea typeface="幼圆" pitchFamily="49" charset="-122"/>
                  </a:rPr>
                  <a:t>满足一组</a:t>
                </a:r>
                <a:r>
                  <a:rPr lang="zh-CN" altLang="en-US" sz="2400" dirty="0" smtClean="0">
                    <a:latin typeface="幼圆" pitchFamily="49" charset="-122"/>
                    <a:ea typeface="幼圆" pitchFamily="49" charset="-122"/>
                  </a:rPr>
                  <a:t>函数依赖</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altLang="en-US" sz="2400" dirty="0" smtClean="0">
                    <a:latin typeface="幼圆" pitchFamily="49" charset="-122"/>
                    <a:ea typeface="幼圆" pitchFamily="49" charset="-122"/>
                  </a:rPr>
                  <a:t>的</a:t>
                </a:r>
                <a:r>
                  <a:rPr lang="zh-CN" altLang="en-US" sz="2400" dirty="0">
                    <a:latin typeface="幼圆" pitchFamily="49" charset="-122"/>
                    <a:ea typeface="幼圆" pitchFamily="49" charset="-122"/>
                  </a:rPr>
                  <a:t>关系</a:t>
                </a:r>
                <a:r>
                  <a:rPr lang="zh-CN" altLang="en-US" sz="2400" dirty="0" smtClean="0">
                    <a:latin typeface="幼圆" pitchFamily="49" charset="-122"/>
                    <a:ea typeface="幼圆" pitchFamily="49" charset="-122"/>
                  </a:rPr>
                  <a:t>模式</a:t>
                </a:r>
                <a14:m>
                  <m:oMath xmlns:m="http://schemas.openxmlformats.org/officeDocument/2006/math">
                    <m:r>
                      <a:rPr lang="en-US" altLang="zh-CN" sz="2400" b="1" i="0" smtClean="0">
                        <a:latin typeface="Cambria Math"/>
                        <a:ea typeface="幼圆" pitchFamily="49" charset="-122"/>
                      </a:rPr>
                      <m:t> </m:t>
                    </m:r>
                    <m:r>
                      <a:rPr lang="zh-CN" altLang="en-US" sz="2400" b="1" i="1" smtClean="0">
                        <a:latin typeface="Cambria Math"/>
                        <a:ea typeface="幼圆" pitchFamily="49" charset="-122"/>
                      </a:rPr>
                      <m:t>𝓡</m:t>
                    </m:r>
                    <m:r>
                      <a:rPr lang="en-US" altLang="zh-CN" sz="2400" b="1" i="1" smtClean="0">
                        <a:latin typeface="Cambria Math"/>
                        <a:ea typeface="幼圆" pitchFamily="49" charset="-122"/>
                      </a:rPr>
                      <m:t>&lt;</m:t>
                    </m:r>
                    <m:r>
                      <a:rPr lang="en-US" altLang="zh-CN" sz="2400" b="1" i="1" smtClean="0">
                        <a:latin typeface="Cambria Math"/>
                        <a:ea typeface="幼圆" pitchFamily="49" charset="-122"/>
                      </a:rPr>
                      <m:t>𝑼</m:t>
                    </m:r>
                    <m:r>
                      <a:rPr lang="en-US" altLang="zh-CN" sz="2400" b="1" i="1" smtClean="0">
                        <a:latin typeface="Cambria Math"/>
                        <a:ea typeface="幼圆" pitchFamily="49" charset="-122"/>
                      </a:rPr>
                      <m:t>,</m:t>
                    </m:r>
                    <m:r>
                      <a:rPr lang="zh-CN" altLang="en-US" sz="2400" i="1" dirty="0">
                        <a:latin typeface="Cambria Math"/>
                      </a:rPr>
                      <m:t>𝓕</m:t>
                    </m:r>
                    <m:r>
                      <a:rPr lang="en-US" altLang="zh-CN" sz="2400" b="1" i="1" smtClean="0">
                        <a:latin typeface="Cambria Math"/>
                        <a:ea typeface="幼圆" pitchFamily="49" charset="-122"/>
                      </a:rPr>
                      <m:t>&gt;</m:t>
                    </m:r>
                  </m:oMath>
                </a14:m>
                <a:r>
                  <a:rPr lang="zh-CN" altLang="en-US" sz="2400" dirty="0" smtClean="0">
                    <a:latin typeface="幼圆" pitchFamily="49" charset="-122"/>
                    <a:ea typeface="幼圆" pitchFamily="49" charset="-122"/>
                  </a:rPr>
                  <a:t> 其</a:t>
                </a:r>
                <a:r>
                  <a:rPr lang="zh-CN" altLang="en-US" sz="2400" dirty="0">
                    <a:latin typeface="幼圆" pitchFamily="49" charset="-122"/>
                    <a:ea typeface="幼圆" pitchFamily="49" charset="-122"/>
                  </a:rPr>
                  <a:t>任何一个</a:t>
                </a:r>
                <a:r>
                  <a:rPr lang="zh-CN" altLang="en-US" sz="2400" dirty="0" smtClean="0">
                    <a:latin typeface="幼圆" pitchFamily="49" charset="-122"/>
                    <a:ea typeface="幼圆" pitchFamily="49" charset="-122"/>
                  </a:rPr>
                  <a:t>关系</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𝒓</m:t>
                    </m:r>
                  </m:oMath>
                </a14:m>
                <a:r>
                  <a:rPr lang="zh-CN" altLang="en-US" sz="2400" dirty="0" smtClean="0">
                    <a:latin typeface="幼圆" pitchFamily="49" charset="-122"/>
                    <a:ea typeface="幼圆" pitchFamily="49" charset="-122"/>
                  </a:rPr>
                  <a:t>，</a:t>
                </a:r>
                <a:r>
                  <a:rPr lang="zh-CN" altLang="en-US" sz="2400" dirty="0">
                    <a:latin typeface="幼圆" pitchFamily="49" charset="-122"/>
                    <a:ea typeface="幼圆" pitchFamily="49" charset="-122"/>
                  </a:rPr>
                  <a:t>若</a:t>
                </a:r>
                <a:r>
                  <a:rPr lang="zh-CN" altLang="en-US" sz="2400" dirty="0" smtClean="0">
                    <a:latin typeface="幼圆" pitchFamily="49" charset="-122"/>
                    <a:ea typeface="幼圆" pitchFamily="49" charset="-122"/>
                  </a:rPr>
                  <a:t>函数依赖</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𝑿</m:t>
                    </m:r>
                    <m:r>
                      <a:rPr lang="en-US" altLang="zh-CN" sz="2400" b="1" i="1" smtClean="0">
                        <a:latin typeface="Cambria Math"/>
                        <a:ea typeface="Cambria Math"/>
                      </a:rPr>
                      <m:t>→</m:t>
                    </m:r>
                    <m:r>
                      <a:rPr lang="en-US" altLang="zh-CN" sz="2400" b="1" i="1" smtClean="0">
                        <a:latin typeface="Cambria Math"/>
                        <a:ea typeface="Cambria Math"/>
                      </a:rPr>
                      <m:t>𝒀</m:t>
                    </m:r>
                  </m:oMath>
                </a14:m>
                <a:r>
                  <a:rPr lang="zh-CN" altLang="en-US" sz="2400" dirty="0" smtClean="0">
                    <a:latin typeface="幼圆" pitchFamily="49" charset="-122"/>
                    <a:ea typeface="幼圆" pitchFamily="49" charset="-122"/>
                  </a:rPr>
                  <a:t> 都</a:t>
                </a:r>
                <a:r>
                  <a:rPr lang="zh-CN" altLang="en-US" sz="2400" dirty="0">
                    <a:latin typeface="幼圆" pitchFamily="49" charset="-122"/>
                    <a:ea typeface="幼圆" pitchFamily="49" charset="-122"/>
                  </a:rPr>
                  <a:t>成立</a:t>
                </a:r>
                <a:r>
                  <a:rPr lang="zh-CN" altLang="en-US" sz="2400" dirty="0" smtClean="0">
                    <a:latin typeface="幼圆" pitchFamily="49" charset="-122"/>
                    <a:ea typeface="幼圆" pitchFamily="49" charset="-122"/>
                  </a:rPr>
                  <a:t>,（即</a:t>
                </a:r>
                <a14:m>
                  <m:oMath xmlns:m="http://schemas.openxmlformats.org/officeDocument/2006/math">
                    <m:r>
                      <a:rPr lang="en-US" altLang="zh-CN" sz="2400" b="1" i="1" smtClean="0">
                        <a:latin typeface="Cambria Math"/>
                        <a:ea typeface="幼圆" pitchFamily="49" charset="-122"/>
                      </a:rPr>
                      <m:t>𝒓</m:t>
                    </m:r>
                  </m:oMath>
                </a14:m>
                <a:r>
                  <a:rPr lang="zh-CN" altLang="en-US" sz="2400" dirty="0" smtClean="0">
                    <a:latin typeface="幼圆" pitchFamily="49" charset="-122"/>
                    <a:ea typeface="幼圆" pitchFamily="49" charset="-122"/>
                  </a:rPr>
                  <a:t> 中</a:t>
                </a:r>
                <a:r>
                  <a:rPr lang="zh-CN" altLang="en-US" sz="2400" dirty="0">
                    <a:latin typeface="幼圆" pitchFamily="49" charset="-122"/>
                    <a:ea typeface="幼圆" pitchFamily="49" charset="-122"/>
                  </a:rPr>
                  <a:t>任意两</a:t>
                </a:r>
                <a:r>
                  <a:rPr lang="zh-CN" altLang="en-US" sz="2400" dirty="0" smtClean="0">
                    <a:latin typeface="幼圆" pitchFamily="49" charset="-122"/>
                    <a:ea typeface="幼圆" pitchFamily="49" charset="-122"/>
                  </a:rPr>
                  <a:t>元组</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oMath>
                </a14:m>
                <a:r>
                  <a:rPr lang="zh-CN" altLang="en-US" sz="2400" dirty="0" smtClean="0">
                    <a:latin typeface="幼圆" pitchFamily="49" charset="-122"/>
                    <a:ea typeface="幼圆" pitchFamily="49" charset="-122"/>
                  </a:rPr>
                  <a:t>，若</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m:t>
                    </m:r>
                    <m:r>
                      <a:rPr lang="en-US" altLang="zh-CN" sz="2400" b="1" i="1" smtClean="0">
                        <a:latin typeface="Cambria Math"/>
                        <a:ea typeface="幼圆" pitchFamily="49" charset="-122"/>
                      </a:rPr>
                      <m:t>𝑿</m:t>
                    </m:r>
                    <m:r>
                      <a:rPr lang="en-US" altLang="zh-CN" sz="2400" b="1" i="1" smtClean="0">
                        <a:latin typeface="Cambria Math"/>
                        <a:ea typeface="幼圆" pitchFamily="49" charset="-122"/>
                      </a:rPr>
                      <m:t>]</m:t>
                    </m:r>
                  </m:oMath>
                </a14:m>
                <a:r>
                  <a:rPr lang="zh-CN" altLang="en-US" sz="2400" dirty="0">
                    <a:latin typeface="幼圆" pitchFamily="49" charset="-122"/>
                    <a:ea typeface="幼圆" pitchFamily="49" charset="-122"/>
                  </a:rPr>
                  <a:t>，</a:t>
                </a:r>
                <a:r>
                  <a:rPr lang="zh-CN" altLang="en-US" sz="2400" dirty="0" smtClean="0">
                    <a:latin typeface="幼圆" pitchFamily="49" charset="-122"/>
                    <a:ea typeface="幼圆" pitchFamily="49" charset="-122"/>
                  </a:rPr>
                  <a:t>则</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𝒀</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m:t>
                    </m:r>
                    <m:r>
                      <a:rPr lang="en-US" altLang="zh-CN" sz="2400" b="1" i="1" smtClean="0">
                        <a:latin typeface="Cambria Math"/>
                        <a:ea typeface="幼圆" pitchFamily="49" charset="-122"/>
                      </a:rPr>
                      <m:t>𝒀</m:t>
                    </m:r>
                    <m:r>
                      <a:rPr lang="en-US" altLang="zh-CN" sz="2400" b="1" i="1" smtClean="0">
                        <a:latin typeface="Cambria Math"/>
                        <a:ea typeface="幼圆" pitchFamily="49" charset="-122"/>
                      </a:rPr>
                      <m:t>]</m:t>
                    </m:r>
                  </m:oMath>
                </a14:m>
                <a:r>
                  <a:rPr lang="zh-CN" altLang="en-US" sz="2400" dirty="0" smtClean="0">
                    <a:latin typeface="幼圆" pitchFamily="49" charset="-122"/>
                    <a:ea typeface="幼圆" pitchFamily="49" charset="-122"/>
                  </a:rPr>
                  <a:t>），则称</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altLang="en-US" sz="2400" dirty="0" smtClean="0">
                    <a:latin typeface="幼圆" pitchFamily="49" charset="-122"/>
                    <a:ea typeface="幼圆" pitchFamily="49" charset="-122"/>
                  </a:rPr>
                  <a:t>逻辑</a:t>
                </a:r>
                <a:r>
                  <a:rPr lang="zh-CN" altLang="en-US" sz="2400" dirty="0">
                    <a:latin typeface="幼圆" pitchFamily="49" charset="-122"/>
                    <a:ea typeface="幼圆" pitchFamily="49" charset="-122"/>
                  </a:rPr>
                  <a:t>蕴含</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 </m:t>
                    </m:r>
                    <m:r>
                      <a:rPr lang="en-US" altLang="zh-CN" sz="2400" i="1">
                        <a:latin typeface="Cambria Math"/>
                        <a:ea typeface="幼圆" pitchFamily="49" charset="-122"/>
                      </a:rPr>
                      <m:t>𝑿</m:t>
                    </m:r>
                    <m:r>
                      <a:rPr lang="en-US" altLang="zh-CN" sz="2400" i="1">
                        <a:latin typeface="Cambria Math"/>
                        <a:ea typeface="Cambria Math"/>
                      </a:rPr>
                      <m:t>→</m:t>
                    </m:r>
                    <m:r>
                      <a:rPr lang="en-US" altLang="zh-CN" sz="2400" i="1">
                        <a:latin typeface="Cambria Math"/>
                        <a:ea typeface="Cambria Math"/>
                      </a:rPr>
                      <m:t>𝒀</m:t>
                    </m:r>
                  </m:oMath>
                </a14:m>
                <a:r>
                  <a:rPr lang="en-US" altLang="zh-CN" sz="2400" dirty="0" smtClean="0">
                    <a:latin typeface="幼圆" pitchFamily="49" charset="-122"/>
                    <a:ea typeface="幼圆" pitchFamily="49" charset="-122"/>
                  </a:rPr>
                  <a:t>.</a:t>
                </a:r>
                <a:endParaRPr lang="zh-CN" altLang="en-US" sz="2400" dirty="0">
                  <a:latin typeface="幼圆" pitchFamily="49" charset="-122"/>
                  <a:ea typeface="幼圆" pitchFamily="49" charset="-122"/>
                </a:endParaRPr>
              </a:p>
            </p:txBody>
          </p:sp>
        </mc:Choice>
        <mc:Fallback>
          <p:sp>
            <p:nvSpPr>
              <p:cNvPr id="61443" name="Rectangle 3"/>
              <p:cNvSpPr>
                <a:spLocks noGrp="1" noRot="1" noChangeAspect="1" noMove="1" noResize="1" noEditPoints="1" noAdjustHandles="1" noChangeArrowheads="1" noChangeShapeType="1" noTextEdit="1"/>
              </p:cNvSpPr>
              <p:nvPr>
                <p:ph idx="4294967295"/>
              </p:nvPr>
            </p:nvSpPr>
            <p:spPr>
              <a:xfrm>
                <a:off x="960253" y="1345332"/>
                <a:ext cx="8100392" cy="2664296"/>
              </a:xfrm>
              <a:blipFill rotWithShape="1">
                <a:blip r:embed="rId1"/>
                <a:stretch>
                  <a:fillRect l="-1054" r="-1130"/>
                </a:stretch>
              </a:blipFill>
            </p:spPr>
            <p:txBody>
              <a:bodyPr/>
              <a:lstStyle/>
              <a:p>
                <a:r>
                  <a:rPr lang="zh-CN" altLang="en-US">
                    <a:noFill/>
                  </a:rPr>
                  <a:t> </a:t>
                </a:r>
                <a:endParaRPr lang="zh-CN" altLang="en-US">
                  <a:noFill/>
                </a:endParaRPr>
              </a:p>
            </p:txBody>
          </p:sp>
        </mc:Fallback>
      </mc:AlternateContent>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6" name="Rectangle 4"/>
          <p:cNvSpPr>
            <a:spLocks noChangeArrowheads="1"/>
          </p:cNvSpPr>
          <p:nvPr/>
        </p:nvSpPr>
        <p:spPr bwMode="auto">
          <a:xfrm>
            <a:off x="1187624" y="193546"/>
            <a:ext cx="201622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90000"/>
              </a:lnSpc>
              <a:spcBef>
                <a:spcPct val="20000"/>
              </a:spcBef>
              <a:buClr>
                <a:schemeClr val="hlink"/>
              </a:buClr>
              <a:buFont typeface="Wingdings" panose="05000000000000000000" pitchFamily="2" charset="2"/>
              <a:buNone/>
            </a:pPr>
            <a:r>
              <a:rPr lang="zh-CN" sz="3600" dirty="0" smtClean="0">
                <a:solidFill>
                  <a:schemeClr val="bg1"/>
                </a:solidFill>
                <a:latin typeface="+mn-ea"/>
                <a:ea typeface="+mn-ea"/>
              </a:rPr>
              <a:t>逻辑</a:t>
            </a:r>
            <a:r>
              <a:rPr lang="zh-CN" sz="3600" dirty="0">
                <a:solidFill>
                  <a:schemeClr val="bg1"/>
                </a:solidFill>
                <a:latin typeface="+mn-ea"/>
                <a:ea typeface="+mn-ea"/>
              </a:rPr>
              <a:t>蕴含</a:t>
            </a:r>
            <a:endParaRPr lang="zh-CN" sz="3600" dirty="0">
              <a:solidFill>
                <a:schemeClr val="bg1"/>
              </a:solidFill>
              <a:latin typeface="+mn-ea"/>
              <a:ea typeface="+mn-ea"/>
            </a:endParaRPr>
          </a:p>
        </p:txBody>
      </p:sp>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1</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up)">
                                      <p:cBhvr>
                                        <p:cTn id="7" dur="500"/>
                                        <p:tgtEl>
                                          <p:spTgt spid="614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187624" y="0"/>
            <a:ext cx="7056784" cy="913284"/>
          </a:xfrm>
        </p:spPr>
        <p:txBody>
          <a:bodyPr/>
          <a:lstStyle/>
          <a:p>
            <a:pPr algn="ctr"/>
            <a:r>
              <a:rPr lang="zh-CN" sz="3600" dirty="0" smtClean="0">
                <a:latin typeface="+mn-ea"/>
                <a:ea typeface="+mn-ea"/>
              </a:rPr>
              <a:t>关系</a:t>
            </a:r>
            <a:r>
              <a:rPr lang="zh-CN" sz="3600" dirty="0">
                <a:latin typeface="+mn-ea"/>
                <a:ea typeface="+mn-ea"/>
              </a:rPr>
              <a:t>模式的简化表示</a:t>
            </a:r>
            <a:endParaRPr lang="zh-CN" sz="3600" dirty="0">
              <a:latin typeface="+mn-ea"/>
              <a:ea typeface="+mn-ea"/>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mc:AlternateContent xmlns:mc="http://schemas.openxmlformats.org/markup-compatibility/2006">
        <mc:Choice xmlns:a14="http://schemas.microsoft.com/office/drawing/2010/main" Requires="a14">
          <p:sp>
            <p:nvSpPr>
              <p:cNvPr id="11267" name="Rectangle 3"/>
              <p:cNvSpPr>
                <a:spLocks noGrp="1" noChangeArrowheads="1"/>
              </p:cNvSpPr>
              <p:nvPr>
                <p:ph idx="4294967295"/>
              </p:nvPr>
            </p:nvSpPr>
            <p:spPr>
              <a:xfrm>
                <a:off x="899592" y="1561356"/>
                <a:ext cx="7992888" cy="3312368"/>
              </a:xfrm>
            </p:spPr>
            <p:txBody>
              <a:bodyPr>
                <a:noAutofit/>
              </a:bodyPr>
              <a:lstStyle/>
              <a:p>
                <a:pPr>
                  <a:lnSpc>
                    <a:spcPct val="150000"/>
                  </a:lnSpc>
                  <a:buFont typeface="Wingdings" pitchFamily="2" charset="2"/>
                  <a:buChar char="u"/>
                </a:pPr>
                <a:r>
                  <a:rPr lang="zh-CN" altLang="en-US" sz="2800" b="0" dirty="0" smtClean="0">
                    <a:latin typeface="+mj-ea"/>
                    <a:ea typeface="+mj-ea"/>
                  </a:rPr>
                  <a:t>关系模式 </a:t>
                </a:r>
                <a14:m>
                  <m:oMath xmlns:m="http://schemas.openxmlformats.org/officeDocument/2006/math">
                    <m:r>
                      <a:rPr lang="zh-CN" altLang="en-US" sz="2800" b="1" i="1" dirty="0" smtClean="0">
                        <a:latin typeface="Cambria Math"/>
                        <a:ea typeface="+mj-ea"/>
                      </a:rPr>
                      <m:t>𝑹</m:t>
                    </m:r>
                    <m:r>
                      <a:rPr lang="zh-CN" altLang="en-US" sz="2800" b="1" i="1" dirty="0">
                        <a:latin typeface="Cambria Math"/>
                        <a:ea typeface="+mj-ea"/>
                      </a:rPr>
                      <m:t>（</m:t>
                    </m:r>
                    <m:r>
                      <a:rPr lang="zh-CN" altLang="en-US" sz="2800" b="1" i="1" dirty="0">
                        <a:latin typeface="Cambria Math"/>
                        <a:ea typeface="+mj-ea"/>
                      </a:rPr>
                      <m:t>𝑼</m:t>
                    </m:r>
                    <m:r>
                      <a:rPr lang="zh-CN" altLang="en-US" sz="2800" b="1" i="1" dirty="0">
                        <a:latin typeface="Cambria Math"/>
                        <a:ea typeface="+mj-ea"/>
                      </a:rPr>
                      <m:t>, </m:t>
                    </m:r>
                    <m:r>
                      <a:rPr lang="zh-CN" altLang="en-US" sz="2800" b="1" i="1" dirty="0">
                        <a:latin typeface="Cambria Math"/>
                        <a:ea typeface="+mj-ea"/>
                      </a:rPr>
                      <m:t>𝑫</m:t>
                    </m:r>
                    <m:r>
                      <a:rPr lang="zh-CN" altLang="en-US" sz="2800" b="1" i="1" dirty="0">
                        <a:latin typeface="Cambria Math"/>
                        <a:ea typeface="+mj-ea"/>
                      </a:rPr>
                      <m:t>, </m:t>
                    </m:r>
                    <m:r>
                      <a:rPr lang="zh-CN" altLang="en-US" sz="2800" b="1" i="1" dirty="0">
                        <a:latin typeface="Cambria Math"/>
                        <a:ea typeface="+mj-ea"/>
                      </a:rPr>
                      <m:t>𝑫𝑶𝑴</m:t>
                    </m:r>
                    <m:r>
                      <a:rPr lang="zh-CN" altLang="en-US" sz="2800" b="1" i="1" dirty="0">
                        <a:latin typeface="Cambria Math"/>
                        <a:ea typeface="+mj-ea"/>
                      </a:rPr>
                      <m:t>, </m:t>
                    </m:r>
                    <m:r>
                      <a:rPr lang="zh-CN" altLang="en-US" sz="2800" b="1" i="1" dirty="0">
                        <a:latin typeface="Cambria Math"/>
                        <a:ea typeface="+mj-ea"/>
                      </a:rPr>
                      <m:t>𝑭</m:t>
                    </m:r>
                    <m:r>
                      <a:rPr lang="zh-CN" altLang="en-US" sz="2800" b="1" i="1" dirty="0">
                        <a:latin typeface="Cambria Math"/>
                        <a:ea typeface="+mj-ea"/>
                      </a:rPr>
                      <m:t>）</m:t>
                    </m:r>
                  </m:oMath>
                </a14:m>
                <a:r>
                  <a:rPr lang="zh-CN" altLang="en-US" sz="2800" b="0" dirty="0">
                    <a:latin typeface="+mj-ea"/>
                    <a:ea typeface="+mj-ea"/>
                  </a:rPr>
                  <a:t>简化为一个三元组：</a:t>
                </a:r>
              </a:p>
              <a:p>
                <a:pPr>
                  <a:lnSpc>
                    <a:spcPct val="150000"/>
                  </a:lnSpc>
                  <a:buFont typeface="Wingdings" pitchFamily="2" charset="2"/>
                  <a:buNone/>
                </a:pPr>
                <a:r>
                  <a:rPr lang="zh-CN" altLang="en-US" sz="2800" b="0" dirty="0" smtClean="0">
                    <a:latin typeface="+mj-ea"/>
                    <a:ea typeface="+mj-ea"/>
                  </a:rPr>
                  <a:t>                 </a:t>
                </a:r>
                <a14:m>
                  <m:oMath xmlns:m="http://schemas.openxmlformats.org/officeDocument/2006/math">
                    <m:r>
                      <a:rPr lang="zh-CN" altLang="en-US" sz="2800" b="1" i="1" dirty="0" smtClean="0">
                        <a:latin typeface="Cambria Math"/>
                        <a:ea typeface="+mj-ea"/>
                      </a:rPr>
                      <m:t>𝑹</m:t>
                    </m:r>
                    <m:r>
                      <a:rPr lang="zh-CN" altLang="en-US" sz="2800" b="1" i="1" dirty="0">
                        <a:latin typeface="Cambria Math"/>
                        <a:ea typeface="+mj-ea"/>
                      </a:rPr>
                      <m:t>（</m:t>
                    </m:r>
                    <m:r>
                      <a:rPr lang="zh-CN" altLang="en-US" sz="2800" b="1" i="1" dirty="0">
                        <a:latin typeface="Cambria Math"/>
                        <a:ea typeface="+mj-ea"/>
                      </a:rPr>
                      <m:t>𝑼</m:t>
                    </m:r>
                    <m:r>
                      <a:rPr lang="zh-CN" altLang="en-US" sz="2800" b="1" i="1" dirty="0">
                        <a:latin typeface="Cambria Math"/>
                        <a:ea typeface="+mj-ea"/>
                      </a:rPr>
                      <m:t>,  </m:t>
                    </m:r>
                    <m:r>
                      <a:rPr lang="zh-CN" altLang="en-US" sz="2800" b="1" i="1" dirty="0">
                        <a:latin typeface="Cambria Math"/>
                        <a:ea typeface="+mj-ea"/>
                      </a:rPr>
                      <m:t>𝑭</m:t>
                    </m:r>
                  </m:oMath>
                </a14:m>
                <a:r>
                  <a:rPr lang="zh-CN" altLang="en-US" sz="2800" dirty="0">
                    <a:latin typeface="+mj-ea"/>
                    <a:ea typeface="+mj-ea"/>
                  </a:rPr>
                  <a:t>）</a:t>
                </a:r>
              </a:p>
              <a:p>
                <a:pPr>
                  <a:lnSpc>
                    <a:spcPct val="150000"/>
                  </a:lnSpc>
                  <a:buFont typeface="Wingdings" pitchFamily="2" charset="2"/>
                  <a:buChar char="Ø"/>
                </a:pPr>
                <a:r>
                  <a:rPr lang="zh-CN" altLang="en-US" sz="2400" b="1" dirty="0">
                    <a:latin typeface="幼圆" pitchFamily="49" charset="-122"/>
                    <a:ea typeface="幼圆" pitchFamily="49" charset="-122"/>
                  </a:rPr>
                  <a:t>当且仅当</a:t>
                </a:r>
                <a14:m>
                  <m:oMath xmlns:m="http://schemas.openxmlformats.org/officeDocument/2006/math">
                    <m:r>
                      <a:rPr lang="en-US" altLang="zh-CN" sz="2400" b="1" i="0" dirty="0" smtClean="0">
                        <a:latin typeface="Cambria Math"/>
                        <a:ea typeface="幼圆" pitchFamily="49" charset="-122"/>
                      </a:rPr>
                      <m:t> </m:t>
                    </m:r>
                    <m:r>
                      <a:rPr lang="zh-CN" altLang="en-US" sz="2400" b="1" i="1" dirty="0" smtClean="0">
                        <a:latin typeface="Cambria Math"/>
                        <a:ea typeface="幼圆" pitchFamily="49" charset="-122"/>
                      </a:rPr>
                      <m:t>𝑼</m:t>
                    </m:r>
                    <m:r>
                      <a:rPr lang="en-US" altLang="zh-CN" sz="2400" b="1" i="1" dirty="0" smtClean="0">
                        <a:latin typeface="Cambria Math"/>
                        <a:ea typeface="幼圆" pitchFamily="49" charset="-122"/>
                      </a:rPr>
                      <m:t> </m:t>
                    </m:r>
                  </m:oMath>
                </a14:m>
                <a:r>
                  <a:rPr lang="zh-CN" altLang="en-US" sz="2400" b="1" dirty="0">
                    <a:latin typeface="幼圆" pitchFamily="49" charset="-122"/>
                    <a:ea typeface="幼圆" pitchFamily="49" charset="-122"/>
                  </a:rPr>
                  <a:t>上的一个</a:t>
                </a:r>
                <a:r>
                  <a:rPr lang="zh-CN" altLang="en-US" sz="2400" b="1" dirty="0" smtClean="0">
                    <a:latin typeface="幼圆" pitchFamily="49" charset="-122"/>
                    <a:ea typeface="幼圆" pitchFamily="49" charset="-122"/>
                  </a:rPr>
                  <a:t>关系 </a:t>
                </a:r>
                <a14:m>
                  <m:oMath xmlns:m="http://schemas.openxmlformats.org/officeDocument/2006/math">
                    <m:r>
                      <a:rPr lang="zh-CN" altLang="en-US" sz="2400" b="1" i="1" dirty="0" smtClean="0">
                        <a:latin typeface="Cambria Math"/>
                        <a:ea typeface="幼圆" pitchFamily="49" charset="-122"/>
                      </a:rPr>
                      <m:t>𝒓</m:t>
                    </m:r>
                  </m:oMath>
                </a14:m>
                <a:r>
                  <a:rPr lang="zh-CN" altLang="en-US" sz="2400" b="1" dirty="0" smtClean="0">
                    <a:latin typeface="幼圆" pitchFamily="49" charset="-122"/>
                    <a:ea typeface="幼圆" pitchFamily="49" charset="-122"/>
                  </a:rPr>
                  <a:t> 满足</a:t>
                </a:r>
                <a14:m>
                  <m:oMath xmlns:m="http://schemas.openxmlformats.org/officeDocument/2006/math">
                    <m:r>
                      <a:rPr lang="en-US" altLang="zh-CN" sz="2400" b="1" i="0" dirty="0" smtClean="0">
                        <a:latin typeface="Cambria Math"/>
                        <a:ea typeface="幼圆" pitchFamily="49" charset="-122"/>
                      </a:rPr>
                      <m:t> </m:t>
                    </m:r>
                    <m:r>
                      <a:rPr lang="zh-CN" altLang="en-US" sz="2400" b="1" i="1" dirty="0" smtClean="0">
                        <a:latin typeface="Cambria Math"/>
                        <a:ea typeface="幼圆" pitchFamily="49" charset="-122"/>
                      </a:rPr>
                      <m:t>𝑭</m:t>
                    </m:r>
                  </m:oMath>
                </a14:m>
                <a:r>
                  <a:rPr lang="zh-CN" altLang="en-US" sz="2400" b="1" dirty="0" smtClean="0">
                    <a:latin typeface="幼圆" pitchFamily="49" charset="-122"/>
                    <a:ea typeface="幼圆" pitchFamily="49" charset="-122"/>
                  </a:rPr>
                  <a:t> </a:t>
                </a:r>
                <a:r>
                  <a:rPr lang="zh-CN" altLang="en-US" sz="2400" b="1" dirty="0">
                    <a:latin typeface="幼圆" pitchFamily="49" charset="-122"/>
                    <a:ea typeface="幼圆" pitchFamily="49" charset="-122"/>
                  </a:rPr>
                  <a:t>时，</a:t>
                </a:r>
                <a14:m>
                  <m:oMath xmlns:m="http://schemas.openxmlformats.org/officeDocument/2006/math">
                    <m:r>
                      <a:rPr lang="zh-CN" altLang="en-US" sz="2400" b="1" i="1" dirty="0" smtClean="0">
                        <a:latin typeface="Cambria Math"/>
                        <a:ea typeface="幼圆" pitchFamily="49" charset="-122"/>
                      </a:rPr>
                      <m:t>𝒓</m:t>
                    </m:r>
                    <m:r>
                      <a:rPr lang="zh-CN" altLang="en-US" sz="2400" b="1" i="1" dirty="0" smtClean="0">
                        <a:latin typeface="Cambria Math"/>
                        <a:ea typeface="幼圆" pitchFamily="49" charset="-122"/>
                      </a:rPr>
                      <m:t> </m:t>
                    </m:r>
                  </m:oMath>
                </a14:m>
                <a:r>
                  <a:rPr lang="zh-CN" altLang="en-US" sz="2400" b="1" dirty="0" smtClean="0">
                    <a:latin typeface="幼圆" pitchFamily="49" charset="-122"/>
                    <a:ea typeface="幼圆" pitchFamily="49" charset="-122"/>
                  </a:rPr>
                  <a:t>称为</a:t>
                </a:r>
                <a:r>
                  <a:rPr lang="zh-CN" altLang="en-US" sz="2400" b="1" dirty="0">
                    <a:latin typeface="幼圆" pitchFamily="49" charset="-122"/>
                    <a:ea typeface="幼圆" pitchFamily="49" charset="-122"/>
                  </a:rPr>
                  <a:t>关系模式 </a:t>
                </a:r>
                <a14:m>
                  <m:oMath xmlns:m="http://schemas.openxmlformats.org/officeDocument/2006/math">
                    <m:r>
                      <a:rPr lang="zh-CN" altLang="en-US" sz="2400" b="1" i="1" dirty="0" smtClean="0">
                        <a:latin typeface="Cambria Math"/>
                        <a:ea typeface="幼圆" pitchFamily="49" charset="-122"/>
                      </a:rPr>
                      <m:t>𝑹</m:t>
                    </m:r>
                    <m:r>
                      <a:rPr lang="zh-CN" altLang="en-US" sz="2400" b="1" i="1" dirty="0" smtClean="0">
                        <a:latin typeface="Cambria Math"/>
                        <a:ea typeface="幼圆" pitchFamily="49" charset="-122"/>
                      </a:rPr>
                      <m:t>（</m:t>
                    </m:r>
                    <m:r>
                      <a:rPr lang="zh-CN" altLang="en-US" sz="2400" b="1" i="1" dirty="0" smtClean="0">
                        <a:latin typeface="Cambria Math"/>
                        <a:ea typeface="幼圆" pitchFamily="49" charset="-122"/>
                      </a:rPr>
                      <m:t>𝑼</m:t>
                    </m:r>
                    <m:r>
                      <a:rPr lang="zh-CN" altLang="en-US" sz="2400" b="1" i="1" dirty="0" smtClean="0">
                        <a:latin typeface="Cambria Math"/>
                        <a:ea typeface="幼圆" pitchFamily="49" charset="-122"/>
                      </a:rPr>
                      <m:t>, </m:t>
                    </m:r>
                    <m:r>
                      <a:rPr lang="zh-CN" altLang="en-US" sz="2400" b="1" i="1" dirty="0" smtClean="0">
                        <a:latin typeface="Cambria Math"/>
                        <a:ea typeface="幼圆" pitchFamily="49" charset="-122"/>
                      </a:rPr>
                      <m:t>𝑭</m:t>
                    </m:r>
                    <m:r>
                      <a:rPr lang="zh-CN" altLang="en-US" sz="2400" b="1" i="1" dirty="0" smtClean="0">
                        <a:latin typeface="Cambria Math"/>
                        <a:ea typeface="幼圆" pitchFamily="49" charset="-122"/>
                      </a:rPr>
                      <m:t>）</m:t>
                    </m:r>
                  </m:oMath>
                </a14:m>
                <a:r>
                  <a:rPr lang="zh-CN" altLang="en-US" sz="2400" b="1" dirty="0">
                    <a:latin typeface="幼圆" pitchFamily="49" charset="-122"/>
                    <a:ea typeface="幼圆" pitchFamily="49" charset="-122"/>
                  </a:rPr>
                  <a:t>的一个关系</a:t>
                </a:r>
              </a:p>
            </p:txBody>
          </p:sp>
        </mc:Choice>
        <mc:Fallback>
          <p:sp>
            <p:nvSpPr>
              <p:cNvPr id="11267" name="Rectangle 3"/>
              <p:cNvSpPr>
                <a:spLocks noGrp="1" noRot="1" noChangeAspect="1" noMove="1" noResize="1" noEditPoints="1" noAdjustHandles="1" noChangeArrowheads="1" noChangeShapeType="1" noTextEdit="1"/>
              </p:cNvSpPr>
              <p:nvPr>
                <p:ph idx="4294967295"/>
              </p:nvPr>
            </p:nvSpPr>
            <p:spPr>
              <a:xfrm>
                <a:off x="899592" y="1561356"/>
                <a:ext cx="7992888" cy="3312368"/>
              </a:xfrm>
              <a:blipFill rotWithShape="1">
                <a:blip r:embed="rId1"/>
                <a:stretch>
                  <a:fillRect l="-1373" r="-6026"/>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wipe(up)">
                                      <p:cBhvr>
                                        <p:cTn id="14" dur="500"/>
                                        <p:tgtEl>
                                          <p:spTgt spid="1126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wipe(up)">
                                      <p:cBhvr>
                                        <p:cTn id="19" dur="500"/>
                                        <p:tgtEl>
                                          <p:spTgt spid="1126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wipe(up)">
                                      <p:cBhvr>
                                        <p:cTn id="24"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187624" y="19610"/>
            <a:ext cx="4392488" cy="893674"/>
          </a:xfrm>
        </p:spPr>
        <p:txBody>
          <a:bodyPr/>
          <a:lstStyle/>
          <a:p>
            <a:r>
              <a:rPr lang="zh-CN" altLang="zh-CN" sz="3200" b="1" dirty="0" smtClean="0">
                <a:latin typeface="+mn-ea"/>
                <a:ea typeface="+mn-ea"/>
              </a:rPr>
              <a:t>Armstrong</a:t>
            </a:r>
            <a:r>
              <a:rPr lang="en-US" altLang="zh-CN" sz="3200" dirty="0" smtClean="0">
                <a:latin typeface="+mn-ea"/>
                <a:ea typeface="+mn-ea"/>
              </a:rPr>
              <a:t> </a:t>
            </a:r>
            <a:r>
              <a:rPr lang="zh-CN" sz="3600" dirty="0" smtClean="0">
                <a:latin typeface="+mn-ea"/>
                <a:ea typeface="+mn-ea"/>
              </a:rPr>
              <a:t>公理</a:t>
            </a:r>
            <a:r>
              <a:rPr lang="zh-CN" sz="3600" dirty="0">
                <a:latin typeface="+mn-ea"/>
                <a:ea typeface="+mn-ea"/>
              </a:rPr>
              <a:t>系统</a:t>
            </a:r>
            <a:endParaRPr lang="zh-CN" sz="3600" dirty="0">
              <a:latin typeface="+mn-ea"/>
              <a:ea typeface="+mn-ea"/>
            </a:endParaRPr>
          </a:p>
        </p:txBody>
      </p:sp>
      <mc:AlternateContent xmlns:mc="http://schemas.openxmlformats.org/markup-compatibility/2006">
        <mc:Choice xmlns:a14="http://schemas.microsoft.com/office/drawing/2010/main" Requires="a14">
          <p:sp>
            <p:nvSpPr>
              <p:cNvPr id="62467" name="Rectangle 3"/>
              <p:cNvSpPr>
                <a:spLocks noGrp="1" noChangeArrowheads="1"/>
              </p:cNvSpPr>
              <p:nvPr>
                <p:ph idx="4294967295"/>
              </p:nvPr>
            </p:nvSpPr>
            <p:spPr>
              <a:xfrm>
                <a:off x="971600" y="1057300"/>
                <a:ext cx="8172400" cy="4176464"/>
              </a:xfrm>
            </p:spPr>
            <p:txBody>
              <a:bodyPr>
                <a:normAutofit fontScale="92500" lnSpcReduction="10000"/>
              </a:bodyPr>
              <a:lstStyle/>
              <a:p>
                <a:pPr>
                  <a:lnSpc>
                    <a:spcPct val="150000"/>
                  </a:lnSpc>
                </a:pPr>
                <a:r>
                  <a:rPr lang="zh-CN" altLang="en-US" sz="2800" b="1" dirty="0" smtClean="0">
                    <a:latin typeface="+mj-ea"/>
                    <a:ea typeface="+mj-ea"/>
                    <a:cs typeface="Times New Roman" pitchFamily="18" charset="0"/>
                  </a:rPr>
                  <a:t>关系模式 </a:t>
                </a:r>
                <a14:m>
                  <m:oMath xmlns:m="http://schemas.openxmlformats.org/officeDocument/2006/math">
                    <m:r>
                      <a:rPr lang="en-US" altLang="zh-CN" sz="2800" b="1" i="0" smtClean="0">
                        <a:latin typeface="Cambria Math"/>
                        <a:ea typeface="+mj-ea"/>
                        <a:cs typeface="Times New Roman" pitchFamily="18" charset="0"/>
                      </a:rPr>
                      <m:t> </m:t>
                    </m:r>
                    <m:r>
                      <a:rPr lang="zh-CN" altLang="en-US" sz="2800" b="1" i="1" smtClean="0">
                        <a:latin typeface="Cambria Math"/>
                        <a:ea typeface="+mj-ea"/>
                        <a:cs typeface="Times New Roman" pitchFamily="18" charset="0"/>
                      </a:rPr>
                      <m:t>𝓡</m:t>
                    </m:r>
                    <m:r>
                      <a:rPr lang="en-US" altLang="zh-CN" sz="2800" b="1" i="1" smtClean="0">
                        <a:latin typeface="Cambria Math"/>
                        <a:ea typeface="+mj-ea"/>
                        <a:cs typeface="Times New Roman" pitchFamily="18" charset="0"/>
                      </a:rPr>
                      <m:t>&lt;</m:t>
                    </m:r>
                    <m:r>
                      <a:rPr lang="en-US" altLang="zh-CN" sz="2800" b="1" i="1" smtClean="0">
                        <a:latin typeface="Cambria Math"/>
                        <a:ea typeface="+mj-ea"/>
                        <a:cs typeface="Times New Roman" pitchFamily="18" charset="0"/>
                      </a:rPr>
                      <m:t>𝑼</m:t>
                    </m:r>
                    <m:r>
                      <a:rPr lang="en-US" altLang="zh-CN" sz="2800" b="1" i="1" smtClean="0">
                        <a:latin typeface="Cambria Math"/>
                        <a:ea typeface="+mj-ea"/>
                        <a:cs typeface="Times New Roman" pitchFamily="18" charset="0"/>
                      </a:rPr>
                      <m:t>,</m:t>
                    </m:r>
                    <m:r>
                      <a:rPr lang="zh-CN" altLang="en-US" sz="2800" i="1" dirty="0">
                        <a:latin typeface="Cambria Math"/>
                      </a:rPr>
                      <m:t>𝓕</m:t>
                    </m:r>
                    <m:r>
                      <a:rPr lang="en-US" altLang="zh-CN" sz="2800" b="1" i="1" smtClean="0">
                        <a:latin typeface="Cambria Math"/>
                        <a:ea typeface="+mj-ea"/>
                        <a:cs typeface="Times New Roman" pitchFamily="18" charset="0"/>
                      </a:rPr>
                      <m:t>&gt; </m:t>
                    </m:r>
                  </m:oMath>
                </a14:m>
                <a:r>
                  <a:rPr lang="zh-CN" altLang="en-US" sz="2800" b="1" dirty="0" smtClean="0">
                    <a:latin typeface="+mj-ea"/>
                    <a:ea typeface="+mj-ea"/>
                    <a:cs typeface="Times New Roman" pitchFamily="18" charset="0"/>
                  </a:rPr>
                  <a:t>来说</a:t>
                </a:r>
                <a:r>
                  <a:rPr lang="zh-CN" altLang="en-US" sz="2800" b="1" dirty="0">
                    <a:latin typeface="+mj-ea"/>
                    <a:ea typeface="+mj-ea"/>
                    <a:cs typeface="Times New Roman" pitchFamily="18" charset="0"/>
                  </a:rPr>
                  <a:t>有以下的推理规则：</a:t>
                </a:r>
              </a:p>
              <a:p>
                <a:pPr>
                  <a:lnSpc>
                    <a:spcPct val="150000"/>
                  </a:lnSpc>
                  <a:buFont typeface="Wingdings" pitchFamily="2" charset="2"/>
                  <a:buChar char="Ø"/>
                </a:pPr>
                <a:r>
                  <a:rPr lang="zh-CN" altLang="en-US" sz="2600" dirty="0">
                    <a:latin typeface="+mj-ea"/>
                    <a:ea typeface="+mj-ea"/>
                    <a:cs typeface="Times New Roman" pitchFamily="18" charset="0"/>
                  </a:rPr>
                  <a:t>自反律</a:t>
                </a:r>
                <a:r>
                  <a:rPr lang="zh-CN" altLang="en-US" sz="2600" b="1" dirty="0">
                    <a:latin typeface="幼圆" pitchFamily="49" charset="-122"/>
                    <a:ea typeface="幼圆" pitchFamily="49" charset="-122"/>
                    <a:cs typeface="Times New Roman" pitchFamily="18" charset="0"/>
                  </a:rPr>
                  <a:t>（Reflexivity）：</a:t>
                </a:r>
                <a:r>
                  <a:rPr lang="zh-CN" altLang="en-US" sz="2600" dirty="0" smtClean="0">
                    <a:latin typeface="幼圆" pitchFamily="49" charset="-122"/>
                    <a:ea typeface="幼圆" pitchFamily="49" charset="-122"/>
                    <a:cs typeface="Times New Roman" pitchFamily="18" charset="0"/>
                  </a:rPr>
                  <a:t>若</a:t>
                </a:r>
                <a14:m>
                  <m:oMath xmlns:m="http://schemas.openxmlformats.org/officeDocument/2006/math">
                    <m:r>
                      <a:rPr lang="en-US" altLang="zh-CN" sz="2600" b="1" i="1" smtClean="0">
                        <a:latin typeface="Cambria Math"/>
                        <a:ea typeface="幼圆" pitchFamily="49" charset="-122"/>
                        <a:cs typeface="Times New Roman" pitchFamily="18" charset="0"/>
                      </a:rPr>
                      <m:t>𝒀</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𝑿</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𝑼</m:t>
                    </m:r>
                  </m:oMath>
                </a14:m>
                <a:r>
                  <a:rPr lang="zh-CN" altLang="en-US" sz="2600" dirty="0" smtClean="0">
                    <a:latin typeface="幼圆" pitchFamily="49" charset="-122"/>
                    <a:ea typeface="幼圆" pitchFamily="49" charset="-122"/>
                    <a:cs typeface="Times New Roman" pitchFamily="18" charset="0"/>
                  </a:rPr>
                  <a:t>，则</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𝑿</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𝒀</m:t>
                    </m:r>
                    <m:r>
                      <a:rPr lang="en-US" altLang="zh-CN" sz="2600" b="1" i="1"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cs typeface="Times New Roman" pitchFamily="18" charset="0"/>
                  </a:rPr>
                  <a:t>为</a:t>
                </a:r>
                <a14:m>
                  <m:oMath xmlns:m="http://schemas.openxmlformats.org/officeDocument/2006/math">
                    <m:r>
                      <a:rPr lang="zh-CN" altLang="en-US" sz="2800" i="1" dirty="0">
                        <a:latin typeface="Cambria Math"/>
                      </a:rPr>
                      <m:t>𝓕</m:t>
                    </m:r>
                  </m:oMath>
                </a14:m>
                <a:r>
                  <a:rPr lang="zh-CN" altLang="en-US" sz="2600" dirty="0" smtClean="0">
                    <a:latin typeface="幼圆" pitchFamily="49" charset="-122"/>
                    <a:ea typeface="幼圆" pitchFamily="49" charset="-122"/>
                    <a:cs typeface="Times New Roman" pitchFamily="18" charset="0"/>
                  </a:rPr>
                  <a:t>所蕴含；</a:t>
                </a:r>
                <a:endParaRPr lang="zh-CN" altLang="en-US" sz="2600" dirty="0">
                  <a:latin typeface="幼圆" pitchFamily="49" charset="-122"/>
                  <a:ea typeface="幼圆" pitchFamily="49" charset="-122"/>
                  <a:cs typeface="Times New Roman" pitchFamily="18" charset="0"/>
                </a:endParaRPr>
              </a:p>
              <a:p>
                <a:pPr>
                  <a:lnSpc>
                    <a:spcPct val="150000"/>
                  </a:lnSpc>
                  <a:buFont typeface="Wingdings" pitchFamily="2" charset="2"/>
                  <a:buChar char="Ø"/>
                </a:pPr>
                <a:r>
                  <a:rPr lang="zh-CN" altLang="en-US" sz="2600" dirty="0">
                    <a:latin typeface="+mj-ea"/>
                    <a:ea typeface="+mj-ea"/>
                    <a:cs typeface="Times New Roman" pitchFamily="18" charset="0"/>
                  </a:rPr>
                  <a:t>增广律</a:t>
                </a:r>
                <a:r>
                  <a:rPr lang="zh-CN" altLang="en-US" sz="2600" b="1" dirty="0">
                    <a:latin typeface="幼圆" pitchFamily="49" charset="-122"/>
                    <a:ea typeface="幼圆" pitchFamily="49" charset="-122"/>
                    <a:cs typeface="Times New Roman" pitchFamily="18" charset="0"/>
                  </a:rPr>
                  <a:t>（Augmentation）：</a:t>
                </a:r>
                <a:r>
                  <a:rPr lang="zh-CN" altLang="en-US" sz="2600" dirty="0" smtClean="0">
                    <a:latin typeface="幼圆" pitchFamily="49" charset="-122"/>
                    <a:ea typeface="幼圆" pitchFamily="49" charset="-122"/>
                    <a:cs typeface="Times New Roman" pitchFamily="18" charset="0"/>
                  </a:rPr>
                  <a:t>若</a:t>
                </a:r>
                <a14:m>
                  <m:oMath xmlns:m="http://schemas.openxmlformats.org/officeDocument/2006/math">
                    <m:r>
                      <a:rPr lang="en-US" altLang="zh-CN" sz="2600" b="1" i="1" smtClean="0">
                        <a:latin typeface="Cambria Math"/>
                        <a:ea typeface="幼圆" pitchFamily="49" charset="-122"/>
                        <a:cs typeface="Times New Roman" pitchFamily="18" charset="0"/>
                      </a:rPr>
                      <m:t>𝑿</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𝒀</m:t>
                    </m:r>
                    <m:r>
                      <a:rPr lang="en-US" altLang="zh-CN" sz="2600" b="1" i="1"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cs typeface="Times New Roman" pitchFamily="18" charset="0"/>
                  </a:rPr>
                  <a:t>为</a:t>
                </a:r>
                <a14:m>
                  <m:oMath xmlns:m="http://schemas.openxmlformats.org/officeDocument/2006/math">
                    <m:r>
                      <a:rPr lang="en-US" altLang="zh-CN" sz="2800" b="1" i="0" dirty="0" smtClean="0">
                        <a:latin typeface="Cambria Math"/>
                      </a:rPr>
                      <m:t> </m:t>
                    </m:r>
                    <m:r>
                      <a:rPr lang="zh-CN" altLang="en-US" sz="2800" i="1" dirty="0">
                        <a:latin typeface="Cambria Math"/>
                      </a:rPr>
                      <m:t>𝓕</m:t>
                    </m:r>
                    <m:r>
                      <a:rPr lang="en-US" altLang="zh-CN" sz="2800" b="1" i="1" dirty="0" smtClean="0">
                        <a:latin typeface="Cambria Math"/>
                      </a:rPr>
                      <m:t> </m:t>
                    </m:r>
                  </m:oMath>
                </a14:m>
                <a:r>
                  <a:rPr lang="zh-CN" altLang="en-US" sz="2600" dirty="0" smtClean="0">
                    <a:latin typeface="幼圆" pitchFamily="49" charset="-122"/>
                    <a:ea typeface="幼圆" pitchFamily="49" charset="-122"/>
                    <a:cs typeface="Times New Roman" pitchFamily="18" charset="0"/>
                  </a:rPr>
                  <a:t>所</a:t>
                </a:r>
                <a:r>
                  <a:rPr lang="zh-CN" altLang="en-US" sz="2600" dirty="0">
                    <a:latin typeface="幼圆" pitchFamily="49" charset="-122"/>
                    <a:ea typeface="幼圆" pitchFamily="49" charset="-122"/>
                    <a:cs typeface="Times New Roman" pitchFamily="18" charset="0"/>
                  </a:rPr>
                  <a:t>蕴含，</a:t>
                </a:r>
                <a:r>
                  <a:rPr lang="zh-CN" altLang="en-US" sz="2600" dirty="0" smtClean="0">
                    <a:latin typeface="幼圆" pitchFamily="49" charset="-122"/>
                    <a:ea typeface="幼圆" pitchFamily="49" charset="-122"/>
                    <a:cs typeface="Times New Roman" pitchFamily="18" charset="0"/>
                  </a:rPr>
                  <a:t>且</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𝒁</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𝑼</m:t>
                    </m:r>
                  </m:oMath>
                </a14:m>
                <a:r>
                  <a:rPr lang="zh-CN" altLang="en-US" sz="2600" dirty="0" smtClean="0">
                    <a:latin typeface="幼圆" pitchFamily="49" charset="-122"/>
                    <a:ea typeface="幼圆" pitchFamily="49" charset="-122"/>
                    <a:cs typeface="Times New Roman" pitchFamily="18" charset="0"/>
                  </a:rPr>
                  <a:t>，则</a:t>
                </a:r>
                <a:r>
                  <a:rPr lang="zh-CN" altLang="en-US" sz="2600" i="1" dirty="0">
                    <a:latin typeface="幼圆" pitchFamily="49" charset="-122"/>
                    <a:ea typeface="幼圆" pitchFamily="49" charset="-122"/>
                    <a:cs typeface="Times New Roman" pitchFamily="18" charset="0"/>
                  </a:rPr>
                  <a:t> </a:t>
                </a:r>
                <a14:m>
                  <m:oMath xmlns:m="http://schemas.openxmlformats.org/officeDocument/2006/math">
                    <m:r>
                      <a:rPr lang="en-US" altLang="zh-CN" sz="2600" b="1" i="1" dirty="0" smtClean="0">
                        <a:latin typeface="Cambria Math"/>
                        <a:ea typeface="幼圆" pitchFamily="49" charset="-122"/>
                        <a:cs typeface="Times New Roman" pitchFamily="18" charset="0"/>
                      </a:rPr>
                      <m:t>𝑿</m:t>
                    </m:r>
                    <m:r>
                      <a:rPr lang="en-US" altLang="zh-CN" sz="2600" b="1" i="1" dirty="0" smtClean="0">
                        <a:latin typeface="Cambria Math"/>
                        <a:ea typeface="Cambria Math"/>
                        <a:cs typeface="Times New Roman" pitchFamily="18" charset="0"/>
                      </a:rPr>
                      <m:t>∪</m:t>
                    </m:r>
                    <m:r>
                      <a:rPr lang="en-US" altLang="zh-CN" sz="2600" b="1" i="1" dirty="0" smtClean="0">
                        <a:latin typeface="Cambria Math"/>
                        <a:ea typeface="Cambria Math"/>
                        <a:cs typeface="Times New Roman" pitchFamily="18" charset="0"/>
                      </a:rPr>
                      <m:t>𝒁</m:t>
                    </m:r>
                    <m:r>
                      <a:rPr lang="en-US" altLang="zh-CN" sz="2600" b="1" i="1" dirty="0" smtClean="0">
                        <a:latin typeface="Cambria Math"/>
                        <a:ea typeface="Cambria Math"/>
                        <a:cs typeface="Times New Roman" pitchFamily="18" charset="0"/>
                      </a:rPr>
                      <m:t>→</m:t>
                    </m:r>
                    <m:r>
                      <a:rPr lang="en-US" altLang="zh-CN" sz="2600" b="1" i="1" dirty="0" smtClean="0">
                        <a:latin typeface="Cambria Math"/>
                        <a:ea typeface="Cambria Math"/>
                        <a:cs typeface="Times New Roman" pitchFamily="18" charset="0"/>
                      </a:rPr>
                      <m:t>𝒀</m:t>
                    </m:r>
                    <m:r>
                      <a:rPr lang="en-US" altLang="zh-CN" sz="2600" b="1" i="1" dirty="0" smtClean="0">
                        <a:latin typeface="Cambria Math"/>
                        <a:ea typeface="Cambria Math"/>
                        <a:cs typeface="Times New Roman" pitchFamily="18" charset="0"/>
                      </a:rPr>
                      <m:t>∪</m:t>
                    </m:r>
                    <m:r>
                      <a:rPr lang="en-US" altLang="zh-CN" sz="2600" b="1" i="1" dirty="0" smtClean="0">
                        <a:latin typeface="Cambria Math"/>
                        <a:ea typeface="Cambria Math"/>
                        <a:cs typeface="Times New Roman" pitchFamily="18" charset="0"/>
                      </a:rPr>
                      <m:t>𝒁</m:t>
                    </m:r>
                    <m:r>
                      <a:rPr lang="en-US" altLang="zh-CN" sz="2600" b="1" i="1" dirty="0"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cs typeface="Times New Roman" pitchFamily="18" charset="0"/>
                  </a:rPr>
                  <a:t>为</a:t>
                </a:r>
                <a14:m>
                  <m:oMath xmlns:m="http://schemas.openxmlformats.org/officeDocument/2006/math">
                    <m:r>
                      <a:rPr lang="en-US" altLang="zh-CN" sz="2800" b="1" i="0" dirty="0" smtClean="0">
                        <a:latin typeface="Cambria Math"/>
                      </a:rPr>
                      <m:t> </m:t>
                    </m:r>
                    <m:r>
                      <a:rPr lang="zh-CN" altLang="en-US" sz="2800" i="1" dirty="0">
                        <a:latin typeface="Cambria Math"/>
                      </a:rPr>
                      <m:t>𝓕</m:t>
                    </m:r>
                    <m:r>
                      <a:rPr lang="en-US" altLang="zh-CN" sz="2800" b="1" i="1" dirty="0" smtClean="0">
                        <a:latin typeface="Cambria Math"/>
                      </a:rPr>
                      <m:t> </m:t>
                    </m:r>
                  </m:oMath>
                </a14:m>
                <a:r>
                  <a:rPr lang="zh-CN" altLang="en-US" sz="2600" dirty="0" smtClean="0">
                    <a:latin typeface="幼圆" pitchFamily="49" charset="-122"/>
                    <a:ea typeface="幼圆" pitchFamily="49" charset="-122"/>
                    <a:cs typeface="Times New Roman" pitchFamily="18" charset="0"/>
                  </a:rPr>
                  <a:t>所蕴含；</a:t>
                </a:r>
                <a:endParaRPr lang="zh-CN" altLang="en-US" sz="2600" dirty="0">
                  <a:latin typeface="幼圆" pitchFamily="49" charset="-122"/>
                  <a:ea typeface="幼圆" pitchFamily="49" charset="-122"/>
                  <a:cs typeface="Times New Roman" pitchFamily="18" charset="0"/>
                </a:endParaRPr>
              </a:p>
              <a:p>
                <a:pPr>
                  <a:lnSpc>
                    <a:spcPct val="150000"/>
                  </a:lnSpc>
                  <a:buFont typeface="Wingdings" pitchFamily="2" charset="2"/>
                  <a:buChar char="Ø"/>
                </a:pPr>
                <a:r>
                  <a:rPr lang="zh-CN" altLang="en-US" sz="2600" dirty="0" smtClean="0">
                    <a:latin typeface="+mj-ea"/>
                    <a:ea typeface="+mj-ea"/>
                    <a:cs typeface="Times New Roman" pitchFamily="18" charset="0"/>
                  </a:rPr>
                  <a:t>传递</a:t>
                </a:r>
                <a:r>
                  <a:rPr lang="zh-CN" altLang="en-US" sz="2600" dirty="0">
                    <a:latin typeface="+mj-ea"/>
                    <a:ea typeface="+mj-ea"/>
                    <a:cs typeface="Times New Roman" pitchFamily="18" charset="0"/>
                  </a:rPr>
                  <a:t>律</a:t>
                </a:r>
                <a:r>
                  <a:rPr lang="zh-CN" altLang="en-US" sz="2600" b="1" dirty="0">
                    <a:latin typeface="幼圆" pitchFamily="49" charset="-122"/>
                    <a:ea typeface="幼圆" pitchFamily="49" charset="-122"/>
                    <a:cs typeface="Times New Roman" pitchFamily="18" charset="0"/>
                  </a:rPr>
                  <a:t>（Transitivity）：</a:t>
                </a:r>
                <a:r>
                  <a:rPr lang="zh-CN" altLang="en-US" sz="2600" dirty="0" smtClean="0">
                    <a:latin typeface="幼圆" pitchFamily="49" charset="-122"/>
                    <a:ea typeface="幼圆" pitchFamily="49" charset="-122"/>
                    <a:cs typeface="Times New Roman" pitchFamily="18" charset="0"/>
                  </a:rPr>
                  <a:t>若</a:t>
                </a:r>
                <a14:m>
                  <m:oMath xmlns:m="http://schemas.openxmlformats.org/officeDocument/2006/math">
                    <m:r>
                      <a:rPr lang="en-US" altLang="zh-CN" sz="2600" i="1">
                        <a:latin typeface="Cambria Math"/>
                        <a:ea typeface="幼圆" pitchFamily="49" charset="-122"/>
                        <a:cs typeface="Times New Roman" pitchFamily="18" charset="0"/>
                      </a:rPr>
                      <m:t>𝑿</m:t>
                    </m:r>
                    <m:r>
                      <a:rPr lang="en-US" altLang="zh-CN" sz="2600" i="1">
                        <a:latin typeface="Cambria Math"/>
                        <a:ea typeface="Cambria Math"/>
                        <a:cs typeface="Times New Roman" pitchFamily="18" charset="0"/>
                      </a:rPr>
                      <m:t>→</m:t>
                    </m:r>
                    <m:r>
                      <a:rPr lang="en-US" altLang="zh-CN" sz="2600" i="1">
                        <a:latin typeface="Cambria Math"/>
                        <a:ea typeface="Cambria Math"/>
                        <a:cs typeface="Times New Roman" pitchFamily="18" charset="0"/>
                      </a:rPr>
                      <m:t>𝒀</m:t>
                    </m:r>
                  </m:oMath>
                </a14:m>
                <a:r>
                  <a:rPr lang="zh-CN" altLang="en-US" sz="2600" dirty="0" smtClean="0">
                    <a:latin typeface="幼圆" pitchFamily="49" charset="-122"/>
                    <a:ea typeface="幼圆" pitchFamily="49" charset="-122"/>
                    <a:cs typeface="Times New Roman" pitchFamily="18" charset="0"/>
                  </a:rPr>
                  <a:t> 及</a:t>
                </a:r>
                <a14:m>
                  <m:oMath xmlns:m="http://schemas.openxmlformats.org/officeDocument/2006/math">
                    <m:r>
                      <a:rPr lang="en-US" altLang="zh-CN" sz="2600" b="1" i="0" dirty="0" smtClean="0">
                        <a:latin typeface="Cambria Math"/>
                        <a:ea typeface="幼圆" pitchFamily="49" charset="-122"/>
                        <a:cs typeface="Times New Roman" pitchFamily="18" charset="0"/>
                      </a:rPr>
                      <m:t> </m:t>
                    </m:r>
                    <m:r>
                      <a:rPr lang="en-US" altLang="zh-CN" sz="2600" b="1" i="1" dirty="0" smtClean="0">
                        <a:latin typeface="Cambria Math"/>
                        <a:ea typeface="幼圆" pitchFamily="49" charset="-122"/>
                        <a:cs typeface="Times New Roman" pitchFamily="18" charset="0"/>
                      </a:rPr>
                      <m:t>𝒀</m:t>
                    </m:r>
                    <m:r>
                      <a:rPr lang="en-US" altLang="zh-CN" sz="2600" b="1" i="1" dirty="0" smtClean="0">
                        <a:latin typeface="Cambria Math"/>
                        <a:ea typeface="Cambria Math"/>
                        <a:cs typeface="Times New Roman" pitchFamily="18" charset="0"/>
                      </a:rPr>
                      <m:t>→</m:t>
                    </m:r>
                    <m:r>
                      <a:rPr lang="en-US" altLang="zh-CN" sz="2600" b="1" i="1" dirty="0" smtClean="0">
                        <a:latin typeface="Cambria Math"/>
                        <a:ea typeface="Cambria Math"/>
                        <a:cs typeface="Times New Roman" pitchFamily="18" charset="0"/>
                      </a:rPr>
                      <m:t>𝒁</m:t>
                    </m:r>
                    <m:r>
                      <a:rPr lang="en-US" altLang="zh-CN" sz="2600" b="1" i="1" dirty="0"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cs typeface="Times New Roman" pitchFamily="18" charset="0"/>
                  </a:rPr>
                  <a:t>为</a:t>
                </a:r>
                <a14:m>
                  <m:oMath xmlns:m="http://schemas.openxmlformats.org/officeDocument/2006/math">
                    <m:r>
                      <a:rPr lang="en-US" altLang="zh-CN" sz="2800" b="1" i="0" dirty="0" smtClean="0">
                        <a:latin typeface="Cambria Math"/>
                      </a:rPr>
                      <m:t> </m:t>
                    </m:r>
                    <m:r>
                      <a:rPr lang="zh-CN" altLang="en-US" sz="2800" i="1" dirty="0">
                        <a:latin typeface="Cambria Math"/>
                      </a:rPr>
                      <m:t>𝓕</m:t>
                    </m:r>
                    <m:r>
                      <a:rPr lang="en-US" altLang="zh-CN" sz="2800" b="1" i="1" dirty="0" smtClean="0">
                        <a:latin typeface="Cambria Math"/>
                      </a:rPr>
                      <m:t> </m:t>
                    </m:r>
                  </m:oMath>
                </a14:m>
                <a:r>
                  <a:rPr lang="zh-CN" altLang="en-US" sz="2600" dirty="0" smtClean="0">
                    <a:latin typeface="幼圆" pitchFamily="49" charset="-122"/>
                    <a:ea typeface="幼圆" pitchFamily="49" charset="-122"/>
                    <a:cs typeface="Times New Roman" pitchFamily="18" charset="0"/>
                  </a:rPr>
                  <a:t>所</a:t>
                </a:r>
                <a:r>
                  <a:rPr lang="zh-CN" altLang="en-US" sz="2600" dirty="0">
                    <a:latin typeface="幼圆" pitchFamily="49" charset="-122"/>
                    <a:ea typeface="幼圆" pitchFamily="49" charset="-122"/>
                    <a:cs typeface="Times New Roman" pitchFamily="18" charset="0"/>
                  </a:rPr>
                  <a:t>蕴含，则</a:t>
                </a:r>
                <a14:m>
                  <m:oMath xmlns:m="http://schemas.openxmlformats.org/officeDocument/2006/math">
                    <m:r>
                      <a:rPr lang="en-US" altLang="zh-CN" sz="2600" i="1">
                        <a:latin typeface="Cambria Math"/>
                        <a:ea typeface="幼圆" pitchFamily="49" charset="-122"/>
                        <a:cs typeface="Times New Roman" pitchFamily="18" charset="0"/>
                      </a:rPr>
                      <m:t>𝑿</m:t>
                    </m:r>
                    <m:r>
                      <a:rPr lang="en-US" altLang="zh-CN" sz="2600" i="1">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𝒁</m:t>
                    </m:r>
                    <m:r>
                      <a:rPr lang="en-US" altLang="zh-CN" sz="2600" b="1" i="1"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cs typeface="Times New Roman" pitchFamily="18" charset="0"/>
                  </a:rPr>
                  <a:t>为</a:t>
                </a:r>
                <a14:m>
                  <m:oMath xmlns:m="http://schemas.openxmlformats.org/officeDocument/2006/math">
                    <m:r>
                      <a:rPr lang="en-US" altLang="zh-CN" sz="2800" b="1" i="0" dirty="0" smtClean="0">
                        <a:latin typeface="Cambria Math"/>
                      </a:rPr>
                      <m:t> </m:t>
                    </m:r>
                    <m:r>
                      <a:rPr lang="zh-CN" altLang="en-US" sz="2800" i="1" dirty="0">
                        <a:latin typeface="Cambria Math"/>
                      </a:rPr>
                      <m:t>𝓕</m:t>
                    </m:r>
                    <m:r>
                      <a:rPr lang="en-US" altLang="zh-CN" sz="2800" b="1" i="1" dirty="0" smtClean="0">
                        <a:latin typeface="Cambria Math"/>
                      </a:rPr>
                      <m:t> </m:t>
                    </m:r>
                  </m:oMath>
                </a14:m>
                <a:r>
                  <a:rPr lang="zh-CN" altLang="en-US" sz="2600" dirty="0" smtClean="0">
                    <a:latin typeface="幼圆" pitchFamily="49" charset="-122"/>
                    <a:ea typeface="幼圆" pitchFamily="49" charset="-122"/>
                    <a:cs typeface="Times New Roman" pitchFamily="18" charset="0"/>
                  </a:rPr>
                  <a:t>所蕴含</a:t>
                </a:r>
                <a:r>
                  <a:rPr lang="en-US" altLang="zh-CN" sz="2600" dirty="0" smtClean="0">
                    <a:latin typeface="幼圆" pitchFamily="49" charset="-122"/>
                    <a:ea typeface="幼圆" pitchFamily="49" charset="-122"/>
                    <a:cs typeface="Times New Roman" pitchFamily="18" charset="0"/>
                  </a:rPr>
                  <a:t>.</a:t>
                </a:r>
                <a:endParaRPr lang="zh-CN" altLang="en-US" sz="2600" dirty="0">
                  <a:latin typeface="幼圆" pitchFamily="49" charset="-122"/>
                  <a:ea typeface="幼圆" pitchFamily="49" charset="-122"/>
                  <a:cs typeface="Times New Roman" pitchFamily="18" charset="0"/>
                </a:endParaRPr>
              </a:p>
            </p:txBody>
          </p:sp>
        </mc:Choice>
        <mc:Fallback>
          <p:sp>
            <p:nvSpPr>
              <p:cNvPr id="62467" name="Rectangle 3"/>
              <p:cNvSpPr>
                <a:spLocks noGrp="1" noRot="1" noChangeAspect="1" noMove="1" noResize="1" noEditPoints="1" noAdjustHandles="1" noChangeArrowheads="1" noChangeShapeType="1" noTextEdit="1"/>
              </p:cNvSpPr>
              <p:nvPr>
                <p:ph idx="4294967295"/>
              </p:nvPr>
            </p:nvSpPr>
            <p:spPr>
              <a:xfrm>
                <a:off x="971600" y="1057300"/>
                <a:ext cx="8172400" cy="4176464"/>
              </a:xfrm>
              <a:blipFill rotWithShape="1">
                <a:blip r:embed="rId1"/>
                <a:stretch>
                  <a:fillRect l="-1268" b="-1020"/>
                </a:stretch>
              </a:blipFill>
            </p:spPr>
            <p:txBody>
              <a:bodyPr/>
              <a:lstStyle/>
              <a:p>
                <a:r>
                  <a:rPr lang="zh-CN" altLang="en-US">
                    <a:noFill/>
                  </a:rPr>
                  <a:t> </a:t>
                </a:r>
                <a:endParaRPr lang="zh-CN" altLang="en-US">
                  <a:noFill/>
                </a:endParaRPr>
              </a:p>
            </p:txBody>
          </p:sp>
        </mc:Fallback>
      </mc:AlternateContent>
      <p:sp>
        <p:nvSpPr>
          <p:cNvPr id="6" name="椭圆 5"/>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2</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p:cTn id="7" dur="500" fill="hold"/>
                                        <p:tgtEl>
                                          <p:spTgt spid="62466"/>
                                        </p:tgtEl>
                                        <p:attrNameLst>
                                          <p:attrName>ppt_w</p:attrName>
                                        </p:attrNameLst>
                                      </p:cBhvr>
                                      <p:tavLst>
                                        <p:tav tm="0">
                                          <p:val>
                                            <p:fltVal val="0"/>
                                          </p:val>
                                        </p:tav>
                                        <p:tav tm="100000">
                                          <p:val>
                                            <p:strVal val="#ppt_w"/>
                                          </p:val>
                                        </p:tav>
                                      </p:tavLst>
                                    </p:anim>
                                    <p:anim calcmode="lin" valueType="num">
                                      <p:cBhvr>
                                        <p:cTn id="8" dur="500" fill="hold"/>
                                        <p:tgtEl>
                                          <p:spTgt spid="62466"/>
                                        </p:tgtEl>
                                        <p:attrNameLst>
                                          <p:attrName>ppt_h</p:attrName>
                                        </p:attrNameLst>
                                      </p:cBhvr>
                                      <p:tavLst>
                                        <p:tav tm="0">
                                          <p:val>
                                            <p:fltVal val="0"/>
                                          </p:val>
                                        </p:tav>
                                        <p:tav tm="100000">
                                          <p:val>
                                            <p:strVal val="#ppt_h"/>
                                          </p:val>
                                        </p:tav>
                                      </p:tavLst>
                                    </p:anim>
                                    <p:animEffect transition="in" filter="fade">
                                      <p:cBhvr>
                                        <p:cTn id="9" dur="500"/>
                                        <p:tgtEl>
                                          <p:spTgt spid="6246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Effect transition="in" filter="wipe(up)">
                                      <p:cBhvr>
                                        <p:cTn id="13" dur="500"/>
                                        <p:tgtEl>
                                          <p:spTgt spid="62467">
                                            <p:txEl>
                                              <p:pRg st="0" end="0"/>
                                            </p:txEl>
                                          </p:spTgt>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2467">
                                            <p:txEl>
                                              <p:pRg st="1" end="1"/>
                                            </p:txEl>
                                          </p:spTgt>
                                        </p:tgtEl>
                                        <p:attrNameLst>
                                          <p:attrName>style.visibility</p:attrName>
                                        </p:attrNameLst>
                                      </p:cBhvr>
                                      <p:to>
                                        <p:strVal val="visible"/>
                                      </p:to>
                                    </p:set>
                                    <p:animEffect transition="in" filter="wipe(up)">
                                      <p:cBhvr>
                                        <p:cTn id="17" dur="500"/>
                                        <p:tgtEl>
                                          <p:spTgt spid="62467">
                                            <p:txEl>
                                              <p:pRg st="1" end="1"/>
                                            </p:txEl>
                                          </p:spTgt>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62467">
                                            <p:txEl>
                                              <p:pRg st="2" end="2"/>
                                            </p:txEl>
                                          </p:spTgt>
                                        </p:tgtEl>
                                        <p:attrNameLst>
                                          <p:attrName>style.visibility</p:attrName>
                                        </p:attrNameLst>
                                      </p:cBhvr>
                                      <p:to>
                                        <p:strVal val="visible"/>
                                      </p:to>
                                    </p:set>
                                    <p:animEffect transition="in" filter="wipe(up)">
                                      <p:cBhvr>
                                        <p:cTn id="21" dur="500"/>
                                        <p:tgtEl>
                                          <p:spTgt spid="62467">
                                            <p:txEl>
                                              <p:pRg st="2" end="2"/>
                                            </p:txEl>
                                          </p:spTgt>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Effect transition="in" filter="wipe(up)">
                                      <p:cBhvr>
                                        <p:cTn id="25"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491" name="Rectangle 3"/>
              <p:cNvSpPr>
                <a:spLocks noGrp="1" noChangeArrowheads="1"/>
              </p:cNvSpPr>
              <p:nvPr>
                <p:ph idx="4294967295"/>
              </p:nvPr>
            </p:nvSpPr>
            <p:spPr>
              <a:xfrm>
                <a:off x="971600" y="985292"/>
                <a:ext cx="8172400" cy="4680520"/>
              </a:xfrm>
            </p:spPr>
            <p:txBody>
              <a:bodyPr>
                <a:normAutofit/>
              </a:bodyPr>
              <a:lstStyle/>
              <a:p>
                <a:pPr>
                  <a:lnSpc>
                    <a:spcPct val="150000"/>
                  </a:lnSpc>
                  <a:buFont typeface="Wingdings" pitchFamily="2" charset="2"/>
                  <a:buChar char="u"/>
                </a:pPr>
                <a:r>
                  <a:rPr lang="zh-CN" altLang="en-US" sz="2800" b="1" dirty="0" smtClean="0">
                    <a:latin typeface="+mj-ea"/>
                    <a:ea typeface="+mj-ea"/>
                    <a:cs typeface="Times New Roman" pitchFamily="18" charset="0"/>
                  </a:rPr>
                  <a:t> 自反</a:t>
                </a:r>
                <a:r>
                  <a:rPr lang="zh-CN" altLang="en-US" sz="2800" b="1" dirty="0">
                    <a:latin typeface="+mj-ea"/>
                    <a:ea typeface="+mj-ea"/>
                    <a:cs typeface="Times New Roman" pitchFamily="18" charset="0"/>
                  </a:rPr>
                  <a:t>律: </a:t>
                </a:r>
                <a:r>
                  <a:rPr lang="zh-CN" altLang="en-US" sz="2800" b="1" dirty="0" smtClean="0">
                    <a:latin typeface="+mj-ea"/>
                    <a:ea typeface="+mj-ea"/>
                    <a:cs typeface="Times New Roman" pitchFamily="18" charset="0"/>
                  </a:rPr>
                  <a:t> </a:t>
                </a:r>
                <a:r>
                  <a:rPr lang="zh-CN" altLang="en-US" sz="2800" dirty="0" smtClean="0">
                    <a:latin typeface="+mj-ea"/>
                    <a:ea typeface="+mj-ea"/>
                    <a:cs typeface="Times New Roman" pitchFamily="18" charset="0"/>
                  </a:rPr>
                  <a:t>若</a:t>
                </a:r>
                <a14:m>
                  <m:oMath xmlns:m="http://schemas.openxmlformats.org/officeDocument/2006/math">
                    <m:r>
                      <a:rPr lang="en-US" altLang="zh-CN" sz="2800" b="1" i="0" smtClean="0">
                        <a:latin typeface="Cambria Math"/>
                        <a:ea typeface="+mj-ea"/>
                        <a:cs typeface="Times New Roman" pitchFamily="18" charset="0"/>
                      </a:rPr>
                      <m:t> </m:t>
                    </m:r>
                    <m:r>
                      <a:rPr lang="en-US" altLang="zh-CN" sz="2800" b="1" i="1" smtClean="0">
                        <a:latin typeface="Cambria Math"/>
                        <a:ea typeface="+mj-ea"/>
                        <a:cs typeface="Times New Roman" pitchFamily="18" charset="0"/>
                      </a:rPr>
                      <m:t>𝒀</m:t>
                    </m:r>
                    <m:r>
                      <a:rPr lang="en-US" altLang="zh-CN" sz="2800" b="1" i="1" smtClean="0">
                        <a:latin typeface="Cambria Math"/>
                        <a:ea typeface="Cambria Math"/>
                        <a:cs typeface="Times New Roman" pitchFamily="18" charset="0"/>
                      </a:rPr>
                      <m:t>⊆</m:t>
                    </m:r>
                    <m:r>
                      <a:rPr lang="en-US" altLang="zh-CN" sz="2800" b="1" i="1" smtClean="0">
                        <a:latin typeface="Cambria Math"/>
                        <a:ea typeface="Cambria Math"/>
                        <a:cs typeface="Times New Roman" pitchFamily="18" charset="0"/>
                      </a:rPr>
                      <m:t>𝑿</m:t>
                    </m:r>
                    <m:r>
                      <a:rPr lang="en-US" altLang="zh-CN" sz="2800" b="1" i="1" smtClean="0">
                        <a:latin typeface="Cambria Math"/>
                        <a:ea typeface="Cambria Math"/>
                        <a:cs typeface="Times New Roman" pitchFamily="18" charset="0"/>
                      </a:rPr>
                      <m:t>⊆</m:t>
                    </m:r>
                    <m:r>
                      <a:rPr lang="en-US" altLang="zh-CN" sz="2800" b="1" i="1" smtClean="0">
                        <a:latin typeface="Cambria Math"/>
                        <a:ea typeface="Cambria Math"/>
                        <a:cs typeface="Times New Roman" pitchFamily="18" charset="0"/>
                      </a:rPr>
                      <m:t>𝑼</m:t>
                    </m:r>
                    <m:r>
                      <a:rPr lang="en-US" altLang="zh-CN" sz="2800" b="1" i="1" smtClean="0">
                        <a:latin typeface="Cambria Math"/>
                        <a:ea typeface="Cambria Math"/>
                        <a:cs typeface="Times New Roman" pitchFamily="18" charset="0"/>
                      </a:rPr>
                      <m:t> </m:t>
                    </m:r>
                  </m:oMath>
                </a14:m>
                <a:r>
                  <a:rPr lang="zh-CN" altLang="en-US" sz="2800" dirty="0" smtClean="0">
                    <a:latin typeface="+mj-ea"/>
                    <a:ea typeface="+mj-ea"/>
                    <a:cs typeface="Times New Roman" pitchFamily="18" charset="0"/>
                  </a:rPr>
                  <a:t>，则</a:t>
                </a:r>
                <a14:m>
                  <m:oMath xmlns:m="http://schemas.openxmlformats.org/officeDocument/2006/math">
                    <m:r>
                      <a:rPr lang="en-US" altLang="zh-CN" sz="2800" b="1" i="0" smtClean="0">
                        <a:latin typeface="Cambria Math"/>
                        <a:ea typeface="+mj-ea"/>
                        <a:cs typeface="Times New Roman" pitchFamily="18" charset="0"/>
                      </a:rPr>
                      <m:t> </m:t>
                    </m:r>
                    <m:r>
                      <a:rPr lang="en-US" altLang="zh-CN" sz="2800" b="1" i="1" smtClean="0">
                        <a:latin typeface="Cambria Math"/>
                        <a:ea typeface="+mj-ea"/>
                        <a:cs typeface="Times New Roman" pitchFamily="18" charset="0"/>
                      </a:rPr>
                      <m:t>𝑿</m:t>
                    </m:r>
                    <m:r>
                      <a:rPr lang="en-US" altLang="zh-CN" sz="2800" b="1" i="1" smtClean="0">
                        <a:latin typeface="Cambria Math"/>
                        <a:ea typeface="Cambria Math"/>
                        <a:cs typeface="Times New Roman" pitchFamily="18" charset="0"/>
                      </a:rPr>
                      <m:t>→</m:t>
                    </m:r>
                    <m:r>
                      <a:rPr lang="en-US" altLang="zh-CN" sz="2800" b="1" i="1" smtClean="0">
                        <a:latin typeface="Cambria Math"/>
                        <a:ea typeface="Cambria Math"/>
                        <a:cs typeface="Times New Roman" pitchFamily="18" charset="0"/>
                      </a:rPr>
                      <m:t>𝒀</m:t>
                    </m:r>
                    <m:r>
                      <a:rPr lang="en-US" altLang="zh-CN" sz="2800" b="1" i="1" smtClean="0">
                        <a:latin typeface="Cambria Math"/>
                        <a:ea typeface="Cambria Math"/>
                        <a:cs typeface="Times New Roman" pitchFamily="18" charset="0"/>
                      </a:rPr>
                      <m:t> </m:t>
                    </m:r>
                  </m:oMath>
                </a14:m>
                <a:r>
                  <a:rPr lang="zh-CN" altLang="en-US" sz="2800" dirty="0" smtClean="0">
                    <a:latin typeface="+mj-ea"/>
                    <a:ea typeface="+mj-ea"/>
                    <a:cs typeface="Times New Roman" pitchFamily="18" charset="0"/>
                  </a:rPr>
                  <a:t>为</a:t>
                </a:r>
                <a14:m>
                  <m:oMath xmlns:m="http://schemas.openxmlformats.org/officeDocument/2006/math">
                    <m:r>
                      <a:rPr lang="en-US" altLang="zh-CN" sz="3200" b="1" i="0" dirty="0" smtClean="0">
                        <a:latin typeface="Cambria Math"/>
                      </a:rPr>
                      <m:t> </m:t>
                    </m:r>
                    <m:r>
                      <a:rPr lang="zh-CN" altLang="en-US" sz="3200" i="1" dirty="0">
                        <a:latin typeface="Cambria Math"/>
                      </a:rPr>
                      <m:t>𝓕</m:t>
                    </m:r>
                    <m:r>
                      <a:rPr lang="en-US" altLang="zh-CN" sz="3200" b="1" i="1" dirty="0" smtClean="0">
                        <a:latin typeface="Cambria Math"/>
                      </a:rPr>
                      <m:t> </m:t>
                    </m:r>
                  </m:oMath>
                </a14:m>
                <a:r>
                  <a:rPr lang="zh-CN" altLang="en-US" sz="2800" dirty="0" smtClean="0">
                    <a:latin typeface="+mj-ea"/>
                    <a:ea typeface="+mj-ea"/>
                    <a:cs typeface="Times New Roman" pitchFamily="18" charset="0"/>
                  </a:rPr>
                  <a:t>所</a:t>
                </a:r>
                <a:r>
                  <a:rPr lang="zh-CN" altLang="en-US" sz="2800" dirty="0">
                    <a:latin typeface="+mj-ea"/>
                    <a:ea typeface="+mj-ea"/>
                    <a:cs typeface="Times New Roman" pitchFamily="18" charset="0"/>
                  </a:rPr>
                  <a:t>蕴含</a:t>
                </a:r>
              </a:p>
              <a:p>
                <a:pPr>
                  <a:lnSpc>
                    <a:spcPct val="150000"/>
                  </a:lnSpc>
                </a:pPr>
                <a:r>
                  <a:rPr lang="en-US" altLang="zh-CN" sz="2600" b="1" dirty="0" smtClean="0">
                    <a:latin typeface="Times New Roman" pitchFamily="18" charset="0"/>
                    <a:ea typeface="宋体" pitchFamily="2" charset="-122"/>
                    <a:cs typeface="Times New Roman" pitchFamily="18" charset="0"/>
                  </a:rPr>
                  <a:t>【</a:t>
                </a:r>
                <a:r>
                  <a:rPr lang="zh-CN" altLang="en-US" sz="2600" dirty="0">
                    <a:latin typeface="+mj-ea"/>
                    <a:ea typeface="+mj-ea"/>
                    <a:cs typeface="Times New Roman" pitchFamily="18" charset="0"/>
                  </a:rPr>
                  <a:t>证</a:t>
                </a:r>
                <a:r>
                  <a:rPr lang="en-US" altLang="zh-CN" sz="2600" b="1" dirty="0" smtClean="0">
                    <a:latin typeface="Times New Roman" pitchFamily="18" charset="0"/>
                    <a:ea typeface="宋体" pitchFamily="2" charset="-122"/>
                    <a:cs typeface="Times New Roman" pitchFamily="18" charset="0"/>
                  </a:rPr>
                  <a:t>】</a:t>
                </a:r>
                <a:r>
                  <a:rPr lang="zh-CN" altLang="en-US" sz="2600" b="1" dirty="0" smtClean="0">
                    <a:latin typeface="Times New Roman" pitchFamily="18" charset="0"/>
                    <a:ea typeface="宋体" pitchFamily="2" charset="-122"/>
                    <a:cs typeface="Times New Roman" pitchFamily="18" charset="0"/>
                  </a:rPr>
                  <a:t>:  </a:t>
                </a:r>
                <a:r>
                  <a:rPr lang="zh-CN" altLang="en-US" sz="2600" dirty="0" smtClean="0">
                    <a:latin typeface="幼圆" pitchFamily="49" charset="-122"/>
                    <a:ea typeface="幼圆" pitchFamily="49" charset="-122"/>
                    <a:cs typeface="Times New Roman" pitchFamily="18" charset="0"/>
                  </a:rPr>
                  <a:t>设</a:t>
                </a:r>
                <a14:m>
                  <m:oMath xmlns:m="http://schemas.openxmlformats.org/officeDocument/2006/math">
                    <m:r>
                      <a:rPr lang="en-US" altLang="zh-CN" sz="2600" b="1" i="0" smtClean="0">
                        <a:latin typeface="Cambria Math"/>
                        <a:cs typeface="Times New Roman" pitchFamily="18" charset="0"/>
                      </a:rPr>
                      <m:t> </m:t>
                    </m:r>
                    <m:r>
                      <a:rPr lang="en-US" altLang="zh-CN" sz="2600" b="1" i="1">
                        <a:latin typeface="Cambria Math"/>
                        <a:cs typeface="Times New Roman" pitchFamily="18" charset="0"/>
                      </a:rPr>
                      <m:t>𝒀</m:t>
                    </m:r>
                    <m:r>
                      <a:rPr lang="en-US" altLang="zh-CN" sz="2600" b="1" i="1">
                        <a:latin typeface="Cambria Math"/>
                        <a:ea typeface="Cambria Math"/>
                        <a:cs typeface="Times New Roman" pitchFamily="18" charset="0"/>
                      </a:rPr>
                      <m:t>⊆</m:t>
                    </m:r>
                    <m:r>
                      <a:rPr lang="en-US" altLang="zh-CN" sz="2600" b="1" i="1">
                        <a:latin typeface="Cambria Math"/>
                        <a:ea typeface="Cambria Math"/>
                        <a:cs typeface="Times New Roman" pitchFamily="18" charset="0"/>
                      </a:rPr>
                      <m:t>𝑿</m:t>
                    </m:r>
                    <m:r>
                      <a:rPr lang="en-US" altLang="zh-CN" sz="2600" b="1" i="1">
                        <a:latin typeface="Cambria Math"/>
                        <a:ea typeface="Cambria Math"/>
                        <a:cs typeface="Times New Roman" pitchFamily="18" charset="0"/>
                      </a:rPr>
                      <m:t>⊆</m:t>
                    </m:r>
                    <m:r>
                      <a:rPr lang="en-US" altLang="zh-CN" sz="2600" b="1" i="1">
                        <a:latin typeface="Cambria Math"/>
                        <a:ea typeface="Cambria Math"/>
                        <a:cs typeface="Times New Roman" pitchFamily="18" charset="0"/>
                      </a:rPr>
                      <m:t>𝑼</m:t>
                    </m:r>
                  </m:oMath>
                </a14:m>
                <a:r>
                  <a:rPr lang="zh-CN" altLang="en-US" sz="2600" dirty="0" smtClean="0">
                    <a:latin typeface="幼圆" pitchFamily="49" charset="-122"/>
                    <a:ea typeface="幼圆" pitchFamily="49" charset="-122"/>
                    <a:cs typeface="Times New Roman" pitchFamily="18" charset="0"/>
                  </a:rPr>
                  <a:t> </a:t>
                </a:r>
                <a:r>
                  <a:rPr lang="zh-CN" altLang="en-US" sz="2600" dirty="0" smtClean="0">
                    <a:solidFill>
                      <a:srgbClr val="6600FF"/>
                    </a:solidFill>
                    <a:latin typeface="幼圆" pitchFamily="49" charset="-122"/>
                    <a:ea typeface="幼圆" pitchFamily="49" charset="-122"/>
                    <a:cs typeface="Times New Roman" pitchFamily="18" charset="0"/>
                  </a:rPr>
                  <a:t> </a:t>
                </a:r>
                <a:endParaRPr lang="zh-CN" altLang="en-US" sz="2600" dirty="0">
                  <a:solidFill>
                    <a:srgbClr val="6600FF"/>
                  </a:solidFill>
                  <a:latin typeface="幼圆" pitchFamily="49" charset="-122"/>
                  <a:ea typeface="幼圆" pitchFamily="49" charset="-122"/>
                  <a:cs typeface="Times New Roman" pitchFamily="18" charset="0"/>
                </a:endParaRPr>
              </a:p>
              <a:p>
                <a:pPr lvl="1">
                  <a:lnSpc>
                    <a:spcPct val="150000"/>
                  </a:lnSpc>
                  <a:buNone/>
                </a:pPr>
                <a:r>
                  <a:rPr lang="zh-CN" altLang="en-US" sz="2600" b="1" dirty="0" smtClean="0">
                    <a:latin typeface="幼圆" pitchFamily="49" charset="-122"/>
                    <a:ea typeface="幼圆" pitchFamily="49" charset="-122"/>
                    <a:cs typeface="Times New Roman" pitchFamily="18" charset="0"/>
                  </a:rPr>
                  <a:t> 对</a:t>
                </a:r>
                <a14:m>
                  <m:oMath xmlns:m="http://schemas.openxmlformats.org/officeDocument/2006/math">
                    <m:r>
                      <a:rPr lang="en-US" altLang="zh-CN" sz="2600" b="1" i="1" smtClean="0">
                        <a:latin typeface="Cambria Math"/>
                        <a:ea typeface="Cambria Math"/>
                        <a:cs typeface="Times New Roman" pitchFamily="18" charset="0"/>
                      </a:rPr>
                      <m:t>𝓡</m:t>
                    </m:r>
                    <m:r>
                      <a:rPr lang="en-US" altLang="zh-CN" sz="2600" b="1" i="1" smtClean="0">
                        <a:latin typeface="Cambria Math"/>
                        <a:ea typeface="Cambria Math"/>
                        <a:cs typeface="Times New Roman" pitchFamily="18" charset="0"/>
                      </a:rPr>
                      <m:t>&lt;</m:t>
                    </m:r>
                    <m:r>
                      <a:rPr lang="en-US" altLang="zh-CN" sz="2600" b="1" i="1" smtClean="0">
                        <a:latin typeface="Cambria Math"/>
                        <a:ea typeface="Cambria Math"/>
                        <a:cs typeface="Times New Roman" pitchFamily="18" charset="0"/>
                      </a:rPr>
                      <m:t>𝑼</m:t>
                    </m:r>
                    <m:r>
                      <a:rPr lang="en-US" altLang="zh-CN" sz="2600" b="1" i="1" smtClean="0">
                        <a:latin typeface="Cambria Math"/>
                        <a:ea typeface="Cambria Math"/>
                        <a:cs typeface="Times New Roman" pitchFamily="18" charset="0"/>
                      </a:rPr>
                      <m:t>,</m:t>
                    </m:r>
                    <m:r>
                      <a:rPr lang="zh-CN" altLang="en-US" sz="2600" b="1" i="1" dirty="0">
                        <a:latin typeface="Cambria Math"/>
                      </a:rPr>
                      <m:t>𝓕</m:t>
                    </m:r>
                    <m:r>
                      <a:rPr lang="en-US" altLang="zh-CN" sz="2600" b="1" i="1" smtClean="0">
                        <a:latin typeface="Cambria Math"/>
                        <a:ea typeface="Cambria Math"/>
                        <a:cs typeface="Times New Roman" pitchFamily="18" charset="0"/>
                      </a:rPr>
                      <m:t>&gt;</m:t>
                    </m:r>
                  </m:oMath>
                </a14:m>
                <a:r>
                  <a:rPr lang="zh-CN" altLang="en-US" sz="2600" b="1" dirty="0" smtClean="0">
                    <a:latin typeface="幼圆" pitchFamily="49" charset="-122"/>
                    <a:ea typeface="幼圆" pitchFamily="49" charset="-122"/>
                    <a:cs typeface="Times New Roman" pitchFamily="18" charset="0"/>
                  </a:rPr>
                  <a:t> 的</a:t>
                </a:r>
                <a:r>
                  <a:rPr lang="zh-CN" altLang="en-US" sz="2600" b="1" dirty="0">
                    <a:latin typeface="幼圆" pitchFamily="49" charset="-122"/>
                    <a:ea typeface="幼圆" pitchFamily="49" charset="-122"/>
                    <a:cs typeface="Times New Roman" pitchFamily="18" charset="0"/>
                  </a:rPr>
                  <a:t>任一</a:t>
                </a:r>
                <a:r>
                  <a:rPr lang="zh-CN" altLang="en-US" sz="2600" b="1" dirty="0" smtClean="0">
                    <a:latin typeface="幼圆" pitchFamily="49" charset="-122"/>
                    <a:ea typeface="幼圆" pitchFamily="49" charset="-122"/>
                    <a:cs typeface="Times New Roman" pitchFamily="18" charset="0"/>
                  </a:rPr>
                  <a:t>关系 </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𝑹</m:t>
                    </m:r>
                    <m:r>
                      <a:rPr lang="en-US" altLang="zh-CN" sz="2600" b="1" i="1" smtClean="0">
                        <a:latin typeface="Cambria Math"/>
                        <a:ea typeface="幼圆" pitchFamily="49" charset="-122"/>
                        <a:cs typeface="Times New Roman" pitchFamily="18" charset="0"/>
                      </a:rPr>
                      <m:t> </m:t>
                    </m:r>
                  </m:oMath>
                </a14:m>
                <a:r>
                  <a:rPr lang="zh-CN" altLang="en-US" sz="2600" b="1" dirty="0" smtClean="0">
                    <a:latin typeface="幼圆" pitchFamily="49" charset="-122"/>
                    <a:ea typeface="幼圆" pitchFamily="49" charset="-122"/>
                    <a:cs typeface="Times New Roman" pitchFamily="18" charset="0"/>
                  </a:rPr>
                  <a:t>中</a:t>
                </a:r>
                <a:r>
                  <a:rPr lang="zh-CN" altLang="en-US" sz="2600" b="1" dirty="0">
                    <a:latin typeface="幼圆" pitchFamily="49" charset="-122"/>
                    <a:ea typeface="幼圆" pitchFamily="49" charset="-122"/>
                    <a:cs typeface="Times New Roman" pitchFamily="18" charset="0"/>
                  </a:rPr>
                  <a:t>的任意两个</a:t>
                </a:r>
                <a:r>
                  <a:rPr lang="zh-CN" altLang="en-US" sz="2600" b="1" dirty="0" smtClean="0">
                    <a:latin typeface="幼圆" pitchFamily="49" charset="-122"/>
                    <a:ea typeface="幼圆" pitchFamily="49" charset="-122"/>
                    <a:cs typeface="Times New Roman" pitchFamily="18" charset="0"/>
                  </a:rPr>
                  <a:t>元组 </a:t>
                </a:r>
                <a14:m>
                  <m:oMath xmlns:m="http://schemas.openxmlformats.org/officeDocument/2006/math">
                    <m:r>
                      <a:rPr lang="en-US" altLang="zh-CN" sz="2600" b="1" i="1" smtClean="0">
                        <a:latin typeface="Cambria Math"/>
                        <a:ea typeface="幼圆" pitchFamily="49" charset="-122"/>
                        <a:cs typeface="Times New Roman" pitchFamily="18" charset="0"/>
                      </a:rPr>
                      <m:t>𝒕</m:t>
                    </m:r>
                    <m:r>
                      <a:rPr lang="en-US" altLang="zh-CN" sz="2600" b="1" i="1"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𝒔</m:t>
                    </m:r>
                    <m:r>
                      <a:rPr lang="en-US" altLang="zh-CN" sz="2600" b="1" i="1" smtClean="0">
                        <a:latin typeface="Cambria Math"/>
                        <a:ea typeface="幼圆" pitchFamily="49" charset="-122"/>
                        <a:cs typeface="Times New Roman" pitchFamily="18" charset="0"/>
                      </a:rPr>
                      <m:t> </m:t>
                    </m:r>
                  </m:oMath>
                </a14:m>
                <a:endParaRPr lang="zh-CN" altLang="en-US" sz="2600" b="1" dirty="0">
                  <a:latin typeface="幼圆" pitchFamily="49" charset="-122"/>
                  <a:ea typeface="幼圆" pitchFamily="49" charset="-122"/>
                  <a:cs typeface="Times New Roman" pitchFamily="18" charset="0"/>
                </a:endParaRPr>
              </a:p>
              <a:p>
                <a:pPr lvl="1">
                  <a:lnSpc>
                    <a:spcPct val="150000"/>
                  </a:lnSpc>
                  <a:buFont typeface="Wingdings" pitchFamily="2" charset="2"/>
                  <a:buNone/>
                </a:pPr>
                <a:r>
                  <a:rPr lang="zh-CN" altLang="en-US" sz="2600" b="1" dirty="0" smtClean="0">
                    <a:latin typeface="幼圆" pitchFamily="49" charset="-122"/>
                    <a:ea typeface="幼圆" pitchFamily="49" charset="-122"/>
                    <a:cs typeface="Times New Roman" pitchFamily="18" charset="0"/>
                  </a:rPr>
                  <a:t> 若</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𝒕</m:t>
                    </m:r>
                    <m:d>
                      <m:dPr>
                        <m:begChr m:val="["/>
                        <m:endChr m:val="]"/>
                        <m:ctrlPr>
                          <a:rPr lang="en-US" altLang="zh-CN" sz="2600" b="1" i="1" smtClean="0">
                            <a:latin typeface="Cambria Math"/>
                            <a:ea typeface="幼圆" pitchFamily="49" charset="-122"/>
                            <a:cs typeface="Times New Roman" pitchFamily="18" charset="0"/>
                          </a:rPr>
                        </m:ctrlPr>
                      </m:dPr>
                      <m:e>
                        <m:r>
                          <a:rPr lang="en-US" altLang="zh-CN" sz="2600" b="1" i="1" smtClean="0">
                            <a:latin typeface="Cambria Math"/>
                            <a:ea typeface="幼圆" pitchFamily="49" charset="-122"/>
                            <a:cs typeface="Times New Roman" pitchFamily="18" charset="0"/>
                          </a:rPr>
                          <m:t>𝑿</m:t>
                        </m:r>
                      </m:e>
                    </m:d>
                    <m:r>
                      <a:rPr lang="en-US" altLang="zh-CN" sz="2600" b="1" i="1" smtClean="0">
                        <a:latin typeface="Cambria Math"/>
                        <a:ea typeface="幼圆" pitchFamily="49" charset="-122"/>
                        <a:cs typeface="Times New Roman" pitchFamily="18" charset="0"/>
                      </a:rPr>
                      <m:t>=</m:t>
                    </m:r>
                    <m:r>
                      <a:rPr lang="en-US" altLang="zh-CN" sz="2600" b="1" i="1" smtClean="0">
                        <a:latin typeface="Cambria Math"/>
                        <a:ea typeface="幼圆" pitchFamily="49" charset="-122"/>
                        <a:cs typeface="Times New Roman" pitchFamily="18" charset="0"/>
                      </a:rPr>
                      <m:t>𝒔</m:t>
                    </m:r>
                    <m:d>
                      <m:dPr>
                        <m:begChr m:val="["/>
                        <m:endChr m:val="]"/>
                        <m:ctrlPr>
                          <a:rPr lang="en-US" altLang="zh-CN" sz="2600" b="1" i="1" smtClean="0">
                            <a:latin typeface="Cambria Math"/>
                            <a:ea typeface="幼圆" pitchFamily="49" charset="-122"/>
                            <a:cs typeface="Times New Roman" pitchFamily="18" charset="0"/>
                          </a:rPr>
                        </m:ctrlPr>
                      </m:dPr>
                      <m:e>
                        <m:r>
                          <a:rPr lang="en-US" altLang="zh-CN" sz="2600" b="1" i="1" smtClean="0">
                            <a:latin typeface="Cambria Math"/>
                            <a:ea typeface="幼圆" pitchFamily="49" charset="-122"/>
                            <a:cs typeface="Times New Roman" pitchFamily="18" charset="0"/>
                          </a:rPr>
                          <m:t>𝑿</m:t>
                        </m:r>
                      </m:e>
                    </m:d>
                    <m:r>
                      <a:rPr lang="en-US" altLang="zh-CN" sz="2600" b="1" i="1" smtClean="0">
                        <a:latin typeface="Cambria Math"/>
                        <a:ea typeface="幼圆" pitchFamily="49" charset="-122"/>
                        <a:cs typeface="Times New Roman" pitchFamily="18" charset="0"/>
                      </a:rPr>
                      <m:t> </m:t>
                    </m:r>
                  </m:oMath>
                </a14:m>
                <a:r>
                  <a:rPr lang="zh-CN" altLang="en-US" sz="2600" b="1" dirty="0" smtClean="0">
                    <a:latin typeface="幼圆" pitchFamily="49" charset="-122"/>
                    <a:ea typeface="幼圆" pitchFamily="49" charset="-122"/>
                    <a:cs typeface="Times New Roman" pitchFamily="18" charset="0"/>
                  </a:rPr>
                  <a:t>，</a:t>
                </a:r>
                <a:endParaRPr lang="en-US" altLang="zh-CN" sz="2600" b="1" dirty="0" smtClean="0">
                  <a:latin typeface="幼圆" pitchFamily="49" charset="-122"/>
                  <a:ea typeface="幼圆" pitchFamily="49" charset="-122"/>
                  <a:cs typeface="Times New Roman" pitchFamily="18" charset="0"/>
                </a:endParaRPr>
              </a:p>
              <a:p>
                <a:pPr lvl="1">
                  <a:lnSpc>
                    <a:spcPct val="150000"/>
                  </a:lnSpc>
                  <a:buNone/>
                </a:pPr>
                <a:r>
                  <a:rPr lang="en-US" altLang="zh-CN" sz="2600" b="1" dirty="0">
                    <a:latin typeface="幼圆" pitchFamily="49" charset="-122"/>
                    <a:ea typeface="幼圆" pitchFamily="49" charset="-122"/>
                    <a:cs typeface="Times New Roman" pitchFamily="18" charset="0"/>
                  </a:rPr>
                  <a:t> </a:t>
                </a:r>
                <a:r>
                  <a:rPr lang="zh-CN" altLang="en-US" sz="2600" b="1" dirty="0" smtClean="0">
                    <a:latin typeface="幼圆" pitchFamily="49" charset="-122"/>
                    <a:ea typeface="幼圆" pitchFamily="49" charset="-122"/>
                    <a:cs typeface="Times New Roman" pitchFamily="18" charset="0"/>
                  </a:rPr>
                  <a:t>由于</a:t>
                </a:r>
                <a14:m>
                  <m:oMath xmlns:m="http://schemas.openxmlformats.org/officeDocument/2006/math">
                    <m:r>
                      <a:rPr lang="en-US" altLang="zh-CN" sz="2600" b="1" i="0" smtClean="0">
                        <a:latin typeface="Cambria Math"/>
                        <a:cs typeface="Times New Roman" pitchFamily="18" charset="0"/>
                      </a:rPr>
                      <m:t> </m:t>
                    </m:r>
                    <m:r>
                      <a:rPr lang="en-US" altLang="zh-CN" sz="2600" b="1" i="1">
                        <a:latin typeface="Cambria Math"/>
                        <a:cs typeface="Times New Roman" pitchFamily="18" charset="0"/>
                      </a:rPr>
                      <m:t>𝒀</m:t>
                    </m:r>
                    <m:r>
                      <a:rPr lang="en-US" altLang="zh-CN" sz="2600" b="1" i="1">
                        <a:latin typeface="Cambria Math"/>
                        <a:ea typeface="Cambria Math"/>
                        <a:cs typeface="Times New Roman" pitchFamily="18" charset="0"/>
                      </a:rPr>
                      <m:t>⊆</m:t>
                    </m:r>
                    <m:r>
                      <a:rPr lang="en-US" altLang="zh-CN" sz="2600" b="1" i="1">
                        <a:latin typeface="Cambria Math"/>
                        <a:ea typeface="Cambria Math"/>
                        <a:cs typeface="Times New Roman" pitchFamily="18" charset="0"/>
                      </a:rPr>
                      <m:t>𝑿</m:t>
                    </m:r>
                    <m:r>
                      <a:rPr lang="en-US" altLang="zh-CN" sz="2600" b="1" i="1">
                        <a:latin typeface="Cambria Math"/>
                        <a:ea typeface="Cambria Math"/>
                        <a:cs typeface="Times New Roman" pitchFamily="18" charset="0"/>
                      </a:rPr>
                      <m:t> </m:t>
                    </m:r>
                  </m:oMath>
                </a14:m>
                <a:r>
                  <a:rPr lang="zh-CN" altLang="en-US" sz="2600" b="1" dirty="0" smtClean="0">
                    <a:latin typeface="幼圆" pitchFamily="49" charset="-122"/>
                    <a:ea typeface="幼圆" pitchFamily="49" charset="-122"/>
                    <a:cs typeface="Times New Roman" pitchFamily="18" charset="0"/>
                  </a:rPr>
                  <a:t>，</a:t>
                </a:r>
                <a:r>
                  <a:rPr lang="zh-CN" altLang="en-US" sz="2600" b="1" dirty="0">
                    <a:latin typeface="幼圆" pitchFamily="49" charset="-122"/>
                    <a:ea typeface="幼圆" pitchFamily="49" charset="-122"/>
                    <a:cs typeface="Times New Roman" pitchFamily="18" charset="0"/>
                  </a:rPr>
                  <a:t>有</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a:latin typeface="Cambria Math"/>
                        <a:ea typeface="幼圆" pitchFamily="49" charset="-122"/>
                        <a:cs typeface="Times New Roman" pitchFamily="18" charset="0"/>
                      </a:rPr>
                      <m:t>𝒕</m:t>
                    </m:r>
                    <m:d>
                      <m:dPr>
                        <m:begChr m:val="["/>
                        <m:endChr m:val="]"/>
                        <m:ctrlPr>
                          <a:rPr lang="en-US" altLang="zh-CN" sz="2600" b="1" i="1">
                            <a:latin typeface="Cambria Math"/>
                            <a:ea typeface="幼圆" pitchFamily="49" charset="-122"/>
                            <a:cs typeface="Times New Roman" pitchFamily="18" charset="0"/>
                          </a:rPr>
                        </m:ctrlPr>
                      </m:dPr>
                      <m:e>
                        <m:r>
                          <a:rPr lang="en-US" altLang="zh-CN" sz="2600" b="1" i="1" smtClean="0">
                            <a:latin typeface="Cambria Math"/>
                            <a:ea typeface="幼圆" pitchFamily="49" charset="-122"/>
                            <a:cs typeface="Times New Roman" pitchFamily="18" charset="0"/>
                          </a:rPr>
                          <m:t>𝒀</m:t>
                        </m:r>
                      </m:e>
                    </m:d>
                    <m:r>
                      <a:rPr lang="en-US" altLang="zh-CN" sz="2600" b="1" i="1">
                        <a:latin typeface="Cambria Math"/>
                        <a:ea typeface="幼圆" pitchFamily="49" charset="-122"/>
                        <a:cs typeface="Times New Roman" pitchFamily="18" charset="0"/>
                      </a:rPr>
                      <m:t>=</m:t>
                    </m:r>
                    <m:r>
                      <a:rPr lang="en-US" altLang="zh-CN" sz="2600" b="1" i="1">
                        <a:latin typeface="Cambria Math"/>
                        <a:ea typeface="幼圆" pitchFamily="49" charset="-122"/>
                        <a:cs typeface="Times New Roman" pitchFamily="18" charset="0"/>
                      </a:rPr>
                      <m:t>𝒔</m:t>
                    </m:r>
                    <m:d>
                      <m:dPr>
                        <m:begChr m:val="["/>
                        <m:endChr m:val="]"/>
                        <m:ctrlPr>
                          <a:rPr lang="en-US" altLang="zh-CN" sz="2600" b="1" i="1">
                            <a:latin typeface="Cambria Math"/>
                            <a:ea typeface="幼圆" pitchFamily="49" charset="-122"/>
                            <a:cs typeface="Times New Roman" pitchFamily="18" charset="0"/>
                          </a:rPr>
                        </m:ctrlPr>
                      </m:dPr>
                      <m:e>
                        <m:r>
                          <a:rPr lang="en-US" altLang="zh-CN" sz="2600" b="1" i="1" smtClean="0">
                            <a:latin typeface="Cambria Math"/>
                            <a:ea typeface="幼圆" pitchFamily="49" charset="-122"/>
                            <a:cs typeface="Times New Roman" pitchFamily="18" charset="0"/>
                          </a:rPr>
                          <m:t>𝒀</m:t>
                        </m:r>
                      </m:e>
                    </m:d>
                    <m:r>
                      <a:rPr lang="en-US" altLang="zh-CN" sz="2600" b="1" i="1">
                        <a:latin typeface="Cambria Math"/>
                        <a:ea typeface="幼圆" pitchFamily="49" charset="-122"/>
                        <a:cs typeface="Times New Roman" pitchFamily="18" charset="0"/>
                      </a:rPr>
                      <m:t> </m:t>
                    </m:r>
                  </m:oMath>
                </a14:m>
                <a:endParaRPr lang="zh-CN" altLang="en-US" sz="2600" b="1" dirty="0">
                  <a:latin typeface="幼圆" pitchFamily="49" charset="-122"/>
                  <a:ea typeface="幼圆" pitchFamily="49" charset="-122"/>
                  <a:cs typeface="Times New Roman" pitchFamily="18" charset="0"/>
                </a:endParaRPr>
              </a:p>
              <a:p>
                <a:pPr lvl="1">
                  <a:lnSpc>
                    <a:spcPct val="150000"/>
                  </a:lnSpc>
                  <a:buFont typeface="Wingdings" pitchFamily="2" charset="2"/>
                  <a:buNone/>
                </a:pPr>
                <a:r>
                  <a:rPr lang="zh-CN" altLang="en-US" sz="2600" b="1" dirty="0" smtClean="0">
                    <a:latin typeface="幼圆" pitchFamily="49" charset="-122"/>
                    <a:ea typeface="幼圆" pitchFamily="49" charset="-122"/>
                    <a:cs typeface="Times New Roman" pitchFamily="18" charset="0"/>
                  </a:rPr>
                  <a:t> 所以</a:t>
                </a:r>
                <a14:m>
                  <m:oMath xmlns:m="http://schemas.openxmlformats.org/officeDocument/2006/math">
                    <m:r>
                      <a:rPr lang="en-US" altLang="zh-CN" sz="2600" b="1" i="0" smtClean="0">
                        <a:latin typeface="Cambria Math"/>
                        <a:ea typeface="幼圆" pitchFamily="49" charset="-122"/>
                        <a:cs typeface="Times New Roman" pitchFamily="18" charset="0"/>
                      </a:rPr>
                      <m:t> </m:t>
                    </m:r>
                    <m:r>
                      <a:rPr lang="en-US" altLang="zh-CN" sz="2600" b="1" i="1" smtClean="0">
                        <a:latin typeface="Cambria Math"/>
                        <a:ea typeface="幼圆" pitchFamily="49" charset="-122"/>
                        <a:cs typeface="Times New Roman" pitchFamily="18" charset="0"/>
                      </a:rPr>
                      <m:t>𝑿</m:t>
                    </m:r>
                    <m:r>
                      <a:rPr lang="en-US" altLang="zh-CN" sz="2600" b="1" i="1" smtClean="0">
                        <a:latin typeface="Cambria Math"/>
                        <a:ea typeface="Cambria Math"/>
                        <a:cs typeface="Times New Roman" pitchFamily="18" charset="0"/>
                      </a:rPr>
                      <m:t>→</m:t>
                    </m:r>
                    <m:r>
                      <a:rPr lang="en-US" altLang="zh-CN" sz="2600" b="1" i="1" smtClean="0">
                        <a:latin typeface="Cambria Math"/>
                        <a:ea typeface="Cambria Math"/>
                        <a:cs typeface="Times New Roman" pitchFamily="18" charset="0"/>
                      </a:rPr>
                      <m:t>𝒀</m:t>
                    </m:r>
                    <m:r>
                      <a:rPr lang="en-US" altLang="zh-CN" sz="2600" b="1" i="1" smtClean="0">
                        <a:latin typeface="Cambria Math"/>
                        <a:ea typeface="Cambria Math"/>
                        <a:cs typeface="Times New Roman" pitchFamily="18" charset="0"/>
                      </a:rPr>
                      <m:t> </m:t>
                    </m:r>
                  </m:oMath>
                </a14:m>
                <a:r>
                  <a:rPr lang="zh-CN" altLang="en-US" sz="2600" b="1" dirty="0" smtClean="0">
                    <a:latin typeface="幼圆" pitchFamily="49" charset="-122"/>
                    <a:ea typeface="幼圆" pitchFamily="49" charset="-122"/>
                    <a:cs typeface="Times New Roman" pitchFamily="18" charset="0"/>
                  </a:rPr>
                  <a:t> 成立</a:t>
                </a:r>
                <a:r>
                  <a:rPr lang="zh-CN" altLang="en-US" sz="2600" b="1" dirty="0">
                    <a:latin typeface="幼圆" pitchFamily="49" charset="-122"/>
                    <a:ea typeface="幼圆" pitchFamily="49" charset="-122"/>
                    <a:cs typeface="Times New Roman" pitchFamily="18" charset="0"/>
                  </a:rPr>
                  <a:t>，自反律得</a:t>
                </a:r>
                <a:r>
                  <a:rPr lang="zh-CN" altLang="en-US" sz="2600" b="1" dirty="0" smtClean="0">
                    <a:latin typeface="幼圆" pitchFamily="49" charset="-122"/>
                    <a:ea typeface="幼圆" pitchFamily="49" charset="-122"/>
                    <a:cs typeface="Times New Roman" pitchFamily="18" charset="0"/>
                  </a:rPr>
                  <a:t>证</a:t>
                </a:r>
                <a:r>
                  <a:rPr lang="en-US" altLang="zh-CN" sz="2600" b="1" dirty="0" smtClean="0">
                    <a:latin typeface="幼圆" pitchFamily="49" charset="-122"/>
                    <a:ea typeface="幼圆" pitchFamily="49" charset="-122"/>
                    <a:cs typeface="Times New Roman" pitchFamily="18" charset="0"/>
                  </a:rPr>
                  <a:t>.</a:t>
                </a:r>
                <a:endParaRPr lang="zh-CN" altLang="en-US" sz="2600" b="1" dirty="0">
                  <a:latin typeface="幼圆" pitchFamily="49" charset="-122"/>
                  <a:ea typeface="幼圆" pitchFamily="49" charset="-122"/>
                  <a:cs typeface="Times New Roman" pitchFamily="18" charset="0"/>
                </a:endParaRPr>
              </a:p>
            </p:txBody>
          </p:sp>
        </mc:Choice>
        <mc:Fallback>
          <p:sp>
            <p:nvSpPr>
              <p:cNvPr id="63491" name="Rectangle 3"/>
              <p:cNvSpPr>
                <a:spLocks noGrp="1" noRot="1" noChangeAspect="1" noMove="1" noResize="1" noEditPoints="1" noAdjustHandles="1" noChangeArrowheads="1" noChangeShapeType="1" noTextEdit="1"/>
              </p:cNvSpPr>
              <p:nvPr>
                <p:ph idx="4294967295"/>
              </p:nvPr>
            </p:nvSpPr>
            <p:spPr>
              <a:xfrm>
                <a:off x="971600" y="985292"/>
                <a:ext cx="8172400" cy="4680520"/>
              </a:xfrm>
              <a:blipFill rotWithShape="1">
                <a:blip r:embed="rId1"/>
                <a:stretch>
                  <a:fillRect l="-1268"/>
                </a:stretch>
              </a:blipFill>
            </p:spPr>
            <p:txBody>
              <a:bodyPr/>
              <a:lstStyle/>
              <a:p>
                <a:r>
                  <a:rPr lang="zh-CN" altLang="en-US">
                    <a:noFill/>
                  </a:rPr>
                  <a:t> </a:t>
                </a:r>
                <a:endParaRPr lang="zh-CN" altLang="en-US">
                  <a:noFill/>
                </a:endParaRPr>
              </a:p>
            </p:txBody>
          </p:sp>
        </mc:Fallback>
      </mc:AlternateContent>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2</a:t>
            </a:r>
            <a:endParaRPr lang="zh-CN" altLang="en-US" sz="1300" b="1" dirty="0"/>
          </a:p>
        </p:txBody>
      </p:sp>
      <p:sp>
        <p:nvSpPr>
          <p:cNvPr id="5" name="Rectangle 2"/>
          <p:cNvSpPr txBox="1">
            <a:spLocks noChangeArrowheads="1"/>
          </p:cNvSpPr>
          <p:nvPr/>
        </p:nvSpPr>
        <p:spPr>
          <a:xfrm>
            <a:off x="1187624" y="19610"/>
            <a:ext cx="4392488" cy="89367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zh-CN" sz="3200" b="1" smtClean="0">
                <a:latin typeface="+mn-ea"/>
                <a:ea typeface="+mn-ea"/>
              </a:rPr>
              <a:t>Armstrong</a:t>
            </a:r>
            <a:r>
              <a:rPr lang="en-US" altLang="zh-CN" sz="3200" smtClean="0">
                <a:latin typeface="+mn-ea"/>
                <a:ea typeface="+mn-ea"/>
              </a:rPr>
              <a:t> </a:t>
            </a:r>
            <a:r>
              <a:rPr lang="zh-CN" sz="3600" smtClean="0">
                <a:latin typeface="+mn-ea"/>
                <a:ea typeface="+mn-ea"/>
              </a:rPr>
              <a:t>公理系统</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4515" name="Rectangle 3"/>
              <p:cNvSpPr>
                <a:spLocks noGrp="1" noChangeArrowheads="1"/>
              </p:cNvSpPr>
              <p:nvPr>
                <p:ph idx="4294967295"/>
              </p:nvPr>
            </p:nvSpPr>
            <p:spPr>
              <a:xfrm>
                <a:off x="1043608" y="985292"/>
                <a:ext cx="8100392" cy="4729708"/>
              </a:xfrm>
            </p:spPr>
            <p:txBody>
              <a:bodyPr>
                <a:noAutofit/>
              </a:bodyPr>
              <a:lstStyle/>
              <a:p>
                <a:pPr>
                  <a:buFont typeface="Wingdings" pitchFamily="2" charset="2"/>
                  <a:buChar char="u"/>
                </a:pPr>
                <a:r>
                  <a:rPr lang="en-US" altLang="zh-CN" sz="2400" b="1" dirty="0" smtClean="0">
                    <a:latin typeface="+mj-ea"/>
                    <a:ea typeface="+mj-ea"/>
                  </a:rPr>
                  <a:t> </a:t>
                </a:r>
                <a:r>
                  <a:rPr lang="zh-CN" sz="2400" b="1" dirty="0" smtClean="0">
                    <a:latin typeface="+mj-ea"/>
                    <a:ea typeface="+mj-ea"/>
                  </a:rPr>
                  <a:t>增广</a:t>
                </a:r>
                <a:r>
                  <a:rPr lang="zh-CN" sz="2400" b="1" dirty="0">
                    <a:latin typeface="+mj-ea"/>
                    <a:ea typeface="+mj-ea"/>
                  </a:rPr>
                  <a:t>律</a:t>
                </a:r>
                <a:r>
                  <a:rPr lang="zh-CN" altLang="zh-CN" sz="2400" b="1" dirty="0">
                    <a:latin typeface="+mj-ea"/>
                    <a:ea typeface="+mj-ea"/>
                  </a:rPr>
                  <a:t>:</a:t>
                </a:r>
                <a:r>
                  <a:rPr lang="zh-CN" altLang="zh-CN" sz="2400" b="1" dirty="0">
                    <a:ea typeface="宋体" pitchFamily="2" charset="-122"/>
                  </a:rPr>
                  <a:t> </a:t>
                </a:r>
                <a:r>
                  <a:rPr lang="en-US" altLang="zh-CN" sz="2400" b="1" dirty="0" smtClean="0">
                    <a:ea typeface="宋体" pitchFamily="2" charset="-122"/>
                  </a:rPr>
                  <a:t> </a:t>
                </a:r>
                <a:r>
                  <a:rPr lang="zh-CN" sz="2400" dirty="0" smtClean="0">
                    <a:latin typeface="+mj-ea"/>
                    <a:ea typeface="+mj-ea"/>
                  </a:rPr>
                  <a:t>若</a:t>
                </a:r>
                <a14:m>
                  <m:oMath xmlns:m="http://schemas.openxmlformats.org/officeDocument/2006/math">
                    <m:r>
                      <a:rPr lang="en-US" altLang="zh-CN" sz="2400" b="1" i="0" smtClean="0">
                        <a:latin typeface="Cambria Math"/>
                        <a:cs typeface="Times New Roman" pitchFamily="18" charset="0"/>
                      </a:rPr>
                      <m:t> </m:t>
                    </m:r>
                    <m:r>
                      <a:rPr lang="en-US" altLang="zh-CN" sz="2400" i="1">
                        <a:latin typeface="Cambria Math"/>
                        <a:cs typeface="Times New Roman" pitchFamily="18" charset="0"/>
                      </a:rPr>
                      <m:t>𝑿</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𝒀</m:t>
                    </m:r>
                    <m:r>
                      <a:rPr lang="en-US" altLang="zh-CN" sz="2400" b="1" i="1" smtClean="0">
                        <a:latin typeface="Cambria Math"/>
                        <a:ea typeface="Cambria Math"/>
                        <a:cs typeface="Times New Roman" pitchFamily="18" charset="0"/>
                      </a:rPr>
                      <m:t> </m:t>
                    </m:r>
                  </m:oMath>
                </a14:m>
                <a:r>
                  <a:rPr lang="zh-CN" sz="2400" dirty="0" smtClean="0">
                    <a:latin typeface="+mj-ea"/>
                    <a:ea typeface="+mj-ea"/>
                  </a:rPr>
                  <a:t>为</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sz="2400" dirty="0" smtClean="0">
                    <a:latin typeface="+mj-ea"/>
                    <a:ea typeface="+mj-ea"/>
                  </a:rPr>
                  <a:t>所</a:t>
                </a:r>
                <a:r>
                  <a:rPr lang="zh-CN" sz="2400" dirty="0">
                    <a:latin typeface="+mj-ea"/>
                    <a:ea typeface="+mj-ea"/>
                  </a:rPr>
                  <a:t>蕴含，</a:t>
                </a:r>
                <a:r>
                  <a:rPr lang="zh-CN" sz="2400" dirty="0" smtClean="0">
                    <a:latin typeface="+mj-ea"/>
                    <a:ea typeface="+mj-ea"/>
                  </a:rPr>
                  <a:t>且</a:t>
                </a:r>
                <a14:m>
                  <m:oMath xmlns:m="http://schemas.openxmlformats.org/officeDocument/2006/math">
                    <m:r>
                      <a:rPr lang="en-US" altLang="zh-CN" sz="2400" b="1" i="0" smtClean="0">
                        <a:latin typeface="Cambria Math"/>
                        <a:ea typeface="+mj-ea"/>
                      </a:rPr>
                      <m:t> </m:t>
                    </m:r>
                    <m:r>
                      <a:rPr lang="en-US" altLang="zh-CN" sz="2400" b="1" i="1" smtClean="0">
                        <a:latin typeface="Cambria Math"/>
                        <a:ea typeface="+mj-ea"/>
                      </a:rPr>
                      <m:t>𝒁</m:t>
                    </m:r>
                    <m:r>
                      <a:rPr lang="en-US" altLang="zh-CN" sz="2400" b="1" i="1" smtClean="0">
                        <a:latin typeface="Cambria Math"/>
                        <a:ea typeface="Cambria Math"/>
                      </a:rPr>
                      <m:t>⊆</m:t>
                    </m:r>
                    <m:r>
                      <a:rPr lang="en-US" altLang="zh-CN" sz="2400" b="1" i="1" smtClean="0">
                        <a:latin typeface="Cambria Math"/>
                        <a:ea typeface="Cambria Math"/>
                      </a:rPr>
                      <m:t>𝑼</m:t>
                    </m:r>
                    <m:r>
                      <a:rPr lang="en-US" altLang="zh-CN" sz="2400" b="1" i="1" smtClean="0">
                        <a:latin typeface="Cambria Math"/>
                        <a:ea typeface="Cambria Math"/>
                      </a:rPr>
                      <m:t> </m:t>
                    </m:r>
                  </m:oMath>
                </a14:m>
                <a:endParaRPr lang="en-US" altLang="zh-CN" sz="2400" dirty="0" smtClean="0">
                  <a:latin typeface="+mj-ea"/>
                  <a:ea typeface="+mj-ea"/>
                </a:endParaRPr>
              </a:p>
              <a:p>
                <a:pPr marL="0" indent="0"/>
                <a:r>
                  <a:rPr lang="en-US" altLang="zh-CN" sz="2400" dirty="0">
                    <a:latin typeface="+mj-ea"/>
                    <a:ea typeface="+mj-ea"/>
                  </a:rPr>
                  <a:t> </a:t>
                </a:r>
                <a:r>
                  <a:rPr lang="en-US" altLang="zh-CN" sz="2400" dirty="0" smtClean="0">
                    <a:latin typeface="+mj-ea"/>
                    <a:ea typeface="+mj-ea"/>
                  </a:rPr>
                  <a:t>    </a:t>
                </a:r>
                <a:r>
                  <a:rPr lang="zh-CN" sz="2400" dirty="0" smtClean="0">
                    <a:latin typeface="+mj-ea"/>
                    <a:ea typeface="+mj-ea"/>
                  </a:rPr>
                  <a:t>则</a:t>
                </a:r>
                <a14:m>
                  <m:oMath xmlns:m="http://schemas.openxmlformats.org/officeDocument/2006/math">
                    <m:r>
                      <a:rPr lang="en-US" altLang="zh-CN" sz="2400" b="1" i="0" smtClean="0">
                        <a:latin typeface="Cambria Math"/>
                        <a:ea typeface="+mj-ea"/>
                      </a:rPr>
                      <m:t> </m:t>
                    </m:r>
                    <m:r>
                      <a:rPr lang="en-US" altLang="zh-CN" sz="2400" b="1" i="1" smtClean="0">
                        <a:latin typeface="Cambria Math"/>
                        <a:ea typeface="+mj-ea"/>
                      </a:rPr>
                      <m:t>𝑿</m:t>
                    </m:r>
                    <m:r>
                      <a:rPr lang="en-US" altLang="zh-CN" sz="2400" i="1">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Cambria Math"/>
                      </a:rPr>
                      <m:t>→</m:t>
                    </m:r>
                    <m:r>
                      <a:rPr lang="en-US" altLang="zh-CN" sz="2400" b="1" i="1" smtClean="0">
                        <a:latin typeface="Cambria Math"/>
                        <a:ea typeface="Cambria Math"/>
                      </a:rPr>
                      <m:t>𝒀</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0" smtClean="0">
                        <a:latin typeface="Cambria Math"/>
                        <a:ea typeface="Cambria Math"/>
                      </a:rPr>
                      <m:t> </m:t>
                    </m:r>
                  </m:oMath>
                </a14:m>
                <a:r>
                  <a:rPr lang="zh-CN" sz="2400" dirty="0" smtClean="0">
                    <a:latin typeface="+mj-ea"/>
                    <a:ea typeface="+mj-ea"/>
                  </a:rPr>
                  <a:t>为</a:t>
                </a:r>
                <a14:m>
                  <m:oMath xmlns:m="http://schemas.openxmlformats.org/officeDocument/2006/math">
                    <m:r>
                      <a:rPr lang="en-US" altLang="zh-CN" sz="2400" b="1" i="0" dirty="0" smtClean="0">
                        <a:latin typeface="Cambria Math"/>
                      </a:rPr>
                      <m:t> </m:t>
                    </m:r>
                    <m:r>
                      <a:rPr lang="zh-CN" altLang="en-US" sz="2400" b="1" i="1" dirty="0" smtClean="0">
                        <a:latin typeface="Cambria Math"/>
                      </a:rPr>
                      <m:t>𝓕</m:t>
                    </m:r>
                    <m:r>
                      <a:rPr lang="en-US" altLang="zh-CN" sz="2400" b="1" i="1" dirty="0" smtClean="0">
                        <a:latin typeface="Cambria Math"/>
                      </a:rPr>
                      <m:t> </m:t>
                    </m:r>
                  </m:oMath>
                </a14:m>
                <a:r>
                  <a:rPr lang="zh-CN" sz="2400" dirty="0" smtClean="0">
                    <a:latin typeface="+mj-ea"/>
                    <a:ea typeface="+mj-ea"/>
                  </a:rPr>
                  <a:t>所蕴含</a:t>
                </a:r>
                <a:endParaRPr lang="zh-CN" sz="2400" dirty="0">
                  <a:latin typeface="+mj-ea"/>
                  <a:ea typeface="+mj-ea"/>
                </a:endParaRPr>
              </a:p>
              <a:p>
                <a:pPr>
                  <a:lnSpc>
                    <a:spcPct val="150000"/>
                  </a:lnSpc>
                  <a:spcBef>
                    <a:spcPts val="600"/>
                  </a:spcBef>
                </a:pPr>
                <a:r>
                  <a:rPr lang="en-US" altLang="zh-CN" sz="2400" b="1" dirty="0" smtClean="0">
                    <a:latin typeface="+mj-ea"/>
                    <a:ea typeface="+mj-ea"/>
                  </a:rPr>
                  <a:t>【</a:t>
                </a:r>
                <a:r>
                  <a:rPr lang="zh-CN" altLang="zh-CN" sz="2400" dirty="0">
                    <a:latin typeface="+mj-ea"/>
                    <a:ea typeface="+mj-ea"/>
                  </a:rPr>
                  <a:t>证</a:t>
                </a:r>
                <a:r>
                  <a:rPr lang="en-US" altLang="zh-CN" sz="2400" b="1" dirty="0" smtClean="0">
                    <a:latin typeface="+mj-ea"/>
                    <a:ea typeface="+mj-ea"/>
                  </a:rPr>
                  <a:t>】</a:t>
                </a:r>
                <a:r>
                  <a:rPr lang="zh-CN" sz="2400" b="1" dirty="0" smtClean="0">
                    <a:latin typeface="幼圆" pitchFamily="49" charset="-122"/>
                    <a:ea typeface="幼圆" pitchFamily="49" charset="-122"/>
                  </a:rPr>
                  <a:t>：</a:t>
                </a:r>
                <a:r>
                  <a:rPr lang="zh-CN" sz="2400" dirty="0">
                    <a:latin typeface="幼圆" pitchFamily="49" charset="-122"/>
                    <a:ea typeface="幼圆" pitchFamily="49" charset="-122"/>
                  </a:rPr>
                  <a:t>设</a:t>
                </a:r>
                <a14:m>
                  <m:oMath xmlns:m="http://schemas.openxmlformats.org/officeDocument/2006/math">
                    <m:r>
                      <a:rPr lang="en-US" altLang="zh-CN" sz="2400" i="1">
                        <a:latin typeface="Cambria Math"/>
                        <a:cs typeface="Times New Roman" pitchFamily="18" charset="0"/>
                      </a:rPr>
                      <m:t>𝑿</m:t>
                    </m:r>
                    <m:r>
                      <a:rPr lang="en-US" altLang="zh-CN" sz="2400" i="1">
                        <a:latin typeface="Cambria Math"/>
                        <a:ea typeface="Cambria Math"/>
                        <a:cs typeface="Times New Roman" pitchFamily="18" charset="0"/>
                      </a:rPr>
                      <m:t>→</m:t>
                    </m:r>
                    <m:r>
                      <a:rPr lang="en-US" altLang="zh-CN" sz="2400" i="1">
                        <a:latin typeface="Cambria Math"/>
                        <a:ea typeface="Cambria Math"/>
                        <a:cs typeface="Times New Roman" pitchFamily="18" charset="0"/>
                      </a:rPr>
                      <m:t>𝒀</m:t>
                    </m:r>
                    <m:r>
                      <a:rPr lang="en-US" altLang="zh-CN" sz="2400" i="1">
                        <a:latin typeface="Cambria Math"/>
                        <a:ea typeface="Cambria Math"/>
                        <a:cs typeface="Times New Roman" pitchFamily="18" charset="0"/>
                      </a:rPr>
                      <m:t> </m:t>
                    </m:r>
                  </m:oMath>
                </a14:m>
                <a:r>
                  <a:rPr lang="zh-CN" sz="2400" dirty="0" smtClean="0">
                    <a:latin typeface="幼圆" pitchFamily="49" charset="-122"/>
                    <a:ea typeface="幼圆" pitchFamily="49" charset="-122"/>
                  </a:rPr>
                  <a:t>为</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sz="2400" dirty="0" smtClean="0">
                    <a:latin typeface="幼圆" pitchFamily="49" charset="-122"/>
                    <a:ea typeface="幼圆" pitchFamily="49" charset="-122"/>
                  </a:rPr>
                  <a:t>所</a:t>
                </a:r>
                <a:r>
                  <a:rPr lang="zh-CN" sz="2400" dirty="0">
                    <a:latin typeface="幼圆" pitchFamily="49" charset="-122"/>
                    <a:ea typeface="幼圆" pitchFamily="49" charset="-122"/>
                  </a:rPr>
                  <a:t>蕴含，且</a:t>
                </a:r>
                <a14:m>
                  <m:oMath xmlns:m="http://schemas.openxmlformats.org/officeDocument/2006/math">
                    <m:r>
                      <a:rPr lang="en-US" altLang="zh-CN" sz="2400" i="1">
                        <a:latin typeface="Cambria Math"/>
                      </a:rPr>
                      <m:t>𝒁</m:t>
                    </m:r>
                    <m:r>
                      <a:rPr lang="en-US" altLang="zh-CN" sz="2400" i="1">
                        <a:latin typeface="Cambria Math"/>
                        <a:ea typeface="Cambria Math"/>
                      </a:rPr>
                      <m:t>⊆</m:t>
                    </m:r>
                    <m:r>
                      <a:rPr lang="en-US" altLang="zh-CN" sz="2400" i="1">
                        <a:latin typeface="Cambria Math"/>
                        <a:ea typeface="Cambria Math"/>
                      </a:rPr>
                      <m:t>𝑼</m:t>
                    </m:r>
                    <m:r>
                      <a:rPr lang="en-US" altLang="zh-CN" sz="2400" i="1">
                        <a:latin typeface="Cambria Math"/>
                        <a:ea typeface="Cambria Math"/>
                      </a:rPr>
                      <m:t> </m:t>
                    </m:r>
                  </m:oMath>
                </a14:m>
                <a:endParaRPr lang="en-US" altLang="zh-CN" sz="2400" dirty="0" smtClean="0">
                  <a:latin typeface="幼圆" pitchFamily="49" charset="-122"/>
                  <a:ea typeface="Cambria Math"/>
                </a:endParaRPr>
              </a:p>
              <a:p>
                <a:pPr>
                  <a:lnSpc>
                    <a:spcPct val="150000"/>
                  </a:lnSpc>
                  <a:spcBef>
                    <a:spcPts val="0"/>
                  </a:spcBef>
                </a:pPr>
                <a:r>
                  <a:rPr lang="en-US" altLang="zh-CN" sz="2400" dirty="0" smtClean="0">
                    <a:latin typeface="幼圆" pitchFamily="49" charset="-122"/>
                    <a:ea typeface="幼圆" pitchFamily="49" charset="-122"/>
                  </a:rPr>
                  <a:t>    </a:t>
                </a:r>
                <a:r>
                  <a:rPr lang="zh-CN" sz="2400" dirty="0" smtClean="0">
                    <a:latin typeface="幼圆" pitchFamily="49" charset="-122"/>
                    <a:ea typeface="幼圆" pitchFamily="49" charset="-122"/>
                  </a:rPr>
                  <a:t>设</a:t>
                </a:r>
                <a14:m>
                  <m:oMath xmlns:m="http://schemas.openxmlformats.org/officeDocument/2006/math">
                    <m:r>
                      <a:rPr lang="en-US" altLang="zh-CN" sz="2400" i="1">
                        <a:latin typeface="Cambria Math"/>
                        <a:ea typeface="Cambria Math"/>
                        <a:cs typeface="Times New Roman" pitchFamily="18" charset="0"/>
                      </a:rPr>
                      <m:t>𝓡</m:t>
                    </m:r>
                    <m:r>
                      <a:rPr lang="en-US" altLang="zh-CN" sz="2400" i="1">
                        <a:latin typeface="Cambria Math"/>
                        <a:ea typeface="Cambria Math"/>
                        <a:cs typeface="Times New Roman" pitchFamily="18" charset="0"/>
                      </a:rPr>
                      <m:t>&lt;</m:t>
                    </m:r>
                    <m:r>
                      <a:rPr lang="en-US" altLang="zh-CN" sz="2400" i="1">
                        <a:latin typeface="Cambria Math"/>
                        <a:ea typeface="Cambria Math"/>
                        <a:cs typeface="Times New Roman" pitchFamily="18" charset="0"/>
                      </a:rPr>
                      <m:t>𝑼</m:t>
                    </m:r>
                    <m:r>
                      <a:rPr lang="en-US" altLang="zh-CN" sz="2400" i="1">
                        <a:latin typeface="Cambria Math"/>
                        <a:ea typeface="Cambria Math"/>
                        <a:cs typeface="Times New Roman" pitchFamily="18" charset="0"/>
                      </a:rPr>
                      <m:t>,</m:t>
                    </m:r>
                    <m:r>
                      <a:rPr lang="zh-CN" altLang="en-US" sz="2400" i="1" dirty="0">
                        <a:latin typeface="Cambria Math"/>
                      </a:rPr>
                      <m:t>𝓕</m:t>
                    </m:r>
                    <m:r>
                      <a:rPr lang="en-US" altLang="zh-CN" sz="2400" i="1">
                        <a:latin typeface="Cambria Math"/>
                        <a:ea typeface="Cambria Math"/>
                        <a:cs typeface="Times New Roman" pitchFamily="18" charset="0"/>
                      </a:rPr>
                      <m:t>&gt;</m:t>
                    </m:r>
                  </m:oMath>
                </a14:m>
                <a:r>
                  <a:rPr lang="zh-CN" sz="2400" dirty="0">
                    <a:latin typeface="幼圆" pitchFamily="49" charset="-122"/>
                    <a:ea typeface="幼圆" pitchFamily="49" charset="-122"/>
                  </a:rPr>
                  <a:t>的任一</a:t>
                </a:r>
                <a:r>
                  <a:rPr lang="zh-CN" sz="2400" dirty="0" smtClean="0">
                    <a:latin typeface="幼圆" pitchFamily="49" charset="-122"/>
                    <a:ea typeface="幼圆" pitchFamily="49" charset="-122"/>
                  </a:rPr>
                  <a:t>关系</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𝑹</m:t>
                    </m:r>
                    <m:r>
                      <a:rPr lang="en-US" altLang="zh-CN" sz="2400" b="1" i="1" smtClean="0">
                        <a:latin typeface="Cambria Math"/>
                        <a:ea typeface="幼圆" pitchFamily="49" charset="-122"/>
                      </a:rPr>
                      <m:t> </m:t>
                    </m:r>
                  </m:oMath>
                </a14:m>
                <a:r>
                  <a:rPr lang="zh-CN" sz="2400" dirty="0" smtClean="0">
                    <a:latin typeface="幼圆" pitchFamily="49" charset="-122"/>
                    <a:ea typeface="幼圆" pitchFamily="49" charset="-122"/>
                  </a:rPr>
                  <a:t>中</a:t>
                </a:r>
                <a:r>
                  <a:rPr lang="zh-CN" sz="2400" dirty="0">
                    <a:latin typeface="幼圆" pitchFamily="49" charset="-122"/>
                    <a:ea typeface="幼圆" pitchFamily="49" charset="-122"/>
                  </a:rPr>
                  <a:t>任意的两个</a:t>
                </a:r>
                <a:r>
                  <a:rPr lang="zh-CN" sz="2400" dirty="0" smtClean="0">
                    <a:latin typeface="幼圆" pitchFamily="49" charset="-122"/>
                    <a:ea typeface="幼圆" pitchFamily="49" charset="-122"/>
                  </a:rPr>
                  <a:t>元组</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 </m:t>
                    </m:r>
                  </m:oMath>
                </a14:m>
                <a:endParaRPr lang="zh-CN" sz="2400" dirty="0">
                  <a:latin typeface="幼圆" pitchFamily="49" charset="-122"/>
                  <a:ea typeface="幼圆" pitchFamily="49" charset="-122"/>
                </a:endParaRPr>
              </a:p>
              <a:p>
                <a:pPr lvl="1">
                  <a:lnSpc>
                    <a:spcPct val="150000"/>
                  </a:lnSpc>
                  <a:spcBef>
                    <a:spcPts val="0"/>
                  </a:spcBef>
                  <a:buNone/>
                </a:pPr>
                <a:r>
                  <a:rPr 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zh-CN" sz="2400" b="1" dirty="0" smtClean="0">
                    <a:latin typeface="幼圆" pitchFamily="49" charset="-122"/>
                    <a:ea typeface="幼圆" pitchFamily="49" charset="-122"/>
                  </a:rPr>
                  <a:t>若</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r>
                          <a:rPr lang="en-US" altLang="zh-CN" sz="2400" b="1" i="1" smtClean="0">
                            <a:latin typeface="Cambria Math"/>
                            <a:ea typeface="Cambria Math"/>
                          </a:rPr>
                          <m:t>⋃</m:t>
                        </m:r>
                        <m:r>
                          <a:rPr lang="en-US" altLang="zh-CN" sz="2400" b="1" i="1" smtClean="0">
                            <a:latin typeface="Cambria Math"/>
                            <a:ea typeface="Cambria Math"/>
                          </a:rPr>
                          <m:t>𝒁</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𝑺</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r>
                          <a:rPr lang="en-US" altLang="zh-CN" sz="2400" b="1" i="1">
                            <a:latin typeface="Cambria Math"/>
                            <a:ea typeface="Cambria Math"/>
                          </a:rPr>
                          <m:t>⋃</m:t>
                        </m:r>
                        <m:r>
                          <a:rPr lang="en-US" altLang="zh-CN" sz="2400" b="1" i="1" smtClean="0">
                            <a:latin typeface="Cambria Math"/>
                            <a:ea typeface="Cambria Math"/>
                          </a:rPr>
                          <m:t>𝒁</m:t>
                        </m:r>
                      </m:e>
                    </m:d>
                    <m:r>
                      <a:rPr lang="en-US" altLang="zh-CN" sz="2400" b="1" i="1" smtClean="0">
                        <a:latin typeface="Cambria Math"/>
                        <a:ea typeface="Cambria Math"/>
                      </a:rPr>
                      <m:t> </m:t>
                    </m:r>
                  </m:oMath>
                </a14:m>
                <a:r>
                  <a:rPr lang="zh-CN" sz="2400" b="1"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lvl="1">
                  <a:lnSpc>
                    <a:spcPct val="150000"/>
                  </a:lnSpc>
                  <a:spcBef>
                    <a:spcPts val="0"/>
                  </a:spcBef>
                  <a:buNone/>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zh-CN" sz="2400" b="1" dirty="0" smtClean="0">
                    <a:latin typeface="幼圆" pitchFamily="49" charset="-122"/>
                    <a:ea typeface="幼圆" pitchFamily="49" charset="-122"/>
                  </a:rPr>
                  <a:t>则有</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e>
                    </m:d>
                    <m:r>
                      <a:rPr lang="en-US" altLang="zh-CN" sz="2400" b="1" i="1" smtClean="0">
                        <a:latin typeface="Cambria Math"/>
                        <a:ea typeface="幼圆" pitchFamily="49" charset="-122"/>
                      </a:rPr>
                      <m:t> </m:t>
                    </m:r>
                  </m:oMath>
                </a14:m>
                <a:r>
                  <a:rPr lang="zh-CN" sz="2400" b="1" dirty="0" smtClean="0">
                    <a:latin typeface="幼圆" pitchFamily="49" charset="-122"/>
                    <a:ea typeface="幼圆" pitchFamily="49" charset="-122"/>
                  </a:rPr>
                  <a:t>和</a:t>
                </a:r>
                <a:r>
                  <a:rPr lang="en-US" altLang="zh-CN" sz="2400" b="1" dirty="0" smtClean="0">
                    <a:latin typeface="幼圆" pitchFamily="49" charset="-122"/>
                    <a:ea typeface="幼圆" pitchFamily="49" charset="-122"/>
                  </a:rPr>
                  <a:t> </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𝒁</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𝒁</m:t>
                        </m:r>
                      </m:e>
                    </m:d>
                  </m:oMath>
                </a14:m>
                <a:r>
                  <a:rPr lang="zh-CN" sz="2400" b="1" dirty="0" smtClean="0">
                    <a:latin typeface="幼圆" pitchFamily="49" charset="-122"/>
                    <a:ea typeface="幼圆" pitchFamily="49" charset="-122"/>
                  </a:rPr>
                  <a:t>；</a:t>
                </a:r>
                <a:endParaRPr lang="zh-CN" sz="2400" b="1" dirty="0">
                  <a:latin typeface="幼圆" pitchFamily="49" charset="-122"/>
                  <a:ea typeface="幼圆" pitchFamily="49" charset="-122"/>
                </a:endParaRPr>
              </a:p>
              <a:p>
                <a:pPr lvl="1">
                  <a:lnSpc>
                    <a:spcPct val="150000"/>
                  </a:lnSpc>
                  <a:spcBef>
                    <a:spcPts val="0"/>
                  </a:spcBef>
                  <a:buNone/>
                </a:pPr>
                <a:r>
                  <a:rPr 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zh-CN" sz="2400" b="1" dirty="0" smtClean="0">
                    <a:latin typeface="幼圆" pitchFamily="49" charset="-122"/>
                    <a:ea typeface="幼圆" pitchFamily="49" charset="-122"/>
                  </a:rPr>
                  <a:t>由</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𝑿</m:t>
                    </m:r>
                    <m:r>
                      <a:rPr lang="en-US" altLang="zh-CN" sz="2400" b="1" i="1" smtClean="0">
                        <a:latin typeface="Cambria Math"/>
                        <a:ea typeface="Cambria Math"/>
                      </a:rPr>
                      <m:t>→</m:t>
                    </m:r>
                    <m:r>
                      <a:rPr lang="en-US" altLang="zh-CN" sz="2400" b="1" i="1" smtClean="0">
                        <a:latin typeface="Cambria Math"/>
                        <a:ea typeface="Cambria Math"/>
                      </a:rPr>
                      <m:t>𝒀</m:t>
                    </m:r>
                    <m:r>
                      <a:rPr lang="en-US" altLang="zh-CN" sz="2400" b="1" i="1" smtClean="0">
                        <a:latin typeface="Cambria Math"/>
                        <a:ea typeface="Cambria Math"/>
                      </a:rPr>
                      <m:t> </m:t>
                    </m:r>
                  </m:oMath>
                </a14:m>
                <a:r>
                  <a:rPr lang="zh-CN" sz="2400" b="1" dirty="0" smtClean="0">
                    <a:latin typeface="幼圆" pitchFamily="49" charset="-122"/>
                    <a:ea typeface="幼圆" pitchFamily="49" charset="-122"/>
                  </a:rPr>
                  <a:t>，</a:t>
                </a:r>
                <a:r>
                  <a:rPr lang="zh-CN" sz="2400" b="1" dirty="0">
                    <a:latin typeface="幼圆" pitchFamily="49" charset="-122"/>
                    <a:ea typeface="幼圆" pitchFamily="49" charset="-122"/>
                  </a:rPr>
                  <a:t>于是</a:t>
                </a:r>
                <a:r>
                  <a:rPr lang="zh-CN" sz="2400" b="1" dirty="0" smtClean="0">
                    <a:latin typeface="幼圆" pitchFamily="49" charset="-122"/>
                    <a:ea typeface="幼圆" pitchFamily="49" charset="-122"/>
                  </a:rPr>
                  <a:t>有</a:t>
                </a:r>
                <a14:m>
                  <m:oMath xmlns:m="http://schemas.openxmlformats.org/officeDocument/2006/math">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𝒀</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m:t>
                    </m:r>
                    <m:r>
                      <a:rPr lang="en-US" altLang="zh-CN" sz="2400" b="1" i="1" smtClean="0">
                        <a:latin typeface="Cambria Math"/>
                        <a:ea typeface="幼圆" pitchFamily="49" charset="-122"/>
                      </a:rPr>
                      <m:t>𝒀</m:t>
                    </m:r>
                    <m:r>
                      <a:rPr lang="en-US" altLang="zh-CN" sz="2400" b="1" i="1" smtClean="0">
                        <a:latin typeface="Cambria Math"/>
                        <a:ea typeface="幼圆" pitchFamily="49" charset="-122"/>
                      </a:rPr>
                      <m:t>]</m:t>
                    </m:r>
                  </m:oMath>
                </a14:m>
                <a:r>
                  <a:rPr lang="zh-CN" sz="2400" b="1" dirty="0" smtClean="0">
                    <a:latin typeface="幼圆" pitchFamily="49" charset="-122"/>
                    <a:ea typeface="幼圆" pitchFamily="49" charset="-122"/>
                  </a:rPr>
                  <a:t>，所以</a:t>
                </a:r>
                <a14:m>
                  <m:oMath xmlns:m="http://schemas.openxmlformats.org/officeDocument/2006/math">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𝒀</m:t>
                        </m:r>
                        <m:r>
                          <a:rPr lang="en-US" altLang="zh-CN" sz="2400" b="1" i="1" smtClean="0">
                            <a:latin typeface="Cambria Math"/>
                            <a:ea typeface="Cambria Math"/>
                          </a:rPr>
                          <m:t>⋃</m:t>
                        </m:r>
                        <m:r>
                          <a:rPr lang="en-US" altLang="zh-CN" sz="2400" b="1" i="1" smtClean="0">
                            <a:latin typeface="Cambria Math"/>
                            <a:ea typeface="Cambria Math"/>
                          </a:rPr>
                          <m:t>𝒁</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m:t>
                    </m:r>
                    <m:r>
                      <a:rPr lang="en-US" altLang="zh-CN" sz="2400" b="1" i="1" smtClean="0">
                        <a:latin typeface="Cambria Math"/>
                        <a:ea typeface="幼圆" pitchFamily="49" charset="-122"/>
                      </a:rPr>
                      <m:t>𝒀</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幼圆" pitchFamily="49" charset="-122"/>
                      </a:rPr>
                      <m:t>]</m:t>
                    </m:r>
                  </m:oMath>
                </a14:m>
                <a:r>
                  <a:rPr lang="zh-CN" altLang="zh-CN" sz="2400" b="1" dirty="0" smtClean="0">
                    <a:latin typeface="幼圆" pitchFamily="49" charset="-122"/>
                    <a:ea typeface="幼圆" pitchFamily="49" charset="-122"/>
                  </a:rPr>
                  <a:t> </a:t>
                </a:r>
                <a:endParaRPr lang="en-US" altLang="zh-CN" sz="2400" b="1" dirty="0" smtClean="0">
                  <a:latin typeface="幼圆" pitchFamily="49" charset="-122"/>
                  <a:ea typeface="幼圆" pitchFamily="49" charset="-122"/>
                </a:endParaRPr>
              </a:p>
              <a:p>
                <a:pPr lvl="1">
                  <a:lnSpc>
                    <a:spcPct val="150000"/>
                  </a:lnSpc>
                  <a:spcBef>
                    <a:spcPts val="0"/>
                  </a:spcBef>
                  <a:buNone/>
                </a:pPr>
                <a:r>
                  <a:rPr lang="en-US" altLang="zh-CN" sz="2400" b="1" dirty="0" smtClean="0">
                    <a:latin typeface="幼圆" pitchFamily="49" charset="-122"/>
                    <a:ea typeface="幼圆" pitchFamily="49" charset="-122"/>
                  </a:rPr>
                  <a:t>    </a:t>
                </a:r>
                <a:r>
                  <a:rPr lang="zh-CN" sz="2400" b="1" dirty="0" smtClean="0">
                    <a:latin typeface="幼圆" pitchFamily="49" charset="-122"/>
                    <a:ea typeface="幼圆" pitchFamily="49" charset="-122"/>
                  </a:rPr>
                  <a:t>所以</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𝑿</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Cambria Math"/>
                      </a:rPr>
                      <m:t>→</m:t>
                    </m:r>
                    <m:r>
                      <a:rPr lang="en-US" altLang="zh-CN" sz="2400" b="1" i="1" smtClean="0">
                        <a:latin typeface="Cambria Math"/>
                        <a:ea typeface="Cambria Math"/>
                      </a:rPr>
                      <m:t>𝒀</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Cambria Math"/>
                      </a:rPr>
                      <m:t> </m:t>
                    </m:r>
                  </m:oMath>
                </a14:m>
                <a:r>
                  <a:rPr lang="zh-CN" sz="2400" b="1" dirty="0">
                    <a:latin typeface="幼圆" pitchFamily="49" charset="-122"/>
                    <a:ea typeface="幼圆" pitchFamily="49" charset="-122"/>
                  </a:rPr>
                  <a:t>为</a:t>
                </a:r>
                <a14:m>
                  <m:oMath xmlns:m="http://schemas.openxmlformats.org/officeDocument/2006/math">
                    <m:r>
                      <a:rPr lang="en-US" altLang="zh-CN" sz="2400" b="1" i="0" dirty="0" smtClean="0">
                        <a:latin typeface="Cambria Math"/>
                      </a:rPr>
                      <m:t> </m:t>
                    </m:r>
                    <m:r>
                      <a:rPr lang="zh-CN" altLang="en-US" sz="2400" b="1" i="1" dirty="0">
                        <a:latin typeface="Cambria Math"/>
                      </a:rPr>
                      <m:t>𝓕</m:t>
                    </m:r>
                    <m:r>
                      <a:rPr lang="en-US" altLang="zh-CN" sz="2400" b="1" i="1" dirty="0" smtClean="0">
                        <a:latin typeface="Cambria Math"/>
                      </a:rPr>
                      <m:t> </m:t>
                    </m:r>
                  </m:oMath>
                </a14:m>
                <a:r>
                  <a:rPr lang="zh-CN" sz="2400" b="1" dirty="0">
                    <a:latin typeface="幼圆" pitchFamily="49" charset="-122"/>
                    <a:ea typeface="幼圆" pitchFamily="49" charset="-122"/>
                  </a:rPr>
                  <a:t>所蕴含，增广律得证。</a:t>
                </a:r>
              </a:p>
            </p:txBody>
          </p:sp>
        </mc:Choice>
        <mc:Fallback>
          <p:sp>
            <p:nvSpPr>
              <p:cNvPr id="64515" name="Rectangle 3"/>
              <p:cNvSpPr>
                <a:spLocks noGrp="1" noRot="1" noChangeAspect="1" noMove="1" noResize="1" noEditPoints="1" noAdjustHandles="1" noChangeArrowheads="1" noChangeShapeType="1" noTextEdit="1"/>
              </p:cNvSpPr>
              <p:nvPr>
                <p:ph idx="4294967295"/>
              </p:nvPr>
            </p:nvSpPr>
            <p:spPr>
              <a:xfrm>
                <a:off x="1043608" y="985292"/>
                <a:ext cx="8100392" cy="4729708"/>
              </a:xfrm>
              <a:blipFill rotWithShape="1">
                <a:blip r:embed="rId1"/>
                <a:stretch>
                  <a:fillRect l="-1129" t="-1031" r="-75"/>
                </a:stretch>
              </a:blipFill>
            </p:spPr>
            <p:txBody>
              <a:bodyPr/>
              <a:lstStyle/>
              <a:p>
                <a:r>
                  <a:rPr lang="zh-CN" altLang="en-US">
                    <a:noFill/>
                  </a:rPr>
                  <a:t> </a:t>
                </a:r>
                <a:endParaRPr lang="zh-CN" altLang="en-US">
                  <a:noFill/>
                </a:endParaRPr>
              </a:p>
            </p:txBody>
          </p:sp>
        </mc:Fallback>
      </mc:AlternateContent>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2</a:t>
            </a:r>
            <a:endParaRPr lang="zh-CN" altLang="en-US" sz="1300" b="1" dirty="0"/>
          </a:p>
        </p:txBody>
      </p:sp>
      <p:sp>
        <p:nvSpPr>
          <p:cNvPr id="5" name="Rectangle 2"/>
          <p:cNvSpPr txBox="1">
            <a:spLocks noChangeArrowheads="1"/>
          </p:cNvSpPr>
          <p:nvPr/>
        </p:nvSpPr>
        <p:spPr>
          <a:xfrm>
            <a:off x="1187624" y="19610"/>
            <a:ext cx="4392488" cy="89367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zh-CN" sz="3200" b="1" dirty="0" smtClean="0">
                <a:latin typeface="+mn-ea"/>
                <a:ea typeface="+mn-ea"/>
              </a:rPr>
              <a:t>Armstrong</a:t>
            </a:r>
            <a:r>
              <a:rPr lang="en-US" altLang="zh-CN" sz="3200" dirty="0" smtClean="0">
                <a:latin typeface="+mn-ea"/>
                <a:ea typeface="+mn-ea"/>
              </a:rPr>
              <a:t> </a:t>
            </a:r>
            <a:r>
              <a:rPr lang="zh-CN" sz="3600" dirty="0" smtClean="0">
                <a:latin typeface="+mn-ea"/>
                <a:ea typeface="+mn-ea"/>
              </a:rPr>
              <a:t>公理系统</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5539" name="Rectangle 3"/>
              <p:cNvSpPr>
                <a:spLocks noGrp="1" noChangeArrowheads="1"/>
              </p:cNvSpPr>
              <p:nvPr>
                <p:ph idx="4294967295"/>
              </p:nvPr>
            </p:nvSpPr>
            <p:spPr>
              <a:xfrm>
                <a:off x="971600" y="1057300"/>
                <a:ext cx="8064896" cy="4608512"/>
              </a:xfrm>
            </p:spPr>
            <p:txBody>
              <a:bodyPr>
                <a:normAutofit/>
              </a:bodyPr>
              <a:lstStyle/>
              <a:p>
                <a:pPr>
                  <a:lnSpc>
                    <a:spcPct val="125000"/>
                  </a:lnSpc>
                  <a:spcBef>
                    <a:spcPct val="35000"/>
                  </a:spcBef>
                  <a:buFont typeface="Wingdings" pitchFamily="2" charset="2"/>
                  <a:buChar char="u"/>
                </a:pPr>
                <a:r>
                  <a:rPr lang="zh-CN" altLang="en-US" sz="2400" b="1" dirty="0" smtClean="0">
                    <a:latin typeface="+mj-ea"/>
                    <a:ea typeface="+mj-ea"/>
                  </a:rPr>
                  <a:t>传递</a:t>
                </a:r>
                <a:r>
                  <a:rPr lang="zh-CN" altLang="en-US" sz="2400" b="1" dirty="0">
                    <a:latin typeface="+mj-ea"/>
                    <a:ea typeface="+mj-ea"/>
                  </a:rPr>
                  <a:t>律：</a:t>
                </a:r>
                <a:r>
                  <a:rPr lang="zh-CN" altLang="en-US" sz="2400" dirty="0" smtClean="0">
                    <a:latin typeface="+mj-ea"/>
                    <a:ea typeface="+mj-ea"/>
                  </a:rPr>
                  <a:t>若</a:t>
                </a:r>
                <a14:m>
                  <m:oMath xmlns:m="http://schemas.openxmlformats.org/officeDocument/2006/math">
                    <m:r>
                      <a:rPr lang="en-US" altLang="zh-CN" sz="2400" b="1" i="0" smtClean="0">
                        <a:latin typeface="Cambria Math"/>
                        <a:ea typeface="+mj-ea"/>
                      </a:rPr>
                      <m:t> </m:t>
                    </m:r>
                    <m:r>
                      <a:rPr lang="en-US" altLang="zh-CN" sz="2400" b="1" i="1" smtClean="0">
                        <a:latin typeface="Cambria Math"/>
                        <a:ea typeface="+mj-ea"/>
                      </a:rPr>
                      <m:t>𝑿</m:t>
                    </m:r>
                    <m:r>
                      <a:rPr lang="en-US" altLang="zh-CN" sz="2400" b="1" i="1" smtClean="0">
                        <a:latin typeface="Cambria Math"/>
                        <a:ea typeface="Cambria Math"/>
                      </a:rPr>
                      <m:t>→</m:t>
                    </m:r>
                    <m:r>
                      <a:rPr lang="en-US" altLang="zh-CN" sz="2400" b="1" i="1" smtClean="0">
                        <a:latin typeface="Cambria Math"/>
                        <a:ea typeface="Cambria Math"/>
                      </a:rPr>
                      <m:t>𝒀</m:t>
                    </m:r>
                    <m:r>
                      <a:rPr lang="en-US" altLang="zh-CN" sz="2400" b="1" i="1" smtClean="0">
                        <a:latin typeface="Cambria Math"/>
                        <a:ea typeface="Cambria Math"/>
                      </a:rPr>
                      <m:t> </m:t>
                    </m:r>
                  </m:oMath>
                </a14:m>
                <a:r>
                  <a:rPr lang="zh-CN" altLang="en-US" sz="2400" dirty="0" smtClean="0">
                    <a:latin typeface="+mj-ea"/>
                    <a:ea typeface="+mj-ea"/>
                  </a:rPr>
                  <a:t> 及 </a:t>
                </a:r>
                <a14:m>
                  <m:oMath xmlns:m="http://schemas.openxmlformats.org/officeDocument/2006/math">
                    <m:r>
                      <a:rPr lang="en-US" altLang="zh-CN" sz="2400" b="1" i="1" smtClean="0">
                        <a:latin typeface="Cambria Math"/>
                        <a:ea typeface="+mj-ea"/>
                      </a:rPr>
                      <m:t>𝒀</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Cambria Math"/>
                      </a:rPr>
                      <m:t> </m:t>
                    </m:r>
                  </m:oMath>
                </a14:m>
                <a:r>
                  <a:rPr lang="zh-CN" altLang="en-US" sz="2400" dirty="0" smtClean="0">
                    <a:latin typeface="+mj-ea"/>
                    <a:ea typeface="+mj-ea"/>
                  </a:rPr>
                  <a:t>为</a:t>
                </a:r>
                <a14:m>
                  <m:oMath xmlns:m="http://schemas.openxmlformats.org/officeDocument/2006/math">
                    <m:r>
                      <a:rPr lang="en-US" altLang="zh-CN" sz="2400" b="1" i="0" dirty="0" smtClean="0">
                        <a:latin typeface="Cambria Math"/>
                        <a:ea typeface="+mj-ea"/>
                      </a:rPr>
                      <m:t> </m:t>
                    </m:r>
                    <m:r>
                      <a:rPr lang="zh-CN" altLang="en-US" sz="2400" i="1" dirty="0" smtClean="0">
                        <a:latin typeface="Cambria Math"/>
                        <a:ea typeface="+mj-ea"/>
                      </a:rPr>
                      <m:t>𝓕</m:t>
                    </m:r>
                    <m:r>
                      <a:rPr lang="en-US" altLang="zh-CN" sz="2400" b="1" i="1" dirty="0" smtClean="0">
                        <a:latin typeface="Cambria Math"/>
                        <a:ea typeface="+mj-ea"/>
                      </a:rPr>
                      <m:t> </m:t>
                    </m:r>
                  </m:oMath>
                </a14:m>
                <a:r>
                  <a:rPr lang="zh-CN" altLang="en-US" sz="2400" dirty="0" smtClean="0">
                    <a:latin typeface="+mj-ea"/>
                    <a:ea typeface="+mj-ea"/>
                  </a:rPr>
                  <a:t> 所</a:t>
                </a:r>
                <a:r>
                  <a:rPr lang="zh-CN" altLang="en-US" sz="2400" dirty="0">
                    <a:latin typeface="+mj-ea"/>
                    <a:ea typeface="+mj-ea"/>
                  </a:rPr>
                  <a:t>蕴含，则 </a:t>
                </a:r>
                <a14:m>
                  <m:oMath xmlns:m="http://schemas.openxmlformats.org/officeDocument/2006/math">
                    <m:r>
                      <a:rPr lang="en-US" altLang="zh-CN" sz="2400" b="1" i="1" smtClean="0">
                        <a:latin typeface="Cambria Math"/>
                        <a:ea typeface="+mj-ea"/>
                      </a:rPr>
                      <m:t>𝑿</m:t>
                    </m:r>
                    <m:r>
                      <a:rPr lang="en-US" altLang="zh-CN" sz="2400" b="1" i="1" smtClean="0">
                        <a:latin typeface="Cambria Math"/>
                        <a:ea typeface="Cambria Math"/>
                      </a:rPr>
                      <m:t>→</m:t>
                    </m:r>
                    <m:r>
                      <a:rPr lang="en-US" altLang="zh-CN" sz="2400" b="1" i="1" smtClean="0">
                        <a:latin typeface="Cambria Math"/>
                        <a:ea typeface="Cambria Math"/>
                      </a:rPr>
                      <m:t>𝒁</m:t>
                    </m:r>
                    <m:r>
                      <a:rPr lang="en-US" altLang="zh-CN" sz="2400" b="1" i="1" smtClean="0">
                        <a:latin typeface="Cambria Math"/>
                        <a:ea typeface="Cambria Math"/>
                      </a:rPr>
                      <m:t> </m:t>
                    </m:r>
                  </m:oMath>
                </a14:m>
                <a:r>
                  <a:rPr lang="zh-CN" altLang="en-US" sz="2400" dirty="0" smtClean="0">
                    <a:latin typeface="+mj-ea"/>
                    <a:ea typeface="+mj-ea"/>
                  </a:rPr>
                  <a:t>为 </a:t>
                </a:r>
                <a14:m>
                  <m:oMath xmlns:m="http://schemas.openxmlformats.org/officeDocument/2006/math">
                    <m:r>
                      <a:rPr lang="en-US" altLang="zh-CN" sz="2400" dirty="0">
                        <a:latin typeface="Cambria Math"/>
                      </a:rPr>
                      <m:t> </m:t>
                    </m:r>
                    <m:r>
                      <a:rPr lang="en-US" altLang="zh-CN" sz="2400" b="1" i="1"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altLang="en-US" sz="2400" dirty="0" smtClean="0">
                    <a:latin typeface="+mj-ea"/>
                    <a:ea typeface="+mj-ea"/>
                  </a:rPr>
                  <a:t>所</a:t>
                </a:r>
                <a:r>
                  <a:rPr lang="zh-CN" altLang="en-US" sz="2400" dirty="0">
                    <a:latin typeface="+mj-ea"/>
                    <a:ea typeface="+mj-ea"/>
                  </a:rPr>
                  <a:t>蕴含。</a:t>
                </a:r>
              </a:p>
              <a:p>
                <a:pPr>
                  <a:lnSpc>
                    <a:spcPct val="125000"/>
                  </a:lnSpc>
                  <a:spcBef>
                    <a:spcPct val="35000"/>
                  </a:spcBef>
                </a:pPr>
                <a:r>
                  <a:rPr lang="en-US" altLang="zh-CN" sz="2400" dirty="0" smtClean="0">
                    <a:latin typeface="+mj-ea"/>
                    <a:ea typeface="+mj-ea"/>
                  </a:rPr>
                  <a:t>【</a:t>
                </a:r>
                <a:r>
                  <a:rPr lang="zh-CN" altLang="en-US" sz="2400" dirty="0">
                    <a:latin typeface="+mj-ea"/>
                    <a:ea typeface="+mj-ea"/>
                  </a:rPr>
                  <a:t>证</a:t>
                </a:r>
                <a:r>
                  <a:rPr lang="en-US" altLang="zh-CN" sz="2400" dirty="0" smtClean="0">
                    <a:latin typeface="+mj-ea"/>
                    <a:ea typeface="+mj-ea"/>
                  </a:rPr>
                  <a:t>】</a:t>
                </a:r>
                <a:r>
                  <a:rPr lang="zh-CN" altLang="en-US" sz="2400" dirty="0" smtClean="0">
                    <a:latin typeface="幼圆" pitchFamily="49" charset="-122"/>
                    <a:ea typeface="幼圆" pitchFamily="49" charset="-122"/>
                  </a:rPr>
                  <a:t>设</a:t>
                </a:r>
                <a14:m>
                  <m:oMath xmlns:m="http://schemas.openxmlformats.org/officeDocument/2006/math">
                    <m:r>
                      <a:rPr lang="en-US" altLang="zh-CN" sz="2400" i="1">
                        <a:latin typeface="Cambria Math"/>
                      </a:rPr>
                      <m:t>𝑿</m:t>
                    </m:r>
                    <m:r>
                      <a:rPr lang="en-US" altLang="zh-CN" sz="2400" i="1">
                        <a:latin typeface="Cambria Math"/>
                        <a:ea typeface="Cambria Math"/>
                      </a:rPr>
                      <m:t>→</m:t>
                    </m:r>
                    <m:r>
                      <a:rPr lang="en-US" altLang="zh-CN" sz="2400" i="1">
                        <a:latin typeface="Cambria Math"/>
                        <a:ea typeface="Cambria Math"/>
                      </a:rPr>
                      <m:t>𝒀</m:t>
                    </m:r>
                  </m:oMath>
                </a14:m>
                <a:r>
                  <a:rPr lang="zh-CN" altLang="en-US" sz="2400" dirty="0" smtClean="0">
                    <a:latin typeface="幼圆" pitchFamily="49" charset="-122"/>
                    <a:ea typeface="幼圆" pitchFamily="49" charset="-122"/>
                  </a:rPr>
                  <a:t> 及</a:t>
                </a:r>
                <a14:m>
                  <m:oMath xmlns:m="http://schemas.openxmlformats.org/officeDocument/2006/math">
                    <m:r>
                      <a:rPr lang="en-US" altLang="zh-CN" sz="2400" b="1" i="0" smtClean="0">
                        <a:latin typeface="Cambria Math"/>
                      </a:rPr>
                      <m:t> </m:t>
                    </m:r>
                    <m:r>
                      <a:rPr lang="en-US" altLang="zh-CN" sz="2400" i="1">
                        <a:latin typeface="Cambria Math"/>
                      </a:rPr>
                      <m:t>𝒀</m:t>
                    </m:r>
                    <m:r>
                      <a:rPr lang="en-US" altLang="zh-CN" sz="2400" i="1">
                        <a:latin typeface="Cambria Math"/>
                        <a:ea typeface="Cambria Math"/>
                      </a:rPr>
                      <m:t>→</m:t>
                    </m:r>
                    <m:r>
                      <a:rPr lang="en-US" altLang="zh-CN" sz="2400" i="1">
                        <a:latin typeface="Cambria Math"/>
                        <a:ea typeface="Cambria Math"/>
                      </a:rPr>
                      <m:t>𝒁</m:t>
                    </m:r>
                  </m:oMath>
                </a14:m>
                <a:r>
                  <a:rPr lang="zh-CN" altLang="en-US" sz="2400" dirty="0" smtClean="0">
                    <a:latin typeface="幼圆" pitchFamily="49" charset="-122"/>
                    <a:ea typeface="幼圆" pitchFamily="49" charset="-122"/>
                  </a:rPr>
                  <a:t> 为</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1" i="1" dirty="0" smtClean="0">
                        <a:latin typeface="Cambria Math"/>
                      </a:rPr>
                      <m:t> </m:t>
                    </m:r>
                  </m:oMath>
                </a14:m>
                <a:r>
                  <a:rPr lang="zh-CN" altLang="en-US" sz="2400" dirty="0" smtClean="0">
                    <a:latin typeface="幼圆" pitchFamily="49" charset="-122"/>
                    <a:ea typeface="幼圆" pitchFamily="49" charset="-122"/>
                  </a:rPr>
                  <a:t>所</a:t>
                </a:r>
                <a:r>
                  <a:rPr lang="zh-CN" altLang="en-US" sz="2400" dirty="0">
                    <a:latin typeface="幼圆" pitchFamily="49" charset="-122"/>
                    <a:ea typeface="幼圆" pitchFamily="49" charset="-122"/>
                  </a:rPr>
                  <a:t>蕴含</a:t>
                </a:r>
              </a:p>
              <a:p>
                <a:pPr lvl="1">
                  <a:lnSpc>
                    <a:spcPct val="125000"/>
                  </a:lnSpc>
                  <a:spcBef>
                    <a:spcPct val="35000"/>
                  </a:spcBef>
                  <a:buNone/>
                </a:pPr>
                <a:r>
                  <a:rPr lang="zh-CN" altLang="en-US" sz="2400" b="1" dirty="0" smtClean="0">
                    <a:latin typeface="幼圆" pitchFamily="49" charset="-122"/>
                    <a:ea typeface="幼圆" pitchFamily="49" charset="-122"/>
                  </a:rPr>
                  <a:t>    对</a:t>
                </a:r>
                <a14:m>
                  <m:oMath xmlns:m="http://schemas.openxmlformats.org/officeDocument/2006/math">
                    <m:r>
                      <a:rPr lang="en-US" altLang="zh-CN" sz="2400" b="1"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𝓡</m:t>
                    </m:r>
                    <m:r>
                      <a:rPr lang="en-US" altLang="zh-CN" sz="2400" i="1">
                        <a:latin typeface="Cambria Math"/>
                        <a:ea typeface="Cambria Math"/>
                        <a:cs typeface="Times New Roman" pitchFamily="18" charset="0"/>
                      </a:rPr>
                      <m:t>&lt;</m:t>
                    </m:r>
                    <m:r>
                      <a:rPr lang="en-US" altLang="zh-CN" sz="2400" i="1">
                        <a:latin typeface="Cambria Math"/>
                        <a:ea typeface="Cambria Math"/>
                        <a:cs typeface="Times New Roman" pitchFamily="18" charset="0"/>
                      </a:rPr>
                      <m:t>𝑼</m:t>
                    </m:r>
                    <m:r>
                      <a:rPr lang="en-US" altLang="zh-CN" sz="2400" i="1">
                        <a:latin typeface="Cambria Math"/>
                        <a:ea typeface="Cambria Math"/>
                        <a:cs typeface="Times New Roman" pitchFamily="18" charset="0"/>
                      </a:rPr>
                      <m:t>,</m:t>
                    </m:r>
                    <m:r>
                      <a:rPr lang="zh-CN" altLang="en-US" sz="2400" i="1" dirty="0">
                        <a:latin typeface="Cambria Math"/>
                      </a:rPr>
                      <m:t>𝓕</m:t>
                    </m:r>
                    <m:r>
                      <a:rPr lang="en-US" altLang="zh-CN" sz="2400" i="1">
                        <a:latin typeface="Cambria Math"/>
                        <a:ea typeface="Cambria Math"/>
                        <a:cs typeface="Times New Roman" pitchFamily="18" charset="0"/>
                      </a:rPr>
                      <m:t>&gt; </m:t>
                    </m:r>
                  </m:oMath>
                </a14:m>
                <a:r>
                  <a:rPr lang="zh-CN" altLang="en-US" sz="2400" b="1" dirty="0" smtClean="0">
                    <a:latin typeface="幼圆" pitchFamily="49" charset="-122"/>
                    <a:ea typeface="幼圆" pitchFamily="49" charset="-122"/>
                  </a:rPr>
                  <a:t>的</a:t>
                </a:r>
                <a:r>
                  <a:rPr lang="zh-CN" altLang="en-US" sz="2400" b="1" dirty="0">
                    <a:latin typeface="幼圆" pitchFamily="49" charset="-122"/>
                    <a:ea typeface="幼圆" pitchFamily="49" charset="-122"/>
                  </a:rPr>
                  <a:t>任一</a:t>
                </a:r>
                <a:r>
                  <a:rPr lang="zh-CN" altLang="en-US" sz="2400" b="1" dirty="0" smtClean="0">
                    <a:latin typeface="幼圆" pitchFamily="49" charset="-122"/>
                    <a:ea typeface="幼圆" pitchFamily="49" charset="-122"/>
                  </a:rPr>
                  <a:t>关系</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𝑹</m:t>
                    </m:r>
                    <m:r>
                      <a:rPr lang="en-US" altLang="zh-CN" sz="2400" b="1" i="1" smtClean="0">
                        <a:latin typeface="Cambria Math"/>
                        <a:ea typeface="幼圆" pitchFamily="49" charset="-122"/>
                      </a:rPr>
                      <m:t> </m:t>
                    </m:r>
                  </m:oMath>
                </a14:m>
                <a:r>
                  <a:rPr lang="zh-CN" altLang="en-US" sz="2400" b="1" dirty="0" smtClean="0">
                    <a:latin typeface="幼圆" pitchFamily="49" charset="-122"/>
                    <a:ea typeface="幼圆" pitchFamily="49" charset="-122"/>
                  </a:rPr>
                  <a:t>中</a:t>
                </a:r>
                <a:r>
                  <a:rPr lang="zh-CN" altLang="en-US" sz="2400" b="1" dirty="0">
                    <a:latin typeface="幼圆" pitchFamily="49" charset="-122"/>
                    <a:ea typeface="幼圆" pitchFamily="49" charset="-122"/>
                  </a:rPr>
                  <a:t>的任意两个</a:t>
                </a:r>
                <a:r>
                  <a:rPr lang="zh-CN" altLang="en-US" sz="2400" b="1" dirty="0" smtClean="0">
                    <a:latin typeface="幼圆" pitchFamily="49" charset="-122"/>
                    <a:ea typeface="幼圆" pitchFamily="49" charset="-122"/>
                  </a:rPr>
                  <a:t>元组</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𝒕</m:t>
                    </m:r>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oMath>
                </a14:m>
                <a:endParaRPr lang="en-US" altLang="zh-CN" sz="2400" b="1" dirty="0" smtClean="0">
                  <a:latin typeface="幼圆" pitchFamily="49" charset="-122"/>
                  <a:ea typeface="幼圆" pitchFamily="49" charset="-122"/>
                </a:endParaRPr>
              </a:p>
              <a:p>
                <a:pPr lvl="1">
                  <a:lnSpc>
                    <a:spcPct val="125000"/>
                  </a:lnSpc>
                  <a:spcBef>
                    <a:spcPct val="35000"/>
                  </a:spcBef>
                  <a:buNone/>
                </a:pPr>
                <a:r>
                  <a:rPr lang="zh-CN" altLang="en-US" sz="2400" b="1" dirty="0" smtClean="0">
                    <a:latin typeface="幼圆" pitchFamily="49" charset="-122"/>
                    <a:ea typeface="幼圆" pitchFamily="49" charset="-122"/>
                  </a:rPr>
                  <a:t>    若</a:t>
                </a:r>
                <a14:m>
                  <m:oMath xmlns:m="http://schemas.openxmlformats.org/officeDocument/2006/math">
                    <m:r>
                      <a:rPr lang="en-US" altLang="zh-CN" sz="2400" b="1" i="1" smtClean="0">
                        <a:latin typeface="Cambria Math"/>
                        <a:ea typeface="幼圆" pitchFamily="49" charset="-122"/>
                      </a:rPr>
                      <m:t>𝒕</m:t>
                    </m:r>
                    <m:d>
                      <m:dPr>
                        <m:begChr m:val="["/>
                        <m:endChr m:val="]"/>
                        <m:ctrlPr>
                          <a:rPr lang="en-US" altLang="zh-CN" sz="2400" b="1" i="1" smtClean="0">
                            <a:latin typeface="Cambria Math"/>
                            <a:ea typeface="幼圆" pitchFamily="49" charset="-122"/>
                          </a:rPr>
                        </m:ctrlPr>
                      </m:dPr>
                      <m:e>
                        <m:r>
                          <a:rPr lang="en-US" altLang="zh-CN" sz="2400" b="1" i="1" smtClean="0">
                            <a:latin typeface="Cambria Math"/>
                            <a:ea typeface="幼圆" pitchFamily="49" charset="-122"/>
                          </a:rPr>
                          <m:t>𝑿</m:t>
                        </m:r>
                      </m:e>
                    </m:d>
                    <m:r>
                      <a:rPr lang="en-US" altLang="zh-CN" sz="2400" b="1" i="1" smtClean="0">
                        <a:latin typeface="Cambria Math"/>
                        <a:ea typeface="幼圆" pitchFamily="49" charset="-122"/>
                      </a:rPr>
                      <m:t>=</m:t>
                    </m:r>
                    <m:r>
                      <a:rPr lang="en-US" altLang="zh-CN" sz="2400" b="1" i="1" smtClean="0">
                        <a:latin typeface="Cambria Math"/>
                        <a:ea typeface="幼圆" pitchFamily="49" charset="-122"/>
                      </a:rPr>
                      <m:t>𝒔</m:t>
                    </m:r>
                    <m:r>
                      <a:rPr lang="en-US" altLang="zh-CN" sz="2400" b="1" i="1" smtClean="0">
                        <a:latin typeface="Cambria Math"/>
                        <a:ea typeface="幼圆" pitchFamily="49" charset="-122"/>
                      </a:rPr>
                      <m:t>[</m:t>
                    </m:r>
                    <m:r>
                      <a:rPr lang="en-US" altLang="zh-CN" sz="2400" b="1" i="1" smtClean="0">
                        <a:latin typeface="Cambria Math"/>
                        <a:ea typeface="幼圆" pitchFamily="49" charset="-122"/>
                      </a:rPr>
                      <m:t>𝑿</m:t>
                    </m:r>
                    <m:r>
                      <a:rPr lang="en-US" altLang="zh-CN" sz="2400" b="1" i="1" smtClean="0">
                        <a:latin typeface="Cambria Math"/>
                        <a:ea typeface="幼圆" pitchFamily="49" charset="-122"/>
                      </a:rPr>
                      <m:t>]</m:t>
                    </m:r>
                  </m:oMath>
                </a14:m>
                <a:r>
                  <a:rPr lang="zh-CN" altLang="en-US" sz="2400" b="1" dirty="0" smtClean="0">
                    <a:latin typeface="幼圆" pitchFamily="49" charset="-122"/>
                    <a:ea typeface="幼圆" pitchFamily="49" charset="-122"/>
                  </a:rPr>
                  <a:t> ，由于</a:t>
                </a:r>
                <a14:m>
                  <m:oMath xmlns:m="http://schemas.openxmlformats.org/officeDocument/2006/math">
                    <m:r>
                      <a:rPr lang="en-US" altLang="zh-CN" sz="2400" b="1" i="1">
                        <a:latin typeface="Cambria Math"/>
                      </a:rPr>
                      <m:t>𝑿</m:t>
                    </m:r>
                    <m:r>
                      <a:rPr lang="en-US" altLang="zh-CN" sz="2400" b="1" i="1">
                        <a:latin typeface="Cambria Math"/>
                        <a:ea typeface="Cambria Math"/>
                      </a:rPr>
                      <m:t>→</m:t>
                    </m:r>
                    <m:r>
                      <a:rPr lang="en-US" altLang="zh-CN" sz="2400" b="1" i="1">
                        <a:latin typeface="Cambria Math"/>
                        <a:ea typeface="Cambria Math"/>
                      </a:rPr>
                      <m:t>𝒀</m:t>
                    </m:r>
                    <m:r>
                      <a:rPr lang="en-US" altLang="zh-CN" sz="2400" b="1" i="1">
                        <a:latin typeface="Cambria Math"/>
                        <a:ea typeface="Cambria Math"/>
                      </a:rPr>
                      <m:t> </m:t>
                    </m:r>
                  </m:oMath>
                </a14:m>
                <a:r>
                  <a:rPr lang="zh-CN" altLang="en-US" sz="2400" b="1" dirty="0">
                    <a:latin typeface="幼圆" pitchFamily="49" charset="-122"/>
                    <a:ea typeface="幼圆" pitchFamily="49" charset="-122"/>
                  </a:rPr>
                  <a:t>，有 </a:t>
                </a:r>
                <a14:m>
                  <m:oMath xmlns:m="http://schemas.openxmlformats.org/officeDocument/2006/math">
                    <m:r>
                      <a:rPr lang="en-US" altLang="zh-CN" sz="2400" b="1" i="1">
                        <a:latin typeface="Cambria Math"/>
                        <a:ea typeface="幼圆" pitchFamily="49" charset="-122"/>
                      </a:rPr>
                      <m:t>𝒕</m:t>
                    </m:r>
                    <m:d>
                      <m:dPr>
                        <m:begChr m:val="["/>
                        <m:endChr m:val="]"/>
                        <m:ctrlPr>
                          <a:rPr lang="en-US" altLang="zh-CN" sz="2400" b="1" i="1">
                            <a:latin typeface="Cambria Math"/>
                            <a:ea typeface="幼圆" pitchFamily="49" charset="-122"/>
                          </a:rPr>
                        </m:ctrlPr>
                      </m:dPr>
                      <m:e>
                        <m:r>
                          <a:rPr lang="en-US" altLang="zh-CN" sz="2400" b="1" i="1" smtClean="0">
                            <a:latin typeface="Cambria Math"/>
                            <a:ea typeface="幼圆" pitchFamily="49" charset="-122"/>
                          </a:rPr>
                          <m:t>𝒀</m:t>
                        </m:r>
                      </m:e>
                    </m:d>
                    <m:r>
                      <a:rPr lang="en-US" altLang="zh-CN" sz="2400" b="1" i="1">
                        <a:latin typeface="Cambria Math"/>
                        <a:ea typeface="幼圆" pitchFamily="49" charset="-122"/>
                      </a:rPr>
                      <m:t>=</m:t>
                    </m:r>
                    <m:r>
                      <a:rPr lang="en-US" altLang="zh-CN" sz="2400" b="1" i="1">
                        <a:latin typeface="Cambria Math"/>
                        <a:ea typeface="幼圆" pitchFamily="49" charset="-122"/>
                      </a:rPr>
                      <m:t>𝒔</m:t>
                    </m:r>
                    <m:r>
                      <a:rPr lang="en-US" altLang="zh-CN" sz="2400" b="1" i="1">
                        <a:latin typeface="Cambria Math"/>
                        <a:ea typeface="幼圆" pitchFamily="49" charset="-122"/>
                      </a:rPr>
                      <m:t>[</m:t>
                    </m:r>
                    <m:r>
                      <a:rPr lang="en-US" altLang="zh-CN" sz="2400" b="1" i="1" smtClean="0">
                        <a:latin typeface="Cambria Math"/>
                        <a:ea typeface="幼圆" pitchFamily="49" charset="-122"/>
                      </a:rPr>
                      <m:t>𝒀</m:t>
                    </m:r>
                    <m:r>
                      <a:rPr lang="en-US" altLang="zh-CN" sz="2400" b="1" i="1">
                        <a:latin typeface="Cambria Math"/>
                        <a:ea typeface="幼圆" pitchFamily="49" charset="-122"/>
                      </a:rPr>
                      <m:t>]</m:t>
                    </m:r>
                  </m:oMath>
                </a14:m>
                <a:r>
                  <a:rPr lang="zh-CN" altLang="en-US" sz="2400" b="1" dirty="0">
                    <a:latin typeface="幼圆" pitchFamily="49" charset="-122"/>
                    <a:ea typeface="幼圆" pitchFamily="49" charset="-122"/>
                  </a:rPr>
                  <a:t> </a:t>
                </a:r>
              </a:p>
              <a:p>
                <a:pPr lvl="1">
                  <a:lnSpc>
                    <a:spcPct val="125000"/>
                  </a:lnSpc>
                  <a:spcBef>
                    <a:spcPct val="35000"/>
                  </a:spcBef>
                  <a:buNone/>
                </a:pPr>
                <a:r>
                  <a:rPr lang="zh-CN" altLang="en-US" sz="2400" b="1" dirty="0" smtClean="0">
                    <a:latin typeface="幼圆" pitchFamily="49" charset="-122"/>
                    <a:ea typeface="幼圆" pitchFamily="49" charset="-122"/>
                  </a:rPr>
                  <a:t>    再</a:t>
                </a:r>
                <a:r>
                  <a:rPr lang="zh-CN" altLang="en-US" sz="2400" b="1" dirty="0">
                    <a:latin typeface="幼圆" pitchFamily="49" charset="-122"/>
                    <a:ea typeface="幼圆" pitchFamily="49" charset="-122"/>
                  </a:rPr>
                  <a:t>由</a:t>
                </a:r>
                <a14:m>
                  <m:oMath xmlns:m="http://schemas.openxmlformats.org/officeDocument/2006/math">
                    <m:r>
                      <a:rPr lang="en-US" altLang="zh-CN" sz="2400" b="1" i="1">
                        <a:latin typeface="Cambria Math"/>
                      </a:rPr>
                      <m:t>𝒀</m:t>
                    </m:r>
                    <m:r>
                      <a:rPr lang="en-US" altLang="zh-CN" sz="2400" b="1" i="1">
                        <a:latin typeface="Cambria Math"/>
                        <a:ea typeface="Cambria Math"/>
                      </a:rPr>
                      <m:t>→</m:t>
                    </m:r>
                    <m:r>
                      <a:rPr lang="en-US" altLang="zh-CN" sz="2400" b="1" i="1">
                        <a:latin typeface="Cambria Math"/>
                        <a:ea typeface="Cambria Math"/>
                      </a:rPr>
                      <m:t>𝒁</m:t>
                    </m:r>
                    <m:r>
                      <a:rPr lang="en-US" altLang="zh-CN" sz="2400" b="1" i="1">
                        <a:latin typeface="Cambria Math"/>
                        <a:ea typeface="Cambria Math"/>
                      </a:rPr>
                      <m:t> </m:t>
                    </m:r>
                  </m:oMath>
                </a14:m>
                <a:r>
                  <a:rPr lang="zh-CN" altLang="en-US" sz="2400" b="1" dirty="0">
                    <a:latin typeface="幼圆" pitchFamily="49" charset="-122"/>
                    <a:ea typeface="幼圆" pitchFamily="49" charset="-122"/>
                  </a:rPr>
                  <a:t>，有</a:t>
                </a:r>
                <a14:m>
                  <m:oMath xmlns:m="http://schemas.openxmlformats.org/officeDocument/2006/math">
                    <m:r>
                      <a:rPr lang="en-US" altLang="zh-CN" sz="2400" b="1" i="1">
                        <a:latin typeface="Cambria Math"/>
                        <a:ea typeface="幼圆" pitchFamily="49" charset="-122"/>
                      </a:rPr>
                      <m:t>𝒕</m:t>
                    </m:r>
                    <m:d>
                      <m:dPr>
                        <m:begChr m:val="["/>
                        <m:endChr m:val="]"/>
                        <m:ctrlPr>
                          <a:rPr lang="en-US" altLang="zh-CN" sz="2400" b="1" i="1">
                            <a:latin typeface="Cambria Math"/>
                            <a:ea typeface="幼圆" pitchFamily="49" charset="-122"/>
                          </a:rPr>
                        </m:ctrlPr>
                      </m:dPr>
                      <m:e>
                        <m:r>
                          <a:rPr lang="en-US" altLang="zh-CN" sz="2400" b="1" i="1" smtClean="0">
                            <a:latin typeface="Cambria Math"/>
                            <a:ea typeface="幼圆" pitchFamily="49" charset="-122"/>
                          </a:rPr>
                          <m:t>𝒁</m:t>
                        </m:r>
                      </m:e>
                    </m:d>
                    <m:r>
                      <a:rPr lang="en-US" altLang="zh-CN" sz="2400" b="1" i="1">
                        <a:latin typeface="Cambria Math"/>
                        <a:ea typeface="幼圆" pitchFamily="49" charset="-122"/>
                      </a:rPr>
                      <m:t>=</m:t>
                    </m:r>
                    <m:r>
                      <a:rPr lang="en-US" altLang="zh-CN" sz="2400" b="1" i="1">
                        <a:latin typeface="Cambria Math"/>
                        <a:ea typeface="幼圆" pitchFamily="49" charset="-122"/>
                      </a:rPr>
                      <m:t>𝒔</m:t>
                    </m:r>
                    <m:r>
                      <a:rPr lang="en-US" altLang="zh-CN" sz="2400" b="1" i="1">
                        <a:latin typeface="Cambria Math"/>
                        <a:ea typeface="幼圆" pitchFamily="49" charset="-122"/>
                      </a:rPr>
                      <m:t>[</m:t>
                    </m:r>
                    <m:r>
                      <a:rPr lang="en-US" altLang="zh-CN" sz="2400" b="1" i="1" smtClean="0">
                        <a:latin typeface="Cambria Math"/>
                        <a:ea typeface="幼圆" pitchFamily="49" charset="-122"/>
                      </a:rPr>
                      <m:t>𝒁</m:t>
                    </m:r>
                    <m:r>
                      <a:rPr lang="en-US" altLang="zh-CN" sz="2400" b="1" i="1">
                        <a:latin typeface="Cambria Math"/>
                        <a:ea typeface="幼圆" pitchFamily="49" charset="-122"/>
                      </a:rPr>
                      <m:t>]</m:t>
                    </m:r>
                  </m:oMath>
                </a14:m>
                <a:r>
                  <a:rPr lang="zh-CN" altLang="en-US" sz="2400" b="1" dirty="0">
                    <a:latin typeface="幼圆" pitchFamily="49" charset="-122"/>
                    <a:ea typeface="幼圆" pitchFamily="49" charset="-122"/>
                  </a:rPr>
                  <a:t> </a:t>
                </a:r>
                <a:r>
                  <a:rPr lang="zh-CN" altLang="en-US" sz="2400" b="1"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lvl="1">
                  <a:lnSpc>
                    <a:spcPct val="125000"/>
                  </a:lnSpc>
                  <a:spcBef>
                    <a:spcPct val="35000"/>
                  </a:spcBef>
                  <a:buNone/>
                </a:pPr>
                <a:r>
                  <a:rPr lang="zh-CN" altLang="en-US" sz="2400" b="1" dirty="0" smtClean="0">
                    <a:latin typeface="幼圆" pitchFamily="49" charset="-122"/>
                    <a:ea typeface="幼圆" pitchFamily="49" charset="-122"/>
                  </a:rPr>
                  <a:t>    所以</a:t>
                </a:r>
                <a14:m>
                  <m:oMath xmlns:m="http://schemas.openxmlformats.org/officeDocument/2006/math">
                    <m:r>
                      <a:rPr lang="en-US" altLang="zh-CN" sz="2400" b="1" i="1">
                        <a:latin typeface="Cambria Math"/>
                      </a:rPr>
                      <m:t>𝑿</m:t>
                    </m:r>
                    <m:r>
                      <a:rPr lang="en-US" altLang="zh-CN" sz="2400" b="1" i="1">
                        <a:latin typeface="Cambria Math"/>
                        <a:ea typeface="Cambria Math"/>
                      </a:rPr>
                      <m:t>→</m:t>
                    </m:r>
                    <m:r>
                      <a:rPr lang="en-US" altLang="zh-CN" sz="2400" b="1" i="1">
                        <a:latin typeface="Cambria Math"/>
                        <a:ea typeface="Cambria Math"/>
                      </a:rPr>
                      <m:t>𝒁</m:t>
                    </m:r>
                  </m:oMath>
                </a14:m>
                <a:r>
                  <a:rPr lang="zh-CN" altLang="en-US" sz="2400" b="1" dirty="0">
                    <a:latin typeface="幼圆" pitchFamily="49" charset="-122"/>
                    <a:ea typeface="幼圆" pitchFamily="49" charset="-122"/>
                  </a:rPr>
                  <a:t>为</a:t>
                </a:r>
                <a14:m>
                  <m:oMath xmlns:m="http://schemas.openxmlformats.org/officeDocument/2006/math">
                    <m:r>
                      <a:rPr lang="en-US" altLang="zh-CN" sz="2400" b="1" i="0" dirty="0" smtClean="0">
                        <a:latin typeface="Cambria Math"/>
                      </a:rPr>
                      <m:t> </m:t>
                    </m:r>
                    <m:r>
                      <a:rPr lang="zh-CN" altLang="en-US" sz="2400" i="1" dirty="0">
                        <a:latin typeface="Cambria Math"/>
                      </a:rPr>
                      <m:t>𝓕</m:t>
                    </m:r>
                    <m:r>
                      <a:rPr lang="en-US" altLang="zh-CN" sz="2400" b="0" i="1" dirty="0" smtClean="0">
                        <a:latin typeface="Cambria Math"/>
                      </a:rPr>
                      <m:t> </m:t>
                    </m:r>
                  </m:oMath>
                </a14:m>
                <a:r>
                  <a:rPr lang="zh-CN" altLang="en-US" sz="2400" b="1" dirty="0">
                    <a:latin typeface="幼圆" pitchFamily="49" charset="-122"/>
                    <a:ea typeface="幼圆" pitchFamily="49" charset="-122"/>
                  </a:rPr>
                  <a:t>所蕴含，</a:t>
                </a:r>
                <a:r>
                  <a:rPr lang="zh-CN" altLang="en-US" sz="2400" b="1" dirty="0" smtClean="0">
                    <a:latin typeface="幼圆" pitchFamily="49" charset="-122"/>
                    <a:ea typeface="幼圆" pitchFamily="49" charset="-122"/>
                  </a:rPr>
                  <a:t>传递律</a:t>
                </a:r>
                <a:r>
                  <a:rPr lang="zh-CN" altLang="en-US" sz="2400" b="1" dirty="0">
                    <a:latin typeface="幼圆" pitchFamily="49" charset="-122"/>
                    <a:ea typeface="幼圆" pitchFamily="49" charset="-122"/>
                  </a:rPr>
                  <a:t>得证</a:t>
                </a:r>
                <a:r>
                  <a:rPr lang="zh-CN" altLang="en-US" sz="2400" b="1" dirty="0" smtClean="0">
                    <a:latin typeface="幼圆" pitchFamily="49" charset="-122"/>
                    <a:ea typeface="幼圆" pitchFamily="49" charset="-122"/>
                  </a:rPr>
                  <a:t>。 </a:t>
                </a:r>
                <a:endParaRPr lang="zh-CN" altLang="en-US" sz="2400" b="1" dirty="0">
                  <a:latin typeface="幼圆" pitchFamily="49" charset="-122"/>
                  <a:ea typeface="幼圆" pitchFamily="49" charset="-122"/>
                </a:endParaRPr>
              </a:p>
            </p:txBody>
          </p:sp>
        </mc:Choice>
        <mc:Fallback>
          <p:sp>
            <p:nvSpPr>
              <p:cNvPr id="65539" name="Rectangle 3"/>
              <p:cNvSpPr>
                <a:spLocks noGrp="1" noRot="1" noChangeAspect="1" noMove="1" noResize="1" noEditPoints="1" noAdjustHandles="1" noChangeArrowheads="1" noChangeShapeType="1" noTextEdit="1"/>
              </p:cNvSpPr>
              <p:nvPr>
                <p:ph idx="4294967295"/>
              </p:nvPr>
            </p:nvSpPr>
            <p:spPr>
              <a:xfrm>
                <a:off x="971600" y="1057300"/>
                <a:ext cx="8064896" cy="4608512"/>
              </a:xfrm>
              <a:blipFill rotWithShape="1">
                <a:blip r:embed="rId1"/>
                <a:stretch>
                  <a:fillRect l="-1134"/>
                </a:stretch>
              </a:blipFill>
            </p:spPr>
            <p:txBody>
              <a:bodyPr/>
              <a:lstStyle/>
              <a:p>
                <a:r>
                  <a:rPr lang="zh-CN" altLang="en-US">
                    <a:noFill/>
                  </a:rPr>
                  <a:t> </a:t>
                </a:r>
                <a:endParaRPr lang="zh-CN" altLang="en-US">
                  <a:noFill/>
                </a:endParaRPr>
              </a:p>
            </p:txBody>
          </p:sp>
        </mc:Fallback>
      </mc:AlternateContent>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2</a:t>
            </a:r>
            <a:endParaRPr lang="zh-CN" altLang="en-US" sz="1300" b="1" dirty="0"/>
          </a:p>
        </p:txBody>
      </p:sp>
      <p:sp>
        <p:nvSpPr>
          <p:cNvPr id="5" name="Rectangle 2"/>
          <p:cNvSpPr txBox="1">
            <a:spLocks noChangeArrowheads="1"/>
          </p:cNvSpPr>
          <p:nvPr/>
        </p:nvSpPr>
        <p:spPr>
          <a:xfrm>
            <a:off x="1187624" y="19610"/>
            <a:ext cx="4392488" cy="89367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altLang="zh-CN" sz="3200" b="1" dirty="0" smtClean="0">
                <a:latin typeface="+mn-ea"/>
                <a:ea typeface="+mn-ea"/>
              </a:rPr>
              <a:t>Armstrong</a:t>
            </a:r>
            <a:r>
              <a:rPr lang="en-US" altLang="zh-CN" sz="3200" dirty="0" smtClean="0">
                <a:latin typeface="+mn-ea"/>
                <a:ea typeface="+mn-ea"/>
              </a:rPr>
              <a:t> </a:t>
            </a:r>
            <a:r>
              <a:rPr lang="zh-CN" sz="3600" dirty="0" smtClean="0">
                <a:latin typeface="+mn-ea"/>
                <a:ea typeface="+mn-ea"/>
              </a:rPr>
              <a:t>公理系统</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187624" y="0"/>
            <a:ext cx="4248472" cy="913284"/>
          </a:xfrm>
        </p:spPr>
        <p:txBody>
          <a:bodyPr/>
          <a:lstStyle/>
          <a:p>
            <a:r>
              <a:rPr lang="en-US" altLang="zh-CN" sz="3200" b="1" dirty="0" err="1" smtClean="0">
                <a:latin typeface="+mn-ea"/>
                <a:ea typeface="+mn-ea"/>
              </a:rPr>
              <a:t>ArmstronG</a:t>
            </a:r>
            <a:r>
              <a:rPr lang="en-US" altLang="zh-CN" sz="3200" dirty="0" smtClean="0">
                <a:latin typeface="+mn-ea"/>
                <a:ea typeface="+mn-ea"/>
              </a:rPr>
              <a:t> </a:t>
            </a:r>
            <a:r>
              <a:rPr lang="zh-CN" altLang="en-US" sz="3600" dirty="0" smtClean="0">
                <a:latin typeface="+mn-ea"/>
                <a:ea typeface="+mn-ea"/>
              </a:rPr>
              <a:t>公理</a:t>
            </a:r>
            <a:r>
              <a:rPr lang="zh-CN" altLang="en-US" sz="3600" dirty="0">
                <a:latin typeface="+mn-ea"/>
                <a:ea typeface="+mn-ea"/>
              </a:rPr>
              <a:t>推论</a:t>
            </a:r>
            <a:endParaRPr lang="zh-CN" sz="3600" dirty="0">
              <a:latin typeface="+mn-ea"/>
              <a:ea typeface="+mn-ea"/>
            </a:endParaRPr>
          </a:p>
        </p:txBody>
      </p:sp>
      <mc:AlternateContent xmlns:mc="http://schemas.openxmlformats.org/markup-compatibility/2006">
        <mc:Choice xmlns:a14="http://schemas.microsoft.com/office/drawing/2010/main" Requires="a14">
          <p:sp>
            <p:nvSpPr>
              <p:cNvPr id="66563" name="Rectangle 3"/>
              <p:cNvSpPr>
                <a:spLocks noGrp="1" noChangeArrowheads="1"/>
              </p:cNvSpPr>
              <p:nvPr>
                <p:ph idx="4294967295"/>
              </p:nvPr>
            </p:nvSpPr>
            <p:spPr>
              <a:xfrm>
                <a:off x="1025188" y="1129308"/>
                <a:ext cx="8083316" cy="3960440"/>
              </a:xfrm>
            </p:spPr>
            <p:txBody>
              <a:bodyPr>
                <a:noAutofit/>
              </a:bodyPr>
              <a:lstStyle/>
              <a:p>
                <a:pPr>
                  <a:lnSpc>
                    <a:spcPct val="150000"/>
                  </a:lnSpc>
                  <a:buFont typeface="Wingdings" pitchFamily="2" charset="2"/>
                  <a:buNone/>
                </a:pPr>
                <a:r>
                  <a:rPr lang="zh-CN" sz="2200" b="1" dirty="0" smtClean="0">
                    <a:latin typeface="+mj-ea"/>
                    <a:ea typeface="+mj-ea"/>
                  </a:rPr>
                  <a:t>根据</a:t>
                </a:r>
                <a:r>
                  <a:rPr lang="zh-CN" altLang="zh-CN" sz="2200" b="1" dirty="0">
                    <a:latin typeface="+mj-ea"/>
                    <a:ea typeface="+mj-ea"/>
                  </a:rPr>
                  <a:t>A1</a:t>
                </a:r>
                <a:r>
                  <a:rPr lang="zh-CN" sz="2200" b="1" dirty="0">
                    <a:latin typeface="+mj-ea"/>
                    <a:ea typeface="+mj-ea"/>
                  </a:rPr>
                  <a:t>，</a:t>
                </a:r>
                <a:r>
                  <a:rPr lang="zh-CN" altLang="zh-CN" sz="2200" b="1" dirty="0">
                    <a:latin typeface="+mj-ea"/>
                    <a:ea typeface="+mj-ea"/>
                  </a:rPr>
                  <a:t>A2</a:t>
                </a:r>
                <a:r>
                  <a:rPr lang="zh-CN" sz="2200" b="1" dirty="0">
                    <a:latin typeface="+mj-ea"/>
                    <a:ea typeface="+mj-ea"/>
                  </a:rPr>
                  <a:t>，</a:t>
                </a:r>
                <a:r>
                  <a:rPr lang="zh-CN" altLang="zh-CN" sz="2200" b="1" dirty="0">
                    <a:latin typeface="+mj-ea"/>
                    <a:ea typeface="+mj-ea"/>
                  </a:rPr>
                  <a:t>A3</a:t>
                </a:r>
                <a:r>
                  <a:rPr lang="zh-CN" sz="2200" b="1" dirty="0">
                    <a:latin typeface="+mj-ea"/>
                    <a:ea typeface="+mj-ea"/>
                  </a:rPr>
                  <a:t>这三条推理规则可以得到下面三条推理规则：</a:t>
                </a:r>
              </a:p>
              <a:p>
                <a:pPr>
                  <a:lnSpc>
                    <a:spcPct val="150000"/>
                  </a:lnSpc>
                  <a:buFont typeface="Wingdings" pitchFamily="2" charset="2"/>
                  <a:buChar char="Ø"/>
                </a:pPr>
                <a:r>
                  <a:rPr lang="zh-CN" sz="2200" b="1" dirty="0">
                    <a:latin typeface="幼圆" pitchFamily="49" charset="-122"/>
                    <a:ea typeface="幼圆" pitchFamily="49" charset="-122"/>
                  </a:rPr>
                  <a:t> </a:t>
                </a:r>
                <a:r>
                  <a:rPr lang="zh-CN" sz="2200" b="1" dirty="0">
                    <a:latin typeface="+mj-ea"/>
                    <a:ea typeface="+mj-ea"/>
                  </a:rPr>
                  <a:t>合并规则</a:t>
                </a:r>
                <a:r>
                  <a:rPr lang="zh-CN" sz="2200" b="1" dirty="0">
                    <a:latin typeface="幼圆" pitchFamily="49" charset="-122"/>
                    <a:ea typeface="幼圆" pitchFamily="49" charset="-122"/>
                  </a:rPr>
                  <a:t>：</a:t>
                </a:r>
                <a:r>
                  <a:rPr lang="zh-CN" sz="2200" dirty="0" smtClean="0">
                    <a:latin typeface="幼圆" pitchFamily="49" charset="-122"/>
                    <a:ea typeface="幼圆" pitchFamily="49" charset="-122"/>
                  </a:rPr>
                  <a:t>由</a:t>
                </a:r>
                <a:r>
                  <a:rPr lang="en-US" altLang="zh-CN" sz="2200" dirty="0" smtClean="0">
                    <a:latin typeface="幼圆" pitchFamily="49" charset="-122"/>
                    <a:ea typeface="幼圆" pitchFamily="49" charset="-122"/>
                  </a:rPr>
                  <a:t> </a:t>
                </a:r>
                <a:r>
                  <a:rPr lang="zh-CN" altLang="zh-CN" sz="2200" i="1" dirty="0" smtClean="0">
                    <a:latin typeface="幼圆" pitchFamily="49" charset="-122"/>
                    <a:ea typeface="幼圆" pitchFamily="49" charset="-122"/>
                  </a:rPr>
                  <a:t>X</a:t>
                </a:r>
                <a:r>
                  <a:rPr lang="zh-CN" altLang="zh-CN" sz="2200" dirty="0">
                    <a:latin typeface="幼圆" pitchFamily="49" charset="-122"/>
                    <a:ea typeface="幼圆" pitchFamily="49" charset="-122"/>
                  </a:rPr>
                  <a:t>→</a:t>
                </a:r>
                <a:r>
                  <a:rPr lang="zh-CN" altLang="zh-CN" sz="2200" i="1" dirty="0">
                    <a:latin typeface="幼圆" pitchFamily="49" charset="-122"/>
                    <a:ea typeface="幼圆" pitchFamily="49" charset="-122"/>
                  </a:rPr>
                  <a:t>Y</a:t>
                </a:r>
                <a:r>
                  <a:rPr lang="zh-CN" sz="2200" dirty="0">
                    <a:latin typeface="幼圆" pitchFamily="49" charset="-122"/>
                    <a:ea typeface="幼圆" pitchFamily="49" charset="-122"/>
                  </a:rPr>
                  <a:t>，</a:t>
                </a:r>
                <a:r>
                  <a:rPr lang="zh-CN" altLang="zh-CN" sz="2200" i="1" dirty="0">
                    <a:latin typeface="幼圆" pitchFamily="49" charset="-122"/>
                    <a:ea typeface="幼圆" pitchFamily="49" charset="-122"/>
                  </a:rPr>
                  <a:t>X</a:t>
                </a:r>
                <a:r>
                  <a:rPr lang="zh-CN" altLang="zh-CN" sz="2200" dirty="0">
                    <a:latin typeface="幼圆" pitchFamily="49" charset="-122"/>
                    <a:ea typeface="幼圆" pitchFamily="49" charset="-122"/>
                  </a:rPr>
                  <a:t>→</a:t>
                </a:r>
                <a:r>
                  <a:rPr lang="zh-CN" altLang="zh-CN" sz="2200" i="1" dirty="0">
                    <a:latin typeface="幼圆" pitchFamily="49" charset="-122"/>
                    <a:ea typeface="幼圆" pitchFamily="49" charset="-122"/>
                  </a:rPr>
                  <a:t>Z</a:t>
                </a:r>
                <a:r>
                  <a:rPr lang="zh-CN" sz="2200" dirty="0">
                    <a:latin typeface="幼圆" pitchFamily="49" charset="-122"/>
                    <a:ea typeface="幼圆" pitchFamily="49" charset="-122"/>
                  </a:rPr>
                  <a:t>，有</a:t>
                </a:r>
                <a:r>
                  <a:rPr lang="zh-CN" altLang="zh-CN" sz="2200" i="1" dirty="0" smtClean="0">
                    <a:latin typeface="幼圆" pitchFamily="49" charset="-122"/>
                    <a:ea typeface="幼圆" pitchFamily="49" charset="-122"/>
                  </a:rPr>
                  <a:t>X</a:t>
                </a:r>
                <a:r>
                  <a:rPr lang="en-US" altLang="zh-CN" sz="2200" i="1" dirty="0" smtClean="0">
                    <a:latin typeface="幼圆" pitchFamily="49" charset="-122"/>
                    <a:ea typeface="幼圆" pitchFamily="49" charset="-122"/>
                  </a:rPr>
                  <a:t> </a:t>
                </a:r>
                <a:r>
                  <a:rPr lang="zh-CN" altLang="zh-CN" sz="2200" dirty="0" smtClean="0">
                    <a:latin typeface="幼圆" pitchFamily="49" charset="-122"/>
                    <a:ea typeface="幼圆" pitchFamily="49" charset="-122"/>
                  </a:rPr>
                  <a:t>→</a:t>
                </a:r>
                <a:r>
                  <a:rPr lang="zh-CN" altLang="zh-CN" sz="2200" i="1" dirty="0" smtClean="0">
                    <a:latin typeface="幼圆" pitchFamily="49" charset="-122"/>
                    <a:ea typeface="幼圆" pitchFamily="49" charset="-122"/>
                  </a:rPr>
                  <a:t>Y</a:t>
                </a:r>
                <a:r>
                  <a:rPr lang="en-US" altLang="zh-CN" sz="2200" dirty="0">
                    <a:latin typeface="幼圆" pitchFamily="49" charset="-122"/>
                    <a:ea typeface="幼圆" pitchFamily="49" charset="-122"/>
                  </a:rPr>
                  <a:t> U </a:t>
                </a:r>
                <a:r>
                  <a:rPr lang="zh-CN" altLang="zh-CN" sz="2200" i="1" dirty="0" smtClean="0">
                    <a:latin typeface="幼圆" pitchFamily="49" charset="-122"/>
                    <a:ea typeface="幼圆" pitchFamily="49" charset="-122"/>
                  </a:rPr>
                  <a:t>Z</a:t>
                </a:r>
                <a:endParaRPr lang="zh-CN" sz="2200" i="1" dirty="0">
                  <a:latin typeface="幼圆" pitchFamily="49" charset="-122"/>
                  <a:ea typeface="幼圆" pitchFamily="49" charset="-122"/>
                </a:endParaRPr>
              </a:p>
              <a:p>
                <a:pPr lvl="1">
                  <a:lnSpc>
                    <a:spcPct val="150000"/>
                  </a:lnSpc>
                  <a:spcBef>
                    <a:spcPct val="0"/>
                  </a:spcBef>
                  <a:buFont typeface="Wingdings" pitchFamily="2" charset="2"/>
                  <a:buNone/>
                </a:pP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A2</a:t>
                </a: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A3</a:t>
                </a:r>
                <a:r>
                  <a:rPr lang="zh-CN" sz="2200" dirty="0">
                    <a:latin typeface="幼圆" pitchFamily="49" charset="-122"/>
                    <a:ea typeface="幼圆" pitchFamily="49" charset="-122"/>
                  </a:rPr>
                  <a:t>）</a:t>
                </a:r>
              </a:p>
              <a:p>
                <a:pPr>
                  <a:lnSpc>
                    <a:spcPct val="150000"/>
                  </a:lnSpc>
                  <a:buFont typeface="Wingdings" pitchFamily="2" charset="2"/>
                  <a:buChar char="Ø"/>
                </a:pPr>
                <a:r>
                  <a:rPr lang="zh-CN" sz="2200" b="1" dirty="0">
                    <a:latin typeface="幼圆" pitchFamily="49" charset="-122"/>
                    <a:ea typeface="幼圆" pitchFamily="49" charset="-122"/>
                  </a:rPr>
                  <a:t> </a:t>
                </a:r>
                <a:r>
                  <a:rPr lang="zh-CN" sz="2200" dirty="0">
                    <a:latin typeface="+mj-ea"/>
                    <a:ea typeface="+mj-ea"/>
                  </a:rPr>
                  <a:t>伪传递规则</a:t>
                </a:r>
                <a:r>
                  <a:rPr lang="zh-CN" sz="2200" dirty="0">
                    <a:latin typeface="幼圆" pitchFamily="49" charset="-122"/>
                    <a:ea typeface="幼圆" pitchFamily="49" charset="-122"/>
                  </a:rPr>
                  <a:t>：由</a:t>
                </a:r>
                <a:r>
                  <a:rPr lang="zh-CN" altLang="zh-CN" sz="2200" i="1" dirty="0" smtClean="0">
                    <a:latin typeface="幼圆" pitchFamily="49" charset="-122"/>
                    <a:ea typeface="幼圆" pitchFamily="49" charset="-122"/>
                  </a:rPr>
                  <a:t>X</a:t>
                </a:r>
                <a:r>
                  <a:rPr lang="en-US" altLang="zh-CN" sz="2200" i="1" dirty="0" smtClean="0">
                    <a:latin typeface="幼圆" pitchFamily="49" charset="-122"/>
                    <a:ea typeface="幼圆" pitchFamily="49" charset="-122"/>
                  </a:rPr>
                  <a:t> </a:t>
                </a:r>
                <a:r>
                  <a:rPr lang="zh-CN" altLang="zh-CN" sz="2200" dirty="0" smtClean="0">
                    <a:latin typeface="幼圆" pitchFamily="49" charset="-122"/>
                    <a:ea typeface="幼圆" pitchFamily="49" charset="-122"/>
                  </a:rPr>
                  <a:t>→</a:t>
                </a:r>
                <a:r>
                  <a:rPr lang="zh-CN" altLang="zh-CN" sz="2200" i="1" dirty="0">
                    <a:latin typeface="幼圆" pitchFamily="49" charset="-122"/>
                    <a:ea typeface="幼圆" pitchFamily="49" charset="-122"/>
                  </a:rPr>
                  <a:t>Y</a:t>
                </a:r>
                <a:r>
                  <a:rPr lang="zh-CN" sz="2200" dirty="0">
                    <a:latin typeface="幼圆" pitchFamily="49" charset="-122"/>
                    <a:ea typeface="幼圆" pitchFamily="49" charset="-122"/>
                  </a:rPr>
                  <a:t>，</a:t>
                </a:r>
                <a:r>
                  <a:rPr lang="zh-CN" altLang="zh-CN" sz="2200" i="1" dirty="0" smtClean="0">
                    <a:latin typeface="幼圆" pitchFamily="49" charset="-122"/>
                    <a:ea typeface="幼圆" pitchFamily="49" charset="-122"/>
                  </a:rPr>
                  <a:t>W</a:t>
                </a:r>
                <a14:m>
                  <m:oMath xmlns:m="http://schemas.openxmlformats.org/officeDocument/2006/math">
                    <m:r>
                      <a:rPr lang="en-US" altLang="zh-CN" sz="2200" b="1" i="0" smtClean="0">
                        <a:latin typeface="Cambria Math"/>
                        <a:ea typeface="幼圆" pitchFamily="49" charset="-122"/>
                      </a:rPr>
                      <m:t> </m:t>
                    </m:r>
                    <m:r>
                      <a:rPr lang="zh-CN" altLang="en-US" sz="2200" i="1">
                        <a:latin typeface="Cambria Math"/>
                        <a:ea typeface="幼圆" pitchFamily="49" charset="-122"/>
                      </a:rPr>
                      <m:t>∪</m:t>
                    </m:r>
                    <m:r>
                      <a:rPr lang="en-US" altLang="zh-CN" sz="2200" b="1" i="1" smtClean="0">
                        <a:latin typeface="Cambria Math"/>
                        <a:ea typeface="幼圆" pitchFamily="49" charset="-122"/>
                      </a:rPr>
                      <m:t> </m:t>
                    </m:r>
                  </m:oMath>
                </a14:m>
                <a:r>
                  <a:rPr lang="zh-CN" altLang="zh-CN" sz="2200" i="1" dirty="0" smtClean="0">
                    <a:latin typeface="幼圆" pitchFamily="49" charset="-122"/>
                    <a:ea typeface="幼圆" pitchFamily="49" charset="-122"/>
                  </a:rPr>
                  <a:t>Y</a:t>
                </a:r>
                <a:r>
                  <a:rPr lang="zh-CN" altLang="zh-CN" sz="2200" dirty="0">
                    <a:latin typeface="幼圆" pitchFamily="49" charset="-122"/>
                    <a:ea typeface="幼圆" pitchFamily="49" charset="-122"/>
                  </a:rPr>
                  <a:t>→</a:t>
                </a:r>
                <a:r>
                  <a:rPr lang="zh-CN" altLang="zh-CN" sz="2200" i="1" dirty="0">
                    <a:latin typeface="幼圆" pitchFamily="49" charset="-122"/>
                    <a:ea typeface="幼圆" pitchFamily="49" charset="-122"/>
                  </a:rPr>
                  <a:t>Z</a:t>
                </a:r>
                <a:r>
                  <a:rPr lang="zh-CN" sz="2200" dirty="0">
                    <a:latin typeface="幼圆" pitchFamily="49" charset="-122"/>
                    <a:ea typeface="幼圆" pitchFamily="49" charset="-122"/>
                  </a:rPr>
                  <a:t>，有</a:t>
                </a:r>
                <a:r>
                  <a:rPr lang="zh-CN" altLang="zh-CN" sz="2200" i="1" dirty="0" smtClean="0">
                    <a:latin typeface="幼圆" pitchFamily="49" charset="-122"/>
                    <a:ea typeface="幼圆" pitchFamily="49" charset="-122"/>
                  </a:rPr>
                  <a:t>X</a:t>
                </a:r>
                <a:r>
                  <a:rPr lang="zh-CN" altLang="en-US" sz="2200" dirty="0" smtClean="0">
                    <a:ea typeface="幼圆" pitchFamily="49" charset="-122"/>
                  </a:rPr>
                  <a:t> </a:t>
                </a:r>
                <a14:m>
                  <m:oMath xmlns:m="http://schemas.openxmlformats.org/officeDocument/2006/math">
                    <m:r>
                      <a:rPr lang="zh-CN" altLang="en-US" sz="2200" i="1">
                        <a:latin typeface="Cambria Math"/>
                        <a:ea typeface="幼圆" pitchFamily="49" charset="-122"/>
                      </a:rPr>
                      <m:t>∪ </m:t>
                    </m:r>
                  </m:oMath>
                </a14:m>
                <a:r>
                  <a:rPr lang="zh-CN" altLang="zh-CN" sz="2200" i="1" dirty="0" smtClean="0">
                    <a:latin typeface="幼圆" pitchFamily="49" charset="-122"/>
                    <a:ea typeface="幼圆" pitchFamily="49" charset="-122"/>
                  </a:rPr>
                  <a:t>W</a:t>
                </a:r>
                <a:r>
                  <a:rPr lang="en-US" altLang="zh-CN" sz="2200" dirty="0" smtClean="0">
                    <a:latin typeface="幼圆" pitchFamily="49" charset="-122"/>
                    <a:ea typeface="幼圆" pitchFamily="49" charset="-122"/>
                  </a:rPr>
                  <a:t> </a:t>
                </a:r>
                <a:r>
                  <a:rPr lang="zh-CN" altLang="zh-CN" sz="2200" dirty="0" smtClean="0">
                    <a:latin typeface="幼圆" pitchFamily="49" charset="-122"/>
                    <a:ea typeface="幼圆" pitchFamily="49" charset="-122"/>
                  </a:rPr>
                  <a:t>→</a:t>
                </a:r>
                <a:r>
                  <a:rPr lang="zh-CN" altLang="zh-CN" sz="2200" i="1" dirty="0" smtClean="0">
                    <a:latin typeface="幼圆" pitchFamily="49" charset="-122"/>
                    <a:ea typeface="幼圆" pitchFamily="49" charset="-122"/>
                  </a:rPr>
                  <a:t>Z</a:t>
                </a:r>
                <a:endParaRPr lang="zh-CN" sz="2200" i="1" dirty="0">
                  <a:latin typeface="幼圆" pitchFamily="49" charset="-122"/>
                  <a:ea typeface="幼圆" pitchFamily="49" charset="-122"/>
                </a:endParaRPr>
              </a:p>
              <a:p>
                <a:pPr lvl="1">
                  <a:lnSpc>
                    <a:spcPct val="150000"/>
                  </a:lnSpc>
                  <a:spcBef>
                    <a:spcPct val="0"/>
                  </a:spcBef>
                  <a:buFont typeface="Wingdings" pitchFamily="2" charset="2"/>
                  <a:buNone/>
                </a:pP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A2</a:t>
                </a: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A3</a:t>
                </a:r>
                <a:r>
                  <a:rPr lang="zh-CN" sz="2200" dirty="0">
                    <a:latin typeface="幼圆" pitchFamily="49" charset="-122"/>
                    <a:ea typeface="幼圆" pitchFamily="49" charset="-122"/>
                  </a:rPr>
                  <a:t>）</a:t>
                </a:r>
              </a:p>
              <a:p>
                <a:pPr>
                  <a:lnSpc>
                    <a:spcPct val="150000"/>
                  </a:lnSpc>
                  <a:buFont typeface="Wingdings" pitchFamily="2" charset="2"/>
                  <a:buChar char="Ø"/>
                </a:pPr>
                <a:r>
                  <a:rPr lang="zh-CN" sz="2200" b="1" dirty="0">
                    <a:latin typeface="幼圆" pitchFamily="49" charset="-122"/>
                    <a:ea typeface="幼圆" pitchFamily="49" charset="-122"/>
                  </a:rPr>
                  <a:t> </a:t>
                </a:r>
                <a:r>
                  <a:rPr lang="zh-CN" sz="2200" dirty="0">
                    <a:latin typeface="+mj-ea"/>
                    <a:ea typeface="+mj-ea"/>
                  </a:rPr>
                  <a:t>分解规则</a:t>
                </a:r>
                <a:r>
                  <a:rPr lang="zh-CN" sz="2200" b="1" dirty="0">
                    <a:latin typeface="幼圆" pitchFamily="49" charset="-122"/>
                    <a:ea typeface="幼圆" pitchFamily="49" charset="-122"/>
                  </a:rPr>
                  <a:t>：</a:t>
                </a:r>
                <a:r>
                  <a:rPr lang="zh-CN" sz="2200" dirty="0">
                    <a:latin typeface="幼圆" pitchFamily="49" charset="-122"/>
                    <a:ea typeface="幼圆" pitchFamily="49" charset="-122"/>
                  </a:rPr>
                  <a:t>由</a:t>
                </a:r>
                <a:r>
                  <a:rPr lang="zh-CN" altLang="zh-CN" sz="2200" i="1" dirty="0">
                    <a:latin typeface="幼圆" pitchFamily="49" charset="-122"/>
                    <a:ea typeface="幼圆" pitchFamily="49" charset="-122"/>
                  </a:rPr>
                  <a:t>X</a:t>
                </a:r>
                <a:r>
                  <a:rPr lang="zh-CN" altLang="zh-CN" sz="2200" dirty="0">
                    <a:latin typeface="幼圆" pitchFamily="49" charset="-122"/>
                    <a:ea typeface="幼圆" pitchFamily="49" charset="-122"/>
                  </a:rPr>
                  <a:t>→</a:t>
                </a:r>
                <a:r>
                  <a:rPr lang="zh-CN" altLang="zh-CN" sz="2200" i="1" dirty="0" smtClean="0">
                    <a:latin typeface="幼圆" pitchFamily="49" charset="-122"/>
                    <a:ea typeface="幼圆" pitchFamily="49" charset="-122"/>
                  </a:rPr>
                  <a:t>Y</a:t>
                </a:r>
                <a:r>
                  <a:rPr lang="en-US" altLang="zh-CN" sz="2200" i="1" dirty="0" smtClean="0">
                    <a:latin typeface="幼圆" pitchFamily="49" charset="-122"/>
                    <a:ea typeface="幼圆" pitchFamily="49" charset="-122"/>
                  </a:rPr>
                  <a:t> </a:t>
                </a:r>
                <a:r>
                  <a:rPr lang="zh-CN" sz="2200" dirty="0" smtClean="0">
                    <a:latin typeface="幼圆" pitchFamily="49" charset="-122"/>
                    <a:ea typeface="幼圆" pitchFamily="49" charset="-122"/>
                  </a:rPr>
                  <a:t>及 </a:t>
                </a:r>
                <a:r>
                  <a:rPr lang="zh-CN" altLang="zh-CN" sz="2200" i="1" dirty="0" smtClean="0">
                    <a:latin typeface="幼圆" pitchFamily="49" charset="-122"/>
                    <a:ea typeface="幼圆" pitchFamily="49" charset="-122"/>
                  </a:rPr>
                  <a:t>Z</a:t>
                </a:r>
                <a:r>
                  <a:rPr lang="en-US" altLang="zh-CN" sz="2200" i="1" dirty="0" smtClean="0">
                    <a:latin typeface="幼圆" pitchFamily="49" charset="-122"/>
                    <a:ea typeface="幼圆" pitchFamily="49" charset="-122"/>
                  </a:rPr>
                  <a:t> </a:t>
                </a:r>
                <a:r>
                  <a:rPr lang="zh-CN" altLang="zh-CN" sz="2200" dirty="0" smtClean="0">
                    <a:latin typeface="幼圆" pitchFamily="49" charset="-122"/>
                    <a:ea typeface="幼圆" pitchFamily="49" charset="-122"/>
                    <a:sym typeface="Symbol" pitchFamily="18" charset="2"/>
                  </a:rPr>
                  <a:t></a:t>
                </a:r>
                <a:r>
                  <a:rPr lang="zh-CN" altLang="zh-CN" sz="2200" i="1" dirty="0">
                    <a:latin typeface="幼圆" pitchFamily="49" charset="-122"/>
                    <a:ea typeface="幼圆" pitchFamily="49" charset="-122"/>
                  </a:rPr>
                  <a:t>Y</a:t>
                </a:r>
                <a:r>
                  <a:rPr lang="zh-CN" sz="2200" dirty="0">
                    <a:latin typeface="幼圆" pitchFamily="49" charset="-122"/>
                    <a:ea typeface="幼圆" pitchFamily="49" charset="-122"/>
                  </a:rPr>
                  <a:t>，有</a:t>
                </a:r>
                <a:r>
                  <a:rPr lang="zh-CN" altLang="zh-CN" sz="2200" i="1" dirty="0" smtClean="0">
                    <a:latin typeface="幼圆" pitchFamily="49" charset="-122"/>
                    <a:ea typeface="幼圆" pitchFamily="49" charset="-122"/>
                  </a:rPr>
                  <a:t>X</a:t>
                </a:r>
                <a:r>
                  <a:rPr lang="en-US" altLang="zh-CN" sz="2200" i="1" dirty="0" smtClean="0">
                    <a:latin typeface="幼圆" pitchFamily="49" charset="-122"/>
                    <a:ea typeface="幼圆" pitchFamily="49" charset="-122"/>
                  </a:rPr>
                  <a:t> </a:t>
                </a:r>
                <a:r>
                  <a:rPr lang="zh-CN" altLang="zh-CN" sz="2200" dirty="0" smtClean="0">
                    <a:latin typeface="幼圆" pitchFamily="49" charset="-122"/>
                    <a:ea typeface="幼圆" pitchFamily="49" charset="-122"/>
                  </a:rPr>
                  <a:t>→</a:t>
                </a:r>
                <a:r>
                  <a:rPr lang="zh-CN" altLang="zh-CN" sz="2200" i="1" dirty="0" smtClean="0">
                    <a:latin typeface="幼圆" pitchFamily="49" charset="-122"/>
                    <a:ea typeface="幼圆" pitchFamily="49" charset="-122"/>
                  </a:rPr>
                  <a:t>Z</a:t>
                </a:r>
                <a:endParaRPr lang="zh-CN" sz="2200" i="1" dirty="0">
                  <a:latin typeface="幼圆" pitchFamily="49" charset="-122"/>
                  <a:ea typeface="幼圆" pitchFamily="49" charset="-122"/>
                </a:endParaRPr>
              </a:p>
              <a:p>
                <a:pPr lvl="1">
                  <a:lnSpc>
                    <a:spcPct val="150000"/>
                  </a:lnSpc>
                  <a:spcBef>
                    <a:spcPct val="0"/>
                  </a:spcBef>
                  <a:buFont typeface="Wingdings" pitchFamily="2" charset="2"/>
                  <a:buNone/>
                </a:pP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A1</a:t>
                </a:r>
                <a:r>
                  <a:rPr lang="zh-CN" sz="2200" dirty="0">
                    <a:latin typeface="幼圆" pitchFamily="49" charset="-122"/>
                    <a:ea typeface="幼圆" pitchFamily="49" charset="-122"/>
                  </a:rPr>
                  <a:t>， </a:t>
                </a:r>
                <a:r>
                  <a:rPr lang="zh-CN" altLang="zh-CN" sz="2200" dirty="0">
                    <a:latin typeface="幼圆" pitchFamily="49" charset="-122"/>
                    <a:ea typeface="幼圆" pitchFamily="49" charset="-122"/>
                  </a:rPr>
                  <a:t>A3</a:t>
                </a:r>
                <a:r>
                  <a:rPr lang="zh-CN" sz="2200" dirty="0">
                    <a:latin typeface="幼圆" pitchFamily="49" charset="-122"/>
                    <a:ea typeface="幼圆" pitchFamily="49" charset="-122"/>
                  </a:rPr>
                  <a:t>）</a:t>
                </a:r>
              </a:p>
            </p:txBody>
          </p:sp>
        </mc:Choice>
        <mc:Fallback>
          <p:sp>
            <p:nvSpPr>
              <p:cNvPr id="66563" name="Rectangle 3"/>
              <p:cNvSpPr>
                <a:spLocks noGrp="1" noRot="1" noChangeAspect="1" noMove="1" noResize="1" noEditPoints="1" noAdjustHandles="1" noChangeArrowheads="1" noChangeShapeType="1" noTextEdit="1"/>
              </p:cNvSpPr>
              <p:nvPr>
                <p:ph idx="4294967295"/>
              </p:nvPr>
            </p:nvSpPr>
            <p:spPr>
              <a:xfrm>
                <a:off x="1025188" y="1129308"/>
                <a:ext cx="8083316" cy="3960440"/>
              </a:xfrm>
              <a:blipFill rotWithShape="1">
                <a:blip r:embed="rId1"/>
                <a:stretch>
                  <a:fillRect l="-905" r="-679"/>
                </a:stretch>
              </a:blipFill>
            </p:spPr>
            <p:txBody>
              <a:bodyPr/>
              <a:lstStyle/>
              <a:p>
                <a:r>
                  <a:rPr lang="zh-CN" altLang="en-US">
                    <a:noFill/>
                  </a:rPr>
                  <a:t> </a:t>
                </a:r>
                <a:endParaRPr lang="zh-CN" altLang="en-US">
                  <a:noFill/>
                </a:endParaRPr>
              </a:p>
            </p:txBody>
          </p:sp>
        </mc:Fallback>
      </mc:AlternateContent>
      <p:sp>
        <p:nvSpPr>
          <p:cNvPr id="6" name="椭圆 5"/>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3</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fltVal val="0"/>
                                          </p:val>
                                        </p:tav>
                                        <p:tav tm="100000">
                                          <p:val>
                                            <p:strVal val="#ppt_w"/>
                                          </p:val>
                                        </p:tav>
                                      </p:tavLst>
                                    </p:anim>
                                    <p:anim calcmode="lin" valueType="num">
                                      <p:cBhvr>
                                        <p:cTn id="8" dur="500" fill="hold"/>
                                        <p:tgtEl>
                                          <p:spTgt spid="66562"/>
                                        </p:tgtEl>
                                        <p:attrNameLst>
                                          <p:attrName>ppt_h</p:attrName>
                                        </p:attrNameLst>
                                      </p:cBhvr>
                                      <p:tavLst>
                                        <p:tav tm="0">
                                          <p:val>
                                            <p:fltVal val="0"/>
                                          </p:val>
                                        </p:tav>
                                        <p:tav tm="100000">
                                          <p:val>
                                            <p:strVal val="#ppt_h"/>
                                          </p:val>
                                        </p:tav>
                                      </p:tavLst>
                                    </p:anim>
                                    <p:animEffect transition="in" filter="fade">
                                      <p:cBhvr>
                                        <p:cTn id="9" dur="500"/>
                                        <p:tgtEl>
                                          <p:spTgt spid="6656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6563">
                                            <p:txEl>
                                              <p:pRg st="0" end="0"/>
                                            </p:txEl>
                                          </p:spTgt>
                                        </p:tgtEl>
                                        <p:attrNameLst>
                                          <p:attrName>style.visibility</p:attrName>
                                        </p:attrNameLst>
                                      </p:cBhvr>
                                      <p:to>
                                        <p:strVal val="visible"/>
                                      </p:to>
                                    </p:set>
                                    <p:animEffect transition="in" filter="fade">
                                      <p:cBhvr>
                                        <p:cTn id="13" dur="500"/>
                                        <p:tgtEl>
                                          <p:spTgt spid="6656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6563">
                                            <p:txEl>
                                              <p:pRg st="1" end="1"/>
                                            </p:txEl>
                                          </p:spTgt>
                                        </p:tgtEl>
                                        <p:attrNameLst>
                                          <p:attrName>style.visibility</p:attrName>
                                        </p:attrNameLst>
                                      </p:cBhvr>
                                      <p:to>
                                        <p:strVal val="visible"/>
                                      </p:to>
                                    </p:set>
                                    <p:animEffect transition="in" filter="wipe(left)">
                                      <p:cBhvr>
                                        <p:cTn id="18" dur="500"/>
                                        <p:tgtEl>
                                          <p:spTgt spid="6656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6563">
                                            <p:txEl>
                                              <p:pRg st="2" end="2"/>
                                            </p:txEl>
                                          </p:spTgt>
                                        </p:tgtEl>
                                        <p:attrNameLst>
                                          <p:attrName>style.visibility</p:attrName>
                                        </p:attrNameLst>
                                      </p:cBhvr>
                                      <p:to>
                                        <p:strVal val="visible"/>
                                      </p:to>
                                    </p:set>
                                    <p:animEffect transition="in" filter="wipe(left)">
                                      <p:cBhvr>
                                        <p:cTn id="21" dur="500"/>
                                        <p:tgtEl>
                                          <p:spTgt spid="6656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6563">
                                            <p:txEl>
                                              <p:pRg st="3" end="3"/>
                                            </p:txEl>
                                          </p:spTgt>
                                        </p:tgtEl>
                                        <p:attrNameLst>
                                          <p:attrName>style.visibility</p:attrName>
                                        </p:attrNameLst>
                                      </p:cBhvr>
                                      <p:to>
                                        <p:strVal val="visible"/>
                                      </p:to>
                                    </p:set>
                                    <p:animEffect transition="in" filter="wipe(left)">
                                      <p:cBhvr>
                                        <p:cTn id="26" dur="500"/>
                                        <p:tgtEl>
                                          <p:spTgt spid="66563">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66563">
                                            <p:txEl>
                                              <p:pRg st="4" end="4"/>
                                            </p:txEl>
                                          </p:spTgt>
                                        </p:tgtEl>
                                        <p:attrNameLst>
                                          <p:attrName>style.visibility</p:attrName>
                                        </p:attrNameLst>
                                      </p:cBhvr>
                                      <p:to>
                                        <p:strVal val="visible"/>
                                      </p:to>
                                    </p:set>
                                    <p:animEffect transition="in" filter="wipe(left)">
                                      <p:cBhvr>
                                        <p:cTn id="29" dur="500"/>
                                        <p:tgtEl>
                                          <p:spTgt spid="6656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6563">
                                            <p:txEl>
                                              <p:pRg st="5" end="5"/>
                                            </p:txEl>
                                          </p:spTgt>
                                        </p:tgtEl>
                                        <p:attrNameLst>
                                          <p:attrName>style.visibility</p:attrName>
                                        </p:attrNameLst>
                                      </p:cBhvr>
                                      <p:to>
                                        <p:strVal val="visible"/>
                                      </p:to>
                                    </p:set>
                                    <p:animEffect transition="in" filter="wipe(left)">
                                      <p:cBhvr>
                                        <p:cTn id="34" dur="500"/>
                                        <p:tgtEl>
                                          <p:spTgt spid="66563">
                                            <p:txEl>
                                              <p:pRg st="5" end="5"/>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Effect transition="in" filter="wipe(left)">
                                      <p:cBhvr>
                                        <p:cTn id="37"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7587" name="Rectangle 3"/>
              <p:cNvSpPr>
                <a:spLocks noGrp="1" noChangeArrowheads="1"/>
              </p:cNvSpPr>
              <p:nvPr>
                <p:ph idx="4294967295"/>
              </p:nvPr>
            </p:nvSpPr>
            <p:spPr>
              <a:xfrm>
                <a:off x="971600" y="1129308"/>
                <a:ext cx="7990067" cy="2592288"/>
              </a:xfrm>
            </p:spPr>
            <p:txBody>
              <a:bodyPr>
                <a:normAutofit/>
              </a:bodyPr>
              <a:lstStyle/>
              <a:p>
                <a:pPr>
                  <a:lnSpc>
                    <a:spcPct val="150000"/>
                  </a:lnSpc>
                  <a:buFont typeface="Wingdings" pitchFamily="2" charset="2"/>
                  <a:buNone/>
                </a:pPr>
                <a:r>
                  <a:rPr lang="zh-CN" altLang="en-US" sz="2400" b="1" dirty="0" smtClean="0">
                    <a:latin typeface="+mj-ea"/>
                    <a:ea typeface="+mj-ea"/>
                  </a:rPr>
                  <a:t>2. 根据合并规则和分解规则，可得引理</a:t>
                </a:r>
              </a:p>
              <a:p>
                <a:pPr>
                  <a:lnSpc>
                    <a:spcPct val="150000"/>
                  </a:lnSpc>
                  <a:spcBef>
                    <a:spcPct val="80000"/>
                  </a:spcBef>
                </a:pPr>
                <a:r>
                  <a:rPr lang="zh-CN" altLang="en-US" sz="2400" b="1" dirty="0" smtClean="0">
                    <a:latin typeface="幼圆" pitchFamily="49" charset="-122"/>
                    <a:ea typeface="幼圆" pitchFamily="49" charset="-122"/>
                    <a:cs typeface="Times New Roman" pitchFamily="18" charset="0"/>
                  </a:rPr>
                  <a:t> </a:t>
                </a:r>
                <a:r>
                  <a:rPr lang="zh-CN" altLang="en-US" sz="2400" b="1" dirty="0" smtClean="0">
                    <a:latin typeface="+mj-ea"/>
                    <a:ea typeface="+mj-ea"/>
                    <a:cs typeface="Times New Roman" pitchFamily="18" charset="0"/>
                  </a:rPr>
                  <a:t>[引理</a:t>
                </a:r>
                <a:r>
                  <a:rPr lang="en-US" altLang="zh-CN" sz="2400" b="1" dirty="0" smtClean="0">
                    <a:latin typeface="+mj-ea"/>
                    <a:ea typeface="+mj-ea"/>
                    <a:cs typeface="Times New Roman" pitchFamily="18" charset="0"/>
                  </a:rPr>
                  <a:t>1</a:t>
                </a:r>
                <a:r>
                  <a:rPr lang="zh-CN" altLang="en-US" sz="2400" b="1" dirty="0" smtClean="0">
                    <a:latin typeface="+mj-ea"/>
                    <a:ea typeface="+mj-ea"/>
                    <a:cs typeface="Times New Roman" pitchFamily="18" charset="0"/>
                  </a:rPr>
                  <a:t>] </a:t>
                </a:r>
                <a:r>
                  <a:rPr lang="zh-CN" altLang="en-US" sz="2400" dirty="0">
                    <a:latin typeface="幼圆" pitchFamily="49" charset="-122"/>
                    <a:ea typeface="幼圆" pitchFamily="49" charset="-122"/>
                    <a:cs typeface="Times New Roman" pitchFamily="18" charset="0"/>
                  </a:rPr>
                  <a:t>:  </a:t>
                </a:r>
                <a14:m>
                  <m:oMath xmlns:m="http://schemas.openxmlformats.org/officeDocument/2006/math">
                    <m:r>
                      <a:rPr lang="en-US" altLang="zh-CN" sz="2400" b="1" i="1" smtClean="0">
                        <a:latin typeface="Cambria Math"/>
                        <a:ea typeface="幼圆" pitchFamily="49" charset="-122"/>
                        <a:cs typeface="Times New Roman" pitchFamily="18" charset="0"/>
                      </a:rPr>
                      <m:t>𝑿</m:t>
                    </m:r>
                  </m:oMath>
                </a14:m>
                <a:r>
                  <a:rPr lang="zh-CN" altLang="en-US" sz="2400" dirty="0" smtClean="0">
                    <a:latin typeface="幼圆" pitchFamily="49" charset="-122"/>
                    <a:ea typeface="幼圆" pitchFamily="49" charset="-122"/>
                    <a:cs typeface="Times New Roman" pitchFamily="18" charset="0"/>
                  </a:rPr>
                  <a:t>→</a:t>
                </a:r>
                <a:r>
                  <a:rPr lang="zh-CN" altLang="en-US" sz="2400" i="1" dirty="0">
                    <a:latin typeface="幼圆" pitchFamily="49" charset="-122"/>
                    <a:ea typeface="幼圆" pitchFamily="49" charset="-122"/>
                    <a:cs typeface="Times New Roman" pitchFamily="18" charset="0"/>
                  </a:rPr>
                  <a:t>A</a:t>
                </a:r>
                <a:r>
                  <a:rPr lang="zh-CN" altLang="en-US" sz="2400" baseline="-25000" dirty="0">
                    <a:latin typeface="幼圆" pitchFamily="49" charset="-122"/>
                    <a:ea typeface="幼圆" pitchFamily="49" charset="-122"/>
                    <a:cs typeface="Times New Roman" pitchFamily="18" charset="0"/>
                  </a:rPr>
                  <a:t>1</a:t>
                </a:r>
                <a:r>
                  <a:rPr lang="zh-CN" altLang="en-US" sz="2400" dirty="0">
                    <a:latin typeface="幼圆" pitchFamily="49" charset="-122"/>
                    <a:ea typeface="幼圆" pitchFamily="49" charset="-122"/>
                    <a:cs typeface="Times New Roman" pitchFamily="18" charset="0"/>
                  </a:rPr>
                  <a:t> </a:t>
                </a:r>
                <a:r>
                  <a:rPr lang="zh-CN" altLang="en-US" sz="2400" i="1" dirty="0" smtClean="0">
                    <a:latin typeface="幼圆" pitchFamily="49" charset="-122"/>
                    <a:ea typeface="幼圆" pitchFamily="49" charset="-122"/>
                    <a:cs typeface="Times New Roman" pitchFamily="18" charset="0"/>
                  </a:rPr>
                  <a:t>A</a:t>
                </a:r>
                <a:r>
                  <a:rPr lang="zh-CN" altLang="en-US" sz="2400" baseline="-25000" dirty="0" smtClean="0">
                    <a:latin typeface="幼圆" pitchFamily="49" charset="-122"/>
                    <a:ea typeface="幼圆" pitchFamily="49" charset="-122"/>
                    <a:cs typeface="Times New Roman" pitchFamily="18" charset="0"/>
                  </a:rPr>
                  <a:t>2</a:t>
                </a:r>
                <a:r>
                  <a:rPr lang="zh-CN" altLang="en-US" sz="2400" i="1" dirty="0" smtClean="0">
                    <a:latin typeface="幼圆" pitchFamily="49" charset="-122"/>
                    <a:ea typeface="幼圆" pitchFamily="49" charset="-122"/>
                    <a:cs typeface="Times New Roman" pitchFamily="18" charset="0"/>
                  </a:rPr>
                  <a:t>⋯</a:t>
                </a:r>
                <a14:m>
                  <m:oMath xmlns:m="http://schemas.openxmlformats.org/officeDocument/2006/math">
                    <m:sSub>
                      <m:sSubPr>
                        <m:ctrlPr>
                          <a:rPr lang="en-US" altLang="zh-CN" sz="2400" i="1" smtClean="0">
                            <a:latin typeface="Cambria Math"/>
                            <a:ea typeface="幼圆" pitchFamily="49" charset="-122"/>
                            <a:cs typeface="Times New Roman" pitchFamily="18" charset="0"/>
                          </a:rPr>
                        </m:ctrlPr>
                      </m:sSubPr>
                      <m:e>
                        <m:r>
                          <a:rPr lang="en-US" altLang="zh-CN" sz="2400" b="1" i="1" smtClean="0">
                            <a:latin typeface="Cambria Math"/>
                            <a:ea typeface="幼圆" pitchFamily="49" charset="-122"/>
                            <a:cs typeface="Times New Roman" pitchFamily="18" charset="0"/>
                          </a:rPr>
                          <m:t>𝑨</m:t>
                        </m:r>
                      </m:e>
                      <m:sub>
                        <m:r>
                          <a:rPr lang="en-US" altLang="zh-CN" sz="2400" b="1" i="1" smtClean="0">
                            <a:latin typeface="Cambria Math"/>
                            <a:ea typeface="幼圆" pitchFamily="49" charset="-122"/>
                            <a:cs typeface="Times New Roman" pitchFamily="18" charset="0"/>
                          </a:rPr>
                          <m:t>𝒌</m:t>
                        </m:r>
                      </m:sub>
                    </m:sSub>
                  </m:oMath>
                </a14:m>
                <a:r>
                  <a:rPr lang="zh-CN" altLang="en-US" sz="2400" dirty="0" smtClean="0">
                    <a:latin typeface="幼圆" pitchFamily="49" charset="-122"/>
                    <a:ea typeface="幼圆" pitchFamily="49" charset="-122"/>
                    <a:cs typeface="Times New Roman" pitchFamily="18" charset="0"/>
                  </a:rPr>
                  <a:t>成立</a:t>
                </a:r>
                <a:r>
                  <a:rPr lang="zh-CN" altLang="en-US" sz="2400" dirty="0">
                    <a:latin typeface="幼圆" pitchFamily="49" charset="-122"/>
                    <a:ea typeface="幼圆" pitchFamily="49" charset="-122"/>
                    <a:cs typeface="Times New Roman" pitchFamily="18" charset="0"/>
                  </a:rPr>
                  <a:t>的充分必要条件</a:t>
                </a:r>
                <a:r>
                  <a:rPr lang="zh-CN" altLang="en-US" sz="2400" dirty="0" smtClean="0">
                    <a:latin typeface="幼圆" pitchFamily="49" charset="-122"/>
                    <a:ea typeface="幼圆" pitchFamily="49" charset="-122"/>
                    <a:cs typeface="Times New Roman" pitchFamily="18" charset="0"/>
                  </a:rPr>
                  <a:t>是 </a:t>
                </a:r>
                <a14:m>
                  <m:oMath xmlns:m="http://schemas.openxmlformats.org/officeDocument/2006/math">
                    <m:r>
                      <a:rPr lang="en-US" altLang="zh-CN" sz="2400" i="1">
                        <a:latin typeface="Cambria Math"/>
                        <a:ea typeface="幼圆" pitchFamily="49" charset="-122"/>
                        <a:cs typeface="Times New Roman" pitchFamily="18" charset="0"/>
                      </a:rPr>
                      <m:t>𝑿</m:t>
                    </m:r>
                    <m:r>
                      <a:rPr lang="en-US" altLang="zh-CN" sz="2400" i="1">
                        <a:latin typeface="Cambria Math"/>
                        <a:ea typeface="幼圆" pitchFamily="49" charset="-122"/>
                        <a:cs typeface="Times New Roman" pitchFamily="18" charset="0"/>
                      </a:rPr>
                      <m:t> </m:t>
                    </m:r>
                  </m:oMath>
                </a14:m>
                <a:r>
                  <a:rPr lang="zh-CN" altLang="en-US" sz="2400" dirty="0" smtClean="0">
                    <a:latin typeface="幼圆" pitchFamily="49" charset="-122"/>
                    <a:ea typeface="幼圆" pitchFamily="49" charset="-122"/>
                    <a:cs typeface="Times New Roman" pitchFamily="18" charset="0"/>
                  </a:rPr>
                  <a:t>→</a:t>
                </a:r>
                <a14:m>
                  <m:oMath xmlns:m="http://schemas.openxmlformats.org/officeDocument/2006/math">
                    <m:sSub>
                      <m:sSubPr>
                        <m:ctrlPr>
                          <a:rPr lang="en-US" altLang="zh-CN" sz="2400" i="1" dirty="0" smtClean="0">
                            <a:latin typeface="Cambria Math"/>
                            <a:ea typeface="幼圆" pitchFamily="49" charset="-122"/>
                            <a:cs typeface="Times New Roman" pitchFamily="18" charset="0"/>
                          </a:rPr>
                        </m:ctrlPr>
                      </m:sSubPr>
                      <m:e>
                        <m:r>
                          <a:rPr lang="en-US" altLang="zh-CN" sz="2400" b="1" i="1" dirty="0" smtClean="0">
                            <a:latin typeface="Cambria Math"/>
                            <a:ea typeface="幼圆" pitchFamily="49" charset="-122"/>
                            <a:cs typeface="Times New Roman" pitchFamily="18" charset="0"/>
                          </a:rPr>
                          <m:t>𝑨</m:t>
                        </m:r>
                      </m:e>
                      <m:sub>
                        <m:r>
                          <a:rPr lang="en-US" altLang="zh-CN" sz="2400" b="1" i="1" dirty="0" smtClean="0">
                            <a:latin typeface="Cambria Math"/>
                            <a:ea typeface="幼圆" pitchFamily="49" charset="-122"/>
                            <a:cs typeface="Times New Roman" pitchFamily="18" charset="0"/>
                          </a:rPr>
                          <m:t>𝒊</m:t>
                        </m:r>
                      </m:sub>
                    </m:sSub>
                  </m:oMath>
                </a14:m>
                <a:r>
                  <a:rPr lang="zh-CN" altLang="en-US" sz="2400" i="1" baseline="-25000" dirty="0" smtClean="0">
                    <a:latin typeface="幼圆" pitchFamily="49" charset="-122"/>
                    <a:ea typeface="幼圆" pitchFamily="49" charset="-122"/>
                    <a:cs typeface="Times New Roman" pitchFamily="18" charset="0"/>
                  </a:rPr>
                  <a:t> </a:t>
                </a:r>
                <a:r>
                  <a:rPr lang="zh-CN" altLang="en-US" sz="2400" dirty="0">
                    <a:latin typeface="幼圆" pitchFamily="49" charset="-122"/>
                    <a:ea typeface="幼圆" pitchFamily="49" charset="-122"/>
                    <a:cs typeface="Times New Roman" pitchFamily="18" charset="0"/>
                  </a:rPr>
                  <a:t>成立</a:t>
                </a:r>
                <a:r>
                  <a:rPr lang="zh-CN" altLang="en-US" sz="2400" dirty="0" smtClean="0">
                    <a:latin typeface="幼圆" pitchFamily="49" charset="-122"/>
                    <a:ea typeface="幼圆" pitchFamily="49" charset="-122"/>
                    <a:cs typeface="Times New Roman" pitchFamily="18" charset="0"/>
                  </a:rPr>
                  <a:t>（</a:t>
                </a:r>
                <a14:m>
                  <m:oMath xmlns:m="http://schemas.openxmlformats.org/officeDocument/2006/math">
                    <m:r>
                      <a:rPr lang="en-US" altLang="zh-CN" sz="2400" b="1" i="1" smtClean="0">
                        <a:latin typeface="Cambria Math"/>
                        <a:ea typeface="幼圆" pitchFamily="49" charset="-122"/>
                        <a:cs typeface="Times New Roman" pitchFamily="18" charset="0"/>
                      </a:rPr>
                      <m:t>𝒊</m:t>
                    </m:r>
                    <m:r>
                      <a:rPr lang="en-US" altLang="zh-CN" sz="2400" b="1" i="1" smtClean="0">
                        <a:latin typeface="Cambria Math"/>
                        <a:ea typeface="幼圆" pitchFamily="49" charset="-122"/>
                        <a:cs typeface="Times New Roman" pitchFamily="18" charset="0"/>
                      </a:rPr>
                      <m:t> </m:t>
                    </m:r>
                  </m:oMath>
                </a14:m>
                <a:r>
                  <a:rPr lang="zh-CN" altLang="en-US" sz="2400" dirty="0" smtClean="0">
                    <a:latin typeface="幼圆" pitchFamily="49" charset="-122"/>
                    <a:ea typeface="幼圆" pitchFamily="49" charset="-122"/>
                    <a:cs typeface="Times New Roman" pitchFamily="18" charset="0"/>
                  </a:rPr>
                  <a:t>=</a:t>
                </a:r>
                <a:r>
                  <a:rPr lang="zh-CN" altLang="en-US" sz="2400" dirty="0">
                    <a:latin typeface="幼圆" pitchFamily="49" charset="-122"/>
                    <a:ea typeface="幼圆" pitchFamily="49" charset="-122"/>
                    <a:cs typeface="Times New Roman" pitchFamily="18" charset="0"/>
                  </a:rPr>
                  <a:t>l，2，…</a:t>
                </a:r>
                <a:r>
                  <a:rPr lang="zh-CN" altLang="en-US" sz="2400" dirty="0" smtClean="0">
                    <a:latin typeface="幼圆" pitchFamily="49" charset="-122"/>
                    <a:ea typeface="幼圆" pitchFamily="49" charset="-122"/>
                    <a:cs typeface="Times New Roman" pitchFamily="18" charset="0"/>
                  </a:rPr>
                  <a:t>，</a:t>
                </a:r>
                <a14:m>
                  <m:oMath xmlns:m="http://schemas.openxmlformats.org/officeDocument/2006/math">
                    <m:r>
                      <a:rPr lang="en-US" altLang="zh-CN" sz="2400" b="1" i="1" smtClean="0">
                        <a:latin typeface="Cambria Math"/>
                        <a:ea typeface="幼圆" pitchFamily="49" charset="-122"/>
                        <a:cs typeface="Times New Roman" pitchFamily="18" charset="0"/>
                      </a:rPr>
                      <m:t>𝒌</m:t>
                    </m:r>
                  </m:oMath>
                </a14:m>
                <a:r>
                  <a:rPr lang="zh-CN" altLang="en-US" sz="2400" dirty="0" smtClean="0">
                    <a:latin typeface="幼圆" pitchFamily="49" charset="-122"/>
                    <a:ea typeface="幼圆" pitchFamily="49" charset="-122"/>
                    <a:cs typeface="Times New Roman" pitchFamily="18" charset="0"/>
                  </a:rPr>
                  <a:t>）</a:t>
                </a:r>
                <a:endParaRPr lang="zh-CN" altLang="en-US" sz="2400" dirty="0">
                  <a:latin typeface="幼圆" pitchFamily="49" charset="-122"/>
                  <a:ea typeface="幼圆" pitchFamily="49" charset="-122"/>
                  <a:cs typeface="Times New Roman" pitchFamily="18" charset="0"/>
                </a:endParaRPr>
              </a:p>
            </p:txBody>
          </p:sp>
        </mc:Choice>
        <mc:Fallback>
          <p:sp>
            <p:nvSpPr>
              <p:cNvPr id="67587" name="Rectangle 3"/>
              <p:cNvSpPr>
                <a:spLocks noGrp="1" noRot="1" noChangeAspect="1" noMove="1" noResize="1" noEditPoints="1" noAdjustHandles="1" noChangeArrowheads="1" noChangeShapeType="1" noTextEdit="1"/>
              </p:cNvSpPr>
              <p:nvPr>
                <p:ph idx="4294967295"/>
              </p:nvPr>
            </p:nvSpPr>
            <p:spPr>
              <a:xfrm>
                <a:off x="971600" y="1129308"/>
                <a:ext cx="7990067" cy="2592288"/>
              </a:xfrm>
              <a:blipFill rotWithShape="1">
                <a:blip r:embed="rId1"/>
                <a:stretch>
                  <a:fillRect l="-1144"/>
                </a:stretch>
              </a:blipFill>
            </p:spPr>
            <p:txBody>
              <a:bodyPr/>
              <a:lstStyle/>
              <a:p>
                <a:r>
                  <a:rPr lang="zh-CN" altLang="en-US">
                    <a:noFill/>
                  </a:rPr>
                  <a:t> </a:t>
                </a:r>
                <a:endParaRPr lang="zh-CN" altLang="en-US">
                  <a:noFill/>
                </a:endParaRPr>
              </a:p>
            </p:txBody>
          </p:sp>
        </mc:Fallback>
      </mc:AlternateContent>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3</a:t>
            </a:r>
            <a:endParaRPr lang="zh-CN" altLang="en-US" sz="1300" b="1" dirty="0"/>
          </a:p>
        </p:txBody>
      </p:sp>
      <p:sp>
        <p:nvSpPr>
          <p:cNvPr id="5" name="Rectangle 2"/>
          <p:cNvSpPr txBox="1">
            <a:spLocks noChangeArrowheads="1"/>
          </p:cNvSpPr>
          <p:nvPr/>
        </p:nvSpPr>
        <p:spPr>
          <a:xfrm>
            <a:off x="1187624" y="0"/>
            <a:ext cx="424847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200" b="1" dirty="0" err="1" smtClean="0">
                <a:latin typeface="+mn-ea"/>
                <a:ea typeface="+mn-ea"/>
              </a:rPr>
              <a:t>ArmstronG</a:t>
            </a:r>
            <a:r>
              <a:rPr lang="en-US" altLang="zh-CN" sz="3200" dirty="0" smtClean="0">
                <a:latin typeface="+mn-ea"/>
                <a:ea typeface="+mn-ea"/>
              </a:rPr>
              <a:t> </a:t>
            </a:r>
            <a:r>
              <a:rPr lang="zh-CN" altLang="en-US" sz="3600" dirty="0" smtClean="0">
                <a:latin typeface="+mn-ea"/>
                <a:ea typeface="+mn-ea"/>
              </a:rPr>
              <a:t>公理推论</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p:cNvSpPr txBox="1"/>
              <p:nvPr/>
            </p:nvSpPr>
            <p:spPr>
              <a:xfrm>
                <a:off x="971600" y="985292"/>
                <a:ext cx="8172400" cy="4829848"/>
              </a:xfrm>
              <a:prstGeom prst="rect">
                <a:avLst/>
              </a:prstGeom>
              <a:noFill/>
            </p:spPr>
            <p:txBody>
              <a:bodyPr wrap="square" rtlCol="0">
                <a:spAutoFit/>
              </a:bodyPr>
              <a:lstStyle/>
              <a:p>
                <a:pPr>
                  <a:lnSpc>
                    <a:spcPct val="150000"/>
                  </a:lnSpc>
                </a:pPr>
                <a:r>
                  <a:rPr lang="zh-CN" altLang="en-US" sz="2000" b="1" dirty="0" smtClean="0">
                    <a:latin typeface="+mj-ea"/>
                    <a:ea typeface="+mj-ea"/>
                    <a:cs typeface="Times New Roman" pitchFamily="18" charset="0"/>
                  </a:rPr>
                  <a:t>定义</a:t>
                </a:r>
                <a:r>
                  <a:rPr lang="zh-CN" altLang="en-US" sz="2000" b="1" dirty="0" smtClean="0">
                    <a:latin typeface="幼圆" pitchFamily="49" charset="-122"/>
                    <a:ea typeface="幼圆" pitchFamily="49" charset="-122"/>
                    <a:cs typeface="Times New Roman" pitchFamily="18" charset="0"/>
                  </a:rPr>
                  <a:t>：</a:t>
                </a:r>
                <a:r>
                  <a:rPr lang="zh-CN" altLang="en-US" sz="2000" dirty="0" smtClean="0">
                    <a:latin typeface="幼圆" pitchFamily="49" charset="-122"/>
                    <a:ea typeface="幼圆" pitchFamily="49" charset="-122"/>
                    <a:cs typeface="Times New Roman" pitchFamily="18" charset="0"/>
                  </a:rPr>
                  <a:t>在关系模式</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b="1" i="1" smtClean="0">
                        <a:latin typeface="Cambria Math"/>
                        <a:ea typeface="Cambria Math"/>
                        <a:cs typeface="Times New Roman" pitchFamily="18" charset="0"/>
                      </a:rPr>
                      <m:t>𝓡</m:t>
                    </m:r>
                    <m:r>
                      <a:rPr lang="en-US" altLang="zh-CN" sz="2400" b="1" i="1" smtClean="0">
                        <a:latin typeface="Cambria Math"/>
                        <a:ea typeface="Cambria Math"/>
                        <a:cs typeface="Times New Roman" pitchFamily="18" charset="0"/>
                      </a:rPr>
                      <m:t>&lt;</m:t>
                    </m:r>
                    <m:r>
                      <a:rPr lang="en-US" altLang="zh-CN" sz="2400" b="1" i="1" smtClean="0">
                        <a:latin typeface="Cambria Math"/>
                        <a:ea typeface="Cambria Math"/>
                        <a:cs typeface="Times New Roman" pitchFamily="18" charset="0"/>
                      </a:rPr>
                      <m:t>𝑼</m:t>
                    </m:r>
                    <m:r>
                      <a:rPr lang="en-US" altLang="zh-CN" sz="2400" b="1" i="1" smtClean="0">
                        <a:latin typeface="Cambria Math"/>
                        <a:ea typeface="Cambria Math"/>
                        <a:cs typeface="Times New Roman" pitchFamily="18" charset="0"/>
                      </a:rPr>
                      <m:t>,</m:t>
                    </m:r>
                    <m:r>
                      <a:rPr lang="en-US" altLang="zh-CN" sz="2400" b="1" i="1" smtClean="0">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&gt;</m:t>
                    </m:r>
                  </m:oMath>
                </a14:m>
                <a:r>
                  <a:rPr lang="zh-CN" altLang="en-US" sz="2000" dirty="0" smtClean="0">
                    <a:latin typeface="幼圆" pitchFamily="49" charset="-122"/>
                    <a:ea typeface="幼圆" pitchFamily="49" charset="-122"/>
                    <a:cs typeface="Times New Roman" pitchFamily="18" charset="0"/>
                  </a:rPr>
                  <a:t>中为</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b="1"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altLang="en-US" sz="2000" dirty="0" smtClean="0">
                    <a:latin typeface="幼圆" pitchFamily="49" charset="-122"/>
                    <a:ea typeface="幼圆" pitchFamily="49" charset="-122"/>
                    <a:cs typeface="Times New Roman" pitchFamily="18" charset="0"/>
                  </a:rPr>
                  <a:t>所蕴涵的函数依赖的全体叫做</a:t>
                </a:r>
                <a14:m>
                  <m:oMath xmlns:m="http://schemas.openxmlformats.org/officeDocument/2006/math">
                    <m:r>
                      <a:rPr lang="en-US" altLang="zh-CN" sz="2400" b="1"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altLang="en-US" sz="2000" dirty="0" smtClean="0">
                    <a:latin typeface="幼圆" pitchFamily="49" charset="-122"/>
                    <a:ea typeface="幼圆" pitchFamily="49" charset="-122"/>
                    <a:cs typeface="Times New Roman" pitchFamily="18" charset="0"/>
                  </a:rPr>
                  <a:t>的闭包，记为</a:t>
                </a:r>
                <a14:m>
                  <m:oMath xmlns:m="http://schemas.openxmlformats.org/officeDocument/2006/math">
                    <m:sSup>
                      <m:sSupPr>
                        <m:ctrlPr>
                          <a:rPr lang="en-US" altLang="zh-CN" sz="2400" b="1" i="1" smtClean="0">
                            <a:latin typeface="Cambria Math"/>
                            <a:ea typeface="幼圆" pitchFamily="49" charset="-122"/>
                            <a:cs typeface="Times New Roman" pitchFamily="18" charset="0"/>
                          </a:rPr>
                        </m:ctrlPr>
                      </m:sSupPr>
                      <m:e>
                        <m:r>
                          <a:rPr lang="en-US" altLang="zh-CN" sz="2400" b="1" i="1" smtClean="0">
                            <a:latin typeface="Cambria Math"/>
                            <a:ea typeface="幼圆" pitchFamily="49" charset="-122"/>
                            <a:cs typeface="Times New Roman" pitchFamily="18" charset="0"/>
                          </a:rPr>
                          <m:t> </m:t>
                        </m:r>
                        <m:r>
                          <a:rPr lang="en-US" altLang="zh-CN" sz="2400" b="1" i="1" smtClean="0">
                            <a:latin typeface="Cambria Math"/>
                            <a:ea typeface="Cambria Math"/>
                            <a:cs typeface="Times New Roman" pitchFamily="18" charset="0"/>
                          </a:rPr>
                          <m:t>𝓕</m:t>
                        </m:r>
                      </m:e>
                      <m:sup>
                        <m:r>
                          <a:rPr lang="en-US" altLang="zh-CN" sz="2400" b="1" i="1" smtClean="0">
                            <a:latin typeface="Cambria Math"/>
                            <a:ea typeface="幼圆" pitchFamily="49" charset="-122"/>
                            <a:cs typeface="Times New Roman" pitchFamily="18" charset="0"/>
                          </a:rPr>
                          <m:t>+</m:t>
                        </m:r>
                      </m:sup>
                    </m:sSup>
                  </m:oMath>
                </a14:m>
                <a:endParaRPr lang="en-US" altLang="zh-CN" sz="2000" b="1" dirty="0" smtClean="0">
                  <a:latin typeface="幼圆" pitchFamily="49" charset="-122"/>
                  <a:ea typeface="幼圆" pitchFamily="49" charset="-122"/>
                  <a:cs typeface="Times New Roman" pitchFamily="18" charset="0"/>
                </a:endParaRPr>
              </a:p>
              <a:p>
                <a:pPr hangingPunct="0">
                  <a:lnSpc>
                    <a:spcPct val="150000"/>
                  </a:lnSpc>
                </a:pPr>
                <a:r>
                  <a:rPr lang="en-US" altLang="zh-CN" sz="2000" b="1" dirty="0" smtClean="0">
                    <a:latin typeface="幼圆" pitchFamily="49" charset="-122"/>
                    <a:ea typeface="幼圆" pitchFamily="49" charset="-122"/>
                    <a:cs typeface="Times New Roman" pitchFamily="18" charset="0"/>
                  </a:rPr>
                  <a:t>         </a:t>
                </a:r>
                <a:r>
                  <a:rPr lang="en-US" altLang="zh-CN" sz="2400" b="1" dirty="0" smtClean="0">
                    <a:latin typeface="+mj-ea"/>
                    <a:ea typeface="+mj-ea"/>
                    <a:cs typeface="Times New Roman" pitchFamily="18" charset="0"/>
                  </a:rPr>
                  <a:t>Armstrong</a:t>
                </a:r>
                <a:r>
                  <a:rPr lang="zh-CN" altLang="zh-CN" sz="2400" b="1" dirty="0">
                    <a:latin typeface="+mj-ea"/>
                    <a:ea typeface="+mj-ea"/>
                    <a:cs typeface="Times New Roman" pitchFamily="18" charset="0"/>
                  </a:rPr>
                  <a:t>公理系统是有效的、完备的 </a:t>
                </a:r>
              </a:p>
              <a:p>
                <a:pPr hangingPunct="0">
                  <a:lnSpc>
                    <a:spcPct val="150000"/>
                  </a:lnSpc>
                </a:pPr>
                <a:r>
                  <a:rPr lang="en-US" altLang="zh-CN" sz="2000" b="1" dirty="0" smtClean="0">
                    <a:latin typeface="幼圆" pitchFamily="49" charset="-122"/>
                    <a:ea typeface="幼圆" pitchFamily="49" charset="-122"/>
                    <a:cs typeface="Times New Roman" pitchFamily="18" charset="0"/>
                  </a:rPr>
                  <a:t>【</a:t>
                </a:r>
                <a:r>
                  <a:rPr lang="zh-CN" altLang="zh-CN" sz="2000" b="1" dirty="0">
                    <a:latin typeface="+mj-ea"/>
                    <a:ea typeface="+mj-ea"/>
                    <a:cs typeface="Times New Roman" pitchFamily="18" charset="0"/>
                  </a:rPr>
                  <a:t>有效性</a:t>
                </a:r>
                <a:r>
                  <a:rPr lang="en-US" altLang="zh-CN" sz="2000" b="1" dirty="0">
                    <a:latin typeface="幼圆" pitchFamily="49" charset="-122"/>
                    <a:ea typeface="幼圆" pitchFamily="49" charset="-122"/>
                    <a:cs typeface="Times New Roman" pitchFamily="18" charset="0"/>
                  </a:rPr>
                  <a:t>】</a:t>
                </a:r>
                <a:r>
                  <a:rPr lang="zh-CN" altLang="zh-CN" sz="2000" dirty="0" smtClean="0">
                    <a:latin typeface="幼圆" pitchFamily="49" charset="-122"/>
                    <a:ea typeface="幼圆" pitchFamily="49" charset="-122"/>
                    <a:cs typeface="Times New Roman" pitchFamily="18" charset="0"/>
                  </a:rPr>
                  <a:t>由</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b="1"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altLang="zh-CN" sz="2000" dirty="0" smtClean="0">
                    <a:latin typeface="幼圆" pitchFamily="49" charset="-122"/>
                    <a:ea typeface="幼圆" pitchFamily="49" charset="-122"/>
                    <a:cs typeface="Times New Roman" pitchFamily="18" charset="0"/>
                  </a:rPr>
                  <a:t>出发</a:t>
                </a:r>
                <a:r>
                  <a:rPr lang="zh-CN" altLang="zh-CN" sz="2000" dirty="0">
                    <a:latin typeface="幼圆" pitchFamily="49" charset="-122"/>
                    <a:ea typeface="幼圆" pitchFamily="49" charset="-122"/>
                    <a:cs typeface="Times New Roman" pitchFamily="18" charset="0"/>
                  </a:rPr>
                  <a:t>根据</a:t>
                </a:r>
                <a:r>
                  <a:rPr lang="en-US" altLang="zh-CN" sz="2000" dirty="0">
                    <a:latin typeface="幼圆" pitchFamily="49" charset="-122"/>
                    <a:ea typeface="幼圆" pitchFamily="49" charset="-122"/>
                    <a:cs typeface="Times New Roman" pitchFamily="18" charset="0"/>
                  </a:rPr>
                  <a:t>Armstrong</a:t>
                </a:r>
                <a:r>
                  <a:rPr lang="zh-CN" altLang="zh-CN" sz="2000" dirty="0">
                    <a:latin typeface="幼圆" pitchFamily="49" charset="-122"/>
                    <a:ea typeface="幼圆" pitchFamily="49" charset="-122"/>
                    <a:cs typeface="Times New Roman" pitchFamily="18" charset="0"/>
                  </a:rPr>
                  <a:t>公理推导</a:t>
                </a:r>
                <a:r>
                  <a:rPr lang="zh-CN" altLang="zh-CN" sz="2000" dirty="0" smtClean="0">
                    <a:latin typeface="幼圆" pitchFamily="49" charset="-122"/>
                    <a:ea typeface="幼圆" pitchFamily="49" charset="-122"/>
                    <a:cs typeface="Times New Roman" pitchFamily="18" charset="0"/>
                  </a:rPr>
                  <a:t>出来的</a:t>
                </a:r>
                <a:r>
                  <a:rPr lang="zh-CN" altLang="zh-CN" sz="2000" dirty="0">
                    <a:latin typeface="幼圆" pitchFamily="49" charset="-122"/>
                    <a:ea typeface="幼圆" pitchFamily="49" charset="-122"/>
                    <a:cs typeface="Times New Roman" pitchFamily="18" charset="0"/>
                  </a:rPr>
                  <a:t>每一个函数依赖一定</a:t>
                </a:r>
                <a:r>
                  <a:rPr lang="zh-CN" altLang="zh-CN" sz="2000" dirty="0" smtClean="0">
                    <a:latin typeface="幼圆" pitchFamily="49" charset="-122"/>
                    <a:ea typeface="幼圆" pitchFamily="49" charset="-122"/>
                    <a:cs typeface="Times New Roman" pitchFamily="18" charset="0"/>
                  </a:rPr>
                  <a:t>在</a:t>
                </a:r>
                <a14:m>
                  <m:oMath xmlns:m="http://schemas.openxmlformats.org/officeDocument/2006/math">
                    <m:sSup>
                      <m:sSupPr>
                        <m:ctrlPr>
                          <a:rPr lang="en-US" altLang="zh-CN" sz="2000" b="1" i="1">
                            <a:latin typeface="Cambria Math"/>
                            <a:ea typeface="幼圆" pitchFamily="49" charset="-122"/>
                            <a:cs typeface="Times New Roman" pitchFamily="18" charset="0"/>
                          </a:rPr>
                        </m:ctrlPr>
                      </m:sSupPr>
                      <m:e>
                        <m:r>
                          <a:rPr lang="en-US" altLang="zh-CN" sz="2000" b="1" i="1">
                            <a:latin typeface="Cambria Math"/>
                            <a:ea typeface="幼圆" pitchFamily="49" charset="-122"/>
                            <a:cs typeface="Times New Roman" pitchFamily="18" charset="0"/>
                          </a:rPr>
                          <m:t> </m:t>
                        </m:r>
                        <m:r>
                          <a:rPr lang="en-US" altLang="zh-CN" sz="2000" b="1" i="1">
                            <a:latin typeface="Cambria Math"/>
                            <a:ea typeface="Cambria Math"/>
                            <a:cs typeface="Times New Roman" pitchFamily="18" charset="0"/>
                          </a:rPr>
                          <m:t>𝓕</m:t>
                        </m:r>
                      </m:e>
                      <m:sup>
                        <m:r>
                          <a:rPr lang="en-US" altLang="zh-CN" sz="2000" b="1" i="1">
                            <a:latin typeface="Cambria Math"/>
                            <a:ea typeface="幼圆" pitchFamily="49" charset="-122"/>
                            <a:cs typeface="Times New Roman" pitchFamily="18" charset="0"/>
                          </a:rPr>
                          <m:t>+</m:t>
                        </m:r>
                      </m:sup>
                    </m:sSup>
                  </m:oMath>
                </a14:m>
                <a:r>
                  <a:rPr lang="zh-CN" altLang="zh-CN" sz="2000" dirty="0" smtClean="0">
                    <a:latin typeface="幼圆" pitchFamily="49" charset="-122"/>
                    <a:ea typeface="幼圆" pitchFamily="49" charset="-122"/>
                    <a:cs typeface="Times New Roman" pitchFamily="18" charset="0"/>
                  </a:rPr>
                  <a:t>中</a:t>
                </a:r>
                <a:r>
                  <a:rPr lang="zh-CN" altLang="zh-CN" sz="2000" dirty="0">
                    <a:latin typeface="幼圆" pitchFamily="49" charset="-122"/>
                    <a:ea typeface="幼圆" pitchFamily="49" charset="-122"/>
                    <a:cs typeface="Times New Roman" pitchFamily="18" charset="0"/>
                  </a:rPr>
                  <a:t>； </a:t>
                </a:r>
                <a:endParaRPr lang="zh-CN" altLang="zh-CN" sz="2000" b="1" dirty="0">
                  <a:latin typeface="幼圆" pitchFamily="49" charset="-122"/>
                  <a:ea typeface="幼圆" pitchFamily="49" charset="-122"/>
                  <a:cs typeface="Times New Roman" pitchFamily="18" charset="0"/>
                </a:endParaRPr>
              </a:p>
              <a:p>
                <a:pPr hangingPunct="0">
                  <a:lnSpc>
                    <a:spcPct val="150000"/>
                  </a:lnSpc>
                </a:pPr>
                <a:r>
                  <a:rPr lang="en-US" altLang="zh-CN" sz="2000" b="1" dirty="0" smtClean="0">
                    <a:latin typeface="幼圆" pitchFamily="49" charset="-122"/>
                    <a:ea typeface="幼圆" pitchFamily="49" charset="-122"/>
                    <a:cs typeface="Times New Roman" pitchFamily="18" charset="0"/>
                  </a:rPr>
                  <a:t>【</a:t>
                </a:r>
                <a:r>
                  <a:rPr lang="zh-CN" altLang="zh-CN" sz="2000" b="1" dirty="0">
                    <a:latin typeface="+mj-ea"/>
                    <a:ea typeface="+mj-ea"/>
                    <a:cs typeface="Times New Roman" pitchFamily="18" charset="0"/>
                  </a:rPr>
                  <a:t>完备性</a:t>
                </a:r>
                <a:r>
                  <a:rPr lang="en-US" altLang="zh-CN" sz="2000" b="1" dirty="0" smtClean="0">
                    <a:latin typeface="幼圆" pitchFamily="49" charset="-122"/>
                    <a:ea typeface="幼圆" pitchFamily="49" charset="-122"/>
                    <a:cs typeface="Times New Roman" pitchFamily="18" charset="0"/>
                  </a:rPr>
                  <a:t>】</a:t>
                </a:r>
                <a:r>
                  <a:rPr lang="en-US" altLang="zh-CN" sz="2000" b="1" dirty="0">
                    <a:ea typeface="幼圆" pitchFamily="49" charset="-122"/>
                    <a:cs typeface="Times New Roman" pitchFamily="18" charset="0"/>
                  </a:rPr>
                  <a:t> </a:t>
                </a:r>
                <a14:m>
                  <m:oMath xmlns:m="http://schemas.openxmlformats.org/officeDocument/2006/math">
                    <m:sSup>
                      <m:sSupPr>
                        <m:ctrlPr>
                          <a:rPr lang="en-US" altLang="zh-CN" sz="2400" b="1" i="1">
                            <a:latin typeface="Cambria Math"/>
                            <a:ea typeface="幼圆" pitchFamily="49" charset="-122"/>
                            <a:cs typeface="Times New Roman" pitchFamily="18" charset="0"/>
                          </a:rPr>
                        </m:ctrlPr>
                      </m:sSupPr>
                      <m:e>
                        <m:r>
                          <a:rPr lang="en-US" altLang="zh-CN" sz="2400" b="1" i="1">
                            <a:latin typeface="Cambria Math"/>
                            <a:ea typeface="幼圆" pitchFamily="49" charset="-122"/>
                            <a:cs typeface="Times New Roman" pitchFamily="18" charset="0"/>
                          </a:rPr>
                          <m:t> </m:t>
                        </m:r>
                        <m:r>
                          <a:rPr lang="en-US" altLang="zh-CN" sz="2400" b="1" i="1">
                            <a:latin typeface="Cambria Math"/>
                            <a:ea typeface="Cambria Math"/>
                            <a:cs typeface="Times New Roman" pitchFamily="18" charset="0"/>
                          </a:rPr>
                          <m:t>𝓕</m:t>
                        </m:r>
                      </m:e>
                      <m:sup>
                        <m:r>
                          <a:rPr lang="en-US" altLang="zh-CN" sz="2400" b="1" i="1">
                            <a:latin typeface="Cambria Math"/>
                            <a:ea typeface="幼圆" pitchFamily="49" charset="-122"/>
                            <a:cs typeface="Times New Roman" pitchFamily="18" charset="0"/>
                          </a:rPr>
                          <m:t>+</m:t>
                        </m:r>
                      </m:sup>
                    </m:sSup>
                  </m:oMath>
                </a14:m>
                <a:r>
                  <a:rPr lang="zh-CN" altLang="zh-CN" sz="2000" dirty="0" smtClean="0">
                    <a:latin typeface="幼圆" pitchFamily="49" charset="-122"/>
                    <a:ea typeface="幼圆" pitchFamily="49" charset="-122"/>
                    <a:cs typeface="Times New Roman" pitchFamily="18" charset="0"/>
                  </a:rPr>
                  <a:t>中</a:t>
                </a:r>
                <a:r>
                  <a:rPr lang="zh-CN" altLang="zh-CN" sz="2000" dirty="0">
                    <a:latin typeface="幼圆" pitchFamily="49" charset="-122"/>
                    <a:ea typeface="幼圆" pitchFamily="49" charset="-122"/>
                    <a:cs typeface="Times New Roman" pitchFamily="18" charset="0"/>
                  </a:rPr>
                  <a:t>的每一个函数依赖，必定可以</a:t>
                </a:r>
                <a:r>
                  <a:rPr lang="zh-CN" altLang="zh-CN" sz="2000" dirty="0" smtClean="0">
                    <a:latin typeface="幼圆" pitchFamily="49" charset="-122"/>
                    <a:ea typeface="幼圆" pitchFamily="49" charset="-122"/>
                    <a:cs typeface="Times New Roman" pitchFamily="18" charset="0"/>
                  </a:rPr>
                  <a:t>由</a:t>
                </a:r>
                <a14:m>
                  <m:oMath xmlns:m="http://schemas.openxmlformats.org/officeDocument/2006/math">
                    <m:r>
                      <a:rPr lang="en-US" altLang="zh-CN" sz="2400" b="1" i="1">
                        <a:latin typeface="Cambria Math"/>
                        <a:ea typeface="Cambria Math"/>
                        <a:cs typeface="Times New Roman" pitchFamily="18" charset="0"/>
                      </a:rPr>
                      <m:t>𝓕</m:t>
                    </m:r>
                  </m:oMath>
                </a14:m>
                <a:r>
                  <a:rPr lang="en-US" altLang="zh-CN" sz="2000" b="1" i="1" dirty="0" smtClean="0">
                    <a:latin typeface="幼圆" pitchFamily="49" charset="-122"/>
                    <a:ea typeface="幼圆" pitchFamily="49" charset="-122"/>
                    <a:cs typeface="Times New Roman" pitchFamily="18" charset="0"/>
                  </a:rPr>
                  <a:t> </a:t>
                </a:r>
                <a:r>
                  <a:rPr lang="zh-CN" altLang="zh-CN" sz="2000" dirty="0" smtClean="0">
                    <a:latin typeface="幼圆" pitchFamily="49" charset="-122"/>
                    <a:ea typeface="幼圆" pitchFamily="49" charset="-122"/>
                    <a:cs typeface="Times New Roman" pitchFamily="18" charset="0"/>
                  </a:rPr>
                  <a:t>出发</a:t>
                </a:r>
                <a:r>
                  <a:rPr lang="zh-CN" altLang="zh-CN" sz="2000" dirty="0">
                    <a:latin typeface="幼圆" pitchFamily="49" charset="-122"/>
                    <a:ea typeface="幼圆" pitchFamily="49" charset="-122"/>
                    <a:cs typeface="Times New Roman" pitchFamily="18" charset="0"/>
                  </a:rPr>
                  <a:t>根据</a:t>
                </a:r>
                <a:r>
                  <a:rPr lang="en-US" altLang="zh-CN" sz="2000" dirty="0">
                    <a:latin typeface="幼圆" pitchFamily="49" charset="-122"/>
                    <a:ea typeface="幼圆" pitchFamily="49" charset="-122"/>
                    <a:cs typeface="Times New Roman" pitchFamily="18" charset="0"/>
                  </a:rPr>
                  <a:t>Armstrong</a:t>
                </a:r>
                <a:r>
                  <a:rPr lang="zh-CN" altLang="zh-CN" sz="2000" dirty="0">
                    <a:latin typeface="幼圆" pitchFamily="49" charset="-122"/>
                    <a:ea typeface="幼圆" pitchFamily="49" charset="-122"/>
                    <a:cs typeface="Times New Roman" pitchFamily="18" charset="0"/>
                  </a:rPr>
                  <a:t>公理推导出来</a:t>
                </a:r>
                <a:r>
                  <a:rPr lang="zh-CN" altLang="zh-CN" sz="2000" i="1" dirty="0">
                    <a:latin typeface="幼圆" pitchFamily="49" charset="-122"/>
                    <a:ea typeface="幼圆" pitchFamily="49" charset="-122"/>
                    <a:cs typeface="Times New Roman" pitchFamily="18" charset="0"/>
                  </a:rPr>
                  <a:t> </a:t>
                </a:r>
                <a:r>
                  <a:rPr lang="zh-CN" altLang="zh-CN" sz="2000" i="1" dirty="0" smtClean="0">
                    <a:latin typeface="幼圆" pitchFamily="49" charset="-122"/>
                    <a:ea typeface="幼圆" pitchFamily="49" charset="-122"/>
                    <a:cs typeface="Times New Roman" pitchFamily="18" charset="0"/>
                  </a:rPr>
                  <a:t>      </a:t>
                </a:r>
                <a:endParaRPr lang="zh-CN" altLang="zh-CN" sz="2000" i="1" dirty="0">
                  <a:latin typeface="幼圆" pitchFamily="49" charset="-122"/>
                  <a:ea typeface="幼圆" pitchFamily="49" charset="-122"/>
                  <a:cs typeface="Times New Roman" pitchFamily="18" charset="0"/>
                </a:endParaRPr>
              </a:p>
              <a:p>
                <a:pPr marL="342900" indent="-342900" hangingPunct="0">
                  <a:lnSpc>
                    <a:spcPct val="150000"/>
                  </a:lnSpc>
                  <a:buFont typeface="Wingdings" pitchFamily="2" charset="2"/>
                  <a:buChar char="u"/>
                </a:pPr>
                <a:r>
                  <a:rPr lang="zh-CN" altLang="zh-CN" sz="2000" dirty="0" smtClean="0">
                    <a:latin typeface="幼圆" pitchFamily="49" charset="-122"/>
                    <a:ea typeface="幼圆" pitchFamily="49" charset="-122"/>
                    <a:cs typeface="Times New Roman" pitchFamily="18" charset="0"/>
                  </a:rPr>
                  <a:t>要</a:t>
                </a:r>
                <a:r>
                  <a:rPr lang="zh-CN" altLang="zh-CN" sz="2000" dirty="0">
                    <a:latin typeface="幼圆" pitchFamily="49" charset="-122"/>
                    <a:ea typeface="幼圆" pitchFamily="49" charset="-122"/>
                    <a:cs typeface="Times New Roman" pitchFamily="18" charset="0"/>
                  </a:rPr>
                  <a:t>判定一个函数依赖是否属于由</a:t>
                </a:r>
                <a14:m>
                  <m:oMath xmlns:m="http://schemas.openxmlformats.org/officeDocument/2006/math">
                    <m:r>
                      <a:rPr lang="en-US" altLang="zh-CN" sz="2400" b="1" i="1">
                        <a:latin typeface="Cambria Math"/>
                        <a:ea typeface="Cambria Math"/>
                        <a:cs typeface="Times New Roman" pitchFamily="18" charset="0"/>
                      </a:rPr>
                      <m:t>𝓕</m:t>
                    </m:r>
                  </m:oMath>
                </a14:m>
                <a:r>
                  <a:rPr lang="zh-CN" altLang="en-US" sz="2000" dirty="0">
                    <a:latin typeface="幼圆" pitchFamily="49" charset="-122"/>
                    <a:ea typeface="幼圆" pitchFamily="49" charset="-122"/>
                    <a:cs typeface="Times New Roman" pitchFamily="18" charset="0"/>
                  </a:rPr>
                  <a:t>根据</a:t>
                </a:r>
                <a:r>
                  <a:rPr lang="en-US" altLang="zh-CN" sz="2000" dirty="0">
                    <a:latin typeface="幼圆" pitchFamily="49" charset="-122"/>
                    <a:ea typeface="幼圆" pitchFamily="49" charset="-122"/>
                    <a:cs typeface="Times New Roman" pitchFamily="18" charset="0"/>
                  </a:rPr>
                  <a:t>armstrong</a:t>
                </a:r>
                <a:r>
                  <a:rPr lang="zh-CN" altLang="en-US" sz="2000" dirty="0">
                    <a:latin typeface="幼圆" pitchFamily="49" charset="-122"/>
                    <a:ea typeface="幼圆" pitchFamily="49" charset="-122"/>
                    <a:cs typeface="Times New Roman" pitchFamily="18" charset="0"/>
                  </a:rPr>
                  <a:t>公理推导出来的函数依赖的集合，求出</a:t>
                </a:r>
                <a14:m>
                  <m:oMath xmlns:m="http://schemas.openxmlformats.org/officeDocument/2006/math">
                    <m:sSup>
                      <m:sSupPr>
                        <m:ctrlPr>
                          <a:rPr lang="en-US" altLang="zh-CN" sz="2400" b="1" i="1">
                            <a:latin typeface="Cambria Math"/>
                            <a:ea typeface="幼圆" pitchFamily="49" charset="-122"/>
                            <a:cs typeface="Times New Roman" pitchFamily="18" charset="0"/>
                          </a:rPr>
                        </m:ctrlPr>
                      </m:sSupPr>
                      <m:e>
                        <m:r>
                          <a:rPr lang="en-US" altLang="zh-CN" sz="2400" b="1" i="1">
                            <a:latin typeface="Cambria Math"/>
                            <a:ea typeface="幼圆" pitchFamily="49" charset="-122"/>
                            <a:cs typeface="Times New Roman" pitchFamily="18" charset="0"/>
                          </a:rPr>
                          <m:t> </m:t>
                        </m:r>
                        <m:r>
                          <a:rPr lang="en-US" altLang="zh-CN" sz="2400" b="1" i="1">
                            <a:latin typeface="Cambria Math"/>
                            <a:ea typeface="Cambria Math"/>
                            <a:cs typeface="Times New Roman" pitchFamily="18" charset="0"/>
                          </a:rPr>
                          <m:t>𝓕</m:t>
                        </m:r>
                      </m:e>
                      <m:sup>
                        <m:r>
                          <a:rPr lang="en-US" altLang="zh-CN" sz="2400" b="1" i="1">
                            <a:latin typeface="Cambria Math"/>
                            <a:ea typeface="幼圆" pitchFamily="49" charset="-122"/>
                            <a:cs typeface="Times New Roman" pitchFamily="18" charset="0"/>
                          </a:rPr>
                          <m:t>+</m:t>
                        </m:r>
                      </m:sup>
                    </m:sSup>
                  </m:oMath>
                </a14:m>
                <a:r>
                  <a:rPr lang="zh-CN" altLang="en-US" sz="2000" dirty="0" smtClean="0">
                    <a:latin typeface="幼圆" pitchFamily="49" charset="-122"/>
                    <a:ea typeface="幼圆" pitchFamily="49" charset="-122"/>
                    <a:cs typeface="Times New Roman" pitchFamily="18" charset="0"/>
                  </a:rPr>
                  <a:t>就</a:t>
                </a:r>
                <a:r>
                  <a:rPr lang="zh-CN" altLang="en-US" sz="2000" dirty="0">
                    <a:latin typeface="幼圆" pitchFamily="49" charset="-122"/>
                    <a:ea typeface="幼圆" pitchFamily="49" charset="-122"/>
                    <a:cs typeface="Times New Roman" pitchFamily="18" charset="0"/>
                  </a:rPr>
                  <a:t>可以了，但遗憾的是这是一个</a:t>
                </a:r>
                <a:r>
                  <a:rPr lang="en-US" altLang="zh-CN" sz="2000" dirty="0">
                    <a:latin typeface="幼圆" pitchFamily="49" charset="-122"/>
                    <a:ea typeface="幼圆" pitchFamily="49" charset="-122"/>
                    <a:cs typeface="Times New Roman" pitchFamily="18" charset="0"/>
                  </a:rPr>
                  <a:t>NP</a:t>
                </a:r>
                <a:r>
                  <a:rPr lang="zh-CN" altLang="en-US" sz="2000" dirty="0">
                    <a:latin typeface="幼圆" pitchFamily="49" charset="-122"/>
                    <a:ea typeface="幼圆" pitchFamily="49" charset="-122"/>
                    <a:cs typeface="Times New Roman" pitchFamily="18" charset="0"/>
                  </a:rPr>
                  <a:t>完全</a:t>
                </a:r>
                <a:r>
                  <a:rPr lang="zh-CN" altLang="en-US" sz="2000" dirty="0" smtClean="0">
                    <a:latin typeface="幼圆" pitchFamily="49" charset="-122"/>
                    <a:ea typeface="幼圆" pitchFamily="49" charset="-122"/>
                    <a:cs typeface="Times New Roman" pitchFamily="18" charset="0"/>
                  </a:rPr>
                  <a:t>问题</a:t>
                </a:r>
                <a:endParaRPr lang="zh-CN" altLang="en-US" sz="2000" dirty="0">
                  <a:latin typeface="幼圆" pitchFamily="49" charset="-122"/>
                  <a:ea typeface="幼圆" pitchFamily="49" charset="-122"/>
                  <a:cs typeface="Times New Roman"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971600" y="985292"/>
                <a:ext cx="8172400" cy="4829848"/>
              </a:xfrm>
              <a:prstGeom prst="rect">
                <a:avLst/>
              </a:prstGeom>
              <a:blipFill rotWithShape="1">
                <a:blip r:embed="rId1"/>
                <a:stretch>
                  <a:fillRect l="-746" r="-746"/>
                </a:stretch>
              </a:blipFill>
            </p:spPr>
            <p:txBody>
              <a:bodyPr/>
              <a:lstStyle/>
              <a:p>
                <a:r>
                  <a:rPr lang="zh-CN" altLang="en-US">
                    <a:noFill/>
                  </a:rPr>
                  <a:t> </a:t>
                </a:r>
                <a:endParaRPr lang="zh-CN" altLang="en-US">
                  <a:noFill/>
                </a:endParaRPr>
              </a:p>
            </p:txBody>
          </p:sp>
        </mc:Fallback>
      </mc:AlternateContent>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3</a:t>
            </a:r>
            <a:endParaRPr lang="zh-CN" altLang="en-US" sz="1300" b="1" dirty="0"/>
          </a:p>
        </p:txBody>
      </p:sp>
      <p:sp>
        <p:nvSpPr>
          <p:cNvPr id="5" name="Rectangle 2"/>
          <p:cNvSpPr txBox="1">
            <a:spLocks noChangeArrowheads="1"/>
          </p:cNvSpPr>
          <p:nvPr/>
        </p:nvSpPr>
        <p:spPr>
          <a:xfrm>
            <a:off x="1187624" y="0"/>
            <a:ext cx="424847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z="3200" b="1" smtClean="0">
                <a:latin typeface="+mn-ea"/>
                <a:ea typeface="+mn-ea"/>
              </a:rPr>
              <a:t>ArmstronG</a:t>
            </a:r>
            <a:r>
              <a:rPr lang="en-US" altLang="zh-CN" sz="3200" smtClean="0">
                <a:latin typeface="+mn-ea"/>
                <a:ea typeface="+mn-ea"/>
              </a:rPr>
              <a:t> </a:t>
            </a:r>
            <a:r>
              <a:rPr lang="zh-CN" altLang="en-US" sz="3600" smtClean="0">
                <a:latin typeface="+mn-ea"/>
                <a:ea typeface="+mn-ea"/>
              </a:rPr>
              <a:t>公理推论</a:t>
            </a:r>
            <a:endParaRPr lang="zh-CN" sz="36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2699792" y="0"/>
            <a:ext cx="3816424" cy="906864"/>
          </a:xfrm>
        </p:spPr>
        <p:txBody>
          <a:bodyPr/>
          <a:lstStyle/>
          <a:p>
            <a:r>
              <a:rPr lang="en-US" altLang="zh-CN" sz="2800" dirty="0" smtClean="0">
                <a:ea typeface="宋体" panose="02010600030101010101" pitchFamily="2" charset="-122"/>
              </a:rPr>
              <a:t> </a:t>
            </a:r>
            <a:r>
              <a:rPr lang="zh-CN" altLang="zh-CN" sz="2800" dirty="0" smtClean="0">
                <a:ea typeface="宋体" panose="02010600030101010101" pitchFamily="2" charset="-122"/>
              </a:rPr>
              <a:t>F</a:t>
            </a:r>
            <a:r>
              <a:rPr lang="en-US" altLang="zh-CN" sz="2800" dirty="0" smtClean="0">
                <a:ea typeface="宋体" panose="02010600030101010101" pitchFamily="2" charset="-122"/>
              </a:rPr>
              <a:t> </a:t>
            </a:r>
            <a:r>
              <a:rPr lang="zh-CN" sz="2800" b="1" dirty="0" smtClean="0">
                <a:latin typeface="幼圆" pitchFamily="49" charset="-122"/>
                <a:ea typeface="幼圆" pitchFamily="49" charset="-122"/>
              </a:rPr>
              <a:t>的闭包</a:t>
            </a:r>
            <a:r>
              <a:rPr lang="zh-CN" altLang="en-US" sz="2800" b="1" dirty="0" smtClean="0">
                <a:latin typeface="幼圆" pitchFamily="49" charset="-122"/>
                <a:ea typeface="幼圆" pitchFamily="49" charset="-122"/>
              </a:rPr>
              <a:t>的实例</a:t>
            </a:r>
            <a:endParaRPr lang="zh-CN" sz="2800" b="1" dirty="0">
              <a:latin typeface="幼圆" pitchFamily="49" charset="-122"/>
              <a:ea typeface="幼圆" pitchFamily="49" charset="-122"/>
            </a:endParaRPr>
          </a:p>
        </p:txBody>
      </p:sp>
      <mc:AlternateContent xmlns:mc="http://schemas.openxmlformats.org/markup-compatibility/2006">
        <mc:Choice xmlns:a14="http://schemas.microsoft.com/office/drawing/2010/main" Requires="a14">
          <p:sp>
            <p:nvSpPr>
              <p:cNvPr id="70659" name="Rectangle 3"/>
              <p:cNvSpPr>
                <a:spLocks noGrp="1" noChangeArrowheads="1"/>
              </p:cNvSpPr>
              <p:nvPr>
                <p:ph idx="4294967295"/>
              </p:nvPr>
            </p:nvSpPr>
            <p:spPr>
              <a:xfrm>
                <a:off x="1259632" y="985292"/>
                <a:ext cx="7416824" cy="4608512"/>
              </a:xfrm>
            </p:spPr>
            <p:txBody>
              <a:bodyPr>
                <a:normAutofit fontScale="92500" lnSpcReduction="20000"/>
              </a:bodyPr>
              <a:lstStyle/>
              <a:p>
                <a:pPr>
                  <a:lnSpc>
                    <a:spcPct val="150000"/>
                  </a:lnSpc>
                </a:pPr>
                <a14:m>
                  <m:oMath xmlns:m="http://schemas.openxmlformats.org/officeDocument/2006/math">
                    <m:r>
                      <a:rPr lang="en-US" altLang="zh-CN" sz="1800" i="1">
                        <a:latin typeface="Cambria Math"/>
                        <a:ea typeface="Cambria Math"/>
                        <a:cs typeface="Times New Roman" pitchFamily="18" charset="0"/>
                      </a:rPr>
                      <m:t>𝓕</m:t>
                    </m:r>
                    <m:r>
                      <a:rPr lang="en-US" altLang="zh-CN" sz="1800" i="1">
                        <a:latin typeface="Cambria Math"/>
                        <a:ea typeface="Cambria Math"/>
                        <a:cs typeface="Times New Roman" pitchFamily="18" charset="0"/>
                      </a:rPr>
                      <m:t> </m:t>
                    </m:r>
                  </m:oMath>
                </a14:m>
                <a:r>
                  <a:rPr lang="zh-CN" altLang="en-US" sz="1800" b="1" dirty="0" smtClean="0">
                    <a:latin typeface="Times New Roman" pitchFamily="18" charset="0"/>
                    <a:ea typeface="宋体" pitchFamily="2" charset="-122"/>
                  </a:rPr>
                  <a:t>={</a:t>
                </a:r>
                <a:r>
                  <a:rPr lang="zh-CN" altLang="en-US" sz="1800" b="1" dirty="0">
                    <a:latin typeface="Times New Roman" pitchFamily="18" charset="0"/>
                    <a:ea typeface="宋体" pitchFamily="2" charset="-122"/>
                  </a:rPr>
                  <a:t>X</a:t>
                </a:r>
                <a:r>
                  <a:rPr lang="zh-CN" altLang="en-US" sz="1800" b="1" dirty="0">
                    <a:latin typeface="Times New Roman" pitchFamily="18" charset="0"/>
                    <a:ea typeface="宋体" pitchFamily="2" charset="-122"/>
                    <a:sym typeface="Wingdings" pitchFamily="2" charset="2"/>
                  </a:rPr>
                  <a:t></a:t>
                </a:r>
                <a:r>
                  <a:rPr lang="zh-CN" altLang="en-US" sz="1800" b="1" dirty="0">
                    <a:latin typeface="Times New Roman" pitchFamily="18" charset="0"/>
                    <a:ea typeface="宋体" pitchFamily="2" charset="-122"/>
                  </a:rPr>
                  <a:t>Y, Y</a:t>
                </a:r>
                <a:r>
                  <a:rPr lang="zh-CN" altLang="en-US" sz="1800" b="1" dirty="0">
                    <a:latin typeface="Times New Roman" pitchFamily="18" charset="0"/>
                    <a:ea typeface="宋体" pitchFamily="2" charset="-122"/>
                    <a:sym typeface="Wingdings" pitchFamily="2" charset="2"/>
                  </a:rPr>
                  <a:t></a:t>
                </a:r>
                <a:r>
                  <a:rPr lang="zh-CN" altLang="en-US" sz="1800" b="1" dirty="0">
                    <a:latin typeface="Times New Roman" pitchFamily="18" charset="0"/>
                    <a:ea typeface="宋体" pitchFamily="2" charset="-122"/>
                  </a:rPr>
                  <a:t>Z}</a:t>
                </a:r>
              </a:p>
              <a:p>
                <a:pPr>
                  <a:lnSpc>
                    <a:spcPct val="150000"/>
                  </a:lnSpc>
                </a:pPr>
                <a14:m>
                  <m:oMath xmlns:m="http://schemas.openxmlformats.org/officeDocument/2006/math">
                    <m:sSup>
                      <m:sSupPr>
                        <m:ctrlPr>
                          <a:rPr lang="en-US" altLang="zh-CN" i="1">
                            <a:latin typeface="Cambria Math"/>
                            <a:ea typeface="幼圆" pitchFamily="49" charset="-122"/>
                            <a:cs typeface="Times New Roman" pitchFamily="18" charset="0"/>
                          </a:rPr>
                        </m:ctrlPr>
                      </m:sSupPr>
                      <m:e>
                        <m:r>
                          <a:rPr lang="en-US" altLang="zh-CN" i="1">
                            <a:latin typeface="Cambria Math"/>
                            <a:ea typeface="幼圆" pitchFamily="49" charset="-122"/>
                            <a:cs typeface="Times New Roman" pitchFamily="18" charset="0"/>
                          </a:rPr>
                          <m:t> </m:t>
                        </m:r>
                        <m:r>
                          <a:rPr lang="en-US" altLang="zh-CN" i="1">
                            <a:latin typeface="Cambria Math"/>
                            <a:ea typeface="Cambria Math"/>
                            <a:cs typeface="Times New Roman" pitchFamily="18" charset="0"/>
                          </a:rPr>
                          <m:t>𝓕</m:t>
                        </m:r>
                      </m:e>
                      <m:sup>
                        <m:r>
                          <a:rPr lang="en-US" altLang="zh-CN" i="1">
                            <a:latin typeface="Cambria Math"/>
                            <a:ea typeface="幼圆" pitchFamily="49" charset="-122"/>
                            <a:cs typeface="Times New Roman" pitchFamily="18" charset="0"/>
                          </a:rPr>
                          <m:t>+</m:t>
                        </m:r>
                      </m:sup>
                    </m:sSup>
                    <m:r>
                      <a:rPr lang="en-US" altLang="zh-CN" i="1">
                        <a:latin typeface="Cambria Math"/>
                        <a:ea typeface="幼圆" pitchFamily="49" charset="-122"/>
                        <a:cs typeface="Times New Roman" pitchFamily="18" charset="0"/>
                      </a:rPr>
                      <m:t> </m:t>
                    </m:r>
                  </m:oMath>
                </a14:m>
                <a:r>
                  <a:rPr lang="zh-CN" altLang="en-US" sz="1600" b="1" dirty="0" smtClean="0">
                    <a:latin typeface="Times New Roman" pitchFamily="18" charset="0"/>
                    <a:ea typeface="宋体" pitchFamily="2" charset="-122"/>
                  </a:rPr>
                  <a:t>={</a:t>
                </a:r>
                <a:r>
                  <a:rPr lang="zh-CN" altLang="en-US" sz="1800" dirty="0" smtClean="0">
                    <a:latin typeface="Times New Roman" pitchFamily="18" charset="0"/>
                    <a:ea typeface="宋体" pitchFamily="2" charset="-122"/>
                  </a:rPr>
                  <a:t>  </a:t>
                </a:r>
                <a:r>
                  <a:rPr lang="zh-CN" altLang="en-US" sz="1800" dirty="0">
                    <a:latin typeface="Times New Roman" pitchFamily="18" charset="0"/>
                    <a:ea typeface="宋体" pitchFamily="2" charset="-122"/>
                  </a:rPr>
                  <a:t>X</a:t>
                </a:r>
                <a:r>
                  <a:rPr lang="zh-CN" altLang="en-US" sz="1800" dirty="0" smtClean="0">
                    <a:latin typeface="Times New Roman" pitchFamily="18" charset="0"/>
                    <a:ea typeface="宋体" pitchFamily="2" charset="-122"/>
                    <a:sym typeface="Wingdings" pitchFamily="2" charset="2"/>
                  </a:rPr>
                  <a:t></a:t>
                </a:r>
                <a14:m>
                  <m:oMath xmlns:m="http://schemas.openxmlformats.org/officeDocument/2006/math">
                    <m:r>
                      <a:rPr lang="zh-CN" altLang="en-US" sz="1800" i="1" smtClean="0">
                        <a:latin typeface="Cambria Math"/>
                        <a:ea typeface="宋体" pitchFamily="2" charset="-122"/>
                        <a:sym typeface="Wingdings" pitchFamily="2" charset="2"/>
                      </a:rPr>
                      <m:t>∅</m:t>
                    </m:r>
                  </m:oMath>
                </a14:m>
                <a:r>
                  <a:rPr lang="zh-CN" altLang="en-US" sz="1800" dirty="0" smtClean="0">
                    <a:latin typeface="Times New Roman" pitchFamily="18" charset="0"/>
                    <a:ea typeface="宋体" pitchFamily="2" charset="-122"/>
                  </a:rPr>
                  <a:t>, </a:t>
                </a:r>
                <a:r>
                  <a:rPr lang="zh-CN" altLang="en-US" sz="1800" dirty="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 Z</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smtClean="0">
                    <a:latin typeface="Times New Roman" pitchFamily="18" charset="0"/>
                    <a:ea typeface="宋体" pitchFamily="2" charset="-122"/>
                  </a:rPr>
                  <a:t>, 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14:m>
                  <m:oMath xmlns:m="http://schemas.openxmlformats.org/officeDocument/2006/math">
                    <m:r>
                      <a:rPr lang="zh-CN" altLang="en-US" sz="1800" i="1">
                        <a:latin typeface="Cambria Math"/>
                        <a:ea typeface="宋体" pitchFamily="2" charset="-122"/>
                        <a:sym typeface="Wingdings" pitchFamily="2" charset="2"/>
                      </a:rPr>
                      <m:t>∅</m:t>
                    </m:r>
                  </m:oMath>
                </a14:m>
                <a:r>
                  <a:rPr lang="zh-CN" altLang="en-US" sz="1800" dirty="0">
                    <a:latin typeface="Times New Roman" pitchFamily="18" charset="0"/>
                    <a:ea typeface="宋体" pitchFamily="2" charset="-122"/>
                  </a:rPr>
                  <a:t>, </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X, Y</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 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a:t>
                </a:r>
                <a:r>
                  <a:rPr lang="zh-CN" altLang="en-US" sz="1800" dirty="0" smtClean="0">
                    <a:latin typeface="Times New Roman" pitchFamily="18" charset="0"/>
                    <a:ea typeface="宋体" pitchFamily="2" charset="-122"/>
                  </a:rPr>
                  <a:t>,  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X,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X, </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X,</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 Y </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a:t>
                </a:r>
                <a:r>
                  <a:rPr lang="zh-CN" altLang="en-US" sz="1800" dirty="0" smtClean="0">
                    <a:latin typeface="Times New Roman" pitchFamily="18" charset="0"/>
                    <a:ea typeface="宋体" pitchFamily="2" charset="-122"/>
                  </a:rPr>
                  <a:t>, 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 </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Y,</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 Y</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 </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a:latin typeface="Times New Roman" pitchFamily="18" charset="0"/>
                    <a:ea typeface="宋体" pitchFamily="2" charset="-122"/>
                  </a:rPr>
                  <a:t>Z,</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 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rPr>
                  <a:t>, </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 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rPr>
                  <a:t> </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rPr>
                  <a:t>,</a:t>
                </a:r>
              </a:p>
              <a:p>
                <a:pPr>
                  <a:lnSpc>
                    <a:spcPct val="150000"/>
                  </a:lnSpc>
                  <a:buNone/>
                </a:pPr>
                <a:r>
                  <a:rPr lang="zh-CN" altLang="en-US" sz="1800" dirty="0">
                    <a:latin typeface="Times New Roman" pitchFamily="18" charset="0"/>
                    <a:ea typeface="宋体" pitchFamily="2" charset="-122"/>
                  </a:rPr>
                  <a:t>            X</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Z</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 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 X</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 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r>
                  <a:rPr lang="zh-CN" altLang="en-US" sz="1800" dirty="0">
                    <a:latin typeface="Times New Roman" pitchFamily="18" charset="0"/>
                    <a:ea typeface="宋体" pitchFamily="2" charset="-122"/>
                    <a:sym typeface="Wingdings" pitchFamily="2" charset="2"/>
                  </a:rPr>
                  <a:t></a:t>
                </a:r>
                <a:r>
                  <a:rPr lang="zh-CN" altLang="en-US" sz="1800" dirty="0" smtClean="0">
                    <a:latin typeface="Times New Roman" pitchFamily="18" charset="0"/>
                    <a:ea typeface="宋体" pitchFamily="2" charset="-122"/>
                  </a:rPr>
                  <a:t>X</a:t>
                </a:r>
                <a:r>
                  <a:rPr lang="en-US" altLang="zh-CN" sz="1800" dirty="0" smtClean="0">
                    <a:ea typeface="宋体" pitchFamily="2" charset="-122"/>
                  </a:rPr>
                  <a:t>U</a:t>
                </a:r>
                <a:r>
                  <a:rPr lang="zh-CN" altLang="en-US" sz="1800" dirty="0" smtClean="0">
                    <a:latin typeface="Times New Roman" pitchFamily="18" charset="0"/>
                    <a:ea typeface="宋体" pitchFamily="2" charset="-122"/>
                  </a:rPr>
                  <a:t>Y</a:t>
                </a:r>
                <a:r>
                  <a:rPr lang="en-US" altLang="zh-CN" sz="1800" dirty="0" smtClean="0">
                    <a:ea typeface="宋体" pitchFamily="2" charset="-122"/>
                  </a:rPr>
                  <a:t>U</a:t>
                </a:r>
                <a:r>
                  <a:rPr lang="zh-CN" altLang="en-US" sz="1800" dirty="0" smtClean="0">
                    <a:latin typeface="Times New Roman" pitchFamily="18" charset="0"/>
                    <a:ea typeface="宋体" pitchFamily="2" charset="-122"/>
                  </a:rPr>
                  <a:t>Z</a:t>
                </a:r>
                <a:endParaRPr lang="zh-CN" altLang="en-US" sz="1600" b="1" dirty="0">
                  <a:latin typeface="Times New Roman" pitchFamily="18" charset="0"/>
                  <a:ea typeface="宋体" pitchFamily="2" charset="-122"/>
                </a:endParaRPr>
              </a:p>
              <a:p>
                <a:pPr>
                  <a:lnSpc>
                    <a:spcPct val="150000"/>
                  </a:lnSpc>
                </a:pPr>
                <a:r>
                  <a:rPr lang="zh-CN" altLang="en-US" sz="1800" b="1" dirty="0">
                    <a:latin typeface="Times New Roman" pitchFamily="18" charset="0"/>
                    <a:ea typeface="宋体" pitchFamily="2" charset="-122"/>
                  </a:rPr>
                  <a:t> </a:t>
                </a:r>
                <a14:m>
                  <m:oMath xmlns:m="http://schemas.openxmlformats.org/officeDocument/2006/math">
                    <m:r>
                      <a:rPr lang="en-US" altLang="zh-CN" sz="1800" i="1">
                        <a:latin typeface="Cambria Math"/>
                        <a:ea typeface="Cambria Math"/>
                        <a:cs typeface="Times New Roman" pitchFamily="18" charset="0"/>
                      </a:rPr>
                      <m:t>𝓕</m:t>
                    </m:r>
                    <m:r>
                      <a:rPr lang="en-US" altLang="zh-CN" sz="1800" i="1">
                        <a:latin typeface="Cambria Math"/>
                        <a:ea typeface="Cambria Math"/>
                        <a:cs typeface="Times New Roman" pitchFamily="18" charset="0"/>
                      </a:rPr>
                      <m:t> </m:t>
                    </m:r>
                  </m:oMath>
                </a14:m>
                <a:r>
                  <a:rPr lang="zh-CN" altLang="en-US" sz="1800" b="1" dirty="0">
                    <a:latin typeface="Times New Roman" pitchFamily="18" charset="0"/>
                    <a:ea typeface="宋体" pitchFamily="2" charset="-122"/>
                  </a:rPr>
                  <a:t>={X</a:t>
                </a:r>
                <a:r>
                  <a:rPr lang="zh-CN" altLang="en-US" sz="1800" b="1" dirty="0">
                    <a:latin typeface="Times New Roman" pitchFamily="18" charset="0"/>
                    <a:ea typeface="宋体" pitchFamily="2" charset="-122"/>
                    <a:sym typeface="Wingdings" pitchFamily="2" charset="2"/>
                  </a:rPr>
                  <a:t>A1, …… , XAn</a:t>
                </a:r>
                <a:r>
                  <a:rPr lang="zh-CN" altLang="en-US" sz="1800" b="1" dirty="0">
                    <a:latin typeface="Times New Roman" pitchFamily="18" charset="0"/>
                    <a:ea typeface="宋体" pitchFamily="2" charset="-122"/>
                  </a:rPr>
                  <a:t>}的闭包</a:t>
                </a:r>
                <a14:m>
                  <m:oMath xmlns:m="http://schemas.openxmlformats.org/officeDocument/2006/math">
                    <m:sSup>
                      <m:sSupPr>
                        <m:ctrlPr>
                          <a:rPr lang="en-US" altLang="zh-CN" sz="1800" i="1">
                            <a:latin typeface="Cambria Math"/>
                            <a:ea typeface="幼圆" pitchFamily="49" charset="-122"/>
                            <a:cs typeface="Times New Roman" pitchFamily="18" charset="0"/>
                          </a:rPr>
                        </m:ctrlPr>
                      </m:sSupPr>
                      <m:e>
                        <m:r>
                          <a:rPr lang="en-US" altLang="zh-CN" sz="1800" i="1">
                            <a:latin typeface="Cambria Math"/>
                            <a:ea typeface="幼圆" pitchFamily="49" charset="-122"/>
                            <a:cs typeface="Times New Roman" pitchFamily="18" charset="0"/>
                          </a:rPr>
                          <m:t> </m:t>
                        </m:r>
                        <m:r>
                          <a:rPr lang="en-US" altLang="zh-CN" sz="1800" i="1">
                            <a:latin typeface="Cambria Math"/>
                            <a:ea typeface="Cambria Math"/>
                            <a:cs typeface="Times New Roman" pitchFamily="18" charset="0"/>
                          </a:rPr>
                          <m:t>𝓕</m:t>
                        </m:r>
                      </m:e>
                      <m:sup>
                        <m:r>
                          <a:rPr lang="en-US" altLang="zh-CN" sz="1800" i="1">
                            <a:latin typeface="Cambria Math"/>
                            <a:ea typeface="幼圆" pitchFamily="49" charset="-122"/>
                            <a:cs typeface="Times New Roman" pitchFamily="18" charset="0"/>
                          </a:rPr>
                          <m:t>+</m:t>
                        </m:r>
                      </m:sup>
                    </m:sSup>
                  </m:oMath>
                </a14:m>
                <a:r>
                  <a:rPr lang="zh-CN" altLang="en-US" sz="1800" b="1" dirty="0">
                    <a:latin typeface="Times New Roman" pitchFamily="18" charset="0"/>
                    <a:ea typeface="宋体" pitchFamily="2" charset="-122"/>
                  </a:rPr>
                  <a:t>计算是一个NP完全问题</a:t>
                </a:r>
              </a:p>
            </p:txBody>
          </p:sp>
        </mc:Choice>
        <mc:Fallback>
          <p:sp>
            <p:nvSpPr>
              <p:cNvPr id="70659" name="Rectangle 3"/>
              <p:cNvSpPr>
                <a:spLocks noGrp="1" noRot="1" noChangeAspect="1" noMove="1" noResize="1" noEditPoints="1" noAdjustHandles="1" noChangeArrowheads="1" noChangeShapeType="1" noTextEdit="1"/>
              </p:cNvSpPr>
              <p:nvPr>
                <p:ph idx="4294967295"/>
              </p:nvPr>
            </p:nvSpPr>
            <p:spPr>
              <a:xfrm>
                <a:off x="1259632" y="985292"/>
                <a:ext cx="7416824" cy="4608512"/>
              </a:xfr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Effect transition="in" filter="fade">
                                      <p:cBhvr>
                                        <p:cTn id="11" dur="1000"/>
                                        <p:tgtEl>
                                          <p:spTgt spid="70659">
                                            <p:txEl>
                                              <p:pRg st="1" end="1"/>
                                            </p:txEl>
                                          </p:spTgt>
                                        </p:tgtEl>
                                      </p:cBhvr>
                                    </p:animEffect>
                                    <p:anim calcmode="lin" valueType="num">
                                      <p:cBhvr>
                                        <p:cTn id="12" dur="10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706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0659">
                                            <p:txEl>
                                              <p:pRg st="2" end="2"/>
                                            </p:txEl>
                                          </p:spTgt>
                                        </p:tgtEl>
                                        <p:attrNameLst>
                                          <p:attrName>style.visibility</p:attrName>
                                        </p:attrNameLst>
                                      </p:cBhvr>
                                      <p:to>
                                        <p:strVal val="visible"/>
                                      </p:to>
                                    </p:set>
                                    <p:animEffect transition="in" filter="fade">
                                      <p:cBhvr>
                                        <p:cTn id="18" dur="1000"/>
                                        <p:tgtEl>
                                          <p:spTgt spid="70659">
                                            <p:txEl>
                                              <p:pRg st="2" end="2"/>
                                            </p:txEl>
                                          </p:spTgt>
                                        </p:tgtEl>
                                      </p:cBhvr>
                                    </p:animEffect>
                                    <p:anim calcmode="lin" valueType="num">
                                      <p:cBhvr>
                                        <p:cTn id="19" dur="10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70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Effect transition="in" filter="fade">
                                      <p:cBhvr>
                                        <p:cTn id="25" dur="1000"/>
                                        <p:tgtEl>
                                          <p:spTgt spid="70659">
                                            <p:txEl>
                                              <p:pRg st="3" end="3"/>
                                            </p:txEl>
                                          </p:spTgt>
                                        </p:tgtEl>
                                      </p:cBhvr>
                                    </p:animEffect>
                                    <p:anim calcmode="lin" valueType="num">
                                      <p:cBhvr>
                                        <p:cTn id="26" dur="10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06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0659">
                                            <p:txEl>
                                              <p:pRg st="4" end="4"/>
                                            </p:txEl>
                                          </p:spTgt>
                                        </p:tgtEl>
                                        <p:attrNameLst>
                                          <p:attrName>style.visibility</p:attrName>
                                        </p:attrNameLst>
                                      </p:cBhvr>
                                      <p:to>
                                        <p:strVal val="visible"/>
                                      </p:to>
                                    </p:set>
                                    <p:animEffect transition="in" filter="fade">
                                      <p:cBhvr>
                                        <p:cTn id="32" dur="1000"/>
                                        <p:tgtEl>
                                          <p:spTgt spid="70659">
                                            <p:txEl>
                                              <p:pRg st="4" end="4"/>
                                            </p:txEl>
                                          </p:spTgt>
                                        </p:tgtEl>
                                      </p:cBhvr>
                                    </p:animEffect>
                                    <p:anim calcmode="lin" valueType="num">
                                      <p:cBhvr>
                                        <p:cTn id="33" dur="10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706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0659">
                                            <p:txEl>
                                              <p:pRg st="5" end="5"/>
                                            </p:txEl>
                                          </p:spTgt>
                                        </p:tgtEl>
                                        <p:attrNameLst>
                                          <p:attrName>style.visibility</p:attrName>
                                        </p:attrNameLst>
                                      </p:cBhvr>
                                      <p:to>
                                        <p:strVal val="visible"/>
                                      </p:to>
                                    </p:set>
                                    <p:animEffect transition="in" filter="fade">
                                      <p:cBhvr>
                                        <p:cTn id="39" dur="1000"/>
                                        <p:tgtEl>
                                          <p:spTgt spid="70659">
                                            <p:txEl>
                                              <p:pRg st="5" end="5"/>
                                            </p:txEl>
                                          </p:spTgt>
                                        </p:tgtEl>
                                      </p:cBhvr>
                                    </p:animEffect>
                                    <p:anim calcmode="lin" valueType="num">
                                      <p:cBhvr>
                                        <p:cTn id="40" dur="10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06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0659">
                                            <p:txEl>
                                              <p:pRg st="6" end="6"/>
                                            </p:txEl>
                                          </p:spTgt>
                                        </p:tgtEl>
                                        <p:attrNameLst>
                                          <p:attrName>style.visibility</p:attrName>
                                        </p:attrNameLst>
                                      </p:cBhvr>
                                      <p:to>
                                        <p:strVal val="visible"/>
                                      </p:to>
                                    </p:set>
                                    <p:animEffect transition="in" filter="fade">
                                      <p:cBhvr>
                                        <p:cTn id="46" dur="1000"/>
                                        <p:tgtEl>
                                          <p:spTgt spid="70659">
                                            <p:txEl>
                                              <p:pRg st="6" end="6"/>
                                            </p:txEl>
                                          </p:spTgt>
                                        </p:tgtEl>
                                      </p:cBhvr>
                                    </p:animEffect>
                                    <p:anim calcmode="lin" valueType="num">
                                      <p:cBhvr>
                                        <p:cTn id="47" dur="10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0659">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0659">
                                            <p:txEl>
                                              <p:pRg st="7" end="7"/>
                                            </p:txEl>
                                          </p:spTgt>
                                        </p:tgtEl>
                                        <p:attrNameLst>
                                          <p:attrName>style.visibility</p:attrName>
                                        </p:attrNameLst>
                                      </p:cBhvr>
                                      <p:to>
                                        <p:strVal val="visible"/>
                                      </p:to>
                                    </p:set>
                                    <p:animEffect transition="in" filter="fade">
                                      <p:cBhvr>
                                        <p:cTn id="51" dur="1000"/>
                                        <p:tgtEl>
                                          <p:spTgt spid="70659">
                                            <p:txEl>
                                              <p:pRg st="7" end="7"/>
                                            </p:txEl>
                                          </p:spTgt>
                                        </p:tgtEl>
                                      </p:cBhvr>
                                    </p:animEffect>
                                    <p:anim calcmode="lin" valueType="num">
                                      <p:cBhvr>
                                        <p:cTn id="52" dur="10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70659">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0659">
                                            <p:txEl>
                                              <p:pRg st="8" end="8"/>
                                            </p:txEl>
                                          </p:spTgt>
                                        </p:tgtEl>
                                        <p:attrNameLst>
                                          <p:attrName>style.visibility</p:attrName>
                                        </p:attrNameLst>
                                      </p:cBhvr>
                                      <p:to>
                                        <p:strVal val="visible"/>
                                      </p:to>
                                    </p:set>
                                    <p:animEffect transition="in" filter="fade">
                                      <p:cBhvr>
                                        <p:cTn id="56" dur="1000"/>
                                        <p:tgtEl>
                                          <p:spTgt spid="70659">
                                            <p:txEl>
                                              <p:pRg st="8" end="8"/>
                                            </p:txEl>
                                          </p:spTgt>
                                        </p:tgtEl>
                                      </p:cBhvr>
                                    </p:animEffect>
                                    <p:anim calcmode="lin" valueType="num">
                                      <p:cBhvr>
                                        <p:cTn id="57" dur="1000" fill="hold"/>
                                        <p:tgtEl>
                                          <p:spTgt spid="70659">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706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0659">
                                            <p:txEl>
                                              <p:pRg st="9" end="9"/>
                                            </p:txEl>
                                          </p:spTgt>
                                        </p:tgtEl>
                                        <p:attrNameLst>
                                          <p:attrName>style.visibility</p:attrName>
                                        </p:attrNameLst>
                                      </p:cBhvr>
                                      <p:to>
                                        <p:strVal val="visible"/>
                                      </p:to>
                                    </p:set>
                                    <p:animEffect transition="in" filter="fade">
                                      <p:cBhvr>
                                        <p:cTn id="63" dur="500"/>
                                        <p:tgtEl>
                                          <p:spTgt spid="70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187624" y="61260"/>
            <a:ext cx="2971855" cy="903281"/>
          </a:xfrm>
        </p:spPr>
        <p:txBody>
          <a:bodyPr/>
          <a:lstStyle/>
          <a:p>
            <a:r>
              <a:rPr lang="zh-CN" sz="3600" dirty="0">
                <a:latin typeface="+mn-ea"/>
                <a:ea typeface="+mn-ea"/>
              </a:rPr>
              <a:t>函数依赖闭包</a:t>
            </a:r>
            <a:endParaRPr lang="zh-CN" sz="3600" dirty="0">
              <a:latin typeface="+mn-ea"/>
              <a:ea typeface="+mn-ea"/>
            </a:endParaRPr>
          </a:p>
        </p:txBody>
      </p:sp>
      <mc:AlternateContent xmlns:mc="http://schemas.openxmlformats.org/markup-compatibility/2006">
        <mc:Choice xmlns:a14="http://schemas.microsoft.com/office/drawing/2010/main" Requires="a14">
          <p:sp>
            <p:nvSpPr>
              <p:cNvPr id="68611" name="Rectangle 3"/>
              <p:cNvSpPr>
                <a:spLocks noGrp="1" noChangeArrowheads="1"/>
              </p:cNvSpPr>
              <p:nvPr>
                <p:ph idx="4294967295"/>
              </p:nvPr>
            </p:nvSpPr>
            <p:spPr>
              <a:xfrm>
                <a:off x="899592" y="1129308"/>
                <a:ext cx="8244408" cy="3960440"/>
              </a:xfrm>
            </p:spPr>
            <p:txBody>
              <a:bodyPr>
                <a:noAutofit/>
              </a:bodyPr>
              <a:lstStyle/>
              <a:p>
                <a:pPr marL="0" indent="0">
                  <a:lnSpc>
                    <a:spcPct val="180000"/>
                  </a:lnSpc>
                </a:pPr>
                <a:r>
                  <a:rPr lang="zh-CN" altLang="en-US" sz="2800" b="1" dirty="0" smtClean="0">
                    <a:latin typeface="幼圆" pitchFamily="49" charset="-122"/>
                    <a:ea typeface="幼圆" pitchFamily="49" charset="-122"/>
                  </a:rPr>
                  <a:t>【</a:t>
                </a:r>
                <a:r>
                  <a:rPr lang="zh-CN" altLang="en-US" sz="2800" b="1" dirty="0" smtClean="0">
                    <a:latin typeface="+mj-ea"/>
                    <a:ea typeface="+mj-ea"/>
                  </a:rPr>
                  <a:t>定义</a:t>
                </a:r>
                <a:r>
                  <a:rPr lang="zh-CN" altLang="en-US" sz="2800" b="1" dirty="0" smtClean="0">
                    <a:latin typeface="幼圆" pitchFamily="49" charset="-122"/>
                    <a:ea typeface="幼圆" pitchFamily="49" charset="-122"/>
                  </a:rPr>
                  <a:t>】</a:t>
                </a:r>
                <a:endParaRPr lang="en-US" altLang="zh-CN" sz="2800" b="1" dirty="0" smtClean="0">
                  <a:latin typeface="幼圆" pitchFamily="49" charset="-122"/>
                  <a:ea typeface="幼圆" pitchFamily="49" charset="-122"/>
                </a:endParaRPr>
              </a:p>
              <a:p>
                <a:pPr marL="0" indent="0">
                  <a:lnSpc>
                    <a:spcPct val="180000"/>
                  </a:lnSpc>
                </a:pPr>
                <a:r>
                  <a:rPr lang="zh-CN" altLang="en-US" sz="2800" dirty="0" smtClean="0">
                    <a:latin typeface="幼圆" pitchFamily="49" charset="-122"/>
                    <a:ea typeface="幼圆" pitchFamily="49" charset="-122"/>
                  </a:rPr>
                  <a:t>设</a:t>
                </a:r>
                <a14:m>
                  <m:oMath xmlns:m="http://schemas.openxmlformats.org/officeDocument/2006/math">
                    <m:r>
                      <a:rPr lang="en-US" altLang="zh-CN" sz="2800" b="1" i="0" smtClean="0">
                        <a:latin typeface="Cambria Math"/>
                        <a:ea typeface="Cambria Math"/>
                        <a:cs typeface="Times New Roman" pitchFamily="18" charset="0"/>
                      </a:rPr>
                      <m:t> </m:t>
                    </m:r>
                    <m:r>
                      <a:rPr lang="en-US" altLang="zh-CN" sz="2800" i="1">
                        <a:latin typeface="Cambria Math"/>
                        <a:ea typeface="Cambria Math"/>
                        <a:cs typeface="Times New Roman" pitchFamily="18" charset="0"/>
                      </a:rPr>
                      <m:t>𝓕</m:t>
                    </m:r>
                    <m:r>
                      <a:rPr lang="en-US" altLang="zh-CN" sz="2800" b="1" i="1" smtClean="0">
                        <a:latin typeface="Cambria Math"/>
                        <a:ea typeface="Cambria Math"/>
                        <a:cs typeface="Times New Roman" pitchFamily="18" charset="0"/>
                      </a:rPr>
                      <m:t> </m:t>
                    </m:r>
                  </m:oMath>
                </a14:m>
                <a:r>
                  <a:rPr lang="zh-CN" altLang="en-US" sz="2800" dirty="0" smtClean="0">
                    <a:latin typeface="幼圆" pitchFamily="49" charset="-122"/>
                    <a:ea typeface="幼圆" pitchFamily="49" charset="-122"/>
                  </a:rPr>
                  <a:t>为</a:t>
                </a:r>
                <a:r>
                  <a:rPr lang="zh-CN" altLang="en-US" sz="2800" dirty="0">
                    <a:latin typeface="幼圆" pitchFamily="49" charset="-122"/>
                    <a:ea typeface="幼圆" pitchFamily="49" charset="-122"/>
                  </a:rPr>
                  <a:t>属性</a:t>
                </a:r>
                <a:r>
                  <a:rPr lang="zh-CN" altLang="en-US" sz="2800" dirty="0" smtClean="0">
                    <a:latin typeface="幼圆" pitchFamily="49" charset="-122"/>
                    <a:ea typeface="幼圆" pitchFamily="49" charset="-122"/>
                  </a:rPr>
                  <a:t>集</a:t>
                </a:r>
                <a14:m>
                  <m:oMath xmlns:m="http://schemas.openxmlformats.org/officeDocument/2006/math">
                    <m:r>
                      <a:rPr lang="en-US" altLang="zh-CN" sz="2800" b="1" i="0" smtClean="0">
                        <a:latin typeface="Cambria Math"/>
                        <a:ea typeface="幼圆" pitchFamily="49" charset="-122"/>
                      </a:rPr>
                      <m:t> </m:t>
                    </m:r>
                    <m:r>
                      <a:rPr lang="en-US" altLang="zh-CN" sz="2800" b="1" i="1" smtClean="0">
                        <a:latin typeface="Cambria Math"/>
                        <a:ea typeface="幼圆" pitchFamily="49" charset="-122"/>
                      </a:rPr>
                      <m:t>𝑼</m:t>
                    </m:r>
                    <m:r>
                      <a:rPr lang="en-US" altLang="zh-CN" sz="2800" b="1" i="1" smtClean="0">
                        <a:latin typeface="Cambria Math"/>
                        <a:ea typeface="幼圆" pitchFamily="49" charset="-122"/>
                      </a:rPr>
                      <m:t> </m:t>
                    </m:r>
                  </m:oMath>
                </a14:m>
                <a:r>
                  <a:rPr lang="zh-CN" altLang="en-US" sz="2800" dirty="0" smtClean="0">
                    <a:latin typeface="幼圆" pitchFamily="49" charset="-122"/>
                    <a:ea typeface="幼圆" pitchFamily="49" charset="-122"/>
                  </a:rPr>
                  <a:t>上</a:t>
                </a:r>
                <a:r>
                  <a:rPr lang="zh-CN" altLang="en-US" sz="2800" dirty="0">
                    <a:latin typeface="幼圆" pitchFamily="49" charset="-122"/>
                    <a:ea typeface="幼圆" pitchFamily="49" charset="-122"/>
                  </a:rPr>
                  <a:t>的一组函数依赖</a:t>
                </a:r>
                <a:r>
                  <a:rPr lang="zh-CN" altLang="en-US" sz="2800" dirty="0" smtClean="0">
                    <a:latin typeface="幼圆" pitchFamily="49" charset="-122"/>
                    <a:ea typeface="幼圆" pitchFamily="49" charset="-122"/>
                  </a:rPr>
                  <a:t>，</a:t>
                </a:r>
                <a14:m>
                  <m:oMath xmlns:m="http://schemas.openxmlformats.org/officeDocument/2006/math">
                    <m:r>
                      <a:rPr lang="en-US" altLang="zh-CN" sz="2800" b="1" i="1" smtClean="0">
                        <a:latin typeface="Cambria Math"/>
                        <a:ea typeface="幼圆" pitchFamily="49" charset="-122"/>
                      </a:rPr>
                      <m:t>𝑿</m:t>
                    </m:r>
                    <m:r>
                      <a:rPr lang="en-US" altLang="zh-CN" sz="2800" b="1" i="1" smtClean="0">
                        <a:latin typeface="Cambria Math"/>
                        <a:ea typeface="Cambria Math"/>
                      </a:rPr>
                      <m:t>⊆</m:t>
                    </m:r>
                    <m:r>
                      <a:rPr lang="en-US" altLang="zh-CN" sz="2800" b="1" i="1" smtClean="0">
                        <a:latin typeface="Cambria Math"/>
                        <a:ea typeface="Cambria Math"/>
                      </a:rPr>
                      <m:t>𝑼</m:t>
                    </m:r>
                  </m:oMath>
                </a14:m>
                <a:r>
                  <a:rPr lang="zh-CN" altLang="en-US" sz="2800" dirty="0">
                    <a:latin typeface="幼圆" pitchFamily="49" charset="-122"/>
                    <a:ea typeface="幼圆" pitchFamily="49" charset="-122"/>
                  </a:rPr>
                  <a:t>， </a:t>
                </a:r>
                <a:r>
                  <a:rPr lang="en-US" altLang="zh-CN" sz="2600" dirty="0" smtClean="0">
                    <a:latin typeface="+mj-ea"/>
                    <a:ea typeface="+mj-ea"/>
                  </a:rPr>
                  <a:t> </a:t>
                </a:r>
                <a14:m>
                  <m:oMath xmlns:m="http://schemas.openxmlformats.org/officeDocument/2006/math">
                    <m:sSubSup>
                      <m:sSubSupPr>
                        <m:ctrlPr>
                          <a:rPr lang="en-US" altLang="zh-CN" sz="2600" i="1" smtClean="0">
                            <a:latin typeface="Cambria Math"/>
                            <a:ea typeface="+mj-ea"/>
                          </a:rPr>
                        </m:ctrlPr>
                      </m:sSubSupPr>
                      <m:e>
                        <m:r>
                          <a:rPr lang="en-US" altLang="zh-CN" sz="2600" b="1" i="1" smtClean="0">
                            <a:latin typeface="Cambria Math"/>
                            <a:ea typeface="+mj-ea"/>
                          </a:rPr>
                          <m:t>𝑿</m:t>
                        </m:r>
                      </m:e>
                      <m:sub>
                        <m:r>
                          <a:rPr lang="zh-CN" altLang="en-US" sz="2600" i="1" smtClean="0">
                            <a:latin typeface="Cambria Math"/>
                            <a:ea typeface="+mj-ea"/>
                          </a:rPr>
                          <m:t>𝓕</m:t>
                        </m:r>
                      </m:sub>
                      <m:sup>
                        <m:r>
                          <a:rPr lang="en-US" altLang="zh-CN" sz="2600" b="1" i="1" smtClean="0">
                            <a:latin typeface="Cambria Math"/>
                            <a:ea typeface="+mj-ea"/>
                          </a:rPr>
                          <m:t>+</m:t>
                        </m:r>
                      </m:sup>
                    </m:sSubSup>
                    <m:r>
                      <a:rPr lang="en-US" altLang="zh-CN" sz="2600" b="1" i="1" smtClean="0">
                        <a:latin typeface="Cambria Math"/>
                        <a:ea typeface="+mj-ea"/>
                      </a:rPr>
                      <m:t>={</m:t>
                    </m:r>
                    <m:r>
                      <a:rPr lang="en-US" altLang="zh-CN" sz="2600" b="1" i="1" smtClean="0">
                        <a:latin typeface="Cambria Math"/>
                        <a:ea typeface="+mj-ea"/>
                      </a:rPr>
                      <m:t>𝑨</m:t>
                    </m:r>
                    <m:r>
                      <a:rPr lang="en-US" altLang="zh-CN" sz="2600" b="1" i="1" smtClean="0">
                        <a:latin typeface="Cambria Math"/>
                        <a:ea typeface="+mj-ea"/>
                      </a:rPr>
                      <m:t>|</m:t>
                    </m:r>
                    <m:r>
                      <a:rPr lang="en-US" altLang="zh-CN" sz="2600" b="1" i="1" smtClean="0">
                        <a:latin typeface="Cambria Math"/>
                        <a:ea typeface="+mj-ea"/>
                      </a:rPr>
                      <m:t>𝑿</m:t>
                    </m:r>
                    <m:r>
                      <a:rPr lang="en-US" altLang="zh-CN" sz="2600" b="1" i="1" smtClean="0">
                        <a:latin typeface="Cambria Math"/>
                        <a:ea typeface="+mj-ea"/>
                      </a:rPr>
                      <m:t>→</m:t>
                    </m:r>
                    <m:r>
                      <a:rPr lang="en-US" altLang="zh-CN" sz="2600" b="1" i="1" smtClean="0">
                        <a:latin typeface="Cambria Math"/>
                        <a:ea typeface="+mj-ea"/>
                      </a:rPr>
                      <m:t>𝑨</m:t>
                    </m:r>
                    <m:r>
                      <m:rPr>
                        <m:nor/>
                      </m:rPr>
                      <a:rPr lang="en-US" altLang="zh-CN" sz="2600" i="0" smtClean="0">
                        <a:latin typeface="+mj-ea"/>
                        <a:ea typeface="+mj-ea"/>
                      </a:rPr>
                      <m:t> </m:t>
                    </m:r>
                    <m:r>
                      <m:rPr>
                        <m:nor/>
                      </m:rPr>
                      <a:rPr lang="zh-CN" altLang="en-US" sz="2600" dirty="0">
                        <a:latin typeface="+mj-ea"/>
                        <a:ea typeface="+mj-ea"/>
                      </a:rPr>
                      <m:t>能由</m:t>
                    </m:r>
                    <m:r>
                      <a:rPr lang="en-US" altLang="zh-CN" sz="2600" i="1">
                        <a:latin typeface="Cambria Math"/>
                        <a:ea typeface="Cambria Math"/>
                        <a:cs typeface="Times New Roman" pitchFamily="18" charset="0"/>
                      </a:rPr>
                      <m:t>𝓕</m:t>
                    </m:r>
                    <m:r>
                      <m:rPr>
                        <m:nor/>
                      </m:rPr>
                      <a:rPr lang="zh-CN" altLang="en-US" sz="2600" dirty="0">
                        <a:latin typeface="+mj-ea"/>
                        <a:ea typeface="+mj-ea"/>
                      </a:rPr>
                      <m:t>根据</m:t>
                    </m:r>
                    <m:r>
                      <m:rPr>
                        <m:nor/>
                      </m:rPr>
                      <a:rPr lang="zh-CN" altLang="en-US" sz="2600" dirty="0">
                        <a:latin typeface="+mj-ea"/>
                        <a:ea typeface="+mj-ea"/>
                      </a:rPr>
                      <m:t>Armstrong</m:t>
                    </m:r>
                    <m:r>
                      <m:rPr>
                        <m:nor/>
                      </m:rPr>
                      <a:rPr lang="zh-CN" altLang="en-US" sz="2600" dirty="0">
                        <a:latin typeface="+mj-ea"/>
                        <a:ea typeface="+mj-ea"/>
                      </a:rPr>
                      <m:t>公理导出</m:t>
                    </m:r>
                    <m:r>
                      <a:rPr lang="en-US" altLang="zh-CN" sz="2600" b="1" i="1" smtClean="0">
                        <a:latin typeface="Cambria Math"/>
                        <a:ea typeface="+mj-ea"/>
                      </a:rPr>
                      <m:t>}</m:t>
                    </m:r>
                  </m:oMath>
                </a14:m>
                <a:r>
                  <a:rPr lang="en-US" altLang="zh-CN" sz="2600" dirty="0" smtClean="0">
                    <a:latin typeface="+mj-ea"/>
                    <a:ea typeface="+mj-ea"/>
                  </a:rPr>
                  <a:t> </a:t>
                </a:r>
              </a:p>
              <a:p>
                <a:pPr marL="0" indent="0">
                  <a:lnSpc>
                    <a:spcPct val="180000"/>
                  </a:lnSpc>
                </a:pPr>
                <a14:m>
                  <m:oMath xmlns:m="http://schemas.openxmlformats.org/officeDocument/2006/math">
                    <m:sSubSup>
                      <m:sSubSupPr>
                        <m:ctrlPr>
                          <a:rPr lang="en-US" altLang="zh-CN" sz="2600" i="1">
                            <a:latin typeface="Cambria Math"/>
                            <a:ea typeface="幼圆" pitchFamily="49" charset="-122"/>
                          </a:rPr>
                        </m:ctrlPr>
                      </m:sSubSupPr>
                      <m:e>
                        <m:r>
                          <a:rPr lang="en-US" altLang="zh-CN" sz="2600" b="1" i="1" smtClean="0">
                            <a:latin typeface="Cambria Math"/>
                            <a:ea typeface="幼圆" pitchFamily="49" charset="-122"/>
                          </a:rPr>
                          <m:t> </m:t>
                        </m:r>
                        <m:r>
                          <a:rPr lang="en-US" altLang="zh-CN" sz="2600" i="1">
                            <a:latin typeface="Cambria Math"/>
                            <a:ea typeface="幼圆" pitchFamily="49" charset="-122"/>
                          </a:rPr>
                          <m:t>𝑿</m:t>
                        </m:r>
                      </m:e>
                      <m:sub>
                        <m:r>
                          <a:rPr lang="en-US" altLang="zh-CN" sz="2600" i="1">
                            <a:latin typeface="Cambria Math"/>
                            <a:ea typeface="Cambria Math"/>
                            <a:cs typeface="Times New Roman" pitchFamily="18" charset="0"/>
                          </a:rPr>
                          <m:t>𝓕</m:t>
                        </m:r>
                      </m:sub>
                      <m:sup>
                        <m:r>
                          <a:rPr lang="en-US" altLang="zh-CN" sz="2600" i="1">
                            <a:latin typeface="Cambria Math"/>
                            <a:ea typeface="幼圆" pitchFamily="49" charset="-122"/>
                          </a:rPr>
                          <m:t>+</m:t>
                        </m:r>
                      </m:sup>
                    </m:sSubSup>
                    <m:r>
                      <a:rPr lang="en-US" altLang="zh-CN" sz="2600" b="1" i="1" smtClean="0">
                        <a:latin typeface="Cambria Math"/>
                        <a:ea typeface="幼圆" pitchFamily="49" charset="-122"/>
                      </a:rPr>
                      <m:t> </m:t>
                    </m:r>
                  </m:oMath>
                </a14:m>
                <a:r>
                  <a:rPr lang="zh-CN" altLang="en-US" sz="2600" dirty="0" smtClean="0">
                    <a:latin typeface="幼圆" pitchFamily="49" charset="-122"/>
                    <a:ea typeface="幼圆" pitchFamily="49" charset="-122"/>
                  </a:rPr>
                  <a:t>称为</a:t>
                </a:r>
                <a:r>
                  <a:rPr lang="zh-CN" altLang="en-US" sz="2600" dirty="0">
                    <a:latin typeface="幼圆" pitchFamily="49" charset="-122"/>
                    <a:ea typeface="幼圆" pitchFamily="49" charset="-122"/>
                  </a:rPr>
                  <a:t>属性</a:t>
                </a:r>
                <a:r>
                  <a:rPr lang="zh-CN" altLang="en-US" sz="2600" dirty="0" smtClean="0">
                    <a:latin typeface="幼圆" pitchFamily="49" charset="-122"/>
                    <a:ea typeface="幼圆" pitchFamily="49" charset="-122"/>
                  </a:rPr>
                  <a:t>集</a:t>
                </a:r>
                <a14:m>
                  <m:oMath xmlns:m="http://schemas.openxmlformats.org/officeDocument/2006/math">
                    <m:r>
                      <a:rPr lang="en-US" altLang="zh-CN" sz="2600" b="1" i="0" smtClean="0">
                        <a:latin typeface="Cambria Math"/>
                        <a:ea typeface="幼圆" pitchFamily="49" charset="-122"/>
                      </a:rPr>
                      <m:t> </m:t>
                    </m:r>
                    <m:r>
                      <a:rPr lang="en-US" altLang="zh-CN" sz="2600" b="1" i="1" smtClean="0">
                        <a:latin typeface="Cambria Math"/>
                        <a:ea typeface="幼圆" pitchFamily="49" charset="-122"/>
                      </a:rPr>
                      <m:t>𝑿</m:t>
                    </m:r>
                    <m:r>
                      <a:rPr lang="en-US" altLang="zh-CN" sz="2600" b="1" i="1" smtClean="0">
                        <a:latin typeface="Cambria Math"/>
                        <a:ea typeface="幼圆" pitchFamily="49" charset="-122"/>
                      </a:rPr>
                      <m:t> </m:t>
                    </m:r>
                  </m:oMath>
                </a14:m>
                <a:r>
                  <a:rPr lang="zh-CN" altLang="en-US" sz="2600" dirty="0" smtClean="0">
                    <a:latin typeface="幼圆" pitchFamily="49" charset="-122"/>
                    <a:ea typeface="幼圆" pitchFamily="49" charset="-122"/>
                  </a:rPr>
                  <a:t>关于</a:t>
                </a:r>
                <a:r>
                  <a:rPr lang="zh-CN" altLang="en-US" sz="2600" dirty="0">
                    <a:latin typeface="幼圆" pitchFamily="49" charset="-122"/>
                    <a:ea typeface="幼圆" pitchFamily="49" charset="-122"/>
                  </a:rPr>
                  <a:t>函数依赖</a:t>
                </a:r>
                <a:r>
                  <a:rPr lang="zh-CN" altLang="en-US" sz="2600" dirty="0" smtClean="0">
                    <a:latin typeface="幼圆" pitchFamily="49" charset="-122"/>
                    <a:ea typeface="幼圆" pitchFamily="49" charset="-122"/>
                  </a:rPr>
                  <a:t>集</a:t>
                </a:r>
                <a14:m>
                  <m:oMath xmlns:m="http://schemas.openxmlformats.org/officeDocument/2006/math">
                    <m:r>
                      <a:rPr lang="en-US" altLang="zh-CN" sz="2800" b="1" i="0" smtClean="0">
                        <a:latin typeface="Cambria Math"/>
                        <a:ea typeface="Cambria Math"/>
                        <a:cs typeface="Times New Roman" pitchFamily="18" charset="0"/>
                      </a:rPr>
                      <m:t> </m:t>
                    </m:r>
                    <m:r>
                      <a:rPr lang="en-US" altLang="zh-CN" sz="2800" i="1">
                        <a:latin typeface="Cambria Math"/>
                        <a:ea typeface="Cambria Math"/>
                        <a:cs typeface="Times New Roman" pitchFamily="18" charset="0"/>
                      </a:rPr>
                      <m:t>𝓕</m:t>
                    </m:r>
                    <m:r>
                      <a:rPr lang="en-US" altLang="zh-CN" sz="2800" b="1" i="1" smtClean="0">
                        <a:latin typeface="Cambria Math"/>
                        <a:ea typeface="Cambria Math"/>
                        <a:cs typeface="Times New Roman" pitchFamily="18" charset="0"/>
                      </a:rPr>
                      <m:t> </m:t>
                    </m:r>
                  </m:oMath>
                </a14:m>
                <a:r>
                  <a:rPr lang="zh-CN" altLang="en-US" sz="2600" dirty="0" smtClean="0">
                    <a:latin typeface="幼圆" pitchFamily="49" charset="-122"/>
                    <a:ea typeface="幼圆" pitchFamily="49" charset="-122"/>
                  </a:rPr>
                  <a:t>的闭包</a:t>
                </a:r>
                <a:endParaRPr lang="zh-CN" altLang="en-US" sz="2600" dirty="0">
                  <a:latin typeface="幼圆" pitchFamily="49" charset="-122"/>
                  <a:ea typeface="幼圆" pitchFamily="49" charset="-122"/>
                </a:endParaRPr>
              </a:p>
            </p:txBody>
          </p:sp>
        </mc:Choice>
        <mc:Fallback>
          <p:sp>
            <p:nvSpPr>
              <p:cNvPr id="68611" name="Rectangle 3"/>
              <p:cNvSpPr>
                <a:spLocks noGrp="1" noRot="1" noChangeAspect="1" noMove="1" noResize="1" noEditPoints="1" noAdjustHandles="1" noChangeArrowheads="1" noChangeShapeType="1" noTextEdit="1"/>
              </p:cNvSpPr>
              <p:nvPr>
                <p:ph idx="4294967295"/>
              </p:nvPr>
            </p:nvSpPr>
            <p:spPr>
              <a:xfrm>
                <a:off x="899592" y="1129308"/>
                <a:ext cx="8244408" cy="3960440"/>
              </a:xfrm>
              <a:blipFill rotWithShape="1">
                <a:blip r:embed="rId1"/>
                <a:stretch>
                  <a:fillRect l="-1553"/>
                </a:stretch>
              </a:blipFill>
            </p:spPr>
            <p:txBody>
              <a:bodyPr/>
              <a:lstStyle/>
              <a:p>
                <a:r>
                  <a:rPr lang="zh-CN" altLang="en-US">
                    <a:noFill/>
                  </a:rPr>
                  <a:t> </a:t>
                </a:r>
                <a:endParaRPr lang="zh-CN" altLang="en-US">
                  <a:noFill/>
                </a:endParaRPr>
              </a:p>
            </p:txBody>
          </p:sp>
        </mc:Fallback>
      </mc:AlternateContent>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6" name="椭圆 5"/>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4</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up)">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up)">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up)">
                                      <p:cBhvr>
                                        <p:cTn id="17" dur="500"/>
                                        <p:tgtEl>
                                          <p:spTgt spid="68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248472" y="192273"/>
            <a:ext cx="3635896" cy="721011"/>
          </a:xfrm>
        </p:spPr>
        <p:txBody>
          <a:bodyPr/>
          <a:lstStyle/>
          <a:p>
            <a:r>
              <a:rPr lang="en-US" altLang="zh-CN" dirty="0" smtClean="0">
                <a:ea typeface="宋体" panose="02010600030101010101" pitchFamily="2" charset="-122"/>
              </a:rPr>
              <a:t>—— </a:t>
            </a:r>
            <a:r>
              <a:rPr lang="zh-CN" dirty="0" smtClean="0">
                <a:ea typeface="宋体" panose="02010600030101010101" pitchFamily="2" charset="-122"/>
              </a:rPr>
              <a:t>关于</a:t>
            </a:r>
            <a:r>
              <a:rPr lang="zh-CN" dirty="0">
                <a:ea typeface="宋体" panose="02010600030101010101" pitchFamily="2" charset="-122"/>
              </a:rPr>
              <a:t>闭包的引理</a:t>
            </a:r>
            <a:endParaRPr lang="zh-CN" dirty="0">
              <a:ea typeface="宋体" panose="02010600030101010101" pitchFamily="2" charset="-122"/>
            </a:endParaRPr>
          </a:p>
        </p:txBody>
      </p:sp>
      <mc:AlternateContent xmlns:mc="http://schemas.openxmlformats.org/markup-compatibility/2006">
        <mc:Choice xmlns:a14="http://schemas.microsoft.com/office/drawing/2010/main" Requires="a14">
          <p:sp>
            <p:nvSpPr>
              <p:cNvPr id="71683" name="Rectangle 3"/>
              <p:cNvSpPr>
                <a:spLocks noGrp="1" noChangeArrowheads="1"/>
              </p:cNvSpPr>
              <p:nvPr>
                <p:ph idx="4294967295"/>
              </p:nvPr>
            </p:nvSpPr>
            <p:spPr>
              <a:xfrm>
                <a:off x="1043608" y="964541"/>
                <a:ext cx="8100392" cy="4750459"/>
              </a:xfrm>
            </p:spPr>
            <p:txBody>
              <a:bodyPr>
                <a:noAutofit/>
              </a:bodyPr>
              <a:lstStyle/>
              <a:p>
                <a:pPr>
                  <a:lnSpc>
                    <a:spcPct val="150000"/>
                  </a:lnSpc>
                </a:pPr>
                <a:r>
                  <a:rPr lang="zh-CN" altLang="en-US" sz="2800" b="1" dirty="0" smtClean="0">
                    <a:latin typeface="+mj-ea"/>
                    <a:ea typeface="+mj-ea"/>
                  </a:rPr>
                  <a:t>【引理】</a:t>
                </a:r>
                <a:r>
                  <a:rPr lang="zh-CN" altLang="en-US" sz="2800" b="1" dirty="0">
                    <a:latin typeface="幼圆" pitchFamily="49" charset="-122"/>
                    <a:ea typeface="幼圆" pitchFamily="49" charset="-122"/>
                  </a:rPr>
                  <a:t> </a:t>
                </a:r>
                <a:r>
                  <a:rPr lang="zh-CN" altLang="en-US" sz="2400" b="1" dirty="0">
                    <a:latin typeface="幼圆" pitchFamily="49" charset="-122"/>
                    <a:ea typeface="幼圆" pitchFamily="49" charset="-122"/>
                  </a:rPr>
                  <a:t> </a:t>
                </a:r>
              </a:p>
              <a:p>
                <a:pPr marL="457200" indent="-457200">
                  <a:lnSpc>
                    <a:spcPct val="150000"/>
                  </a:lnSpc>
                  <a:buFont typeface="Wingdings" pitchFamily="2" charset="2"/>
                  <a:buChar char="Ø"/>
                </a:pPr>
                <a:r>
                  <a:rPr lang="zh-CN" altLang="en-US" sz="2400" dirty="0" smtClean="0">
                    <a:latin typeface="幼圆" pitchFamily="49" charset="-122"/>
                    <a:ea typeface="幼圆" pitchFamily="49" charset="-122"/>
                  </a:rPr>
                  <a:t>设</a:t>
                </a:r>
                <a14:m>
                  <m:oMath xmlns:m="http://schemas.openxmlformats.org/officeDocument/2006/math">
                    <m:r>
                      <a:rPr lang="en-US" altLang="zh-CN" sz="2400" i="1">
                        <a:latin typeface="Cambria Math"/>
                        <a:ea typeface="Cambria Math"/>
                        <a:cs typeface="Times New Roman" pitchFamily="18" charset="0"/>
                      </a:rPr>
                      <m:t>𝓕</m:t>
                    </m:r>
                  </m:oMath>
                </a14:m>
                <a:r>
                  <a:rPr lang="zh-CN" altLang="en-US" sz="2400" dirty="0" smtClean="0">
                    <a:latin typeface="幼圆" pitchFamily="49" charset="-122"/>
                    <a:ea typeface="幼圆" pitchFamily="49" charset="-122"/>
                  </a:rPr>
                  <a:t>为</a:t>
                </a:r>
                <a:r>
                  <a:rPr lang="zh-CN" altLang="en-US" sz="2400" dirty="0">
                    <a:latin typeface="幼圆" pitchFamily="49" charset="-122"/>
                    <a:ea typeface="幼圆" pitchFamily="49" charset="-122"/>
                  </a:rPr>
                  <a:t>属性</a:t>
                </a:r>
                <a:r>
                  <a:rPr lang="zh-CN" altLang="en-US" sz="2400" dirty="0" smtClean="0">
                    <a:latin typeface="幼圆" pitchFamily="49" charset="-122"/>
                    <a:ea typeface="幼圆" pitchFamily="49" charset="-122"/>
                  </a:rPr>
                  <a:t>集</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𝑼</m:t>
                    </m:r>
                    <m:r>
                      <a:rPr lang="en-US" altLang="zh-CN" sz="2400" b="1" i="1" smtClean="0">
                        <a:latin typeface="Cambria Math"/>
                        <a:ea typeface="幼圆" pitchFamily="49" charset="-122"/>
                      </a:rPr>
                      <m:t> </m:t>
                    </m:r>
                  </m:oMath>
                </a14:m>
                <a:r>
                  <a:rPr lang="zh-CN" altLang="en-US" sz="2400" dirty="0" smtClean="0">
                    <a:latin typeface="幼圆" pitchFamily="49" charset="-122"/>
                    <a:ea typeface="幼圆" pitchFamily="49" charset="-122"/>
                  </a:rPr>
                  <a:t>上</a:t>
                </a:r>
                <a:r>
                  <a:rPr lang="zh-CN" altLang="en-US" sz="2400" dirty="0">
                    <a:latin typeface="幼圆" pitchFamily="49" charset="-122"/>
                    <a:ea typeface="幼圆" pitchFamily="49" charset="-122"/>
                  </a:rPr>
                  <a:t>的一组函数依赖</a:t>
                </a:r>
                <a:r>
                  <a:rPr lang="zh-CN" altLang="en-US" sz="2400" dirty="0" smtClean="0">
                    <a:latin typeface="幼圆" pitchFamily="49" charset="-122"/>
                    <a:ea typeface="幼圆" pitchFamily="49" charset="-122"/>
                  </a:rPr>
                  <a:t>，</a:t>
                </a:r>
                <a14:m>
                  <m:oMath xmlns:m="http://schemas.openxmlformats.org/officeDocument/2006/math">
                    <m:r>
                      <a:rPr lang="en-US" altLang="zh-CN" sz="2400" b="1" i="1" smtClean="0">
                        <a:latin typeface="Cambria Math"/>
                        <a:ea typeface="幼圆" pitchFamily="49" charset="-122"/>
                      </a:rPr>
                      <m:t>𝑿</m:t>
                    </m:r>
                    <m:r>
                      <a:rPr lang="en-US" altLang="zh-CN" sz="2400" b="1" i="1" smtClean="0">
                        <a:latin typeface="Cambria Math"/>
                        <a:ea typeface="幼圆" pitchFamily="49" charset="-122"/>
                      </a:rPr>
                      <m:t>,</m:t>
                    </m:r>
                    <m:r>
                      <a:rPr lang="en-US" altLang="zh-CN" sz="2400" b="1" i="1" smtClean="0">
                        <a:latin typeface="Cambria Math"/>
                        <a:ea typeface="幼圆" pitchFamily="49" charset="-122"/>
                      </a:rPr>
                      <m:t>𝒀</m:t>
                    </m:r>
                    <m:r>
                      <a:rPr lang="en-US" altLang="zh-CN" sz="2400" b="1" i="1" smtClean="0">
                        <a:latin typeface="Cambria Math"/>
                        <a:ea typeface="Cambria Math"/>
                      </a:rPr>
                      <m:t>⊆</m:t>
                    </m:r>
                    <m:r>
                      <a:rPr lang="en-US" altLang="zh-CN" sz="2400" b="1" i="1" smtClean="0">
                        <a:latin typeface="Cambria Math"/>
                        <a:ea typeface="Cambria Math"/>
                      </a:rPr>
                      <m:t>𝒀</m:t>
                    </m:r>
                    <m:r>
                      <a:rPr lang="en-US" altLang="zh-CN" sz="2400" b="1" i="0" smtClean="0">
                        <a:latin typeface="Cambria Math"/>
                        <a:ea typeface="Cambria Math"/>
                      </a:rPr>
                      <m:t>,  </m:t>
                    </m:r>
                    <m:r>
                      <a:rPr lang="en-US" altLang="zh-CN" sz="2400" b="1" i="1" dirty="0" smtClean="0">
                        <a:latin typeface="Cambria Math"/>
                        <a:ea typeface="幼圆" pitchFamily="49" charset="-122"/>
                      </a:rPr>
                      <m:t>𝑿</m:t>
                    </m:r>
                    <m:r>
                      <a:rPr lang="en-US" altLang="zh-CN" sz="2400" b="1" i="1" dirty="0" smtClean="0">
                        <a:latin typeface="Cambria Math"/>
                        <a:ea typeface="Cambria Math"/>
                      </a:rPr>
                      <m:t>→</m:t>
                    </m:r>
                    <m:r>
                      <a:rPr lang="en-US" altLang="zh-CN" sz="2400" b="1" i="1" dirty="0" smtClean="0">
                        <a:latin typeface="Cambria Math"/>
                        <a:ea typeface="Cambria Math"/>
                      </a:rPr>
                      <m:t>𝒀</m:t>
                    </m:r>
                    <m:r>
                      <a:rPr lang="en-US" altLang="zh-CN" sz="2400" b="1" i="1" dirty="0" smtClean="0">
                        <a:latin typeface="Cambria Math"/>
                        <a:ea typeface="Cambria Math"/>
                      </a:rPr>
                      <m:t> </m:t>
                    </m:r>
                  </m:oMath>
                </a14:m>
                <a:r>
                  <a:rPr lang="zh-CN" altLang="en-US" sz="2400" dirty="0" smtClean="0">
                    <a:latin typeface="幼圆" pitchFamily="49" charset="-122"/>
                    <a:ea typeface="幼圆" pitchFamily="49" charset="-122"/>
                  </a:rPr>
                  <a:t>能由</a:t>
                </a:r>
                <a14:m>
                  <m:oMath xmlns:m="http://schemas.openxmlformats.org/officeDocument/2006/math">
                    <m:r>
                      <a:rPr lang="en-US" altLang="zh-CN" sz="2400" i="1">
                        <a:latin typeface="Cambria Math"/>
                        <a:ea typeface="Cambria Math"/>
                        <a:cs typeface="Times New Roman" pitchFamily="18" charset="0"/>
                      </a:rPr>
                      <m:t>𝓕</m:t>
                    </m:r>
                  </m:oMath>
                </a14:m>
                <a:r>
                  <a:rPr lang="zh-CN" altLang="en-US" sz="2400" dirty="0" smtClean="0">
                    <a:latin typeface="幼圆" pitchFamily="49" charset="-122"/>
                    <a:ea typeface="幼圆" pitchFamily="49" charset="-122"/>
                  </a:rPr>
                  <a:t>根据</a:t>
                </a:r>
                <a:r>
                  <a:rPr lang="zh-CN" altLang="en-US" sz="2400" dirty="0">
                    <a:latin typeface="幼圆" pitchFamily="49" charset="-122"/>
                    <a:ea typeface="幼圆" pitchFamily="49" charset="-122"/>
                  </a:rPr>
                  <a:t>Armstrong公理导出的充分必要条件</a:t>
                </a:r>
                <a:r>
                  <a:rPr lang="zh-CN" altLang="en-US" sz="2400" dirty="0" smtClean="0">
                    <a:latin typeface="幼圆" pitchFamily="49" charset="-122"/>
                    <a:ea typeface="幼圆" pitchFamily="49" charset="-122"/>
                  </a:rPr>
                  <a:t>是</a:t>
                </a:r>
                <a14:m>
                  <m:oMath xmlns:m="http://schemas.openxmlformats.org/officeDocument/2006/math">
                    <m:r>
                      <a:rPr lang="en-US" altLang="zh-CN" sz="2400" b="1" i="0" smtClean="0">
                        <a:latin typeface="Cambria Math"/>
                        <a:ea typeface="幼圆" pitchFamily="49" charset="-122"/>
                      </a:rPr>
                      <m:t> </m:t>
                    </m:r>
                    <m:r>
                      <a:rPr lang="en-US" altLang="zh-CN" sz="2400" b="1" i="1" smtClean="0">
                        <a:latin typeface="Cambria Math"/>
                        <a:ea typeface="幼圆" pitchFamily="49" charset="-122"/>
                      </a:rPr>
                      <m:t>𝒀</m:t>
                    </m:r>
                    <m:r>
                      <a:rPr lang="en-US" altLang="zh-CN" sz="2400" i="1" smtClean="0">
                        <a:latin typeface="Cambria Math"/>
                        <a:ea typeface="Cambria Math"/>
                      </a:rPr>
                      <m:t>∈</m:t>
                    </m:r>
                    <m:sSubSup>
                      <m:sSubSupPr>
                        <m:ctrlPr>
                          <a:rPr lang="en-US" altLang="zh-CN" sz="2400" i="1" smtClean="0">
                            <a:latin typeface="Cambria Math"/>
                            <a:ea typeface="Cambria Math"/>
                          </a:rPr>
                        </m:ctrlPr>
                      </m:sSubSupPr>
                      <m:e>
                        <m:r>
                          <a:rPr lang="en-US" altLang="zh-CN" sz="2400" b="1" i="1" smtClean="0">
                            <a:latin typeface="Cambria Math"/>
                            <a:ea typeface="Cambria Math"/>
                          </a:rPr>
                          <m:t>𝑿</m:t>
                        </m:r>
                      </m:e>
                      <m:sub>
                        <m:r>
                          <a:rPr lang="en-US" altLang="zh-CN" sz="2400" i="1">
                            <a:latin typeface="Cambria Math"/>
                            <a:ea typeface="Cambria Math"/>
                            <a:cs typeface="Times New Roman" pitchFamily="18" charset="0"/>
                          </a:rPr>
                          <m:t>𝓕</m:t>
                        </m:r>
                      </m:sub>
                      <m:sup>
                        <m:r>
                          <a:rPr lang="en-US" altLang="zh-CN" sz="2400" b="1" i="1" smtClean="0">
                            <a:latin typeface="Cambria Math"/>
                            <a:ea typeface="Cambria Math"/>
                          </a:rPr>
                          <m:t>+</m:t>
                        </m:r>
                      </m:sup>
                    </m:sSubSup>
                  </m:oMath>
                </a14:m>
                <a:r>
                  <a:rPr lang="en-US" altLang="zh-CN" sz="2400" dirty="0" smtClean="0">
                    <a:latin typeface="幼圆" pitchFamily="49" charset="-122"/>
                    <a:ea typeface="幼圆" pitchFamily="49" charset="-122"/>
                  </a:rPr>
                  <a:t>.</a:t>
                </a:r>
                <a:endParaRPr lang="zh-CN" altLang="en-US" sz="2400" dirty="0">
                  <a:latin typeface="幼圆" pitchFamily="49" charset="-122"/>
                  <a:ea typeface="幼圆" pitchFamily="49" charset="-122"/>
                </a:endParaRPr>
              </a:p>
              <a:p>
                <a:pPr>
                  <a:lnSpc>
                    <a:spcPct val="150000"/>
                  </a:lnSpc>
                </a:pPr>
                <a:r>
                  <a:rPr lang="en-US" altLang="zh-CN" sz="2800" dirty="0">
                    <a:latin typeface="+mj-ea"/>
                    <a:ea typeface="+mj-ea"/>
                  </a:rPr>
                  <a:t>【</a:t>
                </a:r>
                <a:r>
                  <a:rPr lang="zh-CN" altLang="en-US" sz="2800" dirty="0">
                    <a:latin typeface="+mj-ea"/>
                    <a:ea typeface="+mj-ea"/>
                  </a:rPr>
                  <a:t>用途</a:t>
                </a:r>
                <a:r>
                  <a:rPr lang="en-US" altLang="zh-CN" sz="2800" dirty="0">
                    <a:latin typeface="+mj-ea"/>
                    <a:ea typeface="+mj-ea"/>
                  </a:rPr>
                  <a:t>】</a:t>
                </a:r>
                <a:endParaRPr lang="zh-CN" altLang="en-US" sz="2800" dirty="0">
                  <a:latin typeface="+mj-ea"/>
                  <a:ea typeface="+mj-ea"/>
                </a:endParaRPr>
              </a:p>
              <a:p>
                <a:pPr>
                  <a:lnSpc>
                    <a:spcPct val="150000"/>
                  </a:lnSpc>
                  <a:buFont typeface="Wingdings" pitchFamily="2" charset="2"/>
                  <a:buChar char="Ø"/>
                </a:pPr>
                <a:r>
                  <a:rPr lang="zh-CN" altLang="en-US" sz="2400" dirty="0" smtClean="0">
                    <a:latin typeface="幼圆" pitchFamily="49" charset="-122"/>
                    <a:ea typeface="幼圆" pitchFamily="49" charset="-122"/>
                  </a:rPr>
                  <a:t>将判定</a:t>
                </a:r>
                <a14:m>
                  <m:oMath xmlns:m="http://schemas.openxmlformats.org/officeDocument/2006/math">
                    <m:r>
                      <a:rPr lang="en-US" altLang="zh-CN" sz="2400" i="1" dirty="0">
                        <a:latin typeface="Cambria Math"/>
                        <a:ea typeface="幼圆" pitchFamily="49" charset="-122"/>
                      </a:rPr>
                      <m:t>𝑿</m:t>
                    </m:r>
                    <m:r>
                      <a:rPr lang="en-US" altLang="zh-CN" sz="2400" i="1" dirty="0">
                        <a:latin typeface="Cambria Math"/>
                        <a:ea typeface="Cambria Math"/>
                      </a:rPr>
                      <m:t>→</m:t>
                    </m:r>
                    <m:r>
                      <a:rPr lang="en-US" altLang="zh-CN" sz="2400" i="1" dirty="0">
                        <a:latin typeface="Cambria Math"/>
                        <a:ea typeface="Cambria Math"/>
                      </a:rPr>
                      <m:t>𝒀</m:t>
                    </m:r>
                  </m:oMath>
                </a14:m>
                <a:r>
                  <a:rPr lang="zh-CN" altLang="en-US" sz="2400" dirty="0" smtClean="0">
                    <a:latin typeface="幼圆" pitchFamily="49" charset="-122"/>
                    <a:ea typeface="幼圆" pitchFamily="49" charset="-122"/>
                  </a:rPr>
                  <a:t>是否</a:t>
                </a:r>
                <a:r>
                  <a:rPr lang="zh-CN" altLang="en-US" sz="2400" dirty="0">
                    <a:latin typeface="幼圆" pitchFamily="49" charset="-122"/>
                    <a:ea typeface="幼圆" pitchFamily="49" charset="-122"/>
                  </a:rPr>
                  <a:t>能</a:t>
                </a:r>
                <a:r>
                  <a:rPr lang="zh-CN" altLang="en-US" sz="2400" dirty="0" smtClean="0">
                    <a:latin typeface="幼圆" pitchFamily="49" charset="-122"/>
                    <a:ea typeface="幼圆" pitchFamily="49" charset="-122"/>
                  </a:rPr>
                  <a:t>由</a:t>
                </a:r>
                <a14:m>
                  <m:oMath xmlns:m="http://schemas.openxmlformats.org/officeDocument/2006/math">
                    <m:r>
                      <a:rPr lang="en-US" altLang="zh-CN" sz="2400" i="1">
                        <a:latin typeface="Cambria Math"/>
                        <a:ea typeface="Cambria Math"/>
                        <a:cs typeface="Times New Roman" pitchFamily="18" charset="0"/>
                      </a:rPr>
                      <m:t>𝓕</m:t>
                    </m:r>
                  </m:oMath>
                </a14:m>
                <a:r>
                  <a:rPr lang="zh-CN" altLang="en-US" sz="2400" dirty="0" smtClean="0">
                    <a:latin typeface="幼圆" pitchFamily="49" charset="-122"/>
                    <a:ea typeface="幼圆" pitchFamily="49" charset="-122"/>
                  </a:rPr>
                  <a:t>根据</a:t>
                </a:r>
                <a:r>
                  <a:rPr lang="zh-CN" altLang="en-US" sz="2400" dirty="0">
                    <a:latin typeface="幼圆" pitchFamily="49" charset="-122"/>
                    <a:ea typeface="幼圆" pitchFamily="49" charset="-122"/>
                  </a:rPr>
                  <a:t>Armstrong公理导出的问题，转化为求出</a:t>
                </a:r>
                <a14:m>
                  <m:oMath xmlns:m="http://schemas.openxmlformats.org/officeDocument/2006/math">
                    <m:sSubSup>
                      <m:sSubSupPr>
                        <m:ctrlPr>
                          <a:rPr lang="en-US" altLang="zh-CN" sz="2000" i="1">
                            <a:latin typeface="Cambria Math"/>
                            <a:ea typeface="Cambria Math"/>
                          </a:rPr>
                        </m:ctrlPr>
                      </m:sSubSupPr>
                      <m:e>
                        <m:r>
                          <a:rPr lang="en-US" altLang="zh-CN" sz="2000" i="1">
                            <a:latin typeface="Cambria Math"/>
                            <a:ea typeface="Cambria Math"/>
                          </a:rPr>
                          <m:t>𝑿</m:t>
                        </m:r>
                      </m:e>
                      <m:sub>
                        <m:r>
                          <a:rPr lang="en-US" altLang="zh-CN" sz="2400" i="1">
                            <a:latin typeface="Cambria Math"/>
                            <a:ea typeface="Cambria Math"/>
                            <a:cs typeface="Times New Roman" pitchFamily="18" charset="0"/>
                          </a:rPr>
                          <m:t>𝓕</m:t>
                        </m:r>
                      </m:sub>
                      <m:sup>
                        <m:r>
                          <a:rPr lang="en-US" altLang="zh-CN" sz="2000" i="1">
                            <a:latin typeface="Cambria Math"/>
                            <a:ea typeface="Cambria Math"/>
                          </a:rPr>
                          <m:t>+</m:t>
                        </m:r>
                      </m:sup>
                    </m:sSubSup>
                  </m:oMath>
                </a14:m>
                <a:r>
                  <a:rPr lang="zh-CN" altLang="en-US" sz="2400" dirty="0">
                    <a:latin typeface="幼圆" pitchFamily="49" charset="-122"/>
                    <a:ea typeface="幼圆" pitchFamily="49" charset="-122"/>
                  </a:rPr>
                  <a:t> 、判定</a:t>
                </a:r>
                <a14:m>
                  <m:oMath xmlns:m="http://schemas.openxmlformats.org/officeDocument/2006/math">
                    <m:r>
                      <a:rPr lang="en-US" altLang="zh-CN" sz="2400" b="1" i="0" smtClean="0">
                        <a:latin typeface="Cambria Math"/>
                        <a:ea typeface="Cambria Math"/>
                      </a:rPr>
                      <m:t> </m:t>
                    </m:r>
                    <m:r>
                      <a:rPr lang="en-US" altLang="zh-CN" sz="2400" i="1">
                        <a:latin typeface="Cambria Math"/>
                        <a:ea typeface="Cambria Math"/>
                      </a:rPr>
                      <m:t>𝒀</m:t>
                    </m:r>
                    <m:r>
                      <a:rPr lang="en-US" altLang="zh-CN" sz="2400" b="1" i="1" smtClean="0">
                        <a:latin typeface="Cambria Math"/>
                        <a:ea typeface="Cambria Math"/>
                      </a:rPr>
                      <m:t> </m:t>
                    </m:r>
                  </m:oMath>
                </a14:m>
                <a:r>
                  <a:rPr lang="zh-CN" altLang="en-US" sz="2400" dirty="0">
                    <a:latin typeface="幼圆" pitchFamily="49" charset="-122"/>
                    <a:ea typeface="幼圆" pitchFamily="49" charset="-122"/>
                  </a:rPr>
                  <a:t>是否</a:t>
                </a:r>
                <a:r>
                  <a:rPr lang="zh-CN" altLang="en-US" sz="2400" dirty="0" smtClean="0">
                    <a:latin typeface="幼圆" pitchFamily="49" charset="-122"/>
                    <a:ea typeface="幼圆" pitchFamily="49" charset="-122"/>
                  </a:rPr>
                  <a:t>为</a:t>
                </a:r>
                <a14:m>
                  <m:oMath xmlns:m="http://schemas.openxmlformats.org/officeDocument/2006/math">
                    <m:r>
                      <a:rPr lang="en-US" altLang="zh-CN" sz="2000" b="1" i="0" smtClean="0">
                        <a:latin typeface="Cambria Math"/>
                        <a:ea typeface="Cambria Math"/>
                      </a:rPr>
                      <m:t> </m:t>
                    </m:r>
                    <m:sSubSup>
                      <m:sSubSupPr>
                        <m:ctrlPr>
                          <a:rPr lang="en-US" altLang="zh-CN" sz="2000" i="1">
                            <a:latin typeface="Cambria Math"/>
                            <a:ea typeface="Cambria Math"/>
                          </a:rPr>
                        </m:ctrlPr>
                      </m:sSubSupPr>
                      <m:e>
                        <m:r>
                          <a:rPr lang="en-US" altLang="zh-CN" sz="2000" i="1">
                            <a:latin typeface="Cambria Math"/>
                            <a:ea typeface="Cambria Math"/>
                          </a:rPr>
                          <m:t>𝑿</m:t>
                        </m:r>
                      </m:e>
                      <m:sub>
                        <m:r>
                          <a:rPr lang="en-US" altLang="zh-CN" sz="2400" i="1">
                            <a:latin typeface="Cambria Math"/>
                            <a:ea typeface="Cambria Math"/>
                            <a:cs typeface="Times New Roman" pitchFamily="18" charset="0"/>
                          </a:rPr>
                          <m:t>𝓕</m:t>
                        </m:r>
                      </m:sub>
                      <m:sup>
                        <m:r>
                          <a:rPr lang="en-US" altLang="zh-CN" sz="2000" i="1">
                            <a:latin typeface="Cambria Math"/>
                            <a:ea typeface="Cambria Math"/>
                          </a:rPr>
                          <m:t>+</m:t>
                        </m:r>
                      </m:sup>
                    </m:sSubSup>
                    <m:r>
                      <a:rPr lang="en-US" altLang="zh-CN" sz="2000" b="1" i="1" smtClean="0">
                        <a:latin typeface="Cambria Math"/>
                        <a:ea typeface="Cambria Math"/>
                      </a:rPr>
                      <m:t> </m:t>
                    </m:r>
                  </m:oMath>
                </a14:m>
                <a:r>
                  <a:rPr lang="zh-CN" altLang="en-US" sz="2400" dirty="0" smtClean="0">
                    <a:latin typeface="幼圆" pitchFamily="49" charset="-122"/>
                    <a:ea typeface="幼圆" pitchFamily="49" charset="-122"/>
                  </a:rPr>
                  <a:t>的</a:t>
                </a:r>
                <a:r>
                  <a:rPr lang="zh-CN" altLang="en-US" sz="2400" dirty="0">
                    <a:latin typeface="幼圆" pitchFamily="49" charset="-122"/>
                    <a:ea typeface="幼圆" pitchFamily="49" charset="-122"/>
                  </a:rPr>
                  <a:t>子集的问题。</a:t>
                </a:r>
              </a:p>
            </p:txBody>
          </p:sp>
        </mc:Choice>
        <mc:Fallback>
          <p:sp>
            <p:nvSpPr>
              <p:cNvPr id="71683" name="Rectangle 3"/>
              <p:cNvSpPr>
                <a:spLocks noGrp="1" noRot="1" noChangeAspect="1" noMove="1" noResize="1" noEditPoints="1" noAdjustHandles="1" noChangeArrowheads="1" noChangeShapeType="1" noTextEdit="1"/>
              </p:cNvSpPr>
              <p:nvPr>
                <p:ph idx="4294967295"/>
              </p:nvPr>
            </p:nvSpPr>
            <p:spPr>
              <a:xfrm>
                <a:off x="1043608" y="964541"/>
                <a:ext cx="8100392" cy="4750459"/>
              </a:xfrm>
              <a:blipFill rotWithShape="1">
                <a:blip r:embed="rId1"/>
                <a:stretch>
                  <a:fillRect l="-1505" r="-4966"/>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1187624" y="61260"/>
            <a:ext cx="2971855" cy="903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函数依赖闭包</a:t>
            </a:r>
            <a:endParaRPr lang="zh-CN" sz="3600" dirty="0">
              <a:latin typeface="+mn-ea"/>
              <a:ea typeface="+mn-ea"/>
            </a:endParaRPr>
          </a:p>
        </p:txBody>
      </p:sp>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4</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wipe(up)">
                                      <p:cBhvr>
                                        <p:cTn id="12" dur="500"/>
                                        <p:tgtEl>
                                          <p:spTgt spid="716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up)">
                                      <p:cBhvr>
                                        <p:cTn id="17" dur="500"/>
                                        <p:tgtEl>
                                          <p:spTgt spid="716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683">
                                            <p:txEl>
                                              <p:pRg st="2" end="2"/>
                                            </p:txEl>
                                          </p:spTgt>
                                        </p:tgtEl>
                                        <p:attrNameLst>
                                          <p:attrName>style.visibility</p:attrName>
                                        </p:attrNameLst>
                                      </p:cBhvr>
                                      <p:to>
                                        <p:strVal val="visible"/>
                                      </p:to>
                                    </p:set>
                                    <p:animEffect transition="in" filter="wipe(up)">
                                      <p:cBhvr>
                                        <p:cTn id="22" dur="500"/>
                                        <p:tgtEl>
                                          <p:spTgt spid="716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683">
                                            <p:txEl>
                                              <p:pRg st="3" end="3"/>
                                            </p:txEl>
                                          </p:spTgt>
                                        </p:tgtEl>
                                        <p:attrNameLst>
                                          <p:attrName>style.visibility</p:attrName>
                                        </p:attrNameLst>
                                      </p:cBhvr>
                                      <p:to>
                                        <p:strVal val="visible"/>
                                      </p:to>
                                    </p:set>
                                    <p:animEffect transition="in" filter="wipe(up)">
                                      <p:cBhvr>
                                        <p:cTn id="27"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115616" y="0"/>
            <a:ext cx="7128792" cy="913284"/>
          </a:xfrm>
        </p:spPr>
        <p:txBody>
          <a:bodyPr/>
          <a:lstStyle/>
          <a:p>
            <a:r>
              <a:rPr lang="zh-CN" sz="4000" dirty="0">
                <a:latin typeface="+mn-ea"/>
                <a:ea typeface="+mn-ea"/>
              </a:rPr>
              <a:t>问题的</a:t>
            </a:r>
            <a:r>
              <a:rPr lang="zh-CN" sz="4000" dirty="0" smtClean="0">
                <a:latin typeface="+mn-ea"/>
                <a:ea typeface="+mn-ea"/>
              </a:rPr>
              <a:t>提出</a:t>
            </a:r>
            <a:r>
              <a:rPr lang="en-US" altLang="zh-CN" sz="3200" dirty="0" smtClean="0">
                <a:latin typeface="黑体" panose="02010609060101010101" pitchFamily="2" charset="-122"/>
                <a:ea typeface="黑体" panose="02010609060101010101" pitchFamily="2" charset="-122"/>
              </a:rPr>
              <a:t>——</a:t>
            </a:r>
            <a:r>
              <a:rPr lang="zh-CN" sz="3200" dirty="0" smtClean="0">
                <a:latin typeface="楷体" panose="02010609060101010101" pitchFamily="49" charset="-122"/>
                <a:ea typeface="楷体" panose="02010609060101010101" pitchFamily="49" charset="-122"/>
              </a:rPr>
              <a:t>数据依赖</a:t>
            </a:r>
            <a:endParaRPr lang="zh-CN" sz="3200" dirty="0">
              <a:latin typeface="楷体" panose="02010609060101010101" pitchFamily="49" charset="-122"/>
              <a:ea typeface="楷体" panose="02010609060101010101" pitchFamily="49" charset="-122"/>
            </a:endParaRPr>
          </a:p>
        </p:txBody>
      </p:sp>
      <p:sp>
        <p:nvSpPr>
          <p:cNvPr id="9219" name="Rectangle 3"/>
          <p:cNvSpPr>
            <a:spLocks noGrp="1" noChangeArrowheads="1"/>
          </p:cNvSpPr>
          <p:nvPr>
            <p:ph idx="4294967295"/>
          </p:nvPr>
        </p:nvSpPr>
        <p:spPr>
          <a:xfrm>
            <a:off x="1043608" y="913284"/>
            <a:ext cx="8100392" cy="4801716"/>
          </a:xfrm>
        </p:spPr>
        <p:txBody>
          <a:bodyPr>
            <a:noAutofit/>
          </a:bodyPr>
          <a:lstStyle/>
          <a:p>
            <a:pPr marL="0" indent="0">
              <a:lnSpc>
                <a:spcPct val="120000"/>
              </a:lnSpc>
            </a:pPr>
            <a:endParaRPr lang="en-US" altLang="zh-CN" sz="2800" dirty="0" smtClean="0">
              <a:latin typeface="+mj-ea"/>
              <a:ea typeface="+mj-ea"/>
            </a:endParaRPr>
          </a:p>
          <a:p>
            <a:pPr marL="457200" indent="-457200">
              <a:lnSpc>
                <a:spcPct val="120000"/>
              </a:lnSpc>
              <a:buFont typeface="Wingdings" panose="05000000000000000000" pitchFamily="2" charset="2"/>
              <a:buChar char="u"/>
            </a:pPr>
            <a:r>
              <a:rPr lang="zh-CN" altLang="en-US" sz="2800" dirty="0" smtClean="0">
                <a:latin typeface="+mj-ea"/>
                <a:ea typeface="+mj-ea"/>
              </a:rPr>
              <a:t>完整性约束</a:t>
            </a:r>
            <a:r>
              <a:rPr lang="zh-CN" altLang="en-US" sz="2800" dirty="0">
                <a:latin typeface="+mj-ea"/>
                <a:ea typeface="+mj-ea"/>
              </a:rPr>
              <a:t>的表现形式</a:t>
            </a:r>
            <a:endParaRPr lang="zh-CN" altLang="en-US" sz="2800" dirty="0">
              <a:latin typeface="+mj-ea"/>
              <a:ea typeface="+mj-ea"/>
            </a:endParaRPr>
          </a:p>
          <a:p>
            <a:pPr>
              <a:lnSpc>
                <a:spcPct val="210000"/>
              </a:lnSpc>
              <a:buFont typeface="Wingdings" panose="05000000000000000000" pitchFamily="2" charset="2"/>
              <a:buChar char="Ø"/>
            </a:pPr>
            <a:r>
              <a:rPr lang="zh-CN" altLang="en-US" sz="2400" b="1" dirty="0">
                <a:latin typeface="幼圆" pitchFamily="49" charset="-122"/>
                <a:ea typeface="幼圆" pitchFamily="49" charset="-122"/>
              </a:rPr>
              <a:t>限定属性取值范围：例如学生成绩必须在0-100之间</a:t>
            </a:r>
            <a:endParaRPr lang="zh-CN" altLang="en-US" sz="2400" b="1" dirty="0">
              <a:latin typeface="幼圆" pitchFamily="49" charset="-122"/>
              <a:ea typeface="幼圆" pitchFamily="49" charset="-122"/>
            </a:endParaRPr>
          </a:p>
          <a:p>
            <a:pPr>
              <a:lnSpc>
                <a:spcPct val="210000"/>
              </a:lnSpc>
              <a:spcBef>
                <a:spcPct val="50000"/>
              </a:spcBef>
              <a:spcAft>
                <a:spcPct val="50000"/>
              </a:spcAft>
              <a:buFont typeface="Wingdings" panose="05000000000000000000" pitchFamily="2" charset="2"/>
              <a:buChar char="Ø"/>
            </a:pPr>
            <a:r>
              <a:rPr lang="zh-CN" altLang="en-US" sz="2400" b="1" dirty="0">
                <a:latin typeface="幼圆" pitchFamily="49" charset="-122"/>
                <a:ea typeface="幼圆" pitchFamily="49" charset="-122"/>
              </a:rPr>
              <a:t>定义属性值间的相互关连（主要体现于值的相等与否），这就是数据依赖，它是数据库模式设计的关键</a:t>
            </a:r>
            <a:endParaRPr lang="zh-CN" altLang="en-US" sz="24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up)">
                                      <p:cBhvr>
                                        <p:cTn id="12" dur="500"/>
                                        <p:tgtEl>
                                          <p:spTgt spid="921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wipe(up)">
                                      <p:cBhvr>
                                        <p:cTn id="15" dur="500"/>
                                        <p:tgtEl>
                                          <p:spTgt spid="92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wipe(up)">
                                      <p:cBhvr>
                                        <p:cTn id="20"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4139730" y="256535"/>
            <a:ext cx="2952550" cy="576064"/>
          </a:xfrm>
        </p:spPr>
        <p:txBody>
          <a:bodyPr/>
          <a:lstStyle/>
          <a:p>
            <a:r>
              <a:rPr lang="en-US" altLang="zh-CN" dirty="0" smtClean="0">
                <a:ea typeface="宋体" panose="02010600030101010101" pitchFamily="2" charset="-122"/>
              </a:rPr>
              <a:t>—— </a:t>
            </a:r>
            <a:r>
              <a:rPr lang="zh-CN" dirty="0" smtClean="0">
                <a:ea typeface="宋体" panose="02010600030101010101" pitchFamily="2" charset="-122"/>
              </a:rPr>
              <a:t>求</a:t>
            </a:r>
            <a:r>
              <a:rPr lang="zh-CN" dirty="0">
                <a:ea typeface="宋体" panose="02010600030101010101" pitchFamily="2" charset="-122"/>
              </a:rPr>
              <a:t>闭包的算法</a:t>
            </a:r>
            <a:endParaRPr lang="zh-CN" sz="2400" dirty="0">
              <a:ea typeface="宋体" panose="02010600030101010101" pitchFamily="2" charset="-122"/>
            </a:endParaRPr>
          </a:p>
        </p:txBody>
      </p:sp>
      <mc:AlternateContent xmlns:mc="http://schemas.openxmlformats.org/markup-compatibility/2006">
        <mc:Choice xmlns:a14="http://schemas.microsoft.com/office/drawing/2010/main" Requires="a14">
          <p:sp>
            <p:nvSpPr>
              <p:cNvPr id="72707" name="Rectangle 3"/>
              <p:cNvSpPr>
                <a:spLocks noGrp="1" noChangeArrowheads="1"/>
              </p:cNvSpPr>
              <p:nvPr>
                <p:ph idx="4294967295"/>
              </p:nvPr>
            </p:nvSpPr>
            <p:spPr>
              <a:xfrm>
                <a:off x="1043608" y="964542"/>
                <a:ext cx="8100392" cy="4731100"/>
              </a:xfrm>
            </p:spPr>
            <p:txBody>
              <a:bodyPr>
                <a:normAutofit fontScale="85000" lnSpcReduction="10000"/>
              </a:bodyPr>
              <a:lstStyle/>
              <a:p>
                <a:pPr marL="485775" indent="-485775">
                  <a:lnSpc>
                    <a:spcPct val="80000"/>
                  </a:lnSpc>
                </a:pPr>
                <a:r>
                  <a:rPr lang="en-US" altLang="zh-CN" sz="2000" b="1" dirty="0" smtClean="0">
                    <a:latin typeface="+mj-ea"/>
                    <a:ea typeface="+mj-ea"/>
                  </a:rPr>
                  <a:t>【</a:t>
                </a:r>
                <a:r>
                  <a:rPr lang="zh-CN" altLang="zh-CN" sz="2000" dirty="0">
                    <a:latin typeface="+mj-ea"/>
                    <a:ea typeface="+mj-ea"/>
                  </a:rPr>
                  <a:t>算法</a:t>
                </a:r>
                <a:r>
                  <a:rPr lang="en-US" altLang="zh-CN" sz="2000" b="1" dirty="0" smtClean="0">
                    <a:latin typeface="+mj-ea"/>
                    <a:ea typeface="+mj-ea"/>
                  </a:rPr>
                  <a:t>】</a:t>
                </a:r>
                <a:r>
                  <a:rPr lang="zh-CN" sz="2000" dirty="0" smtClean="0">
                    <a:ea typeface="宋体" pitchFamily="2" charset="-122"/>
                  </a:rPr>
                  <a:t>求</a:t>
                </a:r>
                <a:r>
                  <a:rPr lang="zh-CN" sz="2000" dirty="0">
                    <a:ea typeface="宋体" pitchFamily="2" charset="-122"/>
                  </a:rPr>
                  <a:t>属性</a:t>
                </a:r>
                <a:r>
                  <a:rPr lang="zh-CN" sz="2000" dirty="0" smtClean="0">
                    <a:ea typeface="宋体" pitchFamily="2" charset="-122"/>
                  </a:rPr>
                  <a:t>集</a:t>
                </a:r>
                <a14:m>
                  <m:oMath xmlns:m="http://schemas.openxmlformats.org/officeDocument/2006/math">
                    <m:r>
                      <a:rPr lang="en-US" altLang="zh-CN" sz="2000" b="1" i="0" smtClean="0">
                        <a:latin typeface="Cambria Math"/>
                        <a:ea typeface="宋体" pitchFamily="2" charset="-122"/>
                      </a:rPr>
                      <m:t> </m:t>
                    </m:r>
                    <m:r>
                      <a:rPr lang="en-US" altLang="zh-CN" sz="2000" b="1" i="1" smtClean="0">
                        <a:latin typeface="Cambria Math"/>
                        <a:ea typeface="宋体" pitchFamily="2" charset="-122"/>
                      </a:rPr>
                      <m:t>𝑿</m:t>
                    </m:r>
                    <m:r>
                      <a:rPr lang="en-US" altLang="zh-CN" sz="2000" b="1" i="1" smtClean="0">
                        <a:latin typeface="Cambria Math"/>
                        <a:ea typeface="宋体" pitchFamily="2" charset="-122"/>
                      </a:rPr>
                      <m:t> </m:t>
                    </m:r>
                  </m:oMath>
                </a14:m>
                <a:r>
                  <a:rPr lang="zh-CN" sz="2000" dirty="0" smtClean="0">
                    <a:ea typeface="宋体" pitchFamily="2" charset="-122"/>
                  </a:rPr>
                  <a:t>关于</a:t>
                </a:r>
                <a14:m>
                  <m:oMath xmlns:m="http://schemas.openxmlformats.org/officeDocument/2006/math">
                    <m:r>
                      <a:rPr lang="en-US" altLang="zh-CN" sz="2000" b="1" i="0" dirty="0" smtClean="0">
                        <a:latin typeface="Cambria Math"/>
                        <a:ea typeface="宋体" pitchFamily="2" charset="-122"/>
                      </a:rPr>
                      <m:t> </m:t>
                    </m:r>
                    <m:r>
                      <a:rPr lang="en-US" altLang="zh-CN" sz="2000" b="1" i="1" dirty="0" smtClean="0">
                        <a:latin typeface="Cambria Math"/>
                        <a:ea typeface="宋体" pitchFamily="2" charset="-122"/>
                      </a:rPr>
                      <m:t>𝑼</m:t>
                    </m:r>
                    <m:r>
                      <a:rPr lang="en-US" altLang="zh-CN" sz="2000" b="1" i="1" dirty="0" smtClean="0">
                        <a:latin typeface="Cambria Math"/>
                        <a:ea typeface="宋体" pitchFamily="2" charset="-122"/>
                      </a:rPr>
                      <m:t> </m:t>
                    </m:r>
                  </m:oMath>
                </a14:m>
                <a:r>
                  <a:rPr lang="zh-CN" sz="2000" dirty="0" smtClean="0">
                    <a:ea typeface="宋体" pitchFamily="2" charset="-122"/>
                  </a:rPr>
                  <a:t>上</a:t>
                </a:r>
                <a:r>
                  <a:rPr lang="zh-CN" sz="2000" dirty="0">
                    <a:ea typeface="宋体" pitchFamily="2" charset="-122"/>
                  </a:rPr>
                  <a:t>的函数依赖</a:t>
                </a:r>
                <a:r>
                  <a:rPr lang="zh-CN" sz="2000" dirty="0" smtClean="0">
                    <a:ea typeface="宋体" pitchFamily="2" charset="-122"/>
                  </a:rPr>
                  <a:t>集</a:t>
                </a:r>
                <a14:m>
                  <m:oMath xmlns:m="http://schemas.openxmlformats.org/officeDocument/2006/math">
                    <m:r>
                      <a:rPr lang="en-US" altLang="zh-CN" sz="2000" i="1">
                        <a:latin typeface="Cambria Math"/>
                        <a:ea typeface="Cambria Math"/>
                        <a:cs typeface="Times New Roman" pitchFamily="18" charset="0"/>
                      </a:rPr>
                      <m:t>𝓕</m:t>
                    </m:r>
                  </m:oMath>
                </a14:m>
                <a:r>
                  <a:rPr lang="zh-CN" sz="2000" dirty="0" smtClean="0">
                    <a:ea typeface="宋体" pitchFamily="2" charset="-122"/>
                  </a:rPr>
                  <a:t>的</a:t>
                </a:r>
                <a:r>
                  <a:rPr lang="zh-CN" sz="2000" dirty="0">
                    <a:ea typeface="宋体" pitchFamily="2" charset="-122"/>
                  </a:rPr>
                  <a:t>闭包</a:t>
                </a:r>
                <a14:m>
                  <m:oMath xmlns:m="http://schemas.openxmlformats.org/officeDocument/2006/math">
                    <m:sSubSup>
                      <m:sSubSupPr>
                        <m:ctrlPr>
                          <a:rPr lang="en-US" altLang="zh-CN" sz="2000" i="1">
                            <a:latin typeface="Cambria Math"/>
                            <a:ea typeface="幼圆" pitchFamily="49" charset="-122"/>
                          </a:rPr>
                        </m:ctrlPr>
                      </m:sSubSupPr>
                      <m:e>
                        <m:r>
                          <a:rPr lang="en-US" altLang="zh-CN" sz="2000" i="1">
                            <a:latin typeface="Cambria Math"/>
                            <a:ea typeface="幼圆" pitchFamily="49" charset="-122"/>
                          </a:rPr>
                          <m:t> </m:t>
                        </m:r>
                        <m:r>
                          <a:rPr lang="en-US" altLang="zh-CN" sz="2000" i="1">
                            <a:latin typeface="Cambria Math"/>
                            <a:ea typeface="幼圆" pitchFamily="49" charset="-122"/>
                          </a:rPr>
                          <m:t>𝑿</m:t>
                        </m:r>
                      </m:e>
                      <m:sub>
                        <m:r>
                          <a:rPr lang="en-US" altLang="zh-CN" sz="2000" i="1">
                            <a:latin typeface="Cambria Math"/>
                            <a:ea typeface="Cambria Math"/>
                            <a:cs typeface="Times New Roman" pitchFamily="18" charset="0"/>
                          </a:rPr>
                          <m:t>𝓕</m:t>
                        </m:r>
                      </m:sub>
                      <m:sup>
                        <m:r>
                          <a:rPr lang="en-US" altLang="zh-CN" sz="2000" i="1">
                            <a:latin typeface="Cambria Math"/>
                            <a:ea typeface="幼圆" pitchFamily="49" charset="-122"/>
                          </a:rPr>
                          <m:t>+</m:t>
                        </m:r>
                      </m:sup>
                    </m:sSubSup>
                  </m:oMath>
                </a14:m>
                <a:r>
                  <a:rPr lang="en-US" altLang="zh-CN" sz="2000" dirty="0" smtClean="0">
                    <a:ea typeface="宋体" pitchFamily="2" charset="-122"/>
                  </a:rPr>
                  <a:t> </a:t>
                </a:r>
              </a:p>
              <a:p>
                <a:pPr marL="485775" indent="-485775">
                  <a:lnSpc>
                    <a:spcPct val="80000"/>
                  </a:lnSpc>
                </a:pPr>
                <a:r>
                  <a:rPr lang="en-US" altLang="zh-CN" sz="2000" dirty="0" smtClean="0">
                    <a:ea typeface="宋体" pitchFamily="2" charset="-122"/>
                  </a:rPr>
                  <a:t>                    </a:t>
                </a:r>
                <a:r>
                  <a:rPr lang="zh-CN" sz="2000" b="1" dirty="0" smtClean="0">
                    <a:ea typeface="宋体" pitchFamily="2" charset="-122"/>
                  </a:rPr>
                  <a:t>输入</a:t>
                </a:r>
                <a:r>
                  <a:rPr lang="zh-CN" sz="2000" b="1" dirty="0">
                    <a:ea typeface="宋体" pitchFamily="2" charset="-122"/>
                  </a:rPr>
                  <a:t>：</a:t>
                </a:r>
                <a:r>
                  <a:rPr lang="en-US" altLang="zh-CN" sz="2000" dirty="0">
                    <a:ea typeface="宋体" pitchFamily="2" charset="-122"/>
                  </a:rPr>
                  <a:t> </a:t>
                </a:r>
                <a14:m>
                  <m:oMath xmlns:m="http://schemas.openxmlformats.org/officeDocument/2006/math">
                    <m:r>
                      <a:rPr lang="en-US" altLang="zh-CN" sz="2000" i="1">
                        <a:latin typeface="Cambria Math"/>
                        <a:ea typeface="宋体" pitchFamily="2" charset="-122"/>
                      </a:rPr>
                      <m:t>𝑿</m:t>
                    </m:r>
                    <m:r>
                      <a:rPr lang="en-US" altLang="zh-CN" sz="2000" b="1" i="1" smtClean="0">
                        <a:latin typeface="Cambria Math"/>
                        <a:ea typeface="宋体" pitchFamily="2" charset="-122"/>
                      </a:rPr>
                      <m:t>,</m:t>
                    </m:r>
                    <m:r>
                      <a:rPr lang="en-US" altLang="zh-CN" sz="2000" i="1">
                        <a:latin typeface="Cambria Math"/>
                        <a:ea typeface="Cambria Math"/>
                        <a:cs typeface="Times New Roman" pitchFamily="18" charset="0"/>
                      </a:rPr>
                      <m:t>𝓕</m:t>
                    </m:r>
                  </m:oMath>
                </a14:m>
                <a:r>
                  <a:rPr lang="zh-CN" altLang="en-US" sz="2000" i="1" dirty="0" smtClean="0">
                    <a:ea typeface="宋体" pitchFamily="2" charset="-122"/>
                  </a:rPr>
                  <a:t>；   </a:t>
                </a:r>
                <a:r>
                  <a:rPr lang="zh-CN" sz="2000" b="1" dirty="0" smtClean="0">
                    <a:ea typeface="宋体" pitchFamily="2" charset="-122"/>
                  </a:rPr>
                  <a:t>输出</a:t>
                </a:r>
                <a:r>
                  <a:rPr lang="zh-CN" altLang="en-US" sz="2000" dirty="0">
                    <a:ea typeface="宋体" pitchFamily="2" charset="-122"/>
                  </a:rPr>
                  <a:t>：</a:t>
                </a:r>
                <a14:m>
                  <m:oMath xmlns:m="http://schemas.openxmlformats.org/officeDocument/2006/math">
                    <m:sSubSup>
                      <m:sSubSupPr>
                        <m:ctrlPr>
                          <a:rPr lang="en-US" altLang="zh-CN" sz="2000" i="1">
                            <a:latin typeface="Cambria Math"/>
                            <a:ea typeface="幼圆" pitchFamily="49" charset="-122"/>
                          </a:rPr>
                        </m:ctrlPr>
                      </m:sSubSupPr>
                      <m:e>
                        <m:r>
                          <a:rPr lang="en-US" altLang="zh-CN" sz="2000" i="1">
                            <a:latin typeface="Cambria Math"/>
                            <a:ea typeface="幼圆" pitchFamily="49" charset="-122"/>
                          </a:rPr>
                          <m:t> </m:t>
                        </m:r>
                        <m:r>
                          <a:rPr lang="en-US" altLang="zh-CN" sz="2000" i="1">
                            <a:latin typeface="Cambria Math"/>
                            <a:ea typeface="幼圆" pitchFamily="49" charset="-122"/>
                          </a:rPr>
                          <m:t>𝑿</m:t>
                        </m:r>
                      </m:e>
                      <m:sub>
                        <m:r>
                          <a:rPr lang="en-US" altLang="zh-CN" sz="2000" i="1">
                            <a:latin typeface="Cambria Math"/>
                            <a:ea typeface="Cambria Math"/>
                            <a:cs typeface="Times New Roman" pitchFamily="18" charset="0"/>
                          </a:rPr>
                          <m:t>𝓕</m:t>
                        </m:r>
                      </m:sub>
                      <m:sup>
                        <m:r>
                          <a:rPr lang="en-US" altLang="zh-CN" sz="2000" i="1">
                            <a:latin typeface="Cambria Math"/>
                            <a:ea typeface="幼圆" pitchFamily="49" charset="-122"/>
                          </a:rPr>
                          <m:t>+</m:t>
                        </m:r>
                      </m:sup>
                    </m:sSubSup>
                  </m:oMath>
                </a14:m>
                <a:r>
                  <a:rPr lang="en-US" altLang="zh-CN" sz="2000" dirty="0">
                    <a:ea typeface="宋体" pitchFamily="2" charset="-122"/>
                  </a:rPr>
                  <a:t> </a:t>
                </a:r>
                <a:endParaRPr lang="zh-CN" altLang="zh-CN" sz="2000" baseline="30000" dirty="0">
                  <a:ea typeface="宋体" pitchFamily="2" charset="-122"/>
                </a:endParaRPr>
              </a:p>
              <a:p>
                <a:pPr marL="485775" indent="-485775">
                  <a:lnSpc>
                    <a:spcPct val="120000"/>
                  </a:lnSpc>
                </a:pPr>
                <a:r>
                  <a:rPr lang="en-US" altLang="zh-CN" sz="2000" dirty="0" smtClean="0">
                    <a:latin typeface="+mj-ea"/>
                    <a:ea typeface="+mj-ea"/>
                  </a:rPr>
                  <a:t>【</a:t>
                </a:r>
                <a:r>
                  <a:rPr lang="zh-CN" altLang="zh-CN" sz="2000" dirty="0">
                    <a:latin typeface="+mj-ea"/>
                    <a:ea typeface="+mj-ea"/>
                  </a:rPr>
                  <a:t>步骤</a:t>
                </a:r>
                <a:r>
                  <a:rPr lang="en-US" altLang="zh-CN" sz="2000" dirty="0" smtClean="0">
                    <a:latin typeface="+mj-ea"/>
                    <a:ea typeface="+mj-ea"/>
                  </a:rPr>
                  <a:t>】</a:t>
                </a:r>
                <a:endParaRPr lang="zh-CN" sz="2000" dirty="0">
                  <a:latin typeface="+mj-ea"/>
                  <a:ea typeface="+mj-ea"/>
                </a:endParaRPr>
              </a:p>
              <a:p>
                <a:pPr marL="485775" indent="-485775">
                  <a:lnSpc>
                    <a:spcPct val="130000"/>
                  </a:lnSpc>
                  <a:buFont typeface="Wingdings" pitchFamily="2" charset="2"/>
                  <a:buNone/>
                </a:pPr>
                <a:r>
                  <a:rPr lang="zh-CN" sz="2000" dirty="0">
                    <a:ea typeface="宋体" pitchFamily="2" charset="-122"/>
                  </a:rPr>
                  <a:t>（</a:t>
                </a:r>
                <a:r>
                  <a:rPr lang="zh-CN" altLang="zh-CN" sz="2000" dirty="0">
                    <a:ea typeface="宋体" pitchFamily="2" charset="-122"/>
                  </a:rPr>
                  <a:t>1</a:t>
                </a:r>
                <a:r>
                  <a:rPr lang="zh-CN" sz="2000" dirty="0">
                    <a:ea typeface="宋体" pitchFamily="2" charset="-122"/>
                  </a:rPr>
                  <a:t>）</a:t>
                </a:r>
                <a:r>
                  <a:rPr lang="zh-CN" sz="2000" dirty="0" smtClean="0">
                    <a:ea typeface="宋体" pitchFamily="2" charset="-122"/>
                  </a:rPr>
                  <a:t>令</a:t>
                </a:r>
                <a14:m>
                  <m:oMath xmlns:m="http://schemas.openxmlformats.org/officeDocument/2006/math">
                    <m:sSup>
                      <m:sSupPr>
                        <m:ctrlPr>
                          <a:rPr lang="en-US" altLang="zh-CN" sz="2000" i="1" smtClean="0">
                            <a:latin typeface="Cambria Math"/>
                            <a:ea typeface="宋体" pitchFamily="2" charset="-122"/>
                          </a:rPr>
                        </m:ctrlPr>
                      </m:sSupPr>
                      <m:e>
                        <m:r>
                          <a:rPr lang="en-US" altLang="zh-CN" sz="2000" b="1" i="1" smtClean="0">
                            <a:latin typeface="Cambria Math"/>
                            <a:ea typeface="宋体" pitchFamily="2" charset="-122"/>
                          </a:rPr>
                          <m:t>𝑿</m:t>
                        </m:r>
                      </m:e>
                      <m:sup>
                        <m:r>
                          <a:rPr lang="en-US" altLang="zh-CN" sz="2000" b="1" i="1" smtClean="0">
                            <a:latin typeface="Cambria Math"/>
                            <a:ea typeface="宋体" pitchFamily="2" charset="-122"/>
                          </a:rPr>
                          <m:t>𝒊</m:t>
                        </m:r>
                      </m:sup>
                    </m:sSup>
                    <m:r>
                      <a:rPr lang="en-US" altLang="zh-CN" sz="2000" b="1" i="1" smtClean="0">
                        <a:latin typeface="Cambria Math"/>
                        <a:ea typeface="宋体" pitchFamily="2" charset="-122"/>
                      </a:rPr>
                      <m:t>=</m:t>
                    </m:r>
                    <m:r>
                      <a:rPr lang="en-US" altLang="zh-CN" sz="2000" b="1" i="1" smtClean="0">
                        <a:latin typeface="Cambria Math"/>
                        <a:ea typeface="宋体" pitchFamily="2" charset="-122"/>
                      </a:rPr>
                      <m:t>𝑿</m:t>
                    </m:r>
                  </m:oMath>
                </a14:m>
                <a:r>
                  <a:rPr lang="zh-CN" sz="2000" dirty="0" smtClean="0">
                    <a:ea typeface="宋体" pitchFamily="2" charset="-122"/>
                  </a:rPr>
                  <a:t>，</a:t>
                </a:r>
                <a14:m>
                  <m:oMath xmlns:m="http://schemas.openxmlformats.org/officeDocument/2006/math">
                    <m:r>
                      <a:rPr lang="en-US" altLang="zh-CN" sz="2000" b="1" i="1" dirty="0" smtClean="0">
                        <a:latin typeface="Cambria Math"/>
                        <a:ea typeface="宋体" pitchFamily="2" charset="-122"/>
                      </a:rPr>
                      <m:t>𝒊</m:t>
                    </m:r>
                  </m:oMath>
                </a14:m>
                <a:r>
                  <a:rPr lang="zh-CN" altLang="zh-CN" sz="2000" dirty="0" smtClean="0">
                    <a:ea typeface="宋体" pitchFamily="2" charset="-122"/>
                  </a:rPr>
                  <a:t>=</a:t>
                </a:r>
                <a:r>
                  <a:rPr lang="zh-CN" altLang="zh-CN" sz="2000" dirty="0">
                    <a:ea typeface="宋体" pitchFamily="2" charset="-122"/>
                  </a:rPr>
                  <a:t>0</a:t>
                </a:r>
              </a:p>
              <a:p>
                <a:pPr marL="485775" indent="-485775">
                  <a:lnSpc>
                    <a:spcPct val="130000"/>
                  </a:lnSpc>
                  <a:buFont typeface="Wingdings" pitchFamily="2" charset="2"/>
                  <a:buNone/>
                </a:pPr>
                <a:r>
                  <a:rPr lang="zh-CN" sz="2000" dirty="0">
                    <a:ea typeface="宋体" pitchFamily="2" charset="-122"/>
                  </a:rPr>
                  <a:t>（</a:t>
                </a:r>
                <a:r>
                  <a:rPr lang="zh-CN" altLang="zh-CN" sz="2000" dirty="0">
                    <a:ea typeface="宋体" pitchFamily="2" charset="-122"/>
                  </a:rPr>
                  <a:t>2</a:t>
                </a:r>
                <a:r>
                  <a:rPr lang="zh-CN" sz="2000" dirty="0">
                    <a:ea typeface="宋体" pitchFamily="2" charset="-122"/>
                  </a:rPr>
                  <a:t>）</a:t>
                </a:r>
                <a:r>
                  <a:rPr lang="zh-CN" sz="2000" dirty="0" smtClean="0">
                    <a:ea typeface="宋体" pitchFamily="2" charset="-122"/>
                  </a:rPr>
                  <a:t>求</a:t>
                </a:r>
                <a14:m>
                  <m:oMath xmlns:m="http://schemas.openxmlformats.org/officeDocument/2006/math">
                    <m:r>
                      <a:rPr lang="en-US" altLang="zh-CN" sz="2000" b="1" i="0" smtClean="0">
                        <a:latin typeface="Cambria Math"/>
                        <a:ea typeface="宋体" pitchFamily="2" charset="-122"/>
                      </a:rPr>
                      <m:t> </m:t>
                    </m:r>
                    <m:r>
                      <a:rPr lang="en-US" altLang="zh-CN" sz="2000" b="1" i="1" smtClean="0">
                        <a:latin typeface="Cambria Math"/>
                        <a:ea typeface="宋体" pitchFamily="2" charset="-122"/>
                      </a:rPr>
                      <m:t>𝑩</m:t>
                    </m:r>
                  </m:oMath>
                </a14:m>
                <a:r>
                  <a:rPr lang="zh-CN" sz="2000" dirty="0">
                    <a:ea typeface="宋体" pitchFamily="2" charset="-122"/>
                  </a:rPr>
                  <a:t>，</a:t>
                </a:r>
                <a:r>
                  <a:rPr lang="zh-CN" sz="2000" dirty="0" smtClean="0">
                    <a:ea typeface="宋体" pitchFamily="2" charset="-122"/>
                  </a:rPr>
                  <a:t>这里</a:t>
                </a:r>
                <a:r>
                  <a:rPr lang="en-US" altLang="zh-CN" sz="2000" dirty="0" smtClean="0">
                    <a:ea typeface="宋体" pitchFamily="2" charset="-122"/>
                  </a:rPr>
                  <a:t> </a:t>
                </a:r>
                <a14:m>
                  <m:oMath xmlns:m="http://schemas.openxmlformats.org/officeDocument/2006/math">
                    <m:r>
                      <a:rPr lang="en-US" altLang="zh-CN" sz="2000" b="1" i="1" smtClean="0">
                        <a:latin typeface="Cambria Math"/>
                        <a:ea typeface="宋体" pitchFamily="2" charset="-122"/>
                      </a:rPr>
                      <m:t>𝑩</m:t>
                    </m:r>
                    <m:r>
                      <a:rPr lang="en-US" altLang="zh-CN" sz="2000" b="1" i="1" smtClean="0">
                        <a:latin typeface="Cambria Math"/>
                        <a:ea typeface="宋体" pitchFamily="2" charset="-122"/>
                      </a:rPr>
                      <m:t>={</m:t>
                    </m:r>
                    <m:r>
                      <a:rPr lang="en-US" altLang="zh-CN" sz="2000" b="1" i="1" smtClean="0">
                        <a:latin typeface="Cambria Math"/>
                        <a:ea typeface="宋体" pitchFamily="2" charset="-122"/>
                      </a:rPr>
                      <m:t>𝑨</m:t>
                    </m:r>
                    <m:r>
                      <a:rPr lang="en-US" altLang="zh-CN" sz="2000" b="1" i="1" smtClean="0">
                        <a:latin typeface="Cambria Math"/>
                        <a:ea typeface="宋体" pitchFamily="2" charset="-122"/>
                      </a:rPr>
                      <m:t>|(∃</m:t>
                    </m:r>
                    <m:r>
                      <a:rPr lang="en-US" altLang="zh-CN" sz="2000" b="1" i="1" smtClean="0">
                        <a:latin typeface="Cambria Math"/>
                        <a:ea typeface="Cambria Math"/>
                      </a:rPr>
                      <m:t>𝑽</m:t>
                    </m:r>
                    <m:r>
                      <a:rPr lang="en-US" altLang="zh-CN" sz="2000" b="1" i="1" smtClean="0">
                        <a:latin typeface="Cambria Math"/>
                        <a:ea typeface="Cambria Math"/>
                      </a:rPr>
                      <m:t>)(∃</m:t>
                    </m:r>
                    <m:r>
                      <a:rPr lang="en-US" altLang="zh-CN" sz="2000" b="1" i="1" smtClean="0">
                        <a:latin typeface="Cambria Math"/>
                        <a:ea typeface="Cambria Math"/>
                      </a:rPr>
                      <m:t>𝑾</m:t>
                    </m:r>
                    <m:r>
                      <a:rPr lang="en-US" altLang="zh-CN" sz="2000" b="1" i="1" smtClean="0">
                        <a:latin typeface="Cambria Math"/>
                        <a:ea typeface="Cambria Math"/>
                      </a:rPr>
                      <m:t>)(</m:t>
                    </m:r>
                    <m:r>
                      <a:rPr lang="en-US" altLang="zh-CN" sz="2000" b="1" i="1" smtClean="0">
                        <a:latin typeface="Cambria Math"/>
                        <a:ea typeface="Cambria Math"/>
                      </a:rPr>
                      <m:t>𝑽</m:t>
                    </m:r>
                    <m:r>
                      <a:rPr lang="en-US" altLang="zh-CN" sz="2000" b="1" i="1" smtClean="0">
                        <a:latin typeface="Cambria Math"/>
                        <a:ea typeface="Cambria Math"/>
                      </a:rPr>
                      <m:t>→</m:t>
                    </m:r>
                    <m:r>
                      <a:rPr lang="en-US" altLang="zh-CN" sz="2000" b="1" i="1" smtClean="0">
                        <a:latin typeface="Cambria Math"/>
                        <a:ea typeface="Cambria Math"/>
                      </a:rPr>
                      <m:t>𝑾</m:t>
                    </m:r>
                    <m:r>
                      <a:rPr lang="en-US" altLang="zh-CN" sz="2000" b="1" i="1" smtClean="0">
                        <a:latin typeface="Cambria Math"/>
                        <a:ea typeface="Cambria Math"/>
                      </a:rPr>
                      <m:t>∈</m:t>
                    </m:r>
                    <m:r>
                      <a:rPr lang="zh-CN" altLang="en-US" sz="2000" b="1" i="1" smtClean="0">
                        <a:latin typeface="Cambria Math"/>
                        <a:ea typeface="Cambria Math"/>
                      </a:rPr>
                      <m:t>𝓕</m:t>
                    </m:r>
                    <m:r>
                      <a:rPr lang="zh-CN" altLang="en-US" sz="2000" b="1" i="1" smtClean="0">
                        <a:latin typeface="Cambria Math"/>
                        <a:ea typeface="Cambria Math"/>
                      </a:rPr>
                      <m:t>∧</m:t>
                    </m:r>
                    <m:r>
                      <a:rPr lang="en-US" altLang="zh-CN" sz="2000" b="1" i="1" smtClean="0">
                        <a:latin typeface="Cambria Math"/>
                        <a:ea typeface="Cambria Math"/>
                      </a:rPr>
                      <m:t>𝑽</m:t>
                    </m:r>
                    <m:r>
                      <a:rPr lang="en-US" altLang="zh-CN" sz="2000" b="1" i="1" smtClean="0">
                        <a:latin typeface="Cambria Math"/>
                        <a:ea typeface="Cambria Math"/>
                      </a:rPr>
                      <m:t>⊆</m:t>
                    </m:r>
                    <m:sSup>
                      <m:sSupPr>
                        <m:ctrlPr>
                          <a:rPr lang="en-US" altLang="zh-CN" sz="2000" b="1" i="1" smtClean="0">
                            <a:latin typeface="Cambria Math"/>
                            <a:ea typeface="Cambria Math"/>
                          </a:rPr>
                        </m:ctrlPr>
                      </m:sSupPr>
                      <m:e>
                        <m:r>
                          <a:rPr lang="en-US" altLang="zh-CN" sz="2000" b="1" i="1" smtClean="0">
                            <a:latin typeface="Cambria Math"/>
                            <a:ea typeface="Cambria Math"/>
                          </a:rPr>
                          <m:t>𝑿</m:t>
                        </m:r>
                      </m:e>
                      <m:sup>
                        <m:r>
                          <a:rPr lang="en-US" altLang="zh-CN" sz="2000" b="1" i="1" smtClean="0">
                            <a:latin typeface="Cambria Math"/>
                            <a:ea typeface="Cambria Math"/>
                          </a:rPr>
                          <m:t>𝒊</m:t>
                        </m:r>
                      </m:sup>
                    </m:sSup>
                    <m:r>
                      <a:rPr lang="en-US" altLang="zh-CN" sz="2000" b="1" i="1" smtClean="0">
                        <a:latin typeface="Cambria Math"/>
                        <a:ea typeface="Cambria Math"/>
                      </a:rPr>
                      <m:t>∧</m:t>
                    </m:r>
                    <m:r>
                      <a:rPr lang="en-US" altLang="zh-CN" sz="2000" b="1" i="1" smtClean="0">
                        <a:latin typeface="Cambria Math"/>
                        <a:ea typeface="Cambria Math"/>
                      </a:rPr>
                      <m:t>𝑨</m:t>
                    </m:r>
                    <m:r>
                      <a:rPr lang="en-US" altLang="zh-CN" sz="2000" b="1" i="1" smtClean="0">
                        <a:latin typeface="Cambria Math"/>
                        <a:ea typeface="Cambria Math"/>
                      </a:rPr>
                      <m:t>∈</m:t>
                    </m:r>
                    <m:r>
                      <a:rPr lang="en-US" altLang="zh-CN" sz="2000" b="1" i="1" smtClean="0">
                        <a:latin typeface="Cambria Math"/>
                        <a:ea typeface="Cambria Math"/>
                      </a:rPr>
                      <m:t>𝑾</m:t>
                    </m:r>
                    <m:r>
                      <a:rPr lang="en-US" altLang="zh-CN" sz="2000" b="1" i="1" smtClean="0">
                        <a:latin typeface="Cambria Math"/>
                        <a:ea typeface="Cambria Math"/>
                      </a:rPr>
                      <m:t>)}</m:t>
                    </m:r>
                  </m:oMath>
                </a14:m>
                <a:r>
                  <a:rPr lang="zh-CN" altLang="zh-CN" sz="1600" i="1" dirty="0" smtClean="0">
                    <a:ea typeface="宋体" pitchFamily="2" charset="-122"/>
                  </a:rPr>
                  <a:t> </a:t>
                </a:r>
                <a:r>
                  <a:rPr lang="zh-CN" sz="1600" dirty="0">
                    <a:ea typeface="宋体" pitchFamily="2" charset="-122"/>
                  </a:rPr>
                  <a:t>；</a:t>
                </a:r>
              </a:p>
              <a:p>
                <a:pPr marL="485775" indent="-485775">
                  <a:lnSpc>
                    <a:spcPct val="130000"/>
                  </a:lnSpc>
                  <a:buFont typeface="Wingdings" pitchFamily="2" charset="2"/>
                  <a:buNone/>
                </a:pPr>
                <a:r>
                  <a:rPr lang="zh-CN" sz="2000" dirty="0">
                    <a:ea typeface="宋体" pitchFamily="2" charset="-122"/>
                  </a:rPr>
                  <a:t>（</a:t>
                </a:r>
                <a:r>
                  <a:rPr lang="zh-CN" altLang="zh-CN" sz="2000" dirty="0">
                    <a:ea typeface="宋体" pitchFamily="2" charset="-122"/>
                  </a:rPr>
                  <a:t>3</a:t>
                </a:r>
                <a:r>
                  <a:rPr lang="zh-CN" sz="2000" dirty="0" smtClean="0">
                    <a:ea typeface="宋体" pitchFamily="2" charset="-122"/>
                  </a:rPr>
                  <a:t>）</a:t>
                </a:r>
                <a14:m>
                  <m:oMath xmlns:m="http://schemas.openxmlformats.org/officeDocument/2006/math">
                    <m:sSup>
                      <m:sSupPr>
                        <m:ctrlPr>
                          <a:rPr lang="en-US" altLang="zh-CN" sz="2000" i="1" smtClean="0">
                            <a:latin typeface="Cambria Math"/>
                            <a:ea typeface="宋体" pitchFamily="2" charset="-122"/>
                          </a:rPr>
                        </m:ctrlPr>
                      </m:sSupPr>
                      <m:e>
                        <m:r>
                          <a:rPr lang="en-US" altLang="zh-CN" sz="2000" b="1" i="1" smtClean="0">
                            <a:latin typeface="Cambria Math"/>
                            <a:ea typeface="宋体" pitchFamily="2" charset="-122"/>
                          </a:rPr>
                          <m:t>𝑿</m:t>
                        </m:r>
                      </m:e>
                      <m:sup>
                        <m:r>
                          <a:rPr lang="en-US" altLang="zh-CN" sz="2000" b="1" i="1" smtClean="0">
                            <a:latin typeface="Cambria Math"/>
                            <a:ea typeface="宋体" pitchFamily="2" charset="-122"/>
                          </a:rPr>
                          <m:t>𝒊</m:t>
                        </m:r>
                        <m:r>
                          <a:rPr lang="en-US" altLang="zh-CN" sz="2000" b="1" i="1" smtClean="0">
                            <a:latin typeface="Cambria Math"/>
                            <a:ea typeface="宋体" pitchFamily="2" charset="-122"/>
                          </a:rPr>
                          <m:t>+</m:t>
                        </m:r>
                        <m:r>
                          <a:rPr lang="en-US" altLang="zh-CN" sz="2000" b="1" i="1" smtClean="0">
                            <a:latin typeface="Cambria Math"/>
                            <a:ea typeface="宋体" pitchFamily="2" charset="-122"/>
                          </a:rPr>
                          <m:t>𝟏</m:t>
                        </m:r>
                      </m:sup>
                    </m:sSup>
                    <m:r>
                      <a:rPr lang="en-US" altLang="zh-CN" sz="2000" b="1" i="1" smtClean="0">
                        <a:latin typeface="Cambria Math"/>
                        <a:ea typeface="宋体" pitchFamily="2" charset="-122"/>
                      </a:rPr>
                      <m:t>=</m:t>
                    </m:r>
                    <m:r>
                      <a:rPr lang="en-US" altLang="zh-CN" sz="2000" b="1" i="1" smtClean="0">
                        <a:latin typeface="Cambria Math"/>
                        <a:ea typeface="宋体" pitchFamily="2" charset="-122"/>
                      </a:rPr>
                      <m:t>𝑩</m:t>
                    </m:r>
                    <m:r>
                      <a:rPr lang="en-US" altLang="zh-CN" sz="2000" b="1" i="1" smtClean="0">
                        <a:latin typeface="Cambria Math"/>
                        <a:ea typeface="Cambria Math"/>
                      </a:rPr>
                      <m:t>⋃</m:t>
                    </m:r>
                    <m:sSup>
                      <m:sSupPr>
                        <m:ctrlPr>
                          <a:rPr lang="en-US" altLang="zh-CN" sz="2000" b="1" i="1" smtClean="0">
                            <a:latin typeface="Cambria Math"/>
                            <a:ea typeface="Cambria Math"/>
                          </a:rPr>
                        </m:ctrlPr>
                      </m:sSupPr>
                      <m:e>
                        <m:r>
                          <a:rPr lang="en-US" altLang="zh-CN" sz="2000" b="1" i="1" smtClean="0">
                            <a:latin typeface="Cambria Math"/>
                            <a:ea typeface="Cambria Math"/>
                          </a:rPr>
                          <m:t>𝑿</m:t>
                        </m:r>
                      </m:e>
                      <m:sup>
                        <m:r>
                          <a:rPr lang="en-US" altLang="zh-CN" sz="2000" b="1" i="1" smtClean="0">
                            <a:latin typeface="Cambria Math"/>
                            <a:ea typeface="Cambria Math"/>
                          </a:rPr>
                          <m:t>𝒊</m:t>
                        </m:r>
                      </m:sup>
                    </m:sSup>
                  </m:oMath>
                </a14:m>
                <a:r>
                  <a:rPr lang="en-US" altLang="zh-CN" sz="2000" dirty="0" smtClean="0">
                    <a:ea typeface="宋体" pitchFamily="2" charset="-122"/>
                  </a:rPr>
                  <a:t> </a:t>
                </a:r>
                <a:r>
                  <a:rPr lang="zh-CN" altLang="en-US" sz="2000" dirty="0" smtClean="0">
                    <a:ea typeface="宋体" pitchFamily="2" charset="-122"/>
                  </a:rPr>
                  <a:t>；</a:t>
                </a:r>
                <a:endParaRPr lang="zh-CN" sz="2000" dirty="0">
                  <a:ea typeface="宋体" pitchFamily="2" charset="-122"/>
                </a:endParaRPr>
              </a:p>
              <a:p>
                <a:pPr marL="485775" indent="-485775">
                  <a:lnSpc>
                    <a:spcPct val="130000"/>
                  </a:lnSpc>
                  <a:buFont typeface="Wingdings" pitchFamily="2" charset="2"/>
                  <a:buNone/>
                </a:pPr>
                <a:r>
                  <a:rPr lang="zh-CN" sz="2000" dirty="0">
                    <a:ea typeface="宋体" pitchFamily="2" charset="-122"/>
                  </a:rPr>
                  <a:t>（</a:t>
                </a:r>
                <a:r>
                  <a:rPr lang="zh-CN" altLang="zh-CN" sz="2000" dirty="0">
                    <a:ea typeface="宋体" pitchFamily="2" charset="-122"/>
                  </a:rPr>
                  <a:t>4</a:t>
                </a:r>
                <a:r>
                  <a:rPr lang="zh-CN" sz="2000" dirty="0">
                    <a:ea typeface="宋体" pitchFamily="2" charset="-122"/>
                  </a:rPr>
                  <a:t>）</a:t>
                </a:r>
                <a:r>
                  <a:rPr lang="zh-CN" sz="2000" dirty="0" smtClean="0">
                    <a:ea typeface="宋体" pitchFamily="2" charset="-122"/>
                  </a:rPr>
                  <a:t>判断</a:t>
                </a:r>
                <a:r>
                  <a:rPr lang="zh-CN" altLang="en-US" sz="2000" dirty="0" smtClean="0">
                    <a:ea typeface="宋体" pitchFamily="2" charset="-122"/>
                  </a:rPr>
                  <a:t>是否</a:t>
                </a:r>
                <a14:m>
                  <m:oMath xmlns:m="http://schemas.openxmlformats.org/officeDocument/2006/math">
                    <m:sSup>
                      <m:sSupPr>
                        <m:ctrlPr>
                          <a:rPr lang="en-US" altLang="zh-CN" sz="2000" i="1" smtClean="0">
                            <a:latin typeface="Cambria Math"/>
                            <a:ea typeface="宋体" pitchFamily="2" charset="-122"/>
                          </a:rPr>
                        </m:ctrlPr>
                      </m:sSupPr>
                      <m:e>
                        <m:r>
                          <a:rPr lang="en-US" altLang="zh-CN" sz="2000" b="1" i="1" smtClean="0">
                            <a:latin typeface="Cambria Math"/>
                            <a:ea typeface="宋体" pitchFamily="2" charset="-122"/>
                          </a:rPr>
                          <m:t>  </m:t>
                        </m:r>
                        <m:r>
                          <a:rPr lang="en-US" altLang="zh-CN" sz="2000" b="1" i="1" smtClean="0">
                            <a:latin typeface="Cambria Math"/>
                            <a:ea typeface="宋体" pitchFamily="2" charset="-122"/>
                          </a:rPr>
                          <m:t>𝑿</m:t>
                        </m:r>
                      </m:e>
                      <m:sup>
                        <m:r>
                          <a:rPr lang="en-US" altLang="zh-CN" sz="2000" b="1" i="1" smtClean="0">
                            <a:latin typeface="Cambria Math"/>
                            <a:ea typeface="宋体" pitchFamily="2" charset="-122"/>
                          </a:rPr>
                          <m:t>𝒊</m:t>
                        </m:r>
                        <m:r>
                          <a:rPr lang="en-US" altLang="zh-CN" sz="2000" b="1" i="1" smtClean="0">
                            <a:latin typeface="Cambria Math"/>
                            <a:ea typeface="宋体" pitchFamily="2" charset="-122"/>
                          </a:rPr>
                          <m:t>+</m:t>
                        </m:r>
                        <m:r>
                          <a:rPr lang="en-US" altLang="zh-CN" sz="2000" b="1" i="1" smtClean="0">
                            <a:latin typeface="Cambria Math"/>
                            <a:ea typeface="宋体" pitchFamily="2" charset="-122"/>
                          </a:rPr>
                          <m:t>𝟏</m:t>
                        </m:r>
                      </m:sup>
                    </m:sSup>
                    <m:r>
                      <a:rPr lang="en-US" altLang="zh-CN" sz="2000" b="1" i="1" smtClean="0">
                        <a:latin typeface="Cambria Math"/>
                        <a:ea typeface="宋体" pitchFamily="2" charset="-122"/>
                      </a:rPr>
                      <m:t>=</m:t>
                    </m:r>
                    <m:sSup>
                      <m:sSupPr>
                        <m:ctrlPr>
                          <a:rPr lang="en-US" altLang="zh-CN" sz="2000" b="1" i="1" smtClean="0">
                            <a:latin typeface="Cambria Math"/>
                            <a:ea typeface="宋体" pitchFamily="2" charset="-122"/>
                          </a:rPr>
                        </m:ctrlPr>
                      </m:sSupPr>
                      <m:e>
                        <m:r>
                          <a:rPr lang="en-US" altLang="zh-CN" sz="2000" b="1" i="1" smtClean="0">
                            <a:latin typeface="Cambria Math"/>
                            <a:ea typeface="宋体" pitchFamily="2" charset="-122"/>
                          </a:rPr>
                          <m:t>𝑿</m:t>
                        </m:r>
                      </m:e>
                      <m:sup>
                        <m:r>
                          <a:rPr lang="en-US" altLang="zh-CN" sz="2000" b="1" i="1" smtClean="0">
                            <a:latin typeface="Cambria Math"/>
                            <a:ea typeface="宋体" pitchFamily="2" charset="-122"/>
                          </a:rPr>
                          <m:t>𝒊</m:t>
                        </m:r>
                      </m:sup>
                    </m:sSup>
                  </m:oMath>
                </a14:m>
                <a:r>
                  <a:rPr lang="en-US" altLang="zh-CN" sz="2000" dirty="0" smtClean="0">
                    <a:ea typeface="宋体" pitchFamily="2" charset="-122"/>
                  </a:rPr>
                  <a:t> </a:t>
                </a:r>
                <a:endParaRPr lang="zh-CN" altLang="zh-CN" sz="2000" dirty="0">
                  <a:ea typeface="宋体" pitchFamily="2" charset="-122"/>
                </a:endParaRPr>
              </a:p>
              <a:p>
                <a:pPr marL="485775" indent="-485775">
                  <a:lnSpc>
                    <a:spcPct val="130000"/>
                  </a:lnSpc>
                </a:pPr>
                <a:r>
                  <a:rPr lang="zh-CN" sz="2000" dirty="0">
                    <a:ea typeface="宋体" pitchFamily="2" charset="-122"/>
                  </a:rPr>
                  <a:t>（</a:t>
                </a:r>
                <a:r>
                  <a:rPr lang="zh-CN" altLang="zh-CN" sz="2000" dirty="0">
                    <a:ea typeface="宋体" pitchFamily="2" charset="-122"/>
                  </a:rPr>
                  <a:t>5</a:t>
                </a:r>
                <a:r>
                  <a:rPr lang="zh-CN" sz="2000" dirty="0">
                    <a:ea typeface="宋体" pitchFamily="2" charset="-122"/>
                  </a:rPr>
                  <a:t>）若相等</a:t>
                </a:r>
                <a:r>
                  <a:rPr lang="zh-CN" sz="2000" dirty="0" smtClean="0">
                    <a:ea typeface="宋体" pitchFamily="2" charset="-122"/>
                  </a:rPr>
                  <a:t>或</a:t>
                </a:r>
                <a:r>
                  <a:rPr lang="en-US" altLang="zh-CN" sz="2000" dirty="0" smtClean="0">
                    <a:ea typeface="宋体" pitchFamily="2" charset="-122"/>
                  </a:rPr>
                  <a:t>  </a:t>
                </a:r>
                <a14:m>
                  <m:oMath xmlns:m="http://schemas.openxmlformats.org/officeDocument/2006/math">
                    <m:sSup>
                      <m:sSupPr>
                        <m:ctrlPr>
                          <a:rPr lang="en-US" altLang="zh-CN" sz="2000" i="1">
                            <a:latin typeface="Cambria Math"/>
                            <a:ea typeface="宋体" pitchFamily="2" charset="-122"/>
                          </a:rPr>
                        </m:ctrlPr>
                      </m:sSupPr>
                      <m:e>
                        <m:r>
                          <a:rPr lang="en-US" altLang="zh-CN" sz="2000" i="1">
                            <a:latin typeface="Cambria Math"/>
                            <a:ea typeface="宋体" pitchFamily="2" charset="-122"/>
                          </a:rPr>
                          <m:t>𝑿</m:t>
                        </m:r>
                      </m:e>
                      <m:sup>
                        <m:r>
                          <a:rPr lang="en-US" altLang="zh-CN" sz="2000" i="1">
                            <a:latin typeface="Cambria Math"/>
                            <a:ea typeface="宋体" pitchFamily="2" charset="-122"/>
                          </a:rPr>
                          <m:t>𝒊</m:t>
                        </m:r>
                      </m:sup>
                    </m:sSup>
                    <m:r>
                      <a:rPr lang="en-US" altLang="zh-CN" sz="2000" b="1" i="1" smtClean="0">
                        <a:latin typeface="Cambria Math"/>
                        <a:ea typeface="宋体" pitchFamily="2" charset="-122"/>
                      </a:rPr>
                      <m:t>=</m:t>
                    </m:r>
                    <m:r>
                      <a:rPr lang="en-US" altLang="zh-CN" sz="2000" b="1" i="1" smtClean="0">
                        <a:latin typeface="Cambria Math"/>
                        <a:ea typeface="宋体" pitchFamily="2" charset="-122"/>
                      </a:rPr>
                      <m:t>𝑼</m:t>
                    </m:r>
                    <m:r>
                      <a:rPr lang="zh-CN" altLang="en-US" sz="2000" b="1" i="1" smtClean="0">
                        <a:latin typeface="Cambria Math"/>
                        <a:ea typeface="宋体" pitchFamily="2" charset="-122"/>
                      </a:rPr>
                      <m:t>，</m:t>
                    </m:r>
                  </m:oMath>
                </a14:m>
                <a:r>
                  <a:rPr lang="zh-CN" sz="2000" dirty="0" smtClean="0">
                    <a:ea typeface="宋体" pitchFamily="2" charset="-122"/>
                  </a:rPr>
                  <a:t>则</a:t>
                </a:r>
                <a14:m>
                  <m:oMath xmlns:m="http://schemas.openxmlformats.org/officeDocument/2006/math">
                    <m:sSup>
                      <m:sSupPr>
                        <m:ctrlPr>
                          <a:rPr lang="en-US" altLang="zh-CN" sz="2000" i="1">
                            <a:latin typeface="Cambria Math"/>
                            <a:ea typeface="宋体" pitchFamily="2" charset="-122"/>
                          </a:rPr>
                        </m:ctrlPr>
                      </m:sSupPr>
                      <m:e>
                        <m:r>
                          <a:rPr lang="en-US" altLang="zh-CN" sz="2000" b="1" i="1" smtClean="0">
                            <a:latin typeface="Cambria Math"/>
                            <a:ea typeface="宋体" pitchFamily="2" charset="-122"/>
                          </a:rPr>
                          <m:t> </m:t>
                        </m:r>
                        <m:r>
                          <a:rPr lang="en-US" altLang="zh-CN" sz="2000" i="1">
                            <a:latin typeface="Cambria Math"/>
                            <a:ea typeface="宋体" pitchFamily="2" charset="-122"/>
                          </a:rPr>
                          <m:t>𝑿</m:t>
                        </m:r>
                      </m:e>
                      <m:sup>
                        <m:r>
                          <a:rPr lang="en-US" altLang="zh-CN" sz="2000" i="1">
                            <a:latin typeface="Cambria Math"/>
                            <a:ea typeface="宋体" pitchFamily="2" charset="-122"/>
                          </a:rPr>
                          <m:t>𝒊</m:t>
                        </m:r>
                      </m:sup>
                    </m:sSup>
                    <m:r>
                      <a:rPr lang="en-US" altLang="zh-CN" sz="2000" b="1" i="1" smtClean="0">
                        <a:latin typeface="Cambria Math"/>
                        <a:ea typeface="宋体" pitchFamily="2" charset="-122"/>
                      </a:rPr>
                      <m:t> </m:t>
                    </m:r>
                  </m:oMath>
                </a14:m>
                <a:r>
                  <a:rPr lang="zh-CN" sz="2000" dirty="0" smtClean="0">
                    <a:ea typeface="宋体" pitchFamily="2" charset="-122"/>
                  </a:rPr>
                  <a:t>就是</a:t>
                </a:r>
                <a:r>
                  <a:rPr lang="en-US" altLang="zh-CN" sz="2000" dirty="0" smtClean="0">
                    <a:ea typeface="宋体" pitchFamily="2" charset="-122"/>
                  </a:rPr>
                  <a:t> </a:t>
                </a:r>
                <a14:m>
                  <m:oMath xmlns:m="http://schemas.openxmlformats.org/officeDocument/2006/math">
                    <m:sSubSup>
                      <m:sSubSupPr>
                        <m:ctrlPr>
                          <a:rPr lang="en-US" altLang="zh-CN" sz="2000" i="1" smtClean="0">
                            <a:latin typeface="Cambria Math"/>
                            <a:ea typeface="宋体" pitchFamily="2" charset="-122"/>
                          </a:rPr>
                        </m:ctrlPr>
                      </m:sSubSupPr>
                      <m:e>
                        <m:r>
                          <a:rPr lang="en-US" altLang="zh-CN" sz="2000" b="1" i="1" smtClean="0">
                            <a:latin typeface="Cambria Math"/>
                            <a:ea typeface="宋体" pitchFamily="2" charset="-122"/>
                          </a:rPr>
                          <m:t>𝑿</m:t>
                        </m:r>
                      </m:e>
                      <m:sub>
                        <m:r>
                          <a:rPr lang="zh-CN" altLang="en-US" sz="2000" i="1" smtClean="0">
                            <a:latin typeface="Cambria Math"/>
                            <a:ea typeface="宋体" pitchFamily="2" charset="-122"/>
                          </a:rPr>
                          <m:t>𝓕</m:t>
                        </m:r>
                      </m:sub>
                      <m:sup>
                        <m:r>
                          <a:rPr lang="en-US" altLang="zh-CN" sz="2000" b="1" i="1" smtClean="0">
                            <a:latin typeface="Cambria Math"/>
                            <a:ea typeface="宋体" pitchFamily="2" charset="-122"/>
                          </a:rPr>
                          <m:t>+</m:t>
                        </m:r>
                      </m:sup>
                    </m:sSubSup>
                  </m:oMath>
                </a14:m>
                <a:r>
                  <a:rPr lang="zh-CN" altLang="en-US" sz="2000" dirty="0" smtClean="0">
                    <a:ea typeface="宋体" pitchFamily="2" charset="-122"/>
                  </a:rPr>
                  <a:t>，</a:t>
                </a:r>
                <a:r>
                  <a:rPr lang="zh-CN" altLang="zh-CN" sz="2000" dirty="0" smtClean="0">
                    <a:ea typeface="宋体" pitchFamily="2" charset="-122"/>
                  </a:rPr>
                  <a:t> </a:t>
                </a:r>
                <a:r>
                  <a:rPr lang="zh-CN" sz="2000" dirty="0">
                    <a:ea typeface="宋体" pitchFamily="2" charset="-122"/>
                  </a:rPr>
                  <a:t>算法</a:t>
                </a:r>
                <a:r>
                  <a:rPr lang="zh-CN" sz="2000" dirty="0" smtClean="0">
                    <a:ea typeface="宋体" pitchFamily="2" charset="-122"/>
                  </a:rPr>
                  <a:t>终止</a:t>
                </a:r>
                <a:r>
                  <a:rPr lang="zh-CN" altLang="en-US" sz="2000" dirty="0" smtClean="0">
                    <a:ea typeface="宋体" pitchFamily="2" charset="-122"/>
                  </a:rPr>
                  <a:t>；</a:t>
                </a:r>
                <a:endParaRPr lang="zh-CN" sz="2000" dirty="0">
                  <a:ea typeface="宋体" pitchFamily="2" charset="-122"/>
                </a:endParaRPr>
              </a:p>
              <a:p>
                <a:pPr marL="485775" indent="-485775">
                  <a:lnSpc>
                    <a:spcPct val="130000"/>
                  </a:lnSpc>
                  <a:buFont typeface="Wingdings" pitchFamily="2" charset="2"/>
                  <a:buNone/>
                </a:pPr>
                <a:r>
                  <a:rPr lang="zh-CN" sz="2000" dirty="0">
                    <a:ea typeface="宋体" pitchFamily="2" charset="-122"/>
                  </a:rPr>
                  <a:t>（</a:t>
                </a:r>
                <a:r>
                  <a:rPr lang="zh-CN" altLang="zh-CN" sz="2000" dirty="0">
                    <a:ea typeface="宋体" pitchFamily="2" charset="-122"/>
                  </a:rPr>
                  <a:t>6</a:t>
                </a:r>
                <a:r>
                  <a:rPr lang="zh-CN" sz="2000" dirty="0">
                    <a:ea typeface="宋体" pitchFamily="2" charset="-122"/>
                  </a:rPr>
                  <a:t>）若否，则 </a:t>
                </a:r>
                <a14:m>
                  <m:oMath xmlns:m="http://schemas.openxmlformats.org/officeDocument/2006/math">
                    <m:r>
                      <a:rPr lang="en-US" altLang="zh-CN" sz="2000" b="1" i="1" smtClean="0">
                        <a:latin typeface="Cambria Math"/>
                        <a:ea typeface="宋体" pitchFamily="2" charset="-122"/>
                      </a:rPr>
                      <m:t>𝒊</m:t>
                    </m:r>
                    <m:r>
                      <a:rPr lang="en-US" altLang="zh-CN" sz="2000" b="1" i="1" smtClean="0">
                        <a:latin typeface="Cambria Math"/>
                        <a:ea typeface="宋体" pitchFamily="2" charset="-122"/>
                      </a:rPr>
                      <m:t>=</m:t>
                    </m:r>
                    <m:r>
                      <a:rPr lang="en-US" altLang="zh-CN" sz="2000" b="1" i="1" smtClean="0">
                        <a:latin typeface="Cambria Math"/>
                        <a:ea typeface="宋体" pitchFamily="2" charset="-122"/>
                      </a:rPr>
                      <m:t>𝒊</m:t>
                    </m:r>
                    <m:r>
                      <a:rPr lang="en-US" altLang="zh-CN" sz="2000" b="1" i="1" smtClean="0">
                        <a:latin typeface="Cambria Math"/>
                        <a:ea typeface="宋体" pitchFamily="2" charset="-122"/>
                      </a:rPr>
                      <m:t>+</m:t>
                    </m:r>
                    <m:r>
                      <a:rPr lang="en-US" altLang="zh-CN" sz="2000" b="1" i="1" smtClean="0">
                        <a:latin typeface="Cambria Math"/>
                        <a:ea typeface="宋体" pitchFamily="2" charset="-122"/>
                      </a:rPr>
                      <m:t>𝟏</m:t>
                    </m:r>
                  </m:oMath>
                </a14:m>
                <a:r>
                  <a:rPr lang="zh-CN" sz="2000" dirty="0" smtClean="0">
                    <a:ea typeface="宋体" pitchFamily="2" charset="-122"/>
                  </a:rPr>
                  <a:t>，</a:t>
                </a:r>
                <a:r>
                  <a:rPr lang="zh-CN" sz="2000" dirty="0">
                    <a:ea typeface="宋体" pitchFamily="2" charset="-122"/>
                  </a:rPr>
                  <a:t>返回第（</a:t>
                </a:r>
                <a:r>
                  <a:rPr lang="zh-CN" altLang="zh-CN" sz="2000" dirty="0">
                    <a:ea typeface="宋体" pitchFamily="2" charset="-122"/>
                  </a:rPr>
                  <a:t>2</a:t>
                </a:r>
                <a:r>
                  <a:rPr lang="zh-CN" sz="2000" dirty="0">
                    <a:ea typeface="宋体" pitchFamily="2" charset="-122"/>
                  </a:rPr>
                  <a:t>）步</a:t>
                </a:r>
                <a:r>
                  <a:rPr lang="zh-CN" sz="2000" dirty="0" smtClean="0">
                    <a:ea typeface="宋体" pitchFamily="2" charset="-122"/>
                  </a:rPr>
                  <a:t>。</a:t>
                </a:r>
                <a:endParaRPr lang="en-US" altLang="zh-CN" sz="2000" dirty="0" smtClean="0">
                  <a:ea typeface="宋体" pitchFamily="2" charset="-122"/>
                </a:endParaRPr>
              </a:p>
              <a:p>
                <a:pPr marL="485775" indent="-485775">
                  <a:lnSpc>
                    <a:spcPct val="130000"/>
                  </a:lnSpc>
                </a:pPr>
                <a:r>
                  <a:rPr lang="en-US" altLang="zh-CN" sz="2000" dirty="0" smtClean="0">
                    <a:ea typeface="宋体" pitchFamily="2" charset="-122"/>
                  </a:rPr>
                  <a:t>        </a:t>
                </a:r>
                <a:r>
                  <a:rPr lang="zh-CN" altLang="zh-CN" sz="2000" dirty="0" smtClean="0">
                    <a:ea typeface="宋体" pitchFamily="2" charset="-122"/>
                  </a:rPr>
                  <a:t>对于</a:t>
                </a:r>
                <a:r>
                  <a:rPr lang="zh-CN" altLang="zh-CN" sz="2000" dirty="0">
                    <a:ea typeface="宋体" pitchFamily="2" charset="-122"/>
                  </a:rPr>
                  <a:t>该算法， </a:t>
                </a:r>
                <a:r>
                  <a:rPr lang="zh-CN" altLang="zh-CN" sz="2000" dirty="0" smtClean="0">
                    <a:ea typeface="宋体" pitchFamily="2" charset="-122"/>
                  </a:rPr>
                  <a:t>令</a:t>
                </a:r>
                <a14:m>
                  <m:oMath xmlns:m="http://schemas.openxmlformats.org/officeDocument/2006/math">
                    <m:sSub>
                      <m:sSubPr>
                        <m:ctrlPr>
                          <a:rPr lang="en-US" altLang="zh-CN" sz="2000" i="1" smtClean="0">
                            <a:latin typeface="Cambria Math"/>
                            <a:ea typeface="宋体" pitchFamily="2" charset="-122"/>
                          </a:rPr>
                        </m:ctrlPr>
                      </m:sSubPr>
                      <m:e>
                        <m:r>
                          <a:rPr lang="en-US" altLang="zh-CN" sz="2000" b="1" i="1" smtClean="0">
                            <a:latin typeface="Cambria Math"/>
                            <a:ea typeface="宋体" pitchFamily="2" charset="-122"/>
                          </a:rPr>
                          <m:t>𝒂</m:t>
                        </m:r>
                      </m:e>
                      <m:sub>
                        <m:r>
                          <a:rPr lang="en-US" altLang="zh-CN" sz="2000" b="1" i="1" smtClean="0">
                            <a:latin typeface="Cambria Math"/>
                            <a:ea typeface="宋体" pitchFamily="2" charset="-122"/>
                          </a:rPr>
                          <m:t>𝒊</m:t>
                        </m:r>
                      </m:sub>
                    </m:sSub>
                  </m:oMath>
                </a14:m>
                <a:r>
                  <a:rPr lang="zh-CN" altLang="zh-CN" sz="2000" dirty="0" smtClean="0">
                    <a:ea typeface="宋体" pitchFamily="2" charset="-122"/>
                  </a:rPr>
                  <a:t>=|</a:t>
                </a:r>
                <a14:m>
                  <m:oMath xmlns:m="http://schemas.openxmlformats.org/officeDocument/2006/math">
                    <m:sSup>
                      <m:sSupPr>
                        <m:ctrlPr>
                          <a:rPr lang="en-US" altLang="zh-CN" sz="2000" i="1">
                            <a:latin typeface="Cambria Math"/>
                            <a:ea typeface="宋体" pitchFamily="2" charset="-122"/>
                          </a:rPr>
                        </m:ctrlPr>
                      </m:sSupPr>
                      <m:e>
                        <m:r>
                          <a:rPr lang="en-US" altLang="zh-CN" sz="2000" i="1">
                            <a:latin typeface="Cambria Math"/>
                            <a:ea typeface="宋体" pitchFamily="2" charset="-122"/>
                          </a:rPr>
                          <m:t>𝑿</m:t>
                        </m:r>
                      </m:e>
                      <m:sup>
                        <m:r>
                          <a:rPr lang="en-US" altLang="zh-CN" sz="2000" i="1">
                            <a:latin typeface="Cambria Math"/>
                            <a:ea typeface="宋体" pitchFamily="2" charset="-122"/>
                          </a:rPr>
                          <m:t>𝒊</m:t>
                        </m:r>
                      </m:sup>
                    </m:sSup>
                  </m:oMath>
                </a14:m>
                <a:r>
                  <a:rPr lang="zh-CN" altLang="zh-CN" sz="2000" dirty="0" smtClean="0">
                    <a:ea typeface="宋体" pitchFamily="2" charset="-122"/>
                  </a:rPr>
                  <a:t>|</a:t>
                </a:r>
                <a:r>
                  <a:rPr lang="zh-CN" altLang="zh-CN" sz="2000" dirty="0">
                    <a:ea typeface="宋体" pitchFamily="2" charset="-122"/>
                  </a:rPr>
                  <a:t>，{</a:t>
                </a:r>
                <a14:m>
                  <m:oMath xmlns:m="http://schemas.openxmlformats.org/officeDocument/2006/math">
                    <m:sSub>
                      <m:sSubPr>
                        <m:ctrlPr>
                          <a:rPr lang="en-US" altLang="zh-CN" sz="2000" i="1">
                            <a:latin typeface="Cambria Math"/>
                            <a:ea typeface="宋体" pitchFamily="2" charset="-122"/>
                          </a:rPr>
                        </m:ctrlPr>
                      </m:sSubPr>
                      <m:e>
                        <m:r>
                          <a:rPr lang="en-US" altLang="zh-CN" sz="2000" i="1">
                            <a:latin typeface="Cambria Math"/>
                            <a:ea typeface="宋体" pitchFamily="2" charset="-122"/>
                          </a:rPr>
                          <m:t>𝒂</m:t>
                        </m:r>
                      </m:e>
                      <m:sub>
                        <m:r>
                          <a:rPr lang="en-US" altLang="zh-CN" sz="2000" i="1">
                            <a:latin typeface="Cambria Math"/>
                            <a:ea typeface="宋体" pitchFamily="2" charset="-122"/>
                          </a:rPr>
                          <m:t>𝒊</m:t>
                        </m:r>
                      </m:sub>
                    </m:sSub>
                  </m:oMath>
                </a14:m>
                <a:r>
                  <a:rPr lang="zh-CN" altLang="zh-CN" sz="2000" dirty="0">
                    <a:ea typeface="宋体" pitchFamily="2" charset="-122"/>
                  </a:rPr>
                  <a:t>}形成一个步长大于1的严格递增的序列，序列的上界是 | </a:t>
                </a:r>
                <a14:m>
                  <m:oMath xmlns:m="http://schemas.openxmlformats.org/officeDocument/2006/math">
                    <m:r>
                      <a:rPr lang="en-US" altLang="zh-CN" sz="2000" b="1" i="1" dirty="0" smtClean="0">
                        <a:latin typeface="Cambria Math"/>
                        <a:ea typeface="宋体" pitchFamily="2" charset="-122"/>
                      </a:rPr>
                      <m:t>𝑼</m:t>
                    </m:r>
                  </m:oMath>
                </a14:m>
                <a:r>
                  <a:rPr lang="zh-CN" altLang="zh-CN" sz="2000" dirty="0">
                    <a:ea typeface="宋体" pitchFamily="2" charset="-122"/>
                  </a:rPr>
                  <a:t>|，因此该算法最多 |</a:t>
                </a:r>
                <a:r>
                  <a:rPr lang="en-US" altLang="zh-CN" sz="2000" dirty="0">
                    <a:ea typeface="宋体" pitchFamily="2" charset="-122"/>
                  </a:rPr>
                  <a:t> </a:t>
                </a:r>
                <a14:m>
                  <m:oMath xmlns:m="http://schemas.openxmlformats.org/officeDocument/2006/math">
                    <m:r>
                      <a:rPr lang="en-US" altLang="zh-CN" sz="2000" i="1" dirty="0">
                        <a:latin typeface="Cambria Math"/>
                        <a:ea typeface="宋体" pitchFamily="2" charset="-122"/>
                      </a:rPr>
                      <m:t>𝑼</m:t>
                    </m:r>
                    <m:r>
                      <a:rPr lang="en-US" altLang="zh-CN" sz="2000" i="1" dirty="0">
                        <a:latin typeface="Cambria Math"/>
                        <a:ea typeface="宋体" pitchFamily="2" charset="-122"/>
                      </a:rPr>
                      <m:t> </m:t>
                    </m:r>
                  </m:oMath>
                </a14:m>
                <a:r>
                  <a:rPr lang="zh-CN" altLang="zh-CN" sz="2000" dirty="0">
                    <a:ea typeface="宋体" pitchFamily="2" charset="-122"/>
                  </a:rPr>
                  <a:t>| - </a:t>
                </a:r>
                <a:r>
                  <a:rPr lang="zh-CN" altLang="zh-CN" sz="2000" i="1" dirty="0" smtClean="0">
                    <a:ea typeface="宋体" pitchFamily="2" charset="-122"/>
                  </a:rPr>
                  <a:t>|</a:t>
                </a:r>
                <a14:m>
                  <m:oMath xmlns:m="http://schemas.openxmlformats.org/officeDocument/2006/math">
                    <m:r>
                      <a:rPr lang="en-US" altLang="zh-CN" sz="2000" b="1" i="1" smtClean="0">
                        <a:latin typeface="Cambria Math"/>
                        <a:ea typeface="宋体" pitchFamily="2" charset="-122"/>
                      </a:rPr>
                      <m:t>𝑿</m:t>
                    </m:r>
                  </m:oMath>
                </a14:m>
                <a:r>
                  <a:rPr lang="zh-CN" altLang="zh-CN" sz="2000" dirty="0" smtClean="0">
                    <a:ea typeface="宋体" pitchFamily="2" charset="-122"/>
                  </a:rPr>
                  <a:t>| </a:t>
                </a:r>
                <a:r>
                  <a:rPr lang="zh-CN" altLang="zh-CN" sz="2000" dirty="0">
                    <a:ea typeface="宋体" pitchFamily="2" charset="-122"/>
                  </a:rPr>
                  <a:t>次循环就会</a:t>
                </a:r>
                <a:r>
                  <a:rPr lang="zh-CN" altLang="zh-CN" sz="2000" dirty="0" smtClean="0">
                    <a:ea typeface="宋体" pitchFamily="2" charset="-122"/>
                  </a:rPr>
                  <a:t>终止。</a:t>
                </a:r>
                <a:endParaRPr lang="zh-CN" altLang="zh-CN" sz="2000" dirty="0">
                  <a:ea typeface="宋体" pitchFamily="2" charset="-122"/>
                </a:endParaRPr>
              </a:p>
              <a:p>
                <a:pPr marL="485775" indent="-485775">
                  <a:lnSpc>
                    <a:spcPct val="130000"/>
                  </a:lnSpc>
                  <a:buFont typeface="Wingdings" pitchFamily="2" charset="2"/>
                  <a:buNone/>
                </a:pPr>
                <a:endParaRPr lang="zh-CN" sz="2000" dirty="0">
                  <a:ea typeface="宋体" pitchFamily="2" charset="-122"/>
                </a:endParaRPr>
              </a:p>
            </p:txBody>
          </p:sp>
        </mc:Choice>
        <mc:Fallback>
          <p:sp>
            <p:nvSpPr>
              <p:cNvPr id="72707" name="Rectangle 3"/>
              <p:cNvSpPr>
                <a:spLocks noGrp="1" noRot="1" noChangeAspect="1" noMove="1" noResize="1" noEditPoints="1" noAdjustHandles="1" noChangeArrowheads="1" noChangeShapeType="1" noTextEdit="1"/>
              </p:cNvSpPr>
              <p:nvPr>
                <p:ph idx="4294967295"/>
              </p:nvPr>
            </p:nvSpPr>
            <p:spPr>
              <a:xfrm>
                <a:off x="1043608" y="964542"/>
                <a:ext cx="8100392" cy="4731100"/>
              </a:xfrm>
              <a:blipFill rotWithShape="1">
                <a:blip r:embed="rId1"/>
                <a:stretch>
                  <a:fillRect l="-451" t="-2062"/>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1187624" y="61260"/>
            <a:ext cx="2971855" cy="903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函数依赖闭包</a:t>
            </a:r>
            <a:endParaRPr lang="zh-CN" sz="3600" dirty="0">
              <a:latin typeface="+mn-ea"/>
              <a:ea typeface="+mn-ea"/>
            </a:endParaRPr>
          </a:p>
        </p:txBody>
      </p:sp>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4</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2707">
                                            <p:txEl>
                                              <p:pRg st="0" end="0"/>
                                            </p:txEl>
                                          </p:spTgt>
                                        </p:tgtEl>
                                        <p:attrNameLst>
                                          <p:attrName>style.visibility</p:attrName>
                                        </p:attrNameLst>
                                      </p:cBhvr>
                                      <p:to>
                                        <p:strVal val="visible"/>
                                      </p:to>
                                    </p:set>
                                    <p:animEffect transition="in" filter="fade">
                                      <p:cBhvr>
                                        <p:cTn id="12" dur="1000"/>
                                        <p:tgtEl>
                                          <p:spTgt spid="72707">
                                            <p:txEl>
                                              <p:pRg st="0" end="0"/>
                                            </p:txEl>
                                          </p:spTgt>
                                        </p:tgtEl>
                                      </p:cBhvr>
                                    </p:animEffect>
                                    <p:anim calcmode="lin" valueType="num">
                                      <p:cBhvr>
                                        <p:cTn id="13" dur="10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27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2707">
                                            <p:txEl>
                                              <p:pRg st="1" end="1"/>
                                            </p:txEl>
                                          </p:spTgt>
                                        </p:tgtEl>
                                        <p:attrNameLst>
                                          <p:attrName>style.visibility</p:attrName>
                                        </p:attrNameLst>
                                      </p:cBhvr>
                                      <p:to>
                                        <p:strVal val="visible"/>
                                      </p:to>
                                    </p:set>
                                    <p:animEffect transition="in" filter="fade">
                                      <p:cBhvr>
                                        <p:cTn id="19" dur="1000"/>
                                        <p:tgtEl>
                                          <p:spTgt spid="72707">
                                            <p:txEl>
                                              <p:pRg st="1" end="1"/>
                                            </p:txEl>
                                          </p:spTgt>
                                        </p:tgtEl>
                                      </p:cBhvr>
                                    </p:animEffect>
                                    <p:anim calcmode="lin" valueType="num">
                                      <p:cBhvr>
                                        <p:cTn id="20" dur="10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27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2707">
                                            <p:txEl>
                                              <p:pRg st="2" end="2"/>
                                            </p:txEl>
                                          </p:spTgt>
                                        </p:tgtEl>
                                        <p:attrNameLst>
                                          <p:attrName>style.visibility</p:attrName>
                                        </p:attrNameLst>
                                      </p:cBhvr>
                                      <p:to>
                                        <p:strVal val="visible"/>
                                      </p:to>
                                    </p:set>
                                    <p:animEffect transition="in" filter="fade">
                                      <p:cBhvr>
                                        <p:cTn id="26" dur="1000"/>
                                        <p:tgtEl>
                                          <p:spTgt spid="72707">
                                            <p:txEl>
                                              <p:pRg st="2" end="2"/>
                                            </p:txEl>
                                          </p:spTgt>
                                        </p:tgtEl>
                                      </p:cBhvr>
                                    </p:animEffect>
                                    <p:anim calcmode="lin" valueType="num">
                                      <p:cBhvr>
                                        <p:cTn id="27" dur="10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27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2707">
                                            <p:txEl>
                                              <p:pRg st="3" end="3"/>
                                            </p:txEl>
                                          </p:spTgt>
                                        </p:tgtEl>
                                        <p:attrNameLst>
                                          <p:attrName>style.visibility</p:attrName>
                                        </p:attrNameLst>
                                      </p:cBhvr>
                                      <p:to>
                                        <p:strVal val="visible"/>
                                      </p:to>
                                    </p:set>
                                    <p:animEffect transition="in" filter="fade">
                                      <p:cBhvr>
                                        <p:cTn id="33" dur="1000"/>
                                        <p:tgtEl>
                                          <p:spTgt spid="72707">
                                            <p:txEl>
                                              <p:pRg st="3" end="3"/>
                                            </p:txEl>
                                          </p:spTgt>
                                        </p:tgtEl>
                                      </p:cBhvr>
                                    </p:animEffect>
                                    <p:anim calcmode="lin" valueType="num">
                                      <p:cBhvr>
                                        <p:cTn id="34" dur="10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27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2707">
                                            <p:txEl>
                                              <p:pRg st="4" end="4"/>
                                            </p:txEl>
                                          </p:spTgt>
                                        </p:tgtEl>
                                        <p:attrNameLst>
                                          <p:attrName>style.visibility</p:attrName>
                                        </p:attrNameLst>
                                      </p:cBhvr>
                                      <p:to>
                                        <p:strVal val="visible"/>
                                      </p:to>
                                    </p:set>
                                    <p:animEffect transition="in" filter="fade">
                                      <p:cBhvr>
                                        <p:cTn id="40" dur="1000"/>
                                        <p:tgtEl>
                                          <p:spTgt spid="72707">
                                            <p:txEl>
                                              <p:pRg st="4" end="4"/>
                                            </p:txEl>
                                          </p:spTgt>
                                        </p:tgtEl>
                                      </p:cBhvr>
                                    </p:animEffect>
                                    <p:anim calcmode="lin" valueType="num">
                                      <p:cBhvr>
                                        <p:cTn id="41" dur="10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27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2707">
                                            <p:txEl>
                                              <p:pRg st="5" end="5"/>
                                            </p:txEl>
                                          </p:spTgt>
                                        </p:tgtEl>
                                        <p:attrNameLst>
                                          <p:attrName>style.visibility</p:attrName>
                                        </p:attrNameLst>
                                      </p:cBhvr>
                                      <p:to>
                                        <p:strVal val="visible"/>
                                      </p:to>
                                    </p:set>
                                    <p:animEffect transition="in" filter="fade">
                                      <p:cBhvr>
                                        <p:cTn id="47" dur="1000"/>
                                        <p:tgtEl>
                                          <p:spTgt spid="72707">
                                            <p:txEl>
                                              <p:pRg st="5" end="5"/>
                                            </p:txEl>
                                          </p:spTgt>
                                        </p:tgtEl>
                                      </p:cBhvr>
                                    </p:animEffect>
                                    <p:anim calcmode="lin" valueType="num">
                                      <p:cBhvr>
                                        <p:cTn id="48" dur="10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7270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2707">
                                            <p:txEl>
                                              <p:pRg st="6" end="6"/>
                                            </p:txEl>
                                          </p:spTgt>
                                        </p:tgtEl>
                                        <p:attrNameLst>
                                          <p:attrName>style.visibility</p:attrName>
                                        </p:attrNameLst>
                                      </p:cBhvr>
                                      <p:to>
                                        <p:strVal val="visible"/>
                                      </p:to>
                                    </p:set>
                                    <p:animEffect transition="in" filter="fade">
                                      <p:cBhvr>
                                        <p:cTn id="54" dur="1000"/>
                                        <p:tgtEl>
                                          <p:spTgt spid="72707">
                                            <p:txEl>
                                              <p:pRg st="6" end="6"/>
                                            </p:txEl>
                                          </p:spTgt>
                                        </p:tgtEl>
                                      </p:cBhvr>
                                    </p:animEffect>
                                    <p:anim calcmode="lin" valueType="num">
                                      <p:cBhvr>
                                        <p:cTn id="55" dur="10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7270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2707">
                                            <p:txEl>
                                              <p:pRg st="7" end="7"/>
                                            </p:txEl>
                                          </p:spTgt>
                                        </p:tgtEl>
                                        <p:attrNameLst>
                                          <p:attrName>style.visibility</p:attrName>
                                        </p:attrNameLst>
                                      </p:cBhvr>
                                      <p:to>
                                        <p:strVal val="visible"/>
                                      </p:to>
                                    </p:set>
                                    <p:animEffect transition="in" filter="fade">
                                      <p:cBhvr>
                                        <p:cTn id="61" dur="1000"/>
                                        <p:tgtEl>
                                          <p:spTgt spid="72707">
                                            <p:txEl>
                                              <p:pRg st="7" end="7"/>
                                            </p:txEl>
                                          </p:spTgt>
                                        </p:tgtEl>
                                      </p:cBhvr>
                                    </p:animEffect>
                                    <p:anim calcmode="lin" valueType="num">
                                      <p:cBhvr>
                                        <p:cTn id="62" dur="10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7270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72707">
                                            <p:txEl>
                                              <p:pRg st="8" end="8"/>
                                            </p:txEl>
                                          </p:spTgt>
                                        </p:tgtEl>
                                        <p:attrNameLst>
                                          <p:attrName>style.visibility</p:attrName>
                                        </p:attrNameLst>
                                      </p:cBhvr>
                                      <p:to>
                                        <p:strVal val="visible"/>
                                      </p:to>
                                    </p:set>
                                    <p:animEffect transition="in" filter="fade">
                                      <p:cBhvr>
                                        <p:cTn id="68" dur="1000"/>
                                        <p:tgtEl>
                                          <p:spTgt spid="72707">
                                            <p:txEl>
                                              <p:pRg st="8" end="8"/>
                                            </p:txEl>
                                          </p:spTgt>
                                        </p:tgtEl>
                                      </p:cBhvr>
                                    </p:animEffect>
                                    <p:anim calcmode="lin" valueType="num">
                                      <p:cBhvr>
                                        <p:cTn id="69" dur="10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7270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72707">
                                            <p:txEl>
                                              <p:pRg st="9" end="9"/>
                                            </p:txEl>
                                          </p:spTgt>
                                        </p:tgtEl>
                                        <p:attrNameLst>
                                          <p:attrName>style.visibility</p:attrName>
                                        </p:attrNameLst>
                                      </p:cBhvr>
                                      <p:to>
                                        <p:strVal val="visible"/>
                                      </p:to>
                                    </p:set>
                                    <p:animEffect transition="in" filter="fade">
                                      <p:cBhvr>
                                        <p:cTn id="75" dur="1000"/>
                                        <p:tgtEl>
                                          <p:spTgt spid="72707">
                                            <p:txEl>
                                              <p:pRg st="9" end="9"/>
                                            </p:txEl>
                                          </p:spTgt>
                                        </p:tgtEl>
                                      </p:cBhvr>
                                    </p:animEffect>
                                    <p:anim calcmode="lin" valueType="num">
                                      <p:cBhvr>
                                        <p:cTn id="76" dur="1000" fill="hold"/>
                                        <p:tgtEl>
                                          <p:spTgt spid="72707">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7270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4755" name="Rectangle 3"/>
              <p:cNvSpPr>
                <a:spLocks noGrp="1" noChangeArrowheads="1"/>
              </p:cNvSpPr>
              <p:nvPr>
                <p:ph idx="4294967295"/>
              </p:nvPr>
            </p:nvSpPr>
            <p:spPr>
              <a:xfrm>
                <a:off x="971600" y="976499"/>
                <a:ext cx="8064896" cy="4401282"/>
              </a:xfrm>
            </p:spPr>
            <p:txBody>
              <a:bodyPr>
                <a:normAutofit/>
              </a:bodyPr>
              <a:lstStyle/>
              <a:p>
                <a:pPr marL="533400" indent="-533400">
                  <a:buFont typeface="Wingdings" pitchFamily="2" charset="2"/>
                  <a:buNone/>
                </a:pPr>
                <a:r>
                  <a:rPr lang="zh-CN" altLang="zh-CN" sz="2200" b="1" dirty="0" smtClean="0">
                    <a:latin typeface="Times New Roman" pitchFamily="18" charset="0"/>
                    <a:ea typeface="宋体" pitchFamily="2" charset="-122"/>
                  </a:rPr>
                  <a:t>【</a:t>
                </a:r>
                <a:r>
                  <a:rPr lang="zh-CN" sz="2200" b="1" dirty="0">
                    <a:latin typeface="Times New Roman" pitchFamily="18" charset="0"/>
                    <a:ea typeface="宋体" pitchFamily="2" charset="-122"/>
                  </a:rPr>
                  <a:t>例</a:t>
                </a:r>
                <a:r>
                  <a:rPr lang="zh-CN" altLang="zh-CN" sz="2200" b="1" dirty="0">
                    <a:latin typeface="Times New Roman" pitchFamily="18" charset="0"/>
                    <a:ea typeface="宋体" pitchFamily="2" charset="-122"/>
                  </a:rPr>
                  <a:t>】</a:t>
                </a:r>
                <a:r>
                  <a:rPr lang="zh-CN" sz="2200" dirty="0">
                    <a:latin typeface="Times New Roman" pitchFamily="18" charset="0"/>
                    <a:ea typeface="宋体" pitchFamily="2" charset="-122"/>
                  </a:rPr>
                  <a:t>已知关系</a:t>
                </a:r>
                <a:r>
                  <a:rPr lang="zh-CN" sz="2200" dirty="0" smtClean="0">
                    <a:latin typeface="Times New Roman" pitchFamily="18" charset="0"/>
                    <a:ea typeface="宋体" pitchFamily="2" charset="-122"/>
                  </a:rPr>
                  <a:t>模式</a:t>
                </a:r>
                <a14:m>
                  <m:oMath xmlns:m="http://schemas.openxmlformats.org/officeDocument/2006/math">
                    <m:r>
                      <a:rPr lang="en-US" altLang="zh-CN" sz="2200" b="1" i="0" smtClean="0">
                        <a:latin typeface="Cambria Math"/>
                        <a:ea typeface="宋体" pitchFamily="2" charset="-122"/>
                      </a:rPr>
                      <m:t> </m:t>
                    </m:r>
                    <m:r>
                      <a:rPr lang="zh-CN" altLang="en-US" sz="2200" i="1" smtClean="0">
                        <a:latin typeface="Cambria Math"/>
                        <a:ea typeface="宋体" pitchFamily="2" charset="-122"/>
                      </a:rPr>
                      <m:t>𝓡</m:t>
                    </m:r>
                  </m:oMath>
                </a14:m>
                <a:r>
                  <a:rPr lang="zh-CN" altLang="zh-CN" sz="2200" dirty="0" smtClean="0">
                    <a:latin typeface="Times New Roman" pitchFamily="18" charset="0"/>
                    <a:ea typeface="宋体" pitchFamily="2" charset="-122"/>
                  </a:rPr>
                  <a:t>&lt;</a:t>
                </a:r>
                <a14:m>
                  <m:oMath xmlns:m="http://schemas.openxmlformats.org/officeDocument/2006/math">
                    <m:r>
                      <a:rPr lang="en-US" altLang="zh-CN" sz="2200" b="1" i="1" dirty="0" smtClean="0">
                        <a:latin typeface="Cambria Math"/>
                        <a:ea typeface="宋体" pitchFamily="2" charset="-122"/>
                      </a:rPr>
                      <m:t>𝑼</m:t>
                    </m:r>
                  </m:oMath>
                </a14:m>
                <a:r>
                  <a:rPr lang="en-US" altLang="zh-CN" sz="2200" dirty="0" smtClean="0">
                    <a:latin typeface="Times New Roman" pitchFamily="18" charset="0"/>
                    <a:ea typeface="宋体" pitchFamily="2" charset="-122"/>
                  </a:rPr>
                  <a:t>,</a:t>
                </a:r>
                <a14:m>
                  <m:oMath xmlns:m="http://schemas.openxmlformats.org/officeDocument/2006/math">
                    <m:r>
                      <a:rPr lang="en-US" altLang="zh-CN" sz="2200" b="1" i="0" smtClean="0">
                        <a:latin typeface="Cambria Math"/>
                        <a:ea typeface="宋体" pitchFamily="2" charset="-122"/>
                      </a:rPr>
                      <m:t>  </m:t>
                    </m:r>
                    <m:r>
                      <a:rPr lang="en-US" altLang="zh-CN" sz="2200" b="1" i="1" smtClean="0">
                        <a:latin typeface="Cambria Math"/>
                        <a:ea typeface="宋体" pitchFamily="2" charset="-122"/>
                      </a:rPr>
                      <m:t> </m:t>
                    </m:r>
                    <m:r>
                      <a:rPr lang="zh-CN" altLang="en-US" sz="2200" i="1" smtClean="0">
                        <a:latin typeface="Cambria Math"/>
                        <a:ea typeface="宋体" pitchFamily="2" charset="-122"/>
                      </a:rPr>
                      <m:t>𝓕</m:t>
                    </m:r>
                  </m:oMath>
                </a14:m>
                <a:r>
                  <a:rPr lang="en-US" altLang="zh-CN" sz="2200" i="1" dirty="0" smtClean="0">
                    <a:latin typeface="Times New Roman" pitchFamily="18" charset="0"/>
                    <a:ea typeface="宋体" pitchFamily="2" charset="-122"/>
                  </a:rPr>
                  <a:t> </a:t>
                </a:r>
                <a:r>
                  <a:rPr lang="zh-CN" altLang="zh-CN" sz="2200" dirty="0" smtClean="0">
                    <a:latin typeface="Times New Roman" pitchFamily="18" charset="0"/>
                    <a:ea typeface="宋体" pitchFamily="2" charset="-122"/>
                  </a:rPr>
                  <a:t>&gt;</a:t>
                </a:r>
                <a:r>
                  <a:rPr lang="zh-CN" sz="2200" dirty="0">
                    <a:latin typeface="Times New Roman" pitchFamily="18" charset="0"/>
                    <a:ea typeface="宋体" pitchFamily="2" charset="-122"/>
                  </a:rPr>
                  <a:t>，</a:t>
                </a:r>
                <a:r>
                  <a:rPr lang="zh-CN" sz="2200" dirty="0" smtClean="0">
                    <a:latin typeface="Times New Roman" pitchFamily="18" charset="0"/>
                    <a:ea typeface="宋体" pitchFamily="2" charset="-122"/>
                  </a:rPr>
                  <a:t>其中</a:t>
                </a:r>
                <a:r>
                  <a:rPr lang="zh-CN" sz="2200" i="1" dirty="0" smtClean="0">
                    <a:latin typeface="Times New Roman" pitchFamily="18" charset="0"/>
                    <a:ea typeface="宋体" pitchFamily="2" charset="-122"/>
                  </a:rPr>
                  <a:t>  </a:t>
                </a:r>
                <a:r>
                  <a:rPr lang="zh-CN" altLang="zh-CN" sz="2200" i="1" dirty="0" smtClean="0">
                    <a:latin typeface="Times New Roman" pitchFamily="18" charset="0"/>
                    <a:ea typeface="宋体" pitchFamily="2" charset="-122"/>
                  </a:rPr>
                  <a:t>U</a:t>
                </a:r>
                <a:r>
                  <a:rPr lang="zh-CN" altLang="zh-CN" sz="2200" dirty="0" smtClean="0">
                    <a:latin typeface="Times New Roman" pitchFamily="18" charset="0"/>
                    <a:ea typeface="宋体" pitchFamily="2" charset="-122"/>
                  </a:rPr>
                  <a:t>={</a:t>
                </a:r>
                <a:r>
                  <a:rPr lang="zh-CN" altLang="zh-CN" sz="2200" b="0" i="1" dirty="0">
                    <a:latin typeface="Times New Roman" pitchFamily="18" charset="0"/>
                    <a:ea typeface="宋体" pitchFamily="2" charset="-122"/>
                  </a:rPr>
                  <a:t>A</a:t>
                </a:r>
                <a:r>
                  <a:rPr lang="zh-CN" sz="2200" b="0" i="1" dirty="0">
                    <a:latin typeface="Times New Roman" pitchFamily="18" charset="0"/>
                    <a:ea typeface="宋体" pitchFamily="2" charset="-122"/>
                  </a:rPr>
                  <a:t>，</a:t>
                </a:r>
                <a:r>
                  <a:rPr lang="zh-CN" altLang="zh-CN" sz="2200" b="0" i="1" dirty="0">
                    <a:latin typeface="Times New Roman" pitchFamily="18" charset="0"/>
                    <a:ea typeface="宋体" pitchFamily="2" charset="-122"/>
                  </a:rPr>
                  <a:t>B</a:t>
                </a:r>
                <a:r>
                  <a:rPr lang="zh-CN" sz="2200" b="0" i="1" dirty="0">
                    <a:latin typeface="Times New Roman" pitchFamily="18" charset="0"/>
                    <a:ea typeface="宋体" pitchFamily="2" charset="-122"/>
                  </a:rPr>
                  <a:t>，</a:t>
                </a:r>
                <a:r>
                  <a:rPr lang="zh-CN" altLang="zh-CN" sz="2200" b="0" i="1" dirty="0">
                    <a:latin typeface="Times New Roman" pitchFamily="18" charset="0"/>
                    <a:ea typeface="宋体" pitchFamily="2" charset="-122"/>
                  </a:rPr>
                  <a:t>C</a:t>
                </a:r>
                <a:r>
                  <a:rPr lang="zh-CN" sz="2200" b="0" i="1" dirty="0">
                    <a:latin typeface="Times New Roman" pitchFamily="18" charset="0"/>
                    <a:ea typeface="宋体" pitchFamily="2" charset="-122"/>
                  </a:rPr>
                  <a:t>，</a:t>
                </a:r>
                <a:r>
                  <a:rPr lang="zh-CN" altLang="zh-CN" sz="2200" b="0" i="1" dirty="0">
                    <a:latin typeface="Times New Roman" pitchFamily="18" charset="0"/>
                    <a:ea typeface="宋体" pitchFamily="2" charset="-122"/>
                  </a:rPr>
                  <a:t>D</a:t>
                </a:r>
                <a:r>
                  <a:rPr lang="zh-CN" sz="2200" b="0" i="1" dirty="0">
                    <a:latin typeface="Times New Roman" pitchFamily="18" charset="0"/>
                    <a:ea typeface="宋体" pitchFamily="2" charset="-122"/>
                  </a:rPr>
                  <a:t>，</a:t>
                </a:r>
                <a:r>
                  <a:rPr lang="zh-CN" altLang="zh-CN" sz="2200" b="0" i="1" dirty="0">
                    <a:latin typeface="Times New Roman" pitchFamily="18" charset="0"/>
                    <a:ea typeface="宋体" pitchFamily="2" charset="-122"/>
                  </a:rPr>
                  <a:t>E</a:t>
                </a:r>
                <a:r>
                  <a:rPr lang="zh-CN" altLang="zh-CN" sz="2200" dirty="0">
                    <a:latin typeface="Times New Roman" pitchFamily="18" charset="0"/>
                    <a:ea typeface="宋体" pitchFamily="2" charset="-122"/>
                  </a:rPr>
                  <a:t>}</a:t>
                </a:r>
                <a:r>
                  <a:rPr lang="zh-CN" sz="2200" dirty="0">
                    <a:latin typeface="Times New Roman" pitchFamily="18" charset="0"/>
                    <a:ea typeface="宋体" pitchFamily="2" charset="-122"/>
                  </a:rPr>
                  <a:t>；</a:t>
                </a:r>
              </a:p>
              <a:p>
                <a:pPr marL="914400" lvl="1" indent="-457200">
                  <a:buFont typeface="Wingdings" pitchFamily="2" charset="2"/>
                  <a:buNone/>
                </a:pPr>
                <a:r>
                  <a:rPr lang="en-US" altLang="zh-CN" sz="2200" i="1" dirty="0" smtClean="0">
                    <a:latin typeface="Times New Roman" pitchFamily="18" charset="0"/>
                    <a:ea typeface="宋体" pitchFamily="2" charset="-122"/>
                  </a:rPr>
                  <a:t>     </a:t>
                </a:r>
                <a14:m>
                  <m:oMath xmlns:m="http://schemas.openxmlformats.org/officeDocument/2006/math">
                    <m:r>
                      <a:rPr lang="en-US" altLang="zh-CN" sz="2200" b="1" i="1" smtClean="0">
                        <a:latin typeface="Cambria Math"/>
                        <a:ea typeface="Cambria Math"/>
                      </a:rPr>
                      <m:t>𝓕</m:t>
                    </m:r>
                    <m:r>
                      <a:rPr lang="en-US" altLang="zh-CN" sz="2200" b="0" i="1" smtClean="0">
                        <a:latin typeface="Cambria Math"/>
                        <a:ea typeface="Cambria Math"/>
                      </a:rPr>
                      <m:t>={</m:t>
                    </m:r>
                    <m:r>
                      <a:rPr lang="en-US" altLang="zh-CN" sz="2200" b="0" i="1" smtClean="0">
                        <a:latin typeface="Cambria Math"/>
                        <a:ea typeface="Cambria Math"/>
                      </a:rPr>
                      <m:t>𝐴𝐵</m:t>
                    </m:r>
                    <m:r>
                      <a:rPr lang="en-US" altLang="zh-CN" sz="2200" b="0" i="1" smtClean="0">
                        <a:latin typeface="Cambria Math"/>
                        <a:ea typeface="Cambria Math"/>
                      </a:rPr>
                      <m:t>→</m:t>
                    </m:r>
                    <m:r>
                      <a:rPr lang="en-US" altLang="zh-CN" sz="2200" b="0" i="1" smtClean="0">
                        <a:latin typeface="Cambria Math"/>
                        <a:ea typeface="Cambria Math"/>
                      </a:rPr>
                      <m:t>𝐶</m:t>
                    </m:r>
                    <m:r>
                      <a:rPr lang="en-US" altLang="zh-CN" sz="2200" b="0" i="1" smtClean="0">
                        <a:latin typeface="Cambria Math"/>
                        <a:ea typeface="Cambria Math"/>
                      </a:rPr>
                      <m:t>,  </m:t>
                    </m:r>
                    <m:r>
                      <a:rPr lang="en-US" altLang="zh-CN" sz="2200" b="0" i="1" smtClean="0">
                        <a:latin typeface="Cambria Math"/>
                        <a:ea typeface="Cambria Math"/>
                      </a:rPr>
                      <m:t>𝐵</m:t>
                    </m:r>
                    <m:r>
                      <a:rPr lang="en-US" altLang="zh-CN" sz="2200" b="0" i="1" smtClean="0">
                        <a:latin typeface="Cambria Math"/>
                        <a:ea typeface="Cambria Math"/>
                      </a:rPr>
                      <m:t>→</m:t>
                    </m:r>
                    <m:r>
                      <a:rPr lang="en-US" altLang="zh-CN" sz="2200" b="0" i="1" smtClean="0">
                        <a:latin typeface="Cambria Math"/>
                        <a:ea typeface="Cambria Math"/>
                      </a:rPr>
                      <m:t>𝐷</m:t>
                    </m:r>
                    <m:r>
                      <a:rPr lang="en-US" altLang="zh-CN" sz="2200" b="0" i="1" smtClean="0">
                        <a:latin typeface="Cambria Math"/>
                        <a:ea typeface="Cambria Math"/>
                      </a:rPr>
                      <m:t>,  </m:t>
                    </m:r>
                    <m:r>
                      <a:rPr lang="en-US" altLang="zh-CN" sz="2200" b="0" i="1" smtClean="0">
                        <a:latin typeface="Cambria Math"/>
                        <a:ea typeface="Cambria Math"/>
                      </a:rPr>
                      <m:t>𝐶</m:t>
                    </m:r>
                    <m:r>
                      <a:rPr lang="en-US" altLang="zh-CN" sz="2200" b="0" i="1" smtClean="0">
                        <a:latin typeface="Cambria Math"/>
                        <a:ea typeface="Cambria Math"/>
                      </a:rPr>
                      <m:t>→</m:t>
                    </m:r>
                    <m:r>
                      <a:rPr lang="en-US" altLang="zh-CN" sz="2200" b="0" i="1" smtClean="0">
                        <a:latin typeface="Cambria Math"/>
                        <a:ea typeface="Cambria Math"/>
                      </a:rPr>
                      <m:t>𝐸</m:t>
                    </m:r>
                    <m:r>
                      <a:rPr lang="en-US" altLang="zh-CN" sz="2200" b="0" i="1" smtClean="0">
                        <a:latin typeface="Cambria Math"/>
                        <a:ea typeface="Cambria Math"/>
                      </a:rPr>
                      <m:t>, </m:t>
                    </m:r>
                    <m:r>
                      <a:rPr lang="en-US" altLang="zh-CN" sz="2200" b="0" i="1" smtClean="0">
                        <a:latin typeface="Cambria Math"/>
                        <a:ea typeface="Cambria Math"/>
                      </a:rPr>
                      <m:t>𝐸𝐶</m:t>
                    </m:r>
                    <m:r>
                      <a:rPr lang="en-US" altLang="zh-CN" sz="2200" b="0" i="1" smtClean="0">
                        <a:latin typeface="Cambria Math"/>
                        <a:ea typeface="Cambria Math"/>
                      </a:rPr>
                      <m:t>→</m:t>
                    </m:r>
                    <m:r>
                      <a:rPr lang="en-US" altLang="zh-CN" sz="2200" b="0" i="1" smtClean="0">
                        <a:latin typeface="Cambria Math"/>
                        <a:ea typeface="Cambria Math"/>
                      </a:rPr>
                      <m:t>𝐵</m:t>
                    </m:r>
                    <m:r>
                      <a:rPr lang="en-US" altLang="zh-CN" sz="2200" b="0" i="1" smtClean="0">
                        <a:latin typeface="Cambria Math"/>
                        <a:ea typeface="Cambria Math"/>
                      </a:rPr>
                      <m:t>, </m:t>
                    </m:r>
                    <m:r>
                      <a:rPr lang="en-US" altLang="zh-CN" sz="2200" b="0" i="1" smtClean="0">
                        <a:latin typeface="Cambria Math"/>
                        <a:ea typeface="Cambria Math"/>
                      </a:rPr>
                      <m:t>𝐴𝐶</m:t>
                    </m:r>
                    <m:r>
                      <a:rPr lang="en-US" altLang="zh-CN" sz="2200" b="0" i="1" smtClean="0">
                        <a:latin typeface="Cambria Math"/>
                        <a:ea typeface="Cambria Math"/>
                      </a:rPr>
                      <m:t>→</m:t>
                    </m:r>
                    <m:r>
                      <a:rPr lang="en-US" altLang="zh-CN" sz="2200" b="0" i="1" smtClean="0">
                        <a:latin typeface="Cambria Math"/>
                        <a:ea typeface="Cambria Math"/>
                      </a:rPr>
                      <m:t>𝐵</m:t>
                    </m:r>
                    <m:r>
                      <a:rPr lang="en-US" altLang="zh-CN" sz="2200" b="0" i="1" smtClean="0">
                        <a:latin typeface="Cambria Math"/>
                        <a:ea typeface="Cambria Math"/>
                      </a:rPr>
                      <m:t>}</m:t>
                    </m:r>
                  </m:oMath>
                </a14:m>
                <a:r>
                  <a:rPr lang="zh-CN" altLang="zh-CN" sz="2200" dirty="0" smtClean="0">
                    <a:latin typeface="Times New Roman" pitchFamily="18" charset="0"/>
                    <a:ea typeface="宋体" pitchFamily="2" charset="-122"/>
                  </a:rPr>
                  <a:t> </a:t>
                </a:r>
                <a:r>
                  <a:rPr lang="en-US" altLang="zh-CN" sz="2200" dirty="0">
                    <a:latin typeface="Times New Roman" pitchFamily="18" charset="0"/>
                    <a:ea typeface="宋体" pitchFamily="2" charset="-122"/>
                  </a:rPr>
                  <a:t>.</a:t>
                </a:r>
                <a:endParaRPr lang="zh-CN" sz="2200" dirty="0">
                  <a:latin typeface="Times New Roman" pitchFamily="18" charset="0"/>
                  <a:ea typeface="宋体" pitchFamily="2" charset="-122"/>
                </a:endParaRPr>
              </a:p>
              <a:p>
                <a:pPr marL="914400" lvl="1" indent="-457200">
                  <a:buFont typeface="Wingdings" pitchFamily="2" charset="2"/>
                  <a:buNone/>
                </a:pPr>
                <a:r>
                  <a:rPr lang="zh-CN" sz="2200" dirty="0">
                    <a:latin typeface="Times New Roman" pitchFamily="18" charset="0"/>
                    <a:ea typeface="宋体" pitchFamily="2" charset="-122"/>
                  </a:rPr>
                  <a:t>    求（</a:t>
                </a:r>
                <a:r>
                  <a:rPr lang="zh-CN" altLang="zh-CN" sz="2200" i="1" dirty="0">
                    <a:latin typeface="Times New Roman" pitchFamily="18" charset="0"/>
                    <a:ea typeface="宋体" pitchFamily="2" charset="-122"/>
                  </a:rPr>
                  <a:t>AB</a:t>
                </a:r>
                <a:r>
                  <a:rPr lang="zh-CN" sz="2200" dirty="0" smtClean="0">
                    <a:latin typeface="Times New Roman" pitchFamily="18" charset="0"/>
                    <a:ea typeface="宋体" pitchFamily="2" charset="-122"/>
                  </a:rPr>
                  <a:t>）</a:t>
                </a:r>
                <a:r>
                  <a:rPr lang="zh-CN" altLang="zh-CN" sz="2200" i="1" baseline="-25000" dirty="0" smtClean="0">
                    <a:latin typeface="Times New Roman" pitchFamily="18" charset="0"/>
                    <a:ea typeface="宋体" pitchFamily="2" charset="-122"/>
                  </a:rPr>
                  <a:t>F</a:t>
                </a:r>
                <a:r>
                  <a:rPr lang="zh-CN" altLang="zh-CN" sz="2200" i="1" baseline="30000" dirty="0" smtClean="0">
                    <a:latin typeface="Times New Roman" pitchFamily="18" charset="0"/>
                    <a:ea typeface="宋体" pitchFamily="2" charset="-122"/>
                  </a:rPr>
                  <a:t>+</a:t>
                </a:r>
                <a:r>
                  <a:rPr lang="zh-CN" altLang="zh-CN" sz="2200" dirty="0" smtClean="0">
                    <a:latin typeface="Times New Roman" pitchFamily="18" charset="0"/>
                    <a:ea typeface="宋体" pitchFamily="2" charset="-122"/>
                  </a:rPr>
                  <a:t> </a:t>
                </a:r>
                <a:r>
                  <a:rPr lang="zh-CN" sz="2200" dirty="0">
                    <a:latin typeface="Times New Roman" pitchFamily="18" charset="0"/>
                    <a:ea typeface="宋体" pitchFamily="2" charset="-122"/>
                  </a:rPr>
                  <a:t>。</a:t>
                </a:r>
              </a:p>
              <a:p>
                <a:pPr marL="533400" indent="-533400">
                  <a:lnSpc>
                    <a:spcPct val="110000"/>
                  </a:lnSpc>
                  <a:spcBef>
                    <a:spcPct val="60000"/>
                  </a:spcBef>
                  <a:buFont typeface="Wingdings" pitchFamily="2" charset="2"/>
                  <a:buNone/>
                </a:pPr>
                <a:r>
                  <a:rPr lang="en-US" altLang="zh-CN" sz="2200" b="0" dirty="0" smtClean="0">
                    <a:latin typeface="Times New Roman" pitchFamily="18" charset="0"/>
                    <a:ea typeface="宋体" pitchFamily="2" charset="-122"/>
                  </a:rPr>
                  <a:t>   </a:t>
                </a:r>
                <a:r>
                  <a:rPr lang="zh-CN" sz="2200" dirty="0" smtClean="0">
                    <a:latin typeface="Times New Roman" pitchFamily="18" charset="0"/>
                    <a:ea typeface="宋体" pitchFamily="2" charset="-122"/>
                  </a:rPr>
                  <a:t>解</a:t>
                </a:r>
                <a:r>
                  <a:rPr lang="zh-CN" altLang="en-US" sz="2200" dirty="0" smtClean="0">
                    <a:latin typeface="Times New Roman" pitchFamily="18" charset="0"/>
                    <a:ea typeface="宋体" pitchFamily="2" charset="-122"/>
                  </a:rPr>
                  <a:t>：</a:t>
                </a:r>
                <a:r>
                  <a:rPr lang="zh-CN" sz="2200" b="0" dirty="0" smtClean="0">
                    <a:latin typeface="Times New Roman" pitchFamily="18" charset="0"/>
                    <a:ea typeface="宋体" pitchFamily="2" charset="-122"/>
                  </a:rPr>
                  <a:t>  </a:t>
                </a:r>
                <a:r>
                  <a:rPr lang="zh-CN" sz="2200" b="0" dirty="0">
                    <a:latin typeface="Times New Roman" pitchFamily="18" charset="0"/>
                    <a:ea typeface="宋体" pitchFamily="2" charset="-122"/>
                  </a:rPr>
                  <a:t>设 </a:t>
                </a:r>
                <a:r>
                  <a:rPr lang="zh-CN" altLang="zh-CN" sz="2200" i="1" dirty="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0</a:t>
                </a:r>
                <a:r>
                  <a:rPr lang="zh-CN" sz="2200" b="0" i="1" baseline="30000" dirty="0">
                    <a:latin typeface="Times New Roman" pitchFamily="18" charset="0"/>
                    <a:ea typeface="宋体" pitchFamily="2" charset="-122"/>
                  </a:rPr>
                  <a:t>）</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AB</a:t>
                </a:r>
                <a:r>
                  <a:rPr lang="zh-CN" sz="2200" b="0" dirty="0">
                    <a:latin typeface="Times New Roman" pitchFamily="18" charset="0"/>
                    <a:ea typeface="宋体" pitchFamily="2" charset="-122"/>
                  </a:rPr>
                  <a:t>；</a:t>
                </a:r>
              </a:p>
              <a:p>
                <a:pPr marL="533400" indent="-533400">
                  <a:lnSpc>
                    <a:spcPct val="110000"/>
                  </a:lnSpc>
                  <a:spcBef>
                    <a:spcPct val="60000"/>
                  </a:spcBef>
                  <a:buFont typeface="Wingdings" pitchFamily="2" charset="2"/>
                  <a:buNone/>
                </a:pPr>
                <a:r>
                  <a:rPr lang="zh-CN" sz="2200" b="0" dirty="0">
                    <a:latin typeface="Times New Roman" pitchFamily="18" charset="0"/>
                    <a:ea typeface="宋体" pitchFamily="2" charset="-122"/>
                  </a:rPr>
                  <a:t>       </a:t>
                </a:r>
                <a:r>
                  <a:rPr lang="en-US" altLang="zh-CN" sz="2200" b="0" dirty="0" smtClean="0">
                    <a:latin typeface="Times New Roman" pitchFamily="18" charset="0"/>
                    <a:ea typeface="宋体" pitchFamily="2" charset="-122"/>
                  </a:rPr>
                  <a:t>     </a:t>
                </a:r>
                <a:r>
                  <a:rPr lang="zh-CN" sz="2200" b="0" dirty="0" smtClean="0">
                    <a:latin typeface="Times New Roman" pitchFamily="18" charset="0"/>
                    <a:ea typeface="宋体" pitchFamily="2" charset="-122"/>
                  </a:rPr>
                  <a:t> </a:t>
                </a:r>
                <a:r>
                  <a:rPr lang="zh-CN" altLang="zh-CN" sz="2200" b="0" dirty="0">
                    <a:latin typeface="Times New Roman" pitchFamily="18" charset="0"/>
                    <a:ea typeface="宋体" pitchFamily="2" charset="-122"/>
                  </a:rPr>
                  <a:t>(1)</a:t>
                </a:r>
                <a:r>
                  <a:rPr lang="zh-CN" altLang="zh-CN" sz="2200" b="0" i="1" dirty="0">
                    <a:latin typeface="Times New Roman" pitchFamily="18" charset="0"/>
                    <a:ea typeface="宋体" pitchFamily="2" charset="-122"/>
                  </a:rPr>
                  <a:t>   </a:t>
                </a:r>
                <a:r>
                  <a:rPr lang="en-US" altLang="zh-CN" sz="2200" b="0" i="1" dirty="0" smtClean="0">
                    <a:latin typeface="Times New Roman" pitchFamily="18" charset="0"/>
                    <a:ea typeface="宋体" pitchFamily="2" charset="-122"/>
                  </a:rPr>
                  <a:t> </a:t>
                </a:r>
                <a:r>
                  <a:rPr lang="en-US" altLang="zh-CN" sz="2200" i="1" dirty="0" smtClean="0">
                    <a:latin typeface="Times New Roman" pitchFamily="18" charset="0"/>
                    <a:ea typeface="宋体" pitchFamily="2" charset="-122"/>
                  </a:rPr>
                  <a:t> </a:t>
                </a:r>
                <a:r>
                  <a:rPr lang="zh-CN" altLang="zh-CN" sz="2200" i="1" dirty="0" smtClean="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1</a:t>
                </a:r>
                <a:r>
                  <a:rPr lang="zh-CN" sz="2200" b="0" i="1" baseline="30000" dirty="0">
                    <a:latin typeface="Times New Roman" pitchFamily="18" charset="0"/>
                    <a:ea typeface="宋体" pitchFamily="2" charset="-122"/>
                  </a:rPr>
                  <a:t>）</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AB</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CD</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ABCD</a:t>
                </a:r>
                <a:r>
                  <a:rPr lang="zh-CN" sz="2200" b="0" dirty="0">
                    <a:latin typeface="Times New Roman" pitchFamily="18" charset="0"/>
                    <a:ea typeface="宋体" pitchFamily="2" charset="-122"/>
                  </a:rPr>
                  <a:t>。</a:t>
                </a:r>
              </a:p>
              <a:p>
                <a:pPr marL="533400" indent="-533400">
                  <a:lnSpc>
                    <a:spcPct val="110000"/>
                  </a:lnSpc>
                  <a:spcBef>
                    <a:spcPct val="60000"/>
                  </a:spcBef>
                  <a:buFont typeface="Wingdings" pitchFamily="2" charset="2"/>
                  <a:buNone/>
                </a:pPr>
                <a:r>
                  <a:rPr lang="zh-CN" sz="2200" b="0" dirty="0">
                    <a:latin typeface="Times New Roman" pitchFamily="18" charset="0"/>
                    <a:ea typeface="宋体" pitchFamily="2" charset="-122"/>
                  </a:rPr>
                  <a:t>        </a:t>
                </a:r>
                <a:r>
                  <a:rPr lang="en-US" altLang="zh-CN" sz="2200" b="0" dirty="0" smtClean="0">
                    <a:latin typeface="Times New Roman" pitchFamily="18" charset="0"/>
                    <a:ea typeface="宋体" pitchFamily="2" charset="-122"/>
                  </a:rPr>
                  <a:t>     </a:t>
                </a:r>
                <a:r>
                  <a:rPr lang="zh-CN" altLang="zh-CN" sz="2200" b="0" dirty="0" smtClean="0">
                    <a:latin typeface="Times New Roman" pitchFamily="18" charset="0"/>
                    <a:ea typeface="宋体" pitchFamily="2" charset="-122"/>
                  </a:rPr>
                  <a:t>(</a:t>
                </a:r>
                <a:r>
                  <a:rPr lang="zh-CN" altLang="zh-CN" sz="2200" b="0" dirty="0">
                    <a:latin typeface="Times New Roman" pitchFamily="18" charset="0"/>
                    <a:ea typeface="宋体" pitchFamily="2" charset="-122"/>
                  </a:rPr>
                  <a:t>2)  </a:t>
                </a:r>
                <a:r>
                  <a:rPr lang="en-US" altLang="zh-CN" sz="2200" b="0" dirty="0" smtClean="0">
                    <a:latin typeface="Times New Roman" pitchFamily="18" charset="0"/>
                    <a:ea typeface="宋体" pitchFamily="2" charset="-122"/>
                  </a:rPr>
                  <a:t>  </a:t>
                </a:r>
                <a:r>
                  <a:rPr lang="zh-CN" altLang="zh-CN" sz="2200" b="0" dirty="0" smtClean="0">
                    <a:latin typeface="Times New Roman" pitchFamily="18" charset="0"/>
                    <a:ea typeface="宋体" pitchFamily="2" charset="-122"/>
                  </a:rPr>
                  <a:t> </a:t>
                </a:r>
                <a:r>
                  <a:rPr lang="zh-CN" altLang="zh-CN" sz="2200" b="0" dirty="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0</a:t>
                </a:r>
                <a:r>
                  <a:rPr lang="zh-CN" sz="2200" b="0" i="1" baseline="30000" dirty="0">
                    <a:latin typeface="Times New Roman" pitchFamily="18" charset="0"/>
                    <a:ea typeface="宋体" pitchFamily="2" charset="-122"/>
                  </a:rPr>
                  <a:t>）</a:t>
                </a:r>
                <a:r>
                  <a:rPr lang="zh-CN" sz="2200" b="0" dirty="0">
                    <a:latin typeface="Times New Roman" pitchFamily="18" charset="0"/>
                    <a:ea typeface="宋体" pitchFamily="2" charset="-122"/>
                  </a:rPr>
                  <a:t>≠ </a:t>
                </a:r>
                <a:r>
                  <a:rPr lang="zh-CN" altLang="zh-CN" sz="2200" b="0" i="1" dirty="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1</a:t>
                </a:r>
                <a:r>
                  <a:rPr lang="zh-CN" sz="2200" b="0" i="1" baseline="30000" dirty="0">
                    <a:latin typeface="Times New Roman" pitchFamily="18" charset="0"/>
                    <a:ea typeface="宋体" pitchFamily="2" charset="-122"/>
                  </a:rPr>
                  <a:t>）</a:t>
                </a:r>
                <a:endParaRPr lang="zh-CN" sz="2200" b="0" dirty="0">
                  <a:latin typeface="Times New Roman" pitchFamily="18" charset="0"/>
                  <a:ea typeface="宋体" pitchFamily="2" charset="-122"/>
                </a:endParaRPr>
              </a:p>
              <a:p>
                <a:pPr marL="533400" indent="-533400">
                  <a:lnSpc>
                    <a:spcPct val="110000"/>
                  </a:lnSpc>
                  <a:buFont typeface="Wingdings" pitchFamily="2" charset="2"/>
                  <a:buNone/>
                </a:pPr>
                <a:r>
                  <a:rPr lang="zh-CN" sz="2200" b="0" i="1" dirty="0">
                    <a:latin typeface="Times New Roman" pitchFamily="18" charset="0"/>
                    <a:ea typeface="宋体" pitchFamily="2" charset="-122"/>
                  </a:rPr>
                  <a:t>              </a:t>
                </a:r>
                <a:r>
                  <a:rPr lang="en-US" altLang="zh-CN" sz="2200" b="0" i="1" dirty="0" smtClean="0">
                    <a:latin typeface="Times New Roman" pitchFamily="18" charset="0"/>
                    <a:ea typeface="宋体" pitchFamily="2" charset="-122"/>
                  </a:rPr>
                  <a:t>      </a:t>
                </a:r>
                <a:r>
                  <a:rPr lang="zh-CN" sz="2200" b="0" i="1" dirty="0" smtClean="0">
                    <a:latin typeface="Times New Roman" pitchFamily="18" charset="0"/>
                    <a:ea typeface="宋体" pitchFamily="2" charset="-122"/>
                  </a:rPr>
                  <a:t> </a:t>
                </a:r>
                <a:r>
                  <a:rPr lang="en-US" altLang="zh-CN" sz="2200" b="0" i="1" dirty="0" smtClean="0">
                    <a:latin typeface="Times New Roman" pitchFamily="18" charset="0"/>
                    <a:ea typeface="宋体" pitchFamily="2" charset="-122"/>
                  </a:rPr>
                  <a:t>  </a:t>
                </a:r>
                <a:r>
                  <a:rPr lang="zh-CN" altLang="zh-CN" sz="2200" b="0" i="1" dirty="0" smtClean="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2</a:t>
                </a:r>
                <a:r>
                  <a:rPr lang="zh-CN" sz="2200" b="0" i="1" baseline="30000" dirty="0">
                    <a:latin typeface="Times New Roman" pitchFamily="18" charset="0"/>
                    <a:ea typeface="宋体" pitchFamily="2" charset="-122"/>
                  </a:rPr>
                  <a:t>）</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1</a:t>
                </a:r>
                <a:r>
                  <a:rPr lang="zh-CN" sz="2200" b="0" i="1" baseline="30000" dirty="0">
                    <a:latin typeface="Times New Roman" pitchFamily="18" charset="0"/>
                    <a:ea typeface="宋体" pitchFamily="2" charset="-122"/>
                  </a:rPr>
                  <a:t>）</a:t>
                </a:r>
                <a:r>
                  <a:rPr 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BE</a:t>
                </a:r>
                <a:r>
                  <a:rPr lang="zh-CN" alt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ABCDE</a:t>
                </a:r>
                <a:r>
                  <a:rPr lang="zh-CN" sz="2200" b="0" dirty="0">
                    <a:latin typeface="Times New Roman" pitchFamily="18" charset="0"/>
                    <a:ea typeface="宋体" pitchFamily="2" charset="-122"/>
                  </a:rPr>
                  <a:t>。</a:t>
                </a:r>
              </a:p>
              <a:p>
                <a:pPr marL="533400" indent="-533400">
                  <a:spcBef>
                    <a:spcPct val="35000"/>
                  </a:spcBef>
                  <a:buFont typeface="Wingdings" pitchFamily="2" charset="2"/>
                  <a:buNone/>
                </a:pPr>
                <a:r>
                  <a:rPr lang="zh-CN" sz="2200" b="0" dirty="0">
                    <a:latin typeface="Times New Roman" pitchFamily="18" charset="0"/>
                    <a:ea typeface="宋体" pitchFamily="2" charset="-122"/>
                  </a:rPr>
                  <a:t>       </a:t>
                </a:r>
                <a:r>
                  <a:rPr lang="en-US" altLang="zh-CN" sz="2200" b="0" dirty="0" smtClean="0">
                    <a:latin typeface="Times New Roman" pitchFamily="18" charset="0"/>
                    <a:ea typeface="宋体" pitchFamily="2" charset="-122"/>
                  </a:rPr>
                  <a:t>     </a:t>
                </a:r>
                <a:r>
                  <a:rPr lang="zh-CN" sz="2200" b="0" dirty="0" smtClean="0">
                    <a:latin typeface="Times New Roman" pitchFamily="18" charset="0"/>
                    <a:ea typeface="宋体" pitchFamily="2" charset="-122"/>
                  </a:rPr>
                  <a:t> </a:t>
                </a:r>
                <a:r>
                  <a:rPr lang="zh-CN" altLang="zh-CN" sz="2200" b="0" dirty="0">
                    <a:latin typeface="Times New Roman" pitchFamily="18" charset="0"/>
                    <a:ea typeface="宋体" pitchFamily="2" charset="-122"/>
                  </a:rPr>
                  <a:t>(3)  </a:t>
                </a:r>
                <a:r>
                  <a:rPr lang="en-US" altLang="zh-CN" sz="2200" b="0" dirty="0" smtClean="0">
                    <a:latin typeface="Times New Roman" pitchFamily="18" charset="0"/>
                    <a:ea typeface="宋体" pitchFamily="2" charset="-122"/>
                  </a:rPr>
                  <a:t>  </a:t>
                </a:r>
                <a:r>
                  <a:rPr lang="zh-CN" altLang="zh-CN" sz="2200" b="0" dirty="0" smtClean="0">
                    <a:latin typeface="Times New Roman" pitchFamily="18" charset="0"/>
                    <a:ea typeface="宋体" pitchFamily="2" charset="-122"/>
                  </a:rPr>
                  <a:t> </a:t>
                </a:r>
                <a:r>
                  <a:rPr lang="zh-CN" altLang="zh-CN" sz="2200" b="0" i="1" dirty="0">
                    <a:latin typeface="Times New Roman" pitchFamily="18" charset="0"/>
                    <a:ea typeface="宋体" pitchFamily="2" charset="-122"/>
                  </a:rPr>
                  <a:t>X</a:t>
                </a:r>
                <a:r>
                  <a:rPr lang="zh-CN" sz="2200" b="0" i="1" baseline="30000" dirty="0">
                    <a:latin typeface="Times New Roman" pitchFamily="18" charset="0"/>
                    <a:ea typeface="宋体" pitchFamily="2" charset="-122"/>
                  </a:rPr>
                  <a:t>（</a:t>
                </a:r>
                <a:r>
                  <a:rPr lang="zh-CN" altLang="zh-CN" sz="2200" b="0" i="1" baseline="30000" dirty="0">
                    <a:latin typeface="Times New Roman" pitchFamily="18" charset="0"/>
                    <a:ea typeface="宋体" pitchFamily="2" charset="-122"/>
                  </a:rPr>
                  <a:t>2</a:t>
                </a:r>
                <a:r>
                  <a:rPr lang="zh-CN" sz="2200" b="0" i="1" baseline="30000" dirty="0">
                    <a:latin typeface="Times New Roman" pitchFamily="18" charset="0"/>
                    <a:ea typeface="宋体" pitchFamily="2" charset="-122"/>
                  </a:rPr>
                  <a:t>）</a:t>
                </a:r>
                <a:r>
                  <a:rPr lang="zh-CN" altLang="zh-CN" sz="2200" b="0" dirty="0">
                    <a:latin typeface="Times New Roman" pitchFamily="18" charset="0"/>
                    <a:ea typeface="宋体" pitchFamily="2" charset="-122"/>
                  </a:rPr>
                  <a:t>=U</a:t>
                </a:r>
                <a:r>
                  <a:rPr lang="zh-CN" sz="2200" b="0" dirty="0">
                    <a:latin typeface="Times New Roman" pitchFamily="18" charset="0"/>
                    <a:ea typeface="宋体" pitchFamily="2" charset="-122"/>
                  </a:rPr>
                  <a:t>，算法终止</a:t>
                </a:r>
              </a:p>
              <a:p>
                <a:pPr marL="533400" indent="-533400">
                  <a:spcBef>
                    <a:spcPct val="30000"/>
                  </a:spcBef>
                  <a:buFont typeface="Wingdings" pitchFamily="2" charset="2"/>
                  <a:buNone/>
                </a:pPr>
                <a:r>
                  <a:rPr lang="zh-CN" sz="2200" b="0" dirty="0">
                    <a:latin typeface="Times New Roman" pitchFamily="18" charset="0"/>
                    <a:ea typeface="宋体" pitchFamily="2" charset="-122"/>
                    <a:sym typeface="Wingdings" pitchFamily="2" charset="2"/>
                  </a:rPr>
                  <a:t>              </a:t>
                </a:r>
                <a:r>
                  <a:rPr lang="en-US" altLang="zh-CN" sz="2200" b="0" dirty="0" smtClean="0">
                    <a:latin typeface="Times New Roman" pitchFamily="18" charset="0"/>
                    <a:ea typeface="宋体" pitchFamily="2" charset="-122"/>
                    <a:sym typeface="Wingdings" pitchFamily="2" charset="2"/>
                  </a:rPr>
                  <a:t>          </a:t>
                </a:r>
                <a:r>
                  <a:rPr lang="zh-CN" sz="2200" b="0" dirty="0" smtClean="0">
                    <a:latin typeface="Times New Roman" pitchFamily="18" charset="0"/>
                    <a:ea typeface="宋体" pitchFamily="2" charset="-122"/>
                    <a:sym typeface="Wingdings" pitchFamily="2" charset="2"/>
                  </a:rPr>
                  <a:t> </a:t>
                </a:r>
                <a:r>
                  <a:rPr lang="zh-CN" sz="2200" b="0" dirty="0">
                    <a:latin typeface="Times New Roman" pitchFamily="18" charset="0"/>
                    <a:ea typeface="宋体" pitchFamily="2" charset="-122"/>
                    <a:sym typeface="Wingdings" pitchFamily="2" charset="2"/>
                  </a:rPr>
                  <a:t></a:t>
                </a:r>
                <a:r>
                  <a:rPr lang="zh-CN" sz="2200" b="0" dirty="0">
                    <a:latin typeface="Times New Roman" pitchFamily="18" charset="0"/>
                    <a:ea typeface="宋体" pitchFamily="2" charset="-122"/>
                  </a:rPr>
                  <a:t>（</a:t>
                </a:r>
                <a:r>
                  <a:rPr lang="zh-CN" altLang="zh-CN" sz="2200" b="0" i="1" dirty="0">
                    <a:latin typeface="Times New Roman" pitchFamily="18" charset="0"/>
                    <a:ea typeface="宋体" pitchFamily="2" charset="-122"/>
                  </a:rPr>
                  <a:t>AB</a:t>
                </a:r>
                <a:r>
                  <a:rPr lang="zh-CN" sz="2200" b="0" dirty="0">
                    <a:latin typeface="Times New Roman" pitchFamily="18" charset="0"/>
                    <a:ea typeface="宋体" pitchFamily="2" charset="-122"/>
                  </a:rPr>
                  <a:t>）</a:t>
                </a:r>
                <a:r>
                  <a:rPr lang="zh-CN" altLang="zh-CN" sz="2200" b="0" i="1" baseline="-25000" dirty="0">
                    <a:latin typeface="Times New Roman" pitchFamily="18" charset="0"/>
                    <a:ea typeface="宋体" pitchFamily="2" charset="-122"/>
                  </a:rPr>
                  <a:t>F</a:t>
                </a:r>
                <a:r>
                  <a:rPr lang="zh-CN" altLang="zh-CN" sz="2200" b="0" i="1" baseline="30000" dirty="0">
                    <a:latin typeface="Times New Roman" pitchFamily="18" charset="0"/>
                    <a:ea typeface="宋体" pitchFamily="2" charset="-122"/>
                  </a:rPr>
                  <a:t>+</a:t>
                </a:r>
                <a:r>
                  <a:rPr lang="zh-CN" altLang="zh-CN" sz="2200" b="0" dirty="0">
                    <a:latin typeface="Times New Roman" pitchFamily="18" charset="0"/>
                    <a:ea typeface="宋体" pitchFamily="2" charset="-122"/>
                  </a:rPr>
                  <a:t> =</a:t>
                </a:r>
                <a:r>
                  <a:rPr lang="zh-CN" altLang="zh-CN" sz="2200" b="0" i="1" dirty="0">
                    <a:latin typeface="Times New Roman" pitchFamily="18" charset="0"/>
                    <a:ea typeface="宋体" pitchFamily="2" charset="-122"/>
                  </a:rPr>
                  <a:t>ABCDE</a:t>
                </a:r>
                <a:r>
                  <a:rPr lang="zh-CN" sz="2200" b="0" dirty="0">
                    <a:latin typeface="Times New Roman" pitchFamily="18" charset="0"/>
                    <a:ea typeface="宋体" pitchFamily="2" charset="-122"/>
                  </a:rPr>
                  <a:t>。</a:t>
                </a:r>
              </a:p>
            </p:txBody>
          </p:sp>
        </mc:Choice>
        <mc:Fallback>
          <p:sp>
            <p:nvSpPr>
              <p:cNvPr id="74755" name="Rectangle 3"/>
              <p:cNvSpPr>
                <a:spLocks noGrp="1" noRot="1" noChangeAspect="1" noMove="1" noResize="1" noEditPoints="1" noAdjustHandles="1" noChangeArrowheads="1" noChangeShapeType="1" noTextEdit="1"/>
              </p:cNvSpPr>
              <p:nvPr>
                <p:ph idx="4294967295"/>
              </p:nvPr>
            </p:nvSpPr>
            <p:spPr>
              <a:xfrm>
                <a:off x="971600" y="976499"/>
                <a:ext cx="8064896" cy="4401282"/>
              </a:xfrm>
              <a:blipFill rotWithShape="1">
                <a:blip r:embed="rId1"/>
                <a:stretch>
                  <a:fillRect l="-907" t="-1247"/>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1187624" y="61260"/>
            <a:ext cx="2971855" cy="9032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函数依赖闭包</a:t>
            </a:r>
            <a:endParaRPr lang="zh-CN" sz="3600" dirty="0">
              <a:latin typeface="+mn-ea"/>
              <a:ea typeface="+mn-ea"/>
            </a:endParaRPr>
          </a:p>
        </p:txBody>
      </p:sp>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smtClean="0"/>
              <a:t>4</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331640" y="0"/>
            <a:ext cx="3528392" cy="913284"/>
          </a:xfrm>
        </p:spPr>
        <p:txBody>
          <a:bodyPr/>
          <a:lstStyle/>
          <a:p>
            <a:r>
              <a:rPr lang="zh-CN" sz="3600" dirty="0">
                <a:latin typeface="+mn-ea"/>
                <a:ea typeface="+mn-ea"/>
              </a:rPr>
              <a:t>函数依赖集等价</a:t>
            </a:r>
            <a:endParaRPr lang="zh-CN" sz="3600" dirty="0">
              <a:latin typeface="+mn-ea"/>
              <a:ea typeface="+mn-ea"/>
            </a:endParaRPr>
          </a:p>
        </p:txBody>
      </p:sp>
      <p:sp>
        <p:nvSpPr>
          <p:cNvPr id="75779" name="Rectangle 3"/>
          <p:cNvSpPr>
            <a:spLocks noGrp="1" noChangeArrowheads="1"/>
          </p:cNvSpPr>
          <p:nvPr>
            <p:ph idx="4294967295"/>
          </p:nvPr>
        </p:nvSpPr>
        <p:spPr>
          <a:xfrm>
            <a:off x="1043608" y="913284"/>
            <a:ext cx="8100392" cy="4801716"/>
          </a:xfrm>
        </p:spPr>
        <p:txBody>
          <a:bodyPr>
            <a:normAutofit/>
          </a:bodyPr>
          <a:lstStyle/>
          <a:p>
            <a:pPr>
              <a:lnSpc>
                <a:spcPct val="150000"/>
              </a:lnSpc>
              <a:spcBef>
                <a:spcPct val="70000"/>
              </a:spcBef>
              <a:buFont typeface="Wingdings" panose="05000000000000000000" pitchFamily="2" charset="2"/>
              <a:buNone/>
            </a:pPr>
            <a:r>
              <a:rPr lang="zh-CN" altLang="zh-CN" sz="2200" b="1" dirty="0" smtClean="0">
                <a:latin typeface="+mj-ea"/>
                <a:ea typeface="+mj-ea"/>
                <a:cs typeface="Times New Roman" panose="02020603050405020304" pitchFamily="18" charset="0"/>
              </a:rPr>
              <a:t>【</a:t>
            </a:r>
            <a:r>
              <a:rPr lang="zh-CN" sz="2200" b="1" dirty="0">
                <a:latin typeface="+mj-ea"/>
                <a:ea typeface="+mj-ea"/>
                <a:cs typeface="Times New Roman" panose="02020603050405020304" pitchFamily="18" charset="0"/>
              </a:rPr>
              <a:t>定义</a:t>
            </a:r>
            <a:r>
              <a:rPr lang="zh-CN" altLang="zh-CN" sz="2200" b="1" dirty="0">
                <a:latin typeface="+mj-ea"/>
                <a:ea typeface="+mj-ea"/>
                <a:cs typeface="Times New Roman" panose="02020603050405020304" pitchFamily="18" charset="0"/>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sz="2200" dirty="0">
                <a:latin typeface="Times New Roman" panose="02020603050405020304" pitchFamily="18" charset="0"/>
                <a:ea typeface="宋体" panose="02010600030101010101" pitchFamily="2" charset="-122"/>
                <a:cs typeface="Times New Roman" panose="02020603050405020304" pitchFamily="18" charset="0"/>
              </a:rPr>
              <a:t>，就说函数依赖集</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覆盖</a:t>
            </a:r>
            <a:r>
              <a:rPr lang="zh-CN" altLang="zh-CN" sz="2200" i="1" dirty="0">
                <a:latin typeface="Times New Roman" panose="02020603050405020304" pitchFamily="18" charset="0"/>
                <a:ea typeface="宋体" panose="02010600030101010101" pitchFamily="2" charset="-122"/>
                <a:cs typeface="Times New Roman" panose="02020603050405020304" pitchFamily="18" charset="0"/>
              </a:rPr>
              <a:t>G</a:t>
            </a:r>
            <a:r>
              <a:rPr 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zh-CN" sz="2200" i="1" dirty="0">
                <a:latin typeface="Times New Roman" panose="02020603050405020304" pitchFamily="18" charset="0"/>
                <a:ea typeface="宋体" panose="02010600030101010101" pitchFamily="2" charset="-122"/>
                <a:cs typeface="Times New Roman" panose="02020603050405020304" pitchFamily="18" charset="0"/>
              </a:rPr>
              <a:t>G</a:t>
            </a:r>
            <a:r>
              <a:rPr lang="zh-CN" sz="2200" dirty="0">
                <a:latin typeface="Times New Roman" panose="02020603050405020304" pitchFamily="18" charset="0"/>
                <a:ea typeface="宋体" panose="02010600030101010101" pitchFamily="2" charset="-122"/>
                <a:cs typeface="Times New Roman" panose="02020603050405020304" pitchFamily="18" charset="0"/>
              </a:rPr>
              <a:t>的</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覆</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盖</a:t>
            </a:r>
            <a:r>
              <a:rPr lang="zh-CN" sz="2200" dirty="0">
                <a:latin typeface="Times New Roman" panose="02020603050405020304" pitchFamily="18" charset="0"/>
                <a:ea typeface="宋体" panose="02010600030101010101" pitchFamily="2" charset="-122"/>
                <a:cs typeface="Times New Roman" panose="02020603050405020304" pitchFamily="18" charset="0"/>
              </a:rPr>
              <a:t>，或</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sz="2200" dirty="0">
                <a:latin typeface="Times New Roman" panose="02020603050405020304" pitchFamily="18" charset="0"/>
                <a:ea typeface="宋体" panose="02010600030101010101" pitchFamily="2" charset="-122"/>
                <a:cs typeface="Times New Roman" panose="02020603050405020304" pitchFamily="18" charset="0"/>
              </a:rPr>
              <a:t>覆盖），</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或</a:t>
            </a:r>
            <a:r>
              <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zh-CN" sz="2200" dirty="0">
                <a:latin typeface="Times New Roman" panose="02020603050405020304" pitchFamily="18" charset="0"/>
                <a:ea typeface="宋体" panose="02010600030101010101" pitchFamily="2" charset="-122"/>
                <a:cs typeface="Times New Roman" panose="02020603050405020304" pitchFamily="18" charset="0"/>
              </a:rPr>
              <a:t>与</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smtClean="0">
                <a:latin typeface="Times New Roman" panose="02020603050405020304" pitchFamily="18" charset="0"/>
                <a:ea typeface="宋体" panose="02010600030101010101" pitchFamily="2" charset="-122"/>
                <a:cs typeface="Times New Roman" panose="02020603050405020304" pitchFamily="18" charset="0"/>
              </a:rPr>
              <a:t>等价</a:t>
            </a:r>
            <a:r>
              <a:rPr lang="zh-CN" sz="2200" dirty="0">
                <a:latin typeface="Times New Roman" panose="02020603050405020304" pitchFamily="18" charset="0"/>
                <a:ea typeface="宋体" panose="02010600030101010101" pitchFamily="2" charset="-122"/>
                <a:cs typeface="Times New Roman" panose="02020603050405020304" pitchFamily="18" charset="0"/>
              </a:rPr>
              <a:t>。</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buFont typeface="Wingdings" panose="05000000000000000000" pitchFamily="2" charset="2"/>
              <a:buNone/>
            </a:pPr>
            <a:r>
              <a:rPr lang="zh-CN" altLang="zh-CN" sz="2200" b="1" dirty="0">
                <a:latin typeface="+mj-ea"/>
                <a:ea typeface="+mj-ea"/>
                <a:cs typeface="Times New Roman" panose="02020603050405020304" pitchFamily="18" charset="0"/>
              </a:rPr>
              <a:t>【</a:t>
            </a:r>
            <a:r>
              <a:rPr lang="zh-CN" sz="2200" b="1" dirty="0">
                <a:latin typeface="+mj-ea"/>
                <a:ea typeface="+mj-ea"/>
                <a:cs typeface="Times New Roman" panose="02020603050405020304" pitchFamily="18" charset="0"/>
              </a:rPr>
              <a:t>引理</a:t>
            </a:r>
            <a:r>
              <a:rPr lang="zh-CN" altLang="zh-CN" sz="2200" b="1" dirty="0">
                <a:latin typeface="+mj-ea"/>
                <a:ea typeface="+mj-ea"/>
                <a:cs typeface="Times New Roman" panose="02020603050405020304" pitchFamily="18" charset="0"/>
              </a:rPr>
              <a:t>】</a:t>
            </a:r>
            <a:r>
              <a:rPr lang="zh-CN" altLang="zh-CN" sz="2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200" dirty="0">
                <a:latin typeface="Times New Roman" panose="02020603050405020304" pitchFamily="18" charset="0"/>
                <a:ea typeface="宋体" panose="02010600030101010101" pitchFamily="2" charset="-122"/>
                <a:cs typeface="Times New Roman" panose="02020603050405020304" pitchFamily="18" charset="0"/>
              </a:rPr>
              <a:t>的充分必要条件是</a:t>
            </a:r>
            <a:r>
              <a:rPr lang="zh-CN" altLang="zh-CN" sz="2200" i="1" dirty="0">
                <a:latin typeface="Times New Roman" panose="02020603050405020304" pitchFamily="18" charset="0"/>
                <a:ea typeface="宋体" panose="02010600030101010101" pitchFamily="2" charset="-122"/>
                <a:cs typeface="Times New Roman" panose="02020603050405020304" pitchFamily="18" charset="0"/>
              </a:rPr>
              <a:t>F</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且</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2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baseline="30000"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2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None/>
            </a:pPr>
            <a:r>
              <a:rPr lang="en-US" altLang="zh-CN" sz="2200" b="1" dirty="0" smtClean="0">
                <a:latin typeface="+mj-ea"/>
                <a:ea typeface="+mj-ea"/>
                <a:cs typeface="Times New Roman" panose="02020603050405020304" pitchFamily="18" charset="0"/>
              </a:rPr>
              <a:t>   </a:t>
            </a:r>
            <a:r>
              <a:rPr lang="zh-CN" sz="2200" b="1" dirty="0" smtClean="0">
                <a:latin typeface="+mj-ea"/>
                <a:ea typeface="+mj-ea"/>
                <a:cs typeface="Times New Roman" panose="02020603050405020304" pitchFamily="18" charset="0"/>
              </a:rPr>
              <a:t>证</a:t>
            </a:r>
            <a:r>
              <a:rPr lang="zh-CN" altLang="zh-CN" sz="2200" b="1" dirty="0">
                <a:latin typeface="+mj-ea"/>
                <a:ea typeface="+mj-ea"/>
                <a:cs typeface="Times New Roman" panose="02020603050405020304" pitchFamily="18" charset="0"/>
              </a:rPr>
              <a:t>:  </a:t>
            </a:r>
            <a:r>
              <a:rPr lang="zh-CN" sz="2200" dirty="0">
                <a:latin typeface="Times New Roman" panose="02020603050405020304" pitchFamily="18" charset="0"/>
                <a:ea typeface="宋体" panose="02010600030101010101" pitchFamily="2" charset="-122"/>
                <a:cs typeface="Times New Roman" panose="02020603050405020304" pitchFamily="18" charset="0"/>
              </a:rPr>
              <a:t>必要性显然，只证充分性。</a:t>
            </a:r>
            <a:endParaRPr lang="zh-CN" sz="22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a:latin typeface="Times New Roman" panose="02020603050405020304" pitchFamily="18" charset="0"/>
                <a:ea typeface="宋体" panose="02010600030101010101" pitchFamily="2" charset="-122"/>
                <a:cs typeface="Times New Roman" panose="02020603050405020304" pitchFamily="18" charset="0"/>
              </a:rPr>
              <a:t>，则</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30000" dirty="0">
                <a:latin typeface="Times New Roman" panose="02020603050405020304" pitchFamily="18" charset="0"/>
                <a:ea typeface="宋体" panose="02010600030101010101" pitchFamily="2" charset="-122"/>
                <a:cs typeface="Times New Roman" panose="02020603050405020304" pitchFamily="18" charset="0"/>
              </a:rPr>
              <a:t>F</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30000" dirty="0">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 </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sz="2400" dirty="0">
                <a:latin typeface="Times New Roman" panose="02020603050405020304" pitchFamily="18" charset="0"/>
                <a:ea typeface="宋体" panose="02010600030101010101" pitchFamily="2" charset="-122"/>
                <a:cs typeface="Times New Roman" panose="02020603050405020304" pitchFamily="18" charset="0"/>
              </a:rPr>
              <a:t>）任</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取</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Y</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a:latin typeface="Times New Roman" panose="02020603050405020304" pitchFamily="18" charset="0"/>
                <a:ea typeface="宋体" panose="02010600030101010101" pitchFamily="2" charset="-122"/>
                <a:cs typeface="Times New Roman" panose="02020603050405020304" pitchFamily="18" charset="0"/>
              </a:rPr>
              <a:t>则有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Y</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30000" dirty="0">
                <a:latin typeface="Times New Roman" panose="02020603050405020304" pitchFamily="18" charset="0"/>
                <a:ea typeface="宋体" panose="02010600030101010101" pitchFamily="2" charset="-122"/>
                <a:cs typeface="Times New Roman" panose="02020603050405020304" pitchFamily="18" charset="0"/>
              </a:rPr>
              <a:t>F</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b="1" i="1" baseline="-30000" dirty="0">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 </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None/>
            </a:pPr>
            <a:r>
              <a:rPr 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Y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a:t>
            </a:r>
            <a:r>
              <a:rPr lang="zh-CN" sz="2400" dirty="0">
                <a:latin typeface="Times New Roman" panose="02020603050405020304" pitchFamily="18" charset="0"/>
                <a:ea typeface="宋体" panose="02010600030101010101" pitchFamily="2" charset="-122"/>
                <a:cs typeface="Times New Roman" panose="02020603050405020304" pitchFamily="18" charset="0"/>
              </a:rPr>
              <a:t>。即</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zh-CN" sz="2400" dirty="0">
                <a:latin typeface="Times New Roman" panose="02020603050405020304" pitchFamily="18" charset="0"/>
                <a:ea typeface="宋体" panose="02010600030101010101" pitchFamily="2" charset="-122"/>
                <a:cs typeface="Times New Roman" panose="02020603050405020304" pitchFamily="18" charset="0"/>
              </a:rPr>
              <a:t>）同理可证</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sz="2400" dirty="0">
                <a:latin typeface="Times New Roman" panose="02020603050405020304" pitchFamily="18" charset="0"/>
                <a:ea typeface="宋体" panose="02010600030101010101" pitchFamily="2" charset="-122"/>
                <a:cs typeface="Times New Roman" panose="02020603050405020304" pitchFamily="18" charset="0"/>
              </a:rPr>
              <a:t>，所以</a:t>
            </a:r>
            <a:r>
              <a:rPr lang="zh-CN" altLang="zh-CN" sz="24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aseline="300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i="1" dirty="0">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椭圆 5"/>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4716016" y="121196"/>
            <a:ext cx="3168352" cy="769268"/>
          </a:xfrm>
        </p:spPr>
        <p:txBody>
          <a:bodyPr/>
          <a:lstStyle/>
          <a:p>
            <a:r>
              <a:rPr lang="en-US" altLang="zh-CN" dirty="0" smtClean="0">
                <a:latin typeface="华文新魏" pitchFamily="2" charset="-122"/>
                <a:ea typeface="华文新魏" pitchFamily="2" charset="-122"/>
              </a:rPr>
              <a:t>—— </a:t>
            </a:r>
            <a:r>
              <a:rPr lang="zh-CN" dirty="0" smtClean="0">
                <a:latin typeface="华文新魏" pitchFamily="2" charset="-122"/>
                <a:ea typeface="华文新魏" pitchFamily="2" charset="-122"/>
              </a:rPr>
              <a:t>最小</a:t>
            </a:r>
            <a:r>
              <a:rPr lang="zh-CN" dirty="0">
                <a:latin typeface="华文新魏" pitchFamily="2" charset="-122"/>
                <a:ea typeface="华文新魏" pitchFamily="2" charset="-122"/>
              </a:rPr>
              <a:t>依赖集</a:t>
            </a:r>
            <a:endParaRPr lang="zh-CN" dirty="0">
              <a:latin typeface="华文新魏" pitchFamily="2" charset="-122"/>
              <a:ea typeface="华文新魏" pitchFamily="2" charset="-122"/>
            </a:endParaRPr>
          </a:p>
        </p:txBody>
      </p:sp>
      <mc:AlternateContent xmlns:mc="http://schemas.openxmlformats.org/markup-compatibility/2006">
        <mc:Choice xmlns:a14="http://schemas.microsoft.com/office/drawing/2010/main" Requires="a14">
          <p:sp>
            <p:nvSpPr>
              <p:cNvPr id="76803" name="Rectangle 3"/>
              <p:cNvSpPr>
                <a:spLocks noGrp="1" noChangeArrowheads="1"/>
              </p:cNvSpPr>
              <p:nvPr>
                <p:ph idx="4294967295"/>
              </p:nvPr>
            </p:nvSpPr>
            <p:spPr>
              <a:xfrm>
                <a:off x="1043608" y="1057300"/>
                <a:ext cx="7992888" cy="4464496"/>
              </a:xfrm>
            </p:spPr>
            <p:txBody>
              <a:bodyPr>
                <a:noAutofit/>
              </a:bodyPr>
              <a:lstStyle/>
              <a:p>
                <a:pPr algn="just">
                  <a:lnSpc>
                    <a:spcPct val="150000"/>
                  </a:lnSpc>
                </a:pPr>
                <a:r>
                  <a:rPr lang="zh-CN" altLang="zh-CN" sz="2800" b="1" dirty="0" smtClean="0">
                    <a:latin typeface="+mj-ea"/>
                    <a:ea typeface="+mj-ea"/>
                    <a:cs typeface="Times New Roman" pitchFamily="18" charset="0"/>
                  </a:rPr>
                  <a:t>【</a:t>
                </a:r>
                <a:r>
                  <a:rPr lang="zh-CN" sz="2800" b="1" dirty="0" smtClean="0">
                    <a:latin typeface="+mj-ea"/>
                    <a:ea typeface="+mj-ea"/>
                    <a:cs typeface="Times New Roman" pitchFamily="18" charset="0"/>
                  </a:rPr>
                  <a:t>定义</a:t>
                </a:r>
                <a:r>
                  <a:rPr lang="zh-CN" altLang="zh-CN" sz="2800" b="1" dirty="0" smtClean="0">
                    <a:latin typeface="+mj-ea"/>
                    <a:ea typeface="+mj-ea"/>
                    <a:cs typeface="Times New Roman" pitchFamily="18" charset="0"/>
                  </a:rPr>
                  <a:t>】</a:t>
                </a:r>
                <a:r>
                  <a:rPr lang="zh-CN" sz="2400" b="1" dirty="0" smtClean="0">
                    <a:latin typeface="幼圆" pitchFamily="49" charset="-122"/>
                    <a:ea typeface="幼圆" pitchFamily="49" charset="-122"/>
                    <a:cs typeface="Times New Roman" pitchFamily="18" charset="0"/>
                  </a:rPr>
                  <a:t>如果</a:t>
                </a:r>
                <a:r>
                  <a:rPr lang="zh-CN" sz="2400" b="1" dirty="0">
                    <a:latin typeface="幼圆" pitchFamily="49" charset="-122"/>
                    <a:ea typeface="幼圆" pitchFamily="49" charset="-122"/>
                    <a:cs typeface="Times New Roman" pitchFamily="18" charset="0"/>
                  </a:rPr>
                  <a:t>函数依赖</a:t>
                </a:r>
                <a:r>
                  <a:rPr lang="zh-CN" sz="2400" b="1" dirty="0" smtClean="0">
                    <a:latin typeface="幼圆" pitchFamily="49" charset="-122"/>
                    <a:ea typeface="幼圆" pitchFamily="49" charset="-122"/>
                    <a:cs typeface="Times New Roman" pitchFamily="18" charset="0"/>
                  </a:rPr>
                  <a:t>集</a:t>
                </a:r>
                <a:r>
                  <a:rPr lang="en-US" altLang="zh-CN" sz="2400" b="1" dirty="0" smtClean="0">
                    <a:latin typeface="幼圆" pitchFamily="49" charset="-122"/>
                    <a:ea typeface="幼圆" pitchFamily="49"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b="1" dirty="0" smtClean="0">
                    <a:latin typeface="幼圆" pitchFamily="49" charset="-122"/>
                    <a:ea typeface="幼圆" pitchFamily="49" charset="-122"/>
                    <a:cs typeface="Times New Roman" pitchFamily="18" charset="0"/>
                  </a:rPr>
                  <a:t>满足</a:t>
                </a:r>
                <a:r>
                  <a:rPr lang="zh-CN" sz="2400" b="1" dirty="0">
                    <a:latin typeface="幼圆" pitchFamily="49" charset="-122"/>
                    <a:ea typeface="幼圆" pitchFamily="49" charset="-122"/>
                    <a:cs typeface="Times New Roman" pitchFamily="18" charset="0"/>
                  </a:rPr>
                  <a:t>下列条件，则</a:t>
                </a:r>
                <a:r>
                  <a:rPr lang="zh-CN" sz="2400" b="1" dirty="0" smtClean="0">
                    <a:latin typeface="幼圆" pitchFamily="49" charset="-122"/>
                    <a:ea typeface="幼圆" pitchFamily="49" charset="-122"/>
                    <a:cs typeface="Times New Roman" pitchFamily="18" charset="0"/>
                  </a:rPr>
                  <a:t>称</a:t>
                </a:r>
                <a14:m>
                  <m:oMath xmlns:m="http://schemas.openxmlformats.org/officeDocument/2006/math">
                    <m:r>
                      <a:rPr lang="en-US" altLang="zh-CN" sz="2400" b="1"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b="1" dirty="0" smtClean="0">
                    <a:latin typeface="幼圆" pitchFamily="49" charset="-122"/>
                    <a:ea typeface="幼圆" pitchFamily="49" charset="-122"/>
                    <a:cs typeface="Times New Roman" pitchFamily="18" charset="0"/>
                  </a:rPr>
                  <a:t>为</a:t>
                </a:r>
                <a:r>
                  <a:rPr lang="zh-CN" sz="2400" b="1" dirty="0">
                    <a:latin typeface="幼圆" pitchFamily="49" charset="-122"/>
                    <a:ea typeface="幼圆" pitchFamily="49" charset="-122"/>
                    <a:cs typeface="Times New Roman" pitchFamily="18" charset="0"/>
                  </a:rPr>
                  <a:t>一个极</a:t>
                </a:r>
                <a:r>
                  <a:rPr lang="zh-CN" sz="2400" b="1" dirty="0" smtClean="0">
                    <a:latin typeface="幼圆" pitchFamily="49" charset="-122"/>
                    <a:ea typeface="幼圆" pitchFamily="49" charset="-122"/>
                    <a:cs typeface="Times New Roman" pitchFamily="18" charset="0"/>
                  </a:rPr>
                  <a:t>小函数依赖</a:t>
                </a:r>
                <a:r>
                  <a:rPr lang="zh-CN" sz="2400" b="1" dirty="0">
                    <a:latin typeface="幼圆" pitchFamily="49" charset="-122"/>
                    <a:ea typeface="幼圆" pitchFamily="49" charset="-122"/>
                    <a:cs typeface="Times New Roman" pitchFamily="18" charset="0"/>
                  </a:rPr>
                  <a:t>集。亦称为最小依赖集或最小覆盖。</a:t>
                </a:r>
              </a:p>
              <a:p>
                <a:pPr algn="just">
                  <a:lnSpc>
                    <a:spcPct val="150000"/>
                  </a:lnSpc>
                </a:pPr>
                <a:r>
                  <a:rPr lang="zh-CN" altLang="en-US" sz="2400" b="1" dirty="0" smtClean="0">
                    <a:latin typeface="幼圆" pitchFamily="49" charset="-122"/>
                    <a:ea typeface="幼圆" pitchFamily="49" charset="-122"/>
                    <a:cs typeface="Times New Roman" pitchFamily="18" charset="0"/>
                  </a:rPr>
                  <a:t>（</a:t>
                </a:r>
                <a:r>
                  <a:rPr lang="zh-CN" altLang="zh-CN" sz="2400" b="1" dirty="0" smtClean="0">
                    <a:latin typeface="幼圆" pitchFamily="49" charset="-122"/>
                    <a:ea typeface="幼圆" pitchFamily="49" charset="-122"/>
                    <a:cs typeface="Times New Roman" pitchFamily="18" charset="0"/>
                  </a:rPr>
                  <a:t>1</a:t>
                </a:r>
                <a:r>
                  <a:rPr lang="zh-CN" altLang="en-US" sz="2400" b="1" dirty="0" smtClean="0">
                    <a:latin typeface="幼圆" pitchFamily="49" charset="-122"/>
                    <a:ea typeface="幼圆" pitchFamily="49" charset="-122"/>
                    <a:cs typeface="Times New Roman" pitchFamily="18" charset="0"/>
                  </a:rPr>
                  <a:t>）</a:t>
                </a:r>
                <a:r>
                  <a:rPr lang="en-US" altLang="zh-CN" sz="2400" dirty="0">
                    <a:ea typeface="Cambria Math"/>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中</a:t>
                </a:r>
                <a:r>
                  <a:rPr lang="zh-CN" sz="2400" dirty="0">
                    <a:latin typeface="幼圆" pitchFamily="49" charset="-122"/>
                    <a:ea typeface="幼圆" pitchFamily="49" charset="-122"/>
                    <a:cs typeface="Times New Roman" pitchFamily="18" charset="0"/>
                  </a:rPr>
                  <a:t>任一函数依赖的右部仅含有一个</a:t>
                </a:r>
                <a:r>
                  <a:rPr lang="zh-CN" sz="2400" dirty="0" smtClean="0">
                    <a:latin typeface="幼圆" pitchFamily="49" charset="-122"/>
                    <a:ea typeface="幼圆" pitchFamily="49" charset="-122"/>
                    <a:cs typeface="Times New Roman" pitchFamily="18" charset="0"/>
                  </a:rPr>
                  <a:t>属性</a:t>
                </a:r>
                <a:r>
                  <a:rPr lang="zh-CN" altLang="en-US" sz="2400" dirty="0">
                    <a:latin typeface="幼圆" pitchFamily="49" charset="-122"/>
                    <a:ea typeface="幼圆" pitchFamily="49" charset="-122"/>
                    <a:cs typeface="Times New Roman" pitchFamily="18" charset="0"/>
                  </a:rPr>
                  <a:t>；</a:t>
                </a:r>
                <a:endParaRPr lang="zh-CN" sz="2400" dirty="0">
                  <a:latin typeface="幼圆" pitchFamily="49" charset="-122"/>
                  <a:ea typeface="幼圆" pitchFamily="49" charset="-122"/>
                  <a:cs typeface="Times New Roman" pitchFamily="18" charset="0"/>
                </a:endParaRPr>
              </a:p>
              <a:p>
                <a:pPr algn="just">
                  <a:lnSpc>
                    <a:spcPct val="150000"/>
                  </a:lnSpc>
                </a:pPr>
                <a:r>
                  <a:rPr lang="zh-CN" altLang="en-US" sz="2400" b="1" dirty="0" smtClean="0">
                    <a:latin typeface="幼圆" pitchFamily="49" charset="-122"/>
                    <a:ea typeface="幼圆" pitchFamily="49" charset="-122"/>
                    <a:cs typeface="Times New Roman" pitchFamily="18" charset="0"/>
                  </a:rPr>
                  <a:t>（</a:t>
                </a:r>
                <a:r>
                  <a:rPr lang="zh-CN" altLang="zh-CN" sz="2400" b="1" dirty="0" smtClean="0">
                    <a:latin typeface="幼圆" pitchFamily="49" charset="-122"/>
                    <a:ea typeface="幼圆" pitchFamily="49" charset="-122"/>
                    <a:cs typeface="Times New Roman" pitchFamily="18" charset="0"/>
                  </a:rPr>
                  <a:t>2</a:t>
                </a:r>
                <a:r>
                  <a:rPr lang="zh-CN" altLang="en-US" sz="2400" b="1" dirty="0" smtClean="0">
                    <a:latin typeface="幼圆" pitchFamily="49" charset="-122"/>
                    <a:ea typeface="幼圆" pitchFamily="49" charset="-122"/>
                    <a:cs typeface="Times New Roman" pitchFamily="18" charset="0"/>
                  </a:rPr>
                  <a:t>）</a:t>
                </a:r>
                <a14:m>
                  <m:oMath xmlns:m="http://schemas.openxmlformats.org/officeDocument/2006/math">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中</a:t>
                </a:r>
                <a:r>
                  <a:rPr lang="zh-CN" sz="2400" dirty="0">
                    <a:latin typeface="幼圆" pitchFamily="49" charset="-122"/>
                    <a:ea typeface="幼圆" pitchFamily="49" charset="-122"/>
                    <a:cs typeface="Times New Roman" pitchFamily="18" charset="0"/>
                  </a:rPr>
                  <a:t>不存在这样的函数依赖</a:t>
                </a:r>
                <a:r>
                  <a:rPr lang="zh-CN" altLang="zh-CN" sz="2400" i="1" dirty="0">
                    <a:latin typeface="幼圆" pitchFamily="49" charset="-122"/>
                    <a:ea typeface="幼圆" pitchFamily="49" charset="-122"/>
                    <a:cs typeface="Times New Roman" pitchFamily="18" charset="0"/>
                  </a:rPr>
                  <a:t>X</a:t>
                </a:r>
                <a:r>
                  <a:rPr lang="zh-CN" altLang="zh-CN" sz="2400" dirty="0">
                    <a:latin typeface="幼圆" pitchFamily="49" charset="-122"/>
                    <a:ea typeface="幼圆" pitchFamily="49" charset="-122"/>
                    <a:cs typeface="Times New Roman" pitchFamily="18" charset="0"/>
                  </a:rPr>
                  <a:t>→</a:t>
                </a:r>
                <a:r>
                  <a:rPr lang="zh-CN" altLang="zh-CN" sz="2400" i="1" dirty="0">
                    <a:latin typeface="幼圆" pitchFamily="49" charset="-122"/>
                    <a:ea typeface="幼圆" pitchFamily="49" charset="-122"/>
                    <a:cs typeface="Times New Roman" pitchFamily="18" charset="0"/>
                  </a:rPr>
                  <a:t>A</a:t>
                </a:r>
                <a:r>
                  <a:rPr lang="zh-CN" sz="2400" dirty="0">
                    <a:latin typeface="幼圆" pitchFamily="49" charset="-122"/>
                    <a:ea typeface="幼圆" pitchFamily="49" charset="-122"/>
                    <a:cs typeface="Times New Roman" pitchFamily="18" charset="0"/>
                  </a:rPr>
                  <a:t>，</a:t>
                </a:r>
                <a:r>
                  <a:rPr lang="zh-CN" sz="2400" dirty="0" smtClean="0">
                    <a:latin typeface="幼圆" pitchFamily="49" charset="-122"/>
                    <a:ea typeface="幼圆" pitchFamily="49" charset="-122"/>
                    <a:cs typeface="Times New Roman" pitchFamily="18" charset="0"/>
                  </a:rPr>
                  <a:t>使得</a:t>
                </a:r>
                <a14:m>
                  <m:oMath xmlns:m="http://schemas.openxmlformats.org/officeDocument/2006/math">
                    <m:r>
                      <a:rPr lang="en-US" altLang="zh-CN" sz="2400" b="1"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与</a:t>
                </a:r>
                <a14:m>
                  <m:oMath xmlns:m="http://schemas.openxmlformats.org/officeDocument/2006/math">
                    <m:r>
                      <a:rPr lang="en-US" altLang="zh-CN" sz="2400" i="1">
                        <a:latin typeface="Cambria Math"/>
                        <a:ea typeface="Cambria Math"/>
                        <a:cs typeface="Times New Roman" pitchFamily="18" charset="0"/>
                      </a:rPr>
                      <m:t>𝓕</m:t>
                    </m:r>
                    <m:r>
                      <a:rPr lang="en-US" altLang="zh-CN" sz="2400" i="1">
                        <a:latin typeface="Cambria Math"/>
                        <a:ea typeface="Cambria Math"/>
                        <a:cs typeface="Times New Roman" pitchFamily="18" charset="0"/>
                      </a:rPr>
                      <m:t> </m:t>
                    </m:r>
                  </m:oMath>
                </a14:m>
                <a:r>
                  <a:rPr lang="zh-CN" altLang="zh-CN" sz="2400" dirty="0" smtClean="0">
                    <a:latin typeface="幼圆" pitchFamily="49" charset="-122"/>
                    <a:ea typeface="幼圆" pitchFamily="49" charset="-122"/>
                    <a:cs typeface="Times New Roman" pitchFamily="18" charset="0"/>
                  </a:rPr>
                  <a:t>-{</a:t>
                </a:r>
                <a:r>
                  <a:rPr lang="zh-CN" altLang="zh-CN" sz="2400" i="1" dirty="0">
                    <a:latin typeface="幼圆" pitchFamily="49" charset="-122"/>
                    <a:ea typeface="幼圆" pitchFamily="49" charset="-122"/>
                    <a:cs typeface="Times New Roman" pitchFamily="18" charset="0"/>
                  </a:rPr>
                  <a:t>X</a:t>
                </a:r>
                <a:r>
                  <a:rPr lang="zh-CN" altLang="zh-CN" sz="2400" dirty="0">
                    <a:latin typeface="幼圆" pitchFamily="49" charset="-122"/>
                    <a:ea typeface="幼圆" pitchFamily="49" charset="-122"/>
                    <a:cs typeface="Times New Roman" pitchFamily="18" charset="0"/>
                  </a:rPr>
                  <a:t>→</a:t>
                </a:r>
                <a:r>
                  <a:rPr lang="zh-CN" altLang="zh-CN" sz="2400" i="1" dirty="0">
                    <a:latin typeface="幼圆" pitchFamily="49" charset="-122"/>
                    <a:ea typeface="幼圆" pitchFamily="49" charset="-122"/>
                    <a:cs typeface="Times New Roman" pitchFamily="18" charset="0"/>
                  </a:rPr>
                  <a:t>A</a:t>
                </a:r>
                <a:r>
                  <a:rPr lang="zh-CN" altLang="zh-CN" sz="2400" dirty="0" smtClean="0">
                    <a:latin typeface="幼圆" pitchFamily="49" charset="-122"/>
                    <a:ea typeface="幼圆" pitchFamily="49" charset="-122"/>
                    <a:cs typeface="Times New Roman" pitchFamily="18" charset="0"/>
                  </a:rPr>
                  <a:t>}</a:t>
                </a:r>
                <a:r>
                  <a:rPr lang="zh-CN" sz="2400" dirty="0" smtClean="0">
                    <a:latin typeface="幼圆" pitchFamily="49" charset="-122"/>
                    <a:ea typeface="幼圆" pitchFamily="49" charset="-122"/>
                    <a:cs typeface="Times New Roman" pitchFamily="18" charset="0"/>
                  </a:rPr>
                  <a:t>等价</a:t>
                </a:r>
                <a:r>
                  <a:rPr lang="zh-CN" altLang="en-US" sz="2400" dirty="0" smtClean="0">
                    <a:latin typeface="幼圆" pitchFamily="49" charset="-122"/>
                    <a:ea typeface="幼圆" pitchFamily="49" charset="-122"/>
                    <a:cs typeface="Times New Roman" pitchFamily="18" charset="0"/>
                  </a:rPr>
                  <a:t>；</a:t>
                </a:r>
                <a:endParaRPr lang="zh-CN" sz="2400" dirty="0">
                  <a:latin typeface="幼圆" pitchFamily="49" charset="-122"/>
                  <a:ea typeface="幼圆" pitchFamily="49" charset="-122"/>
                  <a:cs typeface="Times New Roman" pitchFamily="18" charset="0"/>
                </a:endParaRPr>
              </a:p>
              <a:p>
                <a:pPr algn="just">
                  <a:lnSpc>
                    <a:spcPct val="150000"/>
                  </a:lnSpc>
                </a:pPr>
                <a:r>
                  <a:rPr lang="zh-CN" altLang="en-US" sz="2400" b="1" dirty="0" smtClean="0">
                    <a:latin typeface="幼圆" pitchFamily="49" charset="-122"/>
                    <a:ea typeface="幼圆" pitchFamily="49" charset="-122"/>
                    <a:cs typeface="Times New Roman" pitchFamily="18" charset="0"/>
                  </a:rPr>
                  <a:t>（</a:t>
                </a:r>
                <a:r>
                  <a:rPr lang="zh-CN" altLang="zh-CN" sz="2400" b="1" dirty="0" smtClean="0">
                    <a:latin typeface="幼圆" pitchFamily="49" charset="-122"/>
                    <a:ea typeface="幼圆" pitchFamily="49" charset="-122"/>
                    <a:cs typeface="Times New Roman" pitchFamily="18" charset="0"/>
                  </a:rPr>
                  <a:t>3</a:t>
                </a:r>
                <a:r>
                  <a:rPr lang="zh-CN" altLang="en-US" sz="2400" b="1" dirty="0" smtClean="0">
                    <a:latin typeface="幼圆" pitchFamily="49" charset="-122"/>
                    <a:ea typeface="幼圆" pitchFamily="49" charset="-122"/>
                    <a:cs typeface="Times New Roman" pitchFamily="18" charset="0"/>
                  </a:rPr>
                  <a:t>）</a:t>
                </a:r>
                <a:r>
                  <a:rPr lang="en-US" altLang="zh-CN" sz="2400" dirty="0">
                    <a:ea typeface="Cambria Math"/>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中</a:t>
                </a:r>
                <a:r>
                  <a:rPr lang="zh-CN" sz="2400" dirty="0">
                    <a:latin typeface="幼圆" pitchFamily="49" charset="-122"/>
                    <a:ea typeface="幼圆" pitchFamily="49" charset="-122"/>
                    <a:cs typeface="Times New Roman" pitchFamily="18" charset="0"/>
                  </a:rPr>
                  <a:t>不存在这样的</a:t>
                </a:r>
                <a:r>
                  <a:rPr lang="zh-CN" sz="2400" dirty="0" smtClean="0">
                    <a:latin typeface="幼圆" pitchFamily="49" charset="-122"/>
                    <a:ea typeface="幼圆" pitchFamily="49" charset="-122"/>
                    <a:cs typeface="Times New Roman" pitchFamily="18" charset="0"/>
                  </a:rPr>
                  <a:t>函数依赖</a:t>
                </a:r>
                <a14:m>
                  <m:oMath xmlns:m="http://schemas.openxmlformats.org/officeDocument/2006/math">
                    <m:r>
                      <a:rPr lang="en-US" altLang="zh-CN" sz="2400" b="1" i="0" smtClean="0">
                        <a:latin typeface="Cambria Math"/>
                        <a:ea typeface="幼圆" pitchFamily="49" charset="-122"/>
                        <a:cs typeface="Times New Roman" pitchFamily="18" charset="0"/>
                      </a:rPr>
                      <m:t> </m:t>
                    </m:r>
                    <m:r>
                      <a:rPr lang="en-US" altLang="zh-CN" sz="2400" b="0" i="1">
                        <a:latin typeface="Cambria Math"/>
                        <a:ea typeface="幼圆" pitchFamily="49" charset="-122"/>
                        <a:cs typeface="Times New Roman" pitchFamily="18" charset="0"/>
                      </a:rPr>
                      <m:t>𝑋</m:t>
                    </m:r>
                    <m:r>
                      <a:rPr lang="en-US" altLang="zh-CN" sz="2400" b="0" i="1">
                        <a:latin typeface="Cambria Math"/>
                        <a:ea typeface="幼圆" pitchFamily="49" charset="-122"/>
                        <a:cs typeface="Times New Roman" pitchFamily="18" charset="0"/>
                      </a:rPr>
                      <m:t> </m:t>
                    </m:r>
                  </m:oMath>
                </a14:m>
                <a:r>
                  <a:rPr lang="zh-CN" altLang="zh-CN" sz="2400" dirty="0" smtClean="0">
                    <a:latin typeface="幼圆" pitchFamily="49" charset="-122"/>
                    <a:ea typeface="幼圆" pitchFamily="49" charset="-122"/>
                    <a:cs typeface="Times New Roman" pitchFamily="18" charset="0"/>
                  </a:rPr>
                  <a:t>→</a:t>
                </a:r>
                <a:r>
                  <a:rPr lang="zh-CN" altLang="zh-CN" sz="2400" i="1" dirty="0" smtClean="0">
                    <a:latin typeface="幼圆" pitchFamily="49" charset="-122"/>
                    <a:ea typeface="幼圆" pitchFamily="49" charset="-122"/>
                    <a:cs typeface="Times New Roman" pitchFamily="18" charset="0"/>
                  </a:rPr>
                  <a:t>A</a:t>
                </a:r>
                <a:r>
                  <a:rPr lang="en-US" altLang="zh-CN" sz="2400" i="1" dirty="0" smtClean="0">
                    <a:latin typeface="幼圆" pitchFamily="49" charset="-122"/>
                    <a:ea typeface="幼圆" pitchFamily="49" charset="-122"/>
                    <a:cs typeface="Times New Roman" pitchFamily="18" charset="0"/>
                  </a:rPr>
                  <a:t>,</a:t>
                </a:r>
                <a14:m>
                  <m:oMath xmlns:m="http://schemas.openxmlformats.org/officeDocument/2006/math">
                    <m:r>
                      <a:rPr lang="en-US" altLang="zh-CN" sz="2400" b="0" i="1" smtClean="0">
                        <a:latin typeface="Cambria Math"/>
                        <a:ea typeface="幼圆" pitchFamily="49" charset="-122"/>
                        <a:cs typeface="Times New Roman" pitchFamily="18" charset="0"/>
                      </a:rPr>
                      <m:t>𝑋</m:t>
                    </m:r>
                    <m:r>
                      <a:rPr lang="en-US" altLang="zh-CN" sz="2400" b="0" i="1" smtClean="0">
                        <a:latin typeface="Cambria Math"/>
                        <a:ea typeface="幼圆" pitchFamily="49" charset="-122"/>
                        <a:cs typeface="Times New Roman" pitchFamily="18" charset="0"/>
                      </a:rPr>
                      <m:t> </m:t>
                    </m:r>
                  </m:oMath>
                </a14:m>
                <a:r>
                  <a:rPr lang="zh-CN" sz="2400" dirty="0" smtClean="0">
                    <a:latin typeface="幼圆" pitchFamily="49" charset="-122"/>
                    <a:ea typeface="幼圆" pitchFamily="49" charset="-122"/>
                    <a:cs typeface="Times New Roman" pitchFamily="18" charset="0"/>
                  </a:rPr>
                  <a:t>有真子集</a:t>
                </a:r>
                <a:r>
                  <a:rPr lang="en-US" altLang="zh-CN" sz="2400" dirty="0" smtClean="0">
                    <a:latin typeface="幼圆" pitchFamily="49" charset="-122"/>
                    <a:ea typeface="幼圆" pitchFamily="49" charset="-122"/>
                    <a:cs typeface="Times New Roman" pitchFamily="18" charset="0"/>
                  </a:rPr>
                  <a:t> </a:t>
                </a:r>
                <a14:m>
                  <m:oMath xmlns:m="http://schemas.openxmlformats.org/officeDocument/2006/math">
                    <m:r>
                      <a:rPr lang="en-US" altLang="zh-CN" sz="2400" b="1" i="0" smtClean="0">
                        <a:latin typeface="Cambria Math"/>
                        <a:ea typeface="幼圆" pitchFamily="49" charset="-122"/>
                        <a:cs typeface="Times New Roman" pitchFamily="18" charset="0"/>
                      </a:rPr>
                      <m:t> </m:t>
                    </m:r>
                    <m:r>
                      <a:rPr lang="en-US" altLang="zh-CN" sz="2400" b="0" i="1" smtClean="0">
                        <a:latin typeface="Cambria Math"/>
                        <a:ea typeface="幼圆" pitchFamily="49" charset="-122"/>
                        <a:cs typeface="Times New Roman" pitchFamily="18" charset="0"/>
                      </a:rPr>
                      <m:t>𝑍</m:t>
                    </m:r>
                    <m:r>
                      <a:rPr lang="en-US" altLang="zh-CN" sz="2400" b="1" i="1" smtClean="0">
                        <a:latin typeface="Cambria Math"/>
                        <a:ea typeface="幼圆" pitchFamily="49" charset="-122"/>
                        <a:cs typeface="Times New Roman" pitchFamily="18" charset="0"/>
                      </a:rPr>
                      <m:t> </m:t>
                    </m:r>
                  </m:oMath>
                </a14:m>
                <a:r>
                  <a:rPr lang="zh-CN" sz="2400" dirty="0" smtClean="0">
                    <a:latin typeface="幼圆" pitchFamily="49" charset="-122"/>
                    <a:ea typeface="幼圆" pitchFamily="49" charset="-122"/>
                    <a:cs typeface="Times New Roman" pitchFamily="18" charset="0"/>
                  </a:rPr>
                  <a:t>使得</a:t>
                </a:r>
                <a:r>
                  <a:rPr lang="en-US" altLang="zh-CN" sz="2400" dirty="0" smtClean="0">
                    <a:latin typeface="幼圆" pitchFamily="49" charset="-122"/>
                    <a:ea typeface="幼圆" pitchFamily="49"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i="1">
                        <a:latin typeface="Cambria Math"/>
                        <a:ea typeface="Cambria Math"/>
                        <a:cs typeface="Times New Roman" pitchFamily="18" charset="0"/>
                      </a:rPr>
                      <m:t> </m:t>
                    </m:r>
                  </m:oMath>
                </a14:m>
                <a:r>
                  <a:rPr lang="en-US" altLang="zh-CN" sz="2400" dirty="0" smtClean="0">
                    <a:latin typeface="幼圆" pitchFamily="49" charset="-122"/>
                    <a:ea typeface="幼圆" pitchFamily="49" charset="-122"/>
                    <a:cs typeface="Times New Roman" pitchFamily="18" charset="0"/>
                  </a:rPr>
                  <a:t>–</a:t>
                </a:r>
                <a:r>
                  <a:rPr lang="en-US" altLang="zh-CN" sz="2400" dirty="0">
                    <a:latin typeface="幼圆" pitchFamily="49" charset="-122"/>
                    <a:ea typeface="幼圆" pitchFamily="49" charset="-122"/>
                    <a:cs typeface="Times New Roman" pitchFamily="18" charset="0"/>
                  </a:rPr>
                  <a:t>{</a:t>
                </a:r>
                <a:r>
                  <a:rPr lang="zh-CN" altLang="zh-CN" sz="2400" i="1" dirty="0" smtClean="0">
                    <a:latin typeface="幼圆" pitchFamily="49" charset="-122"/>
                    <a:ea typeface="幼圆" pitchFamily="49" charset="-122"/>
                    <a:cs typeface="Times New Roman" pitchFamily="18" charset="0"/>
                  </a:rPr>
                  <a:t>X</a:t>
                </a:r>
                <a:r>
                  <a:rPr lang="zh-CN" altLang="zh-CN" sz="2400" dirty="0" smtClean="0">
                    <a:latin typeface="幼圆" pitchFamily="49" charset="-122"/>
                    <a:ea typeface="幼圆" pitchFamily="49" charset="-122"/>
                    <a:cs typeface="Times New Roman" pitchFamily="18" charset="0"/>
                  </a:rPr>
                  <a:t>→</a:t>
                </a:r>
                <a14:m>
                  <m:oMath xmlns:m="http://schemas.openxmlformats.org/officeDocument/2006/math">
                    <m:r>
                      <a:rPr lang="en-US" altLang="zh-CN" sz="2400" b="0" i="1" smtClean="0">
                        <a:latin typeface="Cambria Math"/>
                        <a:ea typeface="幼圆" pitchFamily="49" charset="-122"/>
                        <a:cs typeface="Times New Roman" pitchFamily="18" charset="0"/>
                      </a:rPr>
                      <m:t>𝐴</m:t>
                    </m:r>
                  </m:oMath>
                </a14:m>
                <a:r>
                  <a:rPr lang="en-US" altLang="zh-CN" sz="2400" dirty="0" smtClean="0">
                    <a:latin typeface="幼圆" pitchFamily="49" charset="-122"/>
                    <a:ea typeface="幼圆" pitchFamily="49" charset="-122"/>
                    <a:cs typeface="Times New Roman" pitchFamily="18" charset="0"/>
                  </a:rPr>
                  <a:t> </a:t>
                </a:r>
                <a:r>
                  <a:rPr lang="zh-CN" altLang="zh-CN" sz="2400" dirty="0" smtClean="0">
                    <a:latin typeface="幼圆" pitchFamily="49" charset="-122"/>
                    <a:ea typeface="幼圆" pitchFamily="49" charset="-122"/>
                    <a:cs typeface="Times New Roman" pitchFamily="18" charset="0"/>
                  </a:rPr>
                  <a:t>}</a:t>
                </a:r>
                <a:r>
                  <a:rPr lang="zh-CN" altLang="zh-CN" sz="2400" dirty="0">
                    <a:latin typeface="幼圆" pitchFamily="49" charset="-122"/>
                    <a:ea typeface="幼圆" pitchFamily="49" charset="-122"/>
                    <a:cs typeface="Times New Roman" pitchFamily="18" charset="0"/>
                  </a:rPr>
                  <a:t>∪</a:t>
                </a:r>
                <a:r>
                  <a:rPr lang="zh-CN" altLang="zh-CN" sz="2400" dirty="0" smtClean="0">
                    <a:latin typeface="幼圆" pitchFamily="49" charset="-122"/>
                    <a:ea typeface="幼圆" pitchFamily="49" charset="-122"/>
                    <a:cs typeface="Times New Roman" pitchFamily="18" charset="0"/>
                  </a:rPr>
                  <a:t>{</a:t>
                </a:r>
                <a14:m>
                  <m:oMath xmlns:m="http://schemas.openxmlformats.org/officeDocument/2006/math">
                    <m:r>
                      <a:rPr lang="en-US" altLang="zh-CN" sz="2400" b="0" i="1" smtClean="0">
                        <a:latin typeface="Cambria Math"/>
                        <a:ea typeface="幼圆" pitchFamily="49" charset="-122"/>
                        <a:cs typeface="Times New Roman" pitchFamily="18" charset="0"/>
                      </a:rPr>
                      <m:t>𝑍</m:t>
                    </m:r>
                  </m:oMath>
                </a14:m>
                <a:r>
                  <a:rPr lang="zh-CN" altLang="zh-CN" sz="2400" dirty="0" smtClean="0">
                    <a:latin typeface="幼圆" pitchFamily="49" charset="-122"/>
                    <a:ea typeface="幼圆" pitchFamily="49" charset="-122"/>
                    <a:cs typeface="Times New Roman" pitchFamily="18" charset="0"/>
                  </a:rPr>
                  <a:t>→</a:t>
                </a:r>
                <a:r>
                  <a:rPr lang="zh-CN" altLang="zh-CN" sz="2400" i="1" dirty="0" smtClean="0">
                    <a:latin typeface="幼圆" pitchFamily="49" charset="-122"/>
                    <a:ea typeface="幼圆" pitchFamily="49" charset="-122"/>
                    <a:cs typeface="Times New Roman" pitchFamily="18" charset="0"/>
                  </a:rPr>
                  <a:t>A</a:t>
                </a:r>
                <a:r>
                  <a:rPr lang="zh-CN" altLang="zh-CN" sz="2400" dirty="0" smtClean="0">
                    <a:latin typeface="幼圆" pitchFamily="49" charset="-122"/>
                    <a:ea typeface="幼圆" pitchFamily="49" charset="-122"/>
                    <a:cs typeface="Times New Roman" pitchFamily="18" charset="0"/>
                  </a:rPr>
                  <a:t>}</a:t>
                </a:r>
                <a:r>
                  <a:rPr lang="en-US" altLang="zh-CN" sz="2400" dirty="0" smtClean="0">
                    <a:latin typeface="幼圆" pitchFamily="49" charset="-122"/>
                    <a:ea typeface="幼圆" pitchFamily="49" charset="-122"/>
                    <a:cs typeface="Times New Roman" pitchFamily="18" charset="0"/>
                  </a:rPr>
                  <a:t> </a:t>
                </a:r>
                <a:r>
                  <a:rPr lang="zh-CN" sz="2400" dirty="0" smtClean="0">
                    <a:latin typeface="幼圆" pitchFamily="49" charset="-122"/>
                    <a:ea typeface="幼圆" pitchFamily="49" charset="-122"/>
                    <a:cs typeface="Times New Roman" pitchFamily="18" charset="0"/>
                  </a:rPr>
                  <a:t>与</a:t>
                </a:r>
                <a14:m>
                  <m:oMath xmlns:m="http://schemas.openxmlformats.org/officeDocument/2006/math">
                    <m:r>
                      <a:rPr lang="en-US" altLang="zh-CN" sz="2400" b="1"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等价</a:t>
                </a:r>
                <a:r>
                  <a:rPr lang="zh-CN" sz="2400" dirty="0">
                    <a:latin typeface="幼圆" pitchFamily="49" charset="-122"/>
                    <a:ea typeface="幼圆" pitchFamily="49" charset="-122"/>
                    <a:cs typeface="Times New Roman" pitchFamily="18" charset="0"/>
                  </a:rPr>
                  <a:t>。 </a:t>
                </a:r>
              </a:p>
            </p:txBody>
          </p:sp>
        </mc:Choice>
        <mc:Fallback>
          <p:sp>
            <p:nvSpPr>
              <p:cNvPr id="76803" name="Rectangle 3"/>
              <p:cNvSpPr>
                <a:spLocks noGrp="1" noRot="1" noChangeAspect="1" noMove="1" noResize="1" noEditPoints="1" noAdjustHandles="1" noChangeArrowheads="1" noChangeShapeType="1" noTextEdit="1"/>
              </p:cNvSpPr>
              <p:nvPr>
                <p:ph idx="4294967295"/>
              </p:nvPr>
            </p:nvSpPr>
            <p:spPr>
              <a:xfrm>
                <a:off x="1043608" y="1057300"/>
                <a:ext cx="7992888" cy="4464496"/>
              </a:xfrm>
              <a:blipFill rotWithShape="1">
                <a:blip r:embed="rId1"/>
                <a:stretch>
                  <a:fillRect l="-1526" r="-1220"/>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1331640" y="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函数依赖集等价</a:t>
            </a:r>
            <a:endParaRPr lang="zh-CN" sz="3600" dirty="0">
              <a:latin typeface="+mn-ea"/>
              <a:ea typeface="+mn-ea"/>
            </a:endParaRPr>
          </a:p>
        </p:txBody>
      </p:sp>
      <p:sp>
        <p:nvSpPr>
          <p:cNvPr id="7" name="椭圆 6"/>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7827" name="Rectangle 3"/>
              <p:cNvSpPr>
                <a:spLocks noGrp="1" noChangeArrowheads="1"/>
              </p:cNvSpPr>
              <p:nvPr>
                <p:ph idx="4294967295"/>
              </p:nvPr>
            </p:nvSpPr>
            <p:spPr>
              <a:xfrm>
                <a:off x="1078607" y="1097756"/>
                <a:ext cx="8065393" cy="4617244"/>
              </a:xfrm>
            </p:spPr>
            <p:txBody>
              <a:bodyPr>
                <a:normAutofit/>
              </a:bodyPr>
              <a:lstStyle/>
              <a:p>
                <a:pPr algn="just">
                  <a:lnSpc>
                    <a:spcPct val="130000"/>
                  </a:lnSpc>
                  <a:buFont typeface="Wingdings" pitchFamily="2" charset="2"/>
                  <a:buNone/>
                </a:pPr>
                <a:r>
                  <a:rPr lang="zh-CN" altLang="zh-CN" sz="2400" b="1" dirty="0" smtClean="0">
                    <a:latin typeface="+mj-ea"/>
                    <a:ea typeface="+mj-ea"/>
                  </a:rPr>
                  <a:t>【</a:t>
                </a:r>
                <a:r>
                  <a:rPr lang="zh-CN" sz="2400" b="1" dirty="0">
                    <a:latin typeface="+mj-ea"/>
                    <a:ea typeface="+mj-ea"/>
                  </a:rPr>
                  <a:t>例</a:t>
                </a:r>
                <a:r>
                  <a:rPr lang="zh-CN" altLang="zh-CN" sz="2400" b="1" dirty="0">
                    <a:latin typeface="+mj-ea"/>
                    <a:ea typeface="+mj-ea"/>
                  </a:rPr>
                  <a:t>】</a:t>
                </a:r>
                <a:r>
                  <a:rPr lang="zh-CN" sz="2400" b="1" dirty="0">
                    <a:latin typeface="幼圆" pitchFamily="49" charset="-122"/>
                    <a:ea typeface="幼圆" pitchFamily="49" charset="-122"/>
                  </a:rPr>
                  <a:t>关系</a:t>
                </a:r>
                <a:r>
                  <a:rPr lang="zh-CN" sz="2400" b="1" dirty="0" smtClean="0">
                    <a:latin typeface="幼圆" pitchFamily="49" charset="-122"/>
                    <a:ea typeface="幼圆" pitchFamily="49" charset="-122"/>
                  </a:rPr>
                  <a:t>模式</a:t>
                </a:r>
                <a14:m>
                  <m:oMath xmlns:m="http://schemas.openxmlformats.org/officeDocument/2006/math">
                    <m:r>
                      <a:rPr lang="en-US" altLang="zh-CN" sz="2400" b="1" i="0" smtClean="0">
                        <a:latin typeface="Cambria Math"/>
                        <a:ea typeface="幼圆" pitchFamily="49" charset="-122"/>
                      </a:rPr>
                      <m:t> </m:t>
                    </m:r>
                    <m:r>
                      <a:rPr lang="zh-CN" altLang="en-US" sz="2400" b="1" i="1" smtClean="0">
                        <a:latin typeface="Cambria Math"/>
                        <a:ea typeface="幼圆" pitchFamily="49" charset="-122"/>
                      </a:rPr>
                      <m:t>𝓡</m:t>
                    </m:r>
                    <m:r>
                      <a:rPr lang="en-US" altLang="zh-CN" sz="2400" b="1" i="1" smtClean="0">
                        <a:latin typeface="Cambria Math"/>
                        <a:ea typeface="幼圆" pitchFamily="49" charset="-122"/>
                      </a:rPr>
                      <m:t>&lt;</m:t>
                    </m:r>
                    <m:r>
                      <a:rPr lang="en-US" altLang="zh-CN" sz="2400" b="1" i="1" smtClean="0">
                        <a:latin typeface="Cambria Math"/>
                        <a:ea typeface="幼圆" pitchFamily="49" charset="-122"/>
                      </a:rPr>
                      <m:t>𝑼</m:t>
                    </m:r>
                    <m:r>
                      <a:rPr lang="en-US" altLang="zh-CN" sz="2400" b="1" i="1" smtClean="0">
                        <a:latin typeface="Cambria Math"/>
                        <a:ea typeface="幼圆" pitchFamily="49" charset="-122"/>
                      </a:rPr>
                      <m:t>,</m:t>
                    </m:r>
                    <m:r>
                      <a:rPr lang="zh-CN" altLang="en-US" sz="2400" b="1" i="1" smtClean="0">
                        <a:latin typeface="Cambria Math"/>
                        <a:ea typeface="幼圆" pitchFamily="49" charset="-122"/>
                      </a:rPr>
                      <m:t>𝓕</m:t>
                    </m:r>
                    <m:r>
                      <a:rPr lang="en-US" altLang="zh-CN" sz="2400" b="1" i="1" smtClean="0">
                        <a:latin typeface="Cambria Math"/>
                        <a:ea typeface="幼圆" pitchFamily="49" charset="-122"/>
                      </a:rPr>
                      <m:t>&gt;</m:t>
                    </m:r>
                  </m:oMath>
                </a14:m>
                <a:r>
                  <a:rPr lang="zh-CN" sz="2400" b="1" dirty="0">
                    <a:latin typeface="幼圆" pitchFamily="49" charset="-122"/>
                    <a:ea typeface="幼圆" pitchFamily="49" charset="-122"/>
                  </a:rPr>
                  <a:t>，其中：</a:t>
                </a:r>
              </a:p>
              <a:p>
                <a:pPr algn="just">
                  <a:lnSpc>
                    <a:spcPct val="130000"/>
                  </a:lnSpc>
                  <a:buFont typeface="Wingdings" pitchFamily="2" charset="2"/>
                  <a:buNone/>
                </a:pPr>
                <a:r>
                  <a:rPr lang="en-US" altLang="zh-CN" sz="2200" i="1" dirty="0" smtClean="0">
                    <a:latin typeface="幼圆" pitchFamily="49" charset="-122"/>
                    <a:ea typeface="幼圆" pitchFamily="49" charset="-122"/>
                  </a:rPr>
                  <a:t>    </a:t>
                </a:r>
                <a14:m>
                  <m:oMath xmlns:m="http://schemas.openxmlformats.org/officeDocument/2006/math">
                    <m:r>
                      <a:rPr lang="en-US" altLang="zh-CN" sz="2200" b="1" i="1" smtClean="0">
                        <a:latin typeface="Cambria Math"/>
                        <a:ea typeface="幼圆" pitchFamily="49" charset="-122"/>
                      </a:rPr>
                      <m:t>𝑼</m:t>
                    </m:r>
                    <m:r>
                      <a:rPr lang="en-US" altLang="zh-CN" sz="2200" b="1" i="1" smtClean="0">
                        <a:latin typeface="Cambria Math"/>
                        <a:ea typeface="幼圆" pitchFamily="49" charset="-122"/>
                      </a:rPr>
                      <m:t> </m:t>
                    </m:r>
                  </m:oMath>
                </a14:m>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Sdept</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Mname</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Cno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Grade }</a:t>
                </a:r>
                <a:r>
                  <a:rPr lang="zh-CN" sz="2200" dirty="0">
                    <a:latin typeface="幼圆" pitchFamily="49" charset="-122"/>
                    <a:ea typeface="幼圆" pitchFamily="49" charset="-122"/>
                  </a:rPr>
                  <a:t>，</a:t>
                </a:r>
              </a:p>
              <a:p>
                <a:pPr>
                  <a:lnSpc>
                    <a:spcPct val="130000"/>
                  </a:lnSpc>
                  <a:spcBef>
                    <a:spcPct val="40000"/>
                  </a:spcBef>
                  <a:buFont typeface="Wingdings" pitchFamily="2" charset="2"/>
                  <a:buNone/>
                </a:pPr>
                <a:r>
                  <a:rPr lang="zh-CN" altLang="en-US" sz="2200" dirty="0" smtClean="0">
                    <a:ea typeface="幼圆" pitchFamily="49" charset="-122"/>
                  </a:rPr>
                  <a:t>        </a:t>
                </a:r>
                <a14:m>
                  <m:oMath xmlns:m="http://schemas.openxmlformats.org/officeDocument/2006/math">
                    <m:r>
                      <a:rPr lang="zh-CN" altLang="en-US" sz="2200" i="1" smtClean="0">
                        <a:latin typeface="Cambria Math"/>
                        <a:ea typeface="幼圆" pitchFamily="49" charset="-122"/>
                      </a:rPr>
                      <m:t>𝓕</m:t>
                    </m:r>
                  </m:oMath>
                </a14:m>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Sno→Sdept</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Sdept→Mname</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Cno)→Grade }</a:t>
                </a:r>
              </a:p>
              <a:p>
                <a:pPr>
                  <a:lnSpc>
                    <a:spcPct val="130000"/>
                  </a:lnSpc>
                  <a:spcBef>
                    <a:spcPct val="40000"/>
                  </a:spcBef>
                </a:pPr>
                <a:r>
                  <a:rPr lang="zh-CN" altLang="zh-CN" sz="2200" dirty="0">
                    <a:latin typeface="幼圆" pitchFamily="49" charset="-122"/>
                    <a:ea typeface="幼圆" pitchFamily="49" charset="-122"/>
                  </a:rPr>
                  <a:t>      </a:t>
                </a:r>
                <a:r>
                  <a:rPr lang="zh-CN" sz="2200" dirty="0" smtClean="0">
                    <a:latin typeface="幼圆" pitchFamily="49" charset="-122"/>
                    <a:ea typeface="幼圆" pitchFamily="49" charset="-122"/>
                  </a:rPr>
                  <a:t>设</a:t>
                </a:r>
                <a14:m>
                  <m:oMath xmlns:m="http://schemas.openxmlformats.org/officeDocument/2006/math">
                    <m:sSup>
                      <m:sSupPr>
                        <m:ctrlPr>
                          <a:rPr lang="en-US" altLang="zh-CN" sz="2400" i="1">
                            <a:latin typeface="Cambria Math"/>
                            <a:ea typeface="幼圆" pitchFamily="49" charset="-122"/>
                          </a:rPr>
                        </m:ctrlPr>
                      </m:sSupPr>
                      <m:e>
                        <m:r>
                          <a:rPr lang="en-US" altLang="zh-CN" sz="2400" b="1" i="1" smtClean="0">
                            <a:latin typeface="Cambria Math"/>
                            <a:ea typeface="幼圆" pitchFamily="49" charset="-122"/>
                          </a:rPr>
                          <m:t> </m:t>
                        </m:r>
                        <m:r>
                          <a:rPr lang="zh-CN" altLang="en-US" sz="2400" i="1">
                            <a:latin typeface="Cambria Math"/>
                            <a:ea typeface="幼圆" pitchFamily="49" charset="-122"/>
                          </a:rPr>
                          <m:t>𝓕</m:t>
                        </m:r>
                      </m:e>
                      <m:sup>
                        <m:r>
                          <a:rPr lang="en-US" altLang="zh-CN" sz="2400" i="1">
                            <a:latin typeface="Cambria Math"/>
                            <a:ea typeface="幼圆" pitchFamily="49" charset="-122"/>
                          </a:rPr>
                          <m:t>′</m:t>
                        </m:r>
                      </m:sup>
                    </m:sSup>
                    <m:r>
                      <a:rPr lang="en-US" altLang="zh-CN" sz="2400" i="1">
                        <a:latin typeface="Cambria Math"/>
                        <a:ea typeface="幼圆" pitchFamily="49" charset="-122"/>
                      </a:rPr>
                      <m:t> </m:t>
                    </m:r>
                  </m:oMath>
                </a14:m>
                <a:r>
                  <a:rPr lang="zh-CN" altLang="zh-CN" sz="2200" dirty="0" smtClean="0">
                    <a:latin typeface="幼圆" pitchFamily="49" charset="-122"/>
                    <a:ea typeface="幼圆" pitchFamily="49" charset="-122"/>
                  </a:rPr>
                  <a:t>={</a:t>
                </a:r>
                <a:r>
                  <a:rPr lang="zh-CN" altLang="zh-CN" sz="2200" dirty="0">
                    <a:latin typeface="幼圆" pitchFamily="49" charset="-122"/>
                    <a:ea typeface="幼圆" pitchFamily="49" charset="-122"/>
                  </a:rPr>
                  <a:t>Sno→Sdept</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Sno→Mname</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Sdept→Mname</a:t>
                </a:r>
                <a:r>
                  <a:rPr lang="zh-CN" sz="2200" dirty="0">
                    <a:latin typeface="幼圆" pitchFamily="49" charset="-122"/>
                    <a:ea typeface="幼圆" pitchFamily="49" charset="-122"/>
                  </a:rPr>
                  <a:t>，</a:t>
                </a:r>
              </a:p>
              <a:p>
                <a:pPr>
                  <a:lnSpc>
                    <a:spcPct val="130000"/>
                  </a:lnSpc>
                  <a:spcBef>
                    <a:spcPct val="40000"/>
                  </a:spcBef>
                  <a:buFont typeface="Wingdings" pitchFamily="2" charset="2"/>
                  <a:buNone/>
                </a:pPr>
                <a:r>
                  <a:rPr lang="zh-CN" sz="2200" dirty="0">
                    <a:latin typeface="幼圆" pitchFamily="49" charset="-122"/>
                    <a:ea typeface="幼圆" pitchFamily="49" charset="-122"/>
                  </a:rPr>
                  <a:t>               </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Cno)→Grade</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Sdept)→Sdept}</a:t>
                </a:r>
              </a:p>
              <a:p>
                <a:pPr>
                  <a:lnSpc>
                    <a:spcPct val="130000"/>
                  </a:lnSpc>
                </a:pPr>
                <a:r>
                  <a:rPr lang="zh-CN" altLang="en-US" sz="2000" dirty="0" smtClean="0">
                    <a:ea typeface="幼圆" pitchFamily="49" charset="-122"/>
                  </a:rPr>
                  <a:t>    </a:t>
                </a:r>
                <a14:m>
                  <m:oMath xmlns:m="http://schemas.openxmlformats.org/officeDocument/2006/math">
                    <m:r>
                      <a:rPr lang="zh-CN" altLang="en-US" sz="2000" i="1">
                        <a:latin typeface="Cambria Math"/>
                        <a:ea typeface="幼圆" pitchFamily="49" charset="-122"/>
                      </a:rPr>
                      <m:t>𝓕</m:t>
                    </m:r>
                    <m:r>
                      <a:rPr lang="en-US" altLang="zh-CN" sz="2000" b="1" i="1" smtClean="0">
                        <a:latin typeface="Cambria Math"/>
                        <a:ea typeface="幼圆" pitchFamily="49" charset="-122"/>
                      </a:rPr>
                      <m:t> </m:t>
                    </m:r>
                  </m:oMath>
                </a14:m>
                <a:r>
                  <a:rPr lang="zh-CN" sz="2200" dirty="0" smtClean="0">
                    <a:latin typeface="幼圆" pitchFamily="49" charset="-122"/>
                    <a:ea typeface="幼圆" pitchFamily="49" charset="-122"/>
                  </a:rPr>
                  <a:t>是</a:t>
                </a:r>
                <a:r>
                  <a:rPr lang="zh-CN" sz="2200" dirty="0">
                    <a:latin typeface="幼圆" pitchFamily="49" charset="-122"/>
                    <a:ea typeface="幼圆" pitchFamily="49" charset="-122"/>
                  </a:rPr>
                  <a:t>最小覆盖，</a:t>
                </a:r>
                <a:r>
                  <a:rPr lang="zh-CN" sz="2200" dirty="0" smtClean="0">
                    <a:latin typeface="幼圆" pitchFamily="49" charset="-122"/>
                    <a:ea typeface="幼圆" pitchFamily="49" charset="-122"/>
                  </a:rPr>
                  <a:t>而</a:t>
                </a:r>
                <a14:m>
                  <m:oMath xmlns:m="http://schemas.openxmlformats.org/officeDocument/2006/math">
                    <m:r>
                      <a:rPr lang="en-US" altLang="zh-CN" sz="2000" b="1" i="0" smtClean="0">
                        <a:latin typeface="Cambria Math"/>
                        <a:ea typeface="幼圆" pitchFamily="49" charset="-122"/>
                      </a:rPr>
                      <m:t> </m:t>
                    </m:r>
                    <m:sSup>
                      <m:sSupPr>
                        <m:ctrlPr>
                          <a:rPr lang="en-US" altLang="zh-CN" sz="2000" b="1" i="1" smtClean="0">
                            <a:latin typeface="Cambria Math"/>
                            <a:ea typeface="幼圆" pitchFamily="49" charset="-122"/>
                          </a:rPr>
                        </m:ctrlPr>
                      </m:sSupPr>
                      <m:e>
                        <m:r>
                          <a:rPr lang="zh-CN" altLang="en-US" sz="2000" i="1">
                            <a:latin typeface="Cambria Math"/>
                            <a:ea typeface="幼圆" pitchFamily="49" charset="-122"/>
                          </a:rPr>
                          <m:t>𝓕</m:t>
                        </m:r>
                      </m:e>
                      <m:sup>
                        <m:r>
                          <a:rPr lang="en-US" altLang="zh-CN" sz="2000" b="1" i="1" smtClean="0">
                            <a:latin typeface="Cambria Math"/>
                            <a:ea typeface="幼圆" pitchFamily="49" charset="-122"/>
                          </a:rPr>
                          <m:t>′</m:t>
                        </m:r>
                      </m:sup>
                    </m:sSup>
                  </m:oMath>
                </a14:m>
                <a:r>
                  <a:rPr lang="zh-CN" sz="2200" dirty="0" smtClean="0">
                    <a:latin typeface="幼圆" pitchFamily="49" charset="-122"/>
                    <a:ea typeface="幼圆" pitchFamily="49" charset="-122"/>
                  </a:rPr>
                  <a:t>不是</a:t>
                </a:r>
                <a:r>
                  <a:rPr lang="zh-CN" sz="2200" dirty="0">
                    <a:latin typeface="幼圆" pitchFamily="49" charset="-122"/>
                    <a:ea typeface="幼圆" pitchFamily="49" charset="-122"/>
                  </a:rPr>
                  <a:t>。</a:t>
                </a:r>
              </a:p>
              <a:p>
                <a:pPr algn="just">
                  <a:lnSpc>
                    <a:spcPct val="130000"/>
                  </a:lnSpc>
                </a:pPr>
                <a:r>
                  <a:rPr lang="zh-CN" sz="2200" dirty="0">
                    <a:latin typeface="幼圆" pitchFamily="49" charset="-122"/>
                    <a:ea typeface="幼圆" pitchFamily="49" charset="-122"/>
                  </a:rPr>
                  <a:t>    因为</a:t>
                </a:r>
                <a:r>
                  <a:rPr lang="zh-CN" sz="2200" dirty="0" smtClean="0">
                    <a:latin typeface="幼圆" pitchFamily="49" charset="-122"/>
                    <a:ea typeface="幼圆" pitchFamily="49" charset="-122"/>
                  </a:rPr>
                  <a:t>：</a:t>
                </a:r>
                <a:r>
                  <a:rPr lang="en-US" altLang="zh-CN" sz="2400" dirty="0">
                    <a:ea typeface="幼圆" pitchFamily="49" charset="-122"/>
                  </a:rPr>
                  <a:t> </a:t>
                </a:r>
                <a14:m>
                  <m:oMath xmlns:m="http://schemas.openxmlformats.org/officeDocument/2006/math">
                    <m:sSup>
                      <m:sSupPr>
                        <m:ctrlPr>
                          <a:rPr lang="en-US" altLang="zh-CN" sz="2400" i="1">
                            <a:latin typeface="Cambria Math"/>
                            <a:ea typeface="幼圆" pitchFamily="49" charset="-122"/>
                          </a:rPr>
                        </m:ctrlPr>
                      </m:sSupPr>
                      <m:e>
                        <m:r>
                          <a:rPr lang="zh-CN" altLang="en-US" sz="2400" i="1">
                            <a:latin typeface="Cambria Math"/>
                            <a:ea typeface="幼圆" pitchFamily="49" charset="-122"/>
                          </a:rPr>
                          <m:t>𝓕</m:t>
                        </m:r>
                      </m:e>
                      <m:sup>
                        <m:r>
                          <a:rPr lang="en-US" altLang="zh-CN" sz="2400" i="1">
                            <a:latin typeface="Cambria Math"/>
                            <a:ea typeface="幼圆" pitchFamily="49" charset="-122"/>
                          </a:rPr>
                          <m:t>′</m:t>
                        </m:r>
                      </m:sup>
                    </m:sSup>
                    <m:r>
                      <a:rPr lang="en-US" altLang="zh-CN" sz="2400" i="1">
                        <a:latin typeface="Cambria Math"/>
                        <a:ea typeface="幼圆" pitchFamily="49" charset="-122"/>
                      </a:rPr>
                      <m:t> </m:t>
                    </m:r>
                  </m:oMath>
                </a14:m>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{Sno→Mname}</a:t>
                </a:r>
                <a:r>
                  <a:rPr lang="zh-CN" sz="2200" dirty="0">
                    <a:latin typeface="幼圆" pitchFamily="49" charset="-122"/>
                    <a:ea typeface="幼圆" pitchFamily="49" charset="-122"/>
                  </a:rPr>
                  <a:t>与</a:t>
                </a:r>
                <a14:m>
                  <m:oMath xmlns:m="http://schemas.openxmlformats.org/officeDocument/2006/math">
                    <m:sSup>
                      <m:sSupPr>
                        <m:ctrlPr>
                          <a:rPr lang="en-US" altLang="zh-CN" sz="2400" i="1">
                            <a:latin typeface="Cambria Math"/>
                            <a:ea typeface="幼圆" pitchFamily="49" charset="-122"/>
                          </a:rPr>
                        </m:ctrlPr>
                      </m:sSupPr>
                      <m:e>
                        <m:r>
                          <a:rPr lang="en-US" altLang="zh-CN" sz="2400" b="1" i="1" smtClean="0">
                            <a:latin typeface="Cambria Math"/>
                            <a:ea typeface="幼圆" pitchFamily="49" charset="-122"/>
                          </a:rPr>
                          <m:t> </m:t>
                        </m:r>
                        <m:r>
                          <a:rPr lang="zh-CN" altLang="en-US" sz="2400" i="1">
                            <a:latin typeface="Cambria Math"/>
                            <a:ea typeface="幼圆" pitchFamily="49" charset="-122"/>
                          </a:rPr>
                          <m:t>𝓕</m:t>
                        </m:r>
                      </m:e>
                      <m:sup>
                        <m:r>
                          <a:rPr lang="en-US" altLang="zh-CN" sz="2400" i="1">
                            <a:latin typeface="Cambria Math"/>
                            <a:ea typeface="幼圆" pitchFamily="49" charset="-122"/>
                          </a:rPr>
                          <m:t>′</m:t>
                        </m:r>
                      </m:sup>
                    </m:sSup>
                  </m:oMath>
                </a14:m>
                <a:r>
                  <a:rPr lang="zh-CN" sz="2200" dirty="0" smtClean="0">
                    <a:latin typeface="幼圆" pitchFamily="49" charset="-122"/>
                    <a:ea typeface="幼圆" pitchFamily="49" charset="-122"/>
                  </a:rPr>
                  <a:t>等价</a:t>
                </a:r>
                <a:endParaRPr lang="zh-CN" sz="2200" dirty="0">
                  <a:latin typeface="幼圆" pitchFamily="49" charset="-122"/>
                  <a:ea typeface="幼圆" pitchFamily="49" charset="-122"/>
                </a:endParaRPr>
              </a:p>
              <a:p>
                <a:pPr algn="just">
                  <a:lnSpc>
                    <a:spcPct val="130000"/>
                  </a:lnSpc>
                </a:pPr>
                <a:r>
                  <a:rPr lang="en-US" altLang="zh-CN" sz="2200" i="1" dirty="0" smtClean="0">
                    <a:latin typeface="幼圆" pitchFamily="49" charset="-122"/>
                    <a:ea typeface="幼圆" pitchFamily="49" charset="-122"/>
                  </a:rPr>
                  <a:t>    </a:t>
                </a:r>
                <a:r>
                  <a:rPr lang="zh-CN" sz="2200" i="1" dirty="0" smtClean="0">
                    <a:latin typeface="幼圆" pitchFamily="49" charset="-122"/>
                    <a:ea typeface="幼圆" pitchFamily="49" charset="-122"/>
                  </a:rPr>
                  <a:t> </a:t>
                </a:r>
                <a14:m>
                  <m:oMath xmlns:m="http://schemas.openxmlformats.org/officeDocument/2006/math">
                    <m:sSup>
                      <m:sSupPr>
                        <m:ctrlPr>
                          <a:rPr lang="en-US" altLang="zh-CN" sz="2400" i="1">
                            <a:latin typeface="Cambria Math"/>
                            <a:ea typeface="幼圆" pitchFamily="49" charset="-122"/>
                          </a:rPr>
                        </m:ctrlPr>
                      </m:sSupPr>
                      <m:e>
                        <m:r>
                          <a:rPr lang="zh-CN" altLang="en-US" sz="2400" i="1">
                            <a:latin typeface="Cambria Math"/>
                            <a:ea typeface="幼圆" pitchFamily="49" charset="-122"/>
                          </a:rPr>
                          <m:t>𝓕</m:t>
                        </m:r>
                      </m:e>
                      <m:sup>
                        <m:r>
                          <a:rPr lang="en-US" altLang="zh-CN" sz="2400" i="1">
                            <a:latin typeface="Cambria Math"/>
                            <a:ea typeface="幼圆" pitchFamily="49" charset="-122"/>
                          </a:rPr>
                          <m:t>′</m:t>
                        </m:r>
                      </m:sup>
                    </m:sSup>
                    <m:r>
                      <a:rPr lang="en-US" altLang="zh-CN" sz="2400" i="1">
                        <a:latin typeface="Cambria Math"/>
                        <a:ea typeface="幼圆" pitchFamily="49" charset="-122"/>
                      </a:rPr>
                      <m:t> </m:t>
                    </m:r>
                  </m:oMath>
                </a14:m>
                <a:r>
                  <a:rPr lang="zh-CN" altLang="zh-CN" sz="2200" dirty="0" smtClean="0">
                    <a:latin typeface="幼圆" pitchFamily="49" charset="-122"/>
                    <a:ea typeface="幼圆" pitchFamily="49" charset="-122"/>
                  </a:rPr>
                  <a:t>- </a:t>
                </a:r>
                <a:r>
                  <a:rPr lang="zh-CN" altLang="zh-CN" sz="2200" dirty="0">
                    <a:latin typeface="幼圆" pitchFamily="49" charset="-122"/>
                    <a:ea typeface="幼圆" pitchFamily="49" charset="-122"/>
                  </a:rPr>
                  <a:t>{(Sno</a:t>
                </a:r>
                <a:r>
                  <a:rPr lang="zh-CN" sz="2200" dirty="0">
                    <a:latin typeface="幼圆" pitchFamily="49" charset="-122"/>
                    <a:ea typeface="幼圆" pitchFamily="49" charset="-122"/>
                  </a:rPr>
                  <a:t>，</a:t>
                </a:r>
                <a:r>
                  <a:rPr lang="zh-CN" altLang="zh-CN" sz="2200" dirty="0">
                    <a:latin typeface="幼圆" pitchFamily="49" charset="-122"/>
                    <a:ea typeface="幼圆" pitchFamily="49" charset="-122"/>
                  </a:rPr>
                  <a:t>Sdept)→Sdept}</a:t>
                </a:r>
                <a:r>
                  <a:rPr lang="zh-CN" sz="2200" dirty="0">
                    <a:latin typeface="幼圆" pitchFamily="49" charset="-122"/>
                    <a:ea typeface="幼圆" pitchFamily="49" charset="-122"/>
                  </a:rPr>
                  <a:t>也与</a:t>
                </a:r>
                <a14:m>
                  <m:oMath xmlns:m="http://schemas.openxmlformats.org/officeDocument/2006/math">
                    <m:sSup>
                      <m:sSupPr>
                        <m:ctrlPr>
                          <a:rPr lang="en-US" altLang="zh-CN" sz="2400" i="1">
                            <a:latin typeface="Cambria Math"/>
                            <a:ea typeface="幼圆" pitchFamily="49" charset="-122"/>
                          </a:rPr>
                        </m:ctrlPr>
                      </m:sSupPr>
                      <m:e>
                        <m:r>
                          <a:rPr lang="en-US" altLang="zh-CN" sz="2400" b="1" i="1" smtClean="0">
                            <a:latin typeface="Cambria Math"/>
                            <a:ea typeface="幼圆" pitchFamily="49" charset="-122"/>
                          </a:rPr>
                          <m:t> </m:t>
                        </m:r>
                        <m:r>
                          <a:rPr lang="zh-CN" altLang="en-US" sz="2400" i="1">
                            <a:latin typeface="Cambria Math"/>
                            <a:ea typeface="幼圆" pitchFamily="49" charset="-122"/>
                          </a:rPr>
                          <m:t>𝓕</m:t>
                        </m:r>
                      </m:e>
                      <m:sup>
                        <m:r>
                          <a:rPr lang="en-US" altLang="zh-CN" sz="2400" i="1">
                            <a:latin typeface="Cambria Math"/>
                            <a:ea typeface="幼圆" pitchFamily="49" charset="-122"/>
                          </a:rPr>
                          <m:t>′</m:t>
                        </m:r>
                        <m:r>
                          <a:rPr lang="en-US" altLang="zh-CN" sz="2400" b="1" i="1" smtClean="0">
                            <a:latin typeface="Cambria Math"/>
                            <a:ea typeface="幼圆" pitchFamily="49" charset="-122"/>
                          </a:rPr>
                          <m:t> </m:t>
                        </m:r>
                      </m:sup>
                    </m:sSup>
                  </m:oMath>
                </a14:m>
                <a:r>
                  <a:rPr lang="zh-CN" sz="2200" dirty="0" smtClean="0">
                    <a:latin typeface="幼圆" pitchFamily="49" charset="-122"/>
                    <a:ea typeface="幼圆" pitchFamily="49" charset="-122"/>
                  </a:rPr>
                  <a:t>等价</a:t>
                </a:r>
                <a:r>
                  <a:rPr lang="zh-CN" sz="2000" i="1" dirty="0" smtClean="0">
                    <a:latin typeface="幼圆" pitchFamily="49" charset="-122"/>
                    <a:ea typeface="幼圆" pitchFamily="49" charset="-122"/>
                  </a:rPr>
                  <a:t>       </a:t>
                </a:r>
                <a:endParaRPr lang="zh-CN" sz="2000" dirty="0">
                  <a:latin typeface="幼圆" pitchFamily="49" charset="-122"/>
                  <a:ea typeface="幼圆" pitchFamily="49" charset="-122"/>
                </a:endParaRPr>
              </a:p>
            </p:txBody>
          </p:sp>
        </mc:Choice>
        <mc:Fallback>
          <p:sp>
            <p:nvSpPr>
              <p:cNvPr id="77827" name="Rectangle 3"/>
              <p:cNvSpPr>
                <a:spLocks noGrp="1" noRot="1" noChangeAspect="1" noMove="1" noResize="1" noEditPoints="1" noAdjustHandles="1" noChangeArrowheads="1" noChangeShapeType="1" noTextEdit="1"/>
              </p:cNvSpPr>
              <p:nvPr>
                <p:ph idx="4294967295"/>
              </p:nvPr>
            </p:nvSpPr>
            <p:spPr>
              <a:xfrm>
                <a:off x="1078607" y="1097756"/>
                <a:ext cx="8065393" cy="4617244"/>
              </a:xfrm>
              <a:blipFill rotWithShape="1">
                <a:blip r:embed="rId1"/>
                <a:stretch>
                  <a:fillRect l="-1209" t="-132"/>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4716016" y="121196"/>
            <a:ext cx="3168352" cy="7692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mtClean="0">
                <a:latin typeface="华文新魏" pitchFamily="2" charset="-122"/>
                <a:ea typeface="华文新魏" pitchFamily="2" charset="-122"/>
              </a:rPr>
              <a:t>—— </a:t>
            </a:r>
            <a:r>
              <a:rPr lang="zh-CN" smtClean="0">
                <a:latin typeface="华文新魏" pitchFamily="2" charset="-122"/>
                <a:ea typeface="华文新魏" pitchFamily="2" charset="-122"/>
              </a:rPr>
              <a:t>最小依赖集</a:t>
            </a:r>
            <a:endParaRPr lang="zh-CN" dirty="0">
              <a:latin typeface="华文新魏" pitchFamily="2" charset="-122"/>
              <a:ea typeface="华文新魏" pitchFamily="2" charset="-122"/>
            </a:endParaRPr>
          </a:p>
        </p:txBody>
      </p:sp>
      <p:sp>
        <p:nvSpPr>
          <p:cNvPr id="7" name="Rectangle 2"/>
          <p:cNvSpPr txBox="1">
            <a:spLocks noChangeArrowheads="1"/>
          </p:cNvSpPr>
          <p:nvPr/>
        </p:nvSpPr>
        <p:spPr>
          <a:xfrm>
            <a:off x="1331640" y="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函数依赖集等价</a:t>
            </a:r>
            <a:endParaRPr lang="zh-CN" sz="3600" dirty="0">
              <a:latin typeface="+mn-ea"/>
              <a:ea typeface="+mn-ea"/>
            </a:endParaRPr>
          </a:p>
        </p:txBody>
      </p:sp>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187624" y="1129308"/>
            <a:ext cx="2232248" cy="553244"/>
          </a:xfrm>
        </p:spPr>
        <p:txBody>
          <a:bodyPr/>
          <a:lstStyle/>
          <a:p>
            <a:r>
              <a:rPr lang="zh-CN" b="1" dirty="0">
                <a:latin typeface="+mj-ea"/>
              </a:rPr>
              <a:t>极小化过程</a:t>
            </a:r>
            <a:endParaRPr lang="zh-CN" b="1" dirty="0">
              <a:latin typeface="+mj-ea"/>
            </a:endParaRPr>
          </a:p>
        </p:txBody>
      </p:sp>
      <mc:AlternateContent xmlns:mc="http://schemas.openxmlformats.org/markup-compatibility/2006">
        <mc:Choice xmlns:a14="http://schemas.microsoft.com/office/drawing/2010/main" Requires="a14">
          <p:sp>
            <p:nvSpPr>
              <p:cNvPr id="78851" name="Rectangle 3"/>
              <p:cNvSpPr>
                <a:spLocks noGrp="1" noChangeArrowheads="1"/>
              </p:cNvSpPr>
              <p:nvPr>
                <p:ph idx="4294967295"/>
              </p:nvPr>
            </p:nvSpPr>
            <p:spPr>
              <a:xfrm>
                <a:off x="1151620" y="1849388"/>
                <a:ext cx="8028892" cy="2520280"/>
              </a:xfrm>
            </p:spPr>
            <p:txBody>
              <a:bodyPr>
                <a:normAutofit/>
              </a:bodyPr>
              <a:lstStyle/>
              <a:p>
                <a:pPr algn="just">
                  <a:lnSpc>
                    <a:spcPct val="130000"/>
                  </a:lnSpc>
                  <a:buFont typeface="Wingdings" pitchFamily="2" charset="2"/>
                  <a:buNone/>
                </a:pPr>
                <a:r>
                  <a:rPr lang="zh-CN" altLang="zh-CN" sz="2400" dirty="0" smtClean="0">
                    <a:latin typeface="+mj-ea"/>
                    <a:ea typeface="+mj-ea"/>
                    <a:cs typeface="Times New Roman" pitchFamily="18" charset="0"/>
                  </a:rPr>
                  <a:t>【</a:t>
                </a:r>
                <a:r>
                  <a:rPr lang="zh-CN" sz="2400" dirty="0">
                    <a:latin typeface="+mj-ea"/>
                    <a:ea typeface="+mj-ea"/>
                    <a:cs typeface="Times New Roman" pitchFamily="18" charset="0"/>
                  </a:rPr>
                  <a:t>定理</a:t>
                </a:r>
                <a:r>
                  <a:rPr lang="zh-CN" altLang="zh-CN" sz="2400" dirty="0">
                    <a:latin typeface="+mj-ea"/>
                    <a:ea typeface="+mj-ea"/>
                    <a:cs typeface="Times New Roman" pitchFamily="18" charset="0"/>
                  </a:rPr>
                  <a:t>】</a:t>
                </a:r>
                <a:r>
                  <a:rPr lang="zh-CN" altLang="zh-CN" sz="2400" b="0" dirty="0">
                    <a:latin typeface="+mj-ea"/>
                    <a:ea typeface="+mj-ea"/>
                    <a:cs typeface="Times New Roman" pitchFamily="18" charset="0"/>
                  </a:rPr>
                  <a:t> </a:t>
                </a:r>
                <a:r>
                  <a:rPr lang="zh-CN" sz="2400" b="0" dirty="0">
                    <a:latin typeface="+mj-ea"/>
                    <a:ea typeface="+mj-ea"/>
                    <a:cs typeface="Times New Roman" pitchFamily="18" charset="0"/>
                  </a:rPr>
                  <a:t>每一个函数依赖</a:t>
                </a:r>
                <a:r>
                  <a:rPr lang="zh-CN" sz="2400" b="0" dirty="0" smtClean="0">
                    <a:latin typeface="+mj-ea"/>
                    <a:ea typeface="+mj-ea"/>
                    <a:cs typeface="Times New Roman" pitchFamily="18" charset="0"/>
                  </a:rPr>
                  <a:t>集</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b="1" i="1" smtClean="0">
                        <a:latin typeface="Cambria Math"/>
                        <a:ea typeface="Cambria Math"/>
                        <a:cs typeface="Times New Roman" pitchFamily="18" charset="0"/>
                      </a:rPr>
                      <m:t>𝓕</m:t>
                    </m:r>
                    <m:r>
                      <a:rPr lang="en-US" altLang="zh-CN" sz="2400" b="0" i="1" smtClean="0">
                        <a:latin typeface="Cambria Math"/>
                        <a:ea typeface="Cambria Math"/>
                        <a:cs typeface="Times New Roman" pitchFamily="18" charset="0"/>
                      </a:rPr>
                      <m:t> </m:t>
                    </m:r>
                  </m:oMath>
                </a14:m>
                <a:r>
                  <a:rPr lang="zh-CN" sz="2400" b="0" dirty="0" smtClean="0">
                    <a:latin typeface="+mj-ea"/>
                    <a:ea typeface="+mj-ea"/>
                    <a:cs typeface="Times New Roman" pitchFamily="18" charset="0"/>
                  </a:rPr>
                  <a:t>均</a:t>
                </a:r>
                <a:r>
                  <a:rPr lang="zh-CN" sz="2400" b="0" dirty="0">
                    <a:latin typeface="+mj-ea"/>
                    <a:ea typeface="+mj-ea"/>
                    <a:cs typeface="Times New Roman" pitchFamily="18" charset="0"/>
                  </a:rPr>
                  <a:t>等价于一个极小函数</a:t>
                </a:r>
                <a:r>
                  <a:rPr lang="zh-CN" sz="2400" b="0" dirty="0" smtClean="0">
                    <a:latin typeface="+mj-ea"/>
                    <a:ea typeface="+mj-ea"/>
                    <a:cs typeface="Times New Roman" pitchFamily="18" charset="0"/>
                  </a:rPr>
                  <a:t>依</a:t>
                </a:r>
                <a:endParaRPr lang="en-US" altLang="zh-CN" sz="2400" b="0" dirty="0" smtClean="0">
                  <a:latin typeface="+mj-ea"/>
                  <a:ea typeface="+mj-ea"/>
                  <a:cs typeface="Times New Roman" pitchFamily="18" charset="0"/>
                </a:endParaRPr>
              </a:p>
              <a:p>
                <a:pPr algn="just">
                  <a:lnSpc>
                    <a:spcPct val="130000"/>
                  </a:lnSpc>
                </a:pPr>
                <a:r>
                  <a:rPr lang="en-US" altLang="zh-CN" sz="2400" b="0" dirty="0">
                    <a:latin typeface="+mj-ea"/>
                    <a:ea typeface="+mj-ea"/>
                    <a:cs typeface="Times New Roman" pitchFamily="18" charset="0"/>
                  </a:rPr>
                  <a:t> </a:t>
                </a:r>
                <a:r>
                  <a:rPr lang="en-US" altLang="zh-CN" sz="2400" b="0" dirty="0" smtClean="0">
                    <a:latin typeface="+mj-ea"/>
                    <a:ea typeface="+mj-ea"/>
                    <a:cs typeface="Times New Roman" pitchFamily="18" charset="0"/>
                  </a:rPr>
                  <a:t>                </a:t>
                </a:r>
                <a:r>
                  <a:rPr lang="zh-CN" sz="2400" b="0" dirty="0" smtClean="0">
                    <a:latin typeface="+mj-ea"/>
                    <a:ea typeface="+mj-ea"/>
                    <a:cs typeface="Times New Roman" pitchFamily="18" charset="0"/>
                  </a:rPr>
                  <a:t>赖集</a:t>
                </a:r>
                <a14:m>
                  <m:oMath xmlns:m="http://schemas.openxmlformats.org/officeDocument/2006/math">
                    <m:sSub>
                      <m:sSubPr>
                        <m:ctrlPr>
                          <a:rPr lang="en-US" altLang="zh-CN" sz="2400" i="1" smtClean="0">
                            <a:latin typeface="Cambria Math"/>
                            <a:ea typeface="+mj-ea"/>
                            <a:cs typeface="Times New Roman" pitchFamily="18" charset="0"/>
                          </a:rPr>
                        </m:ctrlPr>
                      </m:sSubPr>
                      <m:e>
                        <m:r>
                          <a:rPr lang="en-US" altLang="zh-CN" sz="2400" b="1" i="1" smtClean="0">
                            <a:latin typeface="Cambria Math"/>
                            <a:ea typeface="Cambria Math"/>
                            <a:cs typeface="Times New Roman" pitchFamily="18" charset="0"/>
                          </a:rPr>
                          <m:t>𝓕</m:t>
                        </m:r>
                      </m:e>
                      <m:sub>
                        <m:r>
                          <a:rPr lang="en-US" altLang="zh-CN" sz="2400" b="1" i="1" smtClean="0">
                            <a:latin typeface="Cambria Math"/>
                            <a:ea typeface="+mj-ea"/>
                            <a:cs typeface="Times New Roman" pitchFamily="18" charset="0"/>
                          </a:rPr>
                          <m:t>𝒎</m:t>
                        </m:r>
                      </m:sub>
                    </m:sSub>
                  </m:oMath>
                </a14:m>
                <a:r>
                  <a:rPr lang="en-US" altLang="zh-CN" sz="2400" b="0" dirty="0" smtClean="0">
                    <a:latin typeface="+mj-ea"/>
                    <a:ea typeface="+mj-ea"/>
                    <a:cs typeface="Times New Roman" pitchFamily="18" charset="0"/>
                  </a:rPr>
                  <a:t> </a:t>
                </a:r>
                <a:r>
                  <a:rPr lang="zh-CN" altLang="en-US" sz="2400" b="0" dirty="0" smtClean="0">
                    <a:latin typeface="+mj-ea"/>
                    <a:ea typeface="+mj-ea"/>
                    <a:cs typeface="Times New Roman" pitchFamily="18" charset="0"/>
                  </a:rPr>
                  <a:t>，</a:t>
                </a:r>
                <a:r>
                  <a:rPr lang="en-US" altLang="zh-CN" sz="2400" b="0" i="1" baseline="-30000" dirty="0" smtClean="0">
                    <a:latin typeface="+mj-ea"/>
                    <a:ea typeface="+mj-ea"/>
                    <a:cs typeface="Times New Roman" pitchFamily="18" charset="0"/>
                  </a:rPr>
                  <a:t> </a:t>
                </a:r>
                <a14:m>
                  <m:oMath xmlns:m="http://schemas.openxmlformats.org/officeDocument/2006/math">
                    <m:sSub>
                      <m:sSubPr>
                        <m:ctrlPr>
                          <a:rPr lang="en-US" altLang="zh-CN" sz="2400" i="1">
                            <a:latin typeface="Cambria Math"/>
                            <a:cs typeface="Times New Roman" pitchFamily="18" charset="0"/>
                          </a:rPr>
                        </m:ctrlPr>
                      </m:sSubPr>
                      <m:e>
                        <m:r>
                          <a:rPr lang="en-US" altLang="zh-CN" sz="2400" i="1">
                            <a:latin typeface="Cambria Math"/>
                            <a:ea typeface="Cambria Math"/>
                            <a:cs typeface="Times New Roman" pitchFamily="18" charset="0"/>
                          </a:rPr>
                          <m:t>𝓕</m:t>
                        </m:r>
                      </m:e>
                      <m:sub>
                        <m:r>
                          <a:rPr lang="en-US" altLang="zh-CN" sz="2400" i="1">
                            <a:latin typeface="Cambria Math"/>
                            <a:cs typeface="Times New Roman" pitchFamily="18" charset="0"/>
                          </a:rPr>
                          <m:t>𝒎</m:t>
                        </m:r>
                      </m:sub>
                    </m:sSub>
                  </m:oMath>
                </a14:m>
                <a:r>
                  <a:rPr lang="zh-CN" sz="2400" b="0" dirty="0" smtClean="0">
                    <a:latin typeface="+mj-ea"/>
                    <a:ea typeface="+mj-ea"/>
                    <a:cs typeface="Times New Roman" pitchFamily="18" charset="0"/>
                  </a:rPr>
                  <a:t>称为</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b="0" dirty="0" smtClean="0">
                    <a:latin typeface="+mj-ea"/>
                    <a:ea typeface="+mj-ea"/>
                    <a:cs typeface="Times New Roman" pitchFamily="18" charset="0"/>
                  </a:rPr>
                  <a:t>的</a:t>
                </a:r>
                <a:r>
                  <a:rPr lang="zh-CN" sz="2400" b="0" dirty="0">
                    <a:latin typeface="+mj-ea"/>
                    <a:ea typeface="+mj-ea"/>
                    <a:cs typeface="Times New Roman" pitchFamily="18" charset="0"/>
                  </a:rPr>
                  <a:t>最小依赖集。</a:t>
                </a:r>
              </a:p>
              <a:p>
                <a:pPr algn="just">
                  <a:lnSpc>
                    <a:spcPct val="130000"/>
                  </a:lnSpc>
                  <a:spcBef>
                    <a:spcPct val="70000"/>
                  </a:spcBef>
                </a:pPr>
                <a:r>
                  <a:rPr lang="en-US" altLang="zh-CN" sz="2400" b="0" dirty="0" smtClean="0">
                    <a:latin typeface="+mj-ea"/>
                    <a:ea typeface="+mj-ea"/>
                    <a:cs typeface="Times New Roman" pitchFamily="18" charset="0"/>
                  </a:rPr>
                  <a:t>    </a:t>
                </a:r>
                <a:r>
                  <a:rPr lang="zh-CN" sz="2400" b="0" dirty="0" smtClean="0">
                    <a:latin typeface="+mj-ea"/>
                    <a:ea typeface="+mj-ea"/>
                    <a:cs typeface="Times New Roman" pitchFamily="18" charset="0"/>
                  </a:rPr>
                  <a:t>证明</a:t>
                </a:r>
                <a:r>
                  <a:rPr lang="zh-CN" altLang="zh-CN" sz="2400" b="0" dirty="0">
                    <a:latin typeface="+mj-ea"/>
                    <a:ea typeface="+mj-ea"/>
                    <a:cs typeface="Times New Roman" pitchFamily="18" charset="0"/>
                  </a:rPr>
                  <a:t>: </a:t>
                </a:r>
                <a:r>
                  <a:rPr lang="en-US" altLang="zh-CN" sz="2400" b="0" dirty="0" smtClean="0">
                    <a:latin typeface="+mj-ea"/>
                    <a:ea typeface="+mj-ea"/>
                    <a:cs typeface="Times New Roman" pitchFamily="18" charset="0"/>
                  </a:rPr>
                  <a:t> </a:t>
                </a:r>
                <a:r>
                  <a:rPr lang="zh-CN" sz="2400" b="0" dirty="0" smtClean="0">
                    <a:latin typeface="+mj-ea"/>
                    <a:ea typeface="+mj-ea"/>
                    <a:cs typeface="Times New Roman" pitchFamily="18" charset="0"/>
                  </a:rPr>
                  <a:t>构造性证明</a:t>
                </a:r>
                <a:r>
                  <a:rPr lang="zh-CN" sz="2400" b="0" dirty="0">
                    <a:latin typeface="+mj-ea"/>
                    <a:ea typeface="+mj-ea"/>
                    <a:cs typeface="Times New Roman" pitchFamily="18" charset="0"/>
                  </a:rPr>
                  <a:t>，</a:t>
                </a:r>
                <a:r>
                  <a:rPr lang="zh-CN" sz="2400" b="0" dirty="0" smtClean="0">
                    <a:latin typeface="+mj-ea"/>
                    <a:ea typeface="+mj-ea"/>
                    <a:cs typeface="Times New Roman" pitchFamily="18" charset="0"/>
                  </a:rPr>
                  <a:t>找出</a:t>
                </a:r>
                <a14:m>
                  <m:oMath xmlns:m="http://schemas.openxmlformats.org/officeDocument/2006/math">
                    <m:r>
                      <a:rPr lang="en-US" altLang="zh-CN" sz="2400" b="0"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b="0" dirty="0" smtClean="0">
                    <a:latin typeface="+mj-ea"/>
                    <a:ea typeface="+mj-ea"/>
                    <a:cs typeface="Times New Roman" pitchFamily="18" charset="0"/>
                  </a:rPr>
                  <a:t>的</a:t>
                </a:r>
                <a:r>
                  <a:rPr lang="zh-CN" sz="2400" b="0" dirty="0">
                    <a:latin typeface="+mj-ea"/>
                    <a:ea typeface="+mj-ea"/>
                    <a:cs typeface="Times New Roman" pitchFamily="18" charset="0"/>
                  </a:rPr>
                  <a:t>一个最小依赖集。</a:t>
                </a:r>
              </a:p>
              <a:p>
                <a:pPr algn="just">
                  <a:lnSpc>
                    <a:spcPct val="90000"/>
                  </a:lnSpc>
                  <a:buFont typeface="Wingdings" pitchFamily="2" charset="2"/>
                  <a:buNone/>
                </a:pPr>
                <a:r>
                  <a:rPr lang="zh-CN" sz="2400" dirty="0">
                    <a:ea typeface="宋体" pitchFamily="2" charset="-122"/>
                  </a:rPr>
                  <a:t>    </a:t>
                </a:r>
                <a:r>
                  <a:rPr lang="en-US" altLang="zh-CN" sz="2400" dirty="0" smtClean="0">
                    <a:ea typeface="宋体" pitchFamily="2" charset="-122"/>
                  </a:rPr>
                  <a:t>  </a:t>
                </a:r>
                <a:endParaRPr lang="zh-CN" sz="2400" dirty="0">
                  <a:ea typeface="宋体" pitchFamily="2" charset="-122"/>
                </a:endParaRPr>
              </a:p>
            </p:txBody>
          </p:sp>
        </mc:Choice>
        <mc:Fallback>
          <p:sp>
            <p:nvSpPr>
              <p:cNvPr id="78851" name="Rectangle 3"/>
              <p:cNvSpPr>
                <a:spLocks noGrp="1" noRot="1" noChangeAspect="1" noMove="1" noResize="1" noEditPoints="1" noAdjustHandles="1" noChangeArrowheads="1" noChangeShapeType="1" noTextEdit="1"/>
              </p:cNvSpPr>
              <p:nvPr>
                <p:ph idx="4294967295"/>
              </p:nvPr>
            </p:nvSpPr>
            <p:spPr>
              <a:xfrm>
                <a:off x="1151620" y="1849388"/>
                <a:ext cx="8028892" cy="2520280"/>
              </a:xfrm>
              <a:blipFill rotWithShape="1">
                <a:blip r:embed="rId1"/>
                <a:stretch>
                  <a:fillRect l="-1215"/>
                </a:stretch>
              </a:blipFill>
            </p:spPr>
            <p:txBody>
              <a:bodyPr/>
              <a:lstStyle/>
              <a:p>
                <a:r>
                  <a:rPr lang="zh-CN" altLang="en-US">
                    <a:noFill/>
                  </a:rPr>
                  <a:t> </a:t>
                </a:r>
                <a:endParaRPr lang="zh-CN" altLang="en-US">
                  <a:noFill/>
                </a:endParaRPr>
              </a:p>
            </p:txBody>
          </p:sp>
        </mc:Fallback>
      </mc:AlternateContent>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
        <p:nvSpPr>
          <p:cNvPr id="6" name="Rectangle 2"/>
          <p:cNvSpPr txBox="1">
            <a:spLocks noChangeArrowheads="1"/>
          </p:cNvSpPr>
          <p:nvPr/>
        </p:nvSpPr>
        <p:spPr>
          <a:xfrm>
            <a:off x="4716016" y="121196"/>
            <a:ext cx="3168352" cy="7692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mtClean="0">
                <a:latin typeface="华文新魏" pitchFamily="2" charset="-122"/>
                <a:ea typeface="华文新魏" pitchFamily="2" charset="-122"/>
              </a:rPr>
              <a:t>—— </a:t>
            </a:r>
            <a:r>
              <a:rPr lang="zh-CN" smtClean="0">
                <a:latin typeface="华文新魏" pitchFamily="2" charset="-122"/>
                <a:ea typeface="华文新魏" pitchFamily="2" charset="-122"/>
              </a:rPr>
              <a:t>最小依赖集</a:t>
            </a:r>
            <a:endParaRPr lang="zh-CN" dirty="0">
              <a:latin typeface="华文新魏" pitchFamily="2" charset="-122"/>
              <a:ea typeface="华文新魏" pitchFamily="2" charset="-122"/>
            </a:endParaRPr>
          </a:p>
        </p:txBody>
      </p:sp>
      <p:sp>
        <p:nvSpPr>
          <p:cNvPr id="7" name="Rectangle 2"/>
          <p:cNvSpPr txBox="1">
            <a:spLocks noChangeArrowheads="1"/>
          </p:cNvSpPr>
          <p:nvPr/>
        </p:nvSpPr>
        <p:spPr>
          <a:xfrm>
            <a:off x="1331640" y="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函数依赖集等价</a:t>
            </a:r>
            <a:endParaRPr lang="zh-CN" sz="3600" dirty="0">
              <a:latin typeface="+mn-ea"/>
              <a:ea typeface="+mn-ea"/>
            </a:endParaRPr>
          </a:p>
        </p:txBody>
      </p:sp>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9875" name="Rectangle 3"/>
              <p:cNvSpPr>
                <a:spLocks noGrp="1" noChangeArrowheads="1"/>
              </p:cNvSpPr>
              <p:nvPr>
                <p:ph idx="4294967295"/>
              </p:nvPr>
            </p:nvSpPr>
            <p:spPr>
              <a:xfrm>
                <a:off x="943451" y="1345332"/>
                <a:ext cx="8172400" cy="4369668"/>
              </a:xfrm>
            </p:spPr>
            <p:txBody>
              <a:bodyPr>
                <a:noAutofit/>
              </a:bodyPr>
              <a:lstStyle/>
              <a:p>
                <a:pPr algn="just">
                  <a:lnSpc>
                    <a:spcPct val="130000"/>
                  </a:lnSpc>
                  <a:buFont typeface="+mj-lt"/>
                  <a:buAutoNum type="arabicPeriod"/>
                </a:pPr>
                <a:r>
                  <a:rPr lang="zh-CN" sz="2200" dirty="0" smtClean="0">
                    <a:latin typeface="幼圆" pitchFamily="49" charset="-122"/>
                    <a:ea typeface="幼圆" pitchFamily="49" charset="-122"/>
                    <a:cs typeface="Times New Roman" pitchFamily="18" charset="0"/>
                  </a:rPr>
                  <a:t>逐一检查</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F</a:t>
                </a:r>
                <a:r>
                  <a:rPr lang="en-US" altLang="zh-CN" sz="2200" i="1"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中</a:t>
                </a:r>
                <a:r>
                  <a:rPr lang="zh-CN" sz="2200" dirty="0">
                    <a:latin typeface="幼圆" pitchFamily="49" charset="-122"/>
                    <a:ea typeface="幼圆" pitchFamily="49" charset="-122"/>
                    <a:cs typeface="Times New Roman" pitchFamily="18" charset="0"/>
                  </a:rPr>
                  <a:t>各函数依赖</a:t>
                </a:r>
                <a:r>
                  <a:rPr lang="zh-CN" altLang="zh-CN" sz="2200" i="1" dirty="0">
                    <a:latin typeface="幼圆" pitchFamily="49" charset="-122"/>
                    <a:ea typeface="幼圆" pitchFamily="49" charset="-122"/>
                    <a:cs typeface="Times New Roman" pitchFamily="18" charset="0"/>
                  </a:rPr>
                  <a:t>FD</a:t>
                </a:r>
                <a:r>
                  <a:rPr lang="zh-CN" altLang="zh-CN" sz="2200" i="1" baseline="-30000" dirty="0">
                    <a:latin typeface="幼圆" pitchFamily="49" charset="-122"/>
                    <a:ea typeface="幼圆" pitchFamily="49" charset="-122"/>
                    <a:cs typeface="Times New Roman" pitchFamily="18" charset="0"/>
                  </a:rPr>
                  <a:t>i</a:t>
                </a:r>
                <a:r>
                  <a:rPr 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Y</a:t>
                </a:r>
                <a:r>
                  <a:rPr lang="zh-CN" sz="2200" i="1" dirty="0">
                    <a:latin typeface="幼圆" pitchFamily="49" charset="-122"/>
                    <a:ea typeface="幼圆" pitchFamily="49" charset="-122"/>
                    <a:cs typeface="Times New Roman" pitchFamily="18" charset="0"/>
                  </a:rPr>
                  <a:t>，</a:t>
                </a:r>
                <a:r>
                  <a:rPr lang="zh-CN" sz="2200" dirty="0">
                    <a:latin typeface="幼圆" pitchFamily="49" charset="-122"/>
                    <a:ea typeface="幼圆" pitchFamily="49" charset="-122"/>
                    <a:cs typeface="Times New Roman" pitchFamily="18" charset="0"/>
                  </a:rPr>
                  <a:t>若</a:t>
                </a:r>
                <a:r>
                  <a:rPr lang="zh-CN" altLang="zh-CN" sz="2200" i="1" dirty="0" smtClean="0">
                    <a:latin typeface="幼圆" pitchFamily="49" charset="-122"/>
                    <a:ea typeface="幼圆" pitchFamily="49" charset="-122"/>
                    <a:cs typeface="Times New Roman" pitchFamily="18" charset="0"/>
                  </a:rPr>
                  <a:t>Y</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A</a:t>
                </a:r>
                <a:r>
                  <a:rPr lang="zh-CN" altLang="zh-CN" sz="2200" i="1" baseline="-30000" dirty="0" smtClean="0">
                    <a:latin typeface="幼圆" pitchFamily="49" charset="-122"/>
                    <a:ea typeface="幼圆" pitchFamily="49" charset="-122"/>
                    <a:cs typeface="Times New Roman" pitchFamily="18" charset="0"/>
                  </a:rPr>
                  <a:t>1</a:t>
                </a:r>
                <a:r>
                  <a:rPr lang="en-US" altLang="zh-CN" sz="2200" i="1" baseline="-300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A</a:t>
                </a:r>
                <a:r>
                  <a:rPr lang="zh-CN" altLang="zh-CN" sz="2200" i="1" baseline="-30000" dirty="0">
                    <a:latin typeface="幼圆" pitchFamily="49" charset="-122"/>
                    <a:ea typeface="幼圆" pitchFamily="49" charset="-122"/>
                    <a:cs typeface="Times New Roman" pitchFamily="18" charset="0"/>
                  </a:rPr>
                  <a:t>2</a:t>
                </a:r>
                <a:r>
                  <a:rPr lang="zh-CN" altLang="zh-CN" sz="2200" dirty="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A</a:t>
                </a:r>
                <a:r>
                  <a:rPr lang="zh-CN" altLang="zh-CN" sz="2200" i="1" baseline="-30000" dirty="0" smtClean="0">
                    <a:latin typeface="幼圆" pitchFamily="49" charset="-122"/>
                    <a:ea typeface="幼圆" pitchFamily="49" charset="-122"/>
                    <a:cs typeface="Times New Roman" pitchFamily="18" charset="0"/>
                  </a:rPr>
                  <a:t>k</a:t>
                </a:r>
                <a:r>
                  <a:rPr 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k </a:t>
                </a:r>
                <a:r>
                  <a:rPr lang="zh-CN" altLang="zh-CN" sz="2200" dirty="0" smtClean="0">
                    <a:latin typeface="幼圆" pitchFamily="49" charset="-122"/>
                    <a:ea typeface="幼圆" pitchFamily="49" charset="-122"/>
                    <a:cs typeface="Times New Roman" pitchFamily="18" charset="0"/>
                  </a:rPr>
                  <a:t>&gt; </a:t>
                </a:r>
                <a:r>
                  <a:rPr lang="zh-CN" altLang="zh-CN" sz="2200" dirty="0">
                    <a:latin typeface="幼圆" pitchFamily="49" charset="-122"/>
                    <a:ea typeface="幼圆" pitchFamily="49" charset="-122"/>
                    <a:cs typeface="Times New Roman" pitchFamily="18" charset="0"/>
                  </a:rPr>
                  <a:t>2</a:t>
                </a:r>
                <a:r>
                  <a:rPr lang="zh-CN" sz="2200" dirty="0" smtClean="0">
                    <a:latin typeface="幼圆" pitchFamily="49" charset="-122"/>
                    <a:ea typeface="幼圆" pitchFamily="49" charset="-122"/>
                    <a:cs typeface="Times New Roman" pitchFamily="18" charset="0"/>
                  </a:rPr>
                  <a:t>， </a:t>
                </a:r>
                <a:r>
                  <a:rPr lang="zh-CN" sz="2200" dirty="0">
                    <a:latin typeface="幼圆" pitchFamily="49" charset="-122"/>
                    <a:ea typeface="幼圆" pitchFamily="49" charset="-122"/>
                    <a:cs typeface="Times New Roman" pitchFamily="18" charset="0"/>
                  </a:rPr>
                  <a:t>则用 </a:t>
                </a:r>
                <a:r>
                  <a:rPr lang="zh-CN" alt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A</a:t>
                </a:r>
                <a:r>
                  <a:rPr lang="zh-CN" altLang="zh-CN" sz="2200" i="1" baseline="-30000" dirty="0">
                    <a:latin typeface="幼圆" pitchFamily="49" charset="-122"/>
                    <a:ea typeface="幼圆" pitchFamily="49" charset="-122"/>
                    <a:cs typeface="Times New Roman" pitchFamily="18" charset="0"/>
                  </a:rPr>
                  <a:t>j</a:t>
                </a:r>
                <a:r>
                  <a:rPr lang="zh-CN" altLang="zh-CN" sz="2200" baseline="-30000" dirty="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j</a:t>
                </a:r>
                <a:r>
                  <a:rPr lang="zh-CN" altLang="zh-CN" sz="2200" dirty="0">
                    <a:latin typeface="幼圆" pitchFamily="49" charset="-122"/>
                    <a:ea typeface="幼圆" pitchFamily="49" charset="-122"/>
                    <a:cs typeface="Times New Roman" pitchFamily="18" charset="0"/>
                  </a:rPr>
                  <a:t>=1</a:t>
                </a:r>
                <a:r>
                  <a:rPr lang="zh-CN" sz="2200" dirty="0">
                    <a:latin typeface="幼圆" pitchFamily="49" charset="-122"/>
                    <a:ea typeface="幼圆" pitchFamily="49" charset="-122"/>
                    <a:cs typeface="Times New Roman" pitchFamily="18" charset="0"/>
                  </a:rPr>
                  <a:t>，</a:t>
                </a:r>
                <a:r>
                  <a:rPr lang="zh-CN" altLang="zh-CN" sz="2200" dirty="0">
                    <a:latin typeface="幼圆" pitchFamily="49" charset="-122"/>
                    <a:ea typeface="幼圆" pitchFamily="49" charset="-122"/>
                    <a:cs typeface="Times New Roman" pitchFamily="18" charset="0"/>
                  </a:rPr>
                  <a:t>2</a:t>
                </a:r>
                <a:r>
                  <a:rPr lang="zh-CN" sz="2200" dirty="0">
                    <a:latin typeface="幼圆" pitchFamily="49" charset="-122"/>
                    <a:ea typeface="幼圆" pitchFamily="49" charset="-122"/>
                    <a:cs typeface="Times New Roman" pitchFamily="18" charset="0"/>
                  </a:rPr>
                  <a:t>，</a:t>
                </a:r>
                <a:r>
                  <a:rPr lang="zh-CN" altLang="zh-CN" sz="2200" dirty="0">
                    <a:latin typeface="幼圆" pitchFamily="49" charset="-122"/>
                    <a:ea typeface="幼圆" pitchFamily="49" charset="-122"/>
                    <a:cs typeface="Times New Roman" pitchFamily="18" charset="0"/>
                  </a:rPr>
                  <a:t>…</a:t>
                </a:r>
                <a:r>
                  <a:rPr 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k</a:t>
                </a:r>
                <a:r>
                  <a:rPr lang="zh-CN" altLang="zh-CN" sz="2200" dirty="0">
                    <a:latin typeface="幼圆" pitchFamily="49" charset="-122"/>
                    <a:ea typeface="幼圆" pitchFamily="49" charset="-122"/>
                    <a:cs typeface="Times New Roman" pitchFamily="18" charset="0"/>
                  </a:rPr>
                  <a:t>} </a:t>
                </a:r>
                <a:r>
                  <a:rPr lang="zh-CN" sz="2200" dirty="0">
                    <a:latin typeface="幼圆" pitchFamily="49" charset="-122"/>
                    <a:ea typeface="幼圆" pitchFamily="49" charset="-122"/>
                    <a:cs typeface="Times New Roman" pitchFamily="18" charset="0"/>
                  </a:rPr>
                  <a:t>来</a:t>
                </a:r>
                <a:r>
                  <a:rPr lang="zh-CN" sz="2200" dirty="0" smtClean="0">
                    <a:latin typeface="幼圆" pitchFamily="49" charset="-122"/>
                    <a:ea typeface="幼圆" pitchFamily="49" charset="-122"/>
                    <a:cs typeface="Times New Roman" pitchFamily="18" charset="0"/>
                  </a:rPr>
                  <a:t>取代</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X</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Y</a:t>
                </a:r>
                <a:r>
                  <a:rPr lang="zh-CN" altLang="en-US" sz="2200" dirty="0">
                    <a:latin typeface="幼圆" pitchFamily="49" charset="-122"/>
                    <a:ea typeface="幼圆" pitchFamily="49" charset="-122"/>
                    <a:cs typeface="Times New Roman" pitchFamily="18" charset="0"/>
                  </a:rPr>
                  <a:t>；</a:t>
                </a:r>
                <a:endParaRPr lang="zh-CN" sz="2200" dirty="0">
                  <a:latin typeface="幼圆" pitchFamily="49" charset="-122"/>
                  <a:ea typeface="幼圆" pitchFamily="49" charset="-122"/>
                  <a:cs typeface="Times New Roman" pitchFamily="18" charset="0"/>
                </a:endParaRPr>
              </a:p>
              <a:p>
                <a:pPr>
                  <a:lnSpc>
                    <a:spcPct val="130000"/>
                  </a:lnSpc>
                  <a:spcBef>
                    <a:spcPts val="1800"/>
                  </a:spcBef>
                  <a:buFont typeface="+mj-lt"/>
                  <a:buAutoNum type="arabicPeriod"/>
                </a:pPr>
                <a:r>
                  <a:rPr lang="zh-CN" sz="2200" dirty="0" smtClean="0">
                    <a:latin typeface="幼圆" pitchFamily="49" charset="-122"/>
                    <a:ea typeface="幼圆" pitchFamily="49" charset="-122"/>
                    <a:cs typeface="Times New Roman" pitchFamily="18" charset="0"/>
                  </a:rPr>
                  <a:t>逐一</a:t>
                </a:r>
                <a:r>
                  <a:rPr lang="zh-CN" sz="2200" dirty="0">
                    <a:latin typeface="幼圆" pitchFamily="49" charset="-122"/>
                    <a:ea typeface="幼圆" pitchFamily="49" charset="-122"/>
                    <a:cs typeface="Times New Roman" pitchFamily="18" charset="0"/>
                  </a:rPr>
                  <a:t>检查</a:t>
                </a:r>
                <a:r>
                  <a:rPr lang="zh-CN" altLang="zh-CN" sz="2200" i="1" dirty="0" smtClean="0">
                    <a:latin typeface="幼圆" pitchFamily="49" charset="-122"/>
                    <a:ea typeface="幼圆" pitchFamily="49" charset="-122"/>
                    <a:cs typeface="Times New Roman" pitchFamily="18" charset="0"/>
                  </a:rPr>
                  <a:t>F</a:t>
                </a:r>
                <a:r>
                  <a:rPr lang="en-US" altLang="zh-CN" sz="2200" i="1"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中</a:t>
                </a:r>
                <a:r>
                  <a:rPr lang="zh-CN" sz="2200" dirty="0">
                    <a:latin typeface="幼圆" pitchFamily="49" charset="-122"/>
                    <a:ea typeface="幼圆" pitchFamily="49" charset="-122"/>
                    <a:cs typeface="Times New Roman" pitchFamily="18" charset="0"/>
                  </a:rPr>
                  <a:t>各函数依赖</a:t>
                </a:r>
                <a:r>
                  <a:rPr lang="zh-CN" altLang="zh-CN" sz="2200" i="1" dirty="0">
                    <a:latin typeface="幼圆" pitchFamily="49" charset="-122"/>
                    <a:ea typeface="幼圆" pitchFamily="49" charset="-122"/>
                    <a:cs typeface="Times New Roman" pitchFamily="18" charset="0"/>
                  </a:rPr>
                  <a:t>FD</a:t>
                </a:r>
                <a:r>
                  <a:rPr lang="zh-CN" altLang="zh-CN" sz="2200" i="1" baseline="-30000" dirty="0">
                    <a:latin typeface="幼圆" pitchFamily="49" charset="-122"/>
                    <a:ea typeface="幼圆" pitchFamily="49" charset="-122"/>
                    <a:cs typeface="Times New Roman" pitchFamily="18" charset="0"/>
                  </a:rPr>
                  <a:t>i</a:t>
                </a:r>
                <a:r>
                  <a:rPr 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A</a:t>
                </a:r>
                <a:r>
                  <a:rPr lang="zh-CN" sz="2200" dirty="0">
                    <a:latin typeface="幼圆" pitchFamily="49" charset="-122"/>
                    <a:ea typeface="幼圆" pitchFamily="49" charset="-122"/>
                    <a:cs typeface="Times New Roman" pitchFamily="18" charset="0"/>
                  </a:rPr>
                  <a:t>，</a:t>
                </a:r>
                <a:r>
                  <a:rPr lang="zh-CN" sz="2200" dirty="0" smtClean="0">
                    <a:latin typeface="幼圆" pitchFamily="49" charset="-122"/>
                    <a:ea typeface="幼圆" pitchFamily="49" charset="-122"/>
                    <a:cs typeface="Times New Roman" pitchFamily="18" charset="0"/>
                  </a:rPr>
                  <a:t>令</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G</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F</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A</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zh-CN" sz="2200" dirty="0" smtClean="0">
                    <a:latin typeface="幼圆" pitchFamily="49" charset="-122"/>
                    <a:ea typeface="幼圆" pitchFamily="49" charset="-122"/>
                    <a:cs typeface="Times New Roman" pitchFamily="18" charset="0"/>
                  </a:rPr>
                  <a:t>，若</a:t>
                </a:r>
                <a:r>
                  <a:rPr lang="zh-CN" altLang="zh-CN" sz="2200" i="1" dirty="0">
                    <a:latin typeface="幼圆" pitchFamily="49" charset="-122"/>
                    <a:ea typeface="幼圆" pitchFamily="49" charset="-122"/>
                    <a:cs typeface="Times New Roman" pitchFamily="18" charset="0"/>
                  </a:rPr>
                  <a:t>A</a:t>
                </a:r>
                <a:r>
                  <a:rPr lang="zh-CN" altLang="zh-CN" sz="2200" dirty="0">
                    <a:latin typeface="幼圆" pitchFamily="49" charset="-122"/>
                    <a:ea typeface="幼圆" pitchFamily="49" charset="-122"/>
                    <a:cs typeface="Times New Roman" pitchFamily="18" charset="0"/>
                    <a:sym typeface="Symbol" pitchFamily="18" charset="2"/>
                  </a:rPr>
                  <a:t></a:t>
                </a:r>
                <a:r>
                  <a:rPr lang="zh-CN" altLang="zh-CN" sz="2200" i="1" dirty="0">
                    <a:latin typeface="幼圆" pitchFamily="49" charset="-122"/>
                    <a:ea typeface="幼圆" pitchFamily="49" charset="-122"/>
                    <a:cs typeface="Times New Roman" pitchFamily="18" charset="0"/>
                  </a:rPr>
                  <a:t>X</a:t>
                </a:r>
                <a:r>
                  <a:rPr lang="zh-CN" altLang="zh-CN" sz="2200" i="1" baseline="-30000" dirty="0">
                    <a:latin typeface="幼圆" pitchFamily="49" charset="-122"/>
                    <a:ea typeface="幼圆" pitchFamily="49" charset="-122"/>
                    <a:cs typeface="Times New Roman" pitchFamily="18" charset="0"/>
                  </a:rPr>
                  <a:t>G</a:t>
                </a:r>
                <a:r>
                  <a:rPr lang="zh-CN" altLang="zh-CN" sz="2200" baseline="30000" dirty="0">
                    <a:latin typeface="幼圆" pitchFamily="49" charset="-122"/>
                    <a:ea typeface="幼圆" pitchFamily="49" charset="-122"/>
                    <a:cs typeface="Times New Roman" pitchFamily="18" charset="0"/>
                  </a:rPr>
                  <a:t>+</a:t>
                </a:r>
                <a:r>
                  <a:rPr lang="zh-CN" sz="2200" dirty="0">
                    <a:latin typeface="幼圆" pitchFamily="49" charset="-122"/>
                    <a:ea typeface="幼圆" pitchFamily="49" charset="-122"/>
                    <a:cs typeface="Times New Roman" pitchFamily="18" charset="0"/>
                  </a:rPr>
                  <a:t>， 则从</a:t>
                </a:r>
                <a:r>
                  <a:rPr lang="zh-CN" altLang="zh-CN" sz="2200" i="1" dirty="0" smtClean="0">
                    <a:latin typeface="幼圆" pitchFamily="49" charset="-122"/>
                    <a:ea typeface="幼圆" pitchFamily="49" charset="-122"/>
                    <a:cs typeface="Times New Roman" pitchFamily="18" charset="0"/>
                  </a:rPr>
                  <a:t>F</a:t>
                </a:r>
                <a:r>
                  <a:rPr lang="en-US" altLang="zh-CN" sz="2200" i="1"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中</a:t>
                </a:r>
                <a:r>
                  <a:rPr lang="zh-CN" sz="2200" dirty="0">
                    <a:latin typeface="幼圆" pitchFamily="49" charset="-122"/>
                    <a:ea typeface="幼圆" pitchFamily="49" charset="-122"/>
                    <a:cs typeface="Times New Roman" pitchFamily="18" charset="0"/>
                  </a:rPr>
                  <a:t>去掉此函数依赖</a:t>
                </a:r>
                <a:r>
                  <a:rPr lang="zh-CN" sz="2200" dirty="0" smtClean="0">
                    <a:latin typeface="幼圆" pitchFamily="49" charset="-122"/>
                    <a:ea typeface="幼圆" pitchFamily="49" charset="-122"/>
                    <a:cs typeface="Times New Roman" pitchFamily="18" charset="0"/>
                  </a:rPr>
                  <a:t>。</a:t>
                </a:r>
                <a:r>
                  <a:rPr lang="zh-CN" altLang="en-US" sz="2200" dirty="0" smtClean="0">
                    <a:latin typeface="幼圆" pitchFamily="49" charset="-122"/>
                    <a:ea typeface="幼圆" pitchFamily="49" charset="-122"/>
                    <a:cs typeface="Times New Roman" pitchFamily="18" charset="0"/>
                  </a:rPr>
                  <a:t>（因为 </a:t>
                </a:r>
                <a:r>
                  <a:rPr lang="en-US" altLang="zh-CN" sz="2200" dirty="0" smtClean="0">
                    <a:latin typeface="幼圆" pitchFamily="49" charset="-122"/>
                    <a:ea typeface="幼圆" pitchFamily="49" charset="-122"/>
                    <a:cs typeface="Times New Roman" pitchFamily="18" charset="0"/>
                  </a:rPr>
                  <a:t>F</a:t>
                </a:r>
                <a:r>
                  <a:rPr lang="zh-CN" altLang="en-US" sz="2200" dirty="0" smtClean="0">
                    <a:latin typeface="幼圆" pitchFamily="49" charset="-122"/>
                    <a:ea typeface="幼圆" pitchFamily="49" charset="-122"/>
                    <a:cs typeface="Times New Roman" pitchFamily="18" charset="0"/>
                  </a:rPr>
                  <a:t>与</a:t>
                </a:r>
                <a:r>
                  <a:rPr lang="en-US" altLang="zh-CN" sz="2200" dirty="0" smtClean="0">
                    <a:latin typeface="幼圆" pitchFamily="49" charset="-122"/>
                    <a:ea typeface="幼圆" pitchFamily="49" charset="-122"/>
                    <a:cs typeface="Times New Roman" pitchFamily="18" charset="0"/>
                  </a:rPr>
                  <a:t>G </a:t>
                </a:r>
                <a:r>
                  <a:rPr lang="zh-CN" altLang="en-US" sz="2200" dirty="0" smtClean="0">
                    <a:latin typeface="幼圆" pitchFamily="49" charset="-122"/>
                    <a:ea typeface="幼圆" pitchFamily="49" charset="-122"/>
                    <a:cs typeface="Times New Roman" pitchFamily="18" charset="0"/>
                  </a:rPr>
                  <a:t>等价的充分必要 条件是</a:t>
                </a:r>
                <a:r>
                  <a:rPr lang="zh-CN" altLang="zh-CN" sz="2200" i="1" dirty="0" smtClean="0">
                    <a:latin typeface="幼圆" pitchFamily="49" charset="-122"/>
                    <a:ea typeface="幼圆" pitchFamily="49" charset="-122"/>
                    <a:cs typeface="Times New Roman" pitchFamily="18" charset="0"/>
                  </a:rPr>
                  <a:t>A</a:t>
                </a:r>
                <a:r>
                  <a:rPr lang="zh-CN" altLang="zh-CN" sz="2200" dirty="0" smtClean="0">
                    <a:latin typeface="幼圆" pitchFamily="49" charset="-122"/>
                    <a:ea typeface="幼圆" pitchFamily="49" charset="-122"/>
                    <a:cs typeface="Times New Roman" pitchFamily="18" charset="0"/>
                    <a:sym typeface="Symbol" pitchFamily="18" charset="2"/>
                  </a:rPr>
                  <a:t></a:t>
                </a:r>
                <a:r>
                  <a:rPr lang="zh-CN" altLang="zh-CN" sz="2200" i="1" dirty="0" smtClean="0">
                    <a:latin typeface="幼圆" pitchFamily="49" charset="-122"/>
                    <a:ea typeface="幼圆" pitchFamily="49" charset="-122"/>
                    <a:cs typeface="Times New Roman" pitchFamily="18" charset="0"/>
                  </a:rPr>
                  <a:t>X</a:t>
                </a:r>
                <a:r>
                  <a:rPr lang="zh-CN" altLang="zh-CN" sz="2200" i="1" baseline="-30000" dirty="0" smtClean="0">
                    <a:latin typeface="幼圆" pitchFamily="49" charset="-122"/>
                    <a:ea typeface="幼圆" pitchFamily="49" charset="-122"/>
                    <a:cs typeface="Times New Roman" pitchFamily="18" charset="0"/>
                  </a:rPr>
                  <a:t>G</a:t>
                </a:r>
                <a:r>
                  <a:rPr lang="zh-CN" altLang="zh-CN" sz="2200" baseline="30000" dirty="0">
                    <a:latin typeface="幼圆" pitchFamily="49" charset="-122"/>
                    <a:ea typeface="幼圆" pitchFamily="49" charset="-122"/>
                    <a:cs typeface="Times New Roman" pitchFamily="18" charset="0"/>
                  </a:rPr>
                  <a:t>+ </a:t>
                </a:r>
                <a:r>
                  <a:rPr lang="zh-CN" altLang="en-US" sz="2200" dirty="0" smtClean="0">
                    <a:latin typeface="幼圆" pitchFamily="49" charset="-122"/>
                    <a:ea typeface="幼圆" pitchFamily="49" charset="-122"/>
                    <a:cs typeface="Times New Roman" pitchFamily="18" charset="0"/>
                  </a:rPr>
                  <a:t>）</a:t>
                </a:r>
                <a:endParaRPr lang="en-US" altLang="zh-CN" sz="2200" dirty="0">
                  <a:latin typeface="幼圆" pitchFamily="49" charset="-122"/>
                  <a:ea typeface="幼圆" pitchFamily="49" charset="-122"/>
                  <a:cs typeface="Times New Roman" pitchFamily="18" charset="0"/>
                </a:endParaRPr>
              </a:p>
              <a:p>
                <a:pPr>
                  <a:lnSpc>
                    <a:spcPct val="130000"/>
                  </a:lnSpc>
                  <a:spcBef>
                    <a:spcPts val="1800"/>
                  </a:spcBef>
                  <a:buFont typeface="+mj-lt"/>
                  <a:buAutoNum type="arabicPeriod"/>
                </a:pPr>
                <a:r>
                  <a:rPr lang="zh-CN" sz="2200" dirty="0" smtClean="0">
                    <a:latin typeface="幼圆" pitchFamily="49" charset="-122"/>
                    <a:ea typeface="幼圆" pitchFamily="49" charset="-122"/>
                    <a:cs typeface="Times New Roman" pitchFamily="18" charset="0"/>
                  </a:rPr>
                  <a:t>逐一</a:t>
                </a:r>
                <a:r>
                  <a:rPr lang="zh-CN" sz="2200" dirty="0">
                    <a:latin typeface="幼圆" pitchFamily="49" charset="-122"/>
                    <a:ea typeface="幼圆" pitchFamily="49" charset="-122"/>
                    <a:cs typeface="Times New Roman" pitchFamily="18" charset="0"/>
                  </a:rPr>
                  <a:t>取出</a:t>
                </a:r>
                <a:r>
                  <a:rPr lang="zh-CN" altLang="zh-CN" sz="2200" i="1" dirty="0" smtClean="0">
                    <a:latin typeface="幼圆" pitchFamily="49" charset="-122"/>
                    <a:ea typeface="幼圆" pitchFamily="49" charset="-122"/>
                    <a:cs typeface="Times New Roman" pitchFamily="18" charset="0"/>
                  </a:rPr>
                  <a:t>F</a:t>
                </a:r>
                <a:r>
                  <a:rPr lang="en-US" altLang="zh-CN" sz="2200" i="1"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中</a:t>
                </a:r>
                <a:r>
                  <a:rPr lang="zh-CN" sz="2200" dirty="0">
                    <a:latin typeface="幼圆" pitchFamily="49" charset="-122"/>
                    <a:ea typeface="幼圆" pitchFamily="49" charset="-122"/>
                    <a:cs typeface="Times New Roman" pitchFamily="18" charset="0"/>
                  </a:rPr>
                  <a:t>各函数依赖</a:t>
                </a:r>
                <a:r>
                  <a:rPr lang="zh-CN" altLang="zh-CN" sz="2200" i="1" dirty="0">
                    <a:latin typeface="幼圆" pitchFamily="49" charset="-122"/>
                    <a:ea typeface="幼圆" pitchFamily="49" charset="-122"/>
                    <a:cs typeface="Times New Roman" pitchFamily="18" charset="0"/>
                  </a:rPr>
                  <a:t>FD</a:t>
                </a:r>
                <a:r>
                  <a:rPr lang="zh-CN" altLang="zh-CN" sz="2200" i="1" baseline="-30000" dirty="0">
                    <a:latin typeface="幼圆" pitchFamily="49" charset="-122"/>
                    <a:ea typeface="幼圆" pitchFamily="49" charset="-122"/>
                    <a:cs typeface="Times New Roman" pitchFamily="18" charset="0"/>
                  </a:rPr>
                  <a:t>i</a:t>
                </a:r>
                <a:r>
                  <a:rPr 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A</a:t>
                </a:r>
                <a:r>
                  <a:rPr lang="zh-CN" sz="2200" dirty="0">
                    <a:latin typeface="幼圆" pitchFamily="49" charset="-122"/>
                    <a:ea typeface="幼圆" pitchFamily="49" charset="-122"/>
                    <a:cs typeface="Times New Roman" pitchFamily="18" charset="0"/>
                  </a:rPr>
                  <a:t>，设</a:t>
                </a:r>
                <a:r>
                  <a:rPr lang="zh-CN" altLang="zh-CN" sz="2200" i="1" dirty="0" smtClean="0">
                    <a:latin typeface="幼圆" pitchFamily="49" charset="-122"/>
                    <a:ea typeface="幼圆" pitchFamily="49" charset="-122"/>
                    <a:cs typeface="Times New Roman" pitchFamily="18" charset="0"/>
                  </a:rPr>
                  <a:t>X</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B</a:t>
                </a:r>
                <a:r>
                  <a:rPr lang="zh-CN" altLang="zh-CN" sz="2200" baseline="-30000" dirty="0">
                    <a:latin typeface="幼圆" pitchFamily="49" charset="-122"/>
                    <a:ea typeface="幼圆" pitchFamily="49" charset="-122"/>
                    <a:cs typeface="Times New Roman" pitchFamily="18" charset="0"/>
                  </a:rPr>
                  <a:t>1</a:t>
                </a:r>
                <a:r>
                  <a:rPr lang="zh-CN" altLang="zh-CN" sz="2200" i="1" dirty="0">
                    <a:latin typeface="幼圆" pitchFamily="49" charset="-122"/>
                    <a:ea typeface="幼圆" pitchFamily="49" charset="-122"/>
                    <a:cs typeface="Times New Roman" pitchFamily="18" charset="0"/>
                  </a:rPr>
                  <a:t>B</a:t>
                </a:r>
                <a:r>
                  <a:rPr lang="zh-CN" altLang="zh-CN" sz="2200" baseline="-30000" dirty="0">
                    <a:latin typeface="幼圆" pitchFamily="49" charset="-122"/>
                    <a:ea typeface="幼圆" pitchFamily="49" charset="-122"/>
                    <a:cs typeface="Times New Roman" pitchFamily="18" charset="0"/>
                  </a:rPr>
                  <a:t>2</a:t>
                </a:r>
                <a:r>
                  <a:rPr lang="zh-CN" altLang="zh-CN" sz="2200" dirty="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B</a:t>
                </a:r>
                <a:r>
                  <a:rPr lang="zh-CN" altLang="zh-CN" sz="2200" i="1" baseline="-30000" dirty="0" smtClean="0">
                    <a:latin typeface="幼圆" pitchFamily="49" charset="-122"/>
                    <a:ea typeface="幼圆" pitchFamily="49" charset="-122"/>
                    <a:cs typeface="Times New Roman" pitchFamily="18" charset="0"/>
                  </a:rPr>
                  <a:t>m</a:t>
                </a:r>
                <a:r>
                  <a:rPr lang="en-US" altLang="zh-CN" sz="2200" i="1" baseline="-30000"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，逐一</a:t>
                </a:r>
                <a:r>
                  <a:rPr lang="zh-CN" sz="2200" dirty="0">
                    <a:latin typeface="幼圆" pitchFamily="49" charset="-122"/>
                    <a:ea typeface="幼圆" pitchFamily="49" charset="-122"/>
                    <a:cs typeface="Times New Roman" pitchFamily="18" charset="0"/>
                  </a:rPr>
                  <a:t>考查</a:t>
                </a:r>
                <a:r>
                  <a:rPr lang="zh-CN" altLang="zh-CN" sz="2200" i="1" dirty="0">
                    <a:latin typeface="幼圆" pitchFamily="49" charset="-122"/>
                    <a:ea typeface="幼圆" pitchFamily="49" charset="-122"/>
                    <a:cs typeface="Times New Roman" pitchFamily="18" charset="0"/>
                  </a:rPr>
                  <a:t>B</a:t>
                </a:r>
                <a:r>
                  <a:rPr lang="zh-CN" altLang="zh-CN" sz="2200" i="1" baseline="-30000" dirty="0">
                    <a:latin typeface="幼圆" pitchFamily="49" charset="-122"/>
                    <a:ea typeface="幼圆" pitchFamily="49" charset="-122"/>
                    <a:cs typeface="Times New Roman" pitchFamily="18" charset="0"/>
                  </a:rPr>
                  <a:t>i</a:t>
                </a:r>
                <a:r>
                  <a:rPr lang="zh-CN" altLang="zh-CN" sz="2200" baseline="-30000" dirty="0">
                    <a:latin typeface="幼圆" pitchFamily="49" charset="-122"/>
                    <a:ea typeface="幼圆" pitchFamily="49" charset="-122"/>
                    <a:cs typeface="Times New Roman" pitchFamily="18" charset="0"/>
                  </a:rPr>
                  <a:t> </a:t>
                </a:r>
                <a:r>
                  <a:rPr lang="en-US" altLang="zh-CN" sz="2200" dirty="0" smtClean="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i</a:t>
                </a:r>
                <a:r>
                  <a:rPr lang="zh-CN" altLang="zh-CN" sz="2200" dirty="0">
                    <a:latin typeface="幼圆" pitchFamily="49" charset="-122"/>
                    <a:ea typeface="幼圆" pitchFamily="49" charset="-122"/>
                    <a:cs typeface="Times New Roman" pitchFamily="18" charset="0"/>
                  </a:rPr>
                  <a:t>=l</a:t>
                </a:r>
                <a:r>
                  <a:rPr lang="zh-CN" sz="2200" dirty="0">
                    <a:latin typeface="幼圆" pitchFamily="49" charset="-122"/>
                    <a:ea typeface="幼圆" pitchFamily="49" charset="-122"/>
                    <a:cs typeface="Times New Roman" pitchFamily="18" charset="0"/>
                  </a:rPr>
                  <a:t>，</a:t>
                </a:r>
                <a:r>
                  <a:rPr lang="zh-CN" altLang="zh-CN" sz="2200" dirty="0">
                    <a:latin typeface="幼圆" pitchFamily="49" charset="-122"/>
                    <a:ea typeface="幼圆" pitchFamily="49" charset="-122"/>
                    <a:cs typeface="Times New Roman" pitchFamily="18" charset="0"/>
                  </a:rPr>
                  <a:t>2</a:t>
                </a:r>
                <a:r>
                  <a:rPr lang="zh-CN" sz="2200" dirty="0">
                    <a:latin typeface="幼圆" pitchFamily="49" charset="-122"/>
                    <a:ea typeface="幼圆" pitchFamily="49" charset="-122"/>
                    <a:cs typeface="Times New Roman" pitchFamily="18" charset="0"/>
                  </a:rPr>
                  <a:t>，</a:t>
                </a:r>
                <a:r>
                  <a:rPr lang="zh-CN" altLang="zh-CN" sz="2200" dirty="0">
                    <a:latin typeface="幼圆" pitchFamily="49" charset="-122"/>
                    <a:ea typeface="幼圆" pitchFamily="49" charset="-122"/>
                    <a:cs typeface="Times New Roman" pitchFamily="18" charset="0"/>
                  </a:rPr>
                  <a:t>…</a:t>
                </a:r>
                <a:r>
                  <a:rPr lang="zh-CN" sz="2200" dirty="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m</a:t>
                </a:r>
                <a:r>
                  <a:rPr lang="en-US" altLang="zh-CN" sz="2200" dirty="0">
                    <a:latin typeface="幼圆" pitchFamily="49" charset="-122"/>
                    <a:ea typeface="幼圆" pitchFamily="49" charset="-122"/>
                    <a:cs typeface="Times New Roman" pitchFamily="18" charset="0"/>
                  </a:rPr>
                  <a:t>)</a:t>
                </a:r>
                <a:r>
                  <a:rPr lang="zh-CN" sz="2200" dirty="0" smtClean="0">
                    <a:latin typeface="幼圆" pitchFamily="49" charset="-122"/>
                    <a:ea typeface="幼圆" pitchFamily="49" charset="-122"/>
                    <a:cs typeface="Times New Roman" pitchFamily="18" charset="0"/>
                  </a:rPr>
                  <a:t>，若</a:t>
                </a:r>
                <a:r>
                  <a:rPr lang="zh-CN" altLang="zh-CN" sz="2200" i="1" dirty="0" smtClean="0">
                    <a:latin typeface="幼圆" pitchFamily="49" charset="-122"/>
                    <a:ea typeface="幼圆" pitchFamily="49" charset="-122"/>
                    <a:cs typeface="Times New Roman" pitchFamily="18" charset="0"/>
                  </a:rPr>
                  <a:t>A </a:t>
                </a:r>
                <a:r>
                  <a:rPr lang="zh-CN" altLang="zh-CN" sz="2200" dirty="0">
                    <a:latin typeface="幼圆" pitchFamily="49" charset="-122"/>
                    <a:ea typeface="幼圆" pitchFamily="49" charset="-122"/>
                    <a:cs typeface="Times New Roman" pitchFamily="18" charset="0"/>
                    <a:sym typeface="Symbol" pitchFamily="18" charset="2"/>
                  </a:rPr>
                  <a:t></a:t>
                </a:r>
                <a:r>
                  <a:rPr lang="zh-CN" sz="2200" dirty="0">
                    <a:latin typeface="幼圆" pitchFamily="49" charset="-122"/>
                    <a:ea typeface="幼圆" pitchFamily="49" charset="-122"/>
                    <a:cs typeface="Times New Roman" pitchFamily="18" charset="0"/>
                  </a:rPr>
                  <a:t>（</a:t>
                </a:r>
                <a:r>
                  <a:rPr lang="zh-CN" altLang="zh-CN" sz="2200" i="1" dirty="0" smtClean="0">
                    <a:latin typeface="幼圆" pitchFamily="49" charset="-122"/>
                    <a:ea typeface="幼圆" pitchFamily="49" charset="-122"/>
                    <a:cs typeface="Times New Roman" pitchFamily="18" charset="0"/>
                  </a:rPr>
                  <a:t>X</a:t>
                </a:r>
                <a:r>
                  <a:rPr lang="en-US" altLang="zh-CN" sz="2200" i="1" dirty="0" smtClean="0">
                    <a:latin typeface="幼圆" pitchFamily="49" charset="-122"/>
                    <a:ea typeface="幼圆" pitchFamily="49" charset="-122"/>
                    <a:cs typeface="Times New Roman" pitchFamily="18" charset="0"/>
                  </a:rPr>
                  <a:t> </a:t>
                </a:r>
                <a:r>
                  <a:rPr lang="zh-CN" altLang="zh-CN" sz="2200" dirty="0" smtClean="0">
                    <a:latin typeface="幼圆" pitchFamily="49" charset="-122"/>
                    <a:ea typeface="幼圆" pitchFamily="49" charset="-122"/>
                    <a:cs typeface="Times New Roman" pitchFamily="18" charset="0"/>
                  </a:rPr>
                  <a:t>-</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B</a:t>
                </a:r>
                <a:r>
                  <a:rPr lang="zh-CN" altLang="zh-CN" sz="2200" i="1" baseline="-30000" dirty="0" smtClean="0">
                    <a:latin typeface="幼圆" pitchFamily="49" charset="-122"/>
                    <a:ea typeface="幼圆" pitchFamily="49" charset="-122"/>
                    <a:cs typeface="Times New Roman" pitchFamily="18" charset="0"/>
                  </a:rPr>
                  <a:t>i</a:t>
                </a:r>
                <a:r>
                  <a:rPr lang="zh-CN" altLang="zh-CN" sz="2200" baseline="-30000" dirty="0" smtClean="0">
                    <a:latin typeface="幼圆" pitchFamily="49" charset="-122"/>
                    <a:ea typeface="幼圆" pitchFamily="49" charset="-122"/>
                    <a:cs typeface="Times New Roman" pitchFamily="18" charset="0"/>
                  </a:rPr>
                  <a:t> </a:t>
                </a:r>
                <a:r>
                  <a:rPr lang="zh-CN" sz="2200" dirty="0">
                    <a:latin typeface="幼圆" pitchFamily="49" charset="-122"/>
                    <a:ea typeface="幼圆" pitchFamily="49" charset="-122"/>
                    <a:cs typeface="Times New Roman" pitchFamily="18" charset="0"/>
                  </a:rPr>
                  <a:t>）</a:t>
                </a:r>
                <a:r>
                  <a:rPr lang="zh-CN" altLang="zh-CN" sz="2200" i="1" baseline="-30000" dirty="0">
                    <a:latin typeface="幼圆" pitchFamily="49" charset="-122"/>
                    <a:ea typeface="幼圆" pitchFamily="49" charset="-122"/>
                    <a:cs typeface="Times New Roman" pitchFamily="18" charset="0"/>
                  </a:rPr>
                  <a:t>F</a:t>
                </a:r>
                <a:r>
                  <a:rPr lang="zh-CN" altLang="zh-CN" sz="2200" baseline="30000" dirty="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，则以</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X</a:t>
                </a:r>
                <a:r>
                  <a:rPr lang="zh-CN" altLang="zh-CN" sz="2200" dirty="0">
                    <a:latin typeface="幼圆" pitchFamily="49" charset="-122"/>
                    <a:ea typeface="幼圆" pitchFamily="49" charset="-122"/>
                    <a:cs typeface="Times New Roman" pitchFamily="18" charset="0"/>
                  </a:rPr>
                  <a:t>-</a:t>
                </a:r>
                <a:r>
                  <a:rPr lang="zh-CN" altLang="zh-CN" sz="2200" i="1" dirty="0">
                    <a:latin typeface="幼圆" pitchFamily="49" charset="-122"/>
                    <a:ea typeface="幼圆" pitchFamily="49" charset="-122"/>
                    <a:cs typeface="Times New Roman" pitchFamily="18" charset="0"/>
                  </a:rPr>
                  <a:t>B</a:t>
                </a:r>
                <a:r>
                  <a:rPr lang="zh-CN" altLang="zh-CN" sz="2200" i="1" baseline="-30000" dirty="0">
                    <a:latin typeface="幼圆" pitchFamily="49" charset="-122"/>
                    <a:ea typeface="幼圆" pitchFamily="49" charset="-122"/>
                    <a:cs typeface="Times New Roman" pitchFamily="18" charset="0"/>
                  </a:rPr>
                  <a:t>i</a:t>
                </a:r>
                <a:r>
                  <a:rPr lang="zh-CN" altLang="zh-CN" sz="2200" baseline="-30000" dirty="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取</a:t>
                </a:r>
                <a:r>
                  <a:rPr lang="en-US" altLang="zh-CN" sz="2200" dirty="0" smtClean="0">
                    <a:latin typeface="幼圆" pitchFamily="49" charset="-122"/>
                    <a:ea typeface="幼圆" pitchFamily="49" charset="-122"/>
                    <a:cs typeface="Times New Roman" pitchFamily="18" charset="0"/>
                  </a:rPr>
                  <a:t>  </a:t>
                </a:r>
                <a:r>
                  <a:rPr lang="zh-CN" sz="2200" dirty="0" smtClean="0">
                    <a:latin typeface="幼圆" pitchFamily="49" charset="-122"/>
                    <a:ea typeface="幼圆" pitchFamily="49" charset="-122"/>
                    <a:cs typeface="Times New Roman" pitchFamily="18" charset="0"/>
                  </a:rPr>
                  <a:t>代</a:t>
                </a:r>
                <a:r>
                  <a:rPr lang="en-US" altLang="zh-CN" sz="2200" dirty="0" smtClean="0">
                    <a:latin typeface="幼圆" pitchFamily="49" charset="-122"/>
                    <a:ea typeface="幼圆" pitchFamily="49" charset="-122"/>
                    <a:cs typeface="Times New Roman" pitchFamily="18" charset="0"/>
                  </a:rPr>
                  <a:t> </a:t>
                </a:r>
                <a:r>
                  <a:rPr lang="zh-CN" altLang="zh-CN" sz="2200" i="1" dirty="0" smtClean="0">
                    <a:latin typeface="幼圆" pitchFamily="49" charset="-122"/>
                    <a:ea typeface="幼圆" pitchFamily="49" charset="-122"/>
                    <a:cs typeface="Times New Roman" pitchFamily="18" charset="0"/>
                  </a:rPr>
                  <a:t>X</a:t>
                </a:r>
                <a:r>
                  <a:rPr lang="en-US" altLang="zh-CN" sz="2200" i="1" dirty="0">
                    <a:latin typeface="幼圆" pitchFamily="49" charset="-122"/>
                    <a:ea typeface="幼圆" pitchFamily="49" charset="-122"/>
                    <a:cs typeface="Times New Roman" pitchFamily="18" charset="0"/>
                  </a:rPr>
                  <a:t>,</a:t>
                </a:r>
                <a:r>
                  <a:rPr lang="zh-CN" altLang="en-US" sz="2200" dirty="0" smtClean="0">
                    <a:latin typeface="幼圆" pitchFamily="49" charset="-122"/>
                    <a:ea typeface="幼圆" pitchFamily="49" charset="-122"/>
                    <a:cs typeface="Times New Roman" pitchFamily="18" charset="0"/>
                  </a:rPr>
                  <a:t>（因为 </a:t>
                </a:r>
                <a:r>
                  <a:rPr lang="en-US" altLang="zh-CN" sz="2200" dirty="0" smtClean="0">
                    <a:latin typeface="幼圆" pitchFamily="49" charset="-122"/>
                    <a:ea typeface="幼圆" pitchFamily="49" charset="-122"/>
                    <a:cs typeface="Times New Roman" pitchFamily="18" charset="0"/>
                  </a:rPr>
                  <a:t>F</a:t>
                </a:r>
                <a:r>
                  <a:rPr lang="zh-CN" altLang="en-US" sz="2200" dirty="0" smtClean="0">
                    <a:latin typeface="幼圆" pitchFamily="49" charset="-122"/>
                    <a:ea typeface="幼圆" pitchFamily="49" charset="-122"/>
                    <a:cs typeface="Times New Roman" pitchFamily="18" charset="0"/>
                  </a:rPr>
                  <a:t>与</a:t>
                </a:r>
                <a:r>
                  <a:rPr lang="en-US" altLang="zh-CN" sz="2200" dirty="0" smtClean="0">
                    <a:latin typeface="幼圆" pitchFamily="49" charset="-122"/>
                    <a:ea typeface="幼圆" pitchFamily="49" charset="-122"/>
                    <a:cs typeface="Times New Roman" pitchFamily="18" charset="0"/>
                  </a:rPr>
                  <a:t>F-{X-A}</a:t>
                </a:r>
                <a14:m>
                  <m:oMath xmlns:m="http://schemas.openxmlformats.org/officeDocument/2006/math">
                    <m:r>
                      <a:rPr lang="en-US" altLang="zh-CN" sz="2200" i="1" smtClean="0">
                        <a:latin typeface="Cambria Math"/>
                        <a:ea typeface="Cambria Math"/>
                        <a:cs typeface="Times New Roman" pitchFamily="18" charset="0"/>
                      </a:rPr>
                      <m:t>⋃</m:t>
                    </m:r>
                  </m:oMath>
                </a14:m>
                <a:r>
                  <a:rPr lang="en-US" altLang="zh-CN" sz="2200" dirty="0" smtClean="0">
                    <a:latin typeface="幼圆" pitchFamily="49" charset="-122"/>
                    <a:ea typeface="幼圆" pitchFamily="49" charset="-122"/>
                    <a:cs typeface="Times New Roman" pitchFamily="18" charset="0"/>
                  </a:rPr>
                  <a:t>{Z-A}</a:t>
                </a:r>
                <a:r>
                  <a:rPr lang="zh-CN" altLang="en-US" sz="2200" dirty="0" smtClean="0">
                    <a:latin typeface="幼圆" pitchFamily="49" charset="-122"/>
                    <a:ea typeface="幼圆" pitchFamily="49" charset="-122"/>
                    <a:cs typeface="Times New Roman" pitchFamily="18" charset="0"/>
                  </a:rPr>
                  <a:t>等价的充要条件是</a:t>
                </a:r>
                <a:r>
                  <a:rPr lang="en-US" altLang="zh-CN" sz="2200" i="1" dirty="0" smtClean="0">
                    <a:latin typeface="幼圆" pitchFamily="49" charset="-122"/>
                    <a:ea typeface="幼圆" pitchFamily="49" charset="-122"/>
                    <a:cs typeface="Times New Roman" pitchFamily="18" charset="0"/>
                  </a:rPr>
                  <a:t>A</a:t>
                </a:r>
                <a:r>
                  <a:rPr lang="zh-CN" altLang="zh-CN" sz="2200" dirty="0" smtClean="0">
                    <a:latin typeface="幼圆" pitchFamily="49" charset="-122"/>
                    <a:ea typeface="幼圆" pitchFamily="49" charset="-122"/>
                    <a:cs typeface="Times New Roman" pitchFamily="18" charset="0"/>
                    <a:sym typeface="Symbol" pitchFamily="18" charset="2"/>
                  </a:rPr>
                  <a:t></a:t>
                </a:r>
                <a:r>
                  <a:rPr lang="en-US" altLang="zh-CN" sz="2200" dirty="0" smtClean="0">
                    <a:latin typeface="幼圆" pitchFamily="49" charset="-122"/>
                    <a:ea typeface="幼圆" pitchFamily="49" charset="-122"/>
                    <a:cs typeface="Times New Roman" pitchFamily="18" charset="0"/>
                    <a:sym typeface="Symbol" pitchFamily="18" charset="2"/>
                  </a:rPr>
                  <a:t>Z</a:t>
                </a:r>
                <a:r>
                  <a:rPr lang="zh-CN" altLang="zh-CN" sz="2200" i="1" baseline="-30000" dirty="0" smtClean="0">
                    <a:latin typeface="幼圆" pitchFamily="49" charset="-122"/>
                    <a:ea typeface="幼圆" pitchFamily="49" charset="-122"/>
                    <a:cs typeface="Times New Roman" pitchFamily="18" charset="0"/>
                  </a:rPr>
                  <a:t> </a:t>
                </a:r>
                <a:r>
                  <a:rPr lang="zh-CN" altLang="zh-CN" sz="2200" i="1" baseline="-30000" dirty="0">
                    <a:latin typeface="幼圆" pitchFamily="49" charset="-122"/>
                    <a:ea typeface="幼圆" pitchFamily="49" charset="-122"/>
                    <a:cs typeface="Times New Roman" pitchFamily="18" charset="0"/>
                  </a:rPr>
                  <a:t>F</a:t>
                </a:r>
                <a:r>
                  <a:rPr lang="zh-CN" altLang="zh-CN" sz="2200" baseline="30000" dirty="0">
                    <a:latin typeface="幼圆" pitchFamily="49" charset="-122"/>
                    <a:ea typeface="幼圆" pitchFamily="49" charset="-122"/>
                    <a:cs typeface="Times New Roman" pitchFamily="18" charset="0"/>
                  </a:rPr>
                  <a:t>+ </a:t>
                </a:r>
                <a:r>
                  <a:rPr lang="zh-CN" altLang="en-US" sz="2200" baseline="30000" dirty="0" smtClean="0">
                    <a:latin typeface="幼圆" pitchFamily="49" charset="-122"/>
                    <a:ea typeface="幼圆" pitchFamily="49" charset="-122"/>
                    <a:cs typeface="Times New Roman" pitchFamily="18" charset="0"/>
                  </a:rPr>
                  <a:t>，</a:t>
                </a:r>
                <a:r>
                  <a:rPr lang="zh-CN" altLang="en-US" sz="2200" dirty="0" smtClean="0">
                    <a:latin typeface="幼圆" pitchFamily="49" charset="-122"/>
                    <a:ea typeface="幼圆" pitchFamily="49" charset="-122"/>
                    <a:cs typeface="Times New Roman" pitchFamily="18" charset="0"/>
                  </a:rPr>
                  <a:t>其中</a:t>
                </a:r>
                <a:r>
                  <a:rPr lang="en-US" altLang="zh-CN" sz="2200" dirty="0" smtClean="0">
                    <a:latin typeface="幼圆" pitchFamily="49" charset="-122"/>
                    <a:ea typeface="幼圆" pitchFamily="49" charset="-122"/>
                    <a:cs typeface="Times New Roman" pitchFamily="18" charset="0"/>
                  </a:rPr>
                  <a:t>Z = X-</a:t>
                </a:r>
                <a:r>
                  <a:rPr lang="zh-CN" altLang="zh-CN" sz="2200" i="1" dirty="0" smtClean="0">
                    <a:latin typeface="幼圆" pitchFamily="49" charset="-122"/>
                    <a:ea typeface="幼圆" pitchFamily="49" charset="-122"/>
                    <a:cs typeface="Times New Roman" pitchFamily="18" charset="0"/>
                  </a:rPr>
                  <a:t> B</a:t>
                </a:r>
                <a:r>
                  <a:rPr lang="zh-CN" altLang="zh-CN" sz="2200" i="1" baseline="-30000" dirty="0">
                    <a:latin typeface="幼圆" pitchFamily="49" charset="-122"/>
                    <a:ea typeface="幼圆" pitchFamily="49" charset="-122"/>
                    <a:cs typeface="Times New Roman" pitchFamily="18" charset="0"/>
                  </a:rPr>
                  <a:t>i</a:t>
                </a:r>
                <a:r>
                  <a:rPr lang="zh-CN" altLang="zh-CN" sz="2200" baseline="-30000" dirty="0">
                    <a:latin typeface="幼圆" pitchFamily="49" charset="-122"/>
                    <a:ea typeface="幼圆" pitchFamily="49" charset="-122"/>
                    <a:cs typeface="Times New Roman" pitchFamily="18" charset="0"/>
                  </a:rPr>
                  <a:t> </a:t>
                </a:r>
                <a:r>
                  <a:rPr lang="en-US" altLang="zh-CN" sz="2200" dirty="0" smtClean="0">
                    <a:latin typeface="幼圆" pitchFamily="49" charset="-122"/>
                    <a:ea typeface="幼圆" pitchFamily="49" charset="-122"/>
                    <a:cs typeface="Times New Roman" pitchFamily="18" charset="0"/>
                  </a:rPr>
                  <a:t>)</a:t>
                </a:r>
                <a:endParaRPr lang="zh-CN" sz="2200" dirty="0">
                  <a:latin typeface="幼圆" pitchFamily="49" charset="-122"/>
                  <a:ea typeface="幼圆" pitchFamily="49" charset="-122"/>
                  <a:cs typeface="Times New Roman" pitchFamily="18" charset="0"/>
                </a:endParaRPr>
              </a:p>
            </p:txBody>
          </p:sp>
        </mc:Choice>
        <mc:Fallback>
          <p:sp>
            <p:nvSpPr>
              <p:cNvPr id="79875" name="Rectangle 3"/>
              <p:cNvSpPr>
                <a:spLocks noGrp="1" noRot="1" noChangeAspect="1" noMove="1" noResize="1" noEditPoints="1" noAdjustHandles="1" noChangeArrowheads="1" noChangeShapeType="1" noTextEdit="1"/>
              </p:cNvSpPr>
              <p:nvPr>
                <p:ph idx="4294967295"/>
              </p:nvPr>
            </p:nvSpPr>
            <p:spPr>
              <a:xfrm>
                <a:off x="943451" y="1345332"/>
                <a:ext cx="8172400" cy="4369668"/>
              </a:xfrm>
              <a:blipFill rotWithShape="1">
                <a:blip r:embed="rId1"/>
                <a:stretch>
                  <a:fillRect l="-672" r="-970" b="-3905"/>
                </a:stretch>
              </a:blipFill>
            </p:spPr>
            <p:txBody>
              <a:bodyPr/>
              <a:lstStyle/>
              <a:p>
                <a:r>
                  <a:rPr lang="zh-CN" altLang="en-US">
                    <a:noFill/>
                  </a:rPr>
                  <a:t> </a:t>
                </a:r>
                <a:endParaRPr lang="zh-CN" altLang="en-US">
                  <a:noFill/>
                </a:endParaRPr>
              </a:p>
            </p:txBody>
          </p:sp>
        </mc:Fallback>
      </mc:AlternateContent>
      <p:sp>
        <p:nvSpPr>
          <p:cNvPr id="6" name="Rectangle 2"/>
          <p:cNvSpPr txBox="1">
            <a:spLocks noChangeArrowheads="1"/>
          </p:cNvSpPr>
          <p:nvPr/>
        </p:nvSpPr>
        <p:spPr>
          <a:xfrm>
            <a:off x="4716016" y="121196"/>
            <a:ext cx="3168352" cy="7692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mtClean="0">
                <a:latin typeface="华文新魏" pitchFamily="2" charset="-122"/>
                <a:ea typeface="华文新魏" pitchFamily="2" charset="-122"/>
              </a:rPr>
              <a:t>—— </a:t>
            </a:r>
            <a:r>
              <a:rPr lang="zh-CN" smtClean="0">
                <a:latin typeface="华文新魏" pitchFamily="2" charset="-122"/>
                <a:ea typeface="华文新魏" pitchFamily="2" charset="-122"/>
              </a:rPr>
              <a:t>最小依赖集</a:t>
            </a:r>
            <a:endParaRPr lang="zh-CN" dirty="0">
              <a:latin typeface="华文新魏" pitchFamily="2" charset="-122"/>
              <a:ea typeface="华文新魏" pitchFamily="2" charset="-122"/>
            </a:endParaRPr>
          </a:p>
        </p:txBody>
      </p:sp>
      <p:sp>
        <p:nvSpPr>
          <p:cNvPr id="7" name="Rectangle 2"/>
          <p:cNvSpPr txBox="1">
            <a:spLocks noChangeArrowheads="1"/>
          </p:cNvSpPr>
          <p:nvPr/>
        </p:nvSpPr>
        <p:spPr>
          <a:xfrm>
            <a:off x="1331640" y="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函数依赖集等价</a:t>
            </a:r>
            <a:endParaRPr lang="zh-CN" sz="3600" dirty="0">
              <a:latin typeface="+mn-ea"/>
              <a:ea typeface="+mn-ea"/>
            </a:endParaRPr>
          </a:p>
        </p:txBody>
      </p:sp>
      <p:sp>
        <p:nvSpPr>
          <p:cNvPr id="8" name="椭圆 7"/>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
        <p:nvSpPr>
          <p:cNvPr id="10" name="Rectangle 2"/>
          <p:cNvSpPr txBox="1">
            <a:spLocks noChangeArrowheads="1"/>
          </p:cNvSpPr>
          <p:nvPr/>
        </p:nvSpPr>
        <p:spPr>
          <a:xfrm>
            <a:off x="1043608" y="913284"/>
            <a:ext cx="2232248" cy="5532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b="1" dirty="0" smtClean="0">
                <a:latin typeface="+mj-ea"/>
              </a:rPr>
              <a:t>极小化过程</a:t>
            </a:r>
            <a:endParaRPr lang="zh-CN"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0899" name="Rectangle 3"/>
              <p:cNvSpPr>
                <a:spLocks noGrp="1" noChangeArrowheads="1"/>
              </p:cNvSpPr>
              <p:nvPr>
                <p:ph idx="4294967295"/>
              </p:nvPr>
            </p:nvSpPr>
            <p:spPr>
              <a:xfrm>
                <a:off x="1043608" y="1538536"/>
                <a:ext cx="8100392" cy="4176464"/>
              </a:xfrm>
            </p:spPr>
            <p:txBody>
              <a:bodyPr>
                <a:normAutofit/>
              </a:bodyPr>
              <a:lstStyle/>
              <a:p>
                <a:pPr algn="just">
                  <a:lnSpc>
                    <a:spcPct val="160000"/>
                  </a:lnSpc>
                </a:pPr>
                <a:r>
                  <a:rPr lang="zh-CN" altLang="zh-CN" sz="2400" dirty="0" smtClean="0">
                    <a:latin typeface="Times New Roman" pitchFamily="18" charset="0"/>
                    <a:ea typeface="宋体" pitchFamily="2" charset="-122"/>
                    <a:cs typeface="Times New Roman" pitchFamily="18" charset="0"/>
                  </a:rPr>
                  <a:t>【</a:t>
                </a:r>
                <a:r>
                  <a:rPr lang="zh-CN" sz="2400" dirty="0">
                    <a:latin typeface="Times New Roman" pitchFamily="18" charset="0"/>
                    <a:ea typeface="黑体" pitchFamily="2" charset="-122"/>
                    <a:cs typeface="Times New Roman" pitchFamily="18" charset="0"/>
                  </a:rPr>
                  <a:t>例</a:t>
                </a:r>
                <a:r>
                  <a:rPr lang="zh-CN" altLang="zh-CN" sz="2400" dirty="0">
                    <a:latin typeface="Times New Roman" pitchFamily="18" charset="0"/>
                    <a:ea typeface="宋体" pitchFamily="2"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i="1">
                        <a:latin typeface="Cambria Math"/>
                        <a:ea typeface="Cambria Math"/>
                        <a:cs typeface="Times New Roman" pitchFamily="18" charset="0"/>
                      </a:rPr>
                      <m:t> </m:t>
                    </m:r>
                  </m:oMath>
                </a14:m>
                <a:r>
                  <a:rPr lang="zh-CN" altLang="zh-CN" sz="2400" dirty="0" smtClean="0">
                    <a:latin typeface="Times New Roman" pitchFamily="18" charset="0"/>
                    <a:ea typeface="宋体" pitchFamily="2" charset="-122"/>
                    <a:cs typeface="Times New Roman" pitchFamily="18" charset="0"/>
                  </a:rPr>
                  <a:t>= </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p>
              <a:p>
                <a:pPr algn="just">
                  <a:lnSpc>
                    <a:spcPct val="160000"/>
                  </a:lnSpc>
                </a:pPr>
                <a:r>
                  <a:rPr lang="zh-CN" altLang="zh-CN" sz="2400" i="1" dirty="0">
                    <a:latin typeface="Times New Roman" pitchFamily="18" charset="0"/>
                    <a:ea typeface="宋体" pitchFamily="2" charset="-122"/>
                    <a:cs typeface="Times New Roman" pitchFamily="18" charset="0"/>
                  </a:rPr>
                  <a:t>		</a:t>
                </a:r>
                <a:r>
                  <a:rPr lang="en-US" altLang="zh-CN" sz="2400" dirty="0">
                    <a:ea typeface="Cambria Math"/>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oMath>
                </a14:m>
                <a:r>
                  <a:rPr lang="zh-CN" altLang="zh-CN" sz="2400" i="1" baseline="-30000" dirty="0">
                    <a:latin typeface="Times New Roman" pitchFamily="18" charset="0"/>
                    <a:ea typeface="宋体" pitchFamily="2" charset="-122"/>
                    <a:cs typeface="Times New Roman" pitchFamily="18" charset="0"/>
                  </a:rPr>
                  <a:t>m</a:t>
                </a:r>
                <a:r>
                  <a:rPr lang="zh-CN" altLang="zh-CN" sz="2400" baseline="-30000" dirty="0">
                    <a:latin typeface="Times New Roman" pitchFamily="18" charset="0"/>
                    <a:ea typeface="宋体" pitchFamily="2" charset="-122"/>
                    <a:cs typeface="Times New Roman" pitchFamily="18" charset="0"/>
                  </a:rPr>
                  <a:t>1</a:t>
                </a:r>
                <a:r>
                  <a:rPr lang="zh-CN" sz="2400" dirty="0">
                    <a:latin typeface="Times New Roman" pitchFamily="18" charset="0"/>
                    <a:ea typeface="宋体" pitchFamily="2" charset="-122"/>
                    <a:cs typeface="Times New Roman" pitchFamily="18" charset="0"/>
                  </a:rPr>
                  <a:t>、</a:t>
                </a:r>
                <a:r>
                  <a:rPr lang="en-US" altLang="zh-CN" sz="2400" dirty="0">
                    <a:ea typeface="Cambria Math"/>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oMath>
                </a14:m>
                <a:r>
                  <a:rPr lang="zh-CN" altLang="zh-CN" sz="2400" i="1" baseline="-30000" dirty="0">
                    <a:latin typeface="Times New Roman" pitchFamily="18" charset="0"/>
                    <a:ea typeface="宋体" pitchFamily="2" charset="-122"/>
                    <a:cs typeface="Times New Roman" pitchFamily="18" charset="0"/>
                  </a:rPr>
                  <a:t>m</a:t>
                </a:r>
                <a:r>
                  <a:rPr lang="zh-CN" altLang="zh-CN" sz="2400" baseline="-30000" dirty="0">
                    <a:latin typeface="Times New Roman" pitchFamily="18" charset="0"/>
                    <a:ea typeface="宋体" pitchFamily="2" charset="-122"/>
                    <a:cs typeface="Times New Roman" pitchFamily="18" charset="0"/>
                  </a:rPr>
                  <a:t>2</a:t>
                </a:r>
                <a:r>
                  <a:rPr lang="zh-CN" sz="2400" dirty="0">
                    <a:latin typeface="幼圆" pitchFamily="49" charset="-122"/>
                    <a:ea typeface="幼圆" pitchFamily="49" charset="-122"/>
                    <a:cs typeface="Times New Roman" pitchFamily="18" charset="0"/>
                  </a:rPr>
                  <a:t>都是</a:t>
                </a:r>
                <a:r>
                  <a:rPr lang="en-US" altLang="zh-CN" sz="2400" dirty="0" smtClean="0">
                    <a:latin typeface="Times New Roman" pitchFamily="18" charset="0"/>
                    <a:ea typeface="宋体" pitchFamily="2"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a:latin typeface="幼圆" pitchFamily="49" charset="-122"/>
                    <a:ea typeface="幼圆" pitchFamily="49" charset="-122"/>
                    <a:cs typeface="Times New Roman" pitchFamily="18" charset="0"/>
                  </a:rPr>
                  <a:t>的最小依赖集</a:t>
                </a:r>
                <a:r>
                  <a:rPr lang="zh-CN" sz="2400" dirty="0">
                    <a:latin typeface="Times New Roman" pitchFamily="18" charset="0"/>
                    <a:ea typeface="宋体" pitchFamily="2" charset="-122"/>
                    <a:cs typeface="Times New Roman" pitchFamily="18" charset="0"/>
                  </a:rPr>
                  <a:t>：</a:t>
                </a:r>
              </a:p>
              <a:p>
                <a:pPr algn="just">
                  <a:lnSpc>
                    <a:spcPct val="160000"/>
                  </a:lnSpc>
                </a:pPr>
                <a:r>
                  <a:rPr lang="zh-CN" sz="2400" dirty="0">
                    <a:latin typeface="Times New Roman" pitchFamily="18" charset="0"/>
                    <a:ea typeface="宋体" pitchFamily="2" charset="-122"/>
                    <a:cs typeface="Times New Roman" pitchFamily="18" charset="0"/>
                  </a:rPr>
                  <a:t>          	</a:t>
                </a:r>
                <a:r>
                  <a:rPr lang="en-US" altLang="zh-CN" sz="2400" dirty="0" smtClean="0">
                    <a:latin typeface="Times New Roman" pitchFamily="18" charset="0"/>
                    <a:ea typeface="宋体" pitchFamily="2"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oMath>
                </a14:m>
                <a:r>
                  <a:rPr lang="zh-CN" altLang="zh-CN" sz="2400" i="1" baseline="-30000" dirty="0" smtClean="0">
                    <a:latin typeface="Times New Roman" pitchFamily="18" charset="0"/>
                    <a:ea typeface="宋体" pitchFamily="2" charset="-122"/>
                    <a:cs typeface="Times New Roman" pitchFamily="18" charset="0"/>
                  </a:rPr>
                  <a:t>m</a:t>
                </a:r>
                <a:r>
                  <a:rPr lang="zh-CN" altLang="zh-CN" sz="2400" baseline="-30000" dirty="0">
                    <a:latin typeface="Times New Roman" pitchFamily="18" charset="0"/>
                    <a:ea typeface="宋体" pitchFamily="2" charset="-122"/>
                    <a:cs typeface="Times New Roman" pitchFamily="18" charset="0"/>
                  </a:rPr>
                  <a:t>1</a:t>
                </a:r>
                <a:r>
                  <a:rPr lang="zh-CN" altLang="zh-CN" sz="2400" dirty="0">
                    <a:latin typeface="Times New Roman" pitchFamily="18" charset="0"/>
                    <a:ea typeface="宋体" pitchFamily="2" charset="-122"/>
                    <a:cs typeface="Times New Roman" pitchFamily="18" charset="0"/>
                  </a:rPr>
                  <a:t>= </a:t>
                </a:r>
                <a:r>
                  <a:rPr lang="zh-CN" altLang="zh-CN" sz="2400"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 </a:t>
                </a:r>
                <a:r>
                  <a:rPr lang="zh-CN" altLang="zh-CN" sz="2400" i="1" dirty="0" smtClean="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  </a:t>
                </a:r>
              </a:p>
              <a:p>
                <a:pPr>
                  <a:lnSpc>
                    <a:spcPct val="160000"/>
                  </a:lnSpc>
                </a:pPr>
                <a:r>
                  <a:rPr lang="zh-CN" altLang="zh-CN" sz="2400" dirty="0">
                    <a:latin typeface="Times New Roman" pitchFamily="18" charset="0"/>
                    <a:ea typeface="宋体" pitchFamily="2" charset="-122"/>
                    <a:cs typeface="Times New Roman" pitchFamily="18" charset="0"/>
                  </a:rPr>
                  <a:t>          	</a:t>
                </a:r>
                <a:r>
                  <a:rPr lang="en-US" altLang="zh-CN" sz="2400" dirty="0" smtClean="0">
                    <a:latin typeface="Times New Roman" pitchFamily="18" charset="0"/>
                    <a:ea typeface="宋体" pitchFamily="2"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oMath>
                </a14:m>
                <a:r>
                  <a:rPr lang="zh-CN" altLang="zh-CN" sz="2400" i="1" baseline="-30000" dirty="0" smtClean="0">
                    <a:latin typeface="Times New Roman" pitchFamily="18" charset="0"/>
                    <a:ea typeface="宋体" pitchFamily="2" charset="-122"/>
                    <a:cs typeface="Times New Roman" pitchFamily="18" charset="0"/>
                  </a:rPr>
                  <a:t>m</a:t>
                </a:r>
                <a:r>
                  <a:rPr lang="zh-CN" altLang="zh-CN" sz="2400" baseline="-30000" dirty="0">
                    <a:latin typeface="Times New Roman" pitchFamily="18" charset="0"/>
                    <a:ea typeface="宋体" pitchFamily="2" charset="-122"/>
                    <a:cs typeface="Times New Roman" pitchFamily="18" charset="0"/>
                  </a:rPr>
                  <a:t>2</a:t>
                </a:r>
                <a:r>
                  <a:rPr lang="zh-CN" altLang="zh-CN" sz="2400" dirty="0">
                    <a:latin typeface="Times New Roman" pitchFamily="18" charset="0"/>
                    <a:ea typeface="宋体" pitchFamily="2" charset="-122"/>
                    <a:cs typeface="Times New Roman" pitchFamily="18" charset="0"/>
                  </a:rPr>
                  <a:t>= </a:t>
                </a:r>
                <a:r>
                  <a:rPr lang="zh-CN" altLang="zh-CN" sz="2400" dirty="0" smtClean="0">
                    <a:latin typeface="Times New Roman" pitchFamily="18" charset="0"/>
                    <a:ea typeface="宋体" pitchFamily="2" charset="-122"/>
                    <a:cs typeface="Times New Roman" pitchFamily="18" charset="0"/>
                  </a:rPr>
                  <a:t>{</a:t>
                </a:r>
                <a:r>
                  <a:rPr lang="en-US" altLang="zh-CN" sz="2400" dirty="0" smtClean="0">
                    <a:latin typeface="Times New Roman" pitchFamily="18" charset="0"/>
                    <a:ea typeface="宋体" pitchFamily="2" charset="-122"/>
                    <a:cs typeface="Times New Roman" pitchFamily="18" charset="0"/>
                  </a:rPr>
                  <a:t> </a:t>
                </a:r>
                <a:r>
                  <a:rPr lang="zh-CN" altLang="zh-CN" sz="2400" i="1" dirty="0" smtClean="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B</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C</a:t>
                </a:r>
                <a:r>
                  <a:rPr lang="zh-CN" altLang="zh-CN" sz="2400" dirty="0">
                    <a:latin typeface="Times New Roman" pitchFamily="18" charset="0"/>
                    <a:ea typeface="宋体" pitchFamily="2" charset="-122"/>
                    <a:cs typeface="Times New Roman" pitchFamily="18" charset="0"/>
                  </a:rPr>
                  <a:t>→</a:t>
                </a:r>
                <a:r>
                  <a:rPr lang="zh-CN" altLang="zh-CN" sz="2400" i="1" dirty="0">
                    <a:latin typeface="Times New Roman" pitchFamily="18" charset="0"/>
                    <a:ea typeface="宋体" pitchFamily="2" charset="-122"/>
                    <a:cs typeface="Times New Roman" pitchFamily="18" charset="0"/>
                  </a:rPr>
                  <a:t>A</a:t>
                </a:r>
                <a:r>
                  <a:rPr lang="zh-CN" altLang="zh-CN" sz="2400" dirty="0">
                    <a:latin typeface="Times New Roman" pitchFamily="18" charset="0"/>
                    <a:ea typeface="宋体" pitchFamily="2" charset="-122"/>
                    <a:cs typeface="Times New Roman" pitchFamily="18" charset="0"/>
                  </a:rPr>
                  <a:t>} </a:t>
                </a:r>
              </a:p>
              <a:p>
                <a:pPr>
                  <a:lnSpc>
                    <a:spcPct val="160000"/>
                  </a:lnSpc>
                </a:pPr>
                <a:r>
                  <a:rPr lang="en-US" altLang="zh-CN" sz="2400" i="1" dirty="0" smtClean="0">
                    <a:latin typeface="Times New Roman" pitchFamily="18" charset="0"/>
                    <a:ea typeface="宋体" pitchFamily="2" charset="-122"/>
                    <a:cs typeface="Times New Roman" pitchFamily="18" charset="0"/>
                  </a:rPr>
                  <a:t>        </a:t>
                </a:r>
                <a14:m>
                  <m:oMath xmlns:m="http://schemas.openxmlformats.org/officeDocument/2006/math">
                    <m:r>
                      <a:rPr lang="en-US" altLang="zh-CN" sz="2400" i="1">
                        <a:latin typeface="Cambria Math"/>
                        <a:ea typeface="Cambria Math"/>
                        <a:cs typeface="Times New Roman" pitchFamily="18" charset="0"/>
                      </a:rPr>
                      <m:t>𝓕</m:t>
                    </m:r>
                  </m:oMath>
                </a14:m>
                <a:r>
                  <a:rPr lang="en-US" altLang="zh-CN" sz="2400" i="1" dirty="0" smtClean="0">
                    <a:latin typeface="Times New Roman" pitchFamily="18" charset="0"/>
                    <a:ea typeface="宋体" pitchFamily="2" charset="-122"/>
                    <a:cs typeface="Times New Roman" pitchFamily="18" charset="0"/>
                  </a:rPr>
                  <a:t> </a:t>
                </a:r>
                <a:r>
                  <a:rPr lang="zh-CN" sz="2400" dirty="0" smtClean="0">
                    <a:latin typeface="幼圆" pitchFamily="49" charset="-122"/>
                    <a:ea typeface="幼圆" pitchFamily="49" charset="-122"/>
                    <a:cs typeface="Times New Roman" pitchFamily="18" charset="0"/>
                  </a:rPr>
                  <a:t>的</a:t>
                </a:r>
                <a:r>
                  <a:rPr lang="zh-CN" sz="2400" dirty="0">
                    <a:latin typeface="幼圆" pitchFamily="49" charset="-122"/>
                    <a:ea typeface="幼圆" pitchFamily="49" charset="-122"/>
                    <a:cs typeface="Times New Roman" pitchFamily="18" charset="0"/>
                  </a:rPr>
                  <a:t>最小依赖</a:t>
                </a:r>
                <a:r>
                  <a:rPr lang="zh-CN" sz="2400" dirty="0" smtClean="0">
                    <a:latin typeface="幼圆" pitchFamily="49" charset="-122"/>
                    <a:ea typeface="幼圆" pitchFamily="49" charset="-122"/>
                    <a:cs typeface="Times New Roman" pitchFamily="18" charset="0"/>
                  </a:rPr>
                  <a:t>集不</a:t>
                </a:r>
                <a:r>
                  <a:rPr lang="zh-CN" sz="2400" dirty="0">
                    <a:latin typeface="幼圆" pitchFamily="49" charset="-122"/>
                    <a:ea typeface="幼圆" pitchFamily="49" charset="-122"/>
                    <a:cs typeface="Times New Roman" pitchFamily="18" charset="0"/>
                  </a:rPr>
                  <a:t>唯一</a:t>
                </a:r>
              </a:p>
              <a:p>
                <a:pPr>
                  <a:lnSpc>
                    <a:spcPct val="160000"/>
                  </a:lnSpc>
                  <a:buFont typeface="Wingdings" pitchFamily="2" charset="2"/>
                  <a:buChar char="u"/>
                </a:pPr>
                <a:r>
                  <a:rPr lang="en-US" altLang="zh-CN" sz="2400" dirty="0" smtClean="0">
                    <a:latin typeface="幼圆" pitchFamily="49" charset="-122"/>
                    <a:ea typeface="幼圆" pitchFamily="49" charset="-122"/>
                    <a:cs typeface="Times New Roman" pitchFamily="18" charset="0"/>
                  </a:rPr>
                  <a:t> </a:t>
                </a:r>
                <a:r>
                  <a:rPr lang="zh-CN" sz="2400" dirty="0" smtClean="0">
                    <a:latin typeface="幼圆" pitchFamily="49" charset="-122"/>
                    <a:ea typeface="幼圆" pitchFamily="49" charset="-122"/>
                    <a:cs typeface="Times New Roman" pitchFamily="18" charset="0"/>
                  </a:rPr>
                  <a:t>极小化</a:t>
                </a:r>
                <a:r>
                  <a:rPr lang="zh-CN" sz="2400" dirty="0">
                    <a:latin typeface="幼圆" pitchFamily="49" charset="-122"/>
                    <a:ea typeface="幼圆" pitchFamily="49" charset="-122"/>
                    <a:cs typeface="Times New Roman" pitchFamily="18" charset="0"/>
                  </a:rPr>
                  <a:t>过程也是</a:t>
                </a:r>
                <a:r>
                  <a:rPr lang="zh-CN" sz="2400" dirty="0" smtClean="0">
                    <a:latin typeface="幼圆" pitchFamily="49" charset="-122"/>
                    <a:ea typeface="幼圆" pitchFamily="49" charset="-122"/>
                    <a:cs typeface="Times New Roman" pitchFamily="18" charset="0"/>
                  </a:rPr>
                  <a:t>检验</a:t>
                </a:r>
                <a:r>
                  <a:rPr lang="en-US" altLang="zh-CN" sz="2400" dirty="0" smtClean="0">
                    <a:latin typeface="幼圆" pitchFamily="49" charset="-122"/>
                    <a:ea typeface="幼圆" pitchFamily="49" charset="-122"/>
                    <a:cs typeface="Times New Roman" pitchFamily="18" charset="0"/>
                  </a:rPr>
                  <a:t> </a:t>
                </a:r>
                <a14:m>
                  <m:oMath xmlns:m="http://schemas.openxmlformats.org/officeDocument/2006/math">
                    <m:r>
                      <a:rPr lang="en-US" altLang="zh-CN" sz="2400" b="1" i="0" smtClean="0">
                        <a:latin typeface="Cambria Math"/>
                        <a:ea typeface="Cambria Math"/>
                        <a:cs typeface="Times New Roman" pitchFamily="18" charset="0"/>
                      </a:rPr>
                      <m:t> </m:t>
                    </m:r>
                    <m:r>
                      <a:rPr lang="en-US" altLang="zh-CN" sz="2400" i="1">
                        <a:latin typeface="Cambria Math"/>
                        <a:ea typeface="Cambria Math"/>
                        <a:cs typeface="Times New Roman" pitchFamily="18" charset="0"/>
                      </a:rPr>
                      <m:t>𝓕</m:t>
                    </m:r>
                    <m:r>
                      <a:rPr lang="en-US" altLang="zh-CN" sz="2400" b="1" i="1" smtClean="0">
                        <a:latin typeface="Cambria Math"/>
                        <a:ea typeface="Cambria Math"/>
                        <a:cs typeface="Times New Roman" pitchFamily="18" charset="0"/>
                      </a:rPr>
                      <m:t> </m:t>
                    </m:r>
                  </m:oMath>
                </a14:m>
                <a:r>
                  <a:rPr lang="zh-CN" sz="2400" dirty="0" smtClean="0">
                    <a:latin typeface="幼圆" pitchFamily="49" charset="-122"/>
                    <a:ea typeface="幼圆" pitchFamily="49" charset="-122"/>
                    <a:cs typeface="Times New Roman" pitchFamily="18" charset="0"/>
                  </a:rPr>
                  <a:t>是否</a:t>
                </a:r>
                <a:r>
                  <a:rPr lang="zh-CN" sz="2400" dirty="0">
                    <a:latin typeface="幼圆" pitchFamily="49" charset="-122"/>
                    <a:ea typeface="幼圆" pitchFamily="49" charset="-122"/>
                    <a:cs typeface="Times New Roman" pitchFamily="18" charset="0"/>
                  </a:rPr>
                  <a:t>为极小依赖集的一个算法</a:t>
                </a:r>
              </a:p>
            </p:txBody>
          </p:sp>
        </mc:Choice>
        <mc:Fallback>
          <p:sp>
            <p:nvSpPr>
              <p:cNvPr id="80899" name="Rectangle 3"/>
              <p:cNvSpPr>
                <a:spLocks noGrp="1" noRot="1" noChangeAspect="1" noMove="1" noResize="1" noEditPoints="1" noAdjustHandles="1" noChangeArrowheads="1" noChangeShapeType="1" noTextEdit="1"/>
              </p:cNvSpPr>
              <p:nvPr>
                <p:ph idx="4294967295"/>
              </p:nvPr>
            </p:nvSpPr>
            <p:spPr>
              <a:xfrm>
                <a:off x="1043608" y="1538536"/>
                <a:ext cx="8100392" cy="4176464"/>
              </a:xfrm>
              <a:blipFill rotWithShape="1">
                <a:blip r:embed="rId1"/>
                <a:stretch>
                  <a:fillRect l="-1129"/>
                </a:stretch>
              </a:blipFill>
            </p:spPr>
            <p:txBody>
              <a:bodyPr/>
              <a:lstStyle/>
              <a:p>
                <a:r>
                  <a:rPr lang="zh-CN" altLang="en-US">
                    <a:noFill/>
                  </a:rPr>
                  <a:t> </a:t>
                </a:r>
                <a:endParaRPr lang="zh-CN" altLang="en-US">
                  <a:noFill/>
                </a:endParaRPr>
              </a:p>
            </p:txBody>
          </p:sp>
        </mc:Fallback>
      </mc:AlternateContent>
      <p:sp>
        <p:nvSpPr>
          <p:cNvPr id="7" name="Rectangle 2"/>
          <p:cNvSpPr txBox="1">
            <a:spLocks noChangeArrowheads="1"/>
          </p:cNvSpPr>
          <p:nvPr/>
        </p:nvSpPr>
        <p:spPr>
          <a:xfrm>
            <a:off x="4716016" y="121196"/>
            <a:ext cx="3168352" cy="7692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altLang="zh-CN" smtClean="0">
                <a:latin typeface="华文新魏" pitchFamily="2" charset="-122"/>
                <a:ea typeface="华文新魏" pitchFamily="2" charset="-122"/>
              </a:rPr>
              <a:t>—— </a:t>
            </a:r>
            <a:r>
              <a:rPr lang="zh-CN" smtClean="0">
                <a:latin typeface="华文新魏" pitchFamily="2" charset="-122"/>
                <a:ea typeface="华文新魏" pitchFamily="2" charset="-122"/>
              </a:rPr>
              <a:t>最小依赖集</a:t>
            </a:r>
            <a:endParaRPr lang="zh-CN" dirty="0">
              <a:latin typeface="华文新魏" pitchFamily="2" charset="-122"/>
              <a:ea typeface="华文新魏" pitchFamily="2" charset="-122"/>
            </a:endParaRPr>
          </a:p>
        </p:txBody>
      </p:sp>
      <p:sp>
        <p:nvSpPr>
          <p:cNvPr id="8" name="Rectangle 2"/>
          <p:cNvSpPr txBox="1">
            <a:spLocks noChangeArrowheads="1"/>
          </p:cNvSpPr>
          <p:nvPr/>
        </p:nvSpPr>
        <p:spPr>
          <a:xfrm>
            <a:off x="1331640" y="0"/>
            <a:ext cx="35283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3600" smtClean="0">
                <a:latin typeface="+mn-ea"/>
                <a:ea typeface="+mn-ea"/>
              </a:rPr>
              <a:t>函数依赖集等价</a:t>
            </a:r>
            <a:endParaRPr lang="zh-CN" sz="3600" dirty="0">
              <a:latin typeface="+mn-ea"/>
              <a:ea typeface="+mn-ea"/>
            </a:endParaRPr>
          </a:p>
        </p:txBody>
      </p:sp>
      <p:sp>
        <p:nvSpPr>
          <p:cNvPr id="9" name="椭圆 8"/>
          <p:cNvSpPr/>
          <p:nvPr/>
        </p:nvSpPr>
        <p:spPr>
          <a:xfrm>
            <a:off x="323528" y="193204"/>
            <a:ext cx="648072" cy="639395"/>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3</a:t>
            </a:r>
            <a:r>
              <a:rPr lang="en-US" altLang="zh-CN" sz="700" dirty="0" smtClean="0"/>
              <a:t>.</a:t>
            </a:r>
            <a:r>
              <a:rPr lang="en-US" altLang="zh-CN" sz="1300" b="1" dirty="0"/>
              <a:t>5</a:t>
            </a:r>
            <a:endParaRPr lang="zh-CN" altLang="en-US" sz="1300" b="1" dirty="0"/>
          </a:p>
        </p:txBody>
      </p:sp>
      <p:sp>
        <p:nvSpPr>
          <p:cNvPr id="11" name="Rectangle 2"/>
          <p:cNvSpPr txBox="1">
            <a:spLocks noChangeArrowheads="1"/>
          </p:cNvSpPr>
          <p:nvPr/>
        </p:nvSpPr>
        <p:spPr>
          <a:xfrm>
            <a:off x="1043608" y="985292"/>
            <a:ext cx="2232248" cy="5532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b="1" dirty="0" smtClean="0">
                <a:latin typeface="+mj-ea"/>
              </a:rPr>
              <a:t>极小化过程</a:t>
            </a:r>
            <a:endParaRPr lang="zh-CN" b="1" dirty="0">
              <a:latin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bwMode="auto">
          <a:xfrm>
            <a:off x="571413" y="337220"/>
            <a:ext cx="2447925" cy="538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a:r>
              <a:rPr lang="en-US" altLang="zh-CN" sz="36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rPr>
              <a:t>Contents</a:t>
            </a:r>
            <a:endParaRPr lang="zh-CN" altLang="en-US" sz="3600" cap="none"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ea"/>
            </a:endParaRPr>
          </a:p>
        </p:txBody>
      </p:sp>
      <p:sp>
        <p:nvSpPr>
          <p:cNvPr id="2" name="椭圆 1"/>
          <p:cNvSpPr/>
          <p:nvPr/>
        </p:nvSpPr>
        <p:spPr>
          <a:xfrm>
            <a:off x="3347864" y="2009405"/>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2</a:t>
            </a:r>
            <a:endParaRPr lang="zh-CN" altLang="en-US" sz="3200" dirty="0"/>
          </a:p>
        </p:txBody>
      </p:sp>
      <p:sp>
        <p:nvSpPr>
          <p:cNvPr id="3" name="矩形 2"/>
          <p:cNvSpPr/>
          <p:nvPr/>
        </p:nvSpPr>
        <p:spPr>
          <a:xfrm>
            <a:off x="3923928" y="1912535"/>
            <a:ext cx="1516658" cy="584775"/>
          </a:xfrm>
          <a:prstGeom prst="rect">
            <a:avLst/>
          </a:prstGeom>
        </p:spPr>
        <p:txBody>
          <a:bodyPr wrap="square">
            <a:spAutoFit/>
          </a:bodyPr>
          <a:lstStyle/>
          <a:p>
            <a:r>
              <a:rPr lang="zh-CN" altLang="en-US" sz="3200" b="1" dirty="0">
                <a:latin typeface="+mn-ea"/>
                <a:ea typeface="+mn-ea"/>
              </a:rPr>
              <a:t>规范化</a:t>
            </a:r>
            <a:endParaRPr lang="zh-CN" altLang="en-US" sz="3200" b="1" dirty="0">
              <a:latin typeface="+mn-ea"/>
              <a:ea typeface="+mn-ea"/>
            </a:endParaRPr>
          </a:p>
        </p:txBody>
      </p:sp>
      <p:sp>
        <p:nvSpPr>
          <p:cNvPr id="6" name="椭圆 5"/>
          <p:cNvSpPr/>
          <p:nvPr/>
        </p:nvSpPr>
        <p:spPr>
          <a:xfrm>
            <a:off x="3851920" y="3161533"/>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a:t>3</a:t>
            </a:r>
            <a:endParaRPr lang="zh-CN" altLang="en-US" sz="3200" dirty="0"/>
          </a:p>
        </p:txBody>
      </p:sp>
      <p:sp>
        <p:nvSpPr>
          <p:cNvPr id="8" name="矩形 7"/>
          <p:cNvSpPr/>
          <p:nvPr/>
        </p:nvSpPr>
        <p:spPr>
          <a:xfrm>
            <a:off x="4427984" y="3069094"/>
            <a:ext cx="4032448" cy="584775"/>
          </a:xfrm>
          <a:prstGeom prst="rect">
            <a:avLst/>
          </a:prstGeom>
        </p:spPr>
        <p:txBody>
          <a:bodyPr wrap="square">
            <a:spAutoFit/>
          </a:bodyPr>
          <a:lstStyle/>
          <a:p>
            <a:r>
              <a:rPr lang="zh-CN" altLang="en-US" sz="3200" b="1" dirty="0" smtClean="0">
                <a:latin typeface="+mn-ea"/>
                <a:ea typeface="+mn-ea"/>
              </a:rPr>
              <a:t>数据依赖的公理系统</a:t>
            </a:r>
            <a:endParaRPr lang="zh-CN" altLang="en-US" sz="2400" dirty="0">
              <a:latin typeface="+mn-ea"/>
              <a:ea typeface="+mn-ea"/>
            </a:endParaRPr>
          </a:p>
        </p:txBody>
      </p:sp>
      <p:sp>
        <p:nvSpPr>
          <p:cNvPr id="9" name="椭圆 8"/>
          <p:cNvSpPr/>
          <p:nvPr/>
        </p:nvSpPr>
        <p:spPr>
          <a:xfrm>
            <a:off x="4211960" y="4385669"/>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4</a:t>
            </a:r>
            <a:endParaRPr lang="zh-CN" altLang="en-US" sz="3200" dirty="0"/>
          </a:p>
        </p:txBody>
      </p:sp>
      <p:sp>
        <p:nvSpPr>
          <p:cNvPr id="11" name="矩形 10"/>
          <p:cNvSpPr/>
          <p:nvPr/>
        </p:nvSpPr>
        <p:spPr>
          <a:xfrm>
            <a:off x="4788024" y="4297660"/>
            <a:ext cx="2232248" cy="584775"/>
          </a:xfrm>
          <a:prstGeom prst="rect">
            <a:avLst/>
          </a:prstGeom>
        </p:spPr>
        <p:txBody>
          <a:bodyPr wrap="square">
            <a:spAutoFit/>
          </a:bodyPr>
          <a:lstStyle/>
          <a:p>
            <a:r>
              <a:rPr lang="zh-CN" altLang="en-US" sz="3200" b="1" dirty="0" smtClean="0">
                <a:solidFill>
                  <a:schemeClr val="accent3"/>
                </a:solidFill>
                <a:latin typeface="+mn-ea"/>
                <a:ea typeface="+mn-ea"/>
              </a:rPr>
              <a:t>模式的分解</a:t>
            </a:r>
            <a:endParaRPr lang="zh-CN" altLang="en-US" sz="2400" dirty="0">
              <a:solidFill>
                <a:schemeClr val="accent3"/>
              </a:solidFill>
              <a:latin typeface="+mn-ea"/>
              <a:ea typeface="+mn-ea"/>
            </a:endParaRPr>
          </a:p>
        </p:txBody>
      </p:sp>
      <p:sp>
        <p:nvSpPr>
          <p:cNvPr id="14" name="椭圆 13"/>
          <p:cNvSpPr/>
          <p:nvPr/>
        </p:nvSpPr>
        <p:spPr>
          <a:xfrm>
            <a:off x="3019338" y="777269"/>
            <a:ext cx="504056" cy="56006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3200" dirty="0" smtClean="0"/>
              <a:t>1</a:t>
            </a:r>
            <a:endParaRPr lang="zh-CN" altLang="en-US" sz="3200" dirty="0"/>
          </a:p>
        </p:txBody>
      </p:sp>
      <p:sp>
        <p:nvSpPr>
          <p:cNvPr id="15" name="矩形 14"/>
          <p:cNvSpPr/>
          <p:nvPr/>
        </p:nvSpPr>
        <p:spPr>
          <a:xfrm>
            <a:off x="3530087" y="697260"/>
            <a:ext cx="3271915" cy="584775"/>
          </a:xfrm>
          <a:prstGeom prst="rect">
            <a:avLst/>
          </a:prstGeom>
        </p:spPr>
        <p:txBody>
          <a:bodyPr wrap="square">
            <a:spAutoFit/>
          </a:bodyPr>
          <a:lstStyle/>
          <a:p>
            <a:r>
              <a:rPr lang="zh-CN" altLang="en-US" sz="3200" b="1" dirty="0" smtClean="0">
                <a:latin typeface="+mn-ea"/>
                <a:ea typeface="+mn-ea"/>
              </a:rPr>
              <a:t>问题的提出</a:t>
            </a:r>
            <a:endParaRPr lang="zh-CN" altLang="en-US" sz="2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3133" y="1380626"/>
            <a:ext cx="3244799" cy="523220"/>
          </a:xfrm>
          <a:prstGeom prst="rect">
            <a:avLst/>
          </a:prstGeom>
          <a:noFill/>
        </p:spPr>
        <p:txBody>
          <a:bodyPr wrap="none" rtlCol="0">
            <a:spAutoFit/>
          </a:bodyPr>
          <a:lstStyle/>
          <a:p>
            <a:pPr marL="342900" indent="-342900">
              <a:buFont typeface="Wingdings" panose="05000000000000000000" pitchFamily="2" charset="2"/>
              <a:buChar char="u"/>
            </a:pPr>
            <a:r>
              <a:rPr lang="zh-CN" altLang="en-US" sz="2800" b="1" dirty="0" smtClean="0">
                <a:latin typeface="幼圆" pitchFamily="49" charset="-122"/>
                <a:ea typeface="幼圆" pitchFamily="49" charset="-122"/>
              </a:rPr>
              <a:t> 规范化问题回顾</a:t>
            </a:r>
            <a:endParaRPr lang="zh-CN" altLang="en-US" sz="2800" b="1" dirty="0">
              <a:latin typeface="幼圆" pitchFamily="49" charset="-122"/>
              <a:ea typeface="幼圆" pitchFamily="49" charset="-122"/>
            </a:endParaRPr>
          </a:p>
        </p:txBody>
      </p:sp>
      <p:sp>
        <p:nvSpPr>
          <p:cNvPr id="9" name="TextBox 8"/>
          <p:cNvSpPr txBox="1"/>
          <p:nvPr/>
        </p:nvSpPr>
        <p:spPr>
          <a:xfrm>
            <a:off x="2138781" y="3257566"/>
            <a:ext cx="2884123" cy="523220"/>
          </a:xfrm>
          <a:prstGeom prst="rect">
            <a:avLst/>
          </a:prstGeom>
          <a:noFill/>
        </p:spPr>
        <p:txBody>
          <a:bodyPr wrap="none" rtlCol="0">
            <a:spAutoFit/>
          </a:bodyPr>
          <a:lstStyle/>
          <a:p>
            <a:pPr marL="342900" indent="-342900">
              <a:buFont typeface="Wingdings" panose="05000000000000000000" pitchFamily="2" charset="2"/>
              <a:buChar char="u"/>
            </a:pPr>
            <a:r>
              <a:rPr lang="zh-CN" altLang="en-US" sz="2800" b="1" dirty="0" smtClean="0">
                <a:latin typeface="幼圆" pitchFamily="49" charset="-122"/>
                <a:ea typeface="幼圆" pitchFamily="49" charset="-122"/>
              </a:rPr>
              <a:t> 无损连接分解</a:t>
            </a:r>
            <a:endParaRPr lang="zh-CN" altLang="en-US" sz="2800" b="1" dirty="0">
              <a:latin typeface="幼圆" pitchFamily="49" charset="-122"/>
              <a:ea typeface="幼圆" pitchFamily="49" charset="-122"/>
            </a:endParaRPr>
          </a:p>
        </p:txBody>
      </p:sp>
      <p:sp>
        <p:nvSpPr>
          <p:cNvPr id="10" name="TextBox 9"/>
          <p:cNvSpPr txBox="1"/>
          <p:nvPr/>
        </p:nvSpPr>
        <p:spPr>
          <a:xfrm>
            <a:off x="2087485" y="4196035"/>
            <a:ext cx="3605474" cy="523220"/>
          </a:xfrm>
          <a:prstGeom prst="rect">
            <a:avLst/>
          </a:prstGeom>
          <a:noFill/>
        </p:spPr>
        <p:txBody>
          <a:bodyPr wrap="none" rtlCol="0">
            <a:spAutoFit/>
          </a:bodyPr>
          <a:lstStyle/>
          <a:p>
            <a:pPr marL="342900" indent="-342900">
              <a:buFont typeface="Wingdings" panose="05000000000000000000" pitchFamily="2" charset="2"/>
              <a:buChar char="u"/>
            </a:pPr>
            <a:r>
              <a:rPr lang="zh-CN" altLang="en-US" sz="2800" b="1" dirty="0" smtClean="0">
                <a:latin typeface="幼圆" pitchFamily="49" charset="-122"/>
                <a:ea typeface="幼圆" pitchFamily="49" charset="-122"/>
              </a:rPr>
              <a:t> 保持函数依赖分解</a:t>
            </a:r>
            <a:endParaRPr lang="zh-CN" altLang="en-US" sz="2800" b="1" dirty="0">
              <a:latin typeface="幼圆" pitchFamily="49" charset="-122"/>
              <a:ea typeface="幼圆" pitchFamily="49" charset="-122"/>
            </a:endParaRPr>
          </a:p>
        </p:txBody>
      </p:sp>
      <p:sp>
        <p:nvSpPr>
          <p:cNvPr id="13" name="TextBox 12"/>
          <p:cNvSpPr txBox="1"/>
          <p:nvPr/>
        </p:nvSpPr>
        <p:spPr>
          <a:xfrm>
            <a:off x="2138781" y="2319096"/>
            <a:ext cx="2884123" cy="523220"/>
          </a:xfrm>
          <a:prstGeom prst="rect">
            <a:avLst/>
          </a:prstGeom>
          <a:noFill/>
        </p:spPr>
        <p:txBody>
          <a:bodyPr wrap="none" rtlCol="0">
            <a:spAutoFit/>
          </a:bodyPr>
          <a:lstStyle/>
          <a:p>
            <a:pPr marL="342900" indent="-342900">
              <a:buFont typeface="Wingdings" panose="05000000000000000000" pitchFamily="2" charset="2"/>
              <a:buChar char="u"/>
            </a:pPr>
            <a:r>
              <a:rPr lang="zh-CN" altLang="en-US" sz="2800" b="1" dirty="0" smtClean="0">
                <a:latin typeface="幼圆" pitchFamily="49" charset="-122"/>
                <a:ea typeface="幼圆" pitchFamily="49" charset="-122"/>
              </a:rPr>
              <a:t> 分解的等价性</a:t>
            </a:r>
            <a:endParaRPr lang="zh-CN" altLang="en-US" sz="2800" b="1" dirty="0">
              <a:latin typeface="幼圆" pitchFamily="49" charset="-122"/>
              <a:ea typeface="幼圆" pitchFamily="49" charset="-122"/>
            </a:endParaRPr>
          </a:p>
        </p:txBody>
      </p:sp>
      <p:sp>
        <p:nvSpPr>
          <p:cNvPr id="14" name="矩形 13"/>
          <p:cNvSpPr/>
          <p:nvPr/>
        </p:nvSpPr>
        <p:spPr>
          <a:xfrm>
            <a:off x="1216759" y="193204"/>
            <a:ext cx="2232248" cy="584775"/>
          </a:xfrm>
          <a:prstGeom prst="rect">
            <a:avLst/>
          </a:prstGeom>
        </p:spPr>
        <p:txBody>
          <a:bodyPr wrap="square">
            <a:spAutoFit/>
          </a:bodyPr>
          <a:lstStyle/>
          <a:p>
            <a:r>
              <a:rPr lang="zh-CN" altLang="en-US" sz="3200" b="1" dirty="0" smtClean="0">
                <a:latin typeface="+mn-ea"/>
                <a:ea typeface="+mn-ea"/>
              </a:rPr>
              <a:t>模式的分解</a:t>
            </a:r>
            <a:endParaRPr lang="zh-CN" altLang="en-US" sz="24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1115616" y="1057300"/>
            <a:ext cx="7607966" cy="2808312"/>
          </a:xfrm>
        </p:spPr>
        <p:txBody>
          <a:bodyPr>
            <a:noAutofit/>
          </a:bodyPr>
          <a:lstStyle/>
          <a:p>
            <a:pPr marL="457200" indent="-457200">
              <a:lnSpc>
                <a:spcPct val="80000"/>
              </a:lnSpc>
              <a:buFont typeface="Wingdings" panose="05000000000000000000" pitchFamily="2" charset="2"/>
              <a:buChar char="u"/>
            </a:pPr>
            <a:r>
              <a:rPr lang="zh-CN" sz="2400" b="1" dirty="0" smtClean="0">
                <a:latin typeface="+mj-ea"/>
                <a:ea typeface="+mj-ea"/>
              </a:rPr>
              <a:t>数据依赖</a:t>
            </a:r>
            <a:endParaRPr lang="zh-CN" sz="2400" b="1" dirty="0">
              <a:latin typeface="+mj-ea"/>
              <a:ea typeface="+mj-ea"/>
            </a:endParaRPr>
          </a:p>
          <a:p>
            <a:pPr>
              <a:lnSpc>
                <a:spcPct val="150000"/>
              </a:lnSpc>
              <a:buFont typeface="Wingdings" panose="05000000000000000000" pitchFamily="2" charset="2"/>
              <a:buChar char="Ø"/>
            </a:pPr>
            <a:r>
              <a:rPr lang="zh-CN" sz="2000" b="1" dirty="0">
                <a:latin typeface="幼圆" pitchFamily="49" charset="-122"/>
                <a:ea typeface="幼圆" pitchFamily="49" charset="-122"/>
              </a:rPr>
              <a:t>一个关系内部属性与属性之间的约束关系</a:t>
            </a:r>
            <a:endParaRPr lang="zh-CN" sz="2000" b="1" dirty="0">
              <a:latin typeface="幼圆" pitchFamily="49" charset="-122"/>
              <a:ea typeface="幼圆" pitchFamily="49" charset="-122"/>
            </a:endParaRPr>
          </a:p>
          <a:p>
            <a:pPr>
              <a:lnSpc>
                <a:spcPct val="150000"/>
              </a:lnSpc>
              <a:buFont typeface="Wingdings" panose="05000000000000000000" pitchFamily="2" charset="2"/>
              <a:buChar char="Ø"/>
            </a:pPr>
            <a:r>
              <a:rPr lang="zh-CN" sz="2000" b="1" dirty="0">
                <a:latin typeface="幼圆" pitchFamily="49" charset="-122"/>
                <a:ea typeface="幼圆" pitchFamily="49" charset="-122"/>
              </a:rPr>
              <a:t>现实世界属性间相互联系的抽象</a:t>
            </a:r>
            <a:endParaRPr lang="zh-CN" sz="2000" b="1" dirty="0">
              <a:latin typeface="幼圆" pitchFamily="49" charset="-122"/>
              <a:ea typeface="幼圆" pitchFamily="49" charset="-122"/>
            </a:endParaRPr>
          </a:p>
          <a:p>
            <a:pPr>
              <a:lnSpc>
                <a:spcPct val="150000"/>
              </a:lnSpc>
              <a:buFont typeface="Wingdings" panose="05000000000000000000" pitchFamily="2" charset="2"/>
              <a:buChar char="Ø"/>
            </a:pPr>
            <a:r>
              <a:rPr lang="zh-CN" sz="2000" b="1" dirty="0">
                <a:latin typeface="幼圆" pitchFamily="49" charset="-122"/>
                <a:ea typeface="幼圆" pitchFamily="49" charset="-122"/>
              </a:rPr>
              <a:t>数据内在的性质</a:t>
            </a:r>
            <a:endParaRPr lang="zh-CN" sz="2000" b="1" dirty="0">
              <a:latin typeface="幼圆" pitchFamily="49" charset="-122"/>
              <a:ea typeface="幼圆" pitchFamily="49" charset="-122"/>
            </a:endParaRPr>
          </a:p>
          <a:p>
            <a:pPr>
              <a:lnSpc>
                <a:spcPct val="150000"/>
              </a:lnSpc>
              <a:buFont typeface="Wingdings" panose="05000000000000000000" pitchFamily="2" charset="2"/>
              <a:buChar char="Ø"/>
            </a:pPr>
            <a:r>
              <a:rPr lang="zh-CN" sz="2000" b="1" dirty="0">
                <a:latin typeface="幼圆" pitchFamily="49" charset="-122"/>
                <a:ea typeface="幼圆" pitchFamily="49" charset="-122"/>
              </a:rPr>
              <a:t>语义的体现</a:t>
            </a:r>
            <a:endParaRPr lang="zh-CN" sz="2000" b="1" dirty="0">
              <a:latin typeface="幼圆" pitchFamily="49" charset="-122"/>
              <a:ea typeface="幼圆" pitchFamily="49" charset="-122"/>
            </a:endParaRPr>
          </a:p>
        </p:txBody>
      </p:sp>
      <p:sp>
        <p:nvSpPr>
          <p:cNvPr id="10244" name="Rectangle 4"/>
          <p:cNvSpPr>
            <a:spLocks noChangeArrowheads="1"/>
          </p:cNvSpPr>
          <p:nvPr/>
        </p:nvSpPr>
        <p:spPr bwMode="auto">
          <a:xfrm>
            <a:off x="1086573" y="3793604"/>
            <a:ext cx="7643813" cy="186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160000"/>
              </a:lnSpc>
              <a:spcBef>
                <a:spcPct val="20000"/>
              </a:spcBef>
              <a:buClr>
                <a:schemeClr val="hlink"/>
              </a:buClr>
              <a:buFont typeface="Wingdings" panose="05000000000000000000" pitchFamily="2" charset="2"/>
              <a:buChar char="u"/>
            </a:pPr>
            <a:r>
              <a:rPr lang="zh-CN" sz="2200" b="1" dirty="0" smtClean="0">
                <a:latin typeface="+mj-ea"/>
                <a:ea typeface="+mj-ea"/>
              </a:rPr>
              <a:t>数据依赖</a:t>
            </a:r>
            <a:r>
              <a:rPr lang="zh-CN" sz="2200" b="1" dirty="0">
                <a:latin typeface="+mj-ea"/>
                <a:ea typeface="+mj-ea"/>
              </a:rPr>
              <a:t>的</a:t>
            </a:r>
            <a:r>
              <a:rPr lang="zh-CN" sz="2200" b="1" dirty="0" smtClean="0">
                <a:latin typeface="+mj-ea"/>
                <a:ea typeface="+mj-ea"/>
              </a:rPr>
              <a:t>类型</a:t>
            </a:r>
            <a:endParaRPr lang="en-US" altLang="zh-CN" sz="2200" b="1" dirty="0" smtClean="0">
              <a:latin typeface="+mj-ea"/>
              <a:ea typeface="+mj-ea"/>
            </a:endParaRPr>
          </a:p>
          <a:p>
            <a:pPr marL="285750" indent="-285750" algn="l">
              <a:lnSpc>
                <a:spcPct val="160000"/>
              </a:lnSpc>
              <a:spcBef>
                <a:spcPct val="20000"/>
              </a:spcBef>
              <a:buClr>
                <a:schemeClr val="hlink"/>
              </a:buClr>
              <a:buFont typeface="Wingdings" panose="05000000000000000000" pitchFamily="2" charset="2"/>
              <a:buChar char="Ø"/>
            </a:pPr>
            <a:r>
              <a:rPr lang="zh-CN" b="1" dirty="0" smtClean="0">
                <a:latin typeface="幼圆" pitchFamily="49" charset="-122"/>
                <a:ea typeface="幼圆" pitchFamily="49" charset="-122"/>
              </a:rPr>
              <a:t>函数依赖</a:t>
            </a:r>
            <a:r>
              <a:rPr lang="zh-CN" b="1" dirty="0">
                <a:latin typeface="幼圆" pitchFamily="49" charset="-122"/>
                <a:ea typeface="幼圆" pitchFamily="49" charset="-122"/>
              </a:rPr>
              <a:t>（</a:t>
            </a:r>
            <a:r>
              <a:rPr lang="zh-CN" altLang="zh-CN" b="1" dirty="0">
                <a:latin typeface="幼圆" pitchFamily="49" charset="-122"/>
                <a:ea typeface="幼圆" pitchFamily="49" charset="-122"/>
              </a:rPr>
              <a:t>Functional Dependency</a:t>
            </a:r>
            <a:r>
              <a:rPr lang="zh-CN" b="1" dirty="0">
                <a:latin typeface="幼圆" pitchFamily="49" charset="-122"/>
                <a:ea typeface="幼圆" pitchFamily="49" charset="-122"/>
              </a:rPr>
              <a:t>，简记为</a:t>
            </a:r>
            <a:r>
              <a:rPr lang="zh-CN" altLang="zh-CN" b="1" dirty="0">
                <a:latin typeface="幼圆" pitchFamily="49" charset="-122"/>
                <a:ea typeface="幼圆" pitchFamily="49" charset="-122"/>
              </a:rPr>
              <a:t>FD</a:t>
            </a:r>
            <a:r>
              <a:rPr lang="zh-CN" b="1" dirty="0" smtClean="0">
                <a:latin typeface="幼圆" pitchFamily="49" charset="-122"/>
                <a:ea typeface="幼圆" pitchFamily="49" charset="-122"/>
              </a:rPr>
              <a:t>）</a:t>
            </a:r>
            <a:endParaRPr lang="en-US" altLang="zh-CN" b="1" dirty="0" smtClean="0">
              <a:latin typeface="幼圆" pitchFamily="49" charset="-122"/>
              <a:ea typeface="幼圆" pitchFamily="49" charset="-122"/>
            </a:endParaRPr>
          </a:p>
          <a:p>
            <a:pPr marL="285750" indent="-285750" algn="l">
              <a:lnSpc>
                <a:spcPct val="160000"/>
              </a:lnSpc>
              <a:spcBef>
                <a:spcPct val="20000"/>
              </a:spcBef>
              <a:buClr>
                <a:schemeClr val="hlink"/>
              </a:buClr>
              <a:buFont typeface="Wingdings" panose="05000000000000000000" pitchFamily="2" charset="2"/>
              <a:buChar char="Ø"/>
            </a:pPr>
            <a:r>
              <a:rPr lang="zh-CN" b="1" dirty="0" smtClean="0">
                <a:latin typeface="幼圆" pitchFamily="49" charset="-122"/>
                <a:ea typeface="幼圆" pitchFamily="49" charset="-122"/>
              </a:rPr>
              <a:t>多值依赖</a:t>
            </a:r>
            <a:r>
              <a:rPr lang="zh-CN" b="1" dirty="0">
                <a:latin typeface="幼圆" pitchFamily="49" charset="-122"/>
                <a:ea typeface="幼圆" pitchFamily="49" charset="-122"/>
              </a:rPr>
              <a:t>（</a:t>
            </a:r>
            <a:r>
              <a:rPr lang="zh-CN" altLang="zh-CN" b="1" dirty="0">
                <a:latin typeface="幼圆" pitchFamily="49" charset="-122"/>
                <a:ea typeface="幼圆" pitchFamily="49" charset="-122"/>
              </a:rPr>
              <a:t>Multivalued Dependency</a:t>
            </a:r>
            <a:r>
              <a:rPr lang="zh-CN" b="1" dirty="0">
                <a:latin typeface="幼圆" pitchFamily="49" charset="-122"/>
                <a:ea typeface="幼圆" pitchFamily="49" charset="-122"/>
              </a:rPr>
              <a:t>，简记为</a:t>
            </a:r>
            <a:r>
              <a:rPr lang="zh-CN" altLang="zh-CN" b="1" dirty="0">
                <a:latin typeface="幼圆" pitchFamily="49" charset="-122"/>
                <a:ea typeface="幼圆" pitchFamily="49" charset="-122"/>
              </a:rPr>
              <a:t>MVD</a:t>
            </a:r>
            <a:r>
              <a:rPr lang="zh-CN" sz="2400" b="1" dirty="0">
                <a:latin typeface="幼圆" pitchFamily="49" charset="-122"/>
                <a:ea typeface="幼圆" pitchFamily="49" charset="-122"/>
              </a:rPr>
              <a:t>）</a:t>
            </a:r>
            <a:endParaRPr lang="zh-CN" sz="2400" b="1" dirty="0">
              <a:latin typeface="幼圆" pitchFamily="49" charset="-122"/>
              <a:ea typeface="幼圆" pitchFamily="49" charset="-122"/>
            </a:endParaRPr>
          </a:p>
        </p:txBody>
      </p:sp>
      <p:sp>
        <p:nvSpPr>
          <p:cNvPr id="5" name="Rectangle 2"/>
          <p:cNvSpPr txBox="1">
            <a:spLocks noChangeArrowheads="1"/>
          </p:cNvSpPr>
          <p:nvPr/>
        </p:nvSpPr>
        <p:spPr>
          <a:xfrm>
            <a:off x="1115616" y="0"/>
            <a:ext cx="7128792" cy="913284"/>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zh-CN" sz="4000" smtClean="0">
                <a:latin typeface="+mn-ea"/>
                <a:ea typeface="+mn-ea"/>
              </a:rPr>
              <a:t>问题的提出</a:t>
            </a:r>
            <a:r>
              <a:rPr lang="en-US" altLang="zh-CN" sz="3200" smtClean="0">
                <a:latin typeface="黑体" panose="02010609060101010101" pitchFamily="2" charset="-122"/>
                <a:ea typeface="黑体" panose="02010609060101010101" pitchFamily="2" charset="-122"/>
              </a:rPr>
              <a:t>——</a:t>
            </a:r>
            <a:r>
              <a:rPr lang="zh-CN" sz="3200" smtClean="0">
                <a:latin typeface="楷体" panose="02010609060101010101" pitchFamily="49" charset="-122"/>
                <a:ea typeface="楷体" panose="02010609060101010101" pitchFamily="49" charset="-122"/>
              </a:rPr>
              <a:t>数据依赖</a:t>
            </a:r>
            <a:endParaRPr lang="zh-CN" sz="32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up)">
                                      <p:cBhvr>
                                        <p:cTn id="7" dur="500"/>
                                        <p:tgtEl>
                                          <p:spTgt spid="1024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wipe(up)">
                                      <p:cBhvr>
                                        <p:cTn id="10" dur="500"/>
                                        <p:tgtEl>
                                          <p:spTgt spid="1024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wipe(up)">
                                      <p:cBhvr>
                                        <p:cTn id="13" dur="500"/>
                                        <p:tgtEl>
                                          <p:spTgt spid="1024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wipe(up)">
                                      <p:cBhvr>
                                        <p:cTn id="16" dur="500"/>
                                        <p:tgtEl>
                                          <p:spTgt spid="1024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wipe(up)">
                                      <p:cBhvr>
                                        <p:cTn id="19" dur="500"/>
                                        <p:tgtEl>
                                          <p:spTgt spid="1024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244"/>
                                        </p:tgtEl>
                                        <p:attrNameLst>
                                          <p:attrName>style.visibility</p:attrName>
                                        </p:attrNameLst>
                                      </p:cBhvr>
                                      <p:to>
                                        <p:strVal val="visible"/>
                                      </p:to>
                                    </p:set>
                                    <p:animEffect transition="in" filter="blinds(horizontal)">
                                      <p:cBhvr>
                                        <p:cTn id="2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4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5536" y="181245"/>
            <a:ext cx="551986" cy="56006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smtClean="0"/>
              <a:t>1</a:t>
            </a:r>
            <a:endParaRPr lang="zh-CN" altLang="en-US" sz="2400" dirty="0"/>
          </a:p>
        </p:txBody>
      </p:sp>
      <p:sp>
        <p:nvSpPr>
          <p:cNvPr id="3" name="TextBox 2"/>
          <p:cNvSpPr txBox="1"/>
          <p:nvPr/>
        </p:nvSpPr>
        <p:spPr>
          <a:xfrm>
            <a:off x="1302073" y="235933"/>
            <a:ext cx="1988045" cy="523220"/>
          </a:xfrm>
          <a:prstGeom prst="rect">
            <a:avLst/>
          </a:prstGeom>
          <a:noFill/>
        </p:spPr>
        <p:txBody>
          <a:bodyPr wrap="none" rtlCol="0">
            <a:spAutoFit/>
          </a:bodyPr>
          <a:lstStyle/>
          <a:p>
            <a:r>
              <a:rPr lang="zh-CN" altLang="en-US" sz="2800" b="1" dirty="0" smtClean="0">
                <a:latin typeface="幼圆" pitchFamily="49" charset="-122"/>
                <a:ea typeface="幼圆" pitchFamily="49" charset="-122"/>
              </a:rPr>
              <a:t>规范化回顾</a:t>
            </a:r>
            <a:endParaRPr lang="zh-CN" altLang="en-US" sz="2800" b="1" dirty="0">
              <a:latin typeface="幼圆" pitchFamily="49" charset="-122"/>
              <a:ea typeface="幼圆" pitchFamily="49" charset="-122"/>
            </a:endParaRPr>
          </a:p>
        </p:txBody>
      </p:sp>
      <p:sp>
        <p:nvSpPr>
          <p:cNvPr id="7" name="TextBox 6"/>
          <p:cNvSpPr txBox="1"/>
          <p:nvPr/>
        </p:nvSpPr>
        <p:spPr>
          <a:xfrm>
            <a:off x="1259632" y="1337332"/>
            <a:ext cx="724878"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altLang="zh-CN" sz="2400" dirty="0" smtClean="0"/>
              <a:t>1NF</a:t>
            </a:r>
            <a:endParaRPr lang="zh-CN" altLang="en-US" sz="2000" dirty="0"/>
          </a:p>
        </p:txBody>
      </p:sp>
      <p:sp>
        <p:nvSpPr>
          <p:cNvPr id="9" name="TextBox 8"/>
          <p:cNvSpPr txBox="1"/>
          <p:nvPr/>
        </p:nvSpPr>
        <p:spPr>
          <a:xfrm>
            <a:off x="4355976" y="1348946"/>
            <a:ext cx="724878"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altLang="zh-CN" sz="2400" dirty="0"/>
              <a:t>2</a:t>
            </a:r>
            <a:r>
              <a:rPr lang="en-US" altLang="zh-CN" sz="2400" dirty="0" smtClean="0"/>
              <a:t>NF</a:t>
            </a:r>
            <a:endParaRPr lang="zh-CN" altLang="en-US" sz="2400" dirty="0"/>
          </a:p>
        </p:txBody>
      </p:sp>
      <p:sp>
        <p:nvSpPr>
          <p:cNvPr id="17" name="TextBox 16"/>
          <p:cNvSpPr txBox="1"/>
          <p:nvPr/>
        </p:nvSpPr>
        <p:spPr>
          <a:xfrm>
            <a:off x="7303506" y="1337332"/>
            <a:ext cx="724878"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altLang="zh-CN" sz="2400" dirty="0" smtClean="0"/>
              <a:t>3NF</a:t>
            </a:r>
            <a:endParaRPr lang="zh-CN" altLang="en-US" sz="2400" dirty="0"/>
          </a:p>
        </p:txBody>
      </p:sp>
      <p:sp>
        <p:nvSpPr>
          <p:cNvPr id="16" name="右箭头 15"/>
          <p:cNvSpPr/>
          <p:nvPr/>
        </p:nvSpPr>
        <p:spPr>
          <a:xfrm>
            <a:off x="2051720" y="1381854"/>
            <a:ext cx="1944216" cy="4623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8" name="右箭头 27"/>
          <p:cNvSpPr/>
          <p:nvPr/>
        </p:nvSpPr>
        <p:spPr>
          <a:xfrm>
            <a:off x="5364088" y="1337332"/>
            <a:ext cx="1728192" cy="46231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8" name="圆角矩形标注 17"/>
          <p:cNvSpPr/>
          <p:nvPr/>
        </p:nvSpPr>
        <p:spPr>
          <a:xfrm>
            <a:off x="2267744" y="2057411"/>
            <a:ext cx="1391688" cy="800089"/>
          </a:xfrm>
          <a:prstGeom prst="wedgeRoundRectCallout">
            <a:avLst>
              <a:gd name="adj1" fmla="val -44315"/>
              <a:gd name="adj2" fmla="val -780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消除部分函数依赖</a:t>
            </a:r>
            <a:endParaRPr lang="zh-CN" altLang="en-US" sz="2000" dirty="0"/>
          </a:p>
        </p:txBody>
      </p:sp>
      <p:sp>
        <p:nvSpPr>
          <p:cNvPr id="29" name="圆角矩形标注 28"/>
          <p:cNvSpPr/>
          <p:nvPr/>
        </p:nvSpPr>
        <p:spPr>
          <a:xfrm>
            <a:off x="5796136" y="1977402"/>
            <a:ext cx="1391688" cy="800089"/>
          </a:xfrm>
          <a:prstGeom prst="wedgeRoundRectCallout">
            <a:avLst>
              <a:gd name="adj1" fmla="val -52137"/>
              <a:gd name="adj2" fmla="val -780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消除传递函数依赖</a:t>
            </a:r>
            <a:endParaRPr lang="zh-CN" altLang="en-US" sz="2000" dirty="0"/>
          </a:p>
        </p:txBody>
      </p:sp>
      <p:sp>
        <p:nvSpPr>
          <p:cNvPr id="31" name="TextBox 30"/>
          <p:cNvSpPr txBox="1"/>
          <p:nvPr/>
        </p:nvSpPr>
        <p:spPr>
          <a:xfrm>
            <a:off x="1288354" y="3073524"/>
            <a:ext cx="6235974" cy="461665"/>
          </a:xfrm>
          <a:prstGeom prst="rect">
            <a:avLst/>
          </a:prstGeom>
          <a:noFill/>
        </p:spPr>
        <p:txBody>
          <a:bodyPr wrap="square" rtlCol="0">
            <a:spAutoFit/>
          </a:bodyPr>
          <a:lstStyle/>
          <a:p>
            <a:r>
              <a:rPr lang="en-US" altLang="zh-CN" sz="2400" dirty="0" smtClean="0">
                <a:latin typeface="幼圆" pitchFamily="49" charset="-122"/>
                <a:ea typeface="幼圆" pitchFamily="49" charset="-122"/>
              </a:rPr>
              <a:t>R1={ </a:t>
            </a:r>
            <a:r>
              <a:rPr lang="zh-CN" altLang="en-US" sz="2400" b="1" u="sng" dirty="0" smtClean="0">
                <a:latin typeface="幼圆" pitchFamily="49" charset="-122"/>
                <a:ea typeface="幼圆" pitchFamily="49" charset="-122"/>
              </a:rPr>
              <a:t>学号，</a:t>
            </a:r>
            <a:r>
              <a:rPr lang="zh-CN" altLang="en-US" sz="2400" b="1" u="sng" dirty="0">
                <a:latin typeface="幼圆" pitchFamily="49" charset="-122"/>
                <a:ea typeface="幼圆" pitchFamily="49" charset="-122"/>
              </a:rPr>
              <a:t>课程号</a:t>
            </a:r>
            <a:r>
              <a:rPr lang="zh-CN" altLang="en-US" sz="2400" dirty="0">
                <a:latin typeface="幼圆" pitchFamily="49" charset="-122"/>
                <a:ea typeface="幼圆" pitchFamily="49" charset="-122"/>
              </a:rPr>
              <a:t>，</a:t>
            </a:r>
            <a:r>
              <a:rPr lang="zh-CN" altLang="en-US" sz="2400" dirty="0" smtClean="0">
                <a:latin typeface="幼圆" pitchFamily="49" charset="-122"/>
                <a:ea typeface="幼圆" pitchFamily="49" charset="-122"/>
              </a:rPr>
              <a:t>学院，</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院长，</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成绩 </a:t>
            </a:r>
            <a:r>
              <a:rPr lang="en-US" altLang="zh-CN" sz="2400" dirty="0" smtClean="0">
                <a:latin typeface="幼圆" pitchFamily="49" charset="-122"/>
                <a:ea typeface="幼圆" pitchFamily="49" charset="-122"/>
              </a:rPr>
              <a:t>}</a:t>
            </a:r>
            <a:endParaRPr lang="zh-CN" altLang="en-US" sz="2400" dirty="0">
              <a:latin typeface="幼圆" pitchFamily="49" charset="-122"/>
              <a:ea typeface="幼圆" pitchFamily="49" charset="-122"/>
            </a:endParaRPr>
          </a:p>
        </p:txBody>
      </p:sp>
      <p:cxnSp>
        <p:nvCxnSpPr>
          <p:cNvPr id="20" name="直接箭头连接符 19"/>
          <p:cNvCxnSpPr/>
          <p:nvPr/>
        </p:nvCxnSpPr>
        <p:spPr>
          <a:xfrm flipH="1">
            <a:off x="1907704" y="3629811"/>
            <a:ext cx="1382414" cy="48005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3563888" y="3629811"/>
            <a:ext cx="1516966" cy="52192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6256" y="4137642"/>
            <a:ext cx="3687712" cy="430887"/>
          </a:xfrm>
          <a:prstGeom prst="rect">
            <a:avLst/>
          </a:prstGeom>
          <a:noFill/>
        </p:spPr>
        <p:txBody>
          <a:bodyPr wrap="square" rtlCol="0">
            <a:spAutoFit/>
          </a:bodyPr>
          <a:lstStyle/>
          <a:p>
            <a:r>
              <a:rPr lang="en-US" altLang="zh-CN" sz="2200" dirty="0" smtClean="0">
                <a:latin typeface="幼圆" pitchFamily="49" charset="-122"/>
                <a:ea typeface="幼圆" pitchFamily="49" charset="-122"/>
              </a:rPr>
              <a:t>R</a:t>
            </a:r>
            <a:r>
              <a:rPr lang="en-US" altLang="zh-CN" sz="2200" dirty="0">
                <a:latin typeface="幼圆" pitchFamily="49" charset="-122"/>
                <a:ea typeface="幼圆" pitchFamily="49" charset="-122"/>
              </a:rPr>
              <a:t>2</a:t>
            </a:r>
            <a:r>
              <a:rPr lang="en-US" altLang="zh-CN" sz="2200" dirty="0" smtClean="0">
                <a:latin typeface="幼圆" pitchFamily="49" charset="-122"/>
                <a:ea typeface="幼圆" pitchFamily="49" charset="-122"/>
              </a:rPr>
              <a:t>={ </a:t>
            </a:r>
            <a:r>
              <a:rPr lang="zh-CN" altLang="en-US" sz="2200" b="1" u="sng" dirty="0" smtClean="0">
                <a:latin typeface="幼圆" pitchFamily="49" charset="-122"/>
                <a:ea typeface="幼圆" pitchFamily="49" charset="-122"/>
              </a:rPr>
              <a:t>学号，</a:t>
            </a:r>
            <a:r>
              <a:rPr lang="zh-CN" altLang="en-US" sz="2200" b="1" u="sng" dirty="0">
                <a:latin typeface="幼圆" pitchFamily="49" charset="-122"/>
                <a:ea typeface="幼圆" pitchFamily="49" charset="-122"/>
              </a:rPr>
              <a:t>课程号</a:t>
            </a:r>
            <a:r>
              <a:rPr lang="zh-CN" altLang="en-US" sz="2200" dirty="0" smtClean="0">
                <a:latin typeface="幼圆" pitchFamily="49" charset="-122"/>
                <a:ea typeface="幼圆" pitchFamily="49" charset="-122"/>
              </a:rPr>
              <a:t>，成绩 </a:t>
            </a:r>
            <a:r>
              <a:rPr lang="en-US" altLang="zh-CN"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sp>
        <p:nvSpPr>
          <p:cNvPr id="38" name="TextBox 37"/>
          <p:cNvSpPr txBox="1"/>
          <p:nvPr/>
        </p:nvSpPr>
        <p:spPr>
          <a:xfrm>
            <a:off x="4646408" y="4137642"/>
            <a:ext cx="3670008" cy="430887"/>
          </a:xfrm>
          <a:prstGeom prst="rect">
            <a:avLst/>
          </a:prstGeom>
          <a:noFill/>
        </p:spPr>
        <p:txBody>
          <a:bodyPr wrap="square" rtlCol="0">
            <a:spAutoFit/>
          </a:bodyPr>
          <a:lstStyle/>
          <a:p>
            <a:r>
              <a:rPr lang="en-US" altLang="zh-CN" sz="2200" dirty="0" smtClean="0">
                <a:latin typeface="幼圆" pitchFamily="49" charset="-122"/>
                <a:ea typeface="幼圆" pitchFamily="49" charset="-122"/>
              </a:rPr>
              <a:t>R</a:t>
            </a:r>
            <a:r>
              <a:rPr lang="en-US" altLang="zh-CN" sz="2200" dirty="0">
                <a:latin typeface="幼圆" pitchFamily="49" charset="-122"/>
                <a:ea typeface="幼圆" pitchFamily="49" charset="-122"/>
              </a:rPr>
              <a:t>3</a:t>
            </a:r>
            <a:r>
              <a:rPr lang="en-US" altLang="zh-CN" sz="2200" dirty="0" smtClean="0">
                <a:latin typeface="幼圆" pitchFamily="49" charset="-122"/>
                <a:ea typeface="幼圆" pitchFamily="49" charset="-122"/>
              </a:rPr>
              <a:t>={ </a:t>
            </a:r>
            <a:r>
              <a:rPr lang="zh-CN" altLang="en-US" sz="2200" b="1" u="sng" dirty="0" smtClean="0">
                <a:latin typeface="幼圆" pitchFamily="49" charset="-122"/>
                <a:ea typeface="幼圆" pitchFamily="49" charset="-122"/>
              </a:rPr>
              <a:t>学号</a:t>
            </a:r>
            <a:r>
              <a:rPr lang="zh-CN" altLang="en-US" sz="2200" dirty="0" smtClean="0">
                <a:latin typeface="幼圆" pitchFamily="49" charset="-122"/>
                <a:ea typeface="幼圆" pitchFamily="49" charset="-122"/>
              </a:rPr>
              <a:t>，学院，院长 </a:t>
            </a:r>
            <a:r>
              <a:rPr lang="en-US" altLang="zh-CN"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sp>
        <p:nvSpPr>
          <p:cNvPr id="39" name="TextBox 38"/>
          <p:cNvSpPr txBox="1"/>
          <p:nvPr/>
        </p:nvSpPr>
        <p:spPr>
          <a:xfrm>
            <a:off x="3758289" y="269697"/>
            <a:ext cx="1920251" cy="523220"/>
          </a:xfrm>
          <a:prstGeom prst="rect">
            <a:avLst/>
          </a:prstGeom>
          <a:noFill/>
        </p:spPr>
        <p:txBody>
          <a:bodyPr wrap="square" rtlCol="0">
            <a:spAutoFit/>
          </a:bodyPr>
          <a:lstStyle/>
          <a:p>
            <a:r>
              <a:rPr lang="en-US" altLang="zh-CN" sz="2800" dirty="0" smtClean="0"/>
              <a:t>R ( U, F )</a:t>
            </a:r>
            <a:endParaRPr lang="zh-CN" altLang="en-US" sz="2800" dirty="0"/>
          </a:p>
        </p:txBody>
      </p:sp>
      <p:sp>
        <p:nvSpPr>
          <p:cNvPr id="19" name="TextBox 18"/>
          <p:cNvSpPr txBox="1"/>
          <p:nvPr/>
        </p:nvSpPr>
        <p:spPr>
          <a:xfrm>
            <a:off x="2766643" y="5067065"/>
            <a:ext cx="2543816" cy="430887"/>
          </a:xfrm>
          <a:prstGeom prst="rect">
            <a:avLst/>
          </a:prstGeom>
          <a:noFill/>
        </p:spPr>
        <p:txBody>
          <a:bodyPr wrap="square" rtlCol="0">
            <a:spAutoFit/>
          </a:bodyPr>
          <a:lstStyle/>
          <a:p>
            <a:r>
              <a:rPr lang="en-US" altLang="zh-CN" sz="2200" dirty="0" smtClean="0">
                <a:latin typeface="幼圆" pitchFamily="49" charset="-122"/>
                <a:ea typeface="幼圆" pitchFamily="49" charset="-122"/>
              </a:rPr>
              <a:t>R</a:t>
            </a:r>
            <a:r>
              <a:rPr lang="en-US" altLang="zh-CN" sz="2200" dirty="0">
                <a:latin typeface="幼圆" pitchFamily="49" charset="-122"/>
                <a:ea typeface="幼圆" pitchFamily="49" charset="-122"/>
              </a:rPr>
              <a:t>4</a:t>
            </a:r>
            <a:r>
              <a:rPr lang="en-US" altLang="zh-CN" sz="2200" dirty="0" smtClean="0">
                <a:latin typeface="幼圆" pitchFamily="49" charset="-122"/>
                <a:ea typeface="幼圆" pitchFamily="49" charset="-122"/>
              </a:rPr>
              <a:t>={ </a:t>
            </a:r>
            <a:r>
              <a:rPr lang="zh-CN" altLang="en-US" sz="2200" b="1" u="sng" dirty="0" smtClean="0">
                <a:latin typeface="幼圆" pitchFamily="49" charset="-122"/>
                <a:ea typeface="幼圆" pitchFamily="49" charset="-122"/>
              </a:rPr>
              <a:t>学号</a:t>
            </a:r>
            <a:r>
              <a:rPr lang="zh-CN" altLang="en-US" sz="2200" dirty="0" smtClean="0">
                <a:latin typeface="幼圆" pitchFamily="49" charset="-122"/>
                <a:ea typeface="幼圆" pitchFamily="49" charset="-122"/>
              </a:rPr>
              <a:t>，学院 </a:t>
            </a:r>
            <a:r>
              <a:rPr lang="en-US" altLang="zh-CN"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sp>
        <p:nvSpPr>
          <p:cNvPr id="21" name="TextBox 20"/>
          <p:cNvSpPr txBox="1"/>
          <p:nvPr/>
        </p:nvSpPr>
        <p:spPr>
          <a:xfrm>
            <a:off x="5940152" y="5090909"/>
            <a:ext cx="2630324" cy="430887"/>
          </a:xfrm>
          <a:prstGeom prst="rect">
            <a:avLst/>
          </a:prstGeom>
          <a:noFill/>
        </p:spPr>
        <p:txBody>
          <a:bodyPr wrap="square" rtlCol="0">
            <a:spAutoFit/>
          </a:bodyPr>
          <a:lstStyle/>
          <a:p>
            <a:r>
              <a:rPr lang="en-US" altLang="zh-CN" sz="2200" dirty="0" smtClean="0">
                <a:latin typeface="幼圆" pitchFamily="49" charset="-122"/>
                <a:ea typeface="幼圆" pitchFamily="49" charset="-122"/>
              </a:rPr>
              <a:t>R5={ </a:t>
            </a:r>
            <a:r>
              <a:rPr lang="zh-CN" altLang="en-US" sz="2200" b="1" u="sng" dirty="0" smtClean="0">
                <a:latin typeface="幼圆" pitchFamily="49" charset="-122"/>
                <a:ea typeface="幼圆" pitchFamily="49" charset="-122"/>
              </a:rPr>
              <a:t>学院</a:t>
            </a:r>
            <a:r>
              <a:rPr lang="zh-CN" altLang="en-US" sz="2200" dirty="0" smtClean="0">
                <a:latin typeface="幼圆" pitchFamily="49" charset="-122"/>
                <a:ea typeface="幼圆" pitchFamily="49" charset="-122"/>
              </a:rPr>
              <a:t>，院长 </a:t>
            </a:r>
            <a:r>
              <a:rPr lang="en-US" altLang="zh-CN"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cxnSp>
        <p:nvCxnSpPr>
          <p:cNvPr id="22" name="直接箭头连接符 21"/>
          <p:cNvCxnSpPr/>
          <p:nvPr/>
        </p:nvCxnSpPr>
        <p:spPr>
          <a:xfrm flipH="1">
            <a:off x="4859188" y="4617696"/>
            <a:ext cx="561703" cy="48005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991668" y="4617696"/>
            <a:ext cx="524549" cy="48927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up)">
                                      <p:cBhvr>
                                        <p:cTn id="39" dur="500"/>
                                        <p:tgtEl>
                                          <p:spTgt spid="3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up)">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up)">
                                      <p:cBhvr>
                                        <p:cTn id="61" dur="500"/>
                                        <p:tgtEl>
                                          <p:spTgt spid="22"/>
                                        </p:tgtEl>
                                      </p:cBhvr>
                                    </p:animEffect>
                                  </p:childTnLst>
                                </p:cTn>
                              </p:par>
                              <p:par>
                                <p:cTn id="62" presetID="22" presetClass="entr" presetSubtype="1"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up)">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up)">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animBg="1"/>
      <p:bldP spid="16" grpId="0" animBg="1"/>
      <p:bldP spid="28" grpId="0" animBg="1"/>
      <p:bldP spid="18" grpId="0" animBg="1"/>
      <p:bldP spid="29" grpId="0" animBg="1"/>
      <p:bldP spid="31" grpId="0"/>
      <p:bldP spid="37" grpId="0"/>
      <p:bldP spid="38" grpId="0"/>
      <p:bldP spid="19" grpId="0"/>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1" y="235595"/>
            <a:ext cx="3384377"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应用场景分析</a:t>
            </a:r>
            <a:endParaRPr lang="zh-CN" altLang="en-US" sz="2800" b="1" dirty="0">
              <a:latin typeface="幼圆" pitchFamily="49" charset="-122"/>
              <a:ea typeface="幼圆" pitchFamily="49" charset="-122"/>
            </a:endParaRPr>
          </a:p>
        </p:txBody>
      </p:sp>
      <p:grpSp>
        <p:nvGrpSpPr>
          <p:cNvPr id="6" name="组合 5"/>
          <p:cNvGrpSpPr/>
          <p:nvPr/>
        </p:nvGrpSpPr>
        <p:grpSpPr>
          <a:xfrm>
            <a:off x="1460351" y="1257323"/>
            <a:ext cx="3903737" cy="461665"/>
            <a:chOff x="1403648" y="1788705"/>
            <a:chExt cx="3903737" cy="415498"/>
          </a:xfrm>
        </p:grpSpPr>
        <p:sp>
          <p:nvSpPr>
            <p:cNvPr id="4" name="TextBox 3"/>
            <p:cNvSpPr txBox="1"/>
            <p:nvPr/>
          </p:nvSpPr>
          <p:spPr>
            <a:xfrm>
              <a:off x="1403648" y="1788705"/>
              <a:ext cx="3903737" cy="415498"/>
            </a:xfrm>
            <a:prstGeom prst="rect">
              <a:avLst/>
            </a:prstGeom>
            <a:noFill/>
          </p:spPr>
          <p:txBody>
            <a:bodyPr wrap="square" rtlCol="0">
              <a:spAutoFit/>
            </a:bodyPr>
            <a:lstStyle/>
            <a:p>
              <a:r>
                <a:rPr lang="en-US" altLang="zh-CN" sz="2400" dirty="0">
                  <a:latin typeface="幼圆" pitchFamily="49" charset="-122"/>
                  <a:ea typeface="幼圆" pitchFamily="49" charset="-122"/>
                </a:rPr>
                <a:t>R</a:t>
              </a:r>
              <a:r>
                <a:rPr lang="en-US" altLang="zh-CN" sz="2400" dirty="0" smtClean="0">
                  <a:latin typeface="幼圆" pitchFamily="49" charset="-122"/>
                  <a:ea typeface="幼圆" pitchFamily="49" charset="-122"/>
                </a:rPr>
                <a:t>3={ </a:t>
              </a:r>
              <a:r>
                <a:rPr lang="zh-CN" altLang="en-US" sz="2400" b="1" dirty="0" smtClean="0">
                  <a:latin typeface="幼圆" pitchFamily="49" charset="-122"/>
                  <a:ea typeface="幼圆" pitchFamily="49" charset="-122"/>
                </a:rPr>
                <a:t>学 号</a:t>
              </a:r>
              <a:r>
                <a:rPr lang="zh-CN" altLang="en-US" sz="2400" dirty="0" smtClean="0">
                  <a:latin typeface="幼圆" pitchFamily="49" charset="-122"/>
                  <a:ea typeface="幼圆" pitchFamily="49" charset="-122"/>
                </a:rPr>
                <a:t>，学院，院长 </a:t>
              </a:r>
              <a:r>
                <a:rPr lang="en-US" altLang="zh-CN" sz="2400" dirty="0" smtClean="0">
                  <a:latin typeface="幼圆" pitchFamily="49" charset="-122"/>
                  <a:ea typeface="幼圆" pitchFamily="49" charset="-122"/>
                </a:rPr>
                <a:t>}</a:t>
              </a:r>
              <a:endParaRPr lang="zh-CN" altLang="en-US" sz="2400" dirty="0">
                <a:latin typeface="幼圆" pitchFamily="49" charset="-122"/>
                <a:ea typeface="幼圆" pitchFamily="49" charset="-122"/>
              </a:endParaRPr>
            </a:p>
          </p:txBody>
        </p:sp>
        <p:cxnSp>
          <p:nvCxnSpPr>
            <p:cNvPr id="5" name="直接连接符 4"/>
            <p:cNvCxnSpPr/>
            <p:nvPr/>
          </p:nvCxnSpPr>
          <p:spPr>
            <a:xfrm>
              <a:off x="2239391" y="2176149"/>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5" name="表格 14"/>
          <p:cNvGraphicFramePr>
            <a:graphicFrameLocks noGrp="1"/>
          </p:cNvGraphicFramePr>
          <p:nvPr/>
        </p:nvGraphicFramePr>
        <p:xfrm>
          <a:off x="1835697" y="2697482"/>
          <a:ext cx="2808311" cy="2438400"/>
        </p:xfrm>
        <a:graphic>
          <a:graphicData uri="http://schemas.openxmlformats.org/drawingml/2006/table">
            <a:tbl>
              <a:tblPr firstRow="1" bandRow="1">
                <a:tableStyleId>{F5AB1C69-6EDB-4FF4-983F-18BD219EF322}</a:tableStyleId>
              </a:tblPr>
              <a:tblGrid>
                <a:gridCol w="838313"/>
                <a:gridCol w="980404"/>
                <a:gridCol w="989594"/>
              </a:tblGrid>
              <a:tr h="406400">
                <a:tc>
                  <a:txBody>
                    <a:bodyPr/>
                    <a:lstStyle/>
                    <a:p>
                      <a:r>
                        <a:rPr lang="zh-CN" altLang="en-US" sz="2000" dirty="0" smtClean="0"/>
                        <a:t>学号</a:t>
                      </a:r>
                      <a:endParaRPr lang="zh-CN" altLang="en-US" sz="2000" dirty="0"/>
                    </a:p>
                  </a:txBody>
                  <a:tcPr marT="50800" marB="50800"/>
                </a:tc>
                <a:tc>
                  <a:txBody>
                    <a:bodyPr/>
                    <a:lstStyle/>
                    <a:p>
                      <a:r>
                        <a:rPr lang="zh-CN" altLang="en-US" sz="2000" dirty="0" smtClean="0"/>
                        <a:t>学院</a:t>
                      </a:r>
                      <a:endParaRPr lang="zh-CN" altLang="en-US" sz="2000" dirty="0"/>
                    </a:p>
                  </a:txBody>
                  <a:tcPr marT="50800" marB="50800"/>
                </a:tc>
                <a:tc>
                  <a:txBody>
                    <a:bodyPr/>
                    <a:lstStyle/>
                    <a:p>
                      <a:r>
                        <a:rPr lang="zh-CN" altLang="en-US" sz="2000" dirty="0" smtClean="0"/>
                        <a:t>院长</a:t>
                      </a:r>
                      <a:endParaRPr lang="zh-CN" altLang="en-US" sz="2000" dirty="0"/>
                    </a:p>
                  </a:txBody>
                  <a:tcPr marT="50800" marB="50800"/>
                </a:tc>
              </a:tr>
              <a:tr h="406400">
                <a:tc>
                  <a:txBody>
                    <a:bodyPr/>
                    <a:lstStyle/>
                    <a:p>
                      <a:r>
                        <a:rPr lang="en-US" altLang="zh-CN" sz="2000" dirty="0" smtClean="0"/>
                        <a:t>S1</a:t>
                      </a:r>
                      <a:endParaRPr lang="zh-CN" altLang="en-US" sz="2000" dirty="0"/>
                    </a:p>
                  </a:txBody>
                  <a:tcPr marT="50800" marB="50800"/>
                </a:tc>
                <a:tc>
                  <a:txBody>
                    <a:bodyPr/>
                    <a:lstStyle/>
                    <a:p>
                      <a:r>
                        <a:rPr lang="zh-CN" altLang="en-US" sz="2000" dirty="0" smtClean="0"/>
                        <a:t>计算机</a:t>
                      </a:r>
                      <a:endParaRPr lang="zh-CN" altLang="en-US" sz="2000" dirty="0"/>
                    </a:p>
                  </a:txBody>
                  <a:tcPr marT="50800" marB="50800"/>
                </a:tc>
                <a:tc>
                  <a:txBody>
                    <a:bodyPr/>
                    <a:lstStyle/>
                    <a:p>
                      <a:r>
                        <a:rPr lang="zh-CN" altLang="en-US" sz="2000" dirty="0" smtClean="0"/>
                        <a:t>张三</a:t>
                      </a:r>
                      <a:endParaRPr lang="zh-CN" altLang="en-US" sz="2000" dirty="0"/>
                    </a:p>
                  </a:txBody>
                  <a:tcPr marT="50800" marB="50800"/>
                </a:tc>
              </a:tr>
              <a:tr h="406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t>S2</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S3</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S4</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r h="406400">
                <a:tc>
                  <a:txBody>
                    <a:bodyPr/>
                    <a:lstStyle/>
                    <a:p>
                      <a:r>
                        <a:rPr lang="en-US" altLang="zh-CN" sz="2000" dirty="0" smtClean="0"/>
                        <a:t>S5</a:t>
                      </a:r>
                      <a:endParaRPr lang="zh-CN" altLang="en-US" sz="20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计算机</a:t>
                      </a:r>
                      <a:endParaRPr lang="zh-CN" altLang="en-US" sz="20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t>张三</a:t>
                      </a:r>
                      <a:endParaRPr lang="zh-CN" altLang="en-US" sz="2000" dirty="0" smtClean="0"/>
                    </a:p>
                  </a:txBody>
                  <a:tcPr marT="50800" marB="50800"/>
                </a:tc>
              </a:tr>
            </a:tbl>
          </a:graphicData>
        </a:graphic>
      </p:graphicFrame>
      <p:grpSp>
        <p:nvGrpSpPr>
          <p:cNvPr id="11" name="组合 10"/>
          <p:cNvGrpSpPr/>
          <p:nvPr/>
        </p:nvGrpSpPr>
        <p:grpSpPr>
          <a:xfrm>
            <a:off x="5652120" y="1545805"/>
            <a:ext cx="3096344" cy="1743743"/>
            <a:chOff x="5868144" y="1269217"/>
            <a:chExt cx="3096344" cy="1569368"/>
          </a:xfrm>
        </p:grpSpPr>
        <p:grpSp>
          <p:nvGrpSpPr>
            <p:cNvPr id="16" name="组合 15"/>
            <p:cNvGrpSpPr/>
            <p:nvPr/>
          </p:nvGrpSpPr>
          <p:grpSpPr>
            <a:xfrm>
              <a:off x="5940152" y="1563638"/>
              <a:ext cx="2952328" cy="387444"/>
              <a:chOff x="1835696" y="1725740"/>
              <a:chExt cx="2952328" cy="387444"/>
            </a:xfrm>
          </p:grpSpPr>
          <p:sp>
            <p:nvSpPr>
              <p:cNvPr id="17" name="TextBox 16"/>
              <p:cNvSpPr txBox="1"/>
              <p:nvPr/>
            </p:nvSpPr>
            <p:spPr>
              <a:xfrm>
                <a:off x="1835696" y="1725740"/>
                <a:ext cx="2952328"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18" name="直接连接符 17"/>
              <p:cNvCxnSpPr/>
              <p:nvPr/>
            </p:nvCxnSpPr>
            <p:spPr>
              <a:xfrm>
                <a:off x="2506070" y="2113184"/>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940152" y="2179772"/>
              <a:ext cx="2952328" cy="391978"/>
              <a:chOff x="1835696" y="1725740"/>
              <a:chExt cx="2952328" cy="391978"/>
            </a:xfrm>
          </p:grpSpPr>
          <p:sp>
            <p:nvSpPr>
              <p:cNvPr id="20" name="TextBox 19"/>
              <p:cNvSpPr txBox="1"/>
              <p:nvPr/>
            </p:nvSpPr>
            <p:spPr>
              <a:xfrm>
                <a:off x="1835696" y="1725740"/>
                <a:ext cx="2952328"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5={ </a:t>
                </a:r>
                <a:r>
                  <a:rPr lang="zh-CN" altLang="en-US" sz="2000" b="1" dirty="0" smtClean="0">
                    <a:latin typeface="幼圆" pitchFamily="49" charset="-122"/>
                    <a:ea typeface="幼圆" pitchFamily="49" charset="-122"/>
                  </a:rPr>
                  <a:t>学 院</a:t>
                </a:r>
                <a:r>
                  <a:rPr lang="zh-CN" altLang="en-US" sz="2000" dirty="0" smtClean="0">
                    <a:latin typeface="幼圆" pitchFamily="49" charset="-122"/>
                    <a:ea typeface="幼圆" pitchFamily="49" charset="-122"/>
                  </a:rPr>
                  <a:t>，院长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21" name="直接连接符 20"/>
              <p:cNvCxnSpPr/>
              <p:nvPr/>
            </p:nvCxnSpPr>
            <p:spPr>
              <a:xfrm>
                <a:off x="2555776" y="211771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5868144" y="1269217"/>
              <a:ext cx="3096344" cy="156936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652120" y="3706046"/>
            <a:ext cx="3096344" cy="1743742"/>
            <a:chOff x="5868144" y="3435846"/>
            <a:chExt cx="3096344" cy="1569368"/>
          </a:xfrm>
        </p:grpSpPr>
        <p:grpSp>
          <p:nvGrpSpPr>
            <p:cNvPr id="23" name="组合 22"/>
            <p:cNvGrpSpPr/>
            <p:nvPr/>
          </p:nvGrpSpPr>
          <p:grpSpPr>
            <a:xfrm>
              <a:off x="5940152" y="3637062"/>
              <a:ext cx="2952328" cy="391101"/>
              <a:chOff x="1835696" y="1725740"/>
              <a:chExt cx="2952328" cy="391101"/>
            </a:xfrm>
          </p:grpSpPr>
          <p:sp>
            <p:nvSpPr>
              <p:cNvPr id="24" name="TextBox 23"/>
              <p:cNvSpPr txBox="1"/>
              <p:nvPr/>
            </p:nvSpPr>
            <p:spPr>
              <a:xfrm>
                <a:off x="1835696" y="1725740"/>
                <a:ext cx="2952328"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6={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25" name="直接连接符 24"/>
              <p:cNvCxnSpPr/>
              <p:nvPr/>
            </p:nvCxnSpPr>
            <p:spPr>
              <a:xfrm>
                <a:off x="2555776" y="2116841"/>
                <a:ext cx="7191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940152" y="4253196"/>
              <a:ext cx="2952328" cy="384484"/>
              <a:chOff x="1835696" y="1725740"/>
              <a:chExt cx="2952328" cy="384484"/>
            </a:xfrm>
          </p:grpSpPr>
          <p:sp>
            <p:nvSpPr>
              <p:cNvPr id="27" name="TextBox 26"/>
              <p:cNvSpPr txBox="1"/>
              <p:nvPr/>
            </p:nvSpPr>
            <p:spPr>
              <a:xfrm>
                <a:off x="1835696" y="1725740"/>
                <a:ext cx="2952328"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7={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，院长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28" name="直接连接符 27"/>
              <p:cNvCxnSpPr/>
              <p:nvPr/>
            </p:nvCxnSpPr>
            <p:spPr>
              <a:xfrm flipV="1">
                <a:off x="2544625" y="2103548"/>
                <a:ext cx="756084" cy="66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5868144" y="3435846"/>
              <a:ext cx="3096344" cy="156936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547664" y="2035795"/>
            <a:ext cx="3252901" cy="461665"/>
            <a:chOff x="1319097" y="1779662"/>
            <a:chExt cx="3252901" cy="415498"/>
          </a:xfrm>
        </p:grpSpPr>
        <p:grpSp>
          <p:nvGrpSpPr>
            <p:cNvPr id="14" name="组合 13"/>
            <p:cNvGrpSpPr/>
            <p:nvPr/>
          </p:nvGrpSpPr>
          <p:grpSpPr>
            <a:xfrm>
              <a:off x="1319097" y="1779662"/>
              <a:ext cx="3252901" cy="415498"/>
              <a:chOff x="1175081" y="3075806"/>
              <a:chExt cx="3252901" cy="415498"/>
            </a:xfrm>
          </p:grpSpPr>
          <p:sp>
            <p:nvSpPr>
              <p:cNvPr id="7" name="TextBox 6"/>
              <p:cNvSpPr txBox="1"/>
              <p:nvPr/>
            </p:nvSpPr>
            <p:spPr>
              <a:xfrm>
                <a:off x="1175081" y="3075806"/>
                <a:ext cx="876638" cy="415498"/>
              </a:xfrm>
              <a:prstGeom prst="rect">
                <a:avLst/>
              </a:prstGeom>
              <a:noFill/>
              <a:ln>
                <a:solidFill>
                  <a:schemeClr val="tx1"/>
                </a:solidFill>
              </a:ln>
            </p:spPr>
            <p:txBody>
              <a:bodyPr wrap="square" rtlCol="0">
                <a:spAutoFit/>
              </a:bodyPr>
              <a:lstStyle/>
              <a:p>
                <a:r>
                  <a:rPr lang="zh-CN" altLang="en-US" sz="2400" dirty="0" smtClean="0">
                    <a:latin typeface="幼圆" pitchFamily="49" charset="-122"/>
                    <a:ea typeface="幼圆" pitchFamily="49" charset="-122"/>
                  </a:rPr>
                  <a:t>学号</a:t>
                </a:r>
                <a:endParaRPr lang="zh-CN" altLang="en-US" sz="2400" dirty="0">
                  <a:latin typeface="幼圆" pitchFamily="49" charset="-122"/>
                  <a:ea typeface="幼圆" pitchFamily="49" charset="-122"/>
                </a:endParaRPr>
              </a:p>
            </p:txBody>
          </p:sp>
          <p:sp>
            <p:nvSpPr>
              <p:cNvPr id="8" name="TextBox 7"/>
              <p:cNvSpPr txBox="1"/>
              <p:nvPr/>
            </p:nvSpPr>
            <p:spPr>
              <a:xfrm>
                <a:off x="2399217" y="3099612"/>
                <a:ext cx="876639" cy="360099"/>
              </a:xfrm>
              <a:prstGeom prst="rect">
                <a:avLst/>
              </a:prstGeom>
              <a:noFill/>
              <a:ln>
                <a:solidFill>
                  <a:schemeClr val="tx1"/>
                </a:solidFill>
              </a:ln>
            </p:spPr>
            <p:txBody>
              <a:bodyPr wrap="square" rtlCol="0">
                <a:spAutoFit/>
              </a:bodyPr>
              <a:lstStyle/>
              <a:p>
                <a:r>
                  <a:rPr lang="zh-CN" altLang="en-US" sz="2000" dirty="0" smtClean="0">
                    <a:latin typeface="幼圆" pitchFamily="49" charset="-122"/>
                    <a:ea typeface="幼圆" pitchFamily="49" charset="-122"/>
                  </a:rPr>
                  <a:t>学 院</a:t>
                </a:r>
                <a:endParaRPr lang="zh-CN" altLang="en-US" sz="2000" dirty="0">
                  <a:latin typeface="幼圆" pitchFamily="49" charset="-122"/>
                  <a:ea typeface="幼圆" pitchFamily="49" charset="-122"/>
                </a:endParaRPr>
              </a:p>
            </p:txBody>
          </p:sp>
          <p:sp>
            <p:nvSpPr>
              <p:cNvPr id="10" name="TextBox 9"/>
              <p:cNvSpPr txBox="1"/>
              <p:nvPr/>
            </p:nvSpPr>
            <p:spPr>
              <a:xfrm>
                <a:off x="3623353" y="3075806"/>
                <a:ext cx="804629" cy="415498"/>
              </a:xfrm>
              <a:prstGeom prst="rect">
                <a:avLst/>
              </a:prstGeom>
              <a:noFill/>
              <a:ln>
                <a:solidFill>
                  <a:schemeClr val="tx1"/>
                </a:solidFill>
              </a:ln>
            </p:spPr>
            <p:txBody>
              <a:bodyPr wrap="square" rtlCol="0">
                <a:spAutoFit/>
              </a:bodyPr>
              <a:lstStyle/>
              <a:p>
                <a:r>
                  <a:rPr lang="zh-CN" altLang="en-US" sz="2400" dirty="0" smtClean="0">
                    <a:latin typeface="幼圆" pitchFamily="49" charset="-122"/>
                    <a:ea typeface="幼圆" pitchFamily="49" charset="-122"/>
                  </a:rPr>
                  <a:t>院长</a:t>
                </a:r>
                <a:endParaRPr lang="zh-CN" altLang="en-US" sz="2400" dirty="0">
                  <a:latin typeface="幼圆" pitchFamily="49" charset="-122"/>
                  <a:ea typeface="幼圆" pitchFamily="49" charset="-122"/>
                </a:endParaRPr>
              </a:p>
            </p:txBody>
          </p:sp>
          <p:cxnSp>
            <p:nvCxnSpPr>
              <p:cNvPr id="13" name="直接箭头连接符 12"/>
              <p:cNvCxnSpPr/>
              <p:nvPr/>
            </p:nvCxnSpPr>
            <p:spPr>
              <a:xfrm>
                <a:off x="3302223" y="3314907"/>
                <a:ext cx="32113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cxnSp>
          <p:nvCxnSpPr>
            <p:cNvPr id="31" name="直接箭头连接符 30"/>
            <p:cNvCxnSpPr/>
            <p:nvPr/>
          </p:nvCxnSpPr>
          <p:spPr>
            <a:xfrm>
              <a:off x="2234645" y="1995686"/>
              <a:ext cx="32113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419872" y="1243610"/>
          <a:ext cx="2880320" cy="1885920"/>
        </p:xfrm>
        <a:graphic>
          <a:graphicData uri="http://schemas.openxmlformats.org/drawingml/2006/table">
            <a:tbl>
              <a:tblPr firstRow="1" bandRow="1">
                <a:tableStyleId>{F5AB1C69-6EDB-4FF4-983F-18BD219EF322}</a:tableStyleId>
              </a:tblPr>
              <a:tblGrid>
                <a:gridCol w="730205"/>
                <a:gridCol w="1214011"/>
                <a:gridCol w="936104"/>
              </a:tblGrid>
              <a:tr h="377184">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7184">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5" name="表格 4"/>
          <p:cNvGraphicFramePr>
            <a:graphicFrameLocks noGrp="1"/>
          </p:cNvGraphicFramePr>
          <p:nvPr/>
        </p:nvGraphicFramePr>
        <p:xfrm>
          <a:off x="5652120" y="3209539"/>
          <a:ext cx="1656184" cy="1901200"/>
        </p:xfrm>
        <a:graphic>
          <a:graphicData uri="http://schemas.openxmlformats.org/drawingml/2006/table">
            <a:tbl>
              <a:tblPr firstRow="1" bandRow="1">
                <a:tableStyleId>{F5AB1C69-6EDB-4FF4-983F-18BD219EF322}</a:tableStyleId>
              </a:tblPr>
              <a:tblGrid>
                <a:gridCol w="648072"/>
                <a:gridCol w="1008112"/>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graphicFrame>
        <p:nvGraphicFramePr>
          <p:cNvPr id="6" name="表格 5"/>
          <p:cNvGraphicFramePr>
            <a:graphicFrameLocks noGrp="1"/>
          </p:cNvGraphicFramePr>
          <p:nvPr/>
        </p:nvGraphicFramePr>
        <p:xfrm>
          <a:off x="7524328" y="3209539"/>
          <a:ext cx="1368152" cy="1901200"/>
        </p:xfrm>
        <a:graphic>
          <a:graphicData uri="http://schemas.openxmlformats.org/drawingml/2006/table">
            <a:tbl>
              <a:tblPr firstRow="1" bandRow="1">
                <a:tableStyleId>{F5AB1C69-6EDB-4FF4-983F-18BD219EF322}</a:tableStyleId>
              </a:tblPr>
              <a:tblGrid>
                <a:gridCol w="648072"/>
                <a:gridCol w="720080"/>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7" name="表格 6"/>
          <p:cNvGraphicFramePr>
            <a:graphicFrameLocks noGrp="1"/>
          </p:cNvGraphicFramePr>
          <p:nvPr/>
        </p:nvGraphicFramePr>
        <p:xfrm>
          <a:off x="1043609" y="3297121"/>
          <a:ext cx="1632181" cy="1901200"/>
        </p:xfrm>
        <a:graphic>
          <a:graphicData uri="http://schemas.openxmlformats.org/drawingml/2006/table">
            <a:tbl>
              <a:tblPr firstRow="1" bandRow="1">
                <a:tableStyleId>{F5AB1C69-6EDB-4FF4-983F-18BD219EF322}</a:tableStyleId>
              </a:tblPr>
              <a:tblGrid>
                <a:gridCol w="648072"/>
                <a:gridCol w="984109"/>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graphicFrame>
        <p:nvGraphicFramePr>
          <p:cNvPr id="8" name="表格 7"/>
          <p:cNvGraphicFramePr>
            <a:graphicFrameLocks noGrp="1"/>
          </p:cNvGraphicFramePr>
          <p:nvPr/>
        </p:nvGraphicFramePr>
        <p:xfrm>
          <a:off x="2912573" y="3289548"/>
          <a:ext cx="1515411" cy="1026160"/>
        </p:xfrm>
        <a:graphic>
          <a:graphicData uri="http://schemas.openxmlformats.org/drawingml/2006/table">
            <a:tbl>
              <a:tblPr firstRow="1" bandRow="1">
                <a:tableStyleId>{F5AB1C69-6EDB-4FF4-983F-18BD219EF322}</a:tableStyleId>
              </a:tblPr>
              <a:tblGrid>
                <a:gridCol w="823549"/>
                <a:gridCol w="691862"/>
              </a:tblGrid>
              <a:tr h="372533">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bl>
          </a:graphicData>
        </a:graphic>
      </p:graphicFrame>
      <p:cxnSp>
        <p:nvCxnSpPr>
          <p:cNvPr id="9" name="直接连接符 8"/>
          <p:cNvCxnSpPr/>
          <p:nvPr/>
        </p:nvCxnSpPr>
        <p:spPr>
          <a:xfrm>
            <a:off x="5004048" y="3209539"/>
            <a:ext cx="0" cy="2240249"/>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59631" y="235595"/>
            <a:ext cx="3384377"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应用场景分析</a:t>
            </a:r>
            <a:endParaRPr lang="zh-CN" altLang="en-US" sz="28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187624" y="1675410"/>
            <a:ext cx="3456384" cy="436127"/>
            <a:chOff x="1233920" y="1788705"/>
            <a:chExt cx="4073465" cy="392515"/>
          </a:xfrm>
        </p:grpSpPr>
        <p:sp>
          <p:nvSpPr>
            <p:cNvPr id="32" name="TextBox 31"/>
            <p:cNvSpPr txBox="1"/>
            <p:nvPr/>
          </p:nvSpPr>
          <p:spPr>
            <a:xfrm>
              <a:off x="1233920" y="1788705"/>
              <a:ext cx="4073465" cy="387798"/>
            </a:xfrm>
            <a:prstGeom prst="rect">
              <a:avLst/>
            </a:prstGeom>
            <a:noFill/>
          </p:spPr>
          <p:txBody>
            <a:bodyPr wrap="square" rtlCol="0">
              <a:spAutoFit/>
            </a:bodyPr>
            <a:lstStyle/>
            <a:p>
              <a:r>
                <a:rPr lang="en-US" altLang="zh-CN" sz="2200" b="1" dirty="0">
                  <a:latin typeface="幼圆" pitchFamily="49" charset="-122"/>
                  <a:ea typeface="幼圆" pitchFamily="49" charset="-122"/>
                </a:rPr>
                <a:t>R</a:t>
              </a:r>
              <a:r>
                <a:rPr lang="en-US" altLang="zh-CN" sz="2200" b="1" dirty="0" smtClean="0">
                  <a:latin typeface="幼圆" pitchFamily="49" charset="-122"/>
                  <a:ea typeface="幼圆" pitchFamily="49" charset="-122"/>
                </a:rPr>
                <a:t>3</a:t>
              </a:r>
              <a:r>
                <a:rPr lang="en-US" altLang="zh-CN" sz="2200" dirty="0" smtClean="0">
                  <a:latin typeface="幼圆" pitchFamily="49" charset="-122"/>
                  <a:ea typeface="幼圆" pitchFamily="49" charset="-122"/>
                </a:rPr>
                <a:t>={ </a:t>
              </a:r>
              <a:r>
                <a:rPr lang="zh-CN" altLang="en-US" sz="2200" b="1" dirty="0" smtClean="0">
                  <a:latin typeface="幼圆" pitchFamily="49" charset="-122"/>
                  <a:ea typeface="幼圆" pitchFamily="49" charset="-122"/>
                </a:rPr>
                <a:t>学 号</a:t>
              </a:r>
              <a:r>
                <a:rPr lang="zh-CN" altLang="en-US" sz="2200" dirty="0" smtClean="0">
                  <a:latin typeface="幼圆" pitchFamily="49" charset="-122"/>
                  <a:ea typeface="幼圆" pitchFamily="49" charset="-122"/>
                </a:rPr>
                <a:t>，学院，院长</a:t>
              </a:r>
              <a:r>
                <a:rPr lang="en-US" altLang="zh-CN" sz="2200" dirty="0" smtClean="0">
                  <a:latin typeface="幼圆" pitchFamily="49" charset="-122"/>
                  <a:ea typeface="幼圆" pitchFamily="49" charset="-122"/>
                </a:rPr>
                <a:t>}</a:t>
              </a:r>
              <a:endParaRPr lang="zh-CN" altLang="en-US" sz="2200" dirty="0">
                <a:latin typeface="幼圆" pitchFamily="49" charset="-122"/>
                <a:ea typeface="幼圆" pitchFamily="49" charset="-122"/>
              </a:endParaRPr>
            </a:p>
          </p:txBody>
        </p:sp>
        <p:cxnSp>
          <p:nvCxnSpPr>
            <p:cNvPr id="33" name="直接连接符 32"/>
            <p:cNvCxnSpPr/>
            <p:nvPr/>
          </p:nvCxnSpPr>
          <p:spPr>
            <a:xfrm>
              <a:off x="2252286" y="218122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652120" y="1009295"/>
            <a:ext cx="2520280" cy="1200133"/>
            <a:chOff x="5796136" y="411510"/>
            <a:chExt cx="2520280" cy="1080120"/>
          </a:xfrm>
        </p:grpSpPr>
        <p:sp>
          <p:nvSpPr>
            <p:cNvPr id="42" name="TextBox 41"/>
            <p:cNvSpPr txBox="1"/>
            <p:nvPr/>
          </p:nvSpPr>
          <p:spPr>
            <a:xfrm>
              <a:off x="5796136" y="443448"/>
              <a:ext cx="2520280"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3" name="直接连接符 42"/>
            <p:cNvCxnSpPr/>
            <p:nvPr/>
          </p:nvCxnSpPr>
          <p:spPr>
            <a:xfrm>
              <a:off x="6516216" y="84355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96136" y="1012836"/>
              <a:ext cx="2520280"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5={ </a:t>
              </a:r>
              <a:r>
                <a:rPr lang="zh-CN" altLang="en-US" sz="2000" b="1" dirty="0" smtClean="0">
                  <a:latin typeface="幼圆" pitchFamily="49" charset="-122"/>
                  <a:ea typeface="幼圆" pitchFamily="49" charset="-122"/>
                </a:rPr>
                <a:t>学 院</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6" name="直接连接符 45"/>
            <p:cNvCxnSpPr/>
            <p:nvPr/>
          </p:nvCxnSpPr>
          <p:spPr>
            <a:xfrm>
              <a:off x="6516216" y="1419622"/>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796136" y="411510"/>
              <a:ext cx="2376264" cy="10801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5652120" y="2521463"/>
            <a:ext cx="2592288" cy="1200133"/>
            <a:chOff x="5796136" y="1923678"/>
            <a:chExt cx="2592288" cy="1080120"/>
          </a:xfrm>
        </p:grpSpPr>
        <p:sp>
          <p:nvSpPr>
            <p:cNvPr id="49" name="TextBox 48"/>
            <p:cNvSpPr txBox="1"/>
            <p:nvPr/>
          </p:nvSpPr>
          <p:spPr>
            <a:xfrm>
              <a:off x="5868144" y="1923678"/>
              <a:ext cx="2520280"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6={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50" name="直接连接符 49"/>
            <p:cNvCxnSpPr/>
            <p:nvPr/>
          </p:nvCxnSpPr>
          <p:spPr>
            <a:xfrm>
              <a:off x="6516216" y="2355726"/>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8144" y="2499742"/>
              <a:ext cx="2520280"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7={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53" name="直接连接符 52"/>
            <p:cNvCxnSpPr/>
            <p:nvPr/>
          </p:nvCxnSpPr>
          <p:spPr>
            <a:xfrm>
              <a:off x="6544567" y="293179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796136" y="1923678"/>
              <a:ext cx="2376264" cy="10801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5652120" y="3985625"/>
            <a:ext cx="1953243" cy="1680187"/>
            <a:chOff x="5652120" y="3435846"/>
            <a:chExt cx="1953243" cy="1512168"/>
          </a:xfrm>
        </p:grpSpPr>
        <p:sp>
          <p:nvSpPr>
            <p:cNvPr id="57" name="矩形 56"/>
            <p:cNvSpPr/>
            <p:nvPr/>
          </p:nvSpPr>
          <p:spPr>
            <a:xfrm>
              <a:off x="5652120" y="3435846"/>
              <a:ext cx="1872208" cy="151216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5940152" y="3435846"/>
              <a:ext cx="165618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8 ={</a:t>
              </a:r>
              <a:r>
                <a:rPr lang="zh-CN" altLang="en-US" sz="2000" b="1" dirty="0" smtClean="0">
                  <a:latin typeface="幼圆" pitchFamily="49" charset="-122"/>
                  <a:ea typeface="幼圆" pitchFamily="49" charset="-122"/>
                </a:rPr>
                <a:t>学号</a:t>
              </a:r>
              <a:r>
                <a:rPr lang="en-US" altLang="zh-CN" sz="2000" b="1" dirty="0" smtClean="0">
                  <a:latin typeface="幼圆" pitchFamily="49" charset="-122"/>
                  <a:ea typeface="幼圆" pitchFamily="49" charset="-122"/>
                </a:rPr>
                <a:t>}</a:t>
              </a:r>
              <a:endParaRPr lang="zh-CN" altLang="en-US" sz="2000" b="1" dirty="0">
                <a:latin typeface="幼圆" pitchFamily="49" charset="-122"/>
                <a:ea typeface="幼圆" pitchFamily="49" charset="-122"/>
              </a:endParaRPr>
            </a:p>
          </p:txBody>
        </p:sp>
        <p:sp>
          <p:nvSpPr>
            <p:cNvPr id="59" name="TextBox 58"/>
            <p:cNvSpPr txBox="1"/>
            <p:nvPr/>
          </p:nvSpPr>
          <p:spPr>
            <a:xfrm>
              <a:off x="5940152" y="3955871"/>
              <a:ext cx="165618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9 ={</a:t>
              </a:r>
              <a:r>
                <a:rPr lang="zh-CN" altLang="en-US" sz="2000" b="1"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sp>
          <p:nvSpPr>
            <p:cNvPr id="60" name="TextBox 59"/>
            <p:cNvSpPr txBox="1"/>
            <p:nvPr/>
          </p:nvSpPr>
          <p:spPr>
            <a:xfrm>
              <a:off x="5949179" y="4443958"/>
              <a:ext cx="165618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10 ={</a:t>
              </a:r>
              <a:r>
                <a:rPr lang="zh-CN" altLang="en-US" sz="2000" b="1"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grpSp>
      <p:sp>
        <p:nvSpPr>
          <p:cNvPr id="61" name="左大括号 60"/>
          <p:cNvSpPr/>
          <p:nvPr/>
        </p:nvSpPr>
        <p:spPr>
          <a:xfrm>
            <a:off x="4629306" y="1105305"/>
            <a:ext cx="950806" cy="3552395"/>
          </a:xfrm>
          <a:prstGeom prst="leftBrace">
            <a:avLst>
              <a:gd name="adj1" fmla="val 8333"/>
              <a:gd name="adj2" fmla="val 2142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65"/>
          <p:cNvSpPr txBox="1"/>
          <p:nvPr/>
        </p:nvSpPr>
        <p:spPr>
          <a:xfrm>
            <a:off x="1331640" y="3632682"/>
            <a:ext cx="254758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latin typeface="幼圆" pitchFamily="49" charset="-122"/>
                <a:ea typeface="幼圆" pitchFamily="49" charset="-122"/>
              </a:rPr>
              <a:t>属性列不变</a:t>
            </a:r>
            <a:endParaRPr lang="zh-CN" altLang="en-US" sz="2400" b="1" dirty="0">
              <a:latin typeface="幼圆" pitchFamily="49" charset="-122"/>
              <a:ea typeface="幼圆" pitchFamily="49" charset="-122"/>
            </a:endParaRPr>
          </a:p>
        </p:txBody>
      </p:sp>
      <p:sp>
        <p:nvSpPr>
          <p:cNvPr id="67" name="TextBox 66"/>
          <p:cNvSpPr txBox="1"/>
          <p:nvPr/>
        </p:nvSpPr>
        <p:spPr>
          <a:xfrm>
            <a:off x="1331640" y="4352762"/>
            <a:ext cx="3528392"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latin typeface="幼圆" pitchFamily="49" charset="-122"/>
                <a:ea typeface="幼圆" pitchFamily="49" charset="-122"/>
              </a:rPr>
              <a:t>属性列之间关联不变</a:t>
            </a:r>
            <a:endParaRPr lang="zh-CN" altLang="en-US" sz="2400" b="1" dirty="0">
              <a:latin typeface="幼圆" pitchFamily="49" charset="-122"/>
              <a:ea typeface="幼圆" pitchFamily="49" charset="-122"/>
            </a:endParaRPr>
          </a:p>
        </p:txBody>
      </p:sp>
      <p:sp>
        <p:nvSpPr>
          <p:cNvPr id="27" name="TextBox 26"/>
          <p:cNvSpPr txBox="1"/>
          <p:nvPr/>
        </p:nvSpPr>
        <p:spPr>
          <a:xfrm>
            <a:off x="1324393" y="2802458"/>
            <a:ext cx="1920251" cy="523220"/>
          </a:xfrm>
          <a:prstGeom prst="rect">
            <a:avLst/>
          </a:prstGeom>
          <a:noFill/>
        </p:spPr>
        <p:txBody>
          <a:bodyPr wrap="square" rtlCol="0">
            <a:spAutoFit/>
          </a:bodyPr>
          <a:lstStyle/>
          <a:p>
            <a:r>
              <a:rPr lang="en-US" altLang="zh-CN" sz="2800" dirty="0" smtClean="0"/>
              <a:t>R ( U, F )</a:t>
            </a:r>
            <a:endParaRPr lang="zh-CN" altLang="en-US" sz="2800" dirty="0"/>
          </a:p>
        </p:txBody>
      </p:sp>
      <p:sp>
        <p:nvSpPr>
          <p:cNvPr id="28" name="TextBox 27"/>
          <p:cNvSpPr txBox="1"/>
          <p:nvPr/>
        </p:nvSpPr>
        <p:spPr>
          <a:xfrm>
            <a:off x="1187624" y="0"/>
            <a:ext cx="7056784" cy="954107"/>
          </a:xfrm>
          <a:prstGeom prst="rect">
            <a:avLst/>
          </a:prstGeom>
          <a:noFill/>
        </p:spPr>
        <p:txBody>
          <a:bodyPr wrap="square" rtlCol="0">
            <a:spAutoFit/>
          </a:bodyPr>
          <a:lstStyle/>
          <a:p>
            <a:pPr algn="ctr">
              <a:lnSpc>
                <a:spcPct val="200000"/>
              </a:lnSpc>
            </a:pPr>
            <a:r>
              <a:rPr lang="zh-CN" altLang="en-US" sz="2800" b="1" dirty="0" smtClean="0">
                <a:latin typeface="+mj-ea"/>
                <a:ea typeface="+mj-ea"/>
              </a:rPr>
              <a:t>分解的等价定义</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wipe(left)">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left)">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wipe(left)">
                                      <p:cBhvr>
                                        <p:cTn id="36"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6" grpId="0"/>
      <p:bldP spid="67" grpId="0"/>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90" y="1257323"/>
            <a:ext cx="4464495" cy="128400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800" b="1" dirty="0" smtClean="0">
                <a:latin typeface="幼圆" pitchFamily="49" charset="-122"/>
                <a:ea typeface="幼圆" pitchFamily="49" charset="-122"/>
              </a:rPr>
              <a:t>无损连接性</a:t>
            </a:r>
            <a:endParaRPr lang="en-US" altLang="zh-CN" sz="2800" b="1" dirty="0" smtClean="0">
              <a:latin typeface="幼圆" pitchFamily="49" charset="-122"/>
              <a:ea typeface="幼圆" pitchFamily="49" charset="-122"/>
            </a:endParaRPr>
          </a:p>
          <a:p>
            <a:pPr>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分解后能否恢复</a:t>
            </a:r>
            <a:endParaRPr lang="zh-CN" altLang="en-US" sz="2800" dirty="0">
              <a:latin typeface="幼圆" pitchFamily="49" charset="-122"/>
              <a:ea typeface="幼圆" pitchFamily="49" charset="-122"/>
            </a:endParaRPr>
          </a:p>
        </p:txBody>
      </p:sp>
      <p:sp>
        <p:nvSpPr>
          <p:cNvPr id="5" name="TextBox 4"/>
          <p:cNvSpPr txBox="1"/>
          <p:nvPr/>
        </p:nvSpPr>
        <p:spPr>
          <a:xfrm>
            <a:off x="1763690" y="2697483"/>
            <a:ext cx="5472607" cy="128400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800" b="1" dirty="0" smtClean="0">
                <a:latin typeface="幼圆" pitchFamily="49" charset="-122"/>
                <a:ea typeface="幼圆" pitchFamily="49" charset="-122"/>
              </a:rPr>
              <a:t>保持函数依赖</a:t>
            </a:r>
            <a:endParaRPr lang="en-US" altLang="zh-CN" sz="2800" b="1" dirty="0" smtClean="0">
              <a:latin typeface="幼圆" pitchFamily="49" charset="-122"/>
              <a:ea typeface="幼圆" pitchFamily="49" charset="-122"/>
            </a:endParaRPr>
          </a:p>
          <a:p>
            <a:pPr>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分解前后的语义是否一致</a:t>
            </a:r>
            <a:endParaRPr lang="zh-CN" altLang="en-US" sz="2800" dirty="0">
              <a:latin typeface="幼圆" pitchFamily="49" charset="-122"/>
              <a:ea typeface="幼圆" pitchFamily="49" charset="-122"/>
            </a:endParaRPr>
          </a:p>
        </p:txBody>
      </p:sp>
      <p:sp>
        <p:nvSpPr>
          <p:cNvPr id="6" name="TextBox 5"/>
          <p:cNvSpPr txBox="1"/>
          <p:nvPr/>
        </p:nvSpPr>
        <p:spPr>
          <a:xfrm>
            <a:off x="1842780" y="4315766"/>
            <a:ext cx="6185604" cy="73866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800" b="1" dirty="0" smtClean="0">
                <a:latin typeface="幼圆" pitchFamily="49" charset="-122"/>
                <a:ea typeface="幼圆" pitchFamily="49" charset="-122"/>
              </a:rPr>
              <a:t>既保持函数依赖又具有无损连接性</a:t>
            </a:r>
            <a:endParaRPr lang="zh-CN" altLang="en-US" sz="2800" b="1" dirty="0">
              <a:latin typeface="幼圆" pitchFamily="49" charset="-122"/>
              <a:ea typeface="幼圆" pitchFamily="49" charset="-122"/>
            </a:endParaRPr>
          </a:p>
        </p:txBody>
      </p:sp>
      <p:sp>
        <p:nvSpPr>
          <p:cNvPr id="7" name="TextBox 6"/>
          <p:cNvSpPr txBox="1"/>
          <p:nvPr/>
        </p:nvSpPr>
        <p:spPr>
          <a:xfrm>
            <a:off x="1187624" y="0"/>
            <a:ext cx="7056784" cy="954107"/>
          </a:xfrm>
          <a:prstGeom prst="rect">
            <a:avLst/>
          </a:prstGeom>
          <a:noFill/>
        </p:spPr>
        <p:txBody>
          <a:bodyPr wrap="square" rtlCol="0">
            <a:spAutoFit/>
          </a:bodyPr>
          <a:lstStyle/>
          <a:p>
            <a:pPr algn="ctr">
              <a:lnSpc>
                <a:spcPct val="200000"/>
              </a:lnSpc>
            </a:pPr>
            <a:r>
              <a:rPr lang="zh-CN" altLang="en-US" sz="2800" b="1" dirty="0" smtClean="0">
                <a:latin typeface="+mj-ea"/>
                <a:ea typeface="+mj-ea"/>
              </a:rPr>
              <a:t>分解的等价定义</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043609" y="3610140"/>
          <a:ext cx="1632181" cy="1901200"/>
        </p:xfrm>
        <a:graphic>
          <a:graphicData uri="http://schemas.openxmlformats.org/drawingml/2006/table">
            <a:tbl>
              <a:tblPr firstRow="1" bandRow="1">
                <a:tableStyleId>{F5AB1C69-6EDB-4FF4-983F-18BD219EF322}</a:tableStyleId>
              </a:tblPr>
              <a:tblGrid>
                <a:gridCol w="648072"/>
                <a:gridCol w="984109"/>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graphicFrame>
        <p:nvGraphicFramePr>
          <p:cNvPr id="8" name="表格 7"/>
          <p:cNvGraphicFramePr>
            <a:graphicFrameLocks noGrp="1"/>
          </p:cNvGraphicFramePr>
          <p:nvPr/>
        </p:nvGraphicFramePr>
        <p:xfrm>
          <a:off x="2912573" y="3632602"/>
          <a:ext cx="1515411" cy="1026160"/>
        </p:xfrm>
        <a:graphic>
          <a:graphicData uri="http://schemas.openxmlformats.org/drawingml/2006/table">
            <a:tbl>
              <a:tblPr firstRow="1" bandRow="1">
                <a:tableStyleId>{F5AB1C69-6EDB-4FF4-983F-18BD219EF322}</a:tableStyleId>
              </a:tblPr>
              <a:tblGrid>
                <a:gridCol w="823549"/>
                <a:gridCol w="691862"/>
              </a:tblGrid>
              <a:tr h="372533">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bl>
          </a:graphicData>
        </a:graphic>
      </p:graphicFrame>
      <p:cxnSp>
        <p:nvCxnSpPr>
          <p:cNvPr id="13" name="直接箭头连接符 12"/>
          <p:cNvCxnSpPr/>
          <p:nvPr/>
        </p:nvCxnSpPr>
        <p:spPr>
          <a:xfrm flipH="1">
            <a:off x="1691680" y="3177536"/>
            <a:ext cx="432048" cy="4000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987824" y="3209728"/>
            <a:ext cx="360040" cy="4000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右箭头 20"/>
          <p:cNvSpPr/>
          <p:nvPr/>
        </p:nvSpPr>
        <p:spPr>
          <a:xfrm>
            <a:off x="4788024" y="3577580"/>
            <a:ext cx="864096" cy="5389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p:cNvGraphicFramePr>
            <a:graphicFrameLocks noGrp="1"/>
          </p:cNvGraphicFramePr>
          <p:nvPr/>
        </p:nvGraphicFramePr>
        <p:xfrm>
          <a:off x="5940154" y="3451853"/>
          <a:ext cx="2808310" cy="1885920"/>
        </p:xfrm>
        <a:graphic>
          <a:graphicData uri="http://schemas.openxmlformats.org/drawingml/2006/table">
            <a:tbl>
              <a:tblPr firstRow="1" bandRow="1">
                <a:tableStyleId>{F5AB1C69-6EDB-4FF4-983F-18BD219EF322}</a:tableStyleId>
              </a:tblPr>
              <a:tblGrid>
                <a:gridCol w="730205"/>
                <a:gridCol w="1142001"/>
                <a:gridCol w="936104"/>
              </a:tblGrid>
              <a:tr h="377184">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7184">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sp>
        <p:nvSpPr>
          <p:cNvPr id="14" name="TextBox 13"/>
          <p:cNvSpPr txBox="1"/>
          <p:nvPr/>
        </p:nvSpPr>
        <p:spPr>
          <a:xfrm>
            <a:off x="1241264" y="193204"/>
            <a:ext cx="2754671"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无损连接分解</a:t>
            </a:r>
            <a:endParaRPr lang="zh-CN" altLang="en-US" sz="3200" b="1" dirty="0">
              <a:latin typeface="幼圆" pitchFamily="49" charset="-122"/>
              <a:ea typeface="幼圆" pitchFamily="49" charset="-122"/>
            </a:endParaRPr>
          </a:p>
        </p:txBody>
      </p:sp>
      <p:sp>
        <p:nvSpPr>
          <p:cNvPr id="15" name="TextBox 14"/>
          <p:cNvSpPr txBox="1"/>
          <p:nvPr/>
        </p:nvSpPr>
        <p:spPr>
          <a:xfrm>
            <a:off x="4932040" y="1001841"/>
            <a:ext cx="3456384"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幼圆" pitchFamily="49" charset="-122"/>
                <a:ea typeface="幼圆" pitchFamily="49" charset="-122"/>
              </a:rPr>
              <a:t>分解后的数据表可以通过自然连接恢复</a:t>
            </a:r>
            <a:endParaRPr lang="zh-CN" altLang="en-US" sz="2400" dirty="0">
              <a:latin typeface="幼圆" pitchFamily="49" charset="-122"/>
              <a:ea typeface="幼圆" pitchFamily="49" charset="-122"/>
            </a:endParaRPr>
          </a:p>
        </p:txBody>
      </p:sp>
      <p:graphicFrame>
        <p:nvGraphicFramePr>
          <p:cNvPr id="16" name="表格 15"/>
          <p:cNvGraphicFramePr>
            <a:graphicFrameLocks noGrp="1"/>
          </p:cNvGraphicFramePr>
          <p:nvPr/>
        </p:nvGraphicFramePr>
        <p:xfrm>
          <a:off x="1403648" y="1291613"/>
          <a:ext cx="2304256" cy="2098016"/>
        </p:xfrm>
        <a:graphic>
          <a:graphicData uri="http://schemas.openxmlformats.org/drawingml/2006/table">
            <a:tbl>
              <a:tblPr firstRow="1" bandRow="1">
                <a:tableStyleId>{F5AB1C69-6EDB-4FF4-983F-18BD219EF322}</a:tableStyleId>
              </a:tblPr>
              <a:tblGrid>
                <a:gridCol w="550499"/>
                <a:gridCol w="961669"/>
                <a:gridCol w="792088"/>
              </a:tblGrid>
              <a:tr h="377184">
                <a:tc>
                  <a:txBody>
                    <a:bodyPr/>
                    <a:lstStyle/>
                    <a:p>
                      <a:r>
                        <a:rPr lang="zh-CN" altLang="en-US" sz="1600" dirty="0" smtClean="0"/>
                        <a:t>学号</a:t>
                      </a:r>
                      <a:endParaRPr lang="zh-CN" altLang="en-US" sz="1600" dirty="0"/>
                    </a:p>
                  </a:txBody>
                  <a:tcPr marT="50800" marB="50800"/>
                </a:tc>
                <a:tc>
                  <a:txBody>
                    <a:bodyPr/>
                    <a:lstStyle/>
                    <a:p>
                      <a:r>
                        <a:rPr lang="zh-CN" altLang="en-US" sz="1600" dirty="0" smtClean="0"/>
                        <a:t>学院</a:t>
                      </a:r>
                      <a:endParaRPr lang="zh-CN" altLang="en-US" sz="1600" dirty="0"/>
                    </a:p>
                  </a:txBody>
                  <a:tcPr marT="50800" marB="50800"/>
                </a:tc>
                <a:tc>
                  <a:txBody>
                    <a:bodyPr/>
                    <a:lstStyle/>
                    <a:p>
                      <a:r>
                        <a:rPr lang="zh-CN" altLang="en-US" sz="1600" dirty="0" smtClean="0"/>
                        <a:t>院长</a:t>
                      </a:r>
                      <a:endParaRPr lang="zh-CN" altLang="en-US" sz="1600" dirty="0"/>
                    </a:p>
                  </a:txBody>
                  <a:tcPr marT="50800" marB="50800"/>
                </a:tc>
              </a:tr>
              <a:tr h="377184">
                <a:tc>
                  <a:txBody>
                    <a:bodyPr/>
                    <a:lstStyle/>
                    <a:p>
                      <a:r>
                        <a:rPr lang="en-US" altLang="zh-CN" sz="1600" dirty="0" smtClean="0"/>
                        <a:t>S1</a:t>
                      </a:r>
                      <a:endParaRPr lang="zh-CN" altLang="en-US" sz="1600" dirty="0"/>
                    </a:p>
                  </a:txBody>
                  <a:tcPr marT="50800" marB="50800"/>
                </a:tc>
                <a:tc>
                  <a:txBody>
                    <a:bodyPr/>
                    <a:lstStyle/>
                    <a:p>
                      <a:r>
                        <a:rPr lang="zh-CN" altLang="en-US" sz="1600" dirty="0" smtClean="0"/>
                        <a:t>计算机</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1403648" y="1291613"/>
          <a:ext cx="2088232" cy="2098016"/>
        </p:xfrm>
        <a:graphic>
          <a:graphicData uri="http://schemas.openxmlformats.org/drawingml/2006/table">
            <a:tbl>
              <a:tblPr firstRow="1" bandRow="1">
                <a:tableStyleId>{F5AB1C69-6EDB-4FF4-983F-18BD219EF322}</a:tableStyleId>
              </a:tblPr>
              <a:tblGrid>
                <a:gridCol w="550499"/>
                <a:gridCol w="889661"/>
                <a:gridCol w="648072"/>
              </a:tblGrid>
              <a:tr h="377184">
                <a:tc>
                  <a:txBody>
                    <a:bodyPr/>
                    <a:lstStyle/>
                    <a:p>
                      <a:r>
                        <a:rPr lang="zh-CN" altLang="en-US" sz="1600" dirty="0" smtClean="0"/>
                        <a:t>学号</a:t>
                      </a:r>
                      <a:endParaRPr lang="zh-CN" altLang="en-US" sz="1600" dirty="0"/>
                    </a:p>
                  </a:txBody>
                  <a:tcPr marT="50800" marB="50800"/>
                </a:tc>
                <a:tc>
                  <a:txBody>
                    <a:bodyPr/>
                    <a:lstStyle/>
                    <a:p>
                      <a:r>
                        <a:rPr lang="zh-CN" altLang="en-US" sz="1600" dirty="0" smtClean="0"/>
                        <a:t>学院</a:t>
                      </a:r>
                      <a:endParaRPr lang="zh-CN" altLang="en-US" sz="1600" dirty="0"/>
                    </a:p>
                  </a:txBody>
                  <a:tcPr marT="50800" marB="50800"/>
                </a:tc>
                <a:tc>
                  <a:txBody>
                    <a:bodyPr/>
                    <a:lstStyle/>
                    <a:p>
                      <a:r>
                        <a:rPr lang="zh-CN" altLang="en-US" sz="1600" dirty="0" smtClean="0"/>
                        <a:t>院长</a:t>
                      </a:r>
                      <a:endParaRPr lang="zh-CN" altLang="en-US" sz="1600" dirty="0"/>
                    </a:p>
                  </a:txBody>
                  <a:tcPr marT="50800" marB="50800"/>
                </a:tc>
              </a:tr>
              <a:tr h="377184">
                <a:tc>
                  <a:txBody>
                    <a:bodyPr/>
                    <a:lstStyle/>
                    <a:p>
                      <a:r>
                        <a:rPr lang="en-US" altLang="zh-CN" sz="1600" dirty="0" smtClean="0"/>
                        <a:t>S1</a:t>
                      </a:r>
                      <a:endParaRPr lang="zh-CN" altLang="en-US" sz="1600" dirty="0"/>
                    </a:p>
                  </a:txBody>
                  <a:tcPr marT="50800" marB="50800"/>
                </a:tc>
                <a:tc>
                  <a:txBody>
                    <a:bodyPr/>
                    <a:lstStyle/>
                    <a:p>
                      <a:r>
                        <a:rPr lang="zh-CN" altLang="en-US" sz="1600" dirty="0" smtClean="0"/>
                        <a:t>计算机</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graphicFrame>
        <p:nvGraphicFramePr>
          <p:cNvPr id="10" name="表格 9"/>
          <p:cNvGraphicFramePr>
            <a:graphicFrameLocks noGrp="1"/>
          </p:cNvGraphicFramePr>
          <p:nvPr/>
        </p:nvGraphicFramePr>
        <p:xfrm>
          <a:off x="1235554" y="3838753"/>
          <a:ext cx="672150" cy="1766143"/>
        </p:xfrm>
        <a:graphic>
          <a:graphicData uri="http://schemas.openxmlformats.org/drawingml/2006/table">
            <a:tbl>
              <a:tblPr firstRow="1" bandRow="1">
                <a:tableStyleId>{F5AB1C69-6EDB-4FF4-983F-18BD219EF322}</a:tableStyleId>
              </a:tblPr>
              <a:tblGrid>
                <a:gridCol w="672150"/>
              </a:tblGrid>
              <a:tr h="384383">
                <a:tc>
                  <a:txBody>
                    <a:bodyPr/>
                    <a:lstStyle/>
                    <a:p>
                      <a:r>
                        <a:rPr lang="zh-CN" altLang="en-US" sz="1600" dirty="0" smtClean="0"/>
                        <a:t>学号</a:t>
                      </a:r>
                      <a:endParaRPr lang="zh-CN" altLang="en-US" sz="1600" dirty="0"/>
                    </a:p>
                  </a:txBody>
                  <a:tcPr marT="50800" marB="50800"/>
                </a:tc>
              </a:tr>
              <a:tr h="338667">
                <a:tc>
                  <a:txBody>
                    <a:bodyPr/>
                    <a:lstStyle/>
                    <a:p>
                      <a:r>
                        <a:rPr lang="en-US" altLang="zh-CN" sz="1600" dirty="0" smtClean="0"/>
                        <a:t>S1</a:t>
                      </a:r>
                      <a:endParaRPr lang="zh-CN" altLang="en-US" sz="1600" dirty="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r>
              <a:tr h="338667">
                <a:tc>
                  <a:txBody>
                    <a:bodyPr/>
                    <a:lstStyle/>
                    <a:p>
                      <a:r>
                        <a:rPr lang="en-US" altLang="zh-CN" sz="1600" dirty="0" smtClean="0"/>
                        <a:t>S3</a:t>
                      </a:r>
                      <a:endParaRPr lang="zh-CN" altLang="en-US" sz="1600" dirty="0"/>
                    </a:p>
                  </a:txBody>
                  <a:tcPr marT="50800" marB="50800"/>
                </a:tc>
              </a:tr>
              <a:tr h="338667">
                <a:tc>
                  <a:txBody>
                    <a:bodyPr/>
                    <a:lstStyle/>
                    <a:p>
                      <a:r>
                        <a:rPr lang="en-US" altLang="zh-CN" sz="1600" dirty="0" smtClean="0"/>
                        <a:t>S4</a:t>
                      </a:r>
                      <a:endParaRPr lang="zh-CN" altLang="en-US" sz="1600" dirty="0"/>
                    </a:p>
                  </a:txBody>
                  <a:tcPr marT="50800" marB="50800"/>
                </a:tc>
              </a:tr>
            </a:tbl>
          </a:graphicData>
        </a:graphic>
      </p:graphicFrame>
      <p:graphicFrame>
        <p:nvGraphicFramePr>
          <p:cNvPr id="11" name="表格 10"/>
          <p:cNvGraphicFramePr>
            <a:graphicFrameLocks noGrp="1"/>
          </p:cNvGraphicFramePr>
          <p:nvPr/>
        </p:nvGraphicFramePr>
        <p:xfrm>
          <a:off x="2074943" y="3838752"/>
          <a:ext cx="840873" cy="1727200"/>
        </p:xfrm>
        <a:graphic>
          <a:graphicData uri="http://schemas.openxmlformats.org/drawingml/2006/table">
            <a:tbl>
              <a:tblPr firstRow="1" bandRow="1">
                <a:tableStyleId>{F5AB1C69-6EDB-4FF4-983F-18BD219EF322}</a:tableStyleId>
              </a:tblPr>
              <a:tblGrid>
                <a:gridCol w="840873"/>
              </a:tblGrid>
              <a:tr h="338667">
                <a:tc>
                  <a:txBody>
                    <a:bodyPr/>
                    <a:lstStyle/>
                    <a:p>
                      <a:r>
                        <a:rPr lang="zh-CN" altLang="en-US" sz="1600" dirty="0" smtClean="0"/>
                        <a:t>学院</a:t>
                      </a:r>
                      <a:endParaRPr lang="zh-CN" altLang="en-US" sz="1600" dirty="0"/>
                    </a:p>
                  </a:txBody>
                  <a:tcPr marT="50800" marB="50800"/>
                </a:tc>
              </a:tr>
              <a:tr h="338667">
                <a:tc>
                  <a:txBody>
                    <a:bodyPr/>
                    <a:lstStyle/>
                    <a:p>
                      <a:r>
                        <a:rPr lang="zh-CN" altLang="en-US" sz="1600" dirty="0" smtClean="0"/>
                        <a:t>计算机</a:t>
                      </a:r>
                      <a:endParaRPr lang="zh-CN" altLang="en-US" sz="1600" dirty="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r>
            </a:tbl>
          </a:graphicData>
        </a:graphic>
      </p:graphicFrame>
      <p:graphicFrame>
        <p:nvGraphicFramePr>
          <p:cNvPr id="12" name="表格 11"/>
          <p:cNvGraphicFramePr>
            <a:graphicFrameLocks noGrp="1"/>
          </p:cNvGraphicFramePr>
          <p:nvPr/>
        </p:nvGraphicFramePr>
        <p:xfrm>
          <a:off x="3203848" y="3838752"/>
          <a:ext cx="648072" cy="1727200"/>
        </p:xfrm>
        <a:graphic>
          <a:graphicData uri="http://schemas.openxmlformats.org/drawingml/2006/table">
            <a:tbl>
              <a:tblPr firstRow="1" bandRow="1">
                <a:tableStyleId>{F5AB1C69-6EDB-4FF4-983F-18BD219EF322}</a:tableStyleId>
              </a:tblPr>
              <a:tblGrid>
                <a:gridCol w="648072"/>
              </a:tblGrid>
              <a:tr h="338667">
                <a:tc>
                  <a:txBody>
                    <a:bodyPr/>
                    <a:lstStyle/>
                    <a:p>
                      <a:r>
                        <a:rPr lang="zh-CN" altLang="en-US" sz="1600" dirty="0" smtClean="0"/>
                        <a:t>院长</a:t>
                      </a:r>
                      <a:endParaRPr lang="zh-CN" altLang="en-US" sz="1600" dirty="0"/>
                    </a:p>
                  </a:txBody>
                  <a:tcPr marT="50800" marB="50800"/>
                </a:tc>
              </a:tr>
              <a:tr h="338667">
                <a:tc>
                  <a:txBody>
                    <a:bodyPr/>
                    <a:lstStyle/>
                    <a:p>
                      <a:r>
                        <a:rPr lang="zh-CN" altLang="en-US" sz="1600" dirty="0" smtClean="0"/>
                        <a:t>张三</a:t>
                      </a:r>
                      <a:endParaRPr lang="zh-CN" altLang="en-US" sz="1600" dirty="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386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cxnSp>
        <p:nvCxnSpPr>
          <p:cNvPr id="17" name="直接箭头连接符 16"/>
          <p:cNvCxnSpPr>
            <a:endCxn id="10" idx="0"/>
          </p:cNvCxnSpPr>
          <p:nvPr/>
        </p:nvCxnSpPr>
        <p:spPr>
          <a:xfrm flipH="1">
            <a:off x="1571629" y="3177536"/>
            <a:ext cx="311997" cy="6612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339752" y="3177536"/>
            <a:ext cx="0" cy="6612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987824" y="3204021"/>
            <a:ext cx="288032" cy="6347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右箭头 22"/>
          <p:cNvSpPr/>
          <p:nvPr/>
        </p:nvSpPr>
        <p:spPr>
          <a:xfrm>
            <a:off x="4211960" y="3838753"/>
            <a:ext cx="864096" cy="5389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表格 23"/>
          <p:cNvGraphicFramePr>
            <a:graphicFrameLocks noGrp="1"/>
          </p:cNvGraphicFramePr>
          <p:nvPr/>
        </p:nvGraphicFramePr>
        <p:xfrm>
          <a:off x="5508104" y="2166585"/>
          <a:ext cx="2952328" cy="3239032"/>
        </p:xfrm>
        <a:graphic>
          <a:graphicData uri="http://schemas.openxmlformats.org/drawingml/2006/table">
            <a:tbl>
              <a:tblPr firstRow="1" bandRow="1">
                <a:tableStyleId>{F5AB1C69-6EDB-4FF4-983F-18BD219EF322}</a:tableStyleId>
              </a:tblPr>
              <a:tblGrid>
                <a:gridCol w="727968"/>
                <a:gridCol w="1216248"/>
                <a:gridCol w="1008112"/>
              </a:tblGrid>
              <a:tr h="404879">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404879">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en-US" altLang="zh-CN" sz="1800" dirty="0" smtClean="0"/>
                        <a:t>S2</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en-US" altLang="zh-CN" sz="1800" dirty="0" smtClean="0"/>
                        <a:t>S2</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404879">
                <a:tc>
                  <a:txBody>
                    <a:bodyPr/>
                    <a:lstStyle/>
                    <a:p>
                      <a:r>
                        <a:rPr lang="zh-CN" altLang="en-US" sz="1800" dirty="0" smtClean="0"/>
                        <a:t>：</a:t>
                      </a:r>
                      <a:endParaRPr lang="zh-CN" altLang="en-US" sz="1800" dirty="0"/>
                    </a:p>
                  </a:txBody>
                  <a:tcPr marT="50800" marB="50800"/>
                </a:tc>
                <a:tc>
                  <a:txBody>
                    <a:bodyPr/>
                    <a:lstStyle/>
                    <a:p>
                      <a:r>
                        <a:rPr lang="zh-CN" altLang="en-US" sz="1800" dirty="0" smtClean="0"/>
                        <a:t>：</a:t>
                      </a:r>
                      <a:endParaRPr lang="zh-CN" altLang="en-US" sz="1800" dirty="0"/>
                    </a:p>
                  </a:txBody>
                  <a:tcPr marT="50800" marB="50800"/>
                </a:tc>
                <a:tc>
                  <a:txBody>
                    <a:bodyPr/>
                    <a:lstStyle/>
                    <a:p>
                      <a:r>
                        <a:rPr lang="zh-CN" altLang="en-US" sz="1800" dirty="0" smtClean="0"/>
                        <a:t>：</a:t>
                      </a:r>
                      <a:endParaRPr lang="zh-CN" altLang="en-US" sz="1800" dirty="0"/>
                    </a:p>
                  </a:txBody>
                  <a:tcPr marT="50800" marB="50800"/>
                </a:tc>
              </a:tr>
            </a:tbl>
          </a:graphicData>
        </a:graphic>
      </p:graphicFrame>
      <p:sp>
        <p:nvSpPr>
          <p:cNvPr id="14" name="TextBox 13"/>
          <p:cNvSpPr txBox="1"/>
          <p:nvPr/>
        </p:nvSpPr>
        <p:spPr>
          <a:xfrm>
            <a:off x="1241264" y="193204"/>
            <a:ext cx="2754671"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无损连接分解</a:t>
            </a:r>
            <a:endParaRPr lang="zh-CN" altLang="en-US" sz="3200" b="1" dirty="0">
              <a:latin typeface="幼圆" pitchFamily="49" charset="-122"/>
              <a:ea typeface="幼圆" pitchFamily="49" charset="-122"/>
            </a:endParaRPr>
          </a:p>
        </p:txBody>
      </p:sp>
      <p:sp>
        <p:nvSpPr>
          <p:cNvPr id="15" name="TextBox 14"/>
          <p:cNvSpPr txBox="1"/>
          <p:nvPr/>
        </p:nvSpPr>
        <p:spPr>
          <a:xfrm>
            <a:off x="4932040" y="1001841"/>
            <a:ext cx="3456384"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幼圆" pitchFamily="49" charset="-122"/>
                <a:ea typeface="幼圆" pitchFamily="49" charset="-122"/>
              </a:rPr>
              <a:t>分解后的数据表可以通过自然连接恢复</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043609" y="3610140"/>
          <a:ext cx="1632181" cy="1901200"/>
        </p:xfrm>
        <a:graphic>
          <a:graphicData uri="http://schemas.openxmlformats.org/drawingml/2006/table">
            <a:tbl>
              <a:tblPr firstRow="1" bandRow="1">
                <a:tableStyleId>{F5AB1C69-6EDB-4FF4-983F-18BD219EF322}</a:tableStyleId>
              </a:tblPr>
              <a:tblGrid>
                <a:gridCol w="648072"/>
                <a:gridCol w="984109"/>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cxnSp>
        <p:nvCxnSpPr>
          <p:cNvPr id="13" name="直接箭头连接符 12"/>
          <p:cNvCxnSpPr/>
          <p:nvPr/>
        </p:nvCxnSpPr>
        <p:spPr>
          <a:xfrm flipH="1">
            <a:off x="1691680" y="3177536"/>
            <a:ext cx="432048" cy="4000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987824" y="3209728"/>
            <a:ext cx="360040" cy="4000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右箭头 20"/>
          <p:cNvSpPr/>
          <p:nvPr/>
        </p:nvSpPr>
        <p:spPr>
          <a:xfrm>
            <a:off x="4788024" y="3577580"/>
            <a:ext cx="864096" cy="53891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表格 21"/>
          <p:cNvGraphicFramePr>
            <a:graphicFrameLocks noGrp="1"/>
          </p:cNvGraphicFramePr>
          <p:nvPr/>
        </p:nvGraphicFramePr>
        <p:xfrm>
          <a:off x="6156176" y="3589129"/>
          <a:ext cx="2520280" cy="1885920"/>
        </p:xfrm>
        <a:graphic>
          <a:graphicData uri="http://schemas.openxmlformats.org/drawingml/2006/table">
            <a:tbl>
              <a:tblPr firstRow="1" bandRow="1">
                <a:tableStyleId>{F5AB1C69-6EDB-4FF4-983F-18BD219EF322}</a:tableStyleId>
              </a:tblPr>
              <a:tblGrid>
                <a:gridCol w="730205"/>
                <a:gridCol w="897782"/>
                <a:gridCol w="892293"/>
              </a:tblGrid>
              <a:tr h="377184">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7184">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14" name="表格 13"/>
          <p:cNvGraphicFramePr>
            <a:graphicFrameLocks noGrp="1"/>
          </p:cNvGraphicFramePr>
          <p:nvPr/>
        </p:nvGraphicFramePr>
        <p:xfrm>
          <a:off x="2915816" y="3610140"/>
          <a:ext cx="1368152" cy="1901200"/>
        </p:xfrm>
        <a:graphic>
          <a:graphicData uri="http://schemas.openxmlformats.org/drawingml/2006/table">
            <a:tbl>
              <a:tblPr firstRow="1" bandRow="1">
                <a:tableStyleId>{F5AB1C69-6EDB-4FF4-983F-18BD219EF322}</a:tableStyleId>
              </a:tblPr>
              <a:tblGrid>
                <a:gridCol w="648072"/>
                <a:gridCol w="720080"/>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17" name="表格 16"/>
          <p:cNvGraphicFramePr>
            <a:graphicFrameLocks noGrp="1"/>
          </p:cNvGraphicFramePr>
          <p:nvPr/>
        </p:nvGraphicFramePr>
        <p:xfrm>
          <a:off x="1403648" y="1291613"/>
          <a:ext cx="2088232" cy="2098016"/>
        </p:xfrm>
        <a:graphic>
          <a:graphicData uri="http://schemas.openxmlformats.org/drawingml/2006/table">
            <a:tbl>
              <a:tblPr firstRow="1" bandRow="1">
                <a:tableStyleId>{F5AB1C69-6EDB-4FF4-983F-18BD219EF322}</a:tableStyleId>
              </a:tblPr>
              <a:tblGrid>
                <a:gridCol w="550499"/>
                <a:gridCol w="817653"/>
                <a:gridCol w="720080"/>
              </a:tblGrid>
              <a:tr h="377184">
                <a:tc>
                  <a:txBody>
                    <a:bodyPr/>
                    <a:lstStyle/>
                    <a:p>
                      <a:r>
                        <a:rPr lang="zh-CN" altLang="en-US" sz="1600" dirty="0" smtClean="0"/>
                        <a:t>学号</a:t>
                      </a:r>
                      <a:endParaRPr lang="zh-CN" altLang="en-US" sz="1600" dirty="0"/>
                    </a:p>
                  </a:txBody>
                  <a:tcPr marT="50800" marB="50800"/>
                </a:tc>
                <a:tc>
                  <a:txBody>
                    <a:bodyPr/>
                    <a:lstStyle/>
                    <a:p>
                      <a:r>
                        <a:rPr lang="zh-CN" altLang="en-US" sz="1600" dirty="0" smtClean="0"/>
                        <a:t>学院</a:t>
                      </a:r>
                      <a:endParaRPr lang="zh-CN" altLang="en-US" sz="1600" dirty="0"/>
                    </a:p>
                  </a:txBody>
                  <a:tcPr marT="50800" marB="50800"/>
                </a:tc>
                <a:tc>
                  <a:txBody>
                    <a:bodyPr/>
                    <a:lstStyle/>
                    <a:p>
                      <a:r>
                        <a:rPr lang="zh-CN" altLang="en-US" sz="1600" dirty="0" smtClean="0"/>
                        <a:t>院长</a:t>
                      </a:r>
                      <a:endParaRPr lang="zh-CN" altLang="en-US" sz="1600" dirty="0"/>
                    </a:p>
                  </a:txBody>
                  <a:tcPr marT="50800" marB="50800"/>
                </a:tc>
              </a:tr>
              <a:tr h="377184">
                <a:tc>
                  <a:txBody>
                    <a:bodyPr/>
                    <a:lstStyle/>
                    <a:p>
                      <a:r>
                        <a:rPr lang="en-US" altLang="zh-CN" sz="1600" dirty="0" smtClean="0"/>
                        <a:t>S1</a:t>
                      </a:r>
                      <a:endParaRPr lang="zh-CN" altLang="en-US" sz="1600" dirty="0"/>
                    </a:p>
                  </a:txBody>
                  <a:tcPr marT="50800" marB="50800"/>
                </a:tc>
                <a:tc>
                  <a:txBody>
                    <a:bodyPr/>
                    <a:lstStyle/>
                    <a:p>
                      <a:r>
                        <a:rPr lang="zh-CN" altLang="en-US" sz="1600" dirty="0" smtClean="0"/>
                        <a:t>计算机</a:t>
                      </a:r>
                      <a:endParaRPr lang="zh-CN" altLang="en-US" sz="1600" dirty="0"/>
                    </a:p>
                  </a:txBody>
                  <a:tcPr marT="50800" marB="50800"/>
                </a:tc>
                <a:tc>
                  <a:txBody>
                    <a:bodyPr/>
                    <a:lstStyle/>
                    <a:p>
                      <a:r>
                        <a:rPr lang="zh-CN" altLang="en-US" sz="1600" dirty="0" smtClean="0"/>
                        <a:t>张三</a:t>
                      </a:r>
                      <a:endParaRPr lang="zh-CN" altLang="en-US" sz="16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S2</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S3</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r h="377184">
                <a:tc>
                  <a:txBody>
                    <a:bodyPr/>
                    <a:lstStyle/>
                    <a:p>
                      <a:r>
                        <a:rPr lang="en-US" altLang="zh-CN" sz="1600" dirty="0" smtClean="0"/>
                        <a:t>S4</a:t>
                      </a:r>
                      <a:endParaRPr lang="zh-CN" altLang="en-US" sz="16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计算机</a:t>
                      </a:r>
                      <a:endParaRPr lang="zh-CN" altLang="en-US" sz="16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t>张三</a:t>
                      </a:r>
                      <a:endParaRPr lang="zh-CN" altLang="en-US" sz="1600" dirty="0" smtClean="0"/>
                    </a:p>
                  </a:txBody>
                  <a:tcPr marT="50800" marB="50800"/>
                </a:tc>
              </a:tr>
            </a:tbl>
          </a:graphicData>
        </a:graphic>
      </p:graphicFrame>
      <p:sp>
        <p:nvSpPr>
          <p:cNvPr id="12" name="TextBox 11"/>
          <p:cNvSpPr txBox="1"/>
          <p:nvPr/>
        </p:nvSpPr>
        <p:spPr>
          <a:xfrm>
            <a:off x="1241264" y="193204"/>
            <a:ext cx="2754671"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无损连接分解</a:t>
            </a:r>
            <a:endParaRPr lang="zh-CN" altLang="en-US" sz="3200" b="1" dirty="0">
              <a:latin typeface="幼圆" pitchFamily="49" charset="-122"/>
              <a:ea typeface="幼圆" pitchFamily="49" charset="-122"/>
            </a:endParaRPr>
          </a:p>
        </p:txBody>
      </p:sp>
      <p:sp>
        <p:nvSpPr>
          <p:cNvPr id="18" name="TextBox 17"/>
          <p:cNvSpPr txBox="1"/>
          <p:nvPr/>
        </p:nvSpPr>
        <p:spPr>
          <a:xfrm>
            <a:off x="4932040" y="1001841"/>
            <a:ext cx="3456384"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latin typeface="幼圆" pitchFamily="49" charset="-122"/>
                <a:ea typeface="幼圆" pitchFamily="49" charset="-122"/>
              </a:rPr>
              <a:t>分解后的数据表可以通过自然连接恢复</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043607" y="2170006"/>
            <a:ext cx="3555692" cy="471469"/>
            <a:chOff x="1116882" y="1788705"/>
            <a:chExt cx="4190503" cy="424322"/>
          </a:xfrm>
        </p:grpSpPr>
        <p:sp>
          <p:nvSpPr>
            <p:cNvPr id="32" name="TextBox 31"/>
            <p:cNvSpPr txBox="1"/>
            <p:nvPr/>
          </p:nvSpPr>
          <p:spPr>
            <a:xfrm>
              <a:off x="1116882" y="1788705"/>
              <a:ext cx="4190503" cy="387798"/>
            </a:xfrm>
            <a:prstGeom prst="rect">
              <a:avLst/>
            </a:prstGeom>
            <a:noFill/>
          </p:spPr>
          <p:txBody>
            <a:bodyPr wrap="square" rtlCol="0">
              <a:spAutoFit/>
            </a:bodyPr>
            <a:lstStyle/>
            <a:p>
              <a:r>
                <a:rPr lang="en-US" altLang="zh-CN" sz="2200" dirty="0">
                  <a:latin typeface="幼圆" pitchFamily="49" charset="-122"/>
                  <a:ea typeface="幼圆" pitchFamily="49" charset="-122"/>
                </a:rPr>
                <a:t>R</a:t>
              </a:r>
              <a:r>
                <a:rPr lang="en-US" altLang="zh-CN" sz="2200" dirty="0" smtClean="0">
                  <a:latin typeface="幼圆" pitchFamily="49" charset="-122"/>
                  <a:ea typeface="幼圆" pitchFamily="49" charset="-122"/>
                </a:rPr>
                <a:t>3={ </a:t>
              </a:r>
              <a:r>
                <a:rPr lang="zh-CN" altLang="en-US" sz="2200" b="1" dirty="0" smtClean="0">
                  <a:latin typeface="幼圆" pitchFamily="49" charset="-122"/>
                  <a:ea typeface="幼圆" pitchFamily="49" charset="-122"/>
                </a:rPr>
                <a:t>学 号</a:t>
              </a:r>
              <a:r>
                <a:rPr lang="zh-CN" altLang="en-US" sz="2200" dirty="0" smtClean="0">
                  <a:latin typeface="幼圆" pitchFamily="49" charset="-122"/>
                  <a:ea typeface="幼圆" pitchFamily="49" charset="-122"/>
                </a:rPr>
                <a:t>，学院，院长 </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33" name="直接连接符 32"/>
            <p:cNvCxnSpPr/>
            <p:nvPr/>
          </p:nvCxnSpPr>
          <p:spPr>
            <a:xfrm>
              <a:off x="2135287" y="2213027"/>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796136" y="1057301"/>
            <a:ext cx="2520280" cy="1200133"/>
            <a:chOff x="5796136" y="411510"/>
            <a:chExt cx="2520280" cy="1080120"/>
          </a:xfrm>
        </p:grpSpPr>
        <p:sp>
          <p:nvSpPr>
            <p:cNvPr id="42" name="TextBox 41"/>
            <p:cNvSpPr txBox="1"/>
            <p:nvPr/>
          </p:nvSpPr>
          <p:spPr>
            <a:xfrm>
              <a:off x="5796136" y="443448"/>
              <a:ext cx="2520280"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3" name="直接连接符 42"/>
            <p:cNvCxnSpPr/>
            <p:nvPr/>
          </p:nvCxnSpPr>
          <p:spPr>
            <a:xfrm>
              <a:off x="6516216" y="84355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796136" y="1012836"/>
              <a:ext cx="2520280"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U5={ </a:t>
              </a:r>
              <a:r>
                <a:rPr lang="zh-CN" altLang="en-US" sz="2000" b="1" dirty="0" smtClean="0">
                  <a:latin typeface="幼圆" pitchFamily="49" charset="-122"/>
                  <a:ea typeface="幼圆" pitchFamily="49" charset="-122"/>
                </a:rPr>
                <a:t>学 院</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6" name="直接连接符 45"/>
            <p:cNvCxnSpPr/>
            <p:nvPr/>
          </p:nvCxnSpPr>
          <p:spPr>
            <a:xfrm>
              <a:off x="6516216" y="1419622"/>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796136" y="411510"/>
              <a:ext cx="2376264" cy="10801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5796136" y="2737487"/>
            <a:ext cx="2592288" cy="1200133"/>
            <a:chOff x="5796136" y="1923678"/>
            <a:chExt cx="2592288" cy="1080120"/>
          </a:xfrm>
        </p:grpSpPr>
        <p:sp>
          <p:nvSpPr>
            <p:cNvPr id="49" name="TextBox 48"/>
            <p:cNvSpPr txBox="1"/>
            <p:nvPr/>
          </p:nvSpPr>
          <p:spPr>
            <a:xfrm>
              <a:off x="5868144" y="1923678"/>
              <a:ext cx="2520280"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U6={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50" name="直接连接符 49"/>
            <p:cNvCxnSpPr/>
            <p:nvPr/>
          </p:nvCxnSpPr>
          <p:spPr>
            <a:xfrm>
              <a:off x="6516216" y="2355726"/>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8144" y="2499742"/>
              <a:ext cx="2520280"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U7={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53" name="直接连接符 52"/>
            <p:cNvCxnSpPr/>
            <p:nvPr/>
          </p:nvCxnSpPr>
          <p:spPr>
            <a:xfrm>
              <a:off x="6544567" y="293179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796136" y="1923678"/>
              <a:ext cx="2376264" cy="10801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左大括号 60"/>
          <p:cNvSpPr/>
          <p:nvPr/>
        </p:nvSpPr>
        <p:spPr>
          <a:xfrm>
            <a:off x="4629306" y="1537354"/>
            <a:ext cx="950806" cy="2062488"/>
          </a:xfrm>
          <a:prstGeom prst="leftBrace">
            <a:avLst>
              <a:gd name="adj1" fmla="val 8333"/>
              <a:gd name="adj2" fmla="val 3884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TextBox 3"/>
              <p:cNvSpPr txBox="1"/>
              <p:nvPr/>
            </p:nvSpPr>
            <p:spPr>
              <a:xfrm>
                <a:off x="683568" y="3614162"/>
                <a:ext cx="8064896" cy="2123658"/>
              </a:xfrm>
              <a:prstGeom prst="rect">
                <a:avLst/>
              </a:prstGeom>
              <a:noFill/>
            </p:spPr>
            <p:txBody>
              <a:bodyPr wrap="square" rtlCol="0">
                <a:spAutoFit/>
              </a:bodyPr>
              <a:lstStyle/>
              <a:p>
                <a:pPr>
                  <a:lnSpc>
                    <a:spcPct val="150000"/>
                  </a:lnSpc>
                </a:pPr>
                <a:r>
                  <a:rPr lang="zh-CN" altLang="en-US" sz="2200" b="1" dirty="0" smtClean="0">
                    <a:latin typeface="+mj-ea"/>
                    <a:ea typeface="+mj-ea"/>
                  </a:rPr>
                  <a:t>无损连接分解的判断</a:t>
                </a:r>
                <a:endParaRPr lang="en-US" altLang="zh-CN" sz="2200" b="1" dirty="0" smtClean="0">
                  <a:latin typeface="+mj-ea"/>
                  <a:ea typeface="+mj-ea"/>
                </a:endParaRPr>
              </a:p>
              <a:p>
                <a:pPr>
                  <a:lnSpc>
                    <a:spcPct val="150000"/>
                  </a:lnSpc>
                </a:pPr>
                <a:r>
                  <a:rPr lang="zh-CN" altLang="en-US" sz="2200" b="1" dirty="0" smtClean="0">
                    <a:latin typeface="+mj-ea"/>
                    <a:ea typeface="+mj-ea"/>
                  </a:rPr>
                  <a:t>定理：</a:t>
                </a:r>
                <a14:m>
                  <m:oMath xmlns:m="http://schemas.openxmlformats.org/officeDocument/2006/math">
                    <m:r>
                      <a:rPr lang="zh-CN" altLang="en-US" sz="2200" b="1" i="1" smtClean="0">
                        <a:latin typeface="Cambria Math"/>
                        <a:ea typeface="幼圆" pitchFamily="49" charset="-122"/>
                      </a:rPr>
                      <m:t>𝓡</m:t>
                    </m:r>
                    <m:r>
                      <a:rPr lang="en-US" altLang="zh-CN" sz="2200" b="1" i="1" smtClean="0">
                        <a:latin typeface="Cambria Math"/>
                        <a:ea typeface="幼圆" pitchFamily="49" charset="-122"/>
                      </a:rPr>
                      <m:t>&lt;</m:t>
                    </m:r>
                    <m:r>
                      <a:rPr lang="en-US" altLang="zh-CN" sz="2200" b="1" i="1" smtClean="0">
                        <a:latin typeface="Cambria Math"/>
                        <a:ea typeface="幼圆" pitchFamily="49" charset="-122"/>
                      </a:rPr>
                      <m:t>𝑼</m:t>
                    </m:r>
                    <m:r>
                      <a:rPr lang="en-US" altLang="zh-CN" sz="2200" b="1" i="1" smtClean="0">
                        <a:latin typeface="Cambria Math"/>
                        <a:ea typeface="幼圆" pitchFamily="49" charset="-122"/>
                      </a:rPr>
                      <m:t>,</m:t>
                    </m:r>
                    <m:r>
                      <a:rPr lang="zh-CN" altLang="en-US" sz="2200" b="1" i="1" smtClean="0">
                        <a:latin typeface="Cambria Math"/>
                        <a:ea typeface="幼圆" pitchFamily="49" charset="-122"/>
                      </a:rPr>
                      <m:t>𝓕</m:t>
                    </m:r>
                    <m:r>
                      <a:rPr lang="en-US" altLang="zh-CN" sz="2200" b="1" i="1" smtClean="0">
                        <a:latin typeface="Cambria Math"/>
                        <a:ea typeface="幼圆" pitchFamily="49" charset="-122"/>
                      </a:rPr>
                      <m:t>&gt;</m:t>
                    </m:r>
                  </m:oMath>
                </a14:m>
                <a:r>
                  <a:rPr lang="zh-CN" altLang="en-US" sz="2200" b="1" dirty="0" smtClean="0">
                    <a:latin typeface="幼圆" pitchFamily="49" charset="-122"/>
                    <a:ea typeface="幼圆" pitchFamily="49" charset="-122"/>
                  </a:rPr>
                  <a:t>的的一个分解</a:t>
                </a:r>
                <a14:m>
                  <m:oMath xmlns:m="http://schemas.openxmlformats.org/officeDocument/2006/math">
                    <m:sSub>
                      <m:sSubPr>
                        <m:ctrlPr>
                          <a:rPr lang="en-US" altLang="zh-CN" sz="2200" b="1" i="1" smtClean="0">
                            <a:latin typeface="Cambria Math"/>
                            <a:ea typeface="幼圆" pitchFamily="49" charset="-122"/>
                          </a:rPr>
                        </m:ctrlPr>
                      </m:sSubPr>
                      <m:e>
                        <m:r>
                          <a:rPr lang="en-US" altLang="zh-CN" sz="2200" b="1" i="1" smtClean="0">
                            <a:latin typeface="Cambria Math"/>
                            <a:ea typeface="Cambria Math"/>
                          </a:rPr>
                          <m:t>𝓡</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&lt;</m:t>
                    </m:r>
                    <m:sSub>
                      <m:sSubPr>
                        <m:ctrlPr>
                          <a:rPr lang="en-US" altLang="zh-CN" sz="2200" b="1" i="1" smtClean="0">
                            <a:latin typeface="Cambria Math"/>
                            <a:ea typeface="幼圆" pitchFamily="49" charset="-122"/>
                          </a:rPr>
                        </m:ctrlPr>
                      </m:sSubPr>
                      <m:e>
                        <m:r>
                          <a:rPr lang="en-US" altLang="zh-CN" sz="2200" b="1" i="1" smtClean="0">
                            <a:latin typeface="Cambria Math"/>
                            <a:ea typeface="幼圆" pitchFamily="49" charset="-122"/>
                          </a:rPr>
                          <m:t>𝑼</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m:t>
                    </m:r>
                    <m:sSub>
                      <m:sSubPr>
                        <m:ctrlPr>
                          <a:rPr lang="en-US" altLang="zh-CN" sz="2200" b="1" i="1" smtClean="0">
                            <a:latin typeface="Cambria Math"/>
                            <a:ea typeface="幼圆" pitchFamily="49" charset="-122"/>
                          </a:rPr>
                        </m:ctrlPr>
                      </m:sSubPr>
                      <m:e>
                        <m:r>
                          <a:rPr lang="en-US" altLang="zh-CN" sz="2200" b="1" i="1" smtClean="0">
                            <a:latin typeface="Cambria Math"/>
                            <a:ea typeface="Cambria Math"/>
                          </a:rPr>
                          <m:t>𝓕</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&gt;</m:t>
                    </m:r>
                  </m:oMath>
                </a14:m>
                <a:r>
                  <a:rPr lang="zh-CN" altLang="en-US" sz="2200" b="1" dirty="0" smtClean="0">
                    <a:latin typeface="幼圆" pitchFamily="49" charset="-122"/>
                    <a:ea typeface="幼圆" pitchFamily="49" charset="-122"/>
                  </a:rPr>
                  <a:t>和</a:t>
                </a:r>
                <a14:m>
                  <m:oMath xmlns:m="http://schemas.openxmlformats.org/officeDocument/2006/math">
                    <m:sSub>
                      <m:sSubPr>
                        <m:ctrlPr>
                          <a:rPr lang="en-US" altLang="zh-CN" sz="2200" b="1" i="1">
                            <a:latin typeface="Cambria Math"/>
                            <a:ea typeface="幼圆" pitchFamily="49" charset="-122"/>
                          </a:rPr>
                        </m:ctrlPr>
                      </m:sSubPr>
                      <m:e>
                        <m:r>
                          <a:rPr lang="en-US" altLang="zh-CN" sz="2200" b="1" i="1">
                            <a:latin typeface="Cambria Math"/>
                            <a:ea typeface="Cambria Math"/>
                          </a:rPr>
                          <m:t>𝓡</m:t>
                        </m:r>
                      </m:e>
                      <m:sub>
                        <m:r>
                          <a:rPr lang="en-US" altLang="zh-CN" sz="2200" b="1" i="1" smtClean="0">
                            <a:latin typeface="Cambria Math"/>
                            <a:ea typeface="Cambria Math"/>
                          </a:rPr>
                          <m:t>𝟐</m:t>
                        </m:r>
                      </m:sub>
                    </m:sSub>
                    <m:r>
                      <a:rPr lang="en-US" altLang="zh-CN" sz="2200" b="1" i="1">
                        <a:latin typeface="Cambria Math"/>
                        <a:ea typeface="幼圆" pitchFamily="49" charset="-122"/>
                      </a:rPr>
                      <m:t>&lt;</m:t>
                    </m:r>
                    <m:sSub>
                      <m:sSubPr>
                        <m:ctrlPr>
                          <a:rPr lang="en-US" altLang="zh-CN" sz="2200" b="1" i="1">
                            <a:latin typeface="Cambria Math"/>
                            <a:ea typeface="幼圆" pitchFamily="49" charset="-122"/>
                          </a:rPr>
                        </m:ctrlPr>
                      </m:sSubPr>
                      <m:e>
                        <m:r>
                          <a:rPr lang="en-US" altLang="zh-CN" sz="2200" b="1" i="1">
                            <a:latin typeface="Cambria Math"/>
                            <a:ea typeface="幼圆" pitchFamily="49" charset="-122"/>
                          </a:rPr>
                          <m:t>𝑼</m:t>
                        </m:r>
                      </m:e>
                      <m:sub>
                        <m:r>
                          <a:rPr lang="en-US" altLang="zh-CN" sz="2200" b="1" i="1" smtClean="0">
                            <a:latin typeface="Cambria Math"/>
                            <a:ea typeface="幼圆" pitchFamily="49" charset="-122"/>
                          </a:rPr>
                          <m:t>𝟐</m:t>
                        </m:r>
                      </m:sub>
                    </m:sSub>
                    <m:r>
                      <a:rPr lang="en-US" altLang="zh-CN" sz="2200" b="1" i="1">
                        <a:latin typeface="Cambria Math"/>
                        <a:ea typeface="幼圆" pitchFamily="49" charset="-122"/>
                      </a:rPr>
                      <m:t>,</m:t>
                    </m:r>
                    <m:sSub>
                      <m:sSubPr>
                        <m:ctrlPr>
                          <a:rPr lang="en-US" altLang="zh-CN" sz="2200" b="1" i="1">
                            <a:latin typeface="Cambria Math"/>
                            <a:ea typeface="幼圆" pitchFamily="49" charset="-122"/>
                          </a:rPr>
                        </m:ctrlPr>
                      </m:sSubPr>
                      <m:e>
                        <m:r>
                          <a:rPr lang="en-US" altLang="zh-CN" sz="2200" b="1" i="1">
                            <a:latin typeface="Cambria Math"/>
                            <a:ea typeface="Cambria Math"/>
                          </a:rPr>
                          <m:t>𝓕</m:t>
                        </m:r>
                      </m:e>
                      <m:sub>
                        <m:r>
                          <a:rPr lang="en-US" altLang="zh-CN" sz="2200" b="1" i="1" smtClean="0">
                            <a:latin typeface="Cambria Math"/>
                            <a:ea typeface="Cambria Math"/>
                          </a:rPr>
                          <m:t>𝟐</m:t>
                        </m:r>
                      </m:sub>
                    </m:sSub>
                    <m:r>
                      <a:rPr lang="en-US" altLang="zh-CN" sz="2200" b="1" i="1">
                        <a:latin typeface="Cambria Math"/>
                        <a:ea typeface="幼圆" pitchFamily="49" charset="-122"/>
                      </a:rPr>
                      <m:t>&gt; </m:t>
                    </m:r>
                  </m:oMath>
                </a14:m>
                <a:r>
                  <a:rPr lang="zh-CN" altLang="en-US" sz="2200" b="1" dirty="0" smtClean="0">
                    <a:latin typeface="幼圆" pitchFamily="49" charset="-122"/>
                    <a:ea typeface="幼圆" pitchFamily="49" charset="-122"/>
                  </a:rPr>
                  <a:t>，如果</a:t>
                </a:r>
                <a14:m>
                  <m:oMath xmlns:m="http://schemas.openxmlformats.org/officeDocument/2006/math">
                    <m:sSub>
                      <m:sSubPr>
                        <m:ctrlPr>
                          <a:rPr lang="en-US" altLang="zh-CN" sz="2200" b="1" i="1" smtClean="0">
                            <a:latin typeface="Cambria Math"/>
                            <a:ea typeface="幼圆" pitchFamily="49" charset="-122"/>
                          </a:rPr>
                        </m:ctrlPr>
                      </m:sSubPr>
                      <m:e>
                        <m:r>
                          <a:rPr lang="en-US" altLang="zh-CN" sz="2200" b="1" i="1" smtClean="0">
                            <a:latin typeface="Cambria Math"/>
                            <a:ea typeface="幼圆" pitchFamily="49" charset="-122"/>
                          </a:rPr>
                          <m:t>𝑼</m:t>
                        </m:r>
                      </m:e>
                      <m:sub>
                        <m:r>
                          <a:rPr lang="en-US" altLang="zh-CN" sz="2200" b="1" i="1" smtClean="0">
                            <a:latin typeface="Cambria Math"/>
                            <a:ea typeface="幼圆" pitchFamily="49" charset="-122"/>
                          </a:rPr>
                          <m:t>𝟏</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𝟐</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𝟏</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𝟐</m:t>
                        </m:r>
                      </m:sub>
                    </m:sSub>
                    <m:r>
                      <a:rPr lang="en-US" altLang="zh-CN" sz="2200" b="1" i="1" smtClean="0">
                        <a:latin typeface="Cambria Math"/>
                        <a:ea typeface="Cambria Math"/>
                      </a:rPr>
                      <m:t>∈</m:t>
                    </m:r>
                    <m:sSup>
                      <m:sSupPr>
                        <m:ctrlPr>
                          <a:rPr lang="en-US" altLang="zh-CN" sz="2200" b="1" i="1" smtClean="0">
                            <a:latin typeface="Cambria Math"/>
                            <a:ea typeface="Cambria Math"/>
                          </a:rPr>
                        </m:ctrlPr>
                      </m:sSupPr>
                      <m:e>
                        <m:r>
                          <a:rPr lang="en-US" altLang="zh-CN" sz="2200" b="1" i="1" smtClean="0">
                            <a:latin typeface="Cambria Math"/>
                            <a:ea typeface="Cambria Math"/>
                          </a:rPr>
                          <m:t>𝓕</m:t>
                        </m:r>
                      </m:e>
                      <m:sup>
                        <m:r>
                          <a:rPr lang="en-US" altLang="zh-CN" sz="2200" b="1" i="1" smtClean="0">
                            <a:latin typeface="Cambria Math"/>
                            <a:ea typeface="Cambria Math"/>
                          </a:rPr>
                          <m:t>+</m:t>
                        </m:r>
                      </m:sup>
                    </m:sSup>
                  </m:oMath>
                </a14:m>
                <a:r>
                  <a:rPr lang="zh-CN" altLang="en-US" sz="2200" b="1" dirty="0" smtClean="0">
                    <a:latin typeface="幼圆" pitchFamily="49" charset="-122"/>
                    <a:ea typeface="幼圆" pitchFamily="49" charset="-122"/>
                  </a:rPr>
                  <a:t>或者</a:t>
                </a:r>
                <a14:m>
                  <m:oMath xmlns:m="http://schemas.openxmlformats.org/officeDocument/2006/math">
                    <m:sSub>
                      <m:sSubPr>
                        <m:ctrlPr>
                          <a:rPr lang="en-US" altLang="zh-CN" sz="2200" b="1" i="1">
                            <a:latin typeface="Cambria Math"/>
                            <a:ea typeface="幼圆" pitchFamily="49" charset="-122"/>
                          </a:rPr>
                        </m:ctrlPr>
                      </m:sSubPr>
                      <m:e>
                        <m:r>
                          <a:rPr lang="en-US" altLang="zh-CN" sz="2200" b="1" i="1">
                            <a:latin typeface="Cambria Math"/>
                            <a:ea typeface="幼圆" pitchFamily="49" charset="-122"/>
                          </a:rPr>
                          <m:t>𝑼</m:t>
                        </m:r>
                      </m:e>
                      <m:sub>
                        <m:r>
                          <a:rPr lang="en-US" altLang="zh-CN" sz="2200" b="1" i="1">
                            <a:latin typeface="Cambria Math"/>
                            <a:ea typeface="幼圆" pitchFamily="49" charset="-122"/>
                          </a:rPr>
                          <m:t>𝟏</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a:latin typeface="Cambria Math"/>
                            <a:ea typeface="Cambria Math"/>
                          </a:rPr>
                          <m:t>𝟐</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smtClean="0">
                            <a:latin typeface="Cambria Math"/>
                            <a:ea typeface="Cambria Math"/>
                          </a:rPr>
                          <m:t>𝟐</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smtClean="0">
                            <a:latin typeface="Cambria Math"/>
                            <a:ea typeface="Cambria Math"/>
                          </a:rPr>
                          <m:t>𝟏</m:t>
                        </m:r>
                      </m:sub>
                    </m:sSub>
                    <m:r>
                      <a:rPr lang="en-US" altLang="zh-CN" sz="2200" b="1" i="1">
                        <a:latin typeface="Cambria Math"/>
                        <a:ea typeface="Cambria Math"/>
                      </a:rPr>
                      <m:t>∈</m:t>
                    </m:r>
                    <m:sSup>
                      <m:sSupPr>
                        <m:ctrlPr>
                          <a:rPr lang="en-US" altLang="zh-CN" sz="2200" b="1" i="1">
                            <a:latin typeface="Cambria Math"/>
                            <a:ea typeface="Cambria Math"/>
                          </a:rPr>
                        </m:ctrlPr>
                      </m:sSupPr>
                      <m:e>
                        <m:r>
                          <a:rPr lang="en-US" altLang="zh-CN" sz="2200" b="1" i="1">
                            <a:latin typeface="Cambria Math"/>
                            <a:ea typeface="Cambria Math"/>
                          </a:rPr>
                          <m:t>𝓕</m:t>
                        </m:r>
                      </m:e>
                      <m:sup>
                        <m:r>
                          <a:rPr lang="en-US" altLang="zh-CN" sz="2200" b="1" i="1">
                            <a:latin typeface="Cambria Math"/>
                            <a:ea typeface="Cambria Math"/>
                          </a:rPr>
                          <m:t>+</m:t>
                        </m:r>
                      </m:sup>
                    </m:sSup>
                    <m:r>
                      <a:rPr lang="en-US" altLang="zh-CN" sz="2200" b="1" i="1">
                        <a:latin typeface="Cambria Math"/>
                        <a:ea typeface="Cambria Math"/>
                      </a:rPr>
                      <m:t> </m:t>
                    </m:r>
                  </m:oMath>
                </a14:m>
                <a:r>
                  <a:rPr lang="zh-CN" altLang="en-US" sz="2200" b="1" dirty="0" smtClean="0">
                    <a:latin typeface="幼圆" pitchFamily="49" charset="-122"/>
                    <a:ea typeface="幼圆" pitchFamily="49" charset="-122"/>
                  </a:rPr>
                  <a:t>，则该分解是无损连接的分解</a:t>
                </a:r>
                <a:r>
                  <a:rPr lang="en-US" altLang="zh-CN" sz="2200" b="1" dirty="0" smtClean="0">
                    <a:latin typeface="幼圆" pitchFamily="49" charset="-122"/>
                    <a:ea typeface="幼圆" pitchFamily="49" charset="-122"/>
                  </a:rPr>
                  <a:t>.</a:t>
                </a:r>
                <a:endParaRPr lang="zh-CN" altLang="en-US" sz="2200" b="1" dirty="0">
                  <a:latin typeface="幼圆" pitchFamily="49" charset="-122"/>
                  <a:ea typeface="幼圆" pitchFamily="49" charset="-122"/>
                </a:endParaRPr>
              </a:p>
            </p:txBody>
          </p:sp>
        </mc:Choice>
        <mc:Fallback>
          <p:sp>
            <p:nvSpPr>
              <p:cNvPr id="4" name="TextBox 3"/>
              <p:cNvSpPr txBox="1">
                <a:spLocks noRot="1" noChangeAspect="1" noMove="1" noResize="1" noEditPoints="1" noAdjustHandles="1" noChangeArrowheads="1" noChangeShapeType="1" noTextEdit="1"/>
              </p:cNvSpPr>
              <p:nvPr/>
            </p:nvSpPr>
            <p:spPr>
              <a:xfrm>
                <a:off x="683568" y="3614162"/>
                <a:ext cx="8064896" cy="2123658"/>
              </a:xfrm>
              <a:prstGeom prst="rect">
                <a:avLst/>
              </a:prstGeom>
              <a:blipFill rotWithShape="1">
                <a:blip r:embed="rId1"/>
                <a:stretch>
                  <a:fillRect l="-907" r="-4535" b="-862"/>
                </a:stretch>
              </a:blipFill>
            </p:spPr>
            <p:txBody>
              <a:bodyPr/>
              <a:lstStyle/>
              <a:p>
                <a:r>
                  <a:rPr lang="zh-CN" altLang="en-US">
                    <a:noFill/>
                  </a:rPr>
                  <a:t> </a:t>
                </a:r>
                <a:endParaRPr lang="zh-CN" altLang="en-US">
                  <a:noFill/>
                </a:endParaRPr>
              </a:p>
            </p:txBody>
          </p:sp>
        </mc:Fallback>
      </mc:AlternateContent>
      <p:sp>
        <p:nvSpPr>
          <p:cNvPr id="22" name="TextBox 21"/>
          <p:cNvSpPr txBox="1"/>
          <p:nvPr/>
        </p:nvSpPr>
        <p:spPr>
          <a:xfrm>
            <a:off x="1241264" y="193204"/>
            <a:ext cx="2754671"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无损连接分解</a:t>
            </a:r>
            <a:endParaRPr lang="zh-CN" altLang="en-US"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840760" y="1184413"/>
            <a:ext cx="2195736" cy="1033081"/>
            <a:chOff x="6840760" y="1065972"/>
            <a:chExt cx="2195736" cy="929773"/>
          </a:xfrm>
        </p:grpSpPr>
        <p:sp>
          <p:nvSpPr>
            <p:cNvPr id="25" name="TextBox 24"/>
            <p:cNvSpPr txBox="1"/>
            <p:nvPr/>
          </p:nvSpPr>
          <p:spPr>
            <a:xfrm>
              <a:off x="6840760" y="1065972"/>
              <a:ext cx="2195736"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6={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26" name="直接连接符 25"/>
            <p:cNvCxnSpPr>
              <a:endCxn id="25" idx="2"/>
            </p:cNvCxnSpPr>
            <p:nvPr/>
          </p:nvCxnSpPr>
          <p:spPr>
            <a:xfrm flipV="1">
              <a:off x="7519796" y="1426071"/>
              <a:ext cx="418832" cy="325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40760" y="1635646"/>
              <a:ext cx="2195736"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R7={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28" name="直接连接符 27"/>
            <p:cNvCxnSpPr/>
            <p:nvPr/>
          </p:nvCxnSpPr>
          <p:spPr>
            <a:xfrm>
              <a:off x="7452320" y="1995686"/>
              <a:ext cx="64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1080120" y="1177313"/>
            <a:ext cx="2843808" cy="1871148"/>
            <a:chOff x="1080120" y="1059582"/>
            <a:chExt cx="2843808" cy="1684033"/>
          </a:xfrm>
        </p:grpSpPr>
        <p:grpSp>
          <p:nvGrpSpPr>
            <p:cNvPr id="22" name="组合 21"/>
            <p:cNvGrpSpPr/>
            <p:nvPr/>
          </p:nvGrpSpPr>
          <p:grpSpPr>
            <a:xfrm>
              <a:off x="1080120" y="1059582"/>
              <a:ext cx="2843808" cy="401233"/>
              <a:chOff x="1573376" y="1788705"/>
              <a:chExt cx="3351523" cy="401233"/>
            </a:xfrm>
          </p:grpSpPr>
          <p:sp>
            <p:nvSpPr>
              <p:cNvPr id="23" name="TextBox 22"/>
              <p:cNvSpPr txBox="1"/>
              <p:nvPr/>
            </p:nvSpPr>
            <p:spPr>
              <a:xfrm>
                <a:off x="1573376" y="1788705"/>
                <a:ext cx="3351523"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3={ </a:t>
                </a:r>
                <a:r>
                  <a:rPr lang="zh-CN" altLang="en-US" sz="2000" b="1" dirty="0" smtClean="0">
                    <a:latin typeface="幼圆" pitchFamily="49" charset="-122"/>
                    <a:ea typeface="幼圆" pitchFamily="49" charset="-122"/>
                  </a:rPr>
                  <a:t>学 号</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学院</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en-US" altLang="zh-CN" sz="2000" dirty="0" smtClean="0">
                  <a:latin typeface="幼圆" pitchFamily="49" charset="-122"/>
                  <a:ea typeface="幼圆" pitchFamily="49" charset="-122"/>
                </a:endParaRPr>
              </a:p>
            </p:txBody>
          </p:sp>
          <p:cxnSp>
            <p:nvCxnSpPr>
              <p:cNvPr id="24" name="直接连接符 23"/>
              <p:cNvCxnSpPr/>
              <p:nvPr/>
            </p:nvCxnSpPr>
            <p:spPr>
              <a:xfrm>
                <a:off x="2269651" y="218993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1152128" y="1538670"/>
              <a:ext cx="2169159" cy="1204945"/>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F: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grpSp>
      <p:grpSp>
        <p:nvGrpSpPr>
          <p:cNvPr id="8" name="组合 7"/>
          <p:cNvGrpSpPr/>
          <p:nvPr/>
        </p:nvGrpSpPr>
        <p:grpSpPr>
          <a:xfrm>
            <a:off x="4283968" y="1184414"/>
            <a:ext cx="2304256" cy="1113024"/>
            <a:chOff x="4283968" y="1065972"/>
            <a:chExt cx="2304256" cy="1001722"/>
          </a:xfrm>
        </p:grpSpPr>
        <p:sp>
          <p:nvSpPr>
            <p:cNvPr id="36" name="TextBox 35"/>
            <p:cNvSpPr txBox="1"/>
            <p:nvPr/>
          </p:nvSpPr>
          <p:spPr>
            <a:xfrm>
              <a:off x="4320480" y="1065972"/>
              <a:ext cx="226774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37" name="直接连接符 36"/>
            <p:cNvCxnSpPr/>
            <p:nvPr/>
          </p:nvCxnSpPr>
          <p:spPr>
            <a:xfrm>
              <a:off x="4996903" y="145867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83968" y="1635646"/>
              <a:ext cx="226774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5={ </a:t>
              </a:r>
              <a:r>
                <a:rPr lang="zh-CN" altLang="en-US" sz="2000" b="1" dirty="0">
                  <a:latin typeface="幼圆" pitchFamily="49" charset="-122"/>
                  <a:ea typeface="幼圆" pitchFamily="49" charset="-122"/>
                </a:rPr>
                <a:t>学院</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39" name="直接连接符 38"/>
            <p:cNvCxnSpPr/>
            <p:nvPr/>
          </p:nvCxnSpPr>
          <p:spPr>
            <a:xfrm>
              <a:off x="5007789" y="2067694"/>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接连接符 43"/>
          <p:cNvCxnSpPr/>
          <p:nvPr/>
        </p:nvCxnSpPr>
        <p:spPr>
          <a:xfrm>
            <a:off x="4211960" y="1309589"/>
            <a:ext cx="0" cy="184020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732240" y="1257322"/>
            <a:ext cx="0" cy="119610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41264" y="193204"/>
            <a:ext cx="2754671"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无损连接分解</a:t>
            </a:r>
            <a:endParaRPr lang="zh-CN" altLang="en-US" sz="3200" b="1" dirty="0">
              <a:latin typeface="幼圆" pitchFamily="49" charset="-122"/>
              <a:ea typeface="幼圆" pitchFamily="49" charset="-122"/>
            </a:endParaRPr>
          </a:p>
        </p:txBody>
      </p:sp>
      <mc:AlternateContent xmlns:mc="http://schemas.openxmlformats.org/markup-compatibility/2006">
        <mc:Choice xmlns:a14="http://schemas.microsoft.com/office/drawing/2010/main" Requires="a14">
          <p:sp>
            <p:nvSpPr>
              <p:cNvPr id="21" name="TextBox 20"/>
              <p:cNvSpPr txBox="1"/>
              <p:nvPr/>
            </p:nvSpPr>
            <p:spPr>
              <a:xfrm>
                <a:off x="683568" y="3614162"/>
                <a:ext cx="8064896" cy="2123658"/>
              </a:xfrm>
              <a:prstGeom prst="rect">
                <a:avLst/>
              </a:prstGeom>
              <a:noFill/>
            </p:spPr>
            <p:txBody>
              <a:bodyPr wrap="square" rtlCol="0">
                <a:spAutoFit/>
              </a:bodyPr>
              <a:lstStyle/>
              <a:p>
                <a:pPr>
                  <a:lnSpc>
                    <a:spcPct val="150000"/>
                  </a:lnSpc>
                </a:pPr>
                <a:r>
                  <a:rPr lang="zh-CN" altLang="en-US" sz="2200" b="1" dirty="0" smtClean="0">
                    <a:latin typeface="+mj-ea"/>
                    <a:ea typeface="+mj-ea"/>
                  </a:rPr>
                  <a:t>无损连接分解的判断</a:t>
                </a:r>
                <a:endParaRPr lang="en-US" altLang="zh-CN" sz="2200" b="1" dirty="0" smtClean="0">
                  <a:latin typeface="+mj-ea"/>
                  <a:ea typeface="+mj-ea"/>
                </a:endParaRPr>
              </a:p>
              <a:p>
                <a:pPr>
                  <a:lnSpc>
                    <a:spcPct val="150000"/>
                  </a:lnSpc>
                </a:pPr>
                <a:r>
                  <a:rPr lang="zh-CN" altLang="en-US" sz="2200" b="1" dirty="0" smtClean="0">
                    <a:latin typeface="+mj-ea"/>
                    <a:ea typeface="+mj-ea"/>
                  </a:rPr>
                  <a:t>定理：</a:t>
                </a:r>
                <a14:m>
                  <m:oMath xmlns:m="http://schemas.openxmlformats.org/officeDocument/2006/math">
                    <m:r>
                      <a:rPr lang="zh-CN" altLang="en-US" sz="2200" b="1" i="1" smtClean="0">
                        <a:latin typeface="Cambria Math"/>
                        <a:ea typeface="幼圆" pitchFamily="49" charset="-122"/>
                      </a:rPr>
                      <m:t>𝓡</m:t>
                    </m:r>
                    <m:r>
                      <a:rPr lang="en-US" altLang="zh-CN" sz="2200" b="1" i="1" smtClean="0">
                        <a:latin typeface="Cambria Math"/>
                        <a:ea typeface="幼圆" pitchFamily="49" charset="-122"/>
                      </a:rPr>
                      <m:t>&lt;</m:t>
                    </m:r>
                    <m:r>
                      <a:rPr lang="en-US" altLang="zh-CN" sz="2200" b="1" i="1" smtClean="0">
                        <a:latin typeface="Cambria Math"/>
                        <a:ea typeface="幼圆" pitchFamily="49" charset="-122"/>
                      </a:rPr>
                      <m:t>𝑼</m:t>
                    </m:r>
                    <m:r>
                      <a:rPr lang="en-US" altLang="zh-CN" sz="2200" b="1" i="1" smtClean="0">
                        <a:latin typeface="Cambria Math"/>
                        <a:ea typeface="幼圆" pitchFamily="49" charset="-122"/>
                      </a:rPr>
                      <m:t>,</m:t>
                    </m:r>
                    <m:r>
                      <a:rPr lang="zh-CN" altLang="en-US" sz="2200" b="1" i="1" smtClean="0">
                        <a:latin typeface="Cambria Math"/>
                        <a:ea typeface="幼圆" pitchFamily="49" charset="-122"/>
                      </a:rPr>
                      <m:t>𝓕</m:t>
                    </m:r>
                    <m:r>
                      <a:rPr lang="en-US" altLang="zh-CN" sz="2200" b="1" i="1" smtClean="0">
                        <a:latin typeface="Cambria Math"/>
                        <a:ea typeface="幼圆" pitchFamily="49" charset="-122"/>
                      </a:rPr>
                      <m:t>&gt;</m:t>
                    </m:r>
                  </m:oMath>
                </a14:m>
                <a:r>
                  <a:rPr lang="zh-CN" altLang="en-US" sz="2200" b="1" dirty="0" smtClean="0">
                    <a:latin typeface="幼圆" pitchFamily="49" charset="-122"/>
                    <a:ea typeface="幼圆" pitchFamily="49" charset="-122"/>
                  </a:rPr>
                  <a:t>的的一个分解</a:t>
                </a:r>
                <a14:m>
                  <m:oMath xmlns:m="http://schemas.openxmlformats.org/officeDocument/2006/math">
                    <m:sSub>
                      <m:sSubPr>
                        <m:ctrlPr>
                          <a:rPr lang="en-US" altLang="zh-CN" sz="2200" b="1" i="1" smtClean="0">
                            <a:latin typeface="Cambria Math"/>
                            <a:ea typeface="幼圆" pitchFamily="49" charset="-122"/>
                          </a:rPr>
                        </m:ctrlPr>
                      </m:sSubPr>
                      <m:e>
                        <m:r>
                          <a:rPr lang="en-US" altLang="zh-CN" sz="2200" b="1" i="1" smtClean="0">
                            <a:latin typeface="Cambria Math"/>
                            <a:ea typeface="Cambria Math"/>
                          </a:rPr>
                          <m:t>𝓡</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&lt;</m:t>
                    </m:r>
                    <m:sSub>
                      <m:sSubPr>
                        <m:ctrlPr>
                          <a:rPr lang="en-US" altLang="zh-CN" sz="2200" b="1" i="1" smtClean="0">
                            <a:latin typeface="Cambria Math"/>
                            <a:ea typeface="幼圆" pitchFamily="49" charset="-122"/>
                          </a:rPr>
                        </m:ctrlPr>
                      </m:sSubPr>
                      <m:e>
                        <m:r>
                          <a:rPr lang="en-US" altLang="zh-CN" sz="2200" b="1" i="1" smtClean="0">
                            <a:latin typeface="Cambria Math"/>
                            <a:ea typeface="幼圆" pitchFamily="49" charset="-122"/>
                          </a:rPr>
                          <m:t>𝑼</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m:t>
                    </m:r>
                    <m:sSub>
                      <m:sSubPr>
                        <m:ctrlPr>
                          <a:rPr lang="en-US" altLang="zh-CN" sz="2200" b="1" i="1" smtClean="0">
                            <a:latin typeface="Cambria Math"/>
                            <a:ea typeface="幼圆" pitchFamily="49" charset="-122"/>
                          </a:rPr>
                        </m:ctrlPr>
                      </m:sSubPr>
                      <m:e>
                        <m:r>
                          <a:rPr lang="en-US" altLang="zh-CN" sz="2200" b="1" i="1" smtClean="0">
                            <a:latin typeface="Cambria Math"/>
                            <a:ea typeface="Cambria Math"/>
                          </a:rPr>
                          <m:t>𝓕</m:t>
                        </m:r>
                      </m:e>
                      <m:sub>
                        <m:r>
                          <a:rPr lang="en-US" altLang="zh-CN" sz="2200" b="1" i="1" smtClean="0">
                            <a:latin typeface="Cambria Math"/>
                            <a:ea typeface="幼圆" pitchFamily="49" charset="-122"/>
                          </a:rPr>
                          <m:t>𝟏</m:t>
                        </m:r>
                      </m:sub>
                    </m:sSub>
                    <m:r>
                      <a:rPr lang="en-US" altLang="zh-CN" sz="2200" b="1" i="1" smtClean="0">
                        <a:latin typeface="Cambria Math"/>
                        <a:ea typeface="幼圆" pitchFamily="49" charset="-122"/>
                      </a:rPr>
                      <m:t>&gt;</m:t>
                    </m:r>
                  </m:oMath>
                </a14:m>
                <a:r>
                  <a:rPr lang="zh-CN" altLang="en-US" sz="2200" b="1" dirty="0" smtClean="0">
                    <a:latin typeface="幼圆" pitchFamily="49" charset="-122"/>
                    <a:ea typeface="幼圆" pitchFamily="49" charset="-122"/>
                  </a:rPr>
                  <a:t>和</a:t>
                </a:r>
                <a14:m>
                  <m:oMath xmlns:m="http://schemas.openxmlformats.org/officeDocument/2006/math">
                    <m:sSub>
                      <m:sSubPr>
                        <m:ctrlPr>
                          <a:rPr lang="en-US" altLang="zh-CN" sz="2200" b="1" i="1">
                            <a:latin typeface="Cambria Math"/>
                            <a:ea typeface="幼圆" pitchFamily="49" charset="-122"/>
                          </a:rPr>
                        </m:ctrlPr>
                      </m:sSubPr>
                      <m:e>
                        <m:r>
                          <a:rPr lang="en-US" altLang="zh-CN" sz="2200" b="1" i="1">
                            <a:latin typeface="Cambria Math"/>
                            <a:ea typeface="Cambria Math"/>
                          </a:rPr>
                          <m:t>𝓡</m:t>
                        </m:r>
                      </m:e>
                      <m:sub>
                        <m:r>
                          <a:rPr lang="en-US" altLang="zh-CN" sz="2200" b="1" i="1" smtClean="0">
                            <a:latin typeface="Cambria Math"/>
                            <a:ea typeface="Cambria Math"/>
                          </a:rPr>
                          <m:t>𝟐</m:t>
                        </m:r>
                      </m:sub>
                    </m:sSub>
                    <m:r>
                      <a:rPr lang="en-US" altLang="zh-CN" sz="2200" b="1" i="1">
                        <a:latin typeface="Cambria Math"/>
                        <a:ea typeface="幼圆" pitchFamily="49" charset="-122"/>
                      </a:rPr>
                      <m:t>&lt;</m:t>
                    </m:r>
                    <m:sSub>
                      <m:sSubPr>
                        <m:ctrlPr>
                          <a:rPr lang="en-US" altLang="zh-CN" sz="2200" b="1" i="1">
                            <a:latin typeface="Cambria Math"/>
                            <a:ea typeface="幼圆" pitchFamily="49" charset="-122"/>
                          </a:rPr>
                        </m:ctrlPr>
                      </m:sSubPr>
                      <m:e>
                        <m:r>
                          <a:rPr lang="en-US" altLang="zh-CN" sz="2200" b="1" i="1">
                            <a:latin typeface="Cambria Math"/>
                            <a:ea typeface="幼圆" pitchFamily="49" charset="-122"/>
                          </a:rPr>
                          <m:t>𝑼</m:t>
                        </m:r>
                      </m:e>
                      <m:sub>
                        <m:r>
                          <a:rPr lang="en-US" altLang="zh-CN" sz="2200" b="1" i="1" smtClean="0">
                            <a:latin typeface="Cambria Math"/>
                            <a:ea typeface="幼圆" pitchFamily="49" charset="-122"/>
                          </a:rPr>
                          <m:t>𝟐</m:t>
                        </m:r>
                      </m:sub>
                    </m:sSub>
                    <m:r>
                      <a:rPr lang="en-US" altLang="zh-CN" sz="2200" b="1" i="1">
                        <a:latin typeface="Cambria Math"/>
                        <a:ea typeface="幼圆" pitchFamily="49" charset="-122"/>
                      </a:rPr>
                      <m:t>,</m:t>
                    </m:r>
                    <m:sSub>
                      <m:sSubPr>
                        <m:ctrlPr>
                          <a:rPr lang="en-US" altLang="zh-CN" sz="2200" b="1" i="1">
                            <a:latin typeface="Cambria Math"/>
                            <a:ea typeface="幼圆" pitchFamily="49" charset="-122"/>
                          </a:rPr>
                        </m:ctrlPr>
                      </m:sSubPr>
                      <m:e>
                        <m:r>
                          <a:rPr lang="en-US" altLang="zh-CN" sz="2200" b="1" i="1">
                            <a:latin typeface="Cambria Math"/>
                            <a:ea typeface="Cambria Math"/>
                          </a:rPr>
                          <m:t>𝓕</m:t>
                        </m:r>
                      </m:e>
                      <m:sub>
                        <m:r>
                          <a:rPr lang="en-US" altLang="zh-CN" sz="2200" b="1" i="1" smtClean="0">
                            <a:latin typeface="Cambria Math"/>
                            <a:ea typeface="Cambria Math"/>
                          </a:rPr>
                          <m:t>𝟐</m:t>
                        </m:r>
                      </m:sub>
                    </m:sSub>
                    <m:r>
                      <a:rPr lang="en-US" altLang="zh-CN" sz="2200" b="1" i="1">
                        <a:latin typeface="Cambria Math"/>
                        <a:ea typeface="幼圆" pitchFamily="49" charset="-122"/>
                      </a:rPr>
                      <m:t>&gt; </m:t>
                    </m:r>
                  </m:oMath>
                </a14:m>
                <a:r>
                  <a:rPr lang="zh-CN" altLang="en-US" sz="2200" b="1" dirty="0" smtClean="0">
                    <a:latin typeface="幼圆" pitchFamily="49" charset="-122"/>
                    <a:ea typeface="幼圆" pitchFamily="49" charset="-122"/>
                  </a:rPr>
                  <a:t>，如果</a:t>
                </a:r>
                <a14:m>
                  <m:oMath xmlns:m="http://schemas.openxmlformats.org/officeDocument/2006/math">
                    <m:sSub>
                      <m:sSubPr>
                        <m:ctrlPr>
                          <a:rPr lang="en-US" altLang="zh-CN" sz="2200" b="1" i="1" smtClean="0">
                            <a:latin typeface="Cambria Math"/>
                            <a:ea typeface="幼圆" pitchFamily="49" charset="-122"/>
                          </a:rPr>
                        </m:ctrlPr>
                      </m:sSubPr>
                      <m:e>
                        <m:r>
                          <a:rPr lang="en-US" altLang="zh-CN" sz="2200" b="1" i="1" smtClean="0">
                            <a:latin typeface="Cambria Math"/>
                            <a:ea typeface="幼圆" pitchFamily="49" charset="-122"/>
                          </a:rPr>
                          <m:t>𝑼</m:t>
                        </m:r>
                      </m:e>
                      <m:sub>
                        <m:r>
                          <a:rPr lang="en-US" altLang="zh-CN" sz="2200" b="1" i="1" smtClean="0">
                            <a:latin typeface="Cambria Math"/>
                            <a:ea typeface="幼圆" pitchFamily="49" charset="-122"/>
                          </a:rPr>
                          <m:t>𝟏</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𝟐</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𝟏</m:t>
                        </m:r>
                      </m:sub>
                    </m:sSub>
                    <m:r>
                      <a:rPr lang="en-US" altLang="zh-CN" sz="2200" b="1" i="1" smtClean="0">
                        <a:latin typeface="Cambria Math"/>
                        <a:ea typeface="Cambria Math"/>
                      </a:rPr>
                      <m:t>−</m:t>
                    </m:r>
                    <m:sSub>
                      <m:sSubPr>
                        <m:ctrlPr>
                          <a:rPr lang="en-US" altLang="zh-CN" sz="2200" b="1" i="1" smtClean="0">
                            <a:latin typeface="Cambria Math"/>
                            <a:ea typeface="Cambria Math"/>
                          </a:rPr>
                        </m:ctrlPr>
                      </m:sSubPr>
                      <m:e>
                        <m:r>
                          <a:rPr lang="en-US" altLang="zh-CN" sz="2200" b="1" i="1" smtClean="0">
                            <a:latin typeface="Cambria Math"/>
                            <a:ea typeface="Cambria Math"/>
                          </a:rPr>
                          <m:t>𝑼</m:t>
                        </m:r>
                      </m:e>
                      <m:sub>
                        <m:r>
                          <a:rPr lang="en-US" altLang="zh-CN" sz="2200" b="1" i="1" smtClean="0">
                            <a:latin typeface="Cambria Math"/>
                            <a:ea typeface="Cambria Math"/>
                          </a:rPr>
                          <m:t>𝟐</m:t>
                        </m:r>
                      </m:sub>
                    </m:sSub>
                    <m:r>
                      <a:rPr lang="en-US" altLang="zh-CN" sz="2200" b="1" i="1" smtClean="0">
                        <a:latin typeface="Cambria Math"/>
                        <a:ea typeface="Cambria Math"/>
                      </a:rPr>
                      <m:t>∈</m:t>
                    </m:r>
                    <m:sSup>
                      <m:sSupPr>
                        <m:ctrlPr>
                          <a:rPr lang="en-US" altLang="zh-CN" sz="2200" b="1" i="1" smtClean="0">
                            <a:latin typeface="Cambria Math"/>
                            <a:ea typeface="Cambria Math"/>
                          </a:rPr>
                        </m:ctrlPr>
                      </m:sSupPr>
                      <m:e>
                        <m:r>
                          <a:rPr lang="en-US" altLang="zh-CN" sz="2200" b="1" i="1" smtClean="0">
                            <a:latin typeface="Cambria Math"/>
                            <a:ea typeface="Cambria Math"/>
                          </a:rPr>
                          <m:t>𝓕</m:t>
                        </m:r>
                      </m:e>
                      <m:sup>
                        <m:r>
                          <a:rPr lang="en-US" altLang="zh-CN" sz="2200" b="1" i="1" smtClean="0">
                            <a:latin typeface="Cambria Math"/>
                            <a:ea typeface="Cambria Math"/>
                          </a:rPr>
                          <m:t>+</m:t>
                        </m:r>
                      </m:sup>
                    </m:sSup>
                  </m:oMath>
                </a14:m>
                <a:r>
                  <a:rPr lang="zh-CN" altLang="en-US" sz="2200" b="1" dirty="0" smtClean="0">
                    <a:latin typeface="幼圆" pitchFamily="49" charset="-122"/>
                    <a:ea typeface="幼圆" pitchFamily="49" charset="-122"/>
                  </a:rPr>
                  <a:t>或者</a:t>
                </a:r>
                <a14:m>
                  <m:oMath xmlns:m="http://schemas.openxmlformats.org/officeDocument/2006/math">
                    <m:sSub>
                      <m:sSubPr>
                        <m:ctrlPr>
                          <a:rPr lang="en-US" altLang="zh-CN" sz="2200" b="1" i="1">
                            <a:latin typeface="Cambria Math"/>
                            <a:ea typeface="幼圆" pitchFamily="49" charset="-122"/>
                          </a:rPr>
                        </m:ctrlPr>
                      </m:sSubPr>
                      <m:e>
                        <m:r>
                          <a:rPr lang="en-US" altLang="zh-CN" sz="2200" b="1" i="1">
                            <a:latin typeface="Cambria Math"/>
                            <a:ea typeface="幼圆" pitchFamily="49" charset="-122"/>
                          </a:rPr>
                          <m:t>𝑼</m:t>
                        </m:r>
                      </m:e>
                      <m:sub>
                        <m:r>
                          <a:rPr lang="en-US" altLang="zh-CN" sz="2200" b="1" i="1">
                            <a:latin typeface="Cambria Math"/>
                            <a:ea typeface="幼圆" pitchFamily="49" charset="-122"/>
                          </a:rPr>
                          <m:t>𝟏</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a:latin typeface="Cambria Math"/>
                            <a:ea typeface="Cambria Math"/>
                          </a:rPr>
                          <m:t>𝟐</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smtClean="0">
                            <a:latin typeface="Cambria Math"/>
                            <a:ea typeface="Cambria Math"/>
                          </a:rPr>
                          <m:t>𝟐</m:t>
                        </m:r>
                      </m:sub>
                    </m:sSub>
                    <m:r>
                      <a:rPr lang="en-US" altLang="zh-CN" sz="2200" b="1" i="1">
                        <a:latin typeface="Cambria Math"/>
                        <a:ea typeface="Cambria Math"/>
                      </a:rPr>
                      <m:t>−</m:t>
                    </m:r>
                    <m:sSub>
                      <m:sSubPr>
                        <m:ctrlPr>
                          <a:rPr lang="en-US" altLang="zh-CN" sz="2200" b="1" i="1">
                            <a:latin typeface="Cambria Math"/>
                            <a:ea typeface="Cambria Math"/>
                          </a:rPr>
                        </m:ctrlPr>
                      </m:sSubPr>
                      <m:e>
                        <m:r>
                          <a:rPr lang="en-US" altLang="zh-CN" sz="2200" b="1" i="1">
                            <a:latin typeface="Cambria Math"/>
                            <a:ea typeface="Cambria Math"/>
                          </a:rPr>
                          <m:t>𝑼</m:t>
                        </m:r>
                      </m:e>
                      <m:sub>
                        <m:r>
                          <a:rPr lang="en-US" altLang="zh-CN" sz="2200" b="1" i="1" smtClean="0">
                            <a:latin typeface="Cambria Math"/>
                            <a:ea typeface="Cambria Math"/>
                          </a:rPr>
                          <m:t>𝟏</m:t>
                        </m:r>
                      </m:sub>
                    </m:sSub>
                    <m:r>
                      <a:rPr lang="en-US" altLang="zh-CN" sz="2200" b="1" i="1">
                        <a:latin typeface="Cambria Math"/>
                        <a:ea typeface="Cambria Math"/>
                      </a:rPr>
                      <m:t>∈</m:t>
                    </m:r>
                    <m:sSup>
                      <m:sSupPr>
                        <m:ctrlPr>
                          <a:rPr lang="en-US" altLang="zh-CN" sz="2200" b="1" i="1">
                            <a:latin typeface="Cambria Math"/>
                            <a:ea typeface="Cambria Math"/>
                          </a:rPr>
                        </m:ctrlPr>
                      </m:sSupPr>
                      <m:e>
                        <m:r>
                          <a:rPr lang="en-US" altLang="zh-CN" sz="2200" b="1" i="1">
                            <a:latin typeface="Cambria Math"/>
                            <a:ea typeface="Cambria Math"/>
                          </a:rPr>
                          <m:t>𝓕</m:t>
                        </m:r>
                      </m:e>
                      <m:sup>
                        <m:r>
                          <a:rPr lang="en-US" altLang="zh-CN" sz="2200" b="1" i="1">
                            <a:latin typeface="Cambria Math"/>
                            <a:ea typeface="Cambria Math"/>
                          </a:rPr>
                          <m:t>+</m:t>
                        </m:r>
                      </m:sup>
                    </m:sSup>
                    <m:r>
                      <a:rPr lang="en-US" altLang="zh-CN" sz="2200" b="1" i="1">
                        <a:latin typeface="Cambria Math"/>
                        <a:ea typeface="Cambria Math"/>
                      </a:rPr>
                      <m:t> </m:t>
                    </m:r>
                  </m:oMath>
                </a14:m>
                <a:r>
                  <a:rPr lang="zh-CN" altLang="en-US" sz="2200" b="1" dirty="0" smtClean="0">
                    <a:latin typeface="幼圆" pitchFamily="49" charset="-122"/>
                    <a:ea typeface="幼圆" pitchFamily="49" charset="-122"/>
                  </a:rPr>
                  <a:t>，则该分解是无损连接的分解</a:t>
                </a:r>
                <a:r>
                  <a:rPr lang="en-US" altLang="zh-CN" sz="2200" b="1" dirty="0" smtClean="0">
                    <a:latin typeface="幼圆" pitchFamily="49" charset="-122"/>
                    <a:ea typeface="幼圆" pitchFamily="49" charset="-122"/>
                  </a:rPr>
                  <a:t>.</a:t>
                </a:r>
                <a:endParaRPr lang="zh-CN" altLang="en-US" sz="2200" b="1" dirty="0">
                  <a:latin typeface="幼圆" pitchFamily="49" charset="-122"/>
                  <a:ea typeface="幼圆" pitchFamily="49" charset="-122"/>
                </a:endParaRPr>
              </a:p>
            </p:txBody>
          </p:sp>
        </mc:Choice>
        <mc:Fallback>
          <p:sp>
            <p:nvSpPr>
              <p:cNvPr id="21" name="TextBox 20"/>
              <p:cNvSpPr txBox="1">
                <a:spLocks noRot="1" noChangeAspect="1" noMove="1" noResize="1" noEditPoints="1" noAdjustHandles="1" noChangeArrowheads="1" noChangeShapeType="1" noTextEdit="1"/>
              </p:cNvSpPr>
              <p:nvPr/>
            </p:nvSpPr>
            <p:spPr>
              <a:xfrm>
                <a:off x="683568" y="3614162"/>
                <a:ext cx="8064896" cy="2123658"/>
              </a:xfrm>
              <a:prstGeom prst="rect">
                <a:avLst/>
              </a:prstGeom>
              <a:blipFill rotWithShape="1">
                <a:blip r:embed="rId1"/>
                <a:stretch>
                  <a:fillRect l="-907" r="-4535" b="-86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up)">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idx="4294967295"/>
          </p:nvPr>
        </p:nvSpPr>
        <p:spPr>
          <a:xfrm>
            <a:off x="1115617" y="0"/>
            <a:ext cx="7128791" cy="944769"/>
          </a:xfrm>
        </p:spPr>
        <p:txBody>
          <a:bodyPr/>
          <a:lstStyle/>
          <a:p>
            <a:pPr algn="ctr"/>
            <a:r>
              <a:rPr lang="zh-CN" altLang="en-US" sz="4000" dirty="0" smtClean="0">
                <a:latin typeface="+mn-ea"/>
                <a:ea typeface="+mn-ea"/>
              </a:rPr>
              <a:t>函数</a:t>
            </a:r>
            <a:r>
              <a:rPr lang="zh-CN" sz="4000" dirty="0" smtClean="0">
                <a:latin typeface="+mn-ea"/>
                <a:ea typeface="+mn-ea"/>
              </a:rPr>
              <a:t>依赖</a:t>
            </a:r>
            <a:endParaRPr lang="zh-CN" sz="4000" dirty="0">
              <a:latin typeface="+mn-ea"/>
              <a:ea typeface="+mn-ea"/>
            </a:endParaRPr>
          </a:p>
        </p:txBody>
      </p:sp>
      <p:sp>
        <p:nvSpPr>
          <p:cNvPr id="2" name="TextBox 1"/>
          <p:cNvSpPr txBox="1"/>
          <p:nvPr/>
        </p:nvSpPr>
        <p:spPr>
          <a:xfrm>
            <a:off x="899592" y="1038136"/>
            <a:ext cx="8244408" cy="492443"/>
          </a:xfrm>
          <a:prstGeom prst="rect">
            <a:avLst/>
          </a:prstGeom>
          <a:noFill/>
        </p:spPr>
        <p:txBody>
          <a:bodyPr wrap="square" rtlCol="0">
            <a:spAutoFit/>
          </a:bodyPr>
          <a:lstStyle/>
          <a:p>
            <a:pPr marL="342900" lvl="1" indent="-342900">
              <a:buFont typeface="Wingdings" panose="05000000000000000000" pitchFamily="2" charset="2"/>
              <a:buChar char="Ø"/>
            </a:pPr>
            <a:r>
              <a:rPr lang="zh-CN" altLang="zh-CN" sz="2600" b="1" dirty="0">
                <a:latin typeface="幼圆" pitchFamily="49" charset="-122"/>
                <a:ea typeface="幼圆" pitchFamily="49" charset="-122"/>
              </a:rPr>
              <a:t>函数依赖是指一个关系表中</a:t>
            </a:r>
            <a:r>
              <a:rPr lang="zh-CN" altLang="zh-CN" sz="2600" b="1" dirty="0" smtClean="0">
                <a:latin typeface="幼圆" pitchFamily="49" charset="-122"/>
                <a:ea typeface="幼圆" pitchFamily="49" charset="-122"/>
              </a:rPr>
              <a:t>属性之间</a:t>
            </a:r>
            <a:r>
              <a:rPr lang="zh-CN" altLang="zh-CN" sz="2600" b="1" dirty="0">
                <a:latin typeface="幼圆" pitchFamily="49" charset="-122"/>
                <a:ea typeface="幼圆" pitchFamily="49" charset="-122"/>
              </a:rPr>
              <a:t>的</a:t>
            </a:r>
            <a:r>
              <a:rPr lang="zh-CN" altLang="zh-CN" sz="2600" b="1" dirty="0" smtClean="0">
                <a:latin typeface="幼圆" pitchFamily="49" charset="-122"/>
                <a:ea typeface="幼圆" pitchFamily="49" charset="-122"/>
              </a:rPr>
              <a:t>联系</a:t>
            </a:r>
            <a:r>
              <a:rPr lang="en-US" altLang="zh-CN" sz="2600" b="1" dirty="0" smtClean="0">
                <a:latin typeface="幼圆" pitchFamily="49" charset="-122"/>
                <a:ea typeface="幼圆" pitchFamily="49" charset="-122"/>
              </a:rPr>
              <a:t>;</a:t>
            </a:r>
            <a:endParaRPr lang="zh-CN" altLang="zh-CN" sz="2600" b="1" dirty="0">
              <a:latin typeface="幼圆" pitchFamily="49" charset="-122"/>
              <a:ea typeface="幼圆" pitchFamily="49" charset="-122"/>
            </a:endParaRPr>
          </a:p>
        </p:txBody>
      </p:sp>
      <p:sp>
        <p:nvSpPr>
          <p:cNvPr id="4" name="TextBox 3"/>
          <p:cNvSpPr txBox="1"/>
          <p:nvPr/>
        </p:nvSpPr>
        <p:spPr>
          <a:xfrm>
            <a:off x="899592" y="1943269"/>
            <a:ext cx="8244408" cy="892552"/>
          </a:xfrm>
          <a:prstGeom prst="rect">
            <a:avLst/>
          </a:prstGeom>
          <a:noFill/>
        </p:spPr>
        <p:txBody>
          <a:bodyPr wrap="square" rtlCol="0">
            <a:spAutoFit/>
          </a:bodyPr>
          <a:lstStyle/>
          <a:p>
            <a:pPr marL="342900" lvl="1" indent="-342900">
              <a:buFont typeface="Wingdings" panose="05000000000000000000" pitchFamily="2" charset="2"/>
              <a:buChar char="Ø"/>
            </a:pPr>
            <a:r>
              <a:rPr lang="zh-CN" altLang="zh-CN" sz="2600" b="1" dirty="0">
                <a:latin typeface="幼圆" pitchFamily="49" charset="-122"/>
                <a:ea typeface="幼圆" pitchFamily="49" charset="-122"/>
              </a:rPr>
              <a:t>函数依赖关注一个属性或属性集与另外一个属性或属性集之间的依赖，亦即两个属性或属性集之间的</a:t>
            </a:r>
            <a:r>
              <a:rPr lang="zh-CN" altLang="zh-CN" sz="2600" b="1" dirty="0" smtClean="0">
                <a:latin typeface="幼圆" pitchFamily="49" charset="-122"/>
                <a:ea typeface="幼圆" pitchFamily="49" charset="-122"/>
              </a:rPr>
              <a:t>约束</a:t>
            </a:r>
            <a:r>
              <a:rPr lang="en-US" altLang="zh-CN" sz="2600" b="1" dirty="0" smtClean="0">
                <a:latin typeface="幼圆" pitchFamily="49" charset="-122"/>
                <a:ea typeface="幼圆" pitchFamily="49" charset="-122"/>
              </a:rPr>
              <a:t>;</a:t>
            </a:r>
            <a:endParaRPr lang="zh-CN" altLang="en-US" sz="2600" b="1" dirty="0"/>
          </a:p>
        </p:txBody>
      </p:sp>
      <p:sp>
        <p:nvSpPr>
          <p:cNvPr id="5" name="TextBox 4"/>
          <p:cNvSpPr txBox="1"/>
          <p:nvPr/>
        </p:nvSpPr>
        <p:spPr>
          <a:xfrm>
            <a:off x="899592" y="3248511"/>
            <a:ext cx="8316416" cy="492443"/>
          </a:xfrm>
          <a:prstGeom prst="rect">
            <a:avLst/>
          </a:prstGeom>
          <a:noFill/>
        </p:spPr>
        <p:txBody>
          <a:bodyPr wrap="square" rtlCol="0">
            <a:spAutoFit/>
          </a:bodyPr>
          <a:lstStyle/>
          <a:p>
            <a:pPr marL="342900" lvl="1" indent="-342900">
              <a:buFont typeface="Wingdings" panose="05000000000000000000" pitchFamily="2" charset="2"/>
              <a:buChar char="Ø"/>
            </a:pPr>
            <a:r>
              <a:rPr lang="zh-CN" altLang="zh-CN" sz="2600" b="1" dirty="0">
                <a:latin typeface="幼圆" pitchFamily="49" charset="-122"/>
                <a:ea typeface="幼圆" pitchFamily="49" charset="-122"/>
              </a:rPr>
              <a:t>函数依赖是关系中属性之间在语义上的关联</a:t>
            </a:r>
            <a:r>
              <a:rPr lang="zh-CN" altLang="zh-CN" sz="2600" b="1" dirty="0" smtClean="0">
                <a:latin typeface="幼圆" pitchFamily="49" charset="-122"/>
                <a:ea typeface="幼圆" pitchFamily="49" charset="-122"/>
              </a:rPr>
              <a:t>特性</a:t>
            </a:r>
            <a:r>
              <a:rPr lang="en-US" altLang="zh-CN" sz="2600" b="1" dirty="0" smtClean="0">
                <a:latin typeface="幼圆" pitchFamily="49" charset="-122"/>
                <a:ea typeface="幼圆" pitchFamily="49" charset="-122"/>
              </a:rPr>
              <a:t>;</a:t>
            </a:r>
            <a:endParaRPr lang="zh-CN" altLang="zh-CN" sz="2600" b="1" dirty="0">
              <a:latin typeface="幼圆" pitchFamily="49" charset="-122"/>
              <a:ea typeface="幼圆" pitchFamily="49" charset="-122"/>
            </a:endParaRPr>
          </a:p>
        </p:txBody>
      </p:sp>
      <p:sp>
        <p:nvSpPr>
          <p:cNvPr id="9" name="TextBox 8"/>
          <p:cNvSpPr txBox="1"/>
          <p:nvPr/>
        </p:nvSpPr>
        <p:spPr>
          <a:xfrm>
            <a:off x="899592" y="4153644"/>
            <a:ext cx="8172399" cy="1292662"/>
          </a:xfrm>
          <a:prstGeom prst="rect">
            <a:avLst/>
          </a:prstGeom>
          <a:noFill/>
        </p:spPr>
        <p:txBody>
          <a:bodyPr wrap="square" rtlCol="0">
            <a:spAutoFit/>
          </a:bodyPr>
          <a:lstStyle/>
          <a:p>
            <a:pPr marL="342900" lvl="1" indent="-342900">
              <a:buFont typeface="Wingdings" panose="05000000000000000000" pitchFamily="2" charset="2"/>
              <a:buChar char="Ø"/>
            </a:pPr>
            <a:r>
              <a:rPr lang="zh-CN" altLang="zh-CN" sz="2600" b="1" dirty="0">
                <a:latin typeface="幼圆" pitchFamily="49" charset="-122"/>
                <a:ea typeface="幼圆" pitchFamily="49" charset="-122"/>
              </a:rPr>
              <a:t>数据库设计者根据对关系R中的属性的语义理解确定函数依赖，确定约束R的所有元组r的函数依赖集，并获知属性间的语义</a:t>
            </a:r>
            <a:r>
              <a:rPr lang="zh-CN" altLang="zh-CN" sz="2600" b="1" dirty="0" smtClean="0">
                <a:latin typeface="幼圆" pitchFamily="49" charset="-122"/>
                <a:ea typeface="幼圆" pitchFamily="49" charset="-122"/>
              </a:rPr>
              <a:t>关联</a:t>
            </a:r>
            <a:r>
              <a:rPr lang="en-US" altLang="zh-CN" sz="2600" b="1" dirty="0" smtClean="0">
                <a:latin typeface="幼圆" pitchFamily="49" charset="-122"/>
                <a:ea typeface="幼圆" pitchFamily="49" charset="-122"/>
              </a:rPr>
              <a:t>.</a:t>
            </a:r>
            <a:endParaRPr lang="zh-CN" altLang="zh-CN" sz="26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4" grpId="0"/>
      <p:bldP spid="5"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mc:AlternateContent xmlns:mc="http://schemas.openxmlformats.org/markup-compatibility/2006">
        <mc:Choice xmlns:a14="http://schemas.microsoft.com/office/drawing/2010/main" Requires="a14">
          <p:sp>
            <p:nvSpPr>
              <p:cNvPr id="5" name="TextBox 4"/>
              <p:cNvSpPr txBox="1"/>
              <p:nvPr/>
            </p:nvSpPr>
            <p:spPr>
              <a:xfrm>
                <a:off x="1259633" y="1861108"/>
                <a:ext cx="20379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a:ea typeface="幼圆" pitchFamily="49" charset="-122"/>
                        </a:rPr>
                        <m:t>𝓡</m:t>
                      </m:r>
                      <m:r>
                        <a:rPr lang="en-US" altLang="zh-CN" sz="2400" b="1" i="1">
                          <a:latin typeface="Cambria Math"/>
                          <a:ea typeface="幼圆" pitchFamily="49" charset="-122"/>
                        </a:rPr>
                        <m:t>&lt;</m:t>
                      </m:r>
                      <m:r>
                        <a:rPr lang="en-US" altLang="zh-CN" sz="2400" b="1" i="1">
                          <a:latin typeface="Cambria Math"/>
                          <a:ea typeface="幼圆" pitchFamily="49" charset="-122"/>
                        </a:rPr>
                        <m:t>𝑼</m:t>
                      </m:r>
                      <m:r>
                        <a:rPr lang="en-US" altLang="zh-CN" sz="2400" b="1" i="1">
                          <a:latin typeface="Cambria Math"/>
                          <a:ea typeface="幼圆" pitchFamily="49" charset="-122"/>
                        </a:rPr>
                        <m:t>,</m:t>
                      </m:r>
                      <m:r>
                        <a:rPr lang="zh-CN" altLang="en-US" sz="2400" b="1" i="1">
                          <a:latin typeface="Cambria Math"/>
                          <a:ea typeface="幼圆" pitchFamily="49" charset="-122"/>
                        </a:rPr>
                        <m:t>𝓕</m:t>
                      </m:r>
                      <m:r>
                        <a:rPr lang="en-US" altLang="zh-CN" sz="2400" b="1" i="1">
                          <a:latin typeface="Cambria Math"/>
                          <a:ea typeface="幼圆" pitchFamily="49" charset="-122"/>
                        </a:rPr>
                        <m:t>&gt;</m:t>
                      </m:r>
                    </m:oMath>
                  </m:oMathPara>
                </a14:m>
                <a:endParaRPr lang="zh-CN" alt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259633" y="1861108"/>
                <a:ext cx="2037996" cy="46166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4422236" y="1424121"/>
                <a:ext cx="2165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a:ea typeface="幼圆" pitchFamily="49" charset="-122"/>
                            </a:rPr>
                          </m:ctrlPr>
                        </m:sSubPr>
                        <m:e>
                          <m:r>
                            <a:rPr lang="en-US" altLang="zh-CN" sz="2400" b="1" i="1">
                              <a:latin typeface="Cambria Math"/>
                              <a:ea typeface="Cambria Math"/>
                            </a:rPr>
                            <m:t>𝓡</m:t>
                          </m:r>
                        </m:e>
                        <m:sub>
                          <m:r>
                            <a:rPr lang="en-US" altLang="zh-CN" sz="2400" b="1" i="1">
                              <a:latin typeface="Cambria Math"/>
                              <a:ea typeface="幼圆" pitchFamily="49" charset="-122"/>
                            </a:rPr>
                            <m:t>𝟏</m:t>
                          </m:r>
                        </m:sub>
                      </m:sSub>
                      <m:r>
                        <a:rPr lang="en-US" altLang="zh-CN" sz="2400" b="1" i="1">
                          <a:latin typeface="Cambria Math"/>
                          <a:ea typeface="幼圆" pitchFamily="49" charset="-122"/>
                        </a:rPr>
                        <m:t>&lt;</m:t>
                      </m:r>
                      <m:sSub>
                        <m:sSubPr>
                          <m:ctrlPr>
                            <a:rPr lang="en-US" altLang="zh-CN" sz="2400" b="1" i="1">
                              <a:latin typeface="Cambria Math"/>
                              <a:ea typeface="幼圆" pitchFamily="49" charset="-122"/>
                            </a:rPr>
                          </m:ctrlPr>
                        </m:sSubPr>
                        <m:e>
                          <m:r>
                            <a:rPr lang="en-US" altLang="zh-CN" sz="2400" b="1" i="1">
                              <a:latin typeface="Cambria Math"/>
                              <a:ea typeface="幼圆" pitchFamily="49" charset="-122"/>
                            </a:rPr>
                            <m:t>𝑼</m:t>
                          </m:r>
                        </m:e>
                        <m:sub>
                          <m:r>
                            <a:rPr lang="en-US" altLang="zh-CN" sz="2400" b="1" i="1">
                              <a:latin typeface="Cambria Math"/>
                              <a:ea typeface="幼圆" pitchFamily="49" charset="-122"/>
                            </a:rPr>
                            <m:t>𝟏</m:t>
                          </m:r>
                        </m:sub>
                      </m:sSub>
                      <m:r>
                        <a:rPr lang="en-US" altLang="zh-CN" sz="2400" b="1" i="1">
                          <a:latin typeface="Cambria Math"/>
                          <a:ea typeface="幼圆" pitchFamily="49" charset="-122"/>
                        </a:rPr>
                        <m:t>,</m:t>
                      </m:r>
                      <m:sSub>
                        <m:sSubPr>
                          <m:ctrlPr>
                            <a:rPr lang="en-US" altLang="zh-CN" sz="2400" b="1" i="1">
                              <a:latin typeface="Cambria Math"/>
                              <a:ea typeface="幼圆" pitchFamily="49" charset="-122"/>
                            </a:rPr>
                          </m:ctrlPr>
                        </m:sSubPr>
                        <m:e>
                          <m:r>
                            <a:rPr lang="en-US" altLang="zh-CN" sz="2400" b="1" i="1">
                              <a:latin typeface="Cambria Math"/>
                              <a:ea typeface="Cambria Math"/>
                            </a:rPr>
                            <m:t>𝓕</m:t>
                          </m:r>
                        </m:e>
                        <m:sub>
                          <m:r>
                            <a:rPr lang="en-US" altLang="zh-CN" sz="2400" b="1" i="1">
                              <a:latin typeface="Cambria Math"/>
                              <a:ea typeface="幼圆" pitchFamily="49" charset="-122"/>
                            </a:rPr>
                            <m:t>𝟏</m:t>
                          </m:r>
                        </m:sub>
                      </m:sSub>
                      <m:r>
                        <a:rPr lang="en-US" altLang="zh-CN" sz="2400" b="1" i="1">
                          <a:latin typeface="Cambria Math"/>
                          <a:ea typeface="幼圆" pitchFamily="49" charset="-122"/>
                        </a:rPr>
                        <m:t>&gt;</m:t>
                      </m:r>
                    </m:oMath>
                  </m:oMathPara>
                </a14:m>
                <a:endParaRPr lang="zh-CN" alt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4422236" y="1424121"/>
                <a:ext cx="2165987" cy="461665"/>
              </a:xfrm>
              <a:prstGeom prst="rect">
                <a:avLst/>
              </a:prstGeom>
              <a:blipFill rotWithShape="1">
                <a:blip r:embed="rId2"/>
                <a:stretch>
                  <a:fillRect b="-5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422237" y="2271477"/>
                <a:ext cx="22379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a:ea typeface="幼圆" pitchFamily="49" charset="-122"/>
                            </a:rPr>
                          </m:ctrlPr>
                        </m:sSubPr>
                        <m:e>
                          <m:r>
                            <a:rPr lang="en-US" altLang="zh-CN" sz="2400" b="1" i="1">
                              <a:latin typeface="Cambria Math"/>
                              <a:ea typeface="Cambria Math"/>
                            </a:rPr>
                            <m:t>𝓡</m:t>
                          </m:r>
                        </m:e>
                        <m:sub>
                          <m:r>
                            <a:rPr lang="en-US" altLang="zh-CN" sz="2400" b="1" i="1">
                              <a:latin typeface="Cambria Math"/>
                              <a:ea typeface="Cambria Math"/>
                            </a:rPr>
                            <m:t>𝟐</m:t>
                          </m:r>
                        </m:sub>
                      </m:sSub>
                      <m:r>
                        <a:rPr lang="en-US" altLang="zh-CN" sz="2400" b="1" i="1">
                          <a:latin typeface="Cambria Math"/>
                          <a:ea typeface="幼圆" pitchFamily="49" charset="-122"/>
                        </a:rPr>
                        <m:t>&lt;</m:t>
                      </m:r>
                      <m:sSub>
                        <m:sSubPr>
                          <m:ctrlPr>
                            <a:rPr lang="en-US" altLang="zh-CN" sz="2400" b="1" i="1">
                              <a:latin typeface="Cambria Math"/>
                              <a:ea typeface="幼圆" pitchFamily="49" charset="-122"/>
                            </a:rPr>
                          </m:ctrlPr>
                        </m:sSubPr>
                        <m:e>
                          <m:r>
                            <a:rPr lang="en-US" altLang="zh-CN" sz="2400" b="1" i="1">
                              <a:latin typeface="Cambria Math"/>
                              <a:ea typeface="幼圆" pitchFamily="49" charset="-122"/>
                            </a:rPr>
                            <m:t>𝑼</m:t>
                          </m:r>
                        </m:e>
                        <m:sub>
                          <m:r>
                            <a:rPr lang="en-US" altLang="zh-CN" sz="2400" b="1" i="1">
                              <a:latin typeface="Cambria Math"/>
                              <a:ea typeface="幼圆" pitchFamily="49" charset="-122"/>
                            </a:rPr>
                            <m:t>𝟐</m:t>
                          </m:r>
                        </m:sub>
                      </m:sSub>
                      <m:r>
                        <a:rPr lang="en-US" altLang="zh-CN" sz="2400" b="1" i="1">
                          <a:latin typeface="Cambria Math"/>
                          <a:ea typeface="幼圆" pitchFamily="49" charset="-122"/>
                        </a:rPr>
                        <m:t>,</m:t>
                      </m:r>
                      <m:sSub>
                        <m:sSubPr>
                          <m:ctrlPr>
                            <a:rPr lang="en-US" altLang="zh-CN" sz="2400" b="1" i="1">
                              <a:latin typeface="Cambria Math"/>
                              <a:ea typeface="幼圆" pitchFamily="49" charset="-122"/>
                            </a:rPr>
                          </m:ctrlPr>
                        </m:sSubPr>
                        <m:e>
                          <m:r>
                            <a:rPr lang="en-US" altLang="zh-CN" sz="2400" b="1" i="1">
                              <a:latin typeface="Cambria Math"/>
                              <a:ea typeface="Cambria Math"/>
                            </a:rPr>
                            <m:t>𝓕</m:t>
                          </m:r>
                        </m:e>
                        <m:sub>
                          <m:r>
                            <a:rPr lang="en-US" altLang="zh-CN" sz="2400" b="1" i="1">
                              <a:latin typeface="Cambria Math"/>
                              <a:ea typeface="Cambria Math"/>
                            </a:rPr>
                            <m:t>𝟐</m:t>
                          </m:r>
                        </m:sub>
                      </m:sSub>
                      <m:r>
                        <a:rPr lang="en-US" altLang="zh-CN" sz="2400" b="1" i="1">
                          <a:latin typeface="Cambria Math"/>
                          <a:ea typeface="幼圆" pitchFamily="49" charset="-122"/>
                        </a:rPr>
                        <m:t>&gt;</m:t>
                      </m:r>
                    </m:oMath>
                  </m:oMathPara>
                </a14:m>
                <a:endParaRPr lang="zh-CN" alt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4422237" y="2271477"/>
                <a:ext cx="2237995" cy="461665"/>
              </a:xfrm>
              <a:prstGeom prst="rect">
                <a:avLst/>
              </a:prstGeom>
              <a:blipFill rotWithShape="1">
                <a:blip r:embed="rId3"/>
                <a:stretch>
                  <a:fillRect b="-5333"/>
                </a:stretch>
              </a:blipFill>
            </p:spPr>
            <p:txBody>
              <a:bodyPr/>
              <a:lstStyle/>
              <a:p>
                <a:r>
                  <a:rPr lang="zh-CN" altLang="en-US">
                    <a:noFill/>
                  </a:rPr>
                  <a:t> </a:t>
                </a:r>
                <a:endParaRPr lang="zh-CN" altLang="en-US">
                  <a:noFill/>
                </a:endParaRPr>
              </a:p>
            </p:txBody>
          </p:sp>
        </mc:Fallback>
      </mc:AlternateContent>
      <p:cxnSp>
        <p:nvCxnSpPr>
          <p:cNvPr id="7" name="直接箭头连接符 6"/>
          <p:cNvCxnSpPr>
            <a:stCxn id="5" idx="3"/>
          </p:cNvCxnSpPr>
          <p:nvPr/>
        </p:nvCxnSpPr>
        <p:spPr>
          <a:xfrm flipV="1">
            <a:off x="3297629" y="1629308"/>
            <a:ext cx="1124608" cy="462633"/>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5" idx="1"/>
          </p:cNvCxnSpPr>
          <p:nvPr/>
        </p:nvCxnSpPr>
        <p:spPr>
          <a:xfrm>
            <a:off x="3297628" y="2233634"/>
            <a:ext cx="1124609" cy="268676"/>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1499886" y="3073524"/>
                <a:ext cx="5520386" cy="1754326"/>
              </a:xfrm>
              <a:prstGeom prst="rect">
                <a:avLst/>
              </a:prstGeom>
              <a:noFill/>
            </p:spPr>
            <p:txBody>
              <a:bodyPr wrap="square" rtlCol="0">
                <a:spAutoFit/>
              </a:bodyPr>
              <a:lstStyle/>
              <a:p>
                <a:pPr>
                  <a:lnSpc>
                    <a:spcPct val="150000"/>
                  </a:lnSpc>
                </a:pPr>
                <a:r>
                  <a:rPr lang="zh-CN" altLang="en-US" sz="2400" b="1" dirty="0" smtClean="0">
                    <a:latin typeface="+mj-ea"/>
                    <a:ea typeface="+mj-ea"/>
                  </a:rPr>
                  <a:t>满足条件：</a:t>
                </a:r>
                <a:endParaRPr lang="en-US" altLang="zh-CN" sz="2400" b="1" dirty="0" smtClean="0">
                  <a:latin typeface="+mj-ea"/>
                  <a:ea typeface="+mj-ea"/>
                </a:endParaRPr>
              </a:p>
              <a:p>
                <a:pPr>
                  <a:lnSpc>
                    <a:spcPct val="150000"/>
                  </a:lnSpc>
                </a:pPr>
                <a:r>
                  <a:rPr lang="en-US" altLang="zh-CN" sz="2400" dirty="0"/>
                  <a:t> </a:t>
                </a:r>
                <a:r>
                  <a:rPr lang="en-US" altLang="zh-CN" sz="2400" dirty="0" smtClean="0"/>
                  <a:t>               1</a:t>
                </a:r>
                <a:r>
                  <a:rPr lang="zh-CN" altLang="en-US" sz="2400" dirty="0" smtClean="0"/>
                  <a:t>）</a:t>
                </a:r>
                <a14:m>
                  <m:oMath xmlns:m="http://schemas.openxmlformats.org/officeDocument/2006/math">
                    <m:r>
                      <a:rPr lang="en-US" altLang="zh-CN" sz="2400" b="0" i="0" smtClean="0">
                        <a:latin typeface="Cambria Math"/>
                      </a:rPr>
                      <m:t> </m:t>
                    </m:r>
                    <m:r>
                      <a:rPr lang="en-US" altLang="zh-CN" sz="2400" b="1" i="1" smtClean="0">
                        <a:latin typeface="Cambria Math"/>
                      </a:rPr>
                      <m:t>𝑼</m:t>
                    </m:r>
                    <m:r>
                      <a:rPr lang="en-US" altLang="zh-CN" sz="2400" b="1" i="1" smtClean="0">
                        <a:latin typeface="Cambria Math"/>
                      </a:rPr>
                      <m:t>=</m:t>
                    </m:r>
                    <m:sSub>
                      <m:sSubPr>
                        <m:ctrlPr>
                          <a:rPr lang="en-US" altLang="zh-CN" sz="2400" b="1" i="1" smtClean="0">
                            <a:latin typeface="Cambria Math"/>
                          </a:rPr>
                        </m:ctrlPr>
                      </m:sSubPr>
                      <m:e>
                        <m:r>
                          <a:rPr lang="en-US" altLang="zh-CN" sz="2400" b="1" i="1" smtClean="0">
                            <a:latin typeface="Cambria Math"/>
                          </a:rPr>
                          <m:t>𝑼</m:t>
                        </m:r>
                      </m:e>
                      <m:sub>
                        <m:r>
                          <a:rPr lang="en-US" altLang="zh-CN" sz="2400" b="1" i="1" smtClean="0">
                            <a:latin typeface="Cambria Math"/>
                          </a:rPr>
                          <m:t>𝟏</m:t>
                        </m:r>
                      </m:sub>
                    </m:sSub>
                    <m:r>
                      <a:rPr lang="en-US" altLang="zh-CN" sz="2400" b="1" i="1">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 </m:t>
                        </m:r>
                        <m:r>
                          <a:rPr lang="en-US" altLang="zh-CN" sz="2400" b="1" i="1" smtClean="0">
                            <a:latin typeface="Cambria Math"/>
                            <a:ea typeface="Cambria Math"/>
                          </a:rPr>
                          <m:t>𝑼</m:t>
                        </m:r>
                      </m:e>
                      <m:sub>
                        <m:r>
                          <a:rPr lang="en-US" altLang="zh-CN" sz="2400" b="1" i="1" smtClean="0">
                            <a:latin typeface="Cambria Math"/>
                            <a:ea typeface="Cambria Math"/>
                          </a:rPr>
                          <m:t>𝟐</m:t>
                        </m:r>
                      </m:sub>
                    </m:sSub>
                  </m:oMath>
                </a14:m>
                <a:endParaRPr lang="en-US" altLang="zh-CN" sz="2400" b="1" dirty="0" smtClean="0">
                  <a:ea typeface="Cambria Math"/>
                </a:endParaRPr>
              </a:p>
              <a:p>
                <a:pPr>
                  <a:lnSpc>
                    <a:spcPct val="150000"/>
                  </a:lnSpc>
                </a:pPr>
                <a:r>
                  <a:rPr lang="en-US" altLang="zh-CN" sz="2400" dirty="0" smtClean="0"/>
                  <a:t>                2</a:t>
                </a:r>
                <a:r>
                  <a:rPr lang="zh-CN" altLang="en-US" sz="2400" dirty="0" smtClean="0"/>
                  <a:t>）</a:t>
                </a:r>
                <a14:m>
                  <m:oMath xmlns:m="http://schemas.openxmlformats.org/officeDocument/2006/math">
                    <m:sSup>
                      <m:sSupPr>
                        <m:ctrlPr>
                          <a:rPr lang="en-US" altLang="zh-CN" sz="2400" b="1" i="1" smtClean="0">
                            <a:latin typeface="Cambria Math"/>
                          </a:rPr>
                        </m:ctrlPr>
                      </m:sSupPr>
                      <m:e>
                        <m:r>
                          <a:rPr lang="zh-CN" altLang="en-US" sz="2400" b="1" i="1" smtClean="0">
                            <a:latin typeface="Cambria Math"/>
                          </a:rPr>
                          <m:t>𝓕</m:t>
                        </m:r>
                      </m:e>
                      <m:sup>
                        <m:r>
                          <a:rPr lang="en-US" altLang="zh-CN" sz="2400" b="1" i="1" smtClean="0">
                            <a:latin typeface="Cambria Math"/>
                          </a:rPr>
                          <m:t>+</m:t>
                        </m:r>
                      </m:sup>
                    </m:sSup>
                    <m:r>
                      <a:rPr lang="en-US" altLang="zh-CN" sz="2400" b="1" i="1" smtClean="0">
                        <a:latin typeface="Cambria Math"/>
                      </a:rPr>
                      <m:t>=</m:t>
                    </m:r>
                    <m:sSup>
                      <m:sSupPr>
                        <m:ctrlPr>
                          <a:rPr lang="en-US" altLang="zh-CN" sz="2400" b="1" i="1" smtClean="0">
                            <a:latin typeface="Cambria Math"/>
                          </a:rPr>
                        </m:ctrlPr>
                      </m:sSupPr>
                      <m:e>
                        <m:r>
                          <a:rPr lang="en-US" altLang="zh-CN" sz="2400" b="1" i="1" smtClean="0">
                            <a:latin typeface="Cambria Math"/>
                          </a:rPr>
                          <m:t>(</m:t>
                        </m:r>
                        <m:sSub>
                          <m:sSubPr>
                            <m:ctrlPr>
                              <a:rPr lang="en-US" altLang="zh-CN" sz="2400" b="1" i="1" smtClean="0">
                                <a:latin typeface="Cambria Math"/>
                              </a:rPr>
                            </m:ctrlPr>
                          </m:sSubPr>
                          <m:e>
                            <m:r>
                              <a:rPr lang="en-US" altLang="zh-CN" sz="2400" b="1" i="1">
                                <a:latin typeface="Cambria Math"/>
                                <a:ea typeface="Cambria Math"/>
                              </a:rPr>
                              <m:t>𝓕</m:t>
                            </m:r>
                          </m:e>
                          <m:sub>
                            <m:r>
                              <a:rPr lang="en-US" altLang="zh-CN" sz="2400" b="1" i="1" smtClean="0">
                                <a:latin typeface="Cambria Math"/>
                              </a:rPr>
                              <m:t>𝟏</m:t>
                            </m:r>
                          </m:sub>
                        </m:sSub>
                        <m:r>
                          <a:rPr lang="en-US" altLang="zh-CN" sz="2400" b="1" i="1" smtClean="0">
                            <a:latin typeface="Cambria Math"/>
                          </a:rPr>
                          <m:t>∪</m:t>
                        </m:r>
                        <m:sSubSup>
                          <m:sSubSupPr>
                            <m:ctrlPr>
                              <a:rPr lang="en-US" altLang="zh-CN" sz="2400" b="1" i="1" smtClean="0">
                                <a:latin typeface="Cambria Math"/>
                              </a:rPr>
                            </m:ctrlPr>
                          </m:sSubSupPr>
                          <m:e>
                            <m:r>
                              <a:rPr lang="zh-CN" altLang="en-US" sz="2400" b="1" i="1" smtClean="0">
                                <a:latin typeface="Cambria Math"/>
                              </a:rPr>
                              <m:t>𝓕</m:t>
                            </m:r>
                          </m:e>
                          <m:sub>
                            <m:r>
                              <a:rPr lang="en-US" altLang="zh-CN" sz="2400" b="1" i="1" smtClean="0">
                                <a:latin typeface="Cambria Math"/>
                              </a:rPr>
                              <m:t>𝟐</m:t>
                            </m:r>
                          </m:sub>
                          <m:sup/>
                        </m:sSubSup>
                        <m:r>
                          <a:rPr lang="en-US" altLang="zh-CN" sz="2400" b="1" i="1" smtClean="0">
                            <a:latin typeface="Cambria Math"/>
                            <a:ea typeface="Cambria Math"/>
                          </a:rPr>
                          <m:t>)</m:t>
                        </m:r>
                      </m:e>
                      <m:sup>
                        <m:r>
                          <a:rPr lang="en-US" altLang="zh-CN" sz="2400" b="1" i="1" smtClean="0">
                            <a:latin typeface="Cambria Math"/>
                          </a:rPr>
                          <m:t>+</m:t>
                        </m:r>
                      </m:sup>
                    </m:sSup>
                  </m:oMath>
                </a14:m>
                <a:endParaRPr lang="zh-CN" altLang="en-US" sz="2400" b="1" dirty="0"/>
              </a:p>
            </p:txBody>
          </p:sp>
        </mc:Choice>
        <mc:Fallback>
          <p:sp>
            <p:nvSpPr>
              <p:cNvPr id="9" name="TextBox 8"/>
              <p:cNvSpPr txBox="1">
                <a:spLocks noRot="1" noChangeAspect="1" noMove="1" noResize="1" noEditPoints="1" noAdjustHandles="1" noChangeArrowheads="1" noChangeShapeType="1" noTextEdit="1"/>
              </p:cNvSpPr>
              <p:nvPr/>
            </p:nvSpPr>
            <p:spPr>
              <a:xfrm>
                <a:off x="1499886" y="3073524"/>
                <a:ext cx="5520386" cy="1754326"/>
              </a:xfrm>
              <a:prstGeom prst="rect">
                <a:avLst/>
              </a:prstGeom>
              <a:blipFill rotWithShape="1">
                <a:blip r:embed="rId4"/>
                <a:stretch>
                  <a:fillRect l="-1656" b="-347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115617" y="4010207"/>
            <a:ext cx="2169159" cy="1338828"/>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F+: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sp>
        <p:nvSpPr>
          <p:cNvPr id="3" name="下箭头 2"/>
          <p:cNvSpPr/>
          <p:nvPr/>
        </p:nvSpPr>
        <p:spPr>
          <a:xfrm>
            <a:off x="2236708"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320481" y="4010207"/>
            <a:ext cx="2169159" cy="923330"/>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F+: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a:t>
            </a:r>
            <a:r>
              <a:rPr lang="zh-CN" altLang="en-US" dirty="0" smtClean="0">
                <a:latin typeface="幼圆" pitchFamily="49" charset="-122"/>
                <a:ea typeface="幼圆" pitchFamily="49" charset="-122"/>
              </a:rPr>
              <a:t>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sp>
        <p:nvSpPr>
          <p:cNvPr id="32" name="矩形 31"/>
          <p:cNvSpPr/>
          <p:nvPr/>
        </p:nvSpPr>
        <p:spPr>
          <a:xfrm>
            <a:off x="6732241" y="4010207"/>
            <a:ext cx="2169159" cy="923330"/>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F+: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a:t>
            </a:r>
            <a:r>
              <a:rPr lang="zh-CN" altLang="en-US" dirty="0" smtClean="0">
                <a:latin typeface="幼圆" pitchFamily="49" charset="-122"/>
                <a:ea typeface="幼圆" pitchFamily="49" charset="-122"/>
              </a:rPr>
              <a:t>院长</a:t>
            </a:r>
            <a:endParaRPr lang="en-US" altLang="zh-CN" dirty="0">
              <a:latin typeface="幼圆" pitchFamily="49" charset="-122"/>
              <a:ea typeface="幼圆" pitchFamily="49" charset="-122"/>
            </a:endParaRPr>
          </a:p>
        </p:txBody>
      </p:sp>
      <p:sp>
        <p:nvSpPr>
          <p:cNvPr id="4" name="矩形 3"/>
          <p:cNvSpPr/>
          <p:nvPr/>
        </p:nvSpPr>
        <p:spPr>
          <a:xfrm>
            <a:off x="5004048" y="4937732"/>
            <a:ext cx="1338828" cy="507831"/>
          </a:xfrm>
          <a:prstGeom prst="rect">
            <a:avLst/>
          </a:prstGeom>
        </p:spPr>
        <p:txBody>
          <a:bodyPr wrap="none">
            <a:spAutoFit/>
          </a:bodyPr>
          <a:lstStyle/>
          <a:p>
            <a:pPr>
              <a:lnSpc>
                <a:spcPct val="150000"/>
              </a:lnSpc>
            </a:pP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p:txBody>
      </p:sp>
      <p:sp>
        <p:nvSpPr>
          <p:cNvPr id="33" name="下箭头 32"/>
          <p:cNvSpPr/>
          <p:nvPr/>
        </p:nvSpPr>
        <p:spPr>
          <a:xfrm>
            <a:off x="5250436"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下箭头 41"/>
          <p:cNvSpPr/>
          <p:nvPr/>
        </p:nvSpPr>
        <p:spPr>
          <a:xfrm>
            <a:off x="7895717"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6840760" y="1184413"/>
            <a:ext cx="2195736" cy="1924343"/>
            <a:chOff x="6840760" y="1065972"/>
            <a:chExt cx="2195736" cy="1731909"/>
          </a:xfrm>
        </p:grpSpPr>
        <p:sp>
          <p:nvSpPr>
            <p:cNvPr id="45" name="TextBox 44"/>
            <p:cNvSpPr txBox="1"/>
            <p:nvPr/>
          </p:nvSpPr>
          <p:spPr>
            <a:xfrm>
              <a:off x="6840760" y="1065972"/>
              <a:ext cx="2195736"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6={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6" name="直接连接符 45"/>
            <p:cNvCxnSpPr/>
            <p:nvPr/>
          </p:nvCxnSpPr>
          <p:spPr>
            <a:xfrm>
              <a:off x="7609004" y="1458670"/>
              <a:ext cx="418832" cy="7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840760" y="2002076"/>
              <a:ext cx="2195736"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7={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9" name="直接连接符 48"/>
            <p:cNvCxnSpPr/>
            <p:nvPr/>
          </p:nvCxnSpPr>
          <p:spPr>
            <a:xfrm>
              <a:off x="7528069" y="2383888"/>
              <a:ext cx="64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020272" y="1538670"/>
              <a:ext cx="1800493" cy="332399"/>
            </a:xfrm>
            <a:prstGeom prst="rect">
              <a:avLst/>
            </a:prstGeom>
          </p:spPr>
          <p:txBody>
            <a:bodyPr wrap="none">
              <a:spAutoFit/>
            </a:bodyPr>
            <a:lstStyle/>
            <a:p>
              <a:r>
                <a:rPr lang="en-US" altLang="zh-CN" dirty="0" smtClean="0">
                  <a:latin typeface="幼圆" pitchFamily="49" charset="-122"/>
                  <a:ea typeface="幼圆" pitchFamily="49" charset="-122"/>
                </a:rPr>
                <a:t>F6: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p:txBody>
        </p:sp>
        <p:sp>
          <p:nvSpPr>
            <p:cNvPr id="52" name="矩形 51"/>
            <p:cNvSpPr/>
            <p:nvPr/>
          </p:nvSpPr>
          <p:spPr>
            <a:xfrm>
              <a:off x="7020272" y="2465482"/>
              <a:ext cx="1800493" cy="332399"/>
            </a:xfrm>
            <a:prstGeom prst="rect">
              <a:avLst/>
            </a:prstGeom>
          </p:spPr>
          <p:txBody>
            <a:bodyPr wrap="none">
              <a:spAutoFit/>
            </a:bodyPr>
            <a:lstStyle/>
            <a:p>
              <a:r>
                <a:rPr lang="en-US" altLang="zh-CN" dirty="0" smtClean="0">
                  <a:latin typeface="幼圆" pitchFamily="49" charset="-122"/>
                  <a:ea typeface="幼圆" pitchFamily="49" charset="-122"/>
                </a:rPr>
                <a:t>F7</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号→院长</a:t>
              </a:r>
              <a:endParaRPr lang="en-US" altLang="zh-CN" dirty="0">
                <a:latin typeface="幼圆" pitchFamily="49" charset="-122"/>
                <a:ea typeface="幼圆" pitchFamily="49" charset="-122"/>
              </a:endParaRPr>
            </a:p>
          </p:txBody>
        </p:sp>
      </p:grpSp>
      <p:grpSp>
        <p:nvGrpSpPr>
          <p:cNvPr id="53" name="组合 52"/>
          <p:cNvGrpSpPr/>
          <p:nvPr/>
        </p:nvGrpSpPr>
        <p:grpSpPr>
          <a:xfrm>
            <a:off x="1080120" y="1177313"/>
            <a:ext cx="2843808" cy="1871148"/>
            <a:chOff x="1080120" y="1059582"/>
            <a:chExt cx="2843808" cy="1684033"/>
          </a:xfrm>
        </p:grpSpPr>
        <p:grpSp>
          <p:nvGrpSpPr>
            <p:cNvPr id="54" name="组合 53"/>
            <p:cNvGrpSpPr/>
            <p:nvPr/>
          </p:nvGrpSpPr>
          <p:grpSpPr>
            <a:xfrm>
              <a:off x="1080120" y="1059582"/>
              <a:ext cx="2843808" cy="401233"/>
              <a:chOff x="1573376" y="1788705"/>
              <a:chExt cx="3351523" cy="401233"/>
            </a:xfrm>
          </p:grpSpPr>
          <p:sp>
            <p:nvSpPr>
              <p:cNvPr id="56" name="TextBox 55"/>
              <p:cNvSpPr txBox="1"/>
              <p:nvPr/>
            </p:nvSpPr>
            <p:spPr>
              <a:xfrm>
                <a:off x="1573376" y="1788705"/>
                <a:ext cx="3351523"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3={ </a:t>
                </a:r>
                <a:r>
                  <a:rPr lang="zh-CN" altLang="en-US" sz="2000" b="1" dirty="0" smtClean="0">
                    <a:latin typeface="幼圆" pitchFamily="49" charset="-122"/>
                    <a:ea typeface="幼圆" pitchFamily="49" charset="-122"/>
                  </a:rPr>
                  <a:t>学 号</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学院</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en-US" altLang="zh-CN" sz="2000" dirty="0" smtClean="0">
                  <a:latin typeface="幼圆" pitchFamily="49" charset="-122"/>
                  <a:ea typeface="幼圆" pitchFamily="49" charset="-122"/>
                </a:endParaRPr>
              </a:p>
            </p:txBody>
          </p:sp>
          <p:cxnSp>
            <p:nvCxnSpPr>
              <p:cNvPr id="57" name="直接连接符 56"/>
              <p:cNvCxnSpPr/>
              <p:nvPr/>
            </p:nvCxnSpPr>
            <p:spPr>
              <a:xfrm>
                <a:off x="2401070" y="218993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1152128" y="1538670"/>
              <a:ext cx="2169159" cy="1204945"/>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F: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grpSp>
      <p:grpSp>
        <p:nvGrpSpPr>
          <p:cNvPr id="58" name="组合 57"/>
          <p:cNvGrpSpPr/>
          <p:nvPr/>
        </p:nvGrpSpPr>
        <p:grpSpPr>
          <a:xfrm>
            <a:off x="4320480" y="1184413"/>
            <a:ext cx="2339752" cy="1924343"/>
            <a:chOff x="4320480" y="1065972"/>
            <a:chExt cx="2339752" cy="1731909"/>
          </a:xfrm>
        </p:grpSpPr>
        <p:sp>
          <p:nvSpPr>
            <p:cNvPr id="59" name="TextBox 58"/>
            <p:cNvSpPr txBox="1"/>
            <p:nvPr/>
          </p:nvSpPr>
          <p:spPr>
            <a:xfrm>
              <a:off x="4320480" y="1065972"/>
              <a:ext cx="226774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60" name="直接连接符 59"/>
            <p:cNvCxnSpPr/>
            <p:nvPr/>
          </p:nvCxnSpPr>
          <p:spPr>
            <a:xfrm>
              <a:off x="4996903" y="145867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92488" y="2002076"/>
              <a:ext cx="2267744" cy="360099"/>
            </a:xfrm>
            <a:prstGeom prst="rect">
              <a:avLst/>
            </a:prstGeom>
            <a:noFill/>
          </p:spPr>
          <p:txBody>
            <a:bodyPr wrap="square" rtlCol="0">
              <a:spAutoFit/>
            </a:bodyPr>
            <a:lstStyle/>
            <a:p>
              <a:r>
                <a:rPr lang="en-US" altLang="zh-CN" sz="2000" dirty="0">
                  <a:latin typeface="幼圆" pitchFamily="49" charset="-122"/>
                  <a:ea typeface="幼圆" pitchFamily="49" charset="-122"/>
                </a:rPr>
                <a:t>R</a:t>
              </a:r>
              <a:r>
                <a:rPr lang="en-US" altLang="zh-CN" sz="2000" dirty="0" smtClean="0">
                  <a:latin typeface="幼圆" pitchFamily="49" charset="-122"/>
                  <a:ea typeface="幼圆" pitchFamily="49" charset="-122"/>
                </a:rPr>
                <a:t>5={ </a:t>
              </a:r>
              <a:r>
                <a:rPr lang="zh-CN" altLang="en-US" sz="2000" b="1" dirty="0">
                  <a:latin typeface="幼圆" pitchFamily="49" charset="-122"/>
                  <a:ea typeface="幼圆" pitchFamily="49" charset="-122"/>
                </a:rPr>
                <a:t>学院</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62" name="直接连接符 61"/>
            <p:cNvCxnSpPr/>
            <p:nvPr/>
          </p:nvCxnSpPr>
          <p:spPr>
            <a:xfrm>
              <a:off x="5007789" y="238388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572000" y="1538670"/>
              <a:ext cx="1915909" cy="332399"/>
            </a:xfrm>
            <a:prstGeom prst="rect">
              <a:avLst/>
            </a:prstGeom>
          </p:spPr>
          <p:txBody>
            <a:bodyPr wrap="none">
              <a:spAutoFit/>
            </a:bodyPr>
            <a:lstStyle/>
            <a:p>
              <a:r>
                <a:rPr lang="en-US" altLang="zh-CN" dirty="0" smtClean="0">
                  <a:latin typeface="幼圆" pitchFamily="49" charset="-122"/>
                  <a:ea typeface="幼圆" pitchFamily="49" charset="-122"/>
                </a:rPr>
                <a:t>F4:</a:t>
              </a:r>
              <a:r>
                <a:rPr lang="zh-CN" altLang="en-US" dirty="0" smtClean="0">
                  <a:latin typeface="幼圆" pitchFamily="49" charset="-122"/>
                  <a:ea typeface="幼圆" pitchFamily="49" charset="-122"/>
                </a:rPr>
                <a:t>  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p:txBody>
        </p:sp>
        <p:sp>
          <p:nvSpPr>
            <p:cNvPr id="64" name="矩形 63"/>
            <p:cNvSpPr/>
            <p:nvPr/>
          </p:nvSpPr>
          <p:spPr>
            <a:xfrm>
              <a:off x="4499992" y="2465482"/>
              <a:ext cx="1915909" cy="332399"/>
            </a:xfrm>
            <a:prstGeom prst="rect">
              <a:avLst/>
            </a:prstGeom>
          </p:spPr>
          <p:txBody>
            <a:bodyPr wrap="none">
              <a:spAutoFit/>
            </a:bodyPr>
            <a:lstStyle/>
            <a:p>
              <a:r>
                <a:rPr lang="en-US" altLang="zh-CN" dirty="0" smtClean="0">
                  <a:latin typeface="幼圆" pitchFamily="49" charset="-122"/>
                  <a:ea typeface="幼圆" pitchFamily="49" charset="-122"/>
                </a:rPr>
                <a:t>F5:  </a:t>
              </a:r>
              <a:r>
                <a:rPr lang="zh-CN" altLang="en-US" dirty="0" smtClean="0">
                  <a:latin typeface="幼圆" pitchFamily="49" charset="-122"/>
                  <a:ea typeface="幼圆" pitchFamily="49" charset="-122"/>
                </a:rPr>
                <a:t>学院→</a:t>
              </a:r>
              <a:r>
                <a:rPr lang="zh-CN" altLang="en-US" dirty="0">
                  <a:latin typeface="幼圆" pitchFamily="49" charset="-122"/>
                  <a:ea typeface="幼圆" pitchFamily="49" charset="-122"/>
                </a:rPr>
                <a:t>院长</a:t>
              </a:r>
              <a:endParaRPr lang="en-US" altLang="zh-CN" dirty="0">
                <a:latin typeface="幼圆" pitchFamily="49" charset="-122"/>
                <a:ea typeface="幼圆" pitchFamily="49" charset="-122"/>
              </a:endParaRPr>
            </a:p>
          </p:txBody>
        </p:sp>
      </p:grpSp>
      <p:cxnSp>
        <p:nvCxnSpPr>
          <p:cNvPr id="65" name="直接连接符 64"/>
          <p:cNvCxnSpPr/>
          <p:nvPr/>
        </p:nvCxnSpPr>
        <p:spPr>
          <a:xfrm>
            <a:off x="4211960" y="1309589"/>
            <a:ext cx="0" cy="184020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732240" y="1257322"/>
            <a:ext cx="0" cy="184020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up)">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animBg="1"/>
      <p:bldP spid="31" grpId="0"/>
      <p:bldP spid="32" grpId="0"/>
      <p:bldP spid="4" grpId="0"/>
      <p:bldP spid="33" grpId="0" animBg="1"/>
      <p:bldP spid="4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115617" y="4010207"/>
            <a:ext cx="2169159" cy="1338828"/>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F: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sp>
        <p:nvSpPr>
          <p:cNvPr id="3" name="下箭头 2"/>
          <p:cNvSpPr/>
          <p:nvPr/>
        </p:nvSpPr>
        <p:spPr>
          <a:xfrm>
            <a:off x="2236708"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320481" y="4010207"/>
            <a:ext cx="2169159" cy="923330"/>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F+: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a:t>
            </a:r>
            <a:r>
              <a:rPr lang="zh-CN" altLang="en-US" dirty="0" smtClean="0">
                <a:latin typeface="幼圆" pitchFamily="49" charset="-122"/>
                <a:ea typeface="幼圆" pitchFamily="49" charset="-122"/>
              </a:rPr>
              <a:t>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sp>
        <p:nvSpPr>
          <p:cNvPr id="32" name="矩形 31"/>
          <p:cNvSpPr/>
          <p:nvPr/>
        </p:nvSpPr>
        <p:spPr>
          <a:xfrm>
            <a:off x="6732241" y="4010207"/>
            <a:ext cx="2169159" cy="923330"/>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F+: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a:t>
            </a:r>
            <a:r>
              <a:rPr lang="zh-CN" altLang="en-US" dirty="0" smtClean="0">
                <a:latin typeface="幼圆" pitchFamily="49" charset="-122"/>
                <a:ea typeface="幼圆" pitchFamily="49" charset="-122"/>
              </a:rPr>
              <a:t>院长</a:t>
            </a:r>
            <a:endParaRPr lang="en-US" altLang="zh-CN" dirty="0">
              <a:latin typeface="幼圆" pitchFamily="49" charset="-122"/>
              <a:ea typeface="幼圆" pitchFamily="49" charset="-122"/>
            </a:endParaRPr>
          </a:p>
        </p:txBody>
      </p:sp>
      <p:sp>
        <p:nvSpPr>
          <p:cNvPr id="4" name="矩形 3"/>
          <p:cNvSpPr/>
          <p:nvPr/>
        </p:nvSpPr>
        <p:spPr>
          <a:xfrm>
            <a:off x="5004048" y="4937732"/>
            <a:ext cx="1338828" cy="507831"/>
          </a:xfrm>
          <a:prstGeom prst="rect">
            <a:avLst/>
          </a:prstGeom>
        </p:spPr>
        <p:txBody>
          <a:bodyPr wrap="none">
            <a:spAutoFit/>
          </a:bodyPr>
          <a:lstStyle/>
          <a:p>
            <a:pPr>
              <a:lnSpc>
                <a:spcPct val="150000"/>
              </a:lnSpc>
            </a:pP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p:txBody>
      </p:sp>
      <p:sp>
        <p:nvSpPr>
          <p:cNvPr id="33" name="下箭头 32"/>
          <p:cNvSpPr/>
          <p:nvPr/>
        </p:nvSpPr>
        <p:spPr>
          <a:xfrm>
            <a:off x="5250436"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下箭头 41"/>
          <p:cNvSpPr/>
          <p:nvPr/>
        </p:nvSpPr>
        <p:spPr>
          <a:xfrm>
            <a:off x="7895717" y="3357238"/>
            <a:ext cx="355581" cy="6529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6840760" y="1184413"/>
            <a:ext cx="2195736" cy="1924343"/>
            <a:chOff x="6840760" y="1065972"/>
            <a:chExt cx="2195736" cy="1731909"/>
          </a:xfrm>
        </p:grpSpPr>
        <p:sp>
          <p:nvSpPr>
            <p:cNvPr id="45" name="TextBox 44"/>
            <p:cNvSpPr txBox="1"/>
            <p:nvPr/>
          </p:nvSpPr>
          <p:spPr>
            <a:xfrm>
              <a:off x="6840760" y="1065972"/>
              <a:ext cx="2195736"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U6={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6" name="直接连接符 45"/>
            <p:cNvCxnSpPr>
              <a:endCxn id="45" idx="2"/>
            </p:cNvCxnSpPr>
            <p:nvPr/>
          </p:nvCxnSpPr>
          <p:spPr>
            <a:xfrm flipV="1">
              <a:off x="7519796" y="1426071"/>
              <a:ext cx="418832" cy="325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840760" y="2002076"/>
              <a:ext cx="2195736"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U7={ </a:t>
              </a:r>
              <a:r>
                <a:rPr lang="zh-CN" altLang="en-US" sz="2000" b="1" dirty="0" smtClean="0">
                  <a:latin typeface="幼圆" pitchFamily="49" charset="-122"/>
                  <a:ea typeface="幼圆" pitchFamily="49" charset="-122"/>
                </a:rPr>
                <a:t>学号</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49" name="直接连接符 48"/>
            <p:cNvCxnSpPr/>
            <p:nvPr/>
          </p:nvCxnSpPr>
          <p:spPr>
            <a:xfrm>
              <a:off x="7528069" y="2383888"/>
              <a:ext cx="64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374140" y="1538670"/>
              <a:ext cx="1338828" cy="332399"/>
            </a:xfrm>
            <a:prstGeom prst="rect">
              <a:avLst/>
            </a:prstGeom>
          </p:spPr>
          <p:txBody>
            <a:bodyPr wrap="none">
              <a:spAutoFit/>
            </a:bodyPr>
            <a:lstStyle/>
            <a:p>
              <a:r>
                <a:rPr lang="zh-CN" altLang="en-US" dirty="0">
                  <a:latin typeface="幼圆" pitchFamily="49" charset="-122"/>
                  <a:ea typeface="幼圆" pitchFamily="49" charset="-122"/>
                </a:rPr>
                <a:t>学号→学院</a:t>
              </a:r>
              <a:endParaRPr lang="en-US" altLang="zh-CN" dirty="0">
                <a:latin typeface="幼圆" pitchFamily="49" charset="-122"/>
                <a:ea typeface="幼圆" pitchFamily="49" charset="-122"/>
              </a:endParaRPr>
            </a:p>
          </p:txBody>
        </p:sp>
        <p:sp>
          <p:nvSpPr>
            <p:cNvPr id="52" name="矩形 51"/>
            <p:cNvSpPr/>
            <p:nvPr/>
          </p:nvSpPr>
          <p:spPr>
            <a:xfrm>
              <a:off x="7355702" y="2465482"/>
              <a:ext cx="1338828" cy="332399"/>
            </a:xfrm>
            <a:prstGeom prst="rect">
              <a:avLst/>
            </a:prstGeom>
          </p:spPr>
          <p:txBody>
            <a:bodyPr wrap="none">
              <a:spAutoFit/>
            </a:bodyPr>
            <a:lstStyle/>
            <a:p>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p:txBody>
        </p:sp>
      </p:grpSp>
      <p:grpSp>
        <p:nvGrpSpPr>
          <p:cNvPr id="53" name="组合 52"/>
          <p:cNvGrpSpPr/>
          <p:nvPr/>
        </p:nvGrpSpPr>
        <p:grpSpPr>
          <a:xfrm>
            <a:off x="1080120" y="1177313"/>
            <a:ext cx="2843808" cy="1871148"/>
            <a:chOff x="1080120" y="1059582"/>
            <a:chExt cx="2843808" cy="1684033"/>
          </a:xfrm>
        </p:grpSpPr>
        <p:grpSp>
          <p:nvGrpSpPr>
            <p:cNvPr id="54" name="组合 53"/>
            <p:cNvGrpSpPr/>
            <p:nvPr/>
          </p:nvGrpSpPr>
          <p:grpSpPr>
            <a:xfrm>
              <a:off x="1080120" y="1059582"/>
              <a:ext cx="2843808" cy="401233"/>
              <a:chOff x="1573376" y="1788705"/>
              <a:chExt cx="3351523" cy="401233"/>
            </a:xfrm>
          </p:grpSpPr>
          <p:sp>
            <p:nvSpPr>
              <p:cNvPr id="56" name="TextBox 55"/>
              <p:cNvSpPr txBox="1"/>
              <p:nvPr/>
            </p:nvSpPr>
            <p:spPr>
              <a:xfrm>
                <a:off x="1573376" y="1788705"/>
                <a:ext cx="3351523"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U3={ </a:t>
                </a:r>
                <a:r>
                  <a:rPr lang="zh-CN" altLang="en-US" sz="2000" b="1" dirty="0" smtClean="0">
                    <a:latin typeface="幼圆" pitchFamily="49" charset="-122"/>
                    <a:ea typeface="幼圆" pitchFamily="49" charset="-122"/>
                  </a:rPr>
                  <a:t>学 号</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学院</a:t>
                </a:r>
                <a:r>
                  <a:rPr lang="en-US" altLang="zh-CN" sz="2000" dirty="0">
                    <a:latin typeface="幼圆" pitchFamily="49" charset="-122"/>
                    <a:ea typeface="幼圆" pitchFamily="49" charset="-122"/>
                  </a:rPr>
                  <a:t>,</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en-US" altLang="zh-CN" sz="2000" dirty="0" smtClean="0">
                  <a:latin typeface="幼圆" pitchFamily="49" charset="-122"/>
                  <a:ea typeface="幼圆" pitchFamily="49" charset="-122"/>
                </a:endParaRPr>
              </a:p>
            </p:txBody>
          </p:sp>
          <p:cxnSp>
            <p:nvCxnSpPr>
              <p:cNvPr id="57" name="直接连接符 56"/>
              <p:cNvCxnSpPr/>
              <p:nvPr/>
            </p:nvCxnSpPr>
            <p:spPr>
              <a:xfrm>
                <a:off x="2269651" y="218993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矩形 54"/>
            <p:cNvSpPr/>
            <p:nvPr/>
          </p:nvSpPr>
          <p:spPr>
            <a:xfrm>
              <a:off x="1152128" y="1538670"/>
              <a:ext cx="2169159" cy="1204945"/>
            </a:xfrm>
            <a:prstGeom prst="rect">
              <a:avLst/>
            </a:prstGeom>
          </p:spPr>
          <p:txBody>
            <a:bodyPr wrap="square">
              <a:spAutoFit/>
            </a:bodyPr>
            <a:lstStyle/>
            <a:p>
              <a:pPr>
                <a:lnSpc>
                  <a:spcPct val="150000"/>
                </a:lnSpc>
              </a:pPr>
              <a:r>
                <a:rPr lang="en-US" altLang="zh-CN" dirty="0">
                  <a:latin typeface="幼圆" pitchFamily="49" charset="-122"/>
                  <a:ea typeface="幼圆" pitchFamily="49" charset="-122"/>
                </a:rPr>
                <a:t> F: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学</a:t>
              </a:r>
              <a:r>
                <a:rPr lang="zh-CN" altLang="en-US" dirty="0">
                  <a:latin typeface="幼圆" pitchFamily="49" charset="-122"/>
                  <a:ea typeface="幼圆" pitchFamily="49" charset="-122"/>
                </a:rPr>
                <a:t>号→学院</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学号→院长</a:t>
              </a:r>
              <a:endParaRPr lang="en-US" altLang="zh-CN" dirty="0">
                <a:latin typeface="幼圆" pitchFamily="49" charset="-122"/>
                <a:ea typeface="幼圆" pitchFamily="49" charset="-122"/>
              </a:endParaRPr>
            </a:p>
            <a:p>
              <a:pPr>
                <a:lnSpc>
                  <a:spcPct val="150000"/>
                </a:lnSpc>
              </a:pPr>
              <a:r>
                <a:rPr lang="en-US" altLang="zh-CN" dirty="0">
                  <a:latin typeface="幼圆" pitchFamily="49" charset="-122"/>
                  <a:ea typeface="幼圆" pitchFamily="49" charset="-122"/>
                </a:rPr>
                <a:t>      </a:t>
              </a:r>
              <a:r>
                <a:rPr lang="zh-CN" altLang="en-US" dirty="0">
                  <a:latin typeface="幼圆" pitchFamily="49" charset="-122"/>
                  <a:ea typeface="幼圆" pitchFamily="49" charset="-122"/>
                </a:rPr>
                <a:t>学院→院长</a:t>
              </a:r>
              <a:endParaRPr lang="zh-CN" altLang="en-US" dirty="0"/>
            </a:p>
          </p:txBody>
        </p:sp>
      </p:grpSp>
      <p:grpSp>
        <p:nvGrpSpPr>
          <p:cNvPr id="58" name="组合 57"/>
          <p:cNvGrpSpPr/>
          <p:nvPr/>
        </p:nvGrpSpPr>
        <p:grpSpPr>
          <a:xfrm>
            <a:off x="4320480" y="1184413"/>
            <a:ext cx="2339752" cy="1924343"/>
            <a:chOff x="4320480" y="1065972"/>
            <a:chExt cx="2339752" cy="1731909"/>
          </a:xfrm>
        </p:grpSpPr>
        <p:sp>
          <p:nvSpPr>
            <p:cNvPr id="59" name="TextBox 58"/>
            <p:cNvSpPr txBox="1"/>
            <p:nvPr/>
          </p:nvSpPr>
          <p:spPr>
            <a:xfrm>
              <a:off x="4320480" y="1065972"/>
              <a:ext cx="2267744"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U4={ </a:t>
              </a:r>
              <a:r>
                <a:rPr lang="zh-CN" altLang="en-US" sz="2000" b="1" dirty="0" smtClean="0">
                  <a:latin typeface="幼圆" pitchFamily="49" charset="-122"/>
                  <a:ea typeface="幼圆" pitchFamily="49" charset="-122"/>
                </a:rPr>
                <a:t>学 号</a:t>
              </a:r>
              <a:r>
                <a:rPr lang="zh-CN" altLang="en-US" sz="2000" dirty="0" smtClean="0">
                  <a:latin typeface="幼圆" pitchFamily="49" charset="-122"/>
                  <a:ea typeface="幼圆" pitchFamily="49" charset="-122"/>
                </a:rPr>
                <a:t>，学院</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60" name="直接连接符 59"/>
            <p:cNvCxnSpPr/>
            <p:nvPr/>
          </p:nvCxnSpPr>
          <p:spPr>
            <a:xfrm>
              <a:off x="4996903" y="1458670"/>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92488" y="2002076"/>
              <a:ext cx="2267744" cy="360099"/>
            </a:xfrm>
            <a:prstGeom prst="rect">
              <a:avLst/>
            </a:prstGeom>
            <a:noFill/>
          </p:spPr>
          <p:txBody>
            <a:bodyPr wrap="square" rtlCol="0">
              <a:spAutoFit/>
            </a:bodyPr>
            <a:lstStyle/>
            <a:p>
              <a:r>
                <a:rPr lang="en-US" altLang="zh-CN" sz="2000" dirty="0" smtClean="0">
                  <a:latin typeface="幼圆" pitchFamily="49" charset="-122"/>
                  <a:ea typeface="幼圆" pitchFamily="49" charset="-122"/>
                </a:rPr>
                <a:t>U5={ </a:t>
              </a:r>
              <a:r>
                <a:rPr lang="zh-CN" altLang="en-US" sz="2000" b="1" dirty="0">
                  <a:latin typeface="幼圆" pitchFamily="49" charset="-122"/>
                  <a:ea typeface="幼圆" pitchFamily="49" charset="-122"/>
                </a:rPr>
                <a:t>学院</a:t>
              </a:r>
              <a:r>
                <a:rPr lang="zh-CN" altLang="en-US" sz="2000" dirty="0" smtClean="0">
                  <a:latin typeface="幼圆" pitchFamily="49" charset="-122"/>
                  <a:ea typeface="幼圆" pitchFamily="49" charset="-122"/>
                </a:rPr>
                <a:t>，院长</a:t>
              </a:r>
              <a:r>
                <a:rPr lang="en-US" altLang="zh-CN" sz="2000" dirty="0" smtClean="0">
                  <a:latin typeface="幼圆" pitchFamily="49" charset="-122"/>
                  <a:ea typeface="幼圆" pitchFamily="49" charset="-122"/>
                </a:rPr>
                <a:t>}</a:t>
              </a:r>
              <a:endParaRPr lang="zh-CN" altLang="en-US" sz="2000" dirty="0">
                <a:latin typeface="幼圆" pitchFamily="49" charset="-122"/>
                <a:ea typeface="幼圆" pitchFamily="49" charset="-122"/>
              </a:endParaRPr>
            </a:p>
          </p:txBody>
        </p:sp>
        <p:cxnSp>
          <p:nvCxnSpPr>
            <p:cNvPr id="62" name="直接连接符 61"/>
            <p:cNvCxnSpPr/>
            <p:nvPr/>
          </p:nvCxnSpPr>
          <p:spPr>
            <a:xfrm>
              <a:off x="5007789" y="2383888"/>
              <a:ext cx="7637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853860" y="1538670"/>
              <a:ext cx="1338828" cy="332399"/>
            </a:xfrm>
            <a:prstGeom prst="rect">
              <a:avLst/>
            </a:prstGeom>
          </p:spPr>
          <p:txBody>
            <a:bodyPr wrap="none">
              <a:spAutoFit/>
            </a:bodyPr>
            <a:lstStyle/>
            <a:p>
              <a:r>
                <a:rPr lang="zh-CN" altLang="en-US" dirty="0">
                  <a:latin typeface="幼圆" pitchFamily="49" charset="-122"/>
                  <a:ea typeface="幼圆" pitchFamily="49" charset="-122"/>
                </a:rPr>
                <a:t>学号→学院</a:t>
              </a:r>
              <a:endParaRPr lang="en-US" altLang="zh-CN" dirty="0">
                <a:latin typeface="幼圆" pitchFamily="49" charset="-122"/>
                <a:ea typeface="幼圆" pitchFamily="49" charset="-122"/>
              </a:endParaRPr>
            </a:p>
          </p:txBody>
        </p:sp>
        <p:sp>
          <p:nvSpPr>
            <p:cNvPr id="64" name="矩形 63"/>
            <p:cNvSpPr/>
            <p:nvPr/>
          </p:nvSpPr>
          <p:spPr>
            <a:xfrm>
              <a:off x="4835422" y="2465482"/>
              <a:ext cx="1338828" cy="332399"/>
            </a:xfrm>
            <a:prstGeom prst="rect">
              <a:avLst/>
            </a:prstGeom>
          </p:spPr>
          <p:txBody>
            <a:bodyPr wrap="none">
              <a:spAutoFit/>
            </a:bodyPr>
            <a:lstStyle/>
            <a:p>
              <a:r>
                <a:rPr lang="zh-CN" altLang="en-US" dirty="0">
                  <a:latin typeface="幼圆" pitchFamily="49" charset="-122"/>
                  <a:ea typeface="幼圆" pitchFamily="49" charset="-122"/>
                </a:rPr>
                <a:t>学院</a:t>
              </a:r>
              <a:r>
                <a:rPr lang="zh-CN" altLang="en-US" dirty="0" smtClean="0">
                  <a:latin typeface="幼圆" pitchFamily="49" charset="-122"/>
                  <a:ea typeface="幼圆" pitchFamily="49" charset="-122"/>
                </a:rPr>
                <a:t>→</a:t>
              </a:r>
              <a:r>
                <a:rPr lang="zh-CN" altLang="en-US" dirty="0">
                  <a:latin typeface="幼圆" pitchFamily="49" charset="-122"/>
                  <a:ea typeface="幼圆" pitchFamily="49" charset="-122"/>
                </a:rPr>
                <a:t>院长</a:t>
              </a:r>
              <a:endParaRPr lang="en-US" altLang="zh-CN" dirty="0">
                <a:latin typeface="幼圆" pitchFamily="49" charset="-122"/>
                <a:ea typeface="幼圆" pitchFamily="49" charset="-122"/>
              </a:endParaRPr>
            </a:p>
          </p:txBody>
        </p:sp>
      </p:grpSp>
      <p:cxnSp>
        <p:nvCxnSpPr>
          <p:cNvPr id="65" name="直接连接符 64"/>
          <p:cNvCxnSpPr/>
          <p:nvPr/>
        </p:nvCxnSpPr>
        <p:spPr>
          <a:xfrm>
            <a:off x="4211960" y="1309589"/>
            <a:ext cx="0" cy="184020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732240" y="1257322"/>
            <a:ext cx="0" cy="184020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2"/>
                                        </p:tgtEl>
                                      </p:cBhvr>
                                    </p:animEffect>
                                    <p:set>
                                      <p:cBhvr>
                                        <p:cTn id="10" dur="1" fill="hold">
                                          <p:stCondLst>
                                            <p:cond delay="499"/>
                                          </p:stCondLst>
                                        </p:cTn>
                                        <p:tgtEl>
                                          <p:spTgt spid="4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3"/>
                                        </p:tgtEl>
                                      </p:cBhvr>
                                    </p:animEffect>
                                    <p:set>
                                      <p:cBhvr>
                                        <p:cTn id="13" dur="1" fill="hold">
                                          <p:stCondLst>
                                            <p:cond delay="499"/>
                                          </p:stCondLst>
                                        </p:cTn>
                                        <p:tgtEl>
                                          <p:spTgt spid="4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6"/>
                                        </p:tgtEl>
                                      </p:cBhvr>
                                    </p:animEffect>
                                    <p:set>
                                      <p:cBhvr>
                                        <p:cTn id="16"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3707904" y="1273324"/>
          <a:ext cx="2592287" cy="1885920"/>
        </p:xfrm>
        <a:graphic>
          <a:graphicData uri="http://schemas.openxmlformats.org/drawingml/2006/table">
            <a:tbl>
              <a:tblPr firstRow="1" bandRow="1">
                <a:tableStyleId>{F5AB1C69-6EDB-4FF4-983F-18BD219EF322}</a:tableStyleId>
              </a:tblPr>
              <a:tblGrid>
                <a:gridCol w="730205"/>
                <a:gridCol w="1142002"/>
                <a:gridCol w="720080"/>
              </a:tblGrid>
              <a:tr h="377184">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7184">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718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7184">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5" name="表格 4"/>
          <p:cNvGraphicFramePr>
            <a:graphicFrameLocks noGrp="1"/>
          </p:cNvGraphicFramePr>
          <p:nvPr/>
        </p:nvGraphicFramePr>
        <p:xfrm>
          <a:off x="5652120" y="3353555"/>
          <a:ext cx="1656184" cy="1901200"/>
        </p:xfrm>
        <a:graphic>
          <a:graphicData uri="http://schemas.openxmlformats.org/drawingml/2006/table">
            <a:tbl>
              <a:tblPr firstRow="1" bandRow="1">
                <a:tableStyleId>{F5AB1C69-6EDB-4FF4-983F-18BD219EF322}</a:tableStyleId>
              </a:tblPr>
              <a:tblGrid>
                <a:gridCol w="648072"/>
                <a:gridCol w="1008112"/>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graphicFrame>
        <p:nvGraphicFramePr>
          <p:cNvPr id="6" name="表格 5"/>
          <p:cNvGraphicFramePr>
            <a:graphicFrameLocks noGrp="1"/>
          </p:cNvGraphicFramePr>
          <p:nvPr/>
        </p:nvGraphicFramePr>
        <p:xfrm>
          <a:off x="7524328" y="3353555"/>
          <a:ext cx="1368152" cy="1901200"/>
        </p:xfrm>
        <a:graphic>
          <a:graphicData uri="http://schemas.openxmlformats.org/drawingml/2006/table">
            <a:tbl>
              <a:tblPr firstRow="1" bandRow="1">
                <a:tableStyleId>{F5AB1C69-6EDB-4FF4-983F-18BD219EF322}</a:tableStyleId>
              </a:tblPr>
              <a:tblGrid>
                <a:gridCol w="648072"/>
                <a:gridCol w="720080"/>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张三</a:t>
                      </a:r>
                      <a:endParaRPr lang="zh-CN" altLang="en-US" sz="1800" dirty="0" smtClean="0"/>
                    </a:p>
                  </a:txBody>
                  <a:tcPr marT="50800" marB="50800"/>
                </a:tc>
              </a:tr>
            </a:tbl>
          </a:graphicData>
        </a:graphic>
      </p:graphicFrame>
      <p:graphicFrame>
        <p:nvGraphicFramePr>
          <p:cNvPr id="7" name="表格 6"/>
          <p:cNvGraphicFramePr>
            <a:graphicFrameLocks noGrp="1"/>
          </p:cNvGraphicFramePr>
          <p:nvPr/>
        </p:nvGraphicFramePr>
        <p:xfrm>
          <a:off x="1043609" y="3441137"/>
          <a:ext cx="1632181" cy="1901200"/>
        </p:xfrm>
        <a:graphic>
          <a:graphicData uri="http://schemas.openxmlformats.org/drawingml/2006/table">
            <a:tbl>
              <a:tblPr firstRow="1" bandRow="1">
                <a:tableStyleId>{F5AB1C69-6EDB-4FF4-983F-18BD219EF322}</a:tableStyleId>
              </a:tblPr>
              <a:tblGrid>
                <a:gridCol w="648072"/>
                <a:gridCol w="984109"/>
              </a:tblGrid>
              <a:tr h="372533">
                <a:tc>
                  <a:txBody>
                    <a:bodyPr/>
                    <a:lstStyle/>
                    <a:p>
                      <a:r>
                        <a:rPr lang="zh-CN" altLang="en-US" sz="1800" dirty="0" smtClean="0"/>
                        <a:t>学号</a:t>
                      </a:r>
                      <a:endParaRPr lang="zh-CN" altLang="en-US" sz="1800" dirty="0"/>
                    </a:p>
                  </a:txBody>
                  <a:tcPr marT="50800" marB="50800"/>
                </a:tc>
                <a:tc>
                  <a:txBody>
                    <a:bodyPr/>
                    <a:lstStyle/>
                    <a:p>
                      <a:r>
                        <a:rPr lang="zh-CN" altLang="en-US" sz="1800" dirty="0" smtClean="0"/>
                        <a:t>学院</a:t>
                      </a:r>
                      <a:endParaRPr lang="zh-CN" altLang="en-US" sz="1800" dirty="0"/>
                    </a:p>
                  </a:txBody>
                  <a:tcPr marT="50800" marB="50800"/>
                </a:tc>
              </a:tr>
              <a:tr h="372533">
                <a:tc>
                  <a:txBody>
                    <a:bodyPr/>
                    <a:lstStyle/>
                    <a:p>
                      <a:r>
                        <a:rPr lang="en-US" altLang="zh-CN" sz="1800" dirty="0" smtClean="0"/>
                        <a:t>S1</a:t>
                      </a:r>
                      <a:endParaRPr lang="zh-CN" altLang="en-US" sz="1800" dirty="0"/>
                    </a:p>
                  </a:txBody>
                  <a:tcPr marT="50800" marB="50800"/>
                </a:tc>
                <a:tc>
                  <a:txBody>
                    <a:bodyPr/>
                    <a:lstStyle/>
                    <a:p>
                      <a:r>
                        <a:rPr lang="zh-CN" altLang="en-US" sz="1800" dirty="0" smtClean="0"/>
                        <a:t>计算机</a:t>
                      </a:r>
                      <a:endParaRPr lang="zh-CN" altLang="en-US" sz="1800" dirty="0"/>
                    </a:p>
                  </a:txBody>
                  <a:tcPr marT="50800" marB="50800"/>
                </a:tc>
              </a:tr>
              <a:tr h="37253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smtClean="0"/>
                        <a:t>S2</a:t>
                      </a:r>
                      <a:endParaRPr lang="zh-CN" altLang="en-US" sz="1800" dirty="0" smtClean="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97520">
                <a:tc>
                  <a:txBody>
                    <a:bodyPr/>
                    <a:lstStyle/>
                    <a:p>
                      <a:r>
                        <a:rPr lang="en-US" altLang="zh-CN" sz="1800" dirty="0" smtClean="0"/>
                        <a:t>S3</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r h="372533">
                <a:tc>
                  <a:txBody>
                    <a:bodyPr/>
                    <a:lstStyle/>
                    <a:p>
                      <a:r>
                        <a:rPr lang="en-US" altLang="zh-CN" sz="1800" dirty="0" smtClean="0"/>
                        <a:t>S4</a:t>
                      </a:r>
                      <a:endParaRPr lang="zh-CN" altLang="en-US" sz="1800" dirty="0"/>
                    </a:p>
                  </a:txBody>
                  <a:tcPr marT="50800" marB="508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计算机</a:t>
                      </a:r>
                      <a:endParaRPr lang="zh-CN" altLang="en-US" sz="1800" dirty="0" smtClean="0"/>
                    </a:p>
                  </a:txBody>
                  <a:tcPr marT="50800" marB="50800"/>
                </a:tc>
              </a:tr>
            </a:tbl>
          </a:graphicData>
        </a:graphic>
      </p:graphicFrame>
      <p:graphicFrame>
        <p:nvGraphicFramePr>
          <p:cNvPr id="8" name="表格 7"/>
          <p:cNvGraphicFramePr>
            <a:graphicFrameLocks noGrp="1"/>
          </p:cNvGraphicFramePr>
          <p:nvPr/>
        </p:nvGraphicFramePr>
        <p:xfrm>
          <a:off x="2912573" y="3433564"/>
          <a:ext cx="1587419" cy="751840"/>
        </p:xfrm>
        <a:graphic>
          <a:graphicData uri="http://schemas.openxmlformats.org/drawingml/2006/table">
            <a:tbl>
              <a:tblPr firstRow="1" bandRow="1">
                <a:tableStyleId>{F5AB1C69-6EDB-4FF4-983F-18BD219EF322}</a:tableStyleId>
              </a:tblPr>
              <a:tblGrid>
                <a:gridCol w="939347"/>
                <a:gridCol w="648072"/>
              </a:tblGrid>
              <a:tr h="372533">
                <a:tc>
                  <a:txBody>
                    <a:bodyPr/>
                    <a:lstStyle/>
                    <a:p>
                      <a:r>
                        <a:rPr lang="zh-CN" altLang="en-US" sz="1800" dirty="0" smtClean="0"/>
                        <a:t>学院</a:t>
                      </a:r>
                      <a:endParaRPr lang="zh-CN" altLang="en-US" sz="1800" dirty="0"/>
                    </a:p>
                  </a:txBody>
                  <a:tcPr marT="50800" marB="50800"/>
                </a:tc>
                <a:tc>
                  <a:txBody>
                    <a:bodyPr/>
                    <a:lstStyle/>
                    <a:p>
                      <a:r>
                        <a:rPr lang="zh-CN" altLang="en-US" sz="1800" dirty="0" smtClean="0"/>
                        <a:t>院长</a:t>
                      </a:r>
                      <a:endParaRPr lang="zh-CN" altLang="en-US" sz="1800" dirty="0"/>
                    </a:p>
                  </a:txBody>
                  <a:tcPr marT="50800" marB="50800"/>
                </a:tc>
              </a:tr>
              <a:tr h="372533">
                <a:tc>
                  <a:txBody>
                    <a:bodyPr/>
                    <a:lstStyle/>
                    <a:p>
                      <a:r>
                        <a:rPr lang="zh-CN" altLang="en-US" sz="1800" dirty="0" smtClean="0"/>
                        <a:t>计算机</a:t>
                      </a:r>
                      <a:endParaRPr lang="zh-CN" altLang="en-US" sz="1800" dirty="0"/>
                    </a:p>
                  </a:txBody>
                  <a:tcPr marT="50800" marB="50800"/>
                </a:tc>
                <a:tc>
                  <a:txBody>
                    <a:bodyPr/>
                    <a:lstStyle/>
                    <a:p>
                      <a:r>
                        <a:rPr lang="zh-CN" altLang="en-US" sz="1800" dirty="0" smtClean="0"/>
                        <a:t>张三</a:t>
                      </a:r>
                      <a:endParaRPr lang="zh-CN" altLang="en-US" sz="1800" dirty="0"/>
                    </a:p>
                  </a:txBody>
                  <a:tcPr marT="50800" marB="50800"/>
                </a:tc>
              </a:tr>
            </a:tbl>
          </a:graphicData>
        </a:graphic>
      </p:graphicFrame>
      <p:cxnSp>
        <p:nvCxnSpPr>
          <p:cNvPr id="9" name="直接连接符 8"/>
          <p:cNvCxnSpPr/>
          <p:nvPr/>
        </p:nvCxnSpPr>
        <p:spPr>
          <a:xfrm>
            <a:off x="5004048" y="3353555"/>
            <a:ext cx="0" cy="2240249"/>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043608" y="1136440"/>
            <a:ext cx="4176464" cy="492443"/>
          </a:xfrm>
          <a:prstGeom prst="rect">
            <a:avLst/>
          </a:prstGeom>
          <a:noFill/>
        </p:spPr>
        <p:txBody>
          <a:bodyPr wrap="square" rtlCol="0">
            <a:spAutoFit/>
          </a:bodyPr>
          <a:lstStyle/>
          <a:p>
            <a:r>
              <a:rPr lang="zh-CN" altLang="en-US" sz="2600" b="1" dirty="0" smtClean="0">
                <a:latin typeface="+mj-ea"/>
                <a:ea typeface="+mj-ea"/>
              </a:rPr>
              <a:t>保持函数依赖的形式化定义：</a:t>
            </a:r>
            <a:endParaRPr lang="en-US" altLang="zh-CN" sz="2600" b="1" dirty="0" smtClean="0">
              <a:latin typeface="+mj-ea"/>
              <a:ea typeface="+mj-ea"/>
            </a:endParaRPr>
          </a:p>
        </p:txBody>
      </p:sp>
      <mc:AlternateContent xmlns:mc="http://schemas.openxmlformats.org/markup-compatibility/2006">
        <mc:Choice xmlns:a14="http://schemas.microsoft.com/office/drawing/2010/main" Requires="a14">
          <p:sp>
            <p:nvSpPr>
              <p:cNvPr id="20" name="TextBox 19"/>
              <p:cNvSpPr txBox="1"/>
              <p:nvPr/>
            </p:nvSpPr>
            <p:spPr>
              <a:xfrm>
                <a:off x="1043608" y="1561356"/>
                <a:ext cx="7920880" cy="2126544"/>
              </a:xfrm>
              <a:prstGeom prst="rect">
                <a:avLst/>
              </a:prstGeom>
              <a:noFill/>
            </p:spPr>
            <p:txBody>
              <a:bodyPr wrap="square" rtlCol="0">
                <a:spAutoFit/>
              </a:bodyPr>
              <a:lstStyle/>
              <a:p>
                <a:pPr>
                  <a:lnSpc>
                    <a:spcPct val="150000"/>
                  </a:lnSpc>
                </a:pPr>
                <a:r>
                  <a:rPr lang="zh-CN" altLang="en-US" sz="2800" dirty="0" smtClean="0">
                    <a:latin typeface="幼圆" pitchFamily="49" charset="-122"/>
                    <a:ea typeface="幼圆" pitchFamily="49" charset="-122"/>
                  </a:rPr>
                  <a:t>设</a:t>
                </a:r>
                <a14:m>
                  <m:oMath xmlns:m="http://schemas.openxmlformats.org/officeDocument/2006/math">
                    <m:r>
                      <a:rPr lang="en-US" altLang="zh-CN" sz="2800" b="1" i="1" smtClean="0">
                        <a:latin typeface="Cambria Math"/>
                        <a:ea typeface="Cambria Math"/>
                      </a:rPr>
                      <m:t>𝓡</m:t>
                    </m:r>
                    <m:r>
                      <a:rPr lang="en-US" altLang="zh-CN" sz="2800" b="1" i="1" smtClean="0">
                        <a:latin typeface="Cambria Math"/>
                        <a:ea typeface="幼圆" pitchFamily="49" charset="-122"/>
                      </a:rPr>
                      <m:t>&lt;</m:t>
                    </m:r>
                    <m:r>
                      <a:rPr lang="en-US" altLang="zh-CN" sz="2800" b="1" i="1" smtClean="0">
                        <a:latin typeface="Cambria Math"/>
                        <a:ea typeface="幼圆" pitchFamily="49" charset="-122"/>
                      </a:rPr>
                      <m:t>𝑼</m:t>
                    </m:r>
                    <m:r>
                      <a:rPr lang="en-US" altLang="zh-CN" sz="2800" b="1" i="1" smtClean="0">
                        <a:latin typeface="Cambria Math"/>
                        <a:ea typeface="幼圆" pitchFamily="49" charset="-122"/>
                      </a:rPr>
                      <m:t>,</m:t>
                    </m:r>
                    <m:r>
                      <a:rPr lang="en-US" altLang="zh-CN" sz="2800" b="1" i="1" smtClean="0">
                        <a:latin typeface="Cambria Math"/>
                        <a:ea typeface="幼圆" pitchFamily="49" charset="-122"/>
                      </a:rPr>
                      <m:t>𝑭</m:t>
                    </m:r>
                    <m:r>
                      <a:rPr lang="en-US" altLang="zh-CN" sz="2800" b="1" i="1" smtClean="0">
                        <a:latin typeface="Cambria Math"/>
                        <a:ea typeface="幼圆" pitchFamily="49" charset="-122"/>
                      </a:rPr>
                      <m:t>&gt;</m:t>
                    </m:r>
                  </m:oMath>
                </a14:m>
                <a:r>
                  <a:rPr lang="zh-CN" altLang="en-US" sz="2800" dirty="0" smtClean="0">
                    <a:latin typeface="幼圆" pitchFamily="49" charset="-122"/>
                    <a:ea typeface="幼圆" pitchFamily="49" charset="-122"/>
                  </a:rPr>
                  <a:t>的分解为</a:t>
                </a:r>
                <a:endParaRPr lang="en-US" altLang="zh-CN" sz="2800" dirty="0" smtClean="0">
                  <a:latin typeface="幼圆" pitchFamily="49" charset="-122"/>
                  <a:ea typeface="幼圆" pitchFamily="49" charset="-122"/>
                </a:endParaRPr>
              </a:p>
              <a:p>
                <a:pPr>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14:m>
                  <m:oMath xmlns:m="http://schemas.openxmlformats.org/officeDocument/2006/math">
                    <m:r>
                      <a:rPr lang="el-GR" altLang="zh-CN" sz="2800" b="1" i="1" smtClean="0">
                        <a:latin typeface="Cambria Math"/>
                        <a:ea typeface="Cambria Math"/>
                      </a:rPr>
                      <m:t>𝝆</m:t>
                    </m:r>
                    <m:r>
                      <a:rPr lang="en-US" altLang="zh-CN" sz="2800" b="1" i="1" smtClean="0">
                        <a:latin typeface="Cambria Math"/>
                        <a:ea typeface="Cambria Math"/>
                      </a:rPr>
                      <m:t>=</m:t>
                    </m:r>
                    <m:d>
                      <m:dPr>
                        <m:begChr m:val="{"/>
                        <m:endChr m:val="}"/>
                        <m:ctrlPr>
                          <a:rPr lang="en-US" altLang="zh-CN" sz="2800" b="1" i="1" smtClean="0">
                            <a:latin typeface="Cambria Math"/>
                            <a:ea typeface="Cambria Math"/>
                          </a:rPr>
                        </m:ctrlPr>
                      </m:dPr>
                      <m:e>
                        <m:sSub>
                          <m:sSubPr>
                            <m:ctrlPr>
                              <a:rPr lang="en-US" altLang="zh-CN" sz="2800" b="1" i="1" smtClean="0">
                                <a:latin typeface="Cambria Math"/>
                                <a:ea typeface="Cambria Math"/>
                              </a:rPr>
                            </m:ctrlPr>
                          </m:sSubPr>
                          <m:e>
                            <m:r>
                              <a:rPr lang="zh-CN" altLang="en-US" sz="2800" b="1" i="1" smtClean="0">
                                <a:latin typeface="Cambria Math"/>
                                <a:ea typeface="Cambria Math"/>
                              </a:rPr>
                              <m:t>𝓡</m:t>
                            </m:r>
                          </m:e>
                          <m:sub>
                            <m:r>
                              <a:rPr lang="en-US" altLang="zh-CN" sz="2800" b="1" i="1" smtClean="0">
                                <a:latin typeface="Cambria Math"/>
                                <a:ea typeface="Cambria Math"/>
                              </a:rPr>
                              <m:t>𝟏</m:t>
                            </m:r>
                          </m:sub>
                        </m:sSub>
                        <m:r>
                          <a:rPr lang="en-US" altLang="zh-CN" sz="2800" b="1" i="1" smtClean="0">
                            <a:latin typeface="Cambria Math"/>
                            <a:ea typeface="Cambria Math"/>
                          </a:rPr>
                          <m:t>&lt;</m:t>
                        </m:r>
                        <m:sSub>
                          <m:sSubPr>
                            <m:ctrlPr>
                              <a:rPr lang="en-US" altLang="zh-CN" sz="2800" b="1" i="1" smtClean="0">
                                <a:latin typeface="Cambria Math"/>
                                <a:ea typeface="Cambria Math"/>
                              </a:rPr>
                            </m:ctrlPr>
                          </m:sSubPr>
                          <m:e>
                            <m:r>
                              <a:rPr lang="en-US" altLang="zh-CN" sz="2800" b="1" i="1" smtClean="0">
                                <a:latin typeface="Cambria Math"/>
                                <a:ea typeface="Cambria Math"/>
                              </a:rPr>
                              <m:t>𝑼</m:t>
                            </m:r>
                          </m:e>
                          <m:sub>
                            <m:r>
                              <a:rPr lang="en-US" altLang="zh-CN" sz="2800" b="1" i="1" smtClean="0">
                                <a:latin typeface="Cambria Math"/>
                                <a:ea typeface="Cambria Math"/>
                              </a:rPr>
                              <m:t>𝟏</m:t>
                            </m:r>
                          </m:sub>
                        </m:sSub>
                        <m:r>
                          <a:rPr lang="en-US" altLang="zh-CN" sz="2800" b="1" i="1" smtClean="0">
                            <a:latin typeface="Cambria Math"/>
                            <a:ea typeface="Cambria Math"/>
                          </a:rPr>
                          <m:t>,</m:t>
                        </m:r>
                        <m:sSub>
                          <m:sSubPr>
                            <m:ctrlPr>
                              <a:rPr lang="en-US" altLang="zh-CN" sz="2800" b="1" i="1" smtClean="0">
                                <a:latin typeface="Cambria Math"/>
                                <a:ea typeface="Cambria Math"/>
                              </a:rPr>
                            </m:ctrlPr>
                          </m:sSubPr>
                          <m:e>
                            <m:r>
                              <a:rPr lang="en-US" altLang="zh-CN" sz="2800" b="1" i="1" smtClean="0">
                                <a:latin typeface="Cambria Math"/>
                                <a:ea typeface="Cambria Math"/>
                              </a:rPr>
                              <m:t>𝑭</m:t>
                            </m:r>
                          </m:e>
                          <m:sub>
                            <m:r>
                              <a:rPr lang="en-US" altLang="zh-CN" sz="2800" b="1" i="1" smtClean="0">
                                <a:latin typeface="Cambria Math"/>
                                <a:ea typeface="Cambria Math"/>
                              </a:rPr>
                              <m:t>𝟏</m:t>
                            </m:r>
                          </m:sub>
                        </m:sSub>
                      </m:e>
                    </m:d>
                    <m:r>
                      <a:rPr lang="en-US" altLang="zh-CN" sz="2800" b="1" i="1" smtClean="0">
                        <a:latin typeface="Cambria Math"/>
                        <a:ea typeface="Cambria Math"/>
                      </a:rPr>
                      <m:t>, ⋯,</m:t>
                    </m:r>
                    <m:sSub>
                      <m:sSubPr>
                        <m:ctrlPr>
                          <a:rPr lang="en-US" altLang="zh-CN" sz="2800" b="1" i="1">
                            <a:latin typeface="Cambria Math"/>
                            <a:ea typeface="Cambria Math"/>
                          </a:rPr>
                        </m:ctrlPr>
                      </m:sSubPr>
                      <m:e>
                        <m:r>
                          <a:rPr lang="zh-CN" altLang="en-US" sz="2800" b="1" i="1">
                            <a:latin typeface="Cambria Math"/>
                            <a:ea typeface="Cambria Math"/>
                          </a:rPr>
                          <m:t>𝓡</m:t>
                        </m:r>
                      </m:e>
                      <m:sub>
                        <m:r>
                          <a:rPr lang="en-US" altLang="zh-CN" sz="2800" b="1" i="1">
                            <a:latin typeface="Cambria Math"/>
                            <a:ea typeface="Cambria Math"/>
                          </a:rPr>
                          <m:t>𝒌</m:t>
                        </m:r>
                      </m:sub>
                    </m:sSub>
                    <m:r>
                      <a:rPr lang="en-US" altLang="zh-CN" sz="2800" b="1" i="1">
                        <a:latin typeface="Cambria Math"/>
                        <a:ea typeface="Cambria Math"/>
                      </a:rPr>
                      <m:t>&lt;</m:t>
                    </m:r>
                    <m:sSub>
                      <m:sSubPr>
                        <m:ctrlPr>
                          <a:rPr lang="en-US" altLang="zh-CN" sz="2800" b="1" i="1">
                            <a:latin typeface="Cambria Math"/>
                            <a:ea typeface="Cambria Math"/>
                          </a:rPr>
                        </m:ctrlPr>
                      </m:sSubPr>
                      <m:e>
                        <m:r>
                          <a:rPr lang="en-US" altLang="zh-CN" sz="2800" b="1" i="1">
                            <a:latin typeface="Cambria Math"/>
                            <a:ea typeface="Cambria Math"/>
                          </a:rPr>
                          <m:t>𝑼</m:t>
                        </m:r>
                      </m:e>
                      <m:sub>
                        <m:r>
                          <a:rPr lang="en-US" altLang="zh-CN" sz="2800" b="1" i="1">
                            <a:latin typeface="Cambria Math"/>
                            <a:ea typeface="Cambria Math"/>
                          </a:rPr>
                          <m:t>𝒌</m:t>
                        </m:r>
                      </m:sub>
                    </m:sSub>
                    <m:r>
                      <a:rPr lang="en-US" altLang="zh-CN" sz="2800" b="1" i="1">
                        <a:latin typeface="Cambria Math"/>
                        <a:ea typeface="Cambria Math"/>
                      </a:rPr>
                      <m:t>,</m:t>
                    </m:r>
                    <m:sSub>
                      <m:sSubPr>
                        <m:ctrlPr>
                          <a:rPr lang="en-US" altLang="zh-CN" sz="2800" b="1" i="1">
                            <a:latin typeface="Cambria Math"/>
                            <a:ea typeface="Cambria Math"/>
                          </a:rPr>
                        </m:ctrlPr>
                      </m:sSubPr>
                      <m:e>
                        <m:r>
                          <a:rPr lang="en-US" altLang="zh-CN" sz="2800" b="1" i="1">
                            <a:latin typeface="Cambria Math"/>
                            <a:ea typeface="Cambria Math"/>
                          </a:rPr>
                          <m:t>𝑭</m:t>
                        </m:r>
                      </m:e>
                      <m:sub>
                        <m:r>
                          <a:rPr lang="en-US" altLang="zh-CN" sz="2800" b="1" i="1">
                            <a:latin typeface="Cambria Math"/>
                            <a:ea typeface="Cambria Math"/>
                          </a:rPr>
                          <m:t>𝒌</m:t>
                        </m:r>
                      </m:sub>
                    </m:sSub>
                    <m:r>
                      <a:rPr lang="en-US" altLang="zh-CN" sz="2800" b="1" i="1" smtClean="0">
                        <a:latin typeface="Cambria Math"/>
                        <a:ea typeface="Cambria Math"/>
                      </a:rPr>
                      <m:t>&gt;}</m:t>
                    </m:r>
                  </m:oMath>
                </a14:m>
                <a:r>
                  <a:rPr lang="zh-CN" altLang="en-US" sz="2800" dirty="0" smtClean="0">
                    <a:latin typeface="幼圆" pitchFamily="49" charset="-122"/>
                    <a:ea typeface="幼圆" pitchFamily="49" charset="-122"/>
                  </a:rPr>
                  <a:t>若满足</a:t>
                </a:r>
                <a:endParaRPr lang="en-US" altLang="zh-CN" sz="2800" dirty="0" smtClean="0">
                  <a:latin typeface="幼圆" pitchFamily="49" charset="-122"/>
                  <a:ea typeface="幼圆" pitchFamily="49" charset="-122"/>
                </a:endParaRPr>
              </a:p>
              <a:p>
                <a:pPr>
                  <a:lnSpc>
                    <a:spcPct val="150000"/>
                  </a:lnSpc>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14:m>
                  <m:oMath xmlns:m="http://schemas.openxmlformats.org/officeDocument/2006/math">
                    <m:sSup>
                      <m:sSupPr>
                        <m:ctrlPr>
                          <a:rPr lang="en-US" altLang="zh-CN" sz="2800" b="0" i="1" smtClean="0">
                            <a:latin typeface="Cambria Math"/>
                            <a:ea typeface="幼圆" pitchFamily="49" charset="-122"/>
                          </a:rPr>
                        </m:ctrlPr>
                      </m:sSupPr>
                      <m:e>
                        <m:r>
                          <a:rPr lang="zh-CN" altLang="en-US" sz="2800" b="0" i="1" smtClean="0">
                            <a:latin typeface="Cambria Math"/>
                            <a:ea typeface="幼圆" pitchFamily="49" charset="-122"/>
                          </a:rPr>
                          <m:t>𝓕</m:t>
                        </m:r>
                      </m:e>
                      <m:sup>
                        <m:r>
                          <a:rPr lang="en-US" altLang="zh-CN" sz="2800" b="0" i="1" smtClean="0">
                            <a:latin typeface="Cambria Math"/>
                            <a:ea typeface="幼圆" pitchFamily="49" charset="-122"/>
                          </a:rPr>
                          <m:t>+</m:t>
                        </m:r>
                      </m:sup>
                    </m:sSup>
                    <m:r>
                      <a:rPr lang="en-US" altLang="zh-CN" sz="2800" b="0" i="1" smtClean="0">
                        <a:latin typeface="Cambria Math"/>
                        <a:ea typeface="幼圆" pitchFamily="49" charset="-122"/>
                      </a:rPr>
                      <m:t>=</m:t>
                    </m:r>
                    <m:sSup>
                      <m:sSupPr>
                        <m:ctrlPr>
                          <a:rPr lang="en-US" altLang="zh-CN" sz="2800" b="0" i="1" smtClean="0">
                            <a:latin typeface="Cambria Math"/>
                            <a:ea typeface="幼圆" pitchFamily="49" charset="-122"/>
                          </a:rPr>
                        </m:ctrlPr>
                      </m:sSupPr>
                      <m:e>
                        <m:r>
                          <a:rPr lang="en-US" altLang="zh-CN" sz="2800" b="0" i="1" smtClean="0">
                            <a:latin typeface="Cambria Math"/>
                            <a:ea typeface="幼圆" pitchFamily="49" charset="-122"/>
                          </a:rPr>
                          <m:t>(</m:t>
                        </m:r>
                        <m:nary>
                          <m:naryPr>
                            <m:chr m:val="⋃"/>
                            <m:ctrlPr>
                              <a:rPr lang="en-US" altLang="zh-CN" sz="2800" b="0" i="1" smtClean="0">
                                <a:latin typeface="Cambria Math"/>
                                <a:ea typeface="幼圆" pitchFamily="49" charset="-122"/>
                              </a:rPr>
                            </m:ctrlPr>
                          </m:naryPr>
                          <m:sub>
                            <m:r>
                              <m:rPr>
                                <m:brk m:alnAt="23"/>
                              </m:rPr>
                              <a:rPr lang="en-US" altLang="zh-CN" sz="2800" b="0" i="1" smtClean="0">
                                <a:latin typeface="Cambria Math"/>
                                <a:ea typeface="幼圆" pitchFamily="49" charset="-122"/>
                              </a:rPr>
                              <m:t>𝑖</m:t>
                            </m:r>
                            <m:r>
                              <a:rPr lang="en-US" altLang="zh-CN" sz="2800" b="0" i="1" smtClean="0">
                                <a:latin typeface="Cambria Math"/>
                                <a:ea typeface="幼圆" pitchFamily="49" charset="-122"/>
                              </a:rPr>
                              <m:t>=1</m:t>
                            </m:r>
                          </m:sub>
                          <m:sup>
                            <m:r>
                              <a:rPr lang="en-US" altLang="zh-CN" sz="2800" b="0" i="1" smtClean="0">
                                <a:latin typeface="Cambria Math"/>
                                <a:ea typeface="幼圆" pitchFamily="49" charset="-122"/>
                              </a:rPr>
                              <m:t>𝑘</m:t>
                            </m:r>
                          </m:sup>
                          <m:e>
                            <m:sSub>
                              <m:sSubPr>
                                <m:ctrlPr>
                                  <a:rPr lang="en-US" altLang="zh-CN" sz="2800" b="1" i="1" smtClean="0">
                                    <a:latin typeface="Cambria Math"/>
                                    <a:ea typeface="幼圆" pitchFamily="49" charset="-122"/>
                                  </a:rPr>
                                </m:ctrlPr>
                              </m:sSubPr>
                              <m:e>
                                <m:r>
                                  <a:rPr lang="en-US" altLang="zh-CN" sz="2800" b="1" i="1" smtClean="0">
                                    <a:latin typeface="Cambria Math"/>
                                    <a:ea typeface="幼圆" pitchFamily="49" charset="-122"/>
                                  </a:rPr>
                                  <m:t>𝑭</m:t>
                                </m:r>
                              </m:e>
                              <m:sub>
                                <m:r>
                                  <a:rPr lang="en-US" altLang="zh-CN" sz="2800" b="1" i="1" smtClean="0">
                                    <a:latin typeface="Cambria Math"/>
                                    <a:ea typeface="幼圆" pitchFamily="49" charset="-122"/>
                                  </a:rPr>
                                  <m:t>𝒊</m:t>
                                </m:r>
                              </m:sub>
                            </m:sSub>
                          </m:e>
                        </m:nary>
                        <m:r>
                          <a:rPr lang="en-US" altLang="zh-CN" sz="2800" b="0" i="1" smtClean="0">
                            <a:latin typeface="Cambria Math"/>
                            <a:ea typeface="幼圆" pitchFamily="49" charset="-122"/>
                          </a:rPr>
                          <m:t>)</m:t>
                        </m:r>
                      </m:e>
                      <m:sup>
                        <m:r>
                          <a:rPr lang="en-US" altLang="zh-CN" sz="2800" b="0" i="1" smtClean="0">
                            <a:latin typeface="Cambria Math"/>
                            <a:ea typeface="幼圆" pitchFamily="49" charset="-122"/>
                          </a:rPr>
                          <m:t>+</m:t>
                        </m:r>
                      </m:sup>
                    </m:sSup>
                  </m:oMath>
                </a14:m>
                <a:endParaRPr lang="en-US" altLang="zh-CN" sz="2800" dirty="0" smtClean="0">
                  <a:latin typeface="幼圆" pitchFamily="49" charset="-122"/>
                  <a:ea typeface="幼圆" pitchFamily="49" charset="-122"/>
                </a:endParaRPr>
              </a:p>
            </p:txBody>
          </p:sp>
        </mc:Choice>
        <mc:Fallback>
          <p:sp>
            <p:nvSpPr>
              <p:cNvPr id="20" name="TextBox 19"/>
              <p:cNvSpPr txBox="1">
                <a:spLocks noRot="1" noChangeAspect="1" noMove="1" noResize="1" noEditPoints="1" noAdjustHandles="1" noChangeArrowheads="1" noChangeShapeType="1" noTextEdit="1"/>
              </p:cNvSpPr>
              <p:nvPr/>
            </p:nvSpPr>
            <p:spPr>
              <a:xfrm>
                <a:off x="1043608" y="1561356"/>
                <a:ext cx="7920880" cy="2126544"/>
              </a:xfrm>
              <a:prstGeom prst="rect">
                <a:avLst/>
              </a:prstGeom>
              <a:blipFill rotWithShape="1">
                <a:blip r:embed="rId1"/>
                <a:stretch>
                  <a:fillRect l="-1538"/>
                </a:stretch>
              </a:blipFill>
            </p:spPr>
            <p:txBody>
              <a:bodyPr/>
              <a:lstStyle/>
              <a:p>
                <a:r>
                  <a:rPr lang="zh-CN" altLang="en-US">
                    <a:noFill/>
                  </a:rPr>
                  <a:t> </a:t>
                </a:r>
                <a:endParaRPr lang="zh-CN" altLang="en-US">
                  <a:noFill/>
                </a:endParaRPr>
              </a:p>
            </p:txBody>
          </p:sp>
        </mc:Fallback>
      </mc:AlternateContent>
      <p:sp>
        <p:nvSpPr>
          <p:cNvPr id="21" name="TextBox 20"/>
          <p:cNvSpPr txBox="1"/>
          <p:nvPr/>
        </p:nvSpPr>
        <p:spPr>
          <a:xfrm>
            <a:off x="895985" y="3820160"/>
            <a:ext cx="6085205" cy="521970"/>
          </a:xfrm>
          <a:prstGeom prst="rect">
            <a:avLst/>
          </a:prstGeom>
          <a:noFill/>
        </p:spPr>
        <p:txBody>
          <a:bodyPr wrap="square" rtlCol="0">
            <a:spAutoFit/>
          </a:bodyPr>
          <a:lstStyle/>
          <a:p>
            <a:r>
              <a:rPr lang="zh-CN" altLang="en-US" sz="2800" b="1" dirty="0" smtClean="0">
                <a:latin typeface="幼圆" pitchFamily="49" charset="-122"/>
                <a:ea typeface="幼圆" pitchFamily="49" charset="-122"/>
              </a:rPr>
              <a:t>保持函数依赖的判断方法（引理</a:t>
            </a:r>
            <a:r>
              <a:rPr lang="en-US" altLang="zh-CN" sz="2800" b="1" dirty="0" smtClean="0">
                <a:latin typeface="幼圆" pitchFamily="49" charset="-122"/>
                <a:ea typeface="幼圆" pitchFamily="49" charset="-122"/>
              </a:rPr>
              <a:t>6.3</a:t>
            </a:r>
            <a:r>
              <a:rPr lang="zh-CN" altLang="en-US" sz="2800" b="1" dirty="0" smtClean="0">
                <a:latin typeface="幼圆" pitchFamily="49" charset="-122"/>
                <a:ea typeface="幼圆" pitchFamily="49" charset="-122"/>
              </a:rPr>
              <a:t>）：</a:t>
            </a:r>
            <a:endParaRPr lang="en-US" altLang="zh-CN" sz="2800" b="1" dirty="0" smtClean="0">
              <a:latin typeface="幼圆" pitchFamily="49" charset="-122"/>
              <a:ea typeface="幼圆" pitchFamily="49" charset="-122"/>
            </a:endParaRPr>
          </a:p>
        </p:txBody>
      </p:sp>
      <mc:AlternateContent xmlns:mc="http://schemas.openxmlformats.org/markup-compatibility/2006">
        <mc:Choice xmlns:a14="http://schemas.microsoft.com/office/drawing/2010/main" Requires="a14">
          <p:sp>
            <p:nvSpPr>
              <p:cNvPr id="5" name="矩形 4"/>
              <p:cNvSpPr/>
              <p:nvPr/>
            </p:nvSpPr>
            <p:spPr>
              <a:xfrm>
                <a:off x="1989827" y="4801716"/>
                <a:ext cx="3158237" cy="491288"/>
              </a:xfrm>
              <a:prstGeom prst="rect">
                <a:avLst/>
              </a:prstGeom>
            </p:spPr>
            <p:txBody>
              <a:bodyPr wrap="square">
                <a:spAutoFit/>
              </a:bodyPr>
              <a:lstStyle/>
              <a:p>
                <a:r>
                  <a:rPr lang="en-US" altLang="zh-CN" sz="2400" b="1" dirty="0">
                    <a:latin typeface="幼圆" pitchFamily="49" charset="-122"/>
                    <a:ea typeface="幼圆" pitchFamily="49" charset="-122"/>
                  </a:rPr>
                  <a:t> </a:t>
                </a:r>
                <a14:m>
                  <m:oMath xmlns:m="http://schemas.openxmlformats.org/officeDocument/2006/math">
                    <m:sSup>
                      <m:sSupPr>
                        <m:ctrlPr>
                          <a:rPr lang="en-US" altLang="zh-CN" sz="2400" b="1" i="1">
                            <a:latin typeface="Cambria Math"/>
                            <a:ea typeface="幼圆" pitchFamily="49" charset="-122"/>
                          </a:rPr>
                        </m:ctrlPr>
                      </m:sSupPr>
                      <m:e>
                        <m:r>
                          <a:rPr lang="zh-CN" altLang="en-US" sz="2400" b="1" i="1" smtClean="0">
                            <a:latin typeface="Cambria Math"/>
                            <a:ea typeface="幼圆" pitchFamily="49" charset="-122"/>
                          </a:rPr>
                          <m:t>𝓕</m:t>
                        </m:r>
                      </m:e>
                      <m:sup>
                        <m:r>
                          <a:rPr lang="en-US" altLang="zh-CN" sz="2400" b="1" i="1">
                            <a:latin typeface="Cambria Math"/>
                            <a:ea typeface="幼圆" pitchFamily="49" charset="-122"/>
                          </a:rPr>
                          <m:t>+</m:t>
                        </m:r>
                      </m:sup>
                    </m:sSup>
                    <m:sSup>
                      <m:sSupPr>
                        <m:ctrlPr>
                          <a:rPr lang="en-US" altLang="zh-CN" sz="2400" b="1" i="1" smtClean="0">
                            <a:latin typeface="Cambria Math"/>
                            <a:ea typeface="幼圆" pitchFamily="49" charset="-122"/>
                          </a:rPr>
                        </m:ctrlPr>
                      </m:sSupPr>
                      <m:e>
                        <m:r>
                          <a:rPr lang="en-US" altLang="zh-CN" sz="2400" b="1" i="1" smtClean="0">
                            <a:latin typeface="Cambria Math"/>
                            <a:ea typeface="Cambria Math"/>
                          </a:rPr>
                          <m:t>⊆</m:t>
                        </m:r>
                        <m:r>
                          <a:rPr lang="en-US" altLang="zh-CN" sz="2400" b="1" i="1">
                            <a:latin typeface="Cambria Math"/>
                            <a:ea typeface="幼圆" pitchFamily="49" charset="-122"/>
                          </a:rPr>
                          <m:t>(</m:t>
                        </m:r>
                        <m:nary>
                          <m:naryPr>
                            <m:chr m:val="⋃"/>
                            <m:ctrlPr>
                              <a:rPr lang="en-US" altLang="zh-CN" sz="2400" b="1" i="1">
                                <a:latin typeface="Cambria Math"/>
                                <a:ea typeface="幼圆" pitchFamily="49" charset="-122"/>
                              </a:rPr>
                            </m:ctrlPr>
                          </m:naryPr>
                          <m:sub>
                            <m:r>
                              <m:rPr>
                                <m:brk m:alnAt="23"/>
                              </m:rPr>
                              <a:rPr lang="en-US" altLang="zh-CN" sz="2400" b="1" i="1">
                                <a:latin typeface="Cambria Math"/>
                                <a:ea typeface="幼圆" pitchFamily="49" charset="-122"/>
                              </a:rPr>
                              <m:t>𝒊</m:t>
                            </m:r>
                            <m:r>
                              <a:rPr lang="en-US" altLang="zh-CN" sz="2400" b="1" i="1">
                                <a:latin typeface="Cambria Math"/>
                                <a:ea typeface="幼圆" pitchFamily="49" charset="-122"/>
                              </a:rPr>
                              <m:t>=</m:t>
                            </m:r>
                            <m:r>
                              <a:rPr lang="en-US" altLang="zh-CN" sz="2400" b="1" i="1">
                                <a:latin typeface="Cambria Math"/>
                                <a:ea typeface="幼圆" pitchFamily="49" charset="-122"/>
                              </a:rPr>
                              <m:t>𝟏</m:t>
                            </m:r>
                          </m:sub>
                          <m:sup>
                            <m:r>
                              <a:rPr lang="en-US" altLang="zh-CN" sz="2400" b="1" i="1">
                                <a:latin typeface="Cambria Math"/>
                                <a:ea typeface="幼圆" pitchFamily="49" charset="-122"/>
                              </a:rPr>
                              <m:t>𝒌</m:t>
                            </m:r>
                          </m:sup>
                          <m:e>
                            <m:r>
                              <a:rPr lang="en-US" altLang="zh-CN" sz="2400" b="1" i="1" smtClean="0">
                                <a:latin typeface="Cambria Math"/>
                                <a:ea typeface="Cambria Math"/>
                              </a:rPr>
                              <m:t>𝓕</m:t>
                            </m:r>
                            <m:r>
                              <a:rPr lang="en-US" altLang="zh-CN" sz="2400" b="1" i="1">
                                <a:latin typeface="Cambria Math"/>
                                <a:ea typeface="幼圆" pitchFamily="49" charset="-122"/>
                              </a:rPr>
                              <m:t>𝒊</m:t>
                            </m:r>
                          </m:e>
                        </m:nary>
                        <m:r>
                          <a:rPr lang="en-US" altLang="zh-CN" sz="2400" b="1" i="1">
                            <a:latin typeface="Cambria Math"/>
                            <a:ea typeface="幼圆" pitchFamily="49" charset="-122"/>
                          </a:rPr>
                          <m:t>)</m:t>
                        </m:r>
                      </m:e>
                      <m:sup>
                        <m:r>
                          <a:rPr lang="en-US" altLang="zh-CN" sz="2400" b="1" i="1">
                            <a:latin typeface="Cambria Math"/>
                            <a:ea typeface="幼圆" pitchFamily="49" charset="-122"/>
                          </a:rPr>
                          <m:t>+</m:t>
                        </m:r>
                      </m:sup>
                    </m:sSup>
                  </m:oMath>
                </a14:m>
                <a:r>
                  <a:rPr lang="zh-CN" altLang="en-US" sz="2400" b="1" dirty="0" smtClean="0"/>
                  <a:t>   </a:t>
                </a:r>
                <a:r>
                  <a:rPr lang="zh-CN" altLang="en-US" sz="2400" dirty="0" smtClean="0">
                    <a:latin typeface="幼圆" pitchFamily="49" charset="-122"/>
                    <a:ea typeface="幼圆" pitchFamily="49" charset="-122"/>
                  </a:rPr>
                  <a:t>且</a:t>
                </a:r>
                <a:endParaRPr lang="zh-CN" altLang="en-US" sz="2400" dirty="0">
                  <a:latin typeface="幼圆" pitchFamily="49" charset="-122"/>
                  <a:ea typeface="幼圆" pitchFamily="49" charset="-122"/>
                </a:endParaRPr>
              </a:p>
            </p:txBody>
          </p:sp>
        </mc:Choice>
        <mc:Fallback>
          <p:sp>
            <p:nvSpPr>
              <p:cNvPr id="5" name="矩形 4"/>
              <p:cNvSpPr>
                <a:spLocks noRot="1" noChangeAspect="1" noMove="1" noResize="1" noEditPoints="1" noAdjustHandles="1" noChangeArrowheads="1" noChangeShapeType="1" noTextEdit="1"/>
              </p:cNvSpPr>
              <p:nvPr/>
            </p:nvSpPr>
            <p:spPr>
              <a:xfrm>
                <a:off x="1579880" y="4538345"/>
                <a:ext cx="3250565" cy="713105"/>
              </a:xfrm>
              <a:prstGeom prst="rect">
                <a:avLst/>
              </a:prstGeom>
              <a:blipFill rotWithShape="1">
                <a:blip r:embed="rId2"/>
                <a:stretch>
                  <a:fillRect t="-8750" r="-2124" b="-2375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5" name="矩形 24"/>
              <p:cNvSpPr/>
              <p:nvPr/>
            </p:nvSpPr>
            <p:spPr>
              <a:xfrm>
                <a:off x="5039193" y="4801716"/>
                <a:ext cx="2485135" cy="491288"/>
              </a:xfrm>
              <a:prstGeom prst="rect">
                <a:avLst/>
              </a:prstGeom>
            </p:spPr>
            <p:txBody>
              <a:bodyPr wrap="square">
                <a:spAutoFit/>
              </a:bodyPr>
              <a:lstStyle/>
              <a:p>
                <a:r>
                  <a:rPr lang="en-US" altLang="zh-CN" sz="2400" dirty="0" smtClean="0">
                    <a:ea typeface="幼圆" pitchFamily="49" charset="-122"/>
                  </a:rPr>
                  <a:t> </a:t>
                </a:r>
                <a14:m>
                  <m:oMath xmlns:m="http://schemas.openxmlformats.org/officeDocument/2006/math">
                    <m:sSup>
                      <m:sSupPr>
                        <m:ctrlPr>
                          <a:rPr lang="en-US" altLang="zh-CN" sz="2400" b="1" i="1" smtClean="0">
                            <a:latin typeface="Cambria Math"/>
                            <a:ea typeface="幼圆" pitchFamily="49" charset="-122"/>
                          </a:rPr>
                        </m:ctrlPr>
                      </m:sSupPr>
                      <m:e>
                        <m:r>
                          <a:rPr lang="en-US" altLang="zh-CN" sz="2400" b="1" i="1">
                            <a:latin typeface="Cambria Math"/>
                            <a:ea typeface="幼圆" pitchFamily="49" charset="-122"/>
                          </a:rPr>
                          <m:t>(</m:t>
                        </m:r>
                        <m:nary>
                          <m:naryPr>
                            <m:chr m:val="⋃"/>
                            <m:ctrlPr>
                              <a:rPr lang="en-US" altLang="zh-CN" sz="2400" b="1" i="1">
                                <a:latin typeface="Cambria Math"/>
                                <a:ea typeface="幼圆" pitchFamily="49" charset="-122"/>
                              </a:rPr>
                            </m:ctrlPr>
                          </m:naryPr>
                          <m:sub>
                            <m:r>
                              <m:rPr>
                                <m:brk m:alnAt="23"/>
                              </m:rPr>
                              <a:rPr lang="en-US" altLang="zh-CN" sz="2400" b="1" i="1">
                                <a:latin typeface="Cambria Math"/>
                                <a:ea typeface="幼圆" pitchFamily="49" charset="-122"/>
                              </a:rPr>
                              <m:t>𝒊</m:t>
                            </m:r>
                            <m:r>
                              <a:rPr lang="en-US" altLang="zh-CN" sz="2400" b="1" i="1">
                                <a:latin typeface="Cambria Math"/>
                                <a:ea typeface="幼圆" pitchFamily="49" charset="-122"/>
                              </a:rPr>
                              <m:t>=</m:t>
                            </m:r>
                            <m:r>
                              <a:rPr lang="en-US" altLang="zh-CN" sz="2400" b="1" i="1">
                                <a:latin typeface="Cambria Math"/>
                                <a:ea typeface="幼圆" pitchFamily="49" charset="-122"/>
                              </a:rPr>
                              <m:t>𝟏</m:t>
                            </m:r>
                          </m:sub>
                          <m:sup>
                            <m:r>
                              <a:rPr lang="en-US" altLang="zh-CN" sz="2400" b="1" i="1">
                                <a:latin typeface="Cambria Math"/>
                                <a:ea typeface="幼圆" pitchFamily="49" charset="-122"/>
                              </a:rPr>
                              <m:t>𝒌</m:t>
                            </m:r>
                          </m:sup>
                          <m:e>
                            <m:r>
                              <a:rPr lang="en-US" altLang="zh-CN" sz="2400" b="1" i="1" smtClean="0">
                                <a:latin typeface="Cambria Math"/>
                                <a:ea typeface="Cambria Math"/>
                              </a:rPr>
                              <m:t>𝓕</m:t>
                            </m:r>
                            <m:r>
                              <a:rPr lang="en-US" altLang="zh-CN" sz="2400" b="1" i="1">
                                <a:latin typeface="Cambria Math"/>
                                <a:ea typeface="幼圆" pitchFamily="49" charset="-122"/>
                              </a:rPr>
                              <m:t>𝒊</m:t>
                            </m:r>
                          </m:e>
                        </m:nary>
                        <m:r>
                          <a:rPr lang="en-US" altLang="zh-CN" sz="2400" b="1" i="1">
                            <a:latin typeface="Cambria Math"/>
                            <a:ea typeface="幼圆" pitchFamily="49" charset="-122"/>
                          </a:rPr>
                          <m:t>)</m:t>
                        </m:r>
                      </m:e>
                      <m:sup>
                        <m:r>
                          <a:rPr lang="en-US" altLang="zh-CN" sz="2400" b="1" i="1">
                            <a:latin typeface="Cambria Math"/>
                            <a:ea typeface="幼圆" pitchFamily="49" charset="-122"/>
                          </a:rPr>
                          <m:t>+</m:t>
                        </m:r>
                      </m:sup>
                    </m:sSup>
                    <m:r>
                      <a:rPr lang="en-US" altLang="zh-CN" sz="2400" b="1" i="1">
                        <a:latin typeface="Cambria Math"/>
                        <a:ea typeface="Cambria Math"/>
                      </a:rPr>
                      <m:t>⊆</m:t>
                    </m:r>
                    <m:sSup>
                      <m:sSupPr>
                        <m:ctrlPr>
                          <a:rPr lang="en-US" altLang="zh-CN" sz="2400" b="1" i="1">
                            <a:latin typeface="Cambria Math"/>
                            <a:ea typeface="幼圆" pitchFamily="49" charset="-122"/>
                          </a:rPr>
                        </m:ctrlPr>
                      </m:sSupPr>
                      <m:e>
                        <m:r>
                          <a:rPr lang="zh-CN" altLang="en-US" sz="2400" b="1" i="1" smtClean="0">
                            <a:latin typeface="Cambria Math"/>
                            <a:ea typeface="幼圆" pitchFamily="49" charset="-122"/>
                          </a:rPr>
                          <m:t>𝓕</m:t>
                        </m:r>
                      </m:e>
                      <m:sup>
                        <m:r>
                          <a:rPr lang="en-US" altLang="zh-CN" sz="2400" b="1" i="1">
                            <a:latin typeface="Cambria Math"/>
                            <a:ea typeface="幼圆" pitchFamily="49" charset="-122"/>
                          </a:rPr>
                          <m:t>+</m:t>
                        </m:r>
                      </m:sup>
                    </m:sSup>
                  </m:oMath>
                </a14:m>
                <a:endParaRPr lang="zh-CN" altLang="en-US" sz="2400" b="1" dirty="0"/>
              </a:p>
            </p:txBody>
          </p:sp>
        </mc:Choice>
        <mc:Fallback>
          <p:sp>
            <p:nvSpPr>
              <p:cNvPr id="25" name="矩形 24"/>
              <p:cNvSpPr>
                <a:spLocks noRot="1" noChangeAspect="1" noMove="1" noResize="1" noEditPoints="1" noAdjustHandles="1" noChangeArrowheads="1" noChangeShapeType="1" noTextEdit="1"/>
              </p:cNvSpPr>
              <p:nvPr/>
            </p:nvSpPr>
            <p:spPr>
              <a:xfrm>
                <a:off x="4988560" y="4558665"/>
                <a:ext cx="2485390" cy="5918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9" name="TextBox 8"/>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p:sp>
        <p:nvSpPr>
          <p:cNvPr id="2" name="矩形 1"/>
          <p:cNvSpPr/>
          <p:nvPr/>
        </p:nvSpPr>
        <p:spPr>
          <a:xfrm>
            <a:off x="2043430" y="4683125"/>
            <a:ext cx="215900"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403975" y="4666615"/>
            <a:ext cx="215900"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5235" name="Rectangle 3"/>
              <p:cNvSpPr>
                <a:spLocks noGrp="1" noChangeArrowheads="1"/>
              </p:cNvSpPr>
              <p:nvPr>
                <p:ph idx="4294967295"/>
              </p:nvPr>
            </p:nvSpPr>
            <p:spPr>
              <a:xfrm>
                <a:off x="1043608" y="985292"/>
                <a:ext cx="7992887" cy="4608512"/>
              </a:xfrm>
            </p:spPr>
            <p:txBody>
              <a:bodyPr>
                <a:normAutofit/>
              </a:bodyPr>
              <a:lstStyle/>
              <a:p>
                <a:pPr>
                  <a:lnSpc>
                    <a:spcPct val="120000"/>
                  </a:lnSpc>
                  <a:buFont typeface="Wingdings" pitchFamily="2" charset="2"/>
                  <a:buNone/>
                </a:pPr>
                <a:r>
                  <a:rPr lang="zh-CN" altLang="zh-CN" sz="2400" b="1" dirty="0" smtClean="0">
                    <a:latin typeface="+mj-ea"/>
                    <a:ea typeface="+mj-ea"/>
                  </a:rPr>
                  <a:t>【</a:t>
                </a:r>
                <a:r>
                  <a:rPr lang="zh-CN" sz="2400" b="1" dirty="0">
                    <a:latin typeface="+mj-ea"/>
                    <a:ea typeface="+mj-ea"/>
                  </a:rPr>
                  <a:t>例</a:t>
                </a:r>
                <a:r>
                  <a:rPr lang="zh-CN" altLang="zh-CN" sz="2400" b="1" dirty="0">
                    <a:latin typeface="+mj-ea"/>
                    <a:ea typeface="+mj-ea"/>
                  </a:rPr>
                  <a:t>】</a:t>
                </a:r>
                <a:r>
                  <a:rPr lang="zh-CN" sz="2400" dirty="0">
                    <a:latin typeface="微软雅黑 Light" panose="020B0502040204020203" pitchFamily="34" charset="-122"/>
                    <a:ea typeface="微软雅黑 Light" panose="020B0502040204020203" pitchFamily="34" charset="-122"/>
                  </a:rPr>
                  <a:t>设 </a:t>
                </a:r>
                <a14:m>
                  <m:oMath xmlns:m="http://schemas.openxmlformats.org/officeDocument/2006/math">
                    <m:r>
                      <a:rPr lang="zh-CN" altLang="en-US" sz="2400" i="1" smtClean="0">
                        <a:latin typeface="Cambria Math"/>
                        <a:ea typeface="+mj-ea"/>
                      </a:rPr>
                      <m:t>𝓡</m:t>
                    </m:r>
                  </m:oMath>
                </a14:m>
                <a:r>
                  <a:rPr lang="zh-CN" altLang="zh-CN" sz="2400" dirty="0" smtClean="0">
                    <a:latin typeface="+mj-ea"/>
                    <a:ea typeface="+mj-ea"/>
                  </a:rPr>
                  <a:t>=( </a:t>
                </a:r>
                <a:r>
                  <a:rPr lang="zh-CN" altLang="zh-CN" sz="2400" i="1" dirty="0">
                    <a:latin typeface="+mj-ea"/>
                    <a:ea typeface="+mj-ea"/>
                  </a:rPr>
                  <a:t>X , Y, Z </a:t>
                </a:r>
                <a:r>
                  <a:rPr lang="zh-CN" altLang="zh-CN" sz="2400" dirty="0">
                    <a:latin typeface="+mj-ea"/>
                    <a:ea typeface="+mj-ea"/>
                  </a:rPr>
                  <a:t>), </a:t>
                </a:r>
                <a14:m>
                  <m:oMath xmlns:m="http://schemas.openxmlformats.org/officeDocument/2006/math">
                    <m:r>
                      <a:rPr lang="zh-CN" altLang="en-US" sz="2400" i="1" smtClean="0">
                        <a:latin typeface="Cambria Math"/>
                        <a:ea typeface="+mj-ea"/>
                      </a:rPr>
                      <m:t>𝓕</m:t>
                    </m:r>
                    <m:r>
                      <a:rPr lang="en-US" altLang="zh-CN" sz="2400" b="1" i="1" smtClean="0">
                        <a:latin typeface="Cambria Math"/>
                        <a:ea typeface="+mj-ea"/>
                      </a:rPr>
                      <m:t> </m:t>
                    </m:r>
                  </m:oMath>
                </a14:m>
                <a:r>
                  <a:rPr lang="zh-CN" altLang="zh-CN" sz="2400" dirty="0" smtClean="0">
                    <a:latin typeface="+mj-ea"/>
                    <a:ea typeface="+mj-ea"/>
                  </a:rPr>
                  <a:t>={ </a:t>
                </a:r>
                <a:r>
                  <a:rPr lang="zh-CN" altLang="zh-CN" sz="2400" i="1" dirty="0">
                    <a:latin typeface="+mj-ea"/>
                    <a:ea typeface="+mj-ea"/>
                  </a:rPr>
                  <a:t>XY→Z , Z →X </a:t>
                </a:r>
                <a:r>
                  <a:rPr lang="zh-CN" altLang="zh-CN" sz="2400" dirty="0">
                    <a:latin typeface="微软雅黑 Light" panose="020B0502040204020203" pitchFamily="34" charset="-122"/>
                    <a:ea typeface="微软雅黑 Light" panose="020B0502040204020203" pitchFamily="34" charset="-122"/>
                  </a:rPr>
                  <a:t>}, </a:t>
                </a:r>
                <a:r>
                  <a:rPr lang="zh-CN" sz="2400" dirty="0">
                    <a:latin typeface="微软雅黑 Light" panose="020B0502040204020203" pitchFamily="34" charset="-122"/>
                    <a:ea typeface="微软雅黑 Light" panose="020B0502040204020203" pitchFamily="34" charset="-122"/>
                  </a:rPr>
                  <a:t>分解为</a:t>
                </a:r>
              </a:p>
              <a:p>
                <a:pPr>
                  <a:lnSpc>
                    <a:spcPct val="120000"/>
                  </a:lnSpc>
                </a:pPr>
                <a:r>
                  <a:rPr lang="zh-CN" sz="2400" dirty="0">
                    <a:latin typeface="+mj-ea"/>
                    <a:ea typeface="+mj-ea"/>
                  </a:rPr>
                  <a:t>                  </a:t>
                </a:r>
                <a:r>
                  <a:rPr lang="zh-CN" altLang="zh-CN" sz="2400" i="1" dirty="0">
                    <a:latin typeface="+mj-ea"/>
                    <a:ea typeface="+mj-ea"/>
                  </a:rPr>
                  <a:t>ρ</a:t>
                </a:r>
                <a:r>
                  <a:rPr lang="zh-CN" altLang="zh-CN" sz="2400" dirty="0">
                    <a:latin typeface="+mj-ea"/>
                    <a:ea typeface="+mj-ea"/>
                  </a:rPr>
                  <a:t>=(</a:t>
                </a:r>
                <a14:m>
                  <m:oMath xmlns:m="http://schemas.openxmlformats.org/officeDocument/2006/math">
                    <m:r>
                      <a:rPr lang="zh-CN" altLang="en-US" sz="2400" i="1">
                        <a:latin typeface="Cambria Math"/>
                      </a:rPr>
                      <m:t>𝓡</m:t>
                    </m:r>
                  </m:oMath>
                </a14:m>
                <a:r>
                  <a:rPr lang="zh-CN" altLang="zh-CN" sz="1800" dirty="0">
                    <a:latin typeface="+mj-ea"/>
                    <a:ea typeface="+mj-ea"/>
                  </a:rPr>
                  <a:t>1</a:t>
                </a:r>
                <a:r>
                  <a:rPr lang="zh-CN" altLang="zh-CN" sz="2400" dirty="0">
                    <a:latin typeface="+mj-ea"/>
                    <a:ea typeface="+mj-ea"/>
                  </a:rPr>
                  <a:t>,</a:t>
                </a:r>
                <a14:m>
                  <m:oMath xmlns:m="http://schemas.openxmlformats.org/officeDocument/2006/math">
                    <m:r>
                      <a:rPr lang="zh-CN" altLang="en-US" sz="2400" i="1">
                        <a:latin typeface="Cambria Math"/>
                      </a:rPr>
                      <m:t>𝓡</m:t>
                    </m:r>
                  </m:oMath>
                </a14:m>
                <a:r>
                  <a:rPr lang="zh-CN" altLang="zh-CN" sz="1800" dirty="0">
                    <a:latin typeface="+mj-ea"/>
                    <a:ea typeface="+mj-ea"/>
                  </a:rPr>
                  <a:t>2</a:t>
                </a:r>
                <a:r>
                  <a:rPr lang="zh-CN" altLang="zh-CN" sz="2400" dirty="0">
                    <a:latin typeface="+mj-ea"/>
                    <a:ea typeface="+mj-ea"/>
                  </a:rPr>
                  <a:t> ) , </a:t>
                </a:r>
                <a14:m>
                  <m:oMath xmlns:m="http://schemas.openxmlformats.org/officeDocument/2006/math">
                    <m:r>
                      <a:rPr lang="zh-CN" altLang="en-US" sz="2400" i="1" smtClean="0">
                        <a:latin typeface="Cambria Math"/>
                        <a:ea typeface="+mj-ea"/>
                      </a:rPr>
                      <m:t>𝓡</m:t>
                    </m:r>
                  </m:oMath>
                </a14:m>
                <a:r>
                  <a:rPr lang="zh-CN" altLang="zh-CN" sz="1800" dirty="0" smtClean="0">
                    <a:latin typeface="+mj-ea"/>
                    <a:ea typeface="+mj-ea"/>
                  </a:rPr>
                  <a:t>1</a:t>
                </a:r>
                <a:r>
                  <a:rPr lang="zh-CN" altLang="zh-CN" sz="2400" dirty="0" smtClean="0">
                    <a:latin typeface="+mj-ea"/>
                    <a:ea typeface="+mj-ea"/>
                  </a:rPr>
                  <a:t>=(</a:t>
                </a:r>
                <a:r>
                  <a:rPr lang="en-US" altLang="zh-CN" sz="2400" dirty="0" smtClean="0">
                    <a:latin typeface="+mj-ea"/>
                    <a:ea typeface="+mj-ea"/>
                  </a:rPr>
                  <a:t> </a:t>
                </a:r>
                <a:r>
                  <a:rPr lang="zh-CN" altLang="zh-CN" sz="2400" i="1" dirty="0" smtClean="0">
                    <a:latin typeface="+mj-ea"/>
                    <a:ea typeface="+mj-ea"/>
                  </a:rPr>
                  <a:t>X</a:t>
                </a:r>
                <a:r>
                  <a:rPr lang="zh-CN" altLang="zh-CN" sz="2400" i="1" dirty="0">
                    <a:latin typeface="+mj-ea"/>
                    <a:ea typeface="+mj-ea"/>
                  </a:rPr>
                  <a:t>, </a:t>
                </a:r>
                <a:r>
                  <a:rPr lang="en-US" altLang="zh-CN" sz="2400" i="1" dirty="0" smtClean="0">
                    <a:latin typeface="+mj-ea"/>
                    <a:ea typeface="+mj-ea"/>
                  </a:rPr>
                  <a:t>Z </a:t>
                </a:r>
                <a:r>
                  <a:rPr lang="zh-CN" altLang="zh-CN" sz="2400" dirty="0" smtClean="0">
                    <a:latin typeface="+mj-ea"/>
                    <a:ea typeface="+mj-ea"/>
                  </a:rPr>
                  <a:t>), </a:t>
                </a:r>
                <a:r>
                  <a:rPr lang="en-US" altLang="zh-CN" sz="2400" dirty="0" smtClean="0">
                    <a:latin typeface="+mj-ea"/>
                    <a:ea typeface="+mj-ea"/>
                  </a:rPr>
                  <a:t> </a:t>
                </a:r>
                <a14:m>
                  <m:oMath xmlns:m="http://schemas.openxmlformats.org/officeDocument/2006/math">
                    <m:r>
                      <a:rPr lang="zh-CN" altLang="en-US" sz="2400" i="1" smtClean="0">
                        <a:latin typeface="Cambria Math"/>
                        <a:ea typeface="+mj-ea"/>
                      </a:rPr>
                      <m:t>𝓡</m:t>
                    </m:r>
                  </m:oMath>
                </a14:m>
                <a:r>
                  <a:rPr lang="zh-CN" altLang="zh-CN" sz="1800" dirty="0" smtClean="0">
                    <a:latin typeface="+mj-ea"/>
                    <a:ea typeface="+mj-ea"/>
                  </a:rPr>
                  <a:t>2</a:t>
                </a:r>
                <a:r>
                  <a:rPr lang="en-US" altLang="zh-CN" sz="2400" dirty="0" smtClean="0">
                    <a:latin typeface="+mj-ea"/>
                    <a:ea typeface="+mj-ea"/>
                  </a:rPr>
                  <a:t> </a:t>
                </a:r>
                <a:r>
                  <a:rPr lang="zh-CN" altLang="zh-CN" sz="2400" dirty="0" smtClean="0">
                    <a:latin typeface="+mj-ea"/>
                    <a:ea typeface="+mj-ea"/>
                  </a:rPr>
                  <a:t>= </a:t>
                </a:r>
                <a:r>
                  <a:rPr lang="zh-CN" altLang="zh-CN" sz="2400" dirty="0">
                    <a:latin typeface="+mj-ea"/>
                    <a:ea typeface="+mj-ea"/>
                  </a:rPr>
                  <a:t>(</a:t>
                </a:r>
                <a:r>
                  <a:rPr lang="zh-CN" altLang="zh-CN" sz="2400" i="1" dirty="0">
                    <a:latin typeface="+mj-ea"/>
                    <a:ea typeface="+mj-ea"/>
                  </a:rPr>
                  <a:t>Y, </a:t>
                </a:r>
                <a:r>
                  <a:rPr lang="zh-CN" altLang="zh-CN" sz="2400" i="1" dirty="0" smtClean="0">
                    <a:latin typeface="+mj-ea"/>
                    <a:ea typeface="+mj-ea"/>
                  </a:rPr>
                  <a:t>Z</a:t>
                </a:r>
                <a:r>
                  <a:rPr lang="en-US" altLang="zh-CN" sz="2400" i="1" dirty="0" smtClean="0">
                    <a:latin typeface="+mj-ea"/>
                    <a:ea typeface="+mj-ea"/>
                  </a:rPr>
                  <a:t> </a:t>
                </a:r>
                <a:r>
                  <a:rPr lang="zh-CN" altLang="zh-CN" sz="2400" dirty="0" smtClean="0">
                    <a:latin typeface="+mj-ea"/>
                    <a:ea typeface="+mj-ea"/>
                  </a:rPr>
                  <a:t>)</a:t>
                </a:r>
                <a:endParaRPr lang="zh-CN" altLang="zh-CN" sz="2400" dirty="0">
                  <a:latin typeface="+mj-ea"/>
                  <a:ea typeface="+mj-ea"/>
                </a:endParaRPr>
              </a:p>
              <a:p>
                <a:pPr>
                  <a:lnSpc>
                    <a:spcPct val="120000"/>
                  </a:lnSpc>
                  <a:buFont typeface="Wingdings" pitchFamily="2" charset="2"/>
                  <a:buNone/>
                </a:pPr>
                <a:r>
                  <a:rPr lang="zh-CN" altLang="zh-CN" sz="2400" dirty="0">
                    <a:latin typeface="微软雅黑 Light" panose="020B0502040204020203" pitchFamily="34" charset="-122"/>
                    <a:ea typeface="微软雅黑 Light" panose="020B0502040204020203" pitchFamily="34" charset="-122"/>
                  </a:rPr>
                  <a:t>            </a:t>
                </a:r>
                <a:r>
                  <a:rPr lang="zh-CN" sz="2400" dirty="0">
                    <a:latin typeface="微软雅黑 Light" panose="020B0502040204020203" pitchFamily="34" charset="-122"/>
                    <a:ea typeface="微软雅黑 Light" panose="020B0502040204020203" pitchFamily="34" charset="-122"/>
                  </a:rPr>
                  <a:t>判断</a:t>
                </a:r>
                <a:r>
                  <a:rPr lang="en-US" altLang="zh-CN" sz="2400" dirty="0">
                    <a:latin typeface="微软雅黑 Light" panose="020B0502040204020203" pitchFamily="34" charset="-122"/>
                    <a:ea typeface="微软雅黑 Light" panose="020B0502040204020203" pitchFamily="34" charset="-122"/>
                  </a:rPr>
                  <a:t>  </a:t>
                </a:r>
                <a:r>
                  <a:rPr lang="zh-CN" altLang="zh-CN" sz="2400" i="1" dirty="0" smtClean="0">
                    <a:latin typeface="+mj-ea"/>
                    <a:ea typeface="+mj-ea"/>
                  </a:rPr>
                  <a:t>ρ</a:t>
                </a:r>
                <a:r>
                  <a:rPr lang="en-US" altLang="zh-CN" sz="2400" i="1" dirty="0" smtClean="0">
                    <a:latin typeface="+mj-ea"/>
                    <a:ea typeface="+mj-ea"/>
                  </a:rPr>
                  <a:t> </a:t>
                </a:r>
                <a:r>
                  <a:rPr lang="zh-CN" sz="2400" dirty="0">
                    <a:latin typeface="微软雅黑 Light" panose="020B0502040204020203" pitchFamily="34" charset="-122"/>
                    <a:ea typeface="微软雅黑 Light" panose="020B0502040204020203" pitchFamily="34" charset="-122"/>
                  </a:rPr>
                  <a:t>是否为保持依赖分解。         </a:t>
                </a:r>
              </a:p>
              <a:p>
                <a:pPr>
                  <a:lnSpc>
                    <a:spcPct val="120000"/>
                  </a:lnSpc>
                  <a:buFont typeface="Wingdings" pitchFamily="2" charset="2"/>
                  <a:buNone/>
                </a:pPr>
                <a:r>
                  <a:rPr lang="en-US" altLang="zh-CN" sz="2400" dirty="0" smtClean="0">
                    <a:latin typeface="微软雅黑 Light" panose="020B0502040204020203" pitchFamily="34" charset="-122"/>
                    <a:ea typeface="微软雅黑 Light" panose="020B0502040204020203" pitchFamily="34" charset="-122"/>
                  </a:rPr>
                  <a:t>    </a:t>
                </a:r>
                <a:r>
                  <a:rPr lang="zh-CN" sz="2400" dirty="0" smtClean="0">
                    <a:latin typeface="微软雅黑 Light" panose="020B0502040204020203" pitchFamily="34" charset="-122"/>
                    <a:ea typeface="微软雅黑 Light" panose="020B0502040204020203" pitchFamily="34" charset="-122"/>
                  </a:rPr>
                  <a:t>分析</a:t>
                </a:r>
                <a:r>
                  <a:rPr lang="zh-CN" sz="2400" dirty="0">
                    <a:latin typeface="微软雅黑 Light" panose="020B0502040204020203" pitchFamily="34" charset="-122"/>
                    <a:ea typeface="微软雅黑 Light" panose="020B0502040204020203" pitchFamily="34" charset="-122"/>
                  </a:rPr>
                  <a:t>：由于</a:t>
                </a:r>
                <a14:m>
                  <m:oMath xmlns:m="http://schemas.openxmlformats.org/officeDocument/2006/math">
                    <m:r>
                      <a:rPr lang="zh-CN" altLang="en-US" sz="2400" i="1" smtClean="0">
                        <a:latin typeface="Cambria Math"/>
                        <a:ea typeface="+mj-ea"/>
                      </a:rPr>
                      <m:t>𝓕</m:t>
                    </m:r>
                  </m:oMath>
                </a14:m>
                <a:r>
                  <a:rPr lang="en-US" altLang="zh-CN" sz="1800" i="1" dirty="0" smtClean="0">
                    <a:latin typeface="+mj-ea"/>
                    <a:ea typeface="+mj-ea"/>
                  </a:rPr>
                  <a:t>XZ </a:t>
                </a:r>
                <a:r>
                  <a:rPr lang="zh-CN" altLang="zh-CN" sz="2400" dirty="0" smtClean="0">
                    <a:latin typeface="+mj-ea"/>
                    <a:ea typeface="+mj-ea"/>
                  </a:rPr>
                  <a:t>={ </a:t>
                </a:r>
                <a:r>
                  <a:rPr lang="zh-CN" altLang="zh-CN" sz="2400" i="1" dirty="0">
                    <a:latin typeface="+mj-ea"/>
                    <a:ea typeface="+mj-ea"/>
                  </a:rPr>
                  <a:t>Z →X</a:t>
                </a:r>
                <a:r>
                  <a:rPr lang="zh-CN" altLang="zh-CN" sz="2400" dirty="0">
                    <a:latin typeface="+mj-ea"/>
                    <a:ea typeface="+mj-ea"/>
                  </a:rPr>
                  <a:t> }, </a:t>
                </a:r>
                <a14:m>
                  <m:oMath xmlns:m="http://schemas.openxmlformats.org/officeDocument/2006/math">
                    <m:r>
                      <a:rPr lang="zh-CN" altLang="en-US" sz="2400" i="1" smtClean="0">
                        <a:latin typeface="Cambria Math"/>
                        <a:ea typeface="+mj-ea"/>
                      </a:rPr>
                      <m:t>𝓕</m:t>
                    </m:r>
                  </m:oMath>
                </a14:m>
                <a:r>
                  <a:rPr lang="en-US" altLang="zh-CN" sz="1800" i="1" dirty="0" smtClean="0">
                    <a:latin typeface="+mj-ea"/>
                    <a:ea typeface="+mj-ea"/>
                  </a:rPr>
                  <a:t>YZ</a:t>
                </a:r>
                <a:r>
                  <a:rPr lang="en-US" altLang="zh-CN" sz="2400" i="1" dirty="0" smtClean="0">
                    <a:latin typeface="+mj-ea"/>
                    <a:ea typeface="+mj-ea"/>
                  </a:rPr>
                  <a:t> </a:t>
                </a:r>
                <a:r>
                  <a:rPr lang="zh-CN" altLang="zh-CN" sz="2400" dirty="0" smtClean="0">
                    <a:latin typeface="+mj-ea"/>
                    <a:ea typeface="+mj-ea"/>
                  </a:rPr>
                  <a:t>=</a:t>
                </a:r>
                <a:r>
                  <a:rPr lang="zh-CN" sz="2400" dirty="0">
                    <a:latin typeface="微软雅黑 Light" panose="020B0502040204020203" pitchFamily="34" charset="-122"/>
                    <a:ea typeface="微软雅黑 Light" panose="020B0502040204020203" pitchFamily="34" charset="-122"/>
                  </a:rPr>
                  <a:t>空集（平凡的函数依赖除外），所以</a:t>
                </a:r>
              </a:p>
              <a:p>
                <a:pPr>
                  <a:lnSpc>
                    <a:spcPct val="120000"/>
                  </a:lnSpc>
                </a:pPr>
                <a:r>
                  <a:rPr lang="zh-CN" sz="2800" dirty="0">
                    <a:latin typeface="+mj-ea"/>
                    <a:ea typeface="+mj-ea"/>
                  </a:rPr>
                  <a:t>                  </a:t>
                </a:r>
                <a:r>
                  <a:rPr lang="zh-CN" sz="2800" dirty="0" smtClean="0">
                    <a:latin typeface="+mj-ea"/>
                    <a:ea typeface="+mj-ea"/>
                  </a:rPr>
                  <a:t>（</a:t>
                </a:r>
                <a14:m>
                  <m:oMath xmlns:m="http://schemas.openxmlformats.org/officeDocument/2006/math">
                    <m:r>
                      <a:rPr lang="zh-CN" altLang="en-US" sz="2800" i="1" smtClean="0">
                        <a:latin typeface="Cambria Math"/>
                        <a:ea typeface="+mj-ea"/>
                      </a:rPr>
                      <m:t>𝓕</m:t>
                    </m:r>
                  </m:oMath>
                </a14:m>
                <a:r>
                  <a:rPr lang="en-US" altLang="zh-CN" sz="2000" i="1" dirty="0" smtClean="0">
                    <a:latin typeface="+mj-ea"/>
                    <a:ea typeface="+mj-ea"/>
                  </a:rPr>
                  <a:t>XZ</a:t>
                </a:r>
                <a:r>
                  <a:rPr lang="zh-CN" altLang="zh-CN" sz="2800" dirty="0" smtClean="0">
                    <a:latin typeface="+mj-ea"/>
                    <a:ea typeface="+mj-ea"/>
                  </a:rPr>
                  <a:t> </a:t>
                </a:r>
                <a:r>
                  <a:rPr lang="zh-CN" altLang="zh-CN" sz="2800" dirty="0">
                    <a:latin typeface="+mj-ea"/>
                    <a:ea typeface="+mj-ea"/>
                  </a:rPr>
                  <a:t>∪</a:t>
                </a:r>
                <a14:m>
                  <m:oMath xmlns:m="http://schemas.openxmlformats.org/officeDocument/2006/math">
                    <m:r>
                      <a:rPr lang="zh-CN" altLang="en-US" sz="2800" i="1">
                        <a:latin typeface="Cambria Math"/>
                        <a:ea typeface="+mj-ea"/>
                      </a:rPr>
                      <m:t>𝓕</m:t>
                    </m:r>
                  </m:oMath>
                </a14:m>
                <a:r>
                  <a:rPr lang="en-US" altLang="zh-CN" sz="2000" i="1" dirty="0" smtClean="0">
                    <a:latin typeface="+mj-ea"/>
                    <a:ea typeface="+mj-ea"/>
                  </a:rPr>
                  <a:t>YZ</a:t>
                </a:r>
                <a:r>
                  <a:rPr lang="zh-CN" sz="2800" dirty="0" smtClean="0">
                    <a:latin typeface="+mj-ea"/>
                    <a:ea typeface="+mj-ea"/>
                  </a:rPr>
                  <a:t>）</a:t>
                </a:r>
                <a:r>
                  <a:rPr lang="zh-CN" sz="2400" dirty="0">
                    <a:latin typeface="微软雅黑 Light" panose="020B0502040204020203" pitchFamily="34" charset="-122"/>
                    <a:ea typeface="微软雅黑 Light" panose="020B0502040204020203" pitchFamily="34" charset="-122"/>
                  </a:rPr>
                  <a:t>不蕴含</a:t>
                </a:r>
                <a:r>
                  <a:rPr lang="zh-CN" altLang="zh-CN" sz="2400" i="1" dirty="0">
                    <a:latin typeface="+mj-ea"/>
                    <a:ea typeface="+mj-ea"/>
                  </a:rPr>
                  <a:t>XY →Z</a:t>
                </a:r>
                <a:r>
                  <a:rPr lang="zh-CN" altLang="zh-CN" sz="2400" dirty="0">
                    <a:latin typeface="+mj-ea"/>
                    <a:ea typeface="+mj-ea"/>
                  </a:rPr>
                  <a:t>,</a:t>
                </a:r>
                <a:r>
                  <a:rPr lang="zh-CN" altLang="zh-CN" sz="2800" dirty="0">
                    <a:latin typeface="+mj-ea"/>
                    <a:ea typeface="+mj-ea"/>
                  </a:rPr>
                  <a:t> </a:t>
                </a:r>
                <a:r>
                  <a:rPr lang="zh-CN" sz="2400" dirty="0">
                    <a:latin typeface="微软雅黑 Light" panose="020B0502040204020203" pitchFamily="34" charset="-122"/>
                    <a:ea typeface="微软雅黑 Light" panose="020B0502040204020203" pitchFamily="34" charset="-122"/>
                  </a:rPr>
                  <a:t>即</a:t>
                </a:r>
              </a:p>
              <a:p>
                <a:pPr>
                  <a:lnSpc>
                    <a:spcPct val="120000"/>
                  </a:lnSpc>
                </a:pPr>
                <a:r>
                  <a:rPr lang="zh-CN" altLang="en-US" sz="2800" dirty="0" smtClean="0">
                    <a:latin typeface="+mj-ea"/>
                    <a:ea typeface="+mj-ea"/>
                  </a:rPr>
                  <a:t>                       </a:t>
                </a:r>
                <a14:m>
                  <m:oMath xmlns:m="http://schemas.openxmlformats.org/officeDocument/2006/math">
                    <m:r>
                      <a:rPr lang="zh-CN" altLang="en-US" sz="2800" i="1">
                        <a:latin typeface="Cambria Math"/>
                        <a:ea typeface="+mj-ea"/>
                      </a:rPr>
                      <m:t>𝓕</m:t>
                    </m:r>
                  </m:oMath>
                </a14:m>
                <a:r>
                  <a:rPr lang="zh-CN" altLang="zh-CN" sz="2800" baseline="30000" dirty="0">
                    <a:latin typeface="+mj-ea"/>
                    <a:ea typeface="+mj-ea"/>
                  </a:rPr>
                  <a:t>+</a:t>
                </a:r>
                <a:r>
                  <a:rPr lang="zh-CN" altLang="zh-CN" sz="2800" dirty="0">
                    <a:latin typeface="+mj-ea"/>
                    <a:ea typeface="+mj-ea"/>
                  </a:rPr>
                  <a:t> ≠ (</a:t>
                </a:r>
                <a14:m>
                  <m:oMath xmlns:m="http://schemas.openxmlformats.org/officeDocument/2006/math">
                    <m:r>
                      <a:rPr lang="zh-CN" altLang="en-US" sz="2800" i="1">
                        <a:latin typeface="Cambria Math"/>
                        <a:ea typeface="+mj-ea"/>
                      </a:rPr>
                      <m:t>𝓕</m:t>
                    </m:r>
                  </m:oMath>
                </a14:m>
                <a:r>
                  <a:rPr lang="en-US" altLang="zh-CN" sz="2000" i="1" dirty="0" smtClean="0">
                    <a:latin typeface="+mj-ea"/>
                    <a:ea typeface="+mj-ea"/>
                  </a:rPr>
                  <a:t>XZ</a:t>
                </a:r>
                <a:r>
                  <a:rPr lang="zh-CN" altLang="zh-CN" sz="2800" i="1" dirty="0" smtClean="0">
                    <a:latin typeface="+mj-ea"/>
                    <a:ea typeface="+mj-ea"/>
                  </a:rPr>
                  <a:t> </a:t>
                </a:r>
                <a:r>
                  <a:rPr lang="zh-CN" altLang="zh-CN" sz="2800" dirty="0">
                    <a:latin typeface="+mj-ea"/>
                    <a:ea typeface="+mj-ea"/>
                  </a:rPr>
                  <a:t>∪</a:t>
                </a:r>
                <a14:m>
                  <m:oMath xmlns:m="http://schemas.openxmlformats.org/officeDocument/2006/math">
                    <m:r>
                      <a:rPr lang="zh-CN" altLang="en-US" sz="2800" i="1">
                        <a:latin typeface="Cambria Math"/>
                        <a:ea typeface="+mj-ea"/>
                      </a:rPr>
                      <m:t>𝓕</m:t>
                    </m:r>
                  </m:oMath>
                </a14:m>
                <a:r>
                  <a:rPr lang="en-US" altLang="zh-CN" sz="2000" i="1" dirty="0" smtClean="0">
                    <a:latin typeface="+mj-ea"/>
                    <a:ea typeface="+mj-ea"/>
                  </a:rPr>
                  <a:t>YZ</a:t>
                </a:r>
                <a:r>
                  <a:rPr lang="zh-CN" altLang="zh-CN" sz="2000" dirty="0" smtClean="0">
                    <a:latin typeface="+mj-ea"/>
                    <a:ea typeface="+mj-ea"/>
                  </a:rPr>
                  <a:t> </a:t>
                </a:r>
                <a:r>
                  <a:rPr lang="zh-CN" altLang="zh-CN" sz="2800" dirty="0">
                    <a:latin typeface="+mj-ea"/>
                    <a:ea typeface="+mj-ea"/>
                  </a:rPr>
                  <a:t>)</a:t>
                </a:r>
                <a:r>
                  <a:rPr lang="zh-CN" altLang="zh-CN" sz="2800" baseline="30000" dirty="0">
                    <a:latin typeface="+mj-ea"/>
                    <a:ea typeface="+mj-ea"/>
                  </a:rPr>
                  <a:t>+</a:t>
                </a:r>
                <a:endParaRPr lang="zh-CN" altLang="zh-CN" sz="2800" dirty="0">
                  <a:latin typeface="+mj-ea"/>
                  <a:ea typeface="+mj-ea"/>
                </a:endParaRPr>
              </a:p>
            </p:txBody>
          </p:sp>
        </mc:Choice>
        <mc:Fallback>
          <p:sp>
            <p:nvSpPr>
              <p:cNvPr id="95235" name="Rectangle 3"/>
              <p:cNvSpPr>
                <a:spLocks noGrp="1" noRot="1" noChangeAspect="1" noMove="1" noResize="1" noEditPoints="1" noAdjustHandles="1" noChangeArrowheads="1" noChangeShapeType="1" noTextEdit="1"/>
              </p:cNvSpPr>
              <p:nvPr>
                <p:ph idx="4294967295"/>
              </p:nvPr>
            </p:nvSpPr>
            <p:spPr>
              <a:xfrm>
                <a:off x="1043608" y="985292"/>
                <a:ext cx="7992887" cy="4608512"/>
              </a:xfrm>
              <a:blipFill rotWithShape="1">
                <a:blip r:embed="rId1"/>
                <a:stretch>
                  <a:fillRect l="-1144" t="-265" r="-229"/>
                </a:stretch>
              </a:blipFill>
            </p:spPr>
            <p:txBody>
              <a:bodyPr/>
              <a:lstStyle/>
              <a:p>
                <a:r>
                  <a:rPr lang="zh-CN" altLang="en-US">
                    <a:noFill/>
                  </a:rPr>
                  <a:t> </a:t>
                </a:r>
                <a:endParaRPr lang="zh-CN" altLang="en-US">
                  <a:noFill/>
                </a:endParaRPr>
              </a:p>
            </p:txBody>
          </p:sp>
        </mc:Fallback>
      </mc:AlternateContent>
      <p:sp>
        <p:nvSpPr>
          <p:cNvPr id="7" name="TextBox 6"/>
          <p:cNvSpPr txBox="1"/>
          <p:nvPr/>
        </p:nvSpPr>
        <p:spPr>
          <a:xfrm>
            <a:off x="1259632" y="193204"/>
            <a:ext cx="4464496" cy="584775"/>
          </a:xfrm>
          <a:prstGeom prst="rect">
            <a:avLst/>
          </a:prstGeom>
          <a:noFill/>
        </p:spPr>
        <p:txBody>
          <a:bodyPr wrap="square" rtlCol="0">
            <a:spAutoFit/>
          </a:bodyPr>
          <a:lstStyle/>
          <a:p>
            <a:r>
              <a:rPr lang="zh-CN" altLang="en-US" sz="3200" b="1" dirty="0" smtClean="0">
                <a:latin typeface="幼圆" pitchFamily="49" charset="-122"/>
                <a:ea typeface="幼圆" pitchFamily="49" charset="-122"/>
              </a:rPr>
              <a:t>保持函数依赖的分解</a:t>
            </a:r>
            <a:endParaRPr lang="zh-CN" altLang="en-US" sz="32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622425" y="304800"/>
            <a:ext cx="7521575" cy="457200"/>
          </a:xfrm>
        </p:spPr>
        <p:txBody>
          <a:bodyPr/>
          <a:lstStyle/>
          <a:p>
            <a:r>
              <a:rPr lang="zh-CN" sz="3200">
                <a:ea typeface="黑体" panose="02010609060101010101" pitchFamily="2" charset="-122"/>
              </a:rPr>
              <a:t>分解算法</a:t>
            </a:r>
            <a:endParaRPr lang="zh-CN" sz="3200">
              <a:ea typeface="黑体" panose="02010609060101010101" pitchFamily="2" charset="-122"/>
            </a:endParaRPr>
          </a:p>
        </p:txBody>
      </p:sp>
      <p:sp>
        <p:nvSpPr>
          <p:cNvPr id="97283" name="Rectangle 3"/>
          <p:cNvSpPr>
            <a:spLocks noGrp="1" noChangeArrowheads="1"/>
          </p:cNvSpPr>
          <p:nvPr>
            <p:ph idx="4294967295"/>
          </p:nvPr>
        </p:nvSpPr>
        <p:spPr>
          <a:xfrm>
            <a:off x="1043609" y="1057300"/>
            <a:ext cx="7632848" cy="4249737"/>
          </a:xfrm>
        </p:spPr>
        <p:txBody>
          <a:bodyPr>
            <a:normAutofit fontScale="85000" lnSpcReduction="20000"/>
          </a:bodyPr>
          <a:lstStyle/>
          <a:p>
            <a:pPr marL="0" indent="0">
              <a:lnSpc>
                <a:spcPct val="150000"/>
              </a:lnSpc>
              <a:buNone/>
            </a:pPr>
            <a:r>
              <a:rPr lang="en-US" altLang="zh-CN" sz="2200" b="1" dirty="0">
                <a:ea typeface="黑体" panose="02010609060101010101" pitchFamily="2" charset="-122"/>
              </a:rPr>
              <a:t> </a:t>
            </a:r>
            <a:r>
              <a:rPr lang="zh-CN" altLang="en-US" sz="2200" b="1" dirty="0">
                <a:ea typeface="黑体" panose="02010609060101010101" pitchFamily="2" charset="-122"/>
              </a:rPr>
              <a:t>关于模式分解的几个重要事实：</a:t>
            </a:r>
            <a:endParaRPr lang="zh-CN" altLang="en-US" sz="2200" b="1" dirty="0">
              <a:ea typeface="黑体" panose="02010609060101010101" pitchFamily="2" charset="-122"/>
            </a:endParaRPr>
          </a:p>
          <a:p>
            <a:pPr marL="0" indent="0">
              <a:lnSpc>
                <a:spcPct val="150000"/>
              </a:lnSpc>
              <a:buNone/>
            </a:pPr>
            <a:r>
              <a:rPr lang="zh-CN" altLang="en-US" sz="2200" b="1" dirty="0">
                <a:ea typeface="黑体" panose="02010609060101010101" pitchFamily="2" charset="-122"/>
              </a:rPr>
              <a:t>    </a:t>
            </a:r>
            <a:r>
              <a:rPr lang="en-US" altLang="zh-CN" sz="2200" b="1" dirty="0">
                <a:ea typeface="黑体" panose="02010609060101010101" pitchFamily="2" charset="-122"/>
              </a:rPr>
              <a:t>1</a:t>
            </a:r>
            <a:r>
              <a:rPr lang="zh-CN" altLang="en-US" sz="2200" b="1" dirty="0">
                <a:ea typeface="黑体" panose="02010609060101010101" pitchFamily="2" charset="-122"/>
              </a:rPr>
              <a:t>）若分解要求保持函数依赖，总可以达到</a:t>
            </a:r>
            <a:r>
              <a:rPr lang="en-US" altLang="zh-CN" sz="2200" b="1" dirty="0" smtClean="0">
                <a:ea typeface="黑体" panose="02010609060101010101" pitchFamily="2" charset="-122"/>
              </a:rPr>
              <a:t>3NF</a:t>
            </a:r>
            <a:r>
              <a:rPr lang="zh-CN" altLang="en-US" sz="2200" b="1" dirty="0">
                <a:ea typeface="黑体" panose="02010609060101010101" pitchFamily="2" charset="-122"/>
              </a:rPr>
              <a:t>，不一定能到</a:t>
            </a:r>
            <a:r>
              <a:rPr lang="en-US" altLang="zh-CN" sz="2200" b="1" dirty="0">
                <a:ea typeface="黑体" panose="02010609060101010101" pitchFamily="2" charset="-122"/>
              </a:rPr>
              <a:t>BNCF;</a:t>
            </a:r>
            <a:endParaRPr lang="en-US" altLang="zh-CN" sz="2200" b="1" dirty="0">
              <a:ea typeface="黑体" panose="02010609060101010101" pitchFamily="2" charset="-122"/>
            </a:endParaRPr>
          </a:p>
          <a:p>
            <a:pPr marL="0" indent="0">
              <a:lnSpc>
                <a:spcPct val="150000"/>
              </a:lnSpc>
              <a:buNone/>
            </a:pPr>
            <a:r>
              <a:rPr lang="zh-CN" sz="2200" b="1" dirty="0">
                <a:ea typeface="黑体" panose="02010609060101010101" pitchFamily="2" charset="-122"/>
              </a:rPr>
              <a:t>    </a:t>
            </a:r>
            <a:r>
              <a:rPr lang="en-US" altLang="zh-CN" sz="2200" b="1" dirty="0">
                <a:ea typeface="黑体" panose="02010609060101010101" pitchFamily="2" charset="-122"/>
              </a:rPr>
              <a:t>2</a:t>
            </a:r>
            <a:r>
              <a:rPr lang="zh-CN" altLang="en-US" sz="2200" b="1" dirty="0">
                <a:ea typeface="黑体" panose="02010609060101010101" pitchFamily="2" charset="-122"/>
              </a:rPr>
              <a:t>）若分解既保持函数依赖，又具有无损连接，可以到</a:t>
            </a:r>
            <a:r>
              <a:rPr lang="en-US" altLang="zh-CN" sz="2200" b="1" dirty="0">
                <a:ea typeface="黑体" panose="02010609060101010101" pitchFamily="2" charset="-122"/>
              </a:rPr>
              <a:t>3NF</a:t>
            </a:r>
            <a:r>
              <a:rPr lang="zh-CN" altLang="en-US" sz="2200" b="1" dirty="0">
                <a:ea typeface="黑体" panose="02010609060101010101" pitchFamily="2" charset="-122"/>
              </a:rPr>
              <a:t>，不一定</a:t>
            </a:r>
            <a:endParaRPr lang="zh-CN" altLang="en-US" sz="2200" b="1" dirty="0">
              <a:ea typeface="黑体" panose="02010609060101010101" pitchFamily="2" charset="-122"/>
            </a:endParaRPr>
          </a:p>
          <a:p>
            <a:pPr marL="0" indent="0">
              <a:lnSpc>
                <a:spcPct val="150000"/>
              </a:lnSpc>
              <a:buNone/>
            </a:pPr>
            <a:r>
              <a:rPr lang="zh-CN" altLang="en-US" sz="2200" b="1" dirty="0">
                <a:ea typeface="黑体" panose="02010609060101010101" pitchFamily="2" charset="-122"/>
              </a:rPr>
              <a:t>          到</a:t>
            </a:r>
            <a:r>
              <a:rPr lang="en-US" altLang="zh-CN" sz="2200" b="1" dirty="0">
                <a:ea typeface="黑体" panose="02010609060101010101" pitchFamily="2" charset="-122"/>
              </a:rPr>
              <a:t>BNCF;</a:t>
            </a:r>
            <a:endParaRPr lang="en-US" altLang="zh-CN" sz="2200" b="1" dirty="0">
              <a:ea typeface="黑体" panose="02010609060101010101" pitchFamily="2" charset="-122"/>
            </a:endParaRPr>
          </a:p>
          <a:p>
            <a:pPr marL="0" indent="0">
              <a:lnSpc>
                <a:spcPct val="150000"/>
              </a:lnSpc>
              <a:buNone/>
            </a:pPr>
            <a:r>
              <a:rPr lang="en-US" altLang="zh-CN" sz="2200" b="1" dirty="0">
                <a:ea typeface="黑体" panose="02010609060101010101" pitchFamily="2" charset="-122"/>
              </a:rPr>
              <a:t>    3</a:t>
            </a:r>
            <a:r>
              <a:rPr lang="zh-CN" altLang="en-US" sz="2200" b="1" dirty="0">
                <a:ea typeface="黑体" panose="02010609060101010101" pitchFamily="2" charset="-122"/>
              </a:rPr>
              <a:t>）若分解只要求具有无损连接，一定可以达到</a:t>
            </a:r>
            <a:r>
              <a:rPr lang="en-US" altLang="zh-CN" sz="2200" b="1" dirty="0">
                <a:ea typeface="黑体" panose="02010609060101010101" pitchFamily="2" charset="-122"/>
              </a:rPr>
              <a:t>4NF.</a:t>
            </a:r>
            <a:endParaRPr lang="en-US" altLang="zh-CN" sz="2200" b="1" dirty="0">
              <a:ea typeface="黑体" panose="02010609060101010101" pitchFamily="2" charset="-122"/>
            </a:endParaRPr>
          </a:p>
          <a:p>
            <a:pPr lvl="1">
              <a:lnSpc>
                <a:spcPct val="150000"/>
              </a:lnSpc>
            </a:pPr>
            <a:r>
              <a:rPr lang="zh-CN" sz="1710" b="1" dirty="0">
                <a:ea typeface="黑体" panose="02010609060101010101" pitchFamily="2" charset="-122"/>
              </a:rPr>
              <a:t>算法</a:t>
            </a:r>
            <a:r>
              <a:rPr lang="en-US" altLang="zh-CN" sz="1710" dirty="0" smtClean="0">
                <a:ea typeface="宋体" panose="02010600030101010101" pitchFamily="2" charset="-122"/>
              </a:rPr>
              <a:t>6.2</a:t>
            </a:r>
            <a:r>
              <a:rPr lang="zh-CN" altLang="en-US" sz="1710" dirty="0" smtClean="0">
                <a:ea typeface="宋体" panose="02010600030101010101" pitchFamily="2" charset="-122"/>
              </a:rPr>
              <a:t>：</a:t>
            </a:r>
            <a:r>
              <a:rPr lang="zh-CN" sz="1710" dirty="0">
                <a:ea typeface="宋体" panose="02010600030101010101" pitchFamily="2" charset="-122"/>
              </a:rPr>
              <a:t>判别一个分解的无损连接性；</a:t>
            </a:r>
            <a:endParaRPr lang="zh-CN" sz="1710" dirty="0">
              <a:ea typeface="宋体" panose="02010600030101010101" pitchFamily="2" charset="-122"/>
            </a:endParaRPr>
          </a:p>
          <a:p>
            <a:pPr lvl="1" algn="just">
              <a:lnSpc>
                <a:spcPct val="150000"/>
              </a:lnSpc>
            </a:pPr>
            <a:r>
              <a:rPr lang="zh-CN" sz="1710" b="1" dirty="0">
                <a:ea typeface="黑体" panose="02010609060101010101" pitchFamily="2" charset="-122"/>
              </a:rPr>
              <a:t>算法</a:t>
            </a:r>
            <a:r>
              <a:rPr lang="en-US" altLang="zh-CN" sz="1710" dirty="0" smtClean="0">
                <a:ea typeface="宋体" panose="02010600030101010101" pitchFamily="2" charset="-122"/>
              </a:rPr>
              <a:t>6.3</a:t>
            </a:r>
            <a:r>
              <a:rPr lang="zh-CN" altLang="en-US" sz="1710" dirty="0" smtClean="0">
                <a:ea typeface="宋体" panose="02010600030101010101" pitchFamily="2" charset="-122"/>
              </a:rPr>
              <a:t>：</a:t>
            </a:r>
            <a:r>
              <a:rPr lang="zh-CN" sz="1710" dirty="0">
                <a:ea typeface="宋体" panose="02010600030101010101" pitchFamily="2" charset="-122"/>
              </a:rPr>
              <a:t>转换为</a:t>
            </a:r>
            <a:r>
              <a:rPr lang="zh-CN" altLang="zh-CN" sz="1710" dirty="0">
                <a:ea typeface="宋体" panose="02010600030101010101" pitchFamily="2" charset="-122"/>
              </a:rPr>
              <a:t>3NF</a:t>
            </a:r>
            <a:r>
              <a:rPr lang="zh-CN" sz="1710" dirty="0">
                <a:ea typeface="宋体" panose="02010600030101010101" pitchFamily="2" charset="-122"/>
              </a:rPr>
              <a:t>的保持函数依赖的分解算法；</a:t>
            </a:r>
            <a:endParaRPr lang="zh-CN" sz="1710" dirty="0">
              <a:ea typeface="宋体" panose="02010600030101010101" pitchFamily="2" charset="-122"/>
            </a:endParaRPr>
          </a:p>
          <a:p>
            <a:pPr lvl="1">
              <a:lnSpc>
                <a:spcPct val="150000"/>
              </a:lnSpc>
            </a:pPr>
            <a:r>
              <a:rPr lang="zh-CN" sz="1710" b="1" dirty="0">
                <a:ea typeface="黑体" panose="02010609060101010101" pitchFamily="2" charset="-122"/>
              </a:rPr>
              <a:t>算法</a:t>
            </a:r>
            <a:r>
              <a:rPr lang="en-US" altLang="zh-CN" sz="1710" dirty="0" smtClean="0">
                <a:ea typeface="宋体" panose="02010600030101010101" pitchFamily="2" charset="-122"/>
              </a:rPr>
              <a:t>6.4</a:t>
            </a:r>
            <a:r>
              <a:rPr lang="zh-CN" altLang="en-US" sz="1710" dirty="0" smtClean="0">
                <a:ea typeface="宋体" panose="02010600030101010101" pitchFamily="2" charset="-122"/>
              </a:rPr>
              <a:t>：</a:t>
            </a:r>
            <a:r>
              <a:rPr lang="zh-CN" sz="1710" dirty="0" smtClean="0">
                <a:ea typeface="宋体" panose="02010600030101010101" pitchFamily="2" charset="-122"/>
              </a:rPr>
              <a:t>转换</a:t>
            </a:r>
            <a:r>
              <a:rPr lang="zh-CN" sz="1710" dirty="0">
                <a:ea typeface="宋体" panose="02010600030101010101" pitchFamily="2" charset="-122"/>
              </a:rPr>
              <a:t>为</a:t>
            </a:r>
            <a:r>
              <a:rPr lang="zh-CN" altLang="zh-CN" sz="1710" dirty="0">
                <a:ea typeface="宋体" panose="02010600030101010101" pitchFamily="2" charset="-122"/>
              </a:rPr>
              <a:t>3NF</a:t>
            </a:r>
            <a:r>
              <a:rPr lang="zh-CN" sz="1710" dirty="0">
                <a:ea typeface="宋体" panose="02010600030101010101" pitchFamily="2" charset="-122"/>
              </a:rPr>
              <a:t>既有无损连接性又保持函数依赖的</a:t>
            </a:r>
            <a:r>
              <a:rPr lang="zh-CN" sz="1710" dirty="0" smtClean="0">
                <a:ea typeface="宋体" panose="02010600030101010101" pitchFamily="2" charset="-122"/>
              </a:rPr>
              <a:t>分解</a:t>
            </a:r>
            <a:endParaRPr lang="en-US" altLang="zh-CN" sz="1710" dirty="0" smtClean="0">
              <a:ea typeface="宋体" panose="02010600030101010101" pitchFamily="2" charset="-122"/>
            </a:endParaRPr>
          </a:p>
          <a:p>
            <a:pPr lvl="1">
              <a:lnSpc>
                <a:spcPct val="150000"/>
              </a:lnSpc>
            </a:pPr>
            <a:r>
              <a:rPr lang="zh-CN" altLang="en-US" sz="1710" b="1" dirty="0" smtClean="0">
                <a:ea typeface="宋体" panose="02010600030101010101" pitchFamily="2" charset="-122"/>
              </a:rPr>
              <a:t>算法</a:t>
            </a:r>
            <a:r>
              <a:rPr lang="en-US" altLang="zh-CN" sz="1710" dirty="0" smtClean="0">
                <a:ea typeface="宋体" panose="02010600030101010101" pitchFamily="2" charset="-122"/>
              </a:rPr>
              <a:t>6.5</a:t>
            </a:r>
            <a:r>
              <a:rPr lang="zh-CN" altLang="en-US" sz="1710" dirty="0" smtClean="0">
                <a:ea typeface="宋体" panose="02010600030101010101" pitchFamily="2" charset="-122"/>
              </a:rPr>
              <a:t>：转换为</a:t>
            </a:r>
            <a:r>
              <a:rPr lang="en-US" altLang="zh-CN" sz="1710" dirty="0" smtClean="0">
                <a:ea typeface="宋体" panose="02010600030101010101" pitchFamily="2" charset="-122"/>
              </a:rPr>
              <a:t>BCNF</a:t>
            </a:r>
            <a:r>
              <a:rPr lang="zh-CN" altLang="en-US" sz="1710" dirty="0" smtClean="0">
                <a:ea typeface="宋体" panose="02010600030101010101" pitchFamily="2" charset="-122"/>
              </a:rPr>
              <a:t>的无损连接分解</a:t>
            </a:r>
            <a:endParaRPr lang="en-US" altLang="zh-CN" sz="1710" dirty="0" smtClean="0">
              <a:ea typeface="宋体" panose="02010600030101010101" pitchFamily="2" charset="-122"/>
            </a:endParaRPr>
          </a:p>
          <a:p>
            <a:pPr lvl="1">
              <a:lnSpc>
                <a:spcPct val="150000"/>
              </a:lnSpc>
            </a:pPr>
            <a:r>
              <a:rPr lang="zh-CN" altLang="en-US" sz="1710" b="1" dirty="0" smtClean="0">
                <a:ea typeface="宋体" panose="02010600030101010101" pitchFamily="2" charset="-122"/>
              </a:rPr>
              <a:t>算法</a:t>
            </a:r>
            <a:r>
              <a:rPr lang="en-US" altLang="zh-CN" sz="1710" dirty="0" smtClean="0">
                <a:ea typeface="宋体" panose="02010600030101010101" pitchFamily="2" charset="-122"/>
              </a:rPr>
              <a:t>6.6</a:t>
            </a:r>
            <a:r>
              <a:rPr lang="zh-CN" altLang="en-US" sz="1710" dirty="0" smtClean="0">
                <a:ea typeface="宋体" panose="02010600030101010101" pitchFamily="2" charset="-122"/>
              </a:rPr>
              <a:t>： 达到</a:t>
            </a:r>
            <a:r>
              <a:rPr lang="en-US" altLang="zh-CN" sz="1710" dirty="0" smtClean="0">
                <a:ea typeface="宋体" panose="02010600030101010101" pitchFamily="2" charset="-122"/>
              </a:rPr>
              <a:t>4NF</a:t>
            </a:r>
            <a:r>
              <a:rPr lang="zh-CN" altLang="en-US" sz="1710" dirty="0" smtClean="0">
                <a:ea typeface="宋体" panose="02010600030101010101" pitchFamily="2" charset="-122"/>
              </a:rPr>
              <a:t>的具有无损连接的分解</a:t>
            </a:r>
            <a:endParaRPr lang="zh-CN" sz="1710" dirty="0">
              <a:ea typeface="宋体" panose="02010600030101010101" pitchFamily="2"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462" y="193204"/>
            <a:ext cx="4339650" cy="646331"/>
          </a:xfrm>
          <a:prstGeom prst="rect">
            <a:avLst/>
          </a:prstGeom>
          <a:noFill/>
        </p:spPr>
        <p:txBody>
          <a:bodyPr wrap="none" rtlCol="0">
            <a:spAutoFit/>
          </a:bodyPr>
          <a:lstStyle/>
          <a:p>
            <a:r>
              <a:rPr lang="zh-CN" altLang="en-US" sz="3600" dirty="0" smtClean="0"/>
              <a:t>模式分解总结与思考</a:t>
            </a:r>
            <a:endParaRPr lang="zh-CN" altLang="en-US" sz="3600" dirty="0"/>
          </a:p>
        </p:txBody>
      </p:sp>
      <p:sp>
        <p:nvSpPr>
          <p:cNvPr id="4" name="Rectangle 3"/>
          <p:cNvSpPr txBox="1">
            <a:spLocks noChangeArrowheads="1"/>
          </p:cNvSpPr>
          <p:nvPr/>
        </p:nvSpPr>
        <p:spPr>
          <a:xfrm>
            <a:off x="1043608" y="3836317"/>
            <a:ext cx="8100392" cy="821383"/>
          </a:xfrm>
          <a:prstGeom prst="rect">
            <a:avLst/>
          </a:prstGeom>
        </p:spPr>
        <p:txBody>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sz="2600" dirty="0" smtClean="0">
                <a:latin typeface="幼圆" pitchFamily="49" charset="-122"/>
                <a:ea typeface="幼圆" pitchFamily="49" charset="-122"/>
              </a:rPr>
              <a:t>分解必须是连接无损的，最好是依赖保持。</a:t>
            </a:r>
            <a:endParaRPr lang="zh-CN" sz="2600" dirty="0">
              <a:latin typeface="幼圆" pitchFamily="49" charset="-122"/>
              <a:ea typeface="幼圆" pitchFamily="49" charset="-122"/>
            </a:endParaRPr>
          </a:p>
        </p:txBody>
      </p:sp>
      <p:sp>
        <p:nvSpPr>
          <p:cNvPr id="5" name="TextBox 4"/>
          <p:cNvSpPr txBox="1"/>
          <p:nvPr/>
        </p:nvSpPr>
        <p:spPr>
          <a:xfrm>
            <a:off x="1092222" y="1057300"/>
            <a:ext cx="8016282" cy="492443"/>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600" b="1" dirty="0" smtClean="0">
                <a:latin typeface="幼圆" pitchFamily="49" charset="-122"/>
                <a:ea typeface="幼圆" pitchFamily="49" charset="-122"/>
              </a:rPr>
              <a:t>分解无损</a:t>
            </a:r>
            <a:r>
              <a:rPr lang="zh-CN" altLang="zh-CN" sz="2600" b="1" dirty="0">
                <a:latin typeface="幼圆" pitchFamily="49" charset="-122"/>
                <a:ea typeface="幼圆" pitchFamily="49" charset="-122"/>
              </a:rPr>
              <a:t>连接</a:t>
            </a:r>
            <a:r>
              <a:rPr lang="zh-CN" altLang="zh-CN" sz="2600" b="1" dirty="0" smtClean="0">
                <a:latin typeface="幼圆" pitchFamily="49" charset="-122"/>
                <a:ea typeface="幼圆" pitchFamily="49" charset="-122"/>
              </a:rPr>
              <a:t>性能够</a:t>
            </a:r>
            <a:r>
              <a:rPr lang="zh-CN" altLang="zh-CN" sz="2600" b="1" dirty="0">
                <a:latin typeface="幼圆" pitchFamily="49" charset="-122"/>
                <a:ea typeface="幼圆" pitchFamily="49" charset="-122"/>
              </a:rPr>
              <a:t>保证不丢失</a:t>
            </a:r>
            <a:r>
              <a:rPr lang="zh-CN" altLang="zh-CN" sz="2600" b="1" dirty="0" smtClean="0">
                <a:latin typeface="幼圆" pitchFamily="49" charset="-122"/>
                <a:ea typeface="幼圆" pitchFamily="49" charset="-122"/>
              </a:rPr>
              <a:t>信息</a:t>
            </a:r>
            <a:r>
              <a:rPr lang="zh-CN" altLang="en-US" sz="2600" b="1" dirty="0" smtClean="0">
                <a:latin typeface="幼圆" pitchFamily="49" charset="-122"/>
                <a:ea typeface="幼圆" pitchFamily="49" charset="-122"/>
              </a:rPr>
              <a:t>；</a:t>
            </a:r>
            <a:endParaRPr lang="zh-CN" altLang="en-US" sz="2600" b="1" dirty="0">
              <a:latin typeface="幼圆" pitchFamily="49" charset="-122"/>
              <a:ea typeface="幼圆" pitchFamily="49" charset="-122"/>
            </a:endParaRPr>
          </a:p>
        </p:txBody>
      </p:sp>
      <p:sp>
        <p:nvSpPr>
          <p:cNvPr id="6" name="TextBox 5"/>
          <p:cNvSpPr txBox="1"/>
          <p:nvPr/>
        </p:nvSpPr>
        <p:spPr>
          <a:xfrm>
            <a:off x="1043608" y="1737418"/>
            <a:ext cx="8064896" cy="492443"/>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600" b="1" dirty="0" smtClean="0">
                <a:latin typeface="幼圆" pitchFamily="49" charset="-122"/>
                <a:ea typeface="幼圆" pitchFamily="49" charset="-122"/>
              </a:rPr>
              <a:t>分解保持函数依赖可以</a:t>
            </a:r>
            <a:r>
              <a:rPr lang="zh-CN" altLang="zh-CN" sz="2600" b="1" dirty="0">
                <a:latin typeface="幼圆" pitchFamily="49" charset="-122"/>
                <a:ea typeface="幼圆" pitchFamily="49" charset="-122"/>
              </a:rPr>
              <a:t>减轻或解决各种异常情况</a:t>
            </a:r>
            <a:r>
              <a:rPr lang="zh-CN" altLang="en-US" sz="2600" b="1" dirty="0" smtClean="0">
                <a:latin typeface="幼圆" pitchFamily="49" charset="-122"/>
                <a:ea typeface="幼圆" pitchFamily="49" charset="-122"/>
              </a:rPr>
              <a:t>；</a:t>
            </a:r>
            <a:endParaRPr lang="zh-CN" altLang="en-US" sz="2600" b="1" dirty="0">
              <a:latin typeface="幼圆" pitchFamily="49" charset="-122"/>
              <a:ea typeface="幼圆" pitchFamily="49" charset="-122"/>
            </a:endParaRPr>
          </a:p>
        </p:txBody>
      </p:sp>
      <p:sp>
        <p:nvSpPr>
          <p:cNvPr id="7" name="TextBox 6"/>
          <p:cNvSpPr txBox="1"/>
          <p:nvPr/>
        </p:nvSpPr>
        <p:spPr>
          <a:xfrm>
            <a:off x="1043608" y="2417536"/>
            <a:ext cx="8100392" cy="11988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zh-CN" sz="2600" b="1" dirty="0" smtClean="0">
                <a:latin typeface="幼圆" pitchFamily="49" charset="-122"/>
                <a:ea typeface="幼圆" pitchFamily="49" charset="-122"/>
              </a:rPr>
              <a:t>分解</a:t>
            </a:r>
            <a:r>
              <a:rPr lang="zh-CN" altLang="zh-CN" sz="2600" b="1" dirty="0">
                <a:latin typeface="幼圆" pitchFamily="49" charset="-122"/>
                <a:ea typeface="幼圆" pitchFamily="49" charset="-122"/>
              </a:rPr>
              <a:t>具有无损连接性和分解保持函数依赖是两个互相独立的标准</a:t>
            </a:r>
            <a:r>
              <a:rPr lang="zh-CN" altLang="en-US" sz="2600" b="1" dirty="0" smtClean="0">
                <a:latin typeface="幼圆" pitchFamily="49" charset="-122"/>
                <a:ea typeface="幼圆" pitchFamily="49" charset="-122"/>
              </a:rPr>
              <a:t>；</a:t>
            </a:r>
            <a:endParaRPr lang="zh-CN" altLang="en-US" sz="2600" b="1" dirty="0">
              <a:latin typeface="幼圆" pitchFamily="49" charset="-122"/>
              <a:ea typeface="幼圆"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1622425" y="304800"/>
            <a:ext cx="7521575" cy="457200"/>
          </a:xfrm>
        </p:spPr>
        <p:txBody>
          <a:bodyPr/>
          <a:lstStyle/>
          <a:p>
            <a:r>
              <a:rPr lang="zh-CN" altLang="en-US" sz="3200" dirty="0" smtClean="0">
                <a:latin typeface="黑体" panose="02010609060101010101" pitchFamily="2" charset="-122"/>
                <a:ea typeface="黑体" panose="02010609060101010101" pitchFamily="2" charset="-122"/>
              </a:rPr>
              <a:t>作 业</a:t>
            </a:r>
            <a:endParaRPr lang="zh-CN" sz="3200" dirty="0">
              <a:latin typeface="黑体" panose="02010609060101010101" pitchFamily="2" charset="-122"/>
              <a:ea typeface="黑体" panose="02010609060101010101" pitchFamily="2" charset="-122"/>
            </a:endParaRPr>
          </a:p>
        </p:txBody>
      </p:sp>
      <p:sp>
        <p:nvSpPr>
          <p:cNvPr id="98307" name="Rectangle 3"/>
          <p:cNvSpPr>
            <a:spLocks noGrp="1" noChangeArrowheads="1"/>
          </p:cNvSpPr>
          <p:nvPr>
            <p:ph idx="4294967295"/>
          </p:nvPr>
        </p:nvSpPr>
        <p:spPr>
          <a:xfrm>
            <a:off x="2123728" y="1273325"/>
            <a:ext cx="3240360" cy="2232248"/>
          </a:xfrm>
        </p:spPr>
        <p:txBody>
          <a:bodyPr>
            <a:normAutofit/>
          </a:bodyPr>
          <a:lstStyle/>
          <a:p>
            <a:pPr>
              <a:buFont typeface="Wingdings" panose="05000000000000000000" pitchFamily="2" charset="2"/>
              <a:buNone/>
            </a:pPr>
            <a:r>
              <a:rPr lang="en-US" altLang="zh-CN" sz="4000" b="1" dirty="0" smtClean="0">
                <a:ea typeface="宋体" panose="02010600030101010101" pitchFamily="2" charset="-122"/>
              </a:rPr>
              <a:t>6.2 </a:t>
            </a:r>
            <a:endParaRPr lang="en-US" altLang="zh-CN" sz="4000" b="1" dirty="0" smtClean="0">
              <a:ea typeface="宋体" panose="02010600030101010101" pitchFamily="2" charset="-122"/>
            </a:endParaRPr>
          </a:p>
          <a:p>
            <a:pPr>
              <a:buFont typeface="Wingdings" panose="05000000000000000000" pitchFamily="2" charset="2"/>
              <a:buNone/>
            </a:pPr>
            <a:r>
              <a:rPr lang="en-US" altLang="zh-CN" sz="4000" b="1" dirty="0" smtClean="0">
                <a:ea typeface="宋体" panose="02010600030101010101" pitchFamily="2" charset="-122"/>
              </a:rPr>
              <a:t>6.6</a:t>
            </a:r>
            <a:endParaRPr lang="en-US" altLang="zh-CN" sz="4000" b="1" dirty="0" smtClean="0">
              <a:ea typeface="宋体" panose="02010600030101010101" pitchFamily="2" charset="-122"/>
            </a:endParaRPr>
          </a:p>
          <a:p>
            <a:pPr>
              <a:buFont typeface="Wingdings" panose="05000000000000000000" pitchFamily="2" charset="2"/>
              <a:buNone/>
            </a:pPr>
            <a:r>
              <a:rPr lang="en-US" altLang="zh-CN" sz="4000" b="1" dirty="0" smtClean="0">
                <a:ea typeface="宋体" panose="02010600030101010101" pitchFamily="2" charset="-122"/>
              </a:rPr>
              <a:t>6.7</a:t>
            </a:r>
            <a:endParaRPr lang="en-US" altLang="zh-CN" sz="4000" b="1" dirty="0" smtClean="0">
              <a:ea typeface="宋体" panose="02010600030101010101" pitchFamily="2" charset="-122"/>
            </a:endParaRPr>
          </a:p>
        </p:txBody>
      </p:sp>
      <p:sp>
        <p:nvSpPr>
          <p:cNvPr id="5" name="页脚占位符 4"/>
          <p:cNvSpPr>
            <a:spLocks noGrp="1"/>
          </p:cNvSpPr>
          <p:nvPr>
            <p:ph type="ftr" sz="quarter" idx="4294967295"/>
          </p:nvPr>
        </p:nvSpPr>
        <p:spPr>
          <a:xfrm>
            <a:off x="4419600" y="5237163"/>
            <a:ext cx="4724400" cy="228600"/>
          </a:xfrm>
        </p:spPr>
        <p:txBody>
          <a:bodyPr/>
          <a:lstStyle/>
          <a:p>
            <a:r>
              <a:rPr lang="zh-CN" altLang="zh-CN"/>
              <a:t>An Introduction to Database System</a:t>
            </a:r>
            <a:endParaRPr lang="zh-CN"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9334</Words>
  <Application>WPS 演示</Application>
  <PresentationFormat>全屏显示(16:10)</PresentationFormat>
  <Paragraphs>2439</Paragraphs>
  <Slides>98</Slides>
  <Notes>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22" baseType="lpstr">
      <vt:lpstr>Arial</vt:lpstr>
      <vt:lpstr>宋体</vt:lpstr>
      <vt:lpstr>Wingdings</vt:lpstr>
      <vt:lpstr>Tunga</vt:lpstr>
      <vt:lpstr>Times New Roman</vt:lpstr>
      <vt:lpstr>幼圆</vt:lpstr>
      <vt:lpstr>华文琥珀</vt:lpstr>
      <vt:lpstr>方正姚体</vt:lpstr>
      <vt:lpstr>仿宋</vt:lpstr>
      <vt:lpstr>黑体</vt:lpstr>
      <vt:lpstr>楷体</vt:lpstr>
      <vt:lpstr>Franklin Gothic Book</vt:lpstr>
      <vt:lpstr>微软雅黑</vt:lpstr>
      <vt:lpstr>Arial Unicode MS</vt:lpstr>
      <vt:lpstr>Calibri</vt:lpstr>
      <vt:lpstr>华文仿宋</vt:lpstr>
      <vt:lpstr>微软雅黑 Light</vt:lpstr>
      <vt:lpstr>Symbol</vt:lpstr>
      <vt:lpstr>华文新魏</vt:lpstr>
      <vt:lpstr>隶书</vt:lpstr>
      <vt:lpstr>Franklin Gothic Medium</vt:lpstr>
      <vt:lpstr>Segoe Print</vt:lpstr>
      <vt:lpstr>角度</vt:lpstr>
      <vt:lpstr>Equation.3</vt:lpstr>
      <vt:lpstr>PowerPoint 演示文稿</vt:lpstr>
      <vt:lpstr>Contents</vt:lpstr>
      <vt:lpstr>问题的提出</vt:lpstr>
      <vt:lpstr>概念回顾</vt:lpstr>
      <vt:lpstr>概念回顾</vt:lpstr>
      <vt:lpstr>关系模式的简化表示</vt:lpstr>
      <vt:lpstr>问题的提出——数据依赖</vt:lpstr>
      <vt:lpstr>PowerPoint 演示文稿</vt:lpstr>
      <vt:lpstr>函数依赖</vt:lpstr>
      <vt:lpstr>PowerPoint 演示文稿</vt:lpstr>
      <vt:lpstr>PowerPoint 演示文稿</vt:lpstr>
      <vt:lpstr>说 明： </vt:lpstr>
      <vt:lpstr>PowerPoint 演示文稿</vt:lpstr>
      <vt:lpstr>PowerPoint 演示文稿</vt:lpstr>
      <vt:lpstr>---完全函数依赖与部分函数依赖</vt:lpstr>
      <vt:lpstr>完全函数依赖与部分函数依赖</vt:lpstr>
      <vt:lpstr>PowerPoint 演示文稿</vt:lpstr>
      <vt:lpstr>--- 传递函数依赖</vt:lpstr>
      <vt:lpstr>PowerPoint 演示文稿</vt:lpstr>
      <vt:lpstr>码</vt:lpstr>
      <vt:lpstr>PowerPoint 演示文稿</vt:lpstr>
      <vt:lpstr>PowerPoint 演示文稿</vt:lpstr>
      <vt:lpstr>PowerPoint 演示文稿</vt:lpstr>
      <vt:lpstr>范 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规范化小结</vt:lpstr>
      <vt:lpstr>PowerPoint 演示文稿</vt:lpstr>
      <vt:lpstr>PowerPoint 演示文稿</vt:lpstr>
      <vt:lpstr>Contents</vt:lpstr>
      <vt:lpstr>PowerPoint 演示文稿</vt:lpstr>
      <vt:lpstr>PowerPoint 演示文稿</vt:lpstr>
      <vt:lpstr>Armstrong 公理系统</vt:lpstr>
      <vt:lpstr>PowerPoint 演示文稿</vt:lpstr>
      <vt:lpstr>PowerPoint 演示文稿</vt:lpstr>
      <vt:lpstr>PowerPoint 演示文稿</vt:lpstr>
      <vt:lpstr>ArmstronG 公理推论</vt:lpstr>
      <vt:lpstr>PowerPoint 演示文稿</vt:lpstr>
      <vt:lpstr>PowerPoint 演示文稿</vt:lpstr>
      <vt:lpstr> F 的闭包的实例</vt:lpstr>
      <vt:lpstr>函数依赖闭包</vt:lpstr>
      <vt:lpstr>—— 关于闭包的引理</vt:lpstr>
      <vt:lpstr>—— 求闭包的算法</vt:lpstr>
      <vt:lpstr>PowerPoint 演示文稿</vt:lpstr>
      <vt:lpstr>函数依赖集等价</vt:lpstr>
      <vt:lpstr>—— 最小依赖集</vt:lpstr>
      <vt:lpstr>PowerPoint 演示文稿</vt:lpstr>
      <vt:lpstr>极小化过程</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分解算法</vt:lpstr>
      <vt:lpstr>PowerPoint 演示文稿</vt:lpstr>
      <vt:lpstr>作 业</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吕泽华</cp:lastModifiedBy>
  <cp:revision>1054</cp:revision>
  <dcterms:created xsi:type="dcterms:W3CDTF">2000-08-09T08:19:00Z</dcterms:created>
  <dcterms:modified xsi:type="dcterms:W3CDTF">2018-12-13T13:22:03Z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2052-11.1.0.8183</vt:lpwstr>
  </property>
</Properties>
</file>