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5"/>
  </p:notesMasterIdLst>
  <p:sldIdLst>
    <p:sldId id="699" r:id="rId2"/>
    <p:sldId id="600" r:id="rId3"/>
    <p:sldId id="700" r:id="rId4"/>
    <p:sldId id="601" r:id="rId5"/>
    <p:sldId id="723" r:id="rId6"/>
    <p:sldId id="724" r:id="rId7"/>
    <p:sldId id="602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605" r:id="rId17"/>
    <p:sldId id="607" r:id="rId18"/>
    <p:sldId id="610" r:id="rId19"/>
    <p:sldId id="611" r:id="rId20"/>
    <p:sldId id="613" r:id="rId21"/>
    <p:sldId id="720" r:id="rId22"/>
    <p:sldId id="614" r:id="rId23"/>
    <p:sldId id="615" r:id="rId24"/>
    <p:sldId id="721" r:id="rId25"/>
    <p:sldId id="616" r:id="rId26"/>
    <p:sldId id="618" r:id="rId27"/>
    <p:sldId id="619" r:id="rId28"/>
    <p:sldId id="623" r:id="rId29"/>
    <p:sldId id="621" r:id="rId30"/>
    <p:sldId id="702" r:id="rId31"/>
    <p:sldId id="608" r:id="rId32"/>
    <p:sldId id="627" r:id="rId33"/>
    <p:sldId id="628" r:id="rId34"/>
    <p:sldId id="631" r:id="rId35"/>
    <p:sldId id="703" r:id="rId36"/>
    <p:sldId id="704" r:id="rId37"/>
    <p:sldId id="705" r:id="rId38"/>
    <p:sldId id="641" r:id="rId39"/>
    <p:sldId id="733" r:id="rId40"/>
    <p:sldId id="734" r:id="rId41"/>
    <p:sldId id="736" r:id="rId42"/>
    <p:sldId id="735" r:id="rId43"/>
    <p:sldId id="629" r:id="rId44"/>
    <p:sldId id="706" r:id="rId45"/>
    <p:sldId id="642" r:id="rId46"/>
    <p:sldId id="738" r:id="rId47"/>
    <p:sldId id="739" r:id="rId48"/>
    <p:sldId id="737" r:id="rId49"/>
    <p:sldId id="740" r:id="rId50"/>
    <p:sldId id="643" r:id="rId51"/>
    <p:sldId id="647" r:id="rId52"/>
    <p:sldId id="648" r:id="rId53"/>
    <p:sldId id="645" r:id="rId54"/>
    <p:sldId id="651" r:id="rId55"/>
    <p:sldId id="649" r:id="rId56"/>
    <p:sldId id="650" r:id="rId57"/>
    <p:sldId id="707" r:id="rId58"/>
    <p:sldId id="741" r:id="rId59"/>
    <p:sldId id="742" r:id="rId60"/>
    <p:sldId id="746" r:id="rId61"/>
    <p:sldId id="743" r:id="rId62"/>
    <p:sldId id="744" r:id="rId63"/>
    <p:sldId id="745" r:id="rId64"/>
    <p:sldId id="713" r:id="rId65"/>
    <p:sldId id="714" r:id="rId66"/>
    <p:sldId id="715" r:id="rId67"/>
    <p:sldId id="716" r:id="rId68"/>
    <p:sldId id="717" r:id="rId69"/>
    <p:sldId id="718" r:id="rId70"/>
    <p:sldId id="698" r:id="rId71"/>
    <p:sldId id="697" r:id="rId72"/>
    <p:sldId id="719" r:id="rId73"/>
    <p:sldId id="661" r:id="rId74"/>
    <p:sldId id="662" r:id="rId75"/>
    <p:sldId id="665" r:id="rId76"/>
    <p:sldId id="667" r:id="rId77"/>
    <p:sldId id="688" r:id="rId78"/>
    <p:sldId id="722" r:id="rId79"/>
    <p:sldId id="689" r:id="rId80"/>
    <p:sldId id="669" r:id="rId81"/>
    <p:sldId id="684" r:id="rId82"/>
    <p:sldId id="670" r:id="rId83"/>
    <p:sldId id="672" r:id="rId84"/>
    <p:sldId id="673" r:id="rId85"/>
    <p:sldId id="685" r:id="rId86"/>
    <p:sldId id="691" r:id="rId87"/>
    <p:sldId id="674" r:id="rId88"/>
    <p:sldId id="676" r:id="rId89"/>
    <p:sldId id="686" r:id="rId90"/>
    <p:sldId id="677" r:id="rId91"/>
    <p:sldId id="678" r:id="rId92"/>
    <p:sldId id="679" r:id="rId93"/>
    <p:sldId id="687" r:id="rId94"/>
  </p:sldIdLst>
  <p:sldSz cx="9144000" cy="5715000" type="screen16x10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F50909"/>
    <a:srgbClr val="130A36"/>
    <a:srgbClr val="79710F"/>
    <a:srgbClr val="EEE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6" autoAdjust="0"/>
    <p:restoredTop sz="91383" autoAdjust="0"/>
  </p:normalViewPr>
  <p:slideViewPr>
    <p:cSldViewPr>
      <p:cViewPr>
        <p:scale>
          <a:sx n="100" d="100"/>
          <a:sy n="100" d="100"/>
        </p:scale>
        <p:origin x="-1224" y="-456"/>
      </p:cViewPr>
      <p:guideLst>
        <p:guide orient="horz" pos="180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/>
            </a:lvl1pPr>
          </a:lstStyle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/>
            </a:lvl1pPr>
          </a:lstStyle>
          <a:p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D9DA2887-1F69-43BE-A5A4-4D8D94596DFB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0742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84821-479B-422D-93B4-98F46104233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A2887-1F69-43BE-A5A4-4D8D94596DFB}" type="slidenum">
              <a:rPr lang="zh-CN" altLang="zh-CN" smtClean="0"/>
              <a:t>93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206625"/>
            <a:ext cx="3571875" cy="35083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771"/>
            <a:ext cx="9146380" cy="571577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442003"/>
            <a:ext cx="5648623" cy="100358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2059104"/>
            <a:ext cx="6511131" cy="27438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An Introduction to Database System</a:t>
            </a: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38986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38986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5" y="2206625"/>
            <a:ext cx="3571875" cy="350837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-771"/>
            <a:ext cx="9146380" cy="571577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>
            <a:off x="6" y="1047059"/>
            <a:ext cx="4834145" cy="4690028"/>
          </a:xfrm>
          <a:custGeom>
            <a:avLst/>
            <a:gdLst>
              <a:gd name="connsiteX0" fmla="*/ 0 w 3571875"/>
              <a:gd name="connsiteY0" fmla="*/ 3157538 h 3157538"/>
              <a:gd name="connsiteX1" fmla="*/ 0 w 3571875"/>
              <a:gd name="connsiteY1" fmla="*/ 0 h 3157538"/>
              <a:gd name="connsiteX2" fmla="*/ 3571875 w 3571875"/>
              <a:gd name="connsiteY2" fmla="*/ 3157538 h 3157538"/>
              <a:gd name="connsiteX3" fmla="*/ 0 w 3571875"/>
              <a:gd name="connsiteY3" fmla="*/ 3157538 h 3157538"/>
              <a:gd name="connsiteX0" fmla="*/ 0 w 3571875"/>
              <a:gd name="connsiteY0" fmla="*/ 4658347 h 4658347"/>
              <a:gd name="connsiteX1" fmla="*/ 2604052 w 3571875"/>
              <a:gd name="connsiteY1" fmla="*/ 0 h 4658347"/>
              <a:gd name="connsiteX2" fmla="*/ 3571875 w 3571875"/>
              <a:gd name="connsiteY2" fmla="*/ 4658347 h 4658347"/>
              <a:gd name="connsiteX3" fmla="*/ 0 w 3571875"/>
              <a:gd name="connsiteY3" fmla="*/ 4658347 h 4658347"/>
              <a:gd name="connsiteX0" fmla="*/ 0 w 5291344"/>
              <a:gd name="connsiteY0" fmla="*/ 4658347 h 4668287"/>
              <a:gd name="connsiteX1" fmla="*/ 2604052 w 5291344"/>
              <a:gd name="connsiteY1" fmla="*/ 0 h 4668287"/>
              <a:gd name="connsiteX2" fmla="*/ 5291344 w 5291344"/>
              <a:gd name="connsiteY2" fmla="*/ 4668287 h 4668287"/>
              <a:gd name="connsiteX3" fmla="*/ 0 w 5291344"/>
              <a:gd name="connsiteY3" fmla="*/ 4658347 h 4668287"/>
              <a:gd name="connsiteX0" fmla="*/ 0 w 3373092"/>
              <a:gd name="connsiteY0" fmla="*/ 4658347 h 4668287"/>
              <a:gd name="connsiteX1" fmla="*/ 2604052 w 3373092"/>
              <a:gd name="connsiteY1" fmla="*/ 0 h 4668287"/>
              <a:gd name="connsiteX2" fmla="*/ 3373092 w 3373092"/>
              <a:gd name="connsiteY2" fmla="*/ 4668287 h 4668287"/>
              <a:gd name="connsiteX3" fmla="*/ 0 w 3373092"/>
              <a:gd name="connsiteY3" fmla="*/ 4658347 h 4668287"/>
              <a:gd name="connsiteX0" fmla="*/ 0 w 3373092"/>
              <a:gd name="connsiteY0" fmla="*/ 4141512 h 4151452"/>
              <a:gd name="connsiteX1" fmla="*/ 2365513 w 3373092"/>
              <a:gd name="connsiteY1" fmla="*/ 0 h 4151452"/>
              <a:gd name="connsiteX2" fmla="*/ 3373092 w 3373092"/>
              <a:gd name="connsiteY2" fmla="*/ 4151452 h 4151452"/>
              <a:gd name="connsiteX3" fmla="*/ 0 w 3373092"/>
              <a:gd name="connsiteY3" fmla="*/ 4141512 h 4151452"/>
              <a:gd name="connsiteX0" fmla="*/ 0 w 4585666"/>
              <a:gd name="connsiteY0" fmla="*/ 4141512 h 4141512"/>
              <a:gd name="connsiteX1" fmla="*/ 2365513 w 4585666"/>
              <a:gd name="connsiteY1" fmla="*/ 0 h 4141512"/>
              <a:gd name="connsiteX2" fmla="*/ 4585666 w 4585666"/>
              <a:gd name="connsiteY2" fmla="*/ 4141512 h 4141512"/>
              <a:gd name="connsiteX3" fmla="*/ 0 w 4585666"/>
              <a:gd name="connsiteY3" fmla="*/ 4141512 h 4141512"/>
              <a:gd name="connsiteX0" fmla="*/ 0 w 4585666"/>
              <a:gd name="connsiteY0" fmla="*/ 4201147 h 4201147"/>
              <a:gd name="connsiteX1" fmla="*/ 3359426 w 4585666"/>
              <a:gd name="connsiteY1" fmla="*/ 0 h 4201147"/>
              <a:gd name="connsiteX2" fmla="*/ 4585666 w 4585666"/>
              <a:gd name="connsiteY2" fmla="*/ 4201147 h 4201147"/>
              <a:gd name="connsiteX3" fmla="*/ 0 w 4585666"/>
              <a:gd name="connsiteY3" fmla="*/ 4201147 h 4201147"/>
              <a:gd name="connsiteX0" fmla="*/ 0 w 4834145"/>
              <a:gd name="connsiteY0" fmla="*/ 4201147 h 4221025"/>
              <a:gd name="connsiteX1" fmla="*/ 3359426 w 4834145"/>
              <a:gd name="connsiteY1" fmla="*/ 0 h 4221025"/>
              <a:gd name="connsiteX2" fmla="*/ 4834145 w 4834145"/>
              <a:gd name="connsiteY2" fmla="*/ 4221025 h 4221025"/>
              <a:gd name="connsiteX3" fmla="*/ 0 w 4834145"/>
              <a:gd name="connsiteY3" fmla="*/ 4201147 h 422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4145" h="4221025">
                <a:moveTo>
                  <a:pt x="0" y="4201147"/>
                </a:moveTo>
                <a:lnTo>
                  <a:pt x="3359426" y="0"/>
                </a:lnTo>
                <a:lnTo>
                  <a:pt x="4834145" y="4221025"/>
                </a:lnTo>
                <a:lnTo>
                  <a:pt x="0" y="42011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12318" y="-11815"/>
            <a:ext cx="4027727" cy="575994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6771 h 2006771"/>
              <a:gd name="connsiteX1" fmla="*/ 2021 w 3352800"/>
              <a:gd name="connsiteY1" fmla="*/ 0 h 2006771"/>
              <a:gd name="connsiteX2" fmla="*/ 3352800 w 3352800"/>
              <a:gd name="connsiteY2" fmla="*/ 4140 h 2006771"/>
              <a:gd name="connsiteX3" fmla="*/ 3352800 w 3352800"/>
              <a:gd name="connsiteY3" fmla="*/ 2006771 h 2006771"/>
              <a:gd name="connsiteX4" fmla="*/ 0 w 3352800"/>
              <a:gd name="connsiteY4" fmla="*/ 2006771 h 2006771"/>
              <a:gd name="connsiteX0" fmla="*/ 0 w 3352800"/>
              <a:gd name="connsiteY0" fmla="*/ 2006771 h 2006771"/>
              <a:gd name="connsiteX1" fmla="*/ 2021 w 3352800"/>
              <a:gd name="connsiteY1" fmla="*/ 0 h 2006771"/>
              <a:gd name="connsiteX2" fmla="*/ 1042885 w 3352800"/>
              <a:gd name="connsiteY2" fmla="*/ 270 h 2006771"/>
              <a:gd name="connsiteX3" fmla="*/ 3352800 w 3352800"/>
              <a:gd name="connsiteY3" fmla="*/ 2006771 h 2006771"/>
              <a:gd name="connsiteX4" fmla="*/ 0 w 3352800"/>
              <a:gd name="connsiteY4" fmla="*/ 2006771 h 2006771"/>
              <a:gd name="connsiteX0" fmla="*/ 0 w 1042885"/>
              <a:gd name="connsiteY0" fmla="*/ 2006771 h 2010641"/>
              <a:gd name="connsiteX1" fmla="*/ 2021 w 1042885"/>
              <a:gd name="connsiteY1" fmla="*/ 0 h 2010641"/>
              <a:gd name="connsiteX2" fmla="*/ 1042885 w 1042885"/>
              <a:gd name="connsiteY2" fmla="*/ 270 h 2010641"/>
              <a:gd name="connsiteX3" fmla="*/ 157539 w 1042885"/>
              <a:gd name="connsiteY3" fmla="*/ 2010641 h 2010641"/>
              <a:gd name="connsiteX4" fmla="*/ 0 w 1042885"/>
              <a:gd name="connsiteY4" fmla="*/ 2006771 h 2010641"/>
              <a:gd name="connsiteX0" fmla="*/ 0 w 1042885"/>
              <a:gd name="connsiteY0" fmla="*/ 2018381 h 2018381"/>
              <a:gd name="connsiteX1" fmla="*/ 2021 w 1042885"/>
              <a:gd name="connsiteY1" fmla="*/ 0 h 2018381"/>
              <a:gd name="connsiteX2" fmla="*/ 1042885 w 1042885"/>
              <a:gd name="connsiteY2" fmla="*/ 270 h 2018381"/>
              <a:gd name="connsiteX3" fmla="*/ 157539 w 1042885"/>
              <a:gd name="connsiteY3" fmla="*/ 2010641 h 2018381"/>
              <a:gd name="connsiteX4" fmla="*/ 0 w 1042885"/>
              <a:gd name="connsiteY4" fmla="*/ 2018381 h 2018381"/>
              <a:gd name="connsiteX0" fmla="*/ 0 w 1046528"/>
              <a:gd name="connsiteY0" fmla="*/ 2018381 h 2018381"/>
              <a:gd name="connsiteX1" fmla="*/ 5664 w 1046528"/>
              <a:gd name="connsiteY1" fmla="*/ 0 h 2018381"/>
              <a:gd name="connsiteX2" fmla="*/ 1046528 w 1046528"/>
              <a:gd name="connsiteY2" fmla="*/ 270 h 2018381"/>
              <a:gd name="connsiteX3" fmla="*/ 161182 w 1046528"/>
              <a:gd name="connsiteY3" fmla="*/ 2010641 h 2018381"/>
              <a:gd name="connsiteX4" fmla="*/ 0 w 1046528"/>
              <a:gd name="connsiteY4" fmla="*/ 2018381 h 2018381"/>
              <a:gd name="connsiteX0" fmla="*/ 0 w 1476449"/>
              <a:gd name="connsiteY0" fmla="*/ 2018381 h 2018381"/>
              <a:gd name="connsiteX1" fmla="*/ 5664 w 1476449"/>
              <a:gd name="connsiteY1" fmla="*/ 0 h 2018381"/>
              <a:gd name="connsiteX2" fmla="*/ 1476449 w 1476449"/>
              <a:gd name="connsiteY2" fmla="*/ 270 h 2018381"/>
              <a:gd name="connsiteX3" fmla="*/ 161182 w 1476449"/>
              <a:gd name="connsiteY3" fmla="*/ 2010641 h 2018381"/>
              <a:gd name="connsiteX4" fmla="*/ 0 w 1476449"/>
              <a:gd name="connsiteY4" fmla="*/ 2018381 h 201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449" h="2018381">
                <a:moveTo>
                  <a:pt x="0" y="2018381"/>
                </a:moveTo>
                <a:cubicBezTo>
                  <a:pt x="674" y="1349457"/>
                  <a:pt x="4990" y="668924"/>
                  <a:pt x="5664" y="0"/>
                </a:cubicBezTo>
                <a:lnTo>
                  <a:pt x="1476449" y="270"/>
                </a:lnTo>
                <a:lnTo>
                  <a:pt x="161182" y="2010641"/>
                </a:lnTo>
                <a:lnTo>
                  <a:pt x="0" y="201838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-12318" y="-11815"/>
            <a:ext cx="1202334" cy="577210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6771 h 2006771"/>
              <a:gd name="connsiteX1" fmla="*/ 2021 w 3352800"/>
              <a:gd name="connsiteY1" fmla="*/ 0 h 2006771"/>
              <a:gd name="connsiteX2" fmla="*/ 3352800 w 3352800"/>
              <a:gd name="connsiteY2" fmla="*/ 4140 h 2006771"/>
              <a:gd name="connsiteX3" fmla="*/ 3352800 w 3352800"/>
              <a:gd name="connsiteY3" fmla="*/ 2006771 h 2006771"/>
              <a:gd name="connsiteX4" fmla="*/ 0 w 3352800"/>
              <a:gd name="connsiteY4" fmla="*/ 2006771 h 2006771"/>
              <a:gd name="connsiteX0" fmla="*/ 0 w 3352800"/>
              <a:gd name="connsiteY0" fmla="*/ 2006771 h 2006771"/>
              <a:gd name="connsiteX1" fmla="*/ 2021 w 3352800"/>
              <a:gd name="connsiteY1" fmla="*/ 0 h 2006771"/>
              <a:gd name="connsiteX2" fmla="*/ 1042885 w 3352800"/>
              <a:gd name="connsiteY2" fmla="*/ 270 h 2006771"/>
              <a:gd name="connsiteX3" fmla="*/ 3352800 w 3352800"/>
              <a:gd name="connsiteY3" fmla="*/ 2006771 h 2006771"/>
              <a:gd name="connsiteX4" fmla="*/ 0 w 3352800"/>
              <a:gd name="connsiteY4" fmla="*/ 2006771 h 2006771"/>
              <a:gd name="connsiteX0" fmla="*/ 0 w 1042885"/>
              <a:gd name="connsiteY0" fmla="*/ 2006771 h 2010641"/>
              <a:gd name="connsiteX1" fmla="*/ 2021 w 1042885"/>
              <a:gd name="connsiteY1" fmla="*/ 0 h 2010641"/>
              <a:gd name="connsiteX2" fmla="*/ 1042885 w 1042885"/>
              <a:gd name="connsiteY2" fmla="*/ 270 h 2010641"/>
              <a:gd name="connsiteX3" fmla="*/ 157539 w 1042885"/>
              <a:gd name="connsiteY3" fmla="*/ 2010641 h 2010641"/>
              <a:gd name="connsiteX4" fmla="*/ 0 w 1042885"/>
              <a:gd name="connsiteY4" fmla="*/ 2006771 h 2010641"/>
              <a:gd name="connsiteX0" fmla="*/ 0 w 1042885"/>
              <a:gd name="connsiteY0" fmla="*/ 2018381 h 2018381"/>
              <a:gd name="connsiteX1" fmla="*/ 2021 w 1042885"/>
              <a:gd name="connsiteY1" fmla="*/ 0 h 2018381"/>
              <a:gd name="connsiteX2" fmla="*/ 1042885 w 1042885"/>
              <a:gd name="connsiteY2" fmla="*/ 270 h 2018381"/>
              <a:gd name="connsiteX3" fmla="*/ 157539 w 1042885"/>
              <a:gd name="connsiteY3" fmla="*/ 2010641 h 2018381"/>
              <a:gd name="connsiteX4" fmla="*/ 0 w 1042885"/>
              <a:gd name="connsiteY4" fmla="*/ 2018381 h 2018381"/>
              <a:gd name="connsiteX0" fmla="*/ 0 w 1046528"/>
              <a:gd name="connsiteY0" fmla="*/ 2018381 h 2018381"/>
              <a:gd name="connsiteX1" fmla="*/ 5664 w 1046528"/>
              <a:gd name="connsiteY1" fmla="*/ 0 h 2018381"/>
              <a:gd name="connsiteX2" fmla="*/ 1046528 w 1046528"/>
              <a:gd name="connsiteY2" fmla="*/ 270 h 2018381"/>
              <a:gd name="connsiteX3" fmla="*/ 161182 w 1046528"/>
              <a:gd name="connsiteY3" fmla="*/ 2010641 h 2018381"/>
              <a:gd name="connsiteX4" fmla="*/ 0 w 1046528"/>
              <a:gd name="connsiteY4" fmla="*/ 2018381 h 2018381"/>
              <a:gd name="connsiteX0" fmla="*/ 0 w 1476449"/>
              <a:gd name="connsiteY0" fmla="*/ 2018381 h 2018381"/>
              <a:gd name="connsiteX1" fmla="*/ 5664 w 1476449"/>
              <a:gd name="connsiteY1" fmla="*/ 0 h 2018381"/>
              <a:gd name="connsiteX2" fmla="*/ 1476449 w 1476449"/>
              <a:gd name="connsiteY2" fmla="*/ 270 h 2018381"/>
              <a:gd name="connsiteX3" fmla="*/ 161182 w 1476449"/>
              <a:gd name="connsiteY3" fmla="*/ 2010641 h 2018381"/>
              <a:gd name="connsiteX4" fmla="*/ 0 w 1476449"/>
              <a:gd name="connsiteY4" fmla="*/ 2018381 h 2018381"/>
              <a:gd name="connsiteX0" fmla="*/ 0 w 440741"/>
              <a:gd name="connsiteY0" fmla="*/ 2018381 h 2018381"/>
              <a:gd name="connsiteX1" fmla="*/ 5664 w 440741"/>
              <a:gd name="connsiteY1" fmla="*/ 0 h 2018381"/>
              <a:gd name="connsiteX2" fmla="*/ 440741 w 440741"/>
              <a:gd name="connsiteY2" fmla="*/ 4270 h 2018381"/>
              <a:gd name="connsiteX3" fmla="*/ 161182 w 440741"/>
              <a:gd name="connsiteY3" fmla="*/ 2010641 h 2018381"/>
              <a:gd name="connsiteX4" fmla="*/ 0 w 440741"/>
              <a:gd name="connsiteY4" fmla="*/ 2018381 h 2018381"/>
              <a:gd name="connsiteX0" fmla="*/ 0 w 440741"/>
              <a:gd name="connsiteY0" fmla="*/ 2018381 h 2022642"/>
              <a:gd name="connsiteX1" fmla="*/ 5664 w 440741"/>
              <a:gd name="connsiteY1" fmla="*/ 0 h 2022642"/>
              <a:gd name="connsiteX2" fmla="*/ 440741 w 440741"/>
              <a:gd name="connsiteY2" fmla="*/ 4270 h 2022642"/>
              <a:gd name="connsiteX3" fmla="*/ 104689 w 440741"/>
              <a:gd name="connsiteY3" fmla="*/ 2022642 h 2022642"/>
              <a:gd name="connsiteX4" fmla="*/ 0 w 440741"/>
              <a:gd name="connsiteY4" fmla="*/ 2018381 h 202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741" h="2022642">
                <a:moveTo>
                  <a:pt x="0" y="2018381"/>
                </a:moveTo>
                <a:cubicBezTo>
                  <a:pt x="674" y="1349457"/>
                  <a:pt x="4990" y="668924"/>
                  <a:pt x="5664" y="0"/>
                </a:cubicBezTo>
                <a:lnTo>
                  <a:pt x="440741" y="4270"/>
                </a:lnTo>
                <a:lnTo>
                  <a:pt x="104689" y="2022642"/>
                </a:lnTo>
                <a:lnTo>
                  <a:pt x="0" y="20183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-12318" y="1"/>
            <a:ext cx="9156318" cy="937287"/>
          </a:xfrm>
          <a:prstGeom prst="rect">
            <a:avLst/>
          </a:prstGeom>
          <a:solidFill>
            <a:srgbClr val="00B0F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 descr="软件学院院图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519" y="1"/>
            <a:ext cx="904278" cy="9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22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" y="157427"/>
            <a:ext cx="7391400" cy="46963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77396"/>
            <a:ext cx="4038600" cy="374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77396"/>
            <a:ext cx="4038600" cy="374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-29816" y="-16566"/>
            <a:ext cx="6841847" cy="861390"/>
          </a:xfrm>
          <a:custGeom>
            <a:avLst/>
            <a:gdLst>
              <a:gd name="connsiteX0" fmla="*/ 0 w 3571875"/>
              <a:gd name="connsiteY0" fmla="*/ 3157538 h 3157538"/>
              <a:gd name="connsiteX1" fmla="*/ 0 w 3571875"/>
              <a:gd name="connsiteY1" fmla="*/ 0 h 3157538"/>
              <a:gd name="connsiteX2" fmla="*/ 3571875 w 3571875"/>
              <a:gd name="connsiteY2" fmla="*/ 3157538 h 3157538"/>
              <a:gd name="connsiteX3" fmla="*/ 0 w 3571875"/>
              <a:gd name="connsiteY3" fmla="*/ 3157538 h 3157538"/>
              <a:gd name="connsiteX0" fmla="*/ 0 w 3571875"/>
              <a:gd name="connsiteY0" fmla="*/ 4469503 h 4469503"/>
              <a:gd name="connsiteX1" fmla="*/ 3409122 w 3571875"/>
              <a:gd name="connsiteY1" fmla="*/ 0 h 4469503"/>
              <a:gd name="connsiteX2" fmla="*/ 3571875 w 3571875"/>
              <a:gd name="connsiteY2" fmla="*/ 4469503 h 4469503"/>
              <a:gd name="connsiteX3" fmla="*/ 0 w 3571875"/>
              <a:gd name="connsiteY3" fmla="*/ 4469503 h 4469503"/>
              <a:gd name="connsiteX0" fmla="*/ 0 w 5450370"/>
              <a:gd name="connsiteY0" fmla="*/ 4469503 h 4479443"/>
              <a:gd name="connsiteX1" fmla="*/ 3409122 w 5450370"/>
              <a:gd name="connsiteY1" fmla="*/ 0 h 4479443"/>
              <a:gd name="connsiteX2" fmla="*/ 5450370 w 5450370"/>
              <a:gd name="connsiteY2" fmla="*/ 4479443 h 4479443"/>
              <a:gd name="connsiteX3" fmla="*/ 0 w 5450370"/>
              <a:gd name="connsiteY3" fmla="*/ 4469503 h 4479443"/>
              <a:gd name="connsiteX0" fmla="*/ 29817 w 5480187"/>
              <a:gd name="connsiteY0" fmla="*/ 5145364 h 5155304"/>
              <a:gd name="connsiteX1" fmla="*/ 0 w 5480187"/>
              <a:gd name="connsiteY1" fmla="*/ 0 h 5155304"/>
              <a:gd name="connsiteX2" fmla="*/ 5480187 w 5480187"/>
              <a:gd name="connsiteY2" fmla="*/ 5155304 h 5155304"/>
              <a:gd name="connsiteX3" fmla="*/ 29817 w 5480187"/>
              <a:gd name="connsiteY3" fmla="*/ 5145364 h 5155304"/>
              <a:gd name="connsiteX0" fmla="*/ 29817 w 6841847"/>
              <a:gd name="connsiteY0" fmla="*/ 5158408 h 5158408"/>
              <a:gd name="connsiteX1" fmla="*/ 0 w 6841847"/>
              <a:gd name="connsiteY1" fmla="*/ 13044 h 5158408"/>
              <a:gd name="connsiteX2" fmla="*/ 6841847 w 6841847"/>
              <a:gd name="connsiteY2" fmla="*/ 0 h 5158408"/>
              <a:gd name="connsiteX3" fmla="*/ 29817 w 6841847"/>
              <a:gd name="connsiteY3" fmla="*/ 5158408 h 5158408"/>
              <a:gd name="connsiteX0" fmla="*/ 9939 w 6841847"/>
              <a:gd name="connsiteY0" fmla="*/ 775251 h 775251"/>
              <a:gd name="connsiteX1" fmla="*/ 0 w 6841847"/>
              <a:gd name="connsiteY1" fmla="*/ 13044 h 775251"/>
              <a:gd name="connsiteX2" fmla="*/ 6841847 w 6841847"/>
              <a:gd name="connsiteY2" fmla="*/ 0 h 775251"/>
              <a:gd name="connsiteX3" fmla="*/ 9939 w 6841847"/>
              <a:gd name="connsiteY3" fmla="*/ 775251 h 77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1847" h="775251">
                <a:moveTo>
                  <a:pt x="9939" y="775251"/>
                </a:moveTo>
                <a:lnTo>
                  <a:pt x="0" y="13044"/>
                </a:lnTo>
                <a:lnTo>
                  <a:pt x="6841847" y="0"/>
                </a:lnTo>
                <a:lnTo>
                  <a:pt x="9939" y="775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6810" y="-1"/>
            <a:ext cx="941089" cy="57150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1623 w 3354423"/>
              <a:gd name="connsiteY0" fmla="*/ 2002631 h 2002631"/>
              <a:gd name="connsiteX1" fmla="*/ 0 w 3354423"/>
              <a:gd name="connsiteY1" fmla="*/ 3600 h 2002631"/>
              <a:gd name="connsiteX2" fmla="*/ 3354423 w 3354423"/>
              <a:gd name="connsiteY2" fmla="*/ 0 h 2002631"/>
              <a:gd name="connsiteX3" fmla="*/ 3354423 w 3354423"/>
              <a:gd name="connsiteY3" fmla="*/ 2002631 h 2002631"/>
              <a:gd name="connsiteX4" fmla="*/ 1623 w 3354423"/>
              <a:gd name="connsiteY4" fmla="*/ 2002631 h 2002631"/>
              <a:gd name="connsiteX0" fmla="*/ 1623 w 3354423"/>
              <a:gd name="connsiteY0" fmla="*/ 2002631 h 2002631"/>
              <a:gd name="connsiteX1" fmla="*/ 0 w 3354423"/>
              <a:gd name="connsiteY1" fmla="*/ 3600 h 2002631"/>
              <a:gd name="connsiteX2" fmla="*/ 1408848 w 3354423"/>
              <a:gd name="connsiteY2" fmla="*/ 0 h 2002631"/>
              <a:gd name="connsiteX3" fmla="*/ 3354423 w 3354423"/>
              <a:gd name="connsiteY3" fmla="*/ 2002631 h 2002631"/>
              <a:gd name="connsiteX4" fmla="*/ 1623 w 3354423"/>
              <a:gd name="connsiteY4" fmla="*/ 2002631 h 2002631"/>
              <a:gd name="connsiteX0" fmla="*/ 1623 w 1408848"/>
              <a:gd name="connsiteY0" fmla="*/ 2002631 h 2002631"/>
              <a:gd name="connsiteX1" fmla="*/ 0 w 1408848"/>
              <a:gd name="connsiteY1" fmla="*/ 3600 h 2002631"/>
              <a:gd name="connsiteX2" fmla="*/ 1408848 w 1408848"/>
              <a:gd name="connsiteY2" fmla="*/ 0 h 2002631"/>
              <a:gd name="connsiteX3" fmla="*/ 246603 w 1408848"/>
              <a:gd name="connsiteY3" fmla="*/ 2002631 h 2002631"/>
              <a:gd name="connsiteX4" fmla="*/ 1623 w 1408848"/>
              <a:gd name="connsiteY4" fmla="*/ 2002631 h 2002631"/>
              <a:gd name="connsiteX0" fmla="*/ 1623 w 1408848"/>
              <a:gd name="connsiteY0" fmla="*/ 2002631 h 2006501"/>
              <a:gd name="connsiteX1" fmla="*/ 0 w 1408848"/>
              <a:gd name="connsiteY1" fmla="*/ 3600 h 2006501"/>
              <a:gd name="connsiteX2" fmla="*/ 1408848 w 1408848"/>
              <a:gd name="connsiteY2" fmla="*/ 0 h 2006501"/>
              <a:gd name="connsiteX3" fmla="*/ 239316 w 1408848"/>
              <a:gd name="connsiteY3" fmla="*/ 2006501 h 2006501"/>
              <a:gd name="connsiteX4" fmla="*/ 1623 w 1408848"/>
              <a:gd name="connsiteY4" fmla="*/ 2002631 h 2006501"/>
              <a:gd name="connsiteX0" fmla="*/ 1623 w 1408848"/>
              <a:gd name="connsiteY0" fmla="*/ 2002631 h 2006501"/>
              <a:gd name="connsiteX1" fmla="*/ 0 w 1408848"/>
              <a:gd name="connsiteY1" fmla="*/ 3600 h 2006501"/>
              <a:gd name="connsiteX2" fmla="*/ 1408848 w 1408848"/>
              <a:gd name="connsiteY2" fmla="*/ 0 h 2006501"/>
              <a:gd name="connsiteX3" fmla="*/ 246603 w 1408848"/>
              <a:gd name="connsiteY3" fmla="*/ 2006501 h 2006501"/>
              <a:gd name="connsiteX4" fmla="*/ 1623 w 1408848"/>
              <a:gd name="connsiteY4" fmla="*/ 2002631 h 2006501"/>
              <a:gd name="connsiteX0" fmla="*/ 1623 w 494355"/>
              <a:gd name="connsiteY0" fmla="*/ 2006501 h 2010371"/>
              <a:gd name="connsiteX1" fmla="*/ 0 w 494355"/>
              <a:gd name="connsiteY1" fmla="*/ 7470 h 2010371"/>
              <a:gd name="connsiteX2" fmla="*/ 494355 w 494355"/>
              <a:gd name="connsiteY2" fmla="*/ 0 h 2010371"/>
              <a:gd name="connsiteX3" fmla="*/ 246603 w 494355"/>
              <a:gd name="connsiteY3" fmla="*/ 2010371 h 2010371"/>
              <a:gd name="connsiteX4" fmla="*/ 1623 w 494355"/>
              <a:gd name="connsiteY4" fmla="*/ 2006501 h 2010371"/>
              <a:gd name="connsiteX0" fmla="*/ 1623 w 494355"/>
              <a:gd name="connsiteY0" fmla="*/ 2006501 h 2006501"/>
              <a:gd name="connsiteX1" fmla="*/ 0 w 494355"/>
              <a:gd name="connsiteY1" fmla="*/ 7470 h 2006501"/>
              <a:gd name="connsiteX2" fmla="*/ 494355 w 494355"/>
              <a:gd name="connsiteY2" fmla="*/ 0 h 2006501"/>
              <a:gd name="connsiteX3" fmla="*/ 155518 w 494355"/>
              <a:gd name="connsiteY3" fmla="*/ 2006501 h 2006501"/>
              <a:gd name="connsiteX4" fmla="*/ 1623 w 494355"/>
              <a:gd name="connsiteY4" fmla="*/ 2006501 h 2006501"/>
              <a:gd name="connsiteX0" fmla="*/ 1623 w 344976"/>
              <a:gd name="connsiteY0" fmla="*/ 2002631 h 2002631"/>
              <a:gd name="connsiteX1" fmla="*/ 0 w 344976"/>
              <a:gd name="connsiteY1" fmla="*/ 3600 h 2002631"/>
              <a:gd name="connsiteX2" fmla="*/ 344976 w 344976"/>
              <a:gd name="connsiteY2" fmla="*/ 0 h 2002631"/>
              <a:gd name="connsiteX3" fmla="*/ 155518 w 344976"/>
              <a:gd name="connsiteY3" fmla="*/ 2002631 h 2002631"/>
              <a:gd name="connsiteX4" fmla="*/ 1623 w 344976"/>
              <a:gd name="connsiteY4" fmla="*/ 2002631 h 2002631"/>
              <a:gd name="connsiteX0" fmla="*/ 1623 w 344976"/>
              <a:gd name="connsiteY0" fmla="*/ 2002631 h 2006501"/>
              <a:gd name="connsiteX1" fmla="*/ 0 w 344976"/>
              <a:gd name="connsiteY1" fmla="*/ 3600 h 2006501"/>
              <a:gd name="connsiteX2" fmla="*/ 344976 w 344976"/>
              <a:gd name="connsiteY2" fmla="*/ 0 h 2006501"/>
              <a:gd name="connsiteX3" fmla="*/ 126371 w 344976"/>
              <a:gd name="connsiteY3" fmla="*/ 2006501 h 2006501"/>
              <a:gd name="connsiteX4" fmla="*/ 1623 w 344976"/>
              <a:gd name="connsiteY4" fmla="*/ 2002631 h 2006501"/>
              <a:gd name="connsiteX0" fmla="*/ 1623 w 344976"/>
              <a:gd name="connsiteY0" fmla="*/ 2002631 h 2002631"/>
              <a:gd name="connsiteX1" fmla="*/ 0 w 344976"/>
              <a:gd name="connsiteY1" fmla="*/ 3600 h 2002631"/>
              <a:gd name="connsiteX2" fmla="*/ 344976 w 344976"/>
              <a:gd name="connsiteY2" fmla="*/ 0 h 2002631"/>
              <a:gd name="connsiteX3" fmla="*/ 130015 w 344976"/>
              <a:gd name="connsiteY3" fmla="*/ 2002631 h 2002631"/>
              <a:gd name="connsiteX4" fmla="*/ 1623 w 344976"/>
              <a:gd name="connsiteY4" fmla="*/ 2002631 h 2002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976" h="2002631">
                <a:moveTo>
                  <a:pt x="1623" y="2002631"/>
                </a:moveTo>
                <a:lnTo>
                  <a:pt x="0" y="3600"/>
                </a:lnTo>
                <a:lnTo>
                  <a:pt x="344976" y="0"/>
                </a:lnTo>
                <a:lnTo>
                  <a:pt x="130015" y="2002631"/>
                </a:lnTo>
                <a:lnTo>
                  <a:pt x="1623" y="200263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771"/>
            <a:ext cx="9146380" cy="571577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206625"/>
            <a:ext cx="3571875" cy="35083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438948"/>
            <a:ext cx="5650992" cy="1006258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056920"/>
            <a:ext cx="6510528" cy="274320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914400"/>
            <a:ext cx="3200400" cy="3093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914400"/>
            <a:ext cx="3200400" cy="3093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20,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14400"/>
            <a:ext cx="3200400" cy="45720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418207"/>
            <a:ext cx="3200400" cy="259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914400"/>
            <a:ext cx="3200400" cy="45720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418207"/>
            <a:ext cx="3200400" cy="259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20,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20,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20,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206625"/>
            <a:ext cx="3571875" cy="35083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004889" y="-1004887"/>
            <a:ext cx="5715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313420"/>
            <a:ext cx="5212080" cy="907856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2182427"/>
            <a:ext cx="3807779" cy="27705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877821"/>
            <a:ext cx="5794760" cy="519428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20,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715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206625"/>
            <a:ext cx="3571875" cy="35083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4206875"/>
            <a:ext cx="3571875" cy="150812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431251"/>
            <a:ext cx="5486400" cy="722870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817108"/>
            <a:ext cx="6096545" cy="61722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20,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4208861"/>
            <a:ext cx="3574257" cy="150614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4209410"/>
            <a:ext cx="9146380" cy="150559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04800"/>
            <a:ext cx="752094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17190"/>
            <a:ext cx="7520940" cy="298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892040"/>
            <a:ext cx="2176272" cy="167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20,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5237602"/>
            <a:ext cx="4724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5142352"/>
            <a:ext cx="502920" cy="4191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0.png"/><Relationship Id="rId4" Type="http://schemas.openxmlformats.org/officeDocument/2006/relationships/image" Target="../media/image15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4" y="265213"/>
            <a:ext cx="2615449" cy="275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85517" y="3361556"/>
            <a:ext cx="6444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>
              <a:lnSpc>
                <a:spcPct val="150000"/>
              </a:lnSpc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第</a:t>
            </a:r>
            <a:r>
              <a:rPr lang="zh-CN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七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讲</a:t>
            </a:r>
            <a:endParaRPr lang="en-US" altLang="zh-CN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0" lvl="1" algn="l"/>
            <a:r>
              <a:rPr lang="zh-CN" altLang="en-US" sz="5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关系查询处理与优化</a:t>
            </a:r>
            <a:endParaRPr lang="zh-CN" altLang="en-US" sz="54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2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87624" y="0"/>
            <a:ext cx="295232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查询处理步骤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</a:t>
            </a:r>
            <a:r>
              <a:rPr lang="en-US" altLang="zh-CN" sz="700" dirty="0" smtClean="0"/>
              <a:t>.</a:t>
            </a:r>
            <a:r>
              <a:rPr lang="en-US" altLang="zh-CN" sz="1300" b="1" dirty="0" smtClean="0"/>
              <a:t>1</a:t>
            </a:r>
            <a:endParaRPr lang="zh-CN" altLang="en-US" sz="1300" b="1" dirty="0"/>
          </a:p>
        </p:txBody>
      </p:sp>
      <p:sp>
        <p:nvSpPr>
          <p:cNvPr id="4" name="矩形 3"/>
          <p:cNvSpPr/>
          <p:nvPr/>
        </p:nvSpPr>
        <p:spPr>
          <a:xfrm>
            <a:off x="4139952" y="193204"/>
            <a:ext cx="3024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ea typeface="楷体_GB2312" pitchFamily="49" charset="-122"/>
              </a:rPr>
              <a:t>（</a:t>
            </a:r>
            <a:r>
              <a:rPr lang="en-US" altLang="zh-CN" sz="3200" dirty="0">
                <a:ea typeface="楷体_GB2312" pitchFamily="49" charset="-122"/>
              </a:rPr>
              <a:t>2</a:t>
            </a:r>
            <a:r>
              <a:rPr lang="zh-CN" altLang="en-US" sz="3200" dirty="0" smtClean="0">
                <a:ea typeface="楷体_GB2312" pitchFamily="49" charset="-122"/>
              </a:rPr>
              <a:t>）</a:t>
            </a:r>
            <a:r>
              <a:rPr lang="zh-CN" altLang="zh-CN" sz="3200" dirty="0" smtClean="0">
                <a:ea typeface="楷体_GB2312" pitchFamily="49" charset="-122"/>
              </a:rPr>
              <a:t>查询</a:t>
            </a:r>
            <a:r>
              <a:rPr lang="zh-CN" altLang="en-US" sz="3200" dirty="0" smtClean="0">
                <a:ea typeface="楷体_GB2312" pitchFamily="49" charset="-122"/>
              </a:rPr>
              <a:t>检查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1057300"/>
            <a:ext cx="56166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 查询检查的任务：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1257300" lvl="2" indent="-34290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 有效性检查</a:t>
            </a:r>
            <a:endParaRPr lang="en-US" altLang="zh-CN" sz="2600" dirty="0" smtClean="0">
              <a:latin typeface="幼圆" pitchFamily="49" charset="-122"/>
              <a:ea typeface="幼圆" pitchFamily="49" charset="-122"/>
            </a:endParaRPr>
          </a:p>
          <a:p>
            <a:pPr marL="1257300" lvl="2" indent="-34290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 视图</a:t>
            </a:r>
            <a:r>
              <a:rPr lang="zh-CN" altLang="en-US" sz="2600" dirty="0">
                <a:latin typeface="幼圆" pitchFamily="49" charset="-122"/>
                <a:ea typeface="幼圆" pitchFamily="49" charset="-122"/>
              </a:rPr>
              <a:t>转换</a:t>
            </a:r>
            <a:endParaRPr lang="en-US" altLang="zh-CN" sz="2600" dirty="0">
              <a:latin typeface="幼圆" pitchFamily="49" charset="-122"/>
              <a:ea typeface="幼圆" pitchFamily="49" charset="-122"/>
            </a:endParaRPr>
          </a:p>
          <a:p>
            <a:pPr marL="1257300" lvl="2" indent="-34290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 安全性检查</a:t>
            </a:r>
            <a:endParaRPr lang="en-US" altLang="zh-CN" sz="2600" dirty="0" smtClean="0">
              <a:latin typeface="幼圆" pitchFamily="49" charset="-122"/>
              <a:ea typeface="幼圆" pitchFamily="49" charset="-122"/>
            </a:endParaRPr>
          </a:p>
          <a:p>
            <a:pPr marL="1257300" lvl="2" indent="-34290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 完整性初步检查</a:t>
            </a:r>
            <a:endParaRPr lang="en-US" altLang="zh-CN" sz="26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65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073537"/>
            <a:ext cx="8100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dirty="0" smtClean="0">
                <a:latin typeface="+mj-ea"/>
                <a:ea typeface="+mj-ea"/>
              </a:rPr>
              <a:t>有效性检查：</a:t>
            </a:r>
            <a:r>
              <a:rPr lang="zh-CN" altLang="zh-CN" sz="2800" dirty="0" smtClean="0">
                <a:latin typeface="幼圆" pitchFamily="49" charset="-122"/>
                <a:ea typeface="幼圆" pitchFamily="49" charset="-122"/>
              </a:rPr>
              <a:t>检查</a:t>
            </a:r>
            <a:r>
              <a:rPr lang="zh-CN" altLang="zh-CN" sz="2800" dirty="0">
                <a:latin typeface="幼圆" pitchFamily="49" charset="-122"/>
                <a:ea typeface="幼圆" pitchFamily="49" charset="-122"/>
              </a:rPr>
              <a:t>语句中的数据库对象</a:t>
            </a:r>
            <a:r>
              <a:rPr lang="zh-CN" altLang="zh-CN" sz="2800" dirty="0" smtClean="0">
                <a:latin typeface="幼圆" pitchFamily="49" charset="-122"/>
                <a:ea typeface="幼圆" pitchFamily="49" charset="-122"/>
              </a:rPr>
              <a:t>，如属</a:t>
            </a:r>
            <a:endParaRPr lang="en-US" altLang="zh-CN" sz="2800" dirty="0" smtClean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zh-CN" sz="2800" dirty="0" smtClean="0">
                <a:latin typeface="幼圆" pitchFamily="49" charset="-122"/>
                <a:ea typeface="幼圆" pitchFamily="49" charset="-122"/>
              </a:rPr>
              <a:t>性名</a:t>
            </a:r>
            <a:r>
              <a:rPr lang="zh-CN" altLang="zh-CN" sz="2800" dirty="0"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zh-CN" sz="2800" dirty="0" smtClean="0">
                <a:latin typeface="幼圆" pitchFamily="49" charset="-122"/>
                <a:ea typeface="幼圆" pitchFamily="49" charset="-122"/>
              </a:rPr>
              <a:t>关系</a:t>
            </a:r>
            <a:r>
              <a:rPr lang="zh-CN" altLang="zh-CN" sz="2800" dirty="0">
                <a:latin typeface="幼圆" pitchFamily="49" charset="-122"/>
                <a:ea typeface="幼圆" pitchFamily="49" charset="-122"/>
              </a:rPr>
              <a:t>名是否存在和有效</a:t>
            </a:r>
            <a:r>
              <a:rPr lang="zh-CN" altLang="zh-CN" sz="2800" dirty="0" smtClean="0">
                <a:latin typeface="幼圆" pitchFamily="49" charset="-122"/>
                <a:ea typeface="幼圆" pitchFamily="49" charset="-122"/>
              </a:rPr>
              <a:t>；</a:t>
            </a:r>
            <a:endParaRPr lang="en-US" altLang="zh-CN" sz="2800" dirty="0" smtClean="0">
              <a:latin typeface="幼圆" pitchFamily="49" charset="-122"/>
              <a:ea typeface="幼圆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根据数据字典中有关的模式定义信息进行检查</a:t>
            </a:r>
            <a:endParaRPr lang="zh-CN" altLang="zh-CN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9632" y="193203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ea typeface="楷体_GB2312" pitchFamily="49" charset="-122"/>
              </a:rPr>
              <a:t>（</a:t>
            </a:r>
            <a:r>
              <a:rPr lang="en-US" altLang="zh-CN" sz="3200" dirty="0">
                <a:ea typeface="楷体_GB2312" pitchFamily="49" charset="-122"/>
              </a:rPr>
              <a:t>2</a:t>
            </a:r>
            <a:r>
              <a:rPr lang="zh-CN" altLang="en-US" sz="3200" dirty="0" smtClean="0">
                <a:ea typeface="楷体_GB2312" pitchFamily="49" charset="-122"/>
              </a:rPr>
              <a:t>）</a:t>
            </a:r>
            <a:r>
              <a:rPr lang="zh-CN" altLang="zh-CN" sz="3200" dirty="0" smtClean="0">
                <a:ea typeface="楷体_GB2312" pitchFamily="49" charset="-122"/>
              </a:rPr>
              <a:t>查询</a:t>
            </a:r>
            <a:r>
              <a:rPr lang="zh-CN" altLang="en-US" sz="3200" dirty="0" smtClean="0">
                <a:ea typeface="楷体_GB2312" pitchFamily="49" charset="-122"/>
              </a:rPr>
              <a:t>检查 </a:t>
            </a:r>
            <a:r>
              <a:rPr lang="en-US" altLang="zh-CN" sz="3200" dirty="0" smtClean="0">
                <a:ea typeface="楷体_GB2312" pitchFamily="49" charset="-122"/>
              </a:rPr>
              <a:t>—— </a:t>
            </a:r>
            <a:r>
              <a:rPr lang="zh-CN" altLang="en-US" sz="3600" dirty="0" smtClean="0">
                <a:latin typeface="+mn-ea"/>
                <a:ea typeface="+mn-ea"/>
              </a:rPr>
              <a:t>有效性检查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3491880" y="3937620"/>
            <a:ext cx="2304256" cy="1009934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  <a:spcBef>
                <a:spcPct val="100000"/>
              </a:spcBef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数据字典</a:t>
            </a:r>
          </a:p>
        </p:txBody>
      </p:sp>
    </p:spTree>
    <p:extLst>
      <p:ext uri="{BB962C8B-B14F-4D97-AF65-F5344CB8AC3E}">
        <p14:creationId xmlns:p14="http://schemas.microsoft.com/office/powerpoint/2010/main" val="33046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193203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ea typeface="楷体_GB2312" pitchFamily="49" charset="-122"/>
              </a:rPr>
              <a:t>（</a:t>
            </a:r>
            <a:r>
              <a:rPr lang="en-US" altLang="zh-CN" sz="3200" dirty="0">
                <a:ea typeface="楷体_GB2312" pitchFamily="49" charset="-122"/>
              </a:rPr>
              <a:t>2</a:t>
            </a:r>
            <a:r>
              <a:rPr lang="zh-CN" altLang="en-US" sz="3200" dirty="0" smtClean="0">
                <a:ea typeface="楷体_GB2312" pitchFamily="49" charset="-122"/>
              </a:rPr>
              <a:t>）</a:t>
            </a:r>
            <a:r>
              <a:rPr lang="zh-CN" altLang="zh-CN" sz="3200" dirty="0" smtClean="0">
                <a:ea typeface="楷体_GB2312" pitchFamily="49" charset="-122"/>
              </a:rPr>
              <a:t>查询</a:t>
            </a:r>
            <a:r>
              <a:rPr lang="zh-CN" altLang="en-US" sz="3200" dirty="0" smtClean="0">
                <a:ea typeface="楷体_GB2312" pitchFamily="49" charset="-122"/>
              </a:rPr>
              <a:t>检查 </a:t>
            </a:r>
            <a:r>
              <a:rPr lang="en-US" altLang="zh-CN" sz="3200" dirty="0" smtClean="0">
                <a:ea typeface="楷体_GB2312" pitchFamily="49" charset="-122"/>
              </a:rPr>
              <a:t>—— </a:t>
            </a:r>
            <a:r>
              <a:rPr lang="zh-CN" altLang="en-US" sz="3600" dirty="0" smtClean="0">
                <a:latin typeface="+mn-ea"/>
                <a:ea typeface="+mn-ea"/>
              </a:rPr>
              <a:t>视图转换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1138824"/>
            <a:ext cx="7776864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如果查询是对视图的操作，则要用视图消解法把对视图的操作转换成为对其基本表的操作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1618" y="2449259"/>
            <a:ext cx="3432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 smtClean="0"/>
              <a:t>SELECT </a:t>
            </a:r>
            <a:r>
              <a:rPr lang="en-US" altLang="zh-CN" sz="2400" dirty="0" err="1" smtClean="0"/>
              <a:t>Sno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FROM </a:t>
            </a:r>
            <a:r>
              <a:rPr lang="en-US" altLang="zh-CN" sz="2400" dirty="0" err="1" smtClean="0"/>
              <a:t>SSE_Student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WHERE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=“</a:t>
            </a:r>
            <a:r>
              <a:rPr lang="zh-CN" altLang="en-US" sz="2400" dirty="0" smtClean="0"/>
              <a:t>张三</a:t>
            </a:r>
            <a:r>
              <a:rPr lang="en-US" altLang="zh-CN" sz="2400" dirty="0" smtClean="0"/>
              <a:t>”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32138" y="2353444"/>
            <a:ext cx="34323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 smtClean="0"/>
              <a:t>SELECT </a:t>
            </a:r>
            <a:r>
              <a:rPr lang="en-US" altLang="zh-CN" sz="2400" dirty="0" err="1" smtClean="0"/>
              <a:t>Sno</a:t>
            </a:r>
            <a:endParaRPr lang="en-US" altLang="zh-CN" sz="2400" dirty="0" smtClean="0"/>
          </a:p>
          <a:p>
            <a:pPr algn="l"/>
            <a:r>
              <a:rPr lang="en-US" altLang="zh-CN" sz="2400" dirty="0" smtClean="0"/>
              <a:t>FROM Student</a:t>
            </a:r>
          </a:p>
          <a:p>
            <a:pPr algn="l"/>
            <a:r>
              <a:rPr lang="en-US" altLang="zh-CN" sz="2400" dirty="0" smtClean="0"/>
              <a:t>WHERE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=“</a:t>
            </a:r>
            <a:r>
              <a:rPr lang="zh-CN" altLang="en-US" sz="2400" dirty="0" smtClean="0"/>
              <a:t>张三</a:t>
            </a:r>
            <a:r>
              <a:rPr lang="en-US" altLang="zh-CN" sz="2400" dirty="0" smtClean="0"/>
              <a:t>”</a:t>
            </a:r>
          </a:p>
          <a:p>
            <a:pPr algn="l"/>
            <a:r>
              <a:rPr lang="en-US" altLang="zh-CN" sz="2400" dirty="0"/>
              <a:t> </a:t>
            </a:r>
            <a:r>
              <a:rPr lang="en-US" altLang="zh-CN" sz="2400" dirty="0" smtClean="0"/>
              <a:t>        AND </a:t>
            </a:r>
            <a:r>
              <a:rPr lang="en-US" altLang="zh-CN" sz="2400" dirty="0" err="1" smtClean="0"/>
              <a:t>Sdept</a:t>
            </a:r>
            <a:r>
              <a:rPr lang="en-US" altLang="zh-CN" sz="2400" dirty="0" smtClean="0"/>
              <a:t>=“SSE”</a:t>
            </a:r>
            <a:endParaRPr lang="zh-CN" altLang="en-US" sz="2400" dirty="0"/>
          </a:p>
        </p:txBody>
      </p:sp>
      <p:sp>
        <p:nvSpPr>
          <p:cNvPr id="6" name="右箭头 5"/>
          <p:cNvSpPr/>
          <p:nvPr/>
        </p:nvSpPr>
        <p:spPr>
          <a:xfrm>
            <a:off x="4384736" y="3001516"/>
            <a:ext cx="828092" cy="360040"/>
          </a:xfrm>
          <a:prstGeom prst="rightArrow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203848" y="4168160"/>
            <a:ext cx="4104456" cy="1569660"/>
          </a:xfrm>
          <a:prstGeom prst="wedgeRectCallout">
            <a:avLst>
              <a:gd name="adj1" fmla="val -14054"/>
              <a:gd name="adj2" fmla="val -99294"/>
            </a:avLst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400" dirty="0"/>
              <a:t>Create View </a:t>
            </a:r>
            <a:r>
              <a:rPr lang="en-US" altLang="zh-CN" sz="2400" dirty="0" err="1"/>
              <a:t>SSE_Student</a:t>
            </a:r>
            <a:endParaRPr lang="en-US" altLang="zh-CN" sz="2400" dirty="0"/>
          </a:p>
          <a:p>
            <a:pPr algn="l">
              <a:spcBef>
                <a:spcPts val="0"/>
              </a:spcBef>
            </a:pPr>
            <a:r>
              <a:rPr lang="en-US" altLang="zh-CN" sz="2400" dirty="0"/>
              <a:t>AS SELECT </a:t>
            </a:r>
            <a:r>
              <a:rPr lang="en-US" altLang="zh-CN" sz="2400" dirty="0" smtClean="0"/>
              <a:t>*  FROM </a:t>
            </a:r>
            <a:r>
              <a:rPr lang="en-US" altLang="zh-CN" sz="2400" dirty="0"/>
              <a:t>Student  </a:t>
            </a:r>
            <a:endParaRPr lang="en-US" altLang="zh-CN" sz="2400" dirty="0" smtClean="0"/>
          </a:p>
          <a:p>
            <a:pPr algn="l">
              <a:spcBef>
                <a:spcPts val="0"/>
              </a:spcBef>
            </a:pPr>
            <a:r>
              <a:rPr lang="en-US" altLang="zh-CN" sz="2400" dirty="0" smtClean="0"/>
              <a:t>WHERE    </a:t>
            </a:r>
            <a:r>
              <a:rPr lang="en-US" altLang="zh-CN" sz="2400" dirty="0" err="1" smtClean="0"/>
              <a:t>Sdept</a:t>
            </a:r>
            <a:r>
              <a:rPr lang="en-US" altLang="zh-CN" sz="2400" dirty="0"/>
              <a:t>=“SSE”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88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193203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ea typeface="楷体_GB2312" pitchFamily="49" charset="-122"/>
              </a:rPr>
              <a:t>（</a:t>
            </a:r>
            <a:r>
              <a:rPr lang="en-US" altLang="zh-CN" sz="3200" dirty="0">
                <a:ea typeface="楷体_GB2312" pitchFamily="49" charset="-122"/>
              </a:rPr>
              <a:t>2</a:t>
            </a:r>
            <a:r>
              <a:rPr lang="zh-CN" altLang="en-US" sz="3200" dirty="0" smtClean="0">
                <a:ea typeface="楷体_GB2312" pitchFamily="49" charset="-122"/>
              </a:rPr>
              <a:t>）</a:t>
            </a:r>
            <a:r>
              <a:rPr lang="zh-CN" altLang="zh-CN" sz="3200" dirty="0" smtClean="0">
                <a:ea typeface="楷体_GB2312" pitchFamily="49" charset="-122"/>
              </a:rPr>
              <a:t>查询</a:t>
            </a:r>
            <a:r>
              <a:rPr lang="zh-CN" altLang="en-US" sz="3200" dirty="0" smtClean="0">
                <a:ea typeface="楷体_GB2312" pitchFamily="49" charset="-122"/>
              </a:rPr>
              <a:t>检查 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138824"/>
            <a:ext cx="795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+mj-ea"/>
                <a:ea typeface="+mj-ea"/>
              </a:rPr>
              <a:t>安全性检查</a:t>
            </a:r>
            <a:endParaRPr lang="en-US" altLang="zh-CN" sz="2400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根据数据字典中的用户权限对用户的存取权限进行检查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8204" y="2713484"/>
            <a:ext cx="7956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+mj-ea"/>
                <a:ea typeface="+mj-ea"/>
              </a:rPr>
              <a:t>完整性</a:t>
            </a:r>
            <a:r>
              <a:rPr lang="zh-CN" altLang="en-US" sz="2400" dirty="0" smtClean="0">
                <a:latin typeface="+mj-ea"/>
                <a:ea typeface="+mj-ea"/>
              </a:rPr>
              <a:t>检查</a:t>
            </a:r>
            <a:endParaRPr lang="en-US" altLang="zh-CN" sz="2400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根据数据字典中存储的完整性定义，对语句进行检查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例如：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 WHERE </a:t>
            </a:r>
            <a:r>
              <a:rPr lang="en-US" altLang="zh-CN" sz="2400" dirty="0" err="1" smtClean="0">
                <a:latin typeface="幼圆" pitchFamily="49" charset="-122"/>
                <a:ea typeface="幼圆" pitchFamily="49" charset="-122"/>
              </a:rPr>
              <a:t>Sno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=20150017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就是错误的，因为</a:t>
            </a:r>
            <a:r>
              <a:rPr lang="en-US" altLang="zh-CN" sz="2400" dirty="0" err="1" smtClean="0">
                <a:latin typeface="幼圆" pitchFamily="49" charset="-122"/>
                <a:ea typeface="幼圆" pitchFamily="49" charset="-122"/>
              </a:rPr>
              <a:t>Sno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是字符型  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 CHAR(8)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03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6782" y="946454"/>
            <a:ext cx="8137217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400" b="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sz="2400" b="0" dirty="0" smtClean="0">
                <a:latin typeface="幼圆" pitchFamily="49" charset="-122"/>
                <a:ea typeface="幼圆" pitchFamily="49" charset="-122"/>
              </a:rPr>
              <a:t>检查</a:t>
            </a:r>
            <a:r>
              <a:rPr lang="zh-CN" altLang="zh-CN" sz="2400" b="0" dirty="0">
                <a:latin typeface="幼圆" pitchFamily="49" charset="-122"/>
                <a:ea typeface="幼圆" pitchFamily="49" charset="-122"/>
              </a:rPr>
              <a:t>通过后，把SQL查询语句转换成等价的关系代数</a:t>
            </a:r>
            <a:r>
              <a:rPr lang="zh-CN" altLang="zh-CN" sz="2400" b="0" dirty="0" smtClean="0">
                <a:latin typeface="幼圆" pitchFamily="49" charset="-122"/>
                <a:ea typeface="幼圆" pitchFamily="49" charset="-122"/>
              </a:rPr>
              <a:t>表达式 </a:t>
            </a:r>
            <a:r>
              <a:rPr lang="zh-CN" altLang="zh-CN" sz="2400" b="0" dirty="0">
                <a:latin typeface="幼圆" pitchFamily="49" charset="-122"/>
                <a:ea typeface="幼圆" pitchFamily="49" charset="-122"/>
              </a:rPr>
              <a:t>，RDBMS一般都用查询树(语法分析树)来表示</a:t>
            </a:r>
            <a:r>
              <a:rPr lang="zh-CN" altLang="zh-CN" sz="2400" b="0" dirty="0" smtClean="0">
                <a:latin typeface="幼圆" pitchFamily="49" charset="-122"/>
                <a:ea typeface="幼圆" pitchFamily="49" charset="-122"/>
              </a:rPr>
              <a:t>扩展的</a:t>
            </a:r>
            <a:r>
              <a:rPr lang="zh-CN" altLang="zh-CN" sz="2400" b="0" dirty="0">
                <a:latin typeface="幼圆" pitchFamily="49" charset="-122"/>
                <a:ea typeface="幼圆" pitchFamily="49" charset="-122"/>
              </a:rPr>
              <a:t>关系代数表达式 </a:t>
            </a:r>
          </a:p>
        </p:txBody>
      </p:sp>
      <p:sp>
        <p:nvSpPr>
          <p:cNvPr id="3" name="矩形 2"/>
          <p:cNvSpPr/>
          <p:nvPr/>
        </p:nvSpPr>
        <p:spPr>
          <a:xfrm>
            <a:off x="1259632" y="193203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ea typeface="楷体_GB2312" pitchFamily="49" charset="-122"/>
              </a:rPr>
              <a:t>（</a:t>
            </a:r>
            <a:r>
              <a:rPr lang="en-US" altLang="zh-CN" sz="3200" dirty="0">
                <a:ea typeface="楷体_GB2312" pitchFamily="49" charset="-122"/>
              </a:rPr>
              <a:t>2</a:t>
            </a:r>
            <a:r>
              <a:rPr lang="zh-CN" altLang="en-US" sz="3200" dirty="0" smtClean="0">
                <a:ea typeface="楷体_GB2312" pitchFamily="49" charset="-122"/>
              </a:rPr>
              <a:t>）</a:t>
            </a:r>
            <a:r>
              <a:rPr lang="zh-CN" altLang="zh-CN" sz="3200" dirty="0" smtClean="0">
                <a:ea typeface="楷体_GB2312" pitchFamily="49" charset="-122"/>
              </a:rPr>
              <a:t>查询</a:t>
            </a:r>
            <a:r>
              <a:rPr lang="zh-CN" altLang="en-US" sz="3200" dirty="0" smtClean="0">
                <a:ea typeface="楷体_GB2312" pitchFamily="49" charset="-122"/>
              </a:rPr>
              <a:t>检查 </a:t>
            </a:r>
            <a:endParaRPr lang="zh-CN" altLang="en-US" sz="4000" dirty="0"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436096" y="4153644"/>
            <a:ext cx="2736304" cy="777811"/>
            <a:chOff x="3203848" y="4371950"/>
            <a:chExt cx="2736304" cy="700029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4731990"/>
              <a:ext cx="1008112" cy="33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Student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64088" y="4739580"/>
              <a:ext cx="576064" cy="33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0"/>
            </p:cNvCxnSpPr>
            <p:nvPr/>
          </p:nvCxnSpPr>
          <p:spPr>
            <a:xfrm flipV="1">
              <a:off x="3707904" y="4371950"/>
              <a:ext cx="576064" cy="36004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4839134" y="4371950"/>
              <a:ext cx="740978" cy="3676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8560" y="3505572"/>
                <a:ext cx="3402406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/>
                            </a:rPr>
                            <m:t>𝑱𝒐𝒊𝒏</m:t>
                          </m:r>
                          <m:r>
                            <a:rPr lang="en-US" altLang="zh-CN" sz="2400" b="1" i="1" dirty="0" smtClean="0">
                              <a:latin typeface="Cambria Math"/>
                            </a:rPr>
                            <m:t>(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/>
                            </a:rPr>
                            <m:t>𝑆𝑡𝑢𝑑𝑒𝑛𝑡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.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𝑆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𝑛𝑜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𝑆𝑐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.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𝑆𝑛𝑜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560" y="3505572"/>
                <a:ext cx="3402406" cy="461664"/>
              </a:xfrm>
              <a:prstGeom prst="rect">
                <a:avLst/>
              </a:prstGeom>
              <a:blipFill rotWithShape="1">
                <a:blip r:embed="rId2"/>
                <a:stretch>
                  <a:fillRect l="-717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5744085" y="2883687"/>
            <a:ext cx="2295628" cy="805971"/>
            <a:chOff x="3511836" y="2767671"/>
            <a:chExt cx="2295628" cy="725374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4572000" y="3133005"/>
              <a:ext cx="0" cy="36004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3511836" y="2767671"/>
                  <a:ext cx="2295628" cy="3600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>
                            <a:latin typeface="Cambria Math"/>
                          </a:rPr>
                          <m:t>𝑺𝒆𝒍𝒆𝒄𝒕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(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𝑪𝒏𝒐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=‘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𝟐</m:t>
                        </m:r>
                        <m:r>
                          <a:rPr lang="zh-CN" altLang="en-US" sz="2000" i="1" dirty="0">
                            <a:latin typeface="Cambria Math"/>
                          </a:rPr>
                          <m:t>’</m:t>
                        </m:r>
                        <m:r>
                          <a:rPr lang="en-US" altLang="zh-CN" sz="2000" i="1" dirty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836" y="2767671"/>
                  <a:ext cx="2295628" cy="3600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5702561" y="1921396"/>
            <a:ext cx="2431499" cy="832159"/>
            <a:chOff x="3470313" y="2184406"/>
            <a:chExt cx="2431499" cy="748943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4597555" y="2573309"/>
              <a:ext cx="0" cy="36004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470313" y="2184406"/>
                  <a:ext cx="2431499" cy="360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𝑷𝒓𝒐𝒋𝒆𝒄𝒕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𝑺𝒏𝒂𝒎𝒆</m:t>
                            </m:r>
                            <m:r>
                              <a:rPr lang="en-US" altLang="zh-CN" sz="2000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313" y="2184406"/>
                  <a:ext cx="2431499" cy="3600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01"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043608" y="2569468"/>
            <a:ext cx="3672408" cy="2240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dash"/>
            <a:miter lim="800000"/>
          </a:ln>
        </p:spPr>
        <p:txBody>
          <a:bodyPr vert="horz" lIns="90170" tIns="46990" rIns="90170" bIns="4699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SELECT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  Student.Sname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+mj-ea"/>
                <a:ea typeface="+mj-ea"/>
              </a:rPr>
              <a:t>FROM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  Student，SC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+mj-ea"/>
                <a:ea typeface="+mj-ea"/>
              </a:rPr>
              <a:t>WHERE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 Student.Sno=SC.Sno 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+mj-ea"/>
                <a:ea typeface="+mj-ea"/>
              </a:rPr>
              <a:t>              </a:t>
            </a:r>
            <a:r>
              <a:rPr lang="zh-CN" altLang="en-US" sz="2000" dirty="0" smtClean="0">
                <a:latin typeface="+mj-ea"/>
                <a:ea typeface="+mj-ea"/>
              </a:rPr>
              <a:t>AND 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SC.Cno=‘2’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591" y="5141243"/>
            <a:ext cx="824440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zh-CN" sz="2400" b="0" dirty="0">
                <a:latin typeface="+mj-ea"/>
                <a:ea typeface="+mj-ea"/>
              </a:rPr>
              <a:t>这个过程要把数据库对象的外部名称转换为内部表示 </a:t>
            </a:r>
          </a:p>
        </p:txBody>
      </p:sp>
    </p:spTree>
    <p:extLst>
      <p:ext uri="{BB962C8B-B14F-4D97-AF65-F5344CB8AC3E}">
        <p14:creationId xmlns:p14="http://schemas.microsoft.com/office/powerpoint/2010/main" val="398376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87624" y="0"/>
            <a:ext cx="295232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查询处理步骤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</a:t>
            </a:r>
            <a:r>
              <a:rPr lang="en-US" altLang="zh-CN" sz="700" dirty="0" smtClean="0"/>
              <a:t>.</a:t>
            </a:r>
            <a:r>
              <a:rPr lang="en-US" altLang="zh-CN" sz="1300" b="1" dirty="0" smtClean="0"/>
              <a:t>1</a:t>
            </a:r>
            <a:endParaRPr lang="zh-CN" altLang="en-US" sz="1300" b="1" dirty="0"/>
          </a:p>
        </p:txBody>
      </p:sp>
      <p:sp>
        <p:nvSpPr>
          <p:cNvPr id="4" name="矩形 3"/>
          <p:cNvSpPr/>
          <p:nvPr/>
        </p:nvSpPr>
        <p:spPr>
          <a:xfrm>
            <a:off x="4139952" y="265212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楷体_GB2312" pitchFamily="49" charset="-122"/>
              </a:rPr>
              <a:t>（</a:t>
            </a:r>
            <a:r>
              <a:rPr lang="en-US" altLang="zh-CN" sz="2400" dirty="0" smtClean="0">
                <a:ea typeface="楷体_GB2312" pitchFamily="49" charset="-122"/>
              </a:rPr>
              <a:t>3</a:t>
            </a:r>
            <a:r>
              <a:rPr lang="zh-CN" altLang="en-US" sz="2400" dirty="0" smtClean="0">
                <a:ea typeface="楷体_GB2312" pitchFamily="49" charset="-122"/>
              </a:rPr>
              <a:t>）</a:t>
            </a:r>
            <a:r>
              <a:rPr lang="zh-CN" altLang="zh-CN" sz="2400" dirty="0" smtClean="0">
                <a:ea typeface="楷体_GB2312" pitchFamily="49" charset="-122"/>
              </a:rPr>
              <a:t>查询</a:t>
            </a:r>
            <a:r>
              <a:rPr lang="zh-CN" altLang="en-US" sz="2400" dirty="0" smtClean="0">
                <a:ea typeface="楷体_GB2312" pitchFamily="49" charset="-122"/>
              </a:rPr>
              <a:t>优化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043608" y="1417340"/>
            <a:ext cx="77295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查询优化是关系数据库成功的关键因素之一；</a:t>
            </a:r>
            <a:endParaRPr lang="en-US" altLang="zh-CN" sz="2800" dirty="0" smtClean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 正是由于查询优化技术的进步，才使得关系 </a:t>
            </a:r>
            <a:endParaRPr lang="en-US" altLang="zh-CN" sz="2800" dirty="0" smtClean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数据库走向产品；</a:t>
            </a:r>
            <a:endParaRPr lang="en-US" altLang="zh-CN" sz="2800" dirty="0" smtClean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 查询优化的实质：选择一个高效的查询处理</a:t>
            </a:r>
            <a:endParaRPr lang="en-US" altLang="zh-CN" sz="2800" dirty="0" smtClean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策略</a:t>
            </a:r>
            <a:endParaRPr lang="zh-CN" altLang="zh-CN" sz="28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2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1600" y="913284"/>
            <a:ext cx="8172400" cy="48017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zh-CN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sz="2400" dirty="0">
                <a:latin typeface="+mj-ea"/>
                <a:ea typeface="+mj-ea"/>
              </a:rPr>
              <a:t>查询优化：</a:t>
            </a:r>
            <a:r>
              <a:rPr lang="zh-CN" sz="2400" dirty="0">
                <a:latin typeface="幼圆" pitchFamily="49" charset="-122"/>
                <a:ea typeface="幼圆" pitchFamily="49" charset="-122"/>
              </a:rPr>
              <a:t>选择一个高效执行的查询处理策略 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sz="2400" dirty="0">
                <a:latin typeface="+mj-ea"/>
                <a:ea typeface="+mj-ea"/>
              </a:rPr>
              <a:t>查询优化分类 ：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ea typeface="黑体" pitchFamily="2" charset="-122"/>
              </a:rPr>
              <a:t>             </a:t>
            </a:r>
            <a:r>
              <a:rPr lang="zh-CN" sz="2400" b="1" dirty="0" smtClean="0">
                <a:latin typeface="+mj-ea"/>
                <a:ea typeface="+mj-ea"/>
              </a:rPr>
              <a:t>代数</a:t>
            </a:r>
            <a:r>
              <a:rPr lang="zh-CN" sz="2400" b="1" dirty="0">
                <a:latin typeface="+mj-ea"/>
                <a:ea typeface="+mj-ea"/>
              </a:rPr>
              <a:t>优化：</a:t>
            </a:r>
            <a:r>
              <a:rPr lang="zh-CN" sz="2400" dirty="0">
                <a:latin typeface="幼圆" pitchFamily="49" charset="-122"/>
                <a:ea typeface="幼圆" pitchFamily="49" charset="-122"/>
              </a:rPr>
              <a:t>指关系代数表达式的优化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ea typeface="黑体" pitchFamily="2" charset="-122"/>
              </a:rPr>
              <a:t>             </a:t>
            </a:r>
            <a:r>
              <a:rPr lang="zh-CN" sz="2400" b="1" dirty="0" smtClean="0">
                <a:ea typeface="黑体" pitchFamily="2" charset="-122"/>
              </a:rPr>
              <a:t>物理</a:t>
            </a:r>
            <a:r>
              <a:rPr lang="zh-CN" sz="2400" b="1" dirty="0">
                <a:ea typeface="黑体" pitchFamily="2" charset="-122"/>
              </a:rPr>
              <a:t>优化：</a:t>
            </a:r>
            <a:r>
              <a:rPr lang="zh-CN" sz="2400" dirty="0">
                <a:latin typeface="幼圆" pitchFamily="49" charset="-122"/>
                <a:ea typeface="幼圆" pitchFamily="49" charset="-122"/>
              </a:rPr>
              <a:t>指存取路径和底层操作算法的选择</a:t>
            </a:r>
          </a:p>
          <a:p>
            <a:pPr lvl="1">
              <a:lnSpc>
                <a:spcPct val="120000"/>
              </a:lnSpc>
            </a:pPr>
            <a:endParaRPr lang="zh-CN" b="1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sz="2400" dirty="0">
                <a:latin typeface="+mj-ea"/>
                <a:ea typeface="+mj-ea"/>
              </a:rPr>
              <a:t>查询优化方法选择的依据：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                  </a:t>
            </a:r>
            <a:r>
              <a:rPr lang="zh-CN" sz="2400" dirty="0" smtClean="0">
                <a:latin typeface="幼圆" pitchFamily="49" charset="-122"/>
                <a:ea typeface="幼圆" pitchFamily="49" charset="-122"/>
              </a:rPr>
              <a:t>基于</a:t>
            </a:r>
            <a:r>
              <a:rPr lang="zh-CN" sz="2400" dirty="0">
                <a:latin typeface="幼圆" pitchFamily="49" charset="-122"/>
                <a:ea typeface="幼圆" pitchFamily="49" charset="-122"/>
              </a:rPr>
              <a:t>规则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R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ule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ased</a:t>
            </a:r>
            <a:r>
              <a:rPr lang="zh-CN" altLang="zh-CN" sz="2400" dirty="0">
                <a:latin typeface="幼圆" pitchFamily="49" charset="-122"/>
                <a:ea typeface="幼圆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       </a:t>
            </a:r>
            <a:r>
              <a:rPr lang="zh-CN" sz="2400" dirty="0" smtClean="0">
                <a:latin typeface="幼圆" pitchFamily="49" charset="-122"/>
                <a:ea typeface="幼圆" pitchFamily="49" charset="-122"/>
              </a:rPr>
              <a:t>基于</a:t>
            </a:r>
            <a:r>
              <a:rPr lang="zh-CN" sz="2400" dirty="0">
                <a:latin typeface="幼圆" pitchFamily="49" charset="-122"/>
                <a:ea typeface="幼圆" pitchFamily="49" charset="-122"/>
              </a:rPr>
              <a:t>代价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C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ost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ased</a:t>
            </a:r>
            <a:r>
              <a:rPr lang="zh-CN" altLang="zh-CN" sz="2400" dirty="0">
                <a:latin typeface="幼圆" pitchFamily="49" charset="-122"/>
                <a:ea typeface="幼圆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       </a:t>
            </a:r>
            <a:r>
              <a:rPr lang="zh-CN" sz="2400" dirty="0" smtClean="0">
                <a:latin typeface="幼圆" pitchFamily="49" charset="-122"/>
                <a:ea typeface="幼圆" pitchFamily="49" charset="-122"/>
              </a:rPr>
              <a:t>基于</a:t>
            </a:r>
            <a:r>
              <a:rPr lang="zh-CN" sz="2400" dirty="0">
                <a:latin typeface="幼圆" pitchFamily="49" charset="-122"/>
                <a:ea typeface="幼圆" pitchFamily="49" charset="-122"/>
              </a:rPr>
              <a:t>语义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S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emantic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ased</a:t>
            </a:r>
            <a:r>
              <a:rPr lang="zh-CN" altLang="zh-CN" sz="2400" dirty="0">
                <a:latin typeface="幼圆" pitchFamily="49" charset="-122"/>
                <a:ea typeface="幼圆" pitchFamily="49" charset="-122"/>
              </a:rPr>
              <a:t>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0"/>
            <a:ext cx="295232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查询处理步骤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</a:t>
            </a:r>
            <a:r>
              <a:rPr lang="en-US" altLang="zh-CN" sz="700" dirty="0" smtClean="0"/>
              <a:t>.</a:t>
            </a:r>
            <a:r>
              <a:rPr lang="en-US" altLang="zh-CN" sz="1300" b="1" dirty="0" smtClean="0"/>
              <a:t>1</a:t>
            </a:r>
            <a:endParaRPr lang="zh-CN" altLang="en-US" sz="1300" b="1" dirty="0"/>
          </a:p>
        </p:txBody>
      </p:sp>
      <p:sp>
        <p:nvSpPr>
          <p:cNvPr id="6" name="矩形 5"/>
          <p:cNvSpPr/>
          <p:nvPr/>
        </p:nvSpPr>
        <p:spPr>
          <a:xfrm>
            <a:off x="4139952" y="265212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楷体_GB2312" pitchFamily="49" charset="-122"/>
              </a:rPr>
              <a:t>（</a:t>
            </a:r>
            <a:r>
              <a:rPr lang="en-US" altLang="zh-CN" sz="2400" dirty="0" smtClean="0">
                <a:ea typeface="楷体_GB2312" pitchFamily="49" charset="-122"/>
              </a:rPr>
              <a:t>3</a:t>
            </a:r>
            <a:r>
              <a:rPr lang="zh-CN" altLang="en-US" sz="2400" dirty="0" smtClean="0">
                <a:ea typeface="楷体_GB2312" pitchFamily="49" charset="-122"/>
              </a:rPr>
              <a:t>）</a:t>
            </a:r>
            <a:r>
              <a:rPr lang="zh-CN" altLang="zh-CN" sz="2400" dirty="0" smtClean="0">
                <a:ea typeface="楷体_GB2312" pitchFamily="49" charset="-122"/>
              </a:rPr>
              <a:t>查询</a:t>
            </a:r>
            <a:r>
              <a:rPr lang="zh-CN" altLang="en-US" sz="2400" dirty="0" smtClean="0">
                <a:ea typeface="楷体_GB2312" pitchFamily="49" charset="-122"/>
              </a:rPr>
              <a:t>优化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87624" y="1201316"/>
            <a:ext cx="7416824" cy="22322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sz="2800" b="1" dirty="0">
                <a:latin typeface="幼圆" pitchFamily="49" charset="-122"/>
                <a:ea typeface="幼圆" pitchFamily="49" charset="-122"/>
              </a:rPr>
              <a:t>依据优化器得到的执行策略生成查询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计划</a:t>
            </a:r>
            <a:endParaRPr lang="zh-CN" sz="28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sz="2800" b="1" dirty="0">
                <a:latin typeface="幼圆" pitchFamily="49" charset="-122"/>
                <a:ea typeface="幼圆" pitchFamily="49" charset="-122"/>
              </a:rPr>
              <a:t>代码生成器</a:t>
            </a:r>
            <a:r>
              <a:rPr lang="zh-CN" altLang="zh-CN" sz="2800" b="1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C</a:t>
            </a:r>
            <a:r>
              <a:rPr lang="zh-CN" altLang="zh-CN" sz="2800" b="1" dirty="0" smtClean="0">
                <a:latin typeface="幼圆" pitchFamily="49" charset="-122"/>
                <a:ea typeface="幼圆" pitchFamily="49" charset="-122"/>
              </a:rPr>
              <a:t>ode 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G</a:t>
            </a:r>
            <a:r>
              <a:rPr lang="zh-CN" altLang="zh-CN" sz="2800" b="1" dirty="0" smtClean="0">
                <a:latin typeface="幼圆" pitchFamily="49" charset="-122"/>
                <a:ea typeface="幼圆" pitchFamily="49" charset="-122"/>
              </a:rPr>
              <a:t>enerator</a:t>
            </a:r>
            <a:r>
              <a:rPr lang="zh-CN" altLang="zh-CN" sz="2800" b="1" dirty="0">
                <a:latin typeface="幼圆" pitchFamily="49" charset="-122"/>
                <a:ea typeface="幼圆" pitchFamily="49" charset="-122"/>
              </a:rPr>
              <a:t>)</a:t>
            </a:r>
            <a:r>
              <a:rPr lang="zh-CN" sz="2800" b="1" dirty="0">
                <a:latin typeface="幼圆" pitchFamily="49" charset="-122"/>
                <a:ea typeface="幼圆" pitchFamily="49" charset="-122"/>
              </a:rPr>
              <a:t>生成执行查询计划的代码</a:t>
            </a:r>
            <a:r>
              <a:rPr lang="zh-CN" sz="1800" b="1" dirty="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0"/>
            <a:ext cx="295232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查询处理步骤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</a:t>
            </a:r>
            <a:r>
              <a:rPr lang="en-US" altLang="zh-CN" sz="700" dirty="0" smtClean="0"/>
              <a:t>.</a:t>
            </a:r>
            <a:r>
              <a:rPr lang="en-US" altLang="zh-CN" sz="1300" b="1" dirty="0" smtClean="0"/>
              <a:t>1</a:t>
            </a:r>
            <a:endParaRPr lang="zh-CN" altLang="en-US" sz="1300" b="1" dirty="0"/>
          </a:p>
        </p:txBody>
      </p:sp>
      <p:sp>
        <p:nvSpPr>
          <p:cNvPr id="6" name="矩形 5"/>
          <p:cNvSpPr/>
          <p:nvPr/>
        </p:nvSpPr>
        <p:spPr>
          <a:xfrm>
            <a:off x="4139952" y="265212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楷体_GB2312" pitchFamily="49" charset="-122"/>
              </a:rPr>
              <a:t>（</a:t>
            </a:r>
            <a:r>
              <a:rPr lang="en-US" altLang="zh-CN" sz="2400" dirty="0" smtClean="0">
                <a:ea typeface="楷体_GB2312" pitchFamily="49" charset="-122"/>
              </a:rPr>
              <a:t>4</a:t>
            </a:r>
            <a:r>
              <a:rPr lang="zh-CN" altLang="en-US" sz="2400" dirty="0" smtClean="0">
                <a:ea typeface="楷体_GB2312" pitchFamily="49" charset="-122"/>
              </a:rPr>
              <a:t>）</a:t>
            </a:r>
            <a:r>
              <a:rPr lang="zh-CN" altLang="zh-CN" sz="2400" dirty="0" smtClean="0">
                <a:ea typeface="楷体_GB2312" pitchFamily="49" charset="-122"/>
              </a:rPr>
              <a:t>查询</a:t>
            </a:r>
            <a:r>
              <a:rPr lang="zh-CN" altLang="en-US" sz="2400" dirty="0">
                <a:ea typeface="楷体_GB2312" pitchFamily="49" charset="-122"/>
              </a:rPr>
              <a:t>执行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9525"/>
            <a:ext cx="4320480" cy="913284"/>
          </a:xfrm>
        </p:spPr>
        <p:txBody>
          <a:bodyPr/>
          <a:lstStyle/>
          <a:p>
            <a:r>
              <a:rPr lang="zh-CN" sz="3600" dirty="0" smtClean="0">
                <a:latin typeface="+mn-ea"/>
                <a:ea typeface="+mn-ea"/>
              </a:rPr>
              <a:t>查询</a:t>
            </a:r>
            <a:r>
              <a:rPr lang="zh-CN" sz="3600" dirty="0">
                <a:latin typeface="+mn-ea"/>
                <a:ea typeface="+mn-ea"/>
              </a:rPr>
              <a:t>操作的算法</a:t>
            </a:r>
            <a:r>
              <a:rPr lang="zh-CN" sz="3600" dirty="0" smtClean="0">
                <a:latin typeface="+mn-ea"/>
                <a:ea typeface="+mn-ea"/>
              </a:rPr>
              <a:t>示例</a:t>
            </a:r>
            <a:endParaRPr lang="zh-CN" sz="3600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47664" y="1273324"/>
            <a:ext cx="5544616" cy="2664296"/>
          </a:xfrm>
        </p:spPr>
        <p:txBody>
          <a:bodyPr>
            <a:normAutofit/>
          </a:bodyPr>
          <a:lstStyle/>
          <a:p>
            <a:r>
              <a:rPr lang="zh-CN" sz="2800" b="1" dirty="0">
                <a:latin typeface="幼圆" pitchFamily="49" charset="-122"/>
                <a:ea typeface="幼圆" pitchFamily="49" charset="-122"/>
              </a:rPr>
              <a:t>一、 选择操作的实现 </a:t>
            </a:r>
          </a:p>
          <a:p>
            <a:endParaRPr lang="zh-CN" sz="2800" b="1" dirty="0">
              <a:latin typeface="幼圆" pitchFamily="49" charset="-122"/>
              <a:ea typeface="幼圆" pitchFamily="49" charset="-122"/>
            </a:endParaRPr>
          </a:p>
          <a:p>
            <a:r>
              <a:rPr lang="zh-CN" sz="2800" b="1" dirty="0">
                <a:latin typeface="幼圆" pitchFamily="49" charset="-122"/>
                <a:ea typeface="幼圆" pitchFamily="49" charset="-122"/>
              </a:rPr>
              <a:t>二、 连接操作的实现 </a:t>
            </a:r>
          </a:p>
        </p:txBody>
      </p:sp>
      <p:sp>
        <p:nvSpPr>
          <p:cNvPr id="4" name="椭圆 3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64087" y="121196"/>
            <a:ext cx="2953519" cy="792088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 —— </a:t>
            </a:r>
            <a:r>
              <a:rPr lang="zh-CN" sz="2400" b="1" dirty="0" smtClean="0">
                <a:ea typeface="仿宋_GB2312" pitchFamily="49" charset="-122"/>
              </a:rPr>
              <a:t>选择</a:t>
            </a:r>
            <a:r>
              <a:rPr lang="zh-CN" sz="2400" b="1" dirty="0">
                <a:ea typeface="仿宋_GB2312" pitchFamily="49" charset="-122"/>
              </a:rPr>
              <a:t>操作的实现</a:t>
            </a:r>
            <a:r>
              <a:rPr lang="zh-CN" sz="2400" b="1" dirty="0">
                <a:ea typeface="宋体" pitchFamily="2" charset="-122"/>
              </a:rPr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91680" y="1057300"/>
            <a:ext cx="4320480" cy="13811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latin typeface="+mj-ea"/>
                <a:ea typeface="+mj-ea"/>
                <a:cs typeface="Times New Roman" pitchFamily="18" charset="0"/>
              </a:rPr>
              <a:t>例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   </a:t>
            </a:r>
            <a:r>
              <a:rPr lang="zh-CN" altLang="en-US" sz="2400" b="1" dirty="0" smtClean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+mj-ea"/>
                <a:ea typeface="+mj-ea"/>
                <a:cs typeface="Times New Roman" pitchFamily="18" charset="0"/>
              </a:rPr>
              <a:t>SELECT</a:t>
            </a:r>
            <a:r>
              <a:rPr lang="zh-CN" altLang="en-US" sz="2400" b="1" dirty="0" smtClean="0"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lang="en-US" altLang="zh-CN" sz="2400" b="1" dirty="0" smtClean="0">
                <a:latin typeface="+mj-ea"/>
                <a:ea typeface="+mj-ea"/>
                <a:cs typeface="Times New Roman" pitchFamily="18" charset="0"/>
              </a:rPr>
              <a:t>FROM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 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lang="en-US" altLang="zh-CN" sz="2400" dirty="0">
                <a:latin typeface="+mj-ea"/>
                <a:ea typeface="+mj-ea"/>
                <a:cs typeface="Times New Roman" pitchFamily="18" charset="0"/>
              </a:rPr>
              <a:t>WHERE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&lt;条件表达式&gt;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043608" y="2641476"/>
            <a:ext cx="7273999" cy="1323"/>
          </a:xfrm>
          <a:prstGeom prst="line">
            <a:avLst/>
          </a:prstGeom>
          <a:noFill/>
          <a:ln w="50800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8855" y="2857499"/>
            <a:ext cx="67687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 smtClean="0">
                <a:cs typeface="Times New Roman" pitchFamily="18" charset="0"/>
              </a:rPr>
              <a:t>考虑</a:t>
            </a:r>
            <a:r>
              <a:rPr lang="zh-CN" altLang="en-US" sz="2400" dirty="0">
                <a:cs typeface="Times New Roman" pitchFamily="18" charset="0"/>
              </a:rPr>
              <a:t>&lt;条件表达式&gt;的几种情况：</a:t>
            </a:r>
          </a:p>
          <a:p>
            <a:pPr algn="l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>
                <a:cs typeface="Times New Roman" pitchFamily="18" charset="0"/>
              </a:rPr>
              <a:t>    </a:t>
            </a:r>
            <a:r>
              <a:rPr lang="zh-CN" altLang="en-US" sz="2400" dirty="0" smtClean="0">
                <a:cs typeface="Times New Roman" pitchFamily="18" charset="0"/>
              </a:rPr>
              <a:t>C</a:t>
            </a:r>
            <a:r>
              <a:rPr lang="zh-CN" altLang="en-US" sz="2400" dirty="0">
                <a:cs typeface="Times New Roman" pitchFamily="18" charset="0"/>
              </a:rPr>
              <a:t>1：</a:t>
            </a:r>
            <a:r>
              <a:rPr lang="zh-CN" altLang="en-US" sz="2400" dirty="0" smtClean="0">
                <a:cs typeface="Times New Roman" pitchFamily="18" charset="0"/>
              </a:rPr>
              <a:t>无条件；</a:t>
            </a:r>
          </a:p>
          <a:p>
            <a:pPr algn="l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>
                <a:cs typeface="Times New Roman" pitchFamily="18" charset="0"/>
              </a:rPr>
              <a:t> </a:t>
            </a:r>
            <a:r>
              <a:rPr lang="zh-CN" altLang="en-US" sz="2400" dirty="0" smtClean="0">
                <a:cs typeface="Times New Roman" pitchFamily="18" charset="0"/>
              </a:rPr>
              <a:t>   C2：Sno＝'20</a:t>
            </a:r>
            <a:r>
              <a:rPr lang="en-US" altLang="zh-CN" sz="2400" dirty="0" smtClean="0">
                <a:cs typeface="Times New Roman" pitchFamily="18" charset="0"/>
              </a:rPr>
              <a:t>1</a:t>
            </a:r>
            <a:r>
              <a:rPr lang="zh-CN" altLang="en-US" sz="2400" dirty="0" smtClean="0">
                <a:cs typeface="Times New Roman" pitchFamily="18" charset="0"/>
              </a:rPr>
              <a:t>215121'；</a:t>
            </a:r>
          </a:p>
          <a:p>
            <a:pPr algn="l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>
                <a:cs typeface="Times New Roman" pitchFamily="18" charset="0"/>
              </a:rPr>
              <a:t> </a:t>
            </a:r>
            <a:r>
              <a:rPr lang="zh-CN" altLang="en-US" sz="2400" dirty="0" smtClean="0">
                <a:cs typeface="Times New Roman" pitchFamily="18" charset="0"/>
              </a:rPr>
              <a:t>   C</a:t>
            </a:r>
            <a:r>
              <a:rPr lang="zh-CN" altLang="en-US" sz="2400" dirty="0">
                <a:cs typeface="Times New Roman" pitchFamily="18" charset="0"/>
              </a:rPr>
              <a:t>3：Sage&gt;20；</a:t>
            </a:r>
          </a:p>
          <a:p>
            <a:pPr algn="l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>
                <a:cs typeface="Times New Roman" pitchFamily="18" charset="0"/>
              </a:rPr>
              <a:t> </a:t>
            </a:r>
            <a:r>
              <a:rPr lang="zh-CN" altLang="en-US" sz="2400" dirty="0" smtClean="0">
                <a:cs typeface="Times New Roman" pitchFamily="18" charset="0"/>
              </a:rPr>
              <a:t>   C</a:t>
            </a:r>
            <a:r>
              <a:rPr lang="zh-CN" altLang="en-US" sz="2400" dirty="0">
                <a:cs typeface="Times New Roman" pitchFamily="18" charset="0"/>
              </a:rPr>
              <a:t>4：Sdept</a:t>
            </a:r>
            <a:r>
              <a:rPr lang="zh-CN" altLang="en-US" sz="2400" dirty="0" smtClean="0">
                <a:cs typeface="Times New Roman" pitchFamily="18" charset="0"/>
              </a:rPr>
              <a:t>＝‘CS’ AND   </a:t>
            </a:r>
            <a:r>
              <a:rPr lang="zh-CN" altLang="en-US" sz="2400" dirty="0">
                <a:cs typeface="Times New Roman" pitchFamily="18" charset="0"/>
              </a:rPr>
              <a:t>Sage&gt;20； </a:t>
            </a:r>
          </a:p>
          <a:p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87624" y="9525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查询操作的算法示例</a:t>
            </a:r>
            <a:endParaRPr lang="zh-CN" sz="3600" dirty="0">
              <a:solidFill>
                <a:srgbClr val="3333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uiExpand="1" build="p"/>
      <p:bldP spid="14340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5" y="0"/>
            <a:ext cx="4824536" cy="913284"/>
          </a:xfrm>
        </p:spPr>
        <p:txBody>
          <a:bodyPr/>
          <a:lstStyle/>
          <a:p>
            <a:r>
              <a:rPr lang="zh-CN" sz="3600" dirty="0">
                <a:latin typeface="+mn-ea"/>
                <a:ea typeface="+mn-ea"/>
              </a:rPr>
              <a:t>关系系统及其查询优化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6" y="913284"/>
            <a:ext cx="7920880" cy="48017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600" b="1" dirty="0">
                <a:latin typeface="+mj-ea"/>
                <a:ea typeface="+mj-ea"/>
              </a:rPr>
              <a:t>本讲目的：</a:t>
            </a:r>
            <a:r>
              <a:rPr lang="zh-CN" sz="2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600" dirty="0" smtClean="0">
                <a:latin typeface="幼圆" pitchFamily="49" charset="-122"/>
                <a:ea typeface="幼圆" pitchFamily="49" charset="-122"/>
              </a:rPr>
              <a:t>DBMS</a:t>
            </a:r>
            <a:r>
              <a:rPr lang="en-US" altLang="zh-CN" sz="26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600" dirty="0" smtClean="0">
                <a:latin typeface="幼圆" pitchFamily="49" charset="-122"/>
                <a:ea typeface="幼圆" pitchFamily="49" charset="-122"/>
              </a:rPr>
              <a:t>的</a:t>
            </a:r>
            <a:r>
              <a:rPr lang="zh-CN" sz="2600" dirty="0">
                <a:latin typeface="幼圆" pitchFamily="49" charset="-122"/>
                <a:ea typeface="幼圆" pitchFamily="49" charset="-122"/>
              </a:rPr>
              <a:t>查询处理步骤 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sz="2600" dirty="0">
                <a:latin typeface="幼圆" pitchFamily="49" charset="-122"/>
                <a:ea typeface="幼圆" pitchFamily="49" charset="-122"/>
              </a:rPr>
              <a:t>查询优化的</a:t>
            </a:r>
            <a:r>
              <a:rPr lang="zh-CN" sz="2600" dirty="0" smtClean="0">
                <a:latin typeface="幼圆" pitchFamily="49" charset="-122"/>
                <a:ea typeface="幼圆" pitchFamily="49" charset="-122"/>
              </a:rPr>
              <a:t>概念</a:t>
            </a:r>
            <a:r>
              <a:rPr lang="zh-CN" altLang="en-US" sz="2600" dirty="0">
                <a:latin typeface="幼圆" pitchFamily="49" charset="-122"/>
                <a:ea typeface="幼圆" pitchFamily="49" charset="-122"/>
              </a:rPr>
              <a:t>和</a:t>
            </a: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方法</a:t>
            </a:r>
            <a:endParaRPr lang="zh-CN" sz="2600" dirty="0">
              <a:latin typeface="幼圆" pitchFamily="49" charset="-122"/>
              <a:ea typeface="幼圆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   ——</a:t>
            </a:r>
            <a:r>
              <a:rPr lang="zh-CN" sz="2400" b="1" dirty="0" smtClean="0">
                <a:latin typeface="幼圆" pitchFamily="49" charset="-122"/>
                <a:ea typeface="幼圆" pitchFamily="49" charset="-122"/>
              </a:rPr>
              <a:t>为</a:t>
            </a:r>
            <a:r>
              <a:rPr lang="zh-CN" sz="2400" b="1" dirty="0">
                <a:latin typeface="幼圆" pitchFamily="49" charset="-122"/>
                <a:ea typeface="幼圆" pitchFamily="49" charset="-122"/>
              </a:rPr>
              <a:t>数据库应用开发中利用查询优化技术提高</a:t>
            </a:r>
            <a:r>
              <a:rPr lang="zh-CN" sz="2400" b="1" dirty="0" smtClean="0">
                <a:latin typeface="幼圆" pitchFamily="49" charset="-122"/>
                <a:ea typeface="幼圆" pitchFamily="49" charset="-122"/>
              </a:rPr>
              <a:t>查询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 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     </a:t>
            </a:r>
            <a:r>
              <a:rPr lang="zh-CN" sz="2400" b="1" dirty="0" smtClean="0">
                <a:latin typeface="幼圆" pitchFamily="49" charset="-122"/>
                <a:ea typeface="幼圆" pitchFamily="49" charset="-122"/>
              </a:rPr>
              <a:t>效率和系统性能打下基础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.</a:t>
            </a:r>
            <a:endParaRPr lang="zh-CN" sz="24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zh-CN" sz="2600" b="1" dirty="0">
                <a:latin typeface="幼圆" pitchFamily="49" charset="-122"/>
                <a:ea typeface="幼圆" pitchFamily="49" charset="-122"/>
              </a:rPr>
              <a:t>查询优化分类 ：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400" dirty="0" smtClean="0">
                <a:latin typeface="+mj-ea"/>
                <a:ea typeface="+mj-ea"/>
              </a:rPr>
              <a:t>              </a:t>
            </a:r>
            <a:r>
              <a:rPr lang="zh-CN" sz="2800" dirty="0" smtClean="0">
                <a:latin typeface="+mj-ea"/>
                <a:ea typeface="+mj-ea"/>
              </a:rPr>
              <a:t>代数优化</a:t>
            </a:r>
            <a:r>
              <a:rPr lang="en-US" altLang="zh-CN" sz="2800" dirty="0" smtClean="0">
                <a:latin typeface="+mj-ea"/>
                <a:ea typeface="+mj-ea"/>
              </a:rPr>
              <a:t>	   </a:t>
            </a:r>
            <a:r>
              <a:rPr lang="zh-CN" sz="2800" dirty="0" smtClean="0">
                <a:latin typeface="+mj-ea"/>
                <a:ea typeface="+mj-ea"/>
              </a:rPr>
              <a:t>物理</a:t>
            </a:r>
            <a:r>
              <a:rPr lang="zh-CN" sz="2800" dirty="0">
                <a:latin typeface="+mj-ea"/>
                <a:ea typeface="+mj-ea"/>
              </a:rPr>
              <a:t>优化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55254" y="1057300"/>
            <a:ext cx="3636998" cy="432048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选择</a:t>
            </a:r>
            <a:r>
              <a:rPr lang="zh-CN" altLang="en-US" sz="2400" b="1" dirty="0">
                <a:latin typeface="+mj-ea"/>
                <a:ea typeface="+mj-ea"/>
              </a:rPr>
              <a:t>操作典型实现方法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64087" y="121196"/>
            <a:ext cx="2953519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smtClean="0">
                <a:ea typeface="宋体" pitchFamily="2" charset="-122"/>
              </a:rPr>
              <a:t> —— </a:t>
            </a:r>
            <a:r>
              <a:rPr lang="zh-CN" sz="2400" smtClean="0">
                <a:ea typeface="仿宋_GB2312" pitchFamily="49" charset="-122"/>
              </a:rPr>
              <a:t>选择操作的实现</a:t>
            </a:r>
            <a:r>
              <a:rPr lang="zh-CN" sz="2400" smtClean="0">
                <a:ea typeface="宋体" pitchFamily="2" charset="-122"/>
              </a:rPr>
              <a:t> </a:t>
            </a:r>
            <a:endParaRPr lang="zh-CN" sz="2400" dirty="0"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87624" y="9525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查询操作的算法示例</a:t>
            </a:r>
            <a:endParaRPr lang="zh-CN" sz="3600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  <p:sp>
        <p:nvSpPr>
          <p:cNvPr id="3" name="矩形 2"/>
          <p:cNvSpPr/>
          <p:nvPr/>
        </p:nvSpPr>
        <p:spPr>
          <a:xfrm>
            <a:off x="1043608" y="1561356"/>
            <a:ext cx="7776864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>
                <a:latin typeface="+mj-ea"/>
                <a:ea typeface="+mj-ea"/>
              </a:rPr>
              <a:t>1. </a:t>
            </a:r>
            <a:r>
              <a:rPr lang="zh-CN" altLang="en-US" sz="2200" dirty="0" smtClean="0">
                <a:latin typeface="+mj-ea"/>
                <a:ea typeface="+mj-ea"/>
              </a:rPr>
              <a:t> 简单</a:t>
            </a:r>
            <a:r>
              <a:rPr lang="zh-CN" altLang="en-US" sz="2200" dirty="0">
                <a:latin typeface="+mj-ea"/>
                <a:ea typeface="+mj-ea"/>
              </a:rPr>
              <a:t>的全表扫描方法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 对</a:t>
            </a: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查询的基本表顺序扫描，逐一检查每个元组是否满足</a:t>
            </a: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选</a:t>
            </a:r>
            <a:endParaRPr lang="en-US" altLang="zh-CN" sz="2200" b="0" dirty="0" smtClean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b="0" dirty="0" smtClean="0"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择</a:t>
            </a: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条件</a:t>
            </a: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，把满足</a:t>
            </a: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条件的元组作为结果输出 </a:t>
            </a: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；</a:t>
            </a:r>
            <a:endParaRPr lang="zh-CN" altLang="en-US" sz="2200" b="0" dirty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 适合</a:t>
            </a: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小表，不适合大</a:t>
            </a: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表。</a:t>
            </a:r>
            <a:endParaRPr lang="zh-CN" altLang="en-US" sz="2200" b="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3749583"/>
            <a:ext cx="8424936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110000"/>
              </a:lnSpc>
              <a:spcBef>
                <a:spcPct val="100000"/>
              </a:spcBef>
            </a:pPr>
            <a:r>
              <a:rPr lang="en-US" altLang="zh-CN" sz="2200" dirty="0" smtClean="0">
                <a:latin typeface="+mj-ea"/>
                <a:ea typeface="+mj-ea"/>
              </a:rPr>
              <a:t>2.  </a:t>
            </a:r>
            <a:r>
              <a:rPr lang="zh-CN" altLang="en-US" sz="2200" dirty="0" smtClean="0">
                <a:latin typeface="+mj-ea"/>
                <a:ea typeface="+mj-ea"/>
              </a:rPr>
              <a:t>索引</a:t>
            </a:r>
            <a:r>
              <a:rPr lang="zh-CN" altLang="en-US" sz="2200" dirty="0">
                <a:latin typeface="+mj-ea"/>
                <a:ea typeface="+mj-ea"/>
              </a:rPr>
              <a:t>(或散列)扫描方法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 适合选择条件中的属性上有索引(例如B+树索引或Hash索引)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 通过索引先找到满足条件的元组主码或元组指针，再通过</a:t>
            </a: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元</a:t>
            </a:r>
            <a:endParaRPr lang="en-US" altLang="zh-CN" sz="2200" b="0" dirty="0" smtClean="0">
              <a:latin typeface="幼圆" pitchFamily="49" charset="-122"/>
              <a:ea typeface="幼圆" pitchFamily="49" charset="-122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2200" b="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200" b="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组指针</a:t>
            </a: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直接在查询的基本表中找到元组</a:t>
            </a:r>
            <a:endParaRPr lang="zh-CN" altLang="en-US" sz="22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64087" y="121196"/>
            <a:ext cx="2953519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smtClean="0">
                <a:ea typeface="宋体" pitchFamily="2" charset="-122"/>
              </a:rPr>
              <a:t> —— </a:t>
            </a:r>
            <a:r>
              <a:rPr lang="zh-CN" sz="2400" smtClean="0">
                <a:ea typeface="仿宋_GB2312" pitchFamily="49" charset="-122"/>
              </a:rPr>
              <a:t>选择操作的实现</a:t>
            </a:r>
            <a:r>
              <a:rPr lang="zh-CN" sz="2400" smtClean="0">
                <a:ea typeface="宋体" pitchFamily="2" charset="-122"/>
              </a:rPr>
              <a:t> </a:t>
            </a:r>
            <a:endParaRPr lang="zh-CN" sz="2400" dirty="0">
              <a:ea typeface="宋体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87624" y="9525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查询操作的算法示例</a:t>
            </a:r>
            <a:endParaRPr lang="zh-CN" sz="3600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576" y="3230513"/>
            <a:ext cx="8316416" cy="2147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设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Sno</a:t>
            </a:r>
            <a:r>
              <a:rPr lang="zh-CN" sz="2400" dirty="0" smtClean="0">
                <a:latin typeface="幼圆" pitchFamily="49" charset="-122"/>
                <a:ea typeface="幼圆" pitchFamily="49" charset="-122"/>
              </a:rPr>
              <a:t>上有索引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zh-CN" sz="2400" dirty="0" smtClean="0">
                <a:latin typeface="幼圆" pitchFamily="49" charset="-122"/>
                <a:ea typeface="幼圆" pitchFamily="49" charset="-122"/>
              </a:rPr>
              <a:t>或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Sno</a:t>
            </a:r>
            <a:r>
              <a:rPr lang="zh-CN" sz="2400" dirty="0" smtClean="0">
                <a:latin typeface="幼圆" pitchFamily="49" charset="-122"/>
                <a:ea typeface="幼圆" pitchFamily="49" charset="-122"/>
              </a:rPr>
              <a:t>是散列码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sz="2400" dirty="0" smtClean="0">
                <a:latin typeface="幼圆" pitchFamily="49" charset="-122"/>
                <a:ea typeface="幼圆" pitchFamily="49" charset="-122"/>
              </a:rPr>
              <a:t>使用索引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zh-CN" sz="2400" dirty="0" smtClean="0">
                <a:latin typeface="幼圆" pitchFamily="49" charset="-122"/>
                <a:ea typeface="幼圆" pitchFamily="49" charset="-122"/>
              </a:rPr>
              <a:t>或散列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)</a:t>
            </a:r>
            <a:r>
              <a:rPr lang="zh-CN" sz="2400" dirty="0" smtClean="0">
                <a:latin typeface="幼圆" pitchFamily="49" charset="-122"/>
                <a:ea typeface="幼圆" pitchFamily="49" charset="-122"/>
              </a:rPr>
              <a:t>得到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Sno</a:t>
            </a:r>
            <a:r>
              <a:rPr lang="zh-CN" sz="2400" dirty="0" smtClean="0">
                <a:latin typeface="幼圆" pitchFamily="49" charset="-122"/>
                <a:ea typeface="幼圆" pitchFamily="49" charset="-122"/>
              </a:rPr>
              <a:t>为‘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20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215121’ </a:t>
            </a:r>
            <a:r>
              <a:rPr lang="zh-CN" sz="2400" dirty="0" smtClean="0">
                <a:latin typeface="幼圆" pitchFamily="49" charset="-122"/>
                <a:ea typeface="幼圆" pitchFamily="49" charset="-122"/>
              </a:rPr>
              <a:t>元组的指针；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sz="2400" dirty="0" smtClean="0">
                <a:latin typeface="幼圆" pitchFamily="49" charset="-122"/>
                <a:ea typeface="幼圆" pitchFamily="49" charset="-122"/>
              </a:rPr>
              <a:t>通过元组指针在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student</a:t>
            </a:r>
            <a:r>
              <a:rPr lang="zh-CN" sz="2400" dirty="0" smtClean="0">
                <a:latin typeface="幼圆" pitchFamily="49" charset="-122"/>
                <a:ea typeface="幼圆" pitchFamily="49" charset="-122"/>
              </a:rPr>
              <a:t>表中检索到该学生。</a:t>
            </a:r>
            <a:endParaRPr lang="zh-CN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87624" y="1705372"/>
            <a:ext cx="3240360" cy="1381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SELECT</a:t>
            </a:r>
            <a:r>
              <a:rPr lang="zh-CN" altLang="en-US" sz="2400" dirty="0" smtClean="0"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WHERE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&lt;条件表达式&gt; ；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1130469"/>
            <a:ext cx="22372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 smtClean="0">
                <a:latin typeface="+mj-ea"/>
                <a:cs typeface="Times New Roman" pitchFamily="18" charset="0"/>
              </a:rPr>
              <a:t>以</a:t>
            </a:r>
            <a:r>
              <a:rPr lang="zh-CN" altLang="zh-CN" sz="2200" dirty="0">
                <a:latin typeface="+mj-ea"/>
                <a:cs typeface="Times New Roman" pitchFamily="18" charset="0"/>
              </a:rPr>
              <a:t>C2为</a:t>
            </a:r>
            <a:r>
              <a:rPr lang="zh-CN" altLang="en-US" sz="2200" dirty="0" smtClean="0">
                <a:latin typeface="+mj-ea"/>
                <a:cs typeface="Times New Roman" pitchFamily="18" charset="0"/>
              </a:rPr>
              <a:t>例 </a:t>
            </a:r>
            <a:r>
              <a:rPr lang="en-US" altLang="zh-CN" sz="2200" dirty="0" smtClean="0">
                <a:latin typeface="+mj-ea"/>
                <a:cs typeface="Times New Roman" pitchFamily="18" charset="0"/>
              </a:rPr>
              <a:t>——</a:t>
            </a:r>
            <a:endParaRPr lang="zh-CN" altLang="en-US" sz="22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509294" y="1692399"/>
            <a:ext cx="3167162" cy="1381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SELECT</a:t>
            </a:r>
            <a:r>
              <a:rPr lang="zh-CN" altLang="en-US" sz="2400" dirty="0" smtClean="0"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 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WHERE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dirty="0" smtClean="0">
                <a:cs typeface="Times New Roman" pitchFamily="18" charset="0"/>
              </a:rPr>
              <a:t>Sno</a:t>
            </a:r>
            <a:r>
              <a:rPr lang="zh-CN" altLang="en-US" sz="2000" dirty="0">
                <a:cs typeface="Times New Roman" pitchFamily="18" charset="0"/>
              </a:rPr>
              <a:t>＝'20</a:t>
            </a:r>
            <a:r>
              <a:rPr lang="en-US" altLang="zh-CN" sz="2000" dirty="0">
                <a:cs typeface="Times New Roman" pitchFamily="18" charset="0"/>
              </a:rPr>
              <a:t>1</a:t>
            </a:r>
            <a:r>
              <a:rPr lang="zh-CN" altLang="en-US" sz="2000" dirty="0">
                <a:cs typeface="Times New Roman" pitchFamily="18" charset="0"/>
              </a:rPr>
              <a:t>215121'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7824" y="1160086"/>
            <a:ext cx="3046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cs typeface="Times New Roman" pitchFamily="18" charset="0"/>
              </a:rPr>
              <a:t> C2：Sno＝'20</a:t>
            </a:r>
            <a:r>
              <a:rPr lang="en-US" altLang="zh-CN" sz="2000" dirty="0">
                <a:cs typeface="Times New Roman" pitchFamily="18" charset="0"/>
              </a:rPr>
              <a:t>1</a:t>
            </a:r>
            <a:r>
              <a:rPr lang="zh-CN" altLang="en-US" sz="2000" dirty="0">
                <a:cs typeface="Times New Roman" pitchFamily="18" charset="0"/>
              </a:rPr>
              <a:t>215121'；</a:t>
            </a:r>
            <a:endParaRPr lang="zh-CN" altLang="en-US" sz="2000" dirty="0"/>
          </a:p>
        </p:txBody>
      </p:sp>
      <p:sp>
        <p:nvSpPr>
          <p:cNvPr id="12" name="右箭头 11"/>
          <p:cNvSpPr/>
          <p:nvPr/>
        </p:nvSpPr>
        <p:spPr>
          <a:xfrm>
            <a:off x="4572000" y="2137420"/>
            <a:ext cx="720079" cy="2585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45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91581" y="3485535"/>
            <a:ext cx="8100899" cy="210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zh-CN" sz="2200" dirty="0">
                <a:latin typeface="幼圆" pitchFamily="49" charset="-122"/>
                <a:ea typeface="幼圆" pitchFamily="49" charset="-122"/>
              </a:rPr>
              <a:t>【</a:t>
            </a:r>
            <a:r>
              <a:rPr lang="zh-CN" sz="2200" dirty="0">
                <a:latin typeface="+mj-ea"/>
                <a:ea typeface="+mj-ea"/>
              </a:rPr>
              <a:t>以</a:t>
            </a:r>
            <a:r>
              <a:rPr lang="zh-CN" altLang="zh-CN" sz="2200" dirty="0">
                <a:latin typeface="+mj-ea"/>
                <a:ea typeface="+mj-ea"/>
              </a:rPr>
              <a:t>C3</a:t>
            </a:r>
            <a:r>
              <a:rPr lang="zh-CN" sz="2200" dirty="0">
                <a:latin typeface="+mj-ea"/>
                <a:ea typeface="+mj-ea"/>
              </a:rPr>
              <a:t>为例</a:t>
            </a:r>
            <a:r>
              <a:rPr lang="zh-CN" altLang="zh-CN" sz="2200" dirty="0">
                <a:latin typeface="幼圆" pitchFamily="49" charset="-122"/>
                <a:ea typeface="幼圆" pitchFamily="49" charset="-122"/>
              </a:rPr>
              <a:t>】Sage&gt;20</a:t>
            </a:r>
            <a:r>
              <a:rPr lang="zh-CN" sz="2200" dirty="0">
                <a:latin typeface="幼圆" pitchFamily="49" charset="-122"/>
                <a:ea typeface="幼圆" pitchFamily="49" charset="-122"/>
              </a:rPr>
              <a:t>，并且</a:t>
            </a:r>
            <a:r>
              <a:rPr lang="zh-CN" altLang="zh-CN" sz="2200" dirty="0">
                <a:latin typeface="幼圆" pitchFamily="49" charset="-122"/>
                <a:ea typeface="幼圆" pitchFamily="49" charset="-122"/>
              </a:rPr>
              <a:t>Sage </a:t>
            </a:r>
            <a:r>
              <a:rPr lang="zh-CN" sz="2200" dirty="0">
                <a:latin typeface="幼圆" pitchFamily="49" charset="-122"/>
                <a:ea typeface="幼圆" pitchFamily="49" charset="-122"/>
              </a:rPr>
              <a:t>上有</a:t>
            </a:r>
            <a:r>
              <a:rPr lang="zh-CN" altLang="zh-CN" sz="2200" dirty="0">
                <a:latin typeface="幼圆" pitchFamily="49" charset="-122"/>
                <a:ea typeface="幼圆" pitchFamily="49" charset="-122"/>
              </a:rPr>
              <a:t>B+</a:t>
            </a:r>
            <a:r>
              <a:rPr lang="zh-CN" sz="2200" dirty="0">
                <a:latin typeface="幼圆" pitchFamily="49" charset="-122"/>
                <a:ea typeface="幼圆" pitchFamily="49" charset="-122"/>
              </a:rPr>
              <a:t>树索引</a:t>
            </a:r>
            <a:endParaRPr lang="zh-CN" sz="2200" b="0" dirty="0">
              <a:latin typeface="幼圆" pitchFamily="49" charset="-122"/>
              <a:ea typeface="幼圆" pitchFamily="49" charset="-122"/>
            </a:endParaRPr>
          </a:p>
          <a:p>
            <a:pPr marL="800100" lvl="1" indent="-342900" algn="l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sz="2000" dirty="0" smtClean="0">
                <a:latin typeface="幼圆" pitchFamily="49" charset="-122"/>
                <a:ea typeface="幼圆" pitchFamily="49" charset="-122"/>
              </a:rPr>
              <a:t>使用</a:t>
            </a:r>
            <a:r>
              <a:rPr lang="zh-CN" altLang="zh-CN" sz="2000" dirty="0">
                <a:latin typeface="幼圆" pitchFamily="49" charset="-122"/>
                <a:ea typeface="幼圆" pitchFamily="49" charset="-122"/>
              </a:rPr>
              <a:t>B+</a:t>
            </a:r>
            <a:r>
              <a:rPr lang="zh-CN" sz="2000" dirty="0">
                <a:latin typeface="幼圆" pitchFamily="49" charset="-122"/>
                <a:ea typeface="幼圆" pitchFamily="49" charset="-122"/>
              </a:rPr>
              <a:t>树索引找到</a:t>
            </a:r>
            <a:r>
              <a:rPr lang="zh-CN" altLang="zh-CN" sz="2000" dirty="0">
                <a:latin typeface="幼圆" pitchFamily="49" charset="-122"/>
                <a:ea typeface="幼圆" pitchFamily="49" charset="-122"/>
              </a:rPr>
              <a:t>Sage</a:t>
            </a:r>
            <a:r>
              <a:rPr lang="zh-CN" sz="2000" dirty="0">
                <a:latin typeface="幼圆" pitchFamily="49" charset="-122"/>
                <a:ea typeface="幼圆" pitchFamily="49" charset="-122"/>
              </a:rPr>
              <a:t>＝</a:t>
            </a:r>
            <a:r>
              <a:rPr lang="zh-CN" altLang="zh-CN" sz="2000" dirty="0">
                <a:latin typeface="幼圆" pitchFamily="49" charset="-122"/>
                <a:ea typeface="幼圆" pitchFamily="49" charset="-122"/>
              </a:rPr>
              <a:t>20</a:t>
            </a:r>
            <a:r>
              <a:rPr lang="zh-CN" sz="2000" dirty="0">
                <a:latin typeface="幼圆" pitchFamily="49" charset="-122"/>
                <a:ea typeface="幼圆" pitchFamily="49" charset="-122"/>
              </a:rPr>
              <a:t>的索引项，以此为入口点在</a:t>
            </a:r>
            <a:r>
              <a:rPr lang="zh-CN" altLang="zh-CN" sz="2000" dirty="0">
                <a:latin typeface="幼圆" pitchFamily="49" charset="-122"/>
                <a:ea typeface="幼圆" pitchFamily="49" charset="-122"/>
              </a:rPr>
              <a:t>B+ </a:t>
            </a:r>
            <a:r>
              <a:rPr lang="zh-CN" sz="2000" dirty="0">
                <a:latin typeface="幼圆" pitchFamily="49" charset="-122"/>
                <a:ea typeface="幼圆" pitchFamily="49" charset="-122"/>
              </a:rPr>
              <a:t>树的顺序集上得到 </a:t>
            </a:r>
            <a:r>
              <a:rPr lang="zh-CN" altLang="zh-CN" sz="2000" dirty="0">
                <a:latin typeface="幼圆" pitchFamily="49" charset="-122"/>
                <a:ea typeface="幼圆" pitchFamily="49" charset="-122"/>
              </a:rPr>
              <a:t>Sage &gt;20 </a:t>
            </a:r>
            <a:r>
              <a:rPr lang="zh-CN" sz="2000" dirty="0">
                <a:latin typeface="幼圆" pitchFamily="49" charset="-122"/>
                <a:ea typeface="幼圆" pitchFamily="49" charset="-122"/>
              </a:rPr>
              <a:t>的所有元组指针</a:t>
            </a:r>
            <a:r>
              <a:rPr lang="zh-CN" sz="2000" dirty="0" smtClean="0">
                <a:latin typeface="幼圆" pitchFamily="49" charset="-122"/>
                <a:ea typeface="幼圆" pitchFamily="49" charset="-122"/>
              </a:rPr>
              <a:t>；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marL="800100" lvl="1" indent="-342900" algn="l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sz="2000" dirty="0" smtClean="0">
                <a:latin typeface="幼圆" pitchFamily="49" charset="-122"/>
                <a:ea typeface="幼圆" pitchFamily="49" charset="-122"/>
              </a:rPr>
              <a:t>通过</a:t>
            </a:r>
            <a:r>
              <a:rPr lang="zh-CN" sz="2000" dirty="0">
                <a:latin typeface="幼圆" pitchFamily="49" charset="-122"/>
                <a:ea typeface="幼圆" pitchFamily="49" charset="-122"/>
              </a:rPr>
              <a:t>这些元组指针到</a:t>
            </a:r>
            <a:r>
              <a:rPr lang="zh-CN" altLang="zh-CN" sz="2000" dirty="0">
                <a:latin typeface="幼圆" pitchFamily="49" charset="-122"/>
                <a:ea typeface="幼圆" pitchFamily="49" charset="-122"/>
              </a:rPr>
              <a:t>student</a:t>
            </a:r>
            <a:r>
              <a:rPr lang="zh-CN" sz="2000" dirty="0">
                <a:latin typeface="幼圆" pitchFamily="49" charset="-122"/>
                <a:ea typeface="幼圆" pitchFamily="49" charset="-122"/>
              </a:rPr>
              <a:t>表中检索到所有年龄大于</a:t>
            </a:r>
            <a:r>
              <a:rPr lang="zh-CN" altLang="zh-CN" sz="2000" dirty="0">
                <a:latin typeface="幼圆" pitchFamily="49" charset="-122"/>
                <a:ea typeface="幼圆" pitchFamily="49" charset="-122"/>
              </a:rPr>
              <a:t>20</a:t>
            </a:r>
            <a:r>
              <a:rPr lang="zh-CN" sz="2000" dirty="0">
                <a:latin typeface="幼圆" pitchFamily="49" charset="-122"/>
                <a:ea typeface="幼圆" pitchFamily="49" charset="-122"/>
              </a:rPr>
              <a:t>的学生。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64087" y="121196"/>
            <a:ext cx="2953519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ea typeface="宋体" pitchFamily="2" charset="-122"/>
              </a:rPr>
              <a:t> —— </a:t>
            </a:r>
            <a:r>
              <a:rPr lang="zh-CN" sz="2400" dirty="0" smtClean="0">
                <a:ea typeface="仿宋_GB2312" pitchFamily="49" charset="-122"/>
              </a:rPr>
              <a:t>选择操作的实现</a:t>
            </a:r>
            <a:r>
              <a:rPr lang="zh-CN" sz="2400" dirty="0" smtClean="0">
                <a:ea typeface="宋体" pitchFamily="2" charset="-122"/>
              </a:rPr>
              <a:t> </a:t>
            </a:r>
            <a:endParaRPr lang="zh-CN" sz="2400" dirty="0"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87624" y="9525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查询操作的算法示例</a:t>
            </a:r>
            <a:endParaRPr lang="zh-CN" sz="3600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7624" y="1705372"/>
            <a:ext cx="3240360" cy="1381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SELECT</a:t>
            </a:r>
            <a:r>
              <a:rPr lang="zh-CN" altLang="en-US" sz="2400" dirty="0" smtClean="0"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WHERE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&lt;条件表达式&gt; ；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600" y="1130469"/>
            <a:ext cx="22372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 smtClean="0">
                <a:latin typeface="+mj-ea"/>
                <a:cs typeface="Times New Roman" pitchFamily="18" charset="0"/>
              </a:rPr>
              <a:t>以C</a:t>
            </a:r>
            <a:r>
              <a:rPr lang="en-US" altLang="zh-CN" sz="2200" dirty="0" smtClean="0">
                <a:latin typeface="+mj-ea"/>
                <a:cs typeface="Times New Roman" pitchFamily="18" charset="0"/>
              </a:rPr>
              <a:t>3</a:t>
            </a:r>
            <a:r>
              <a:rPr lang="zh-CN" altLang="zh-CN" sz="2200" dirty="0" smtClean="0">
                <a:latin typeface="+mj-ea"/>
                <a:cs typeface="Times New Roman" pitchFamily="18" charset="0"/>
              </a:rPr>
              <a:t>为</a:t>
            </a:r>
            <a:r>
              <a:rPr lang="zh-CN" altLang="en-US" sz="2200" dirty="0" smtClean="0">
                <a:latin typeface="+mj-ea"/>
                <a:cs typeface="Times New Roman" pitchFamily="18" charset="0"/>
              </a:rPr>
              <a:t>例 </a:t>
            </a:r>
            <a:r>
              <a:rPr lang="en-US" altLang="zh-CN" sz="2200" dirty="0" smtClean="0">
                <a:latin typeface="+mj-ea"/>
                <a:cs typeface="Times New Roman" pitchFamily="18" charset="0"/>
              </a:rPr>
              <a:t>——</a:t>
            </a:r>
            <a:endParaRPr lang="zh-CN" altLang="en-US" sz="22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509294" y="1692399"/>
            <a:ext cx="2519090" cy="1381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SELECT</a:t>
            </a:r>
            <a:r>
              <a:rPr lang="zh-CN" altLang="en-US" sz="2400" dirty="0" smtClean="0"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 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WHERE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cs typeface="Times New Roman" pitchFamily="18" charset="0"/>
              </a:rPr>
              <a:t>Sage</a:t>
            </a:r>
            <a:r>
              <a:rPr lang="zh-CN" altLang="en-US" sz="2400" dirty="0">
                <a:cs typeface="Times New Roman" pitchFamily="18" charset="0"/>
              </a:rPr>
              <a:t>&gt;20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87824" y="1129308"/>
            <a:ext cx="2122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cs typeface="Times New Roman" pitchFamily="18" charset="0"/>
              </a:rPr>
              <a:t> </a:t>
            </a:r>
            <a:r>
              <a:rPr lang="zh-CN" altLang="en-US" sz="2000" dirty="0" smtClean="0">
                <a:cs typeface="Times New Roman" pitchFamily="18" charset="0"/>
              </a:rPr>
              <a:t>C</a:t>
            </a:r>
            <a:r>
              <a:rPr lang="en-US" altLang="zh-CN" sz="2000" dirty="0" smtClean="0">
                <a:cs typeface="Times New Roman" pitchFamily="18" charset="0"/>
              </a:rPr>
              <a:t>3</a:t>
            </a:r>
            <a:r>
              <a:rPr lang="zh-CN" altLang="en-US" sz="2000" dirty="0" smtClean="0">
                <a:cs typeface="Times New Roman" pitchFamily="18" charset="0"/>
              </a:rPr>
              <a:t>：</a:t>
            </a:r>
            <a:r>
              <a:rPr lang="zh-CN" altLang="en-US" sz="2000" dirty="0">
                <a:cs typeface="Times New Roman" pitchFamily="18" charset="0"/>
              </a:rPr>
              <a:t> Sage&gt;20 </a:t>
            </a:r>
            <a:r>
              <a:rPr lang="zh-CN" altLang="en-US" sz="2000" dirty="0" smtClean="0">
                <a:cs typeface="Times New Roman" pitchFamily="18" charset="0"/>
              </a:rPr>
              <a:t>；</a:t>
            </a:r>
            <a:endParaRPr lang="zh-CN" altLang="en-US" sz="2000" dirty="0"/>
          </a:p>
        </p:txBody>
      </p:sp>
      <p:sp>
        <p:nvSpPr>
          <p:cNvPr id="13" name="右箭头 12"/>
          <p:cNvSpPr/>
          <p:nvPr/>
        </p:nvSpPr>
        <p:spPr>
          <a:xfrm>
            <a:off x="4644008" y="2137420"/>
            <a:ext cx="720079" cy="2585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59832" y="913284"/>
            <a:ext cx="3886548" cy="3828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C4: </a:t>
            </a:r>
            <a:r>
              <a:rPr lang="zh-CN" altLang="zh-CN" sz="2400" b="1" dirty="0" smtClean="0">
                <a:latin typeface="幼圆" pitchFamily="49" charset="-122"/>
                <a:ea typeface="幼圆" pitchFamily="49" charset="-122"/>
              </a:rPr>
              <a:t>Sdept</a:t>
            </a:r>
            <a:r>
              <a:rPr lang="zh-CN" sz="2400" b="1" dirty="0">
                <a:latin typeface="幼圆" pitchFamily="49" charset="-122"/>
                <a:ea typeface="幼圆" pitchFamily="49" charset="-122"/>
              </a:rPr>
              <a:t>＝‘</a:t>
            </a:r>
            <a:r>
              <a:rPr lang="zh-CN" altLang="zh-CN" sz="2400" b="1" dirty="0">
                <a:latin typeface="幼圆" pitchFamily="49" charset="-122"/>
                <a:ea typeface="幼圆" pitchFamily="49" charset="-122"/>
              </a:rPr>
              <a:t>CS’ AND Sage&gt;</a:t>
            </a:r>
            <a:r>
              <a:rPr lang="zh-CN" altLang="zh-CN" sz="2400" b="1" dirty="0" smtClean="0">
                <a:latin typeface="幼圆" pitchFamily="49" charset="-122"/>
                <a:ea typeface="幼圆" pitchFamily="49" charset="-122"/>
              </a:rPr>
              <a:t>20</a:t>
            </a:r>
            <a:endParaRPr lang="en-US" altLang="zh-CN" sz="2400" b="1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64087" y="121196"/>
            <a:ext cx="2953519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smtClean="0">
                <a:ea typeface="宋体" pitchFamily="2" charset="-122"/>
              </a:rPr>
              <a:t> —— </a:t>
            </a:r>
            <a:r>
              <a:rPr lang="zh-CN" sz="2400" smtClean="0">
                <a:ea typeface="仿宋_GB2312" pitchFamily="49" charset="-122"/>
              </a:rPr>
              <a:t>选择操作的实现</a:t>
            </a:r>
            <a:r>
              <a:rPr lang="zh-CN" sz="2400" smtClean="0">
                <a:ea typeface="宋体" pitchFamily="2" charset="-122"/>
              </a:rPr>
              <a:t> </a:t>
            </a:r>
            <a:endParaRPr lang="zh-CN" sz="2400" dirty="0"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87624" y="9525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查询操作的算法示例</a:t>
            </a:r>
            <a:endParaRPr lang="zh-CN" sz="3600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  <p:sp>
        <p:nvSpPr>
          <p:cNvPr id="2" name="矩形 1"/>
          <p:cNvSpPr/>
          <p:nvPr/>
        </p:nvSpPr>
        <p:spPr>
          <a:xfrm>
            <a:off x="971600" y="2929508"/>
            <a:ext cx="792088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200" dirty="0" smtClean="0">
                <a:latin typeface="+mj-ea"/>
                <a:ea typeface="+mj-ea"/>
                <a:sym typeface="Arial" pitchFamily="34" charset="0"/>
              </a:rPr>
              <a:t> </a:t>
            </a:r>
            <a:r>
              <a:rPr lang="zh-CN" altLang="zh-CN" sz="2200" dirty="0" smtClean="0">
                <a:latin typeface="+mj-ea"/>
                <a:ea typeface="+mj-ea"/>
                <a:sym typeface="Arial" pitchFamily="34" charset="0"/>
              </a:rPr>
              <a:t>算法一</a:t>
            </a:r>
            <a:r>
              <a:rPr lang="zh-CN" altLang="zh-CN" sz="2200" dirty="0" smtClean="0">
                <a:latin typeface="+mj-ea"/>
                <a:sym typeface="Arial" pitchFamily="34" charset="0"/>
              </a:rPr>
              <a:t>：</a:t>
            </a:r>
            <a:r>
              <a:rPr lang="zh-CN" altLang="en-US" sz="2200" dirty="0" smtClean="0">
                <a:latin typeface="+mj-ea"/>
                <a:sym typeface="Arial" pitchFamily="34" charset="0"/>
              </a:rPr>
              <a:t>（</a:t>
            </a:r>
            <a:r>
              <a:rPr lang="zh-CN" altLang="zh-CN" sz="2000" dirty="0" smtClean="0">
                <a:latin typeface="幼圆" pitchFamily="49" charset="-122"/>
                <a:ea typeface="幼圆" pitchFamily="49" charset="-122"/>
                <a:sym typeface="Arial" pitchFamily="34" charset="0"/>
              </a:rPr>
              <a:t>如果Sdept和Sage上都有索引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  <a:sym typeface="Arial" pitchFamily="34" charset="0"/>
              </a:rPr>
              <a:t>）</a:t>
            </a:r>
            <a:r>
              <a:rPr lang="zh-CN" altLang="zh-CN" sz="2000" dirty="0" smtClean="0">
                <a:latin typeface="幼圆" pitchFamily="49" charset="-122"/>
                <a:ea typeface="幼圆" pitchFamily="49" charset="-122"/>
                <a:sym typeface="Arial" pitchFamily="34" charset="0"/>
              </a:rPr>
              <a:t>分别用上面两种方法分别找到Sdept＝‘CS’的一组元组指针和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  <a:sym typeface="Arial" pitchFamily="34" charset="0"/>
              </a:rPr>
              <a:t> </a:t>
            </a:r>
            <a:r>
              <a:rPr lang="zh-CN" altLang="zh-CN" sz="2000" dirty="0" smtClean="0">
                <a:latin typeface="幼圆" pitchFamily="49" charset="-122"/>
                <a:ea typeface="幼圆" pitchFamily="49" charset="-122"/>
                <a:sym typeface="Arial" pitchFamily="34" charset="0"/>
              </a:rPr>
              <a:t>Sage&gt;20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  <a:sym typeface="Arial" pitchFamily="34" charset="0"/>
              </a:rPr>
              <a:t> </a:t>
            </a:r>
            <a:r>
              <a:rPr lang="zh-CN" altLang="zh-CN" sz="2000" dirty="0" smtClean="0">
                <a:latin typeface="幼圆" pitchFamily="49" charset="-122"/>
                <a:ea typeface="幼圆" pitchFamily="49" charset="-122"/>
                <a:sym typeface="Arial" pitchFamily="34" charset="0"/>
              </a:rPr>
              <a:t>的另一组元组指针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sz="2000" dirty="0" smtClean="0">
                <a:latin typeface="幼圆" pitchFamily="49" charset="-122"/>
                <a:ea typeface="幼圆" pitchFamily="49" charset="-122"/>
              </a:rPr>
              <a:t>求这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两</a:t>
            </a:r>
            <a:r>
              <a:rPr lang="zh-CN" altLang="zh-CN" sz="2000" dirty="0" smtClean="0">
                <a:latin typeface="幼圆" pitchFamily="49" charset="-122"/>
                <a:ea typeface="幼圆" pitchFamily="49" charset="-122"/>
              </a:rPr>
              <a:t>组指针的交集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；</a:t>
            </a:r>
            <a:endParaRPr lang="zh-CN" altLang="zh-CN" sz="2000" dirty="0" smtClean="0">
              <a:latin typeface="幼圆" pitchFamily="49" charset="-122"/>
              <a:ea typeface="幼圆" pitchFamily="49" charset="-122"/>
            </a:endParaRP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sz="2000" dirty="0" smtClean="0">
                <a:latin typeface="幼圆" pitchFamily="49" charset="-122"/>
                <a:ea typeface="幼圆" pitchFamily="49" charset="-122"/>
              </a:rPr>
              <a:t>到student表中检索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；</a:t>
            </a:r>
            <a:endParaRPr lang="zh-CN" altLang="zh-CN" sz="2000" dirty="0" smtClean="0">
              <a:latin typeface="幼圆" pitchFamily="49" charset="-122"/>
              <a:ea typeface="幼圆" pitchFamily="49" charset="-122"/>
            </a:endParaRP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sz="2000" dirty="0" smtClean="0">
                <a:latin typeface="幼圆" pitchFamily="49" charset="-122"/>
                <a:ea typeface="幼圆" pitchFamily="49" charset="-122"/>
              </a:rPr>
              <a:t>得到计算机系年龄大于20的学生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zh-CN" altLang="zh-CN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600" y="914445"/>
            <a:ext cx="22372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 smtClean="0">
                <a:latin typeface="+mj-ea"/>
                <a:cs typeface="Times New Roman" pitchFamily="18" charset="0"/>
              </a:rPr>
              <a:t>以C</a:t>
            </a:r>
            <a:r>
              <a:rPr lang="en-US" altLang="zh-CN" sz="2200" dirty="0">
                <a:latin typeface="+mj-ea"/>
                <a:cs typeface="Times New Roman" pitchFamily="18" charset="0"/>
              </a:rPr>
              <a:t>4</a:t>
            </a:r>
            <a:r>
              <a:rPr lang="zh-CN" altLang="zh-CN" sz="2200" dirty="0" smtClean="0">
                <a:latin typeface="+mj-ea"/>
                <a:cs typeface="Times New Roman" pitchFamily="18" charset="0"/>
              </a:rPr>
              <a:t>为</a:t>
            </a:r>
            <a:r>
              <a:rPr lang="zh-CN" altLang="en-US" sz="2200" dirty="0" smtClean="0">
                <a:latin typeface="+mj-ea"/>
                <a:cs typeface="Times New Roman" pitchFamily="18" charset="0"/>
              </a:rPr>
              <a:t>例 </a:t>
            </a:r>
            <a:r>
              <a:rPr lang="en-US" altLang="zh-CN" sz="2200" dirty="0" smtClean="0">
                <a:latin typeface="+mj-ea"/>
                <a:cs typeface="Times New Roman" pitchFamily="18" charset="0"/>
              </a:rPr>
              <a:t>——</a:t>
            </a:r>
            <a:endParaRPr lang="zh-CN" altLang="en-US" sz="22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15616" y="1417340"/>
            <a:ext cx="3024336" cy="1381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SELECT</a:t>
            </a:r>
            <a:r>
              <a:rPr lang="zh-CN" altLang="en-US" sz="2400" dirty="0" smtClean="0"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WHERE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&lt;条件表达式&gt;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04048" y="1489348"/>
            <a:ext cx="3888432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SELECT</a:t>
            </a:r>
            <a:r>
              <a:rPr lang="zh-CN" altLang="en-US" sz="2400" dirty="0" smtClean="0"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 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WHERE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Sdept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=‘CS’ </a:t>
            </a: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cs typeface="Times New Roman" pitchFamily="18" charset="0"/>
              </a:rPr>
              <a:t>Sage</a:t>
            </a:r>
            <a:r>
              <a:rPr lang="zh-CN" altLang="en-US" sz="2400" dirty="0">
                <a:cs typeface="Times New Roman" pitchFamily="18" charset="0"/>
              </a:rPr>
              <a:t>&gt;20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211960" y="1921396"/>
            <a:ext cx="720079" cy="2585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2" grpId="0"/>
      <p:bldP spid="8" grpId="0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64087" y="121196"/>
            <a:ext cx="2953519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smtClean="0">
                <a:ea typeface="宋体" pitchFamily="2" charset="-122"/>
              </a:rPr>
              <a:t> —— </a:t>
            </a:r>
            <a:r>
              <a:rPr lang="zh-CN" sz="2400" smtClean="0">
                <a:ea typeface="仿宋_GB2312" pitchFamily="49" charset="-122"/>
              </a:rPr>
              <a:t>选择操作的实现</a:t>
            </a:r>
            <a:r>
              <a:rPr lang="zh-CN" sz="2400" smtClean="0">
                <a:ea typeface="宋体" pitchFamily="2" charset="-122"/>
              </a:rPr>
              <a:t> </a:t>
            </a:r>
            <a:endParaRPr lang="zh-CN" sz="2400" dirty="0">
              <a:ea typeface="宋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9525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查询操作的算法示例</a:t>
            </a:r>
            <a:endParaRPr lang="zh-CN" sz="3600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  <p:sp>
        <p:nvSpPr>
          <p:cNvPr id="6" name="矩形 5"/>
          <p:cNvSpPr/>
          <p:nvPr/>
        </p:nvSpPr>
        <p:spPr>
          <a:xfrm>
            <a:off x="971600" y="914445"/>
            <a:ext cx="22372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200" dirty="0" smtClean="0">
                <a:latin typeface="+mj-ea"/>
                <a:cs typeface="Times New Roman" pitchFamily="18" charset="0"/>
              </a:rPr>
              <a:t>以C</a:t>
            </a:r>
            <a:r>
              <a:rPr lang="en-US" altLang="zh-CN" sz="2200" dirty="0">
                <a:latin typeface="+mj-ea"/>
                <a:cs typeface="Times New Roman" pitchFamily="18" charset="0"/>
              </a:rPr>
              <a:t>4</a:t>
            </a:r>
            <a:r>
              <a:rPr lang="zh-CN" altLang="zh-CN" sz="2200" dirty="0" smtClean="0">
                <a:latin typeface="+mj-ea"/>
                <a:cs typeface="Times New Roman" pitchFamily="18" charset="0"/>
              </a:rPr>
              <a:t>为</a:t>
            </a:r>
            <a:r>
              <a:rPr lang="zh-CN" altLang="en-US" sz="2200" dirty="0" smtClean="0">
                <a:latin typeface="+mj-ea"/>
                <a:cs typeface="Times New Roman" pitchFamily="18" charset="0"/>
              </a:rPr>
              <a:t>例 </a:t>
            </a:r>
            <a:r>
              <a:rPr lang="en-US" altLang="zh-CN" sz="2200" dirty="0" smtClean="0">
                <a:latin typeface="+mj-ea"/>
                <a:cs typeface="Times New Roman" pitchFamily="18" charset="0"/>
              </a:rPr>
              <a:t>——</a:t>
            </a:r>
            <a:endParaRPr lang="zh-CN" altLang="en-US" sz="2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15616" y="1417340"/>
            <a:ext cx="3024336" cy="1381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SELECT</a:t>
            </a:r>
            <a:r>
              <a:rPr lang="zh-CN" altLang="en-US" sz="2400" dirty="0" smtClean="0"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WHERE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&lt;条件表达式&gt;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004048" y="1489348"/>
            <a:ext cx="3888432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SELECT</a:t>
            </a:r>
            <a:r>
              <a:rPr lang="zh-CN" altLang="en-US" sz="2400" dirty="0" smtClean="0"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 </a:t>
            </a:r>
          </a:p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WHERE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Sdept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=‘CS’ </a:t>
            </a:r>
            <a:r>
              <a:rPr lang="en-US" altLang="zh-CN" sz="2400" dirty="0" smtClean="0">
                <a:latin typeface="+mj-ea"/>
                <a:ea typeface="+mj-ea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cs typeface="Times New Roman" pitchFamily="18" charset="0"/>
              </a:rPr>
              <a:t>Sage</a:t>
            </a:r>
            <a:r>
              <a:rPr lang="zh-CN" altLang="en-US" sz="2400" dirty="0">
                <a:cs typeface="Times New Roman" pitchFamily="18" charset="0"/>
              </a:rPr>
              <a:t>&gt;20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211960" y="1921396"/>
            <a:ext cx="720079" cy="2585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2785492"/>
            <a:ext cx="867645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zh-CN" altLang="zh-CN" sz="2200" dirty="0">
                <a:latin typeface="+mj-ea"/>
                <a:ea typeface="+mj-ea"/>
              </a:rPr>
              <a:t>算法二：</a:t>
            </a:r>
            <a:r>
              <a:rPr lang="zh-CN" altLang="zh-CN" sz="2000" dirty="0">
                <a:latin typeface="幼圆" pitchFamily="49" charset="-122"/>
                <a:ea typeface="幼圆" pitchFamily="49" charset="-122"/>
              </a:rPr>
              <a:t>找到Sdept＝‘CS’的一组元组指针</a:t>
            </a:r>
            <a:r>
              <a:rPr lang="zh-CN" altLang="zh-CN" sz="2000" dirty="0" smtClean="0">
                <a:latin typeface="幼圆" pitchFamily="49" charset="-122"/>
                <a:ea typeface="幼圆" pitchFamily="49" charset="-122"/>
              </a:rPr>
              <a:t>，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 smtClean="0">
                <a:latin typeface="幼圆" pitchFamily="49" charset="-122"/>
                <a:ea typeface="幼圆" pitchFamily="49" charset="-122"/>
              </a:rPr>
              <a:t>通过</a:t>
            </a:r>
            <a:r>
              <a:rPr lang="zh-CN" altLang="zh-CN" sz="2000" dirty="0">
                <a:latin typeface="幼圆" pitchFamily="49" charset="-122"/>
                <a:ea typeface="幼圆" pitchFamily="49" charset="-122"/>
              </a:rPr>
              <a:t>这些元组指针到student表中检索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sz="2000" dirty="0" smtClean="0">
                <a:latin typeface="幼圆" pitchFamily="49" charset="-122"/>
                <a:ea typeface="幼圆" pitchFamily="49" charset="-122"/>
              </a:rPr>
              <a:t>对</a:t>
            </a:r>
            <a:r>
              <a:rPr lang="zh-CN" altLang="zh-CN" sz="2000" dirty="0">
                <a:latin typeface="幼圆" pitchFamily="49" charset="-122"/>
                <a:ea typeface="幼圆" pitchFamily="49" charset="-122"/>
              </a:rPr>
              <a:t>得到的元组检查另一些选择条件(如Sage&gt;20)是否满足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sz="2000" dirty="0" smtClean="0">
                <a:latin typeface="幼圆" pitchFamily="49" charset="-122"/>
                <a:ea typeface="幼圆" pitchFamily="49" charset="-122"/>
              </a:rPr>
              <a:t>把</a:t>
            </a:r>
            <a:r>
              <a:rPr lang="zh-CN" altLang="zh-CN" sz="2000" dirty="0">
                <a:latin typeface="幼圆" pitchFamily="49" charset="-122"/>
                <a:ea typeface="幼圆" pitchFamily="49" charset="-122"/>
              </a:rPr>
              <a:t>满足条件的元组作为结果输出。  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  <a:p>
            <a:pPr marL="342900" indent="-342900"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一般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情况下，当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“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  <a:sym typeface="+mn-ea"/>
              </a:rPr>
              <a:t>选择率</a:t>
            </a:r>
            <a:r>
              <a:rPr lang="en-US" altLang="zh-CN" sz="1600" dirty="0">
                <a:latin typeface="幼圆" pitchFamily="49" charset="-122"/>
                <a:ea typeface="幼圆" pitchFamily="49" charset="-122"/>
              </a:rPr>
              <a:t>”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较低时，基于索引的选择算法要优于全表扫描算法，但是在其它情况如选择率较高或者需要查找的元组</a:t>
            </a:r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均匀分布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在查找表</a:t>
            </a:r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中，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全表扫描效率更高</a:t>
            </a:r>
            <a:r>
              <a:rPr lang="zh-CN" altLang="en-US" sz="1600" dirty="0" smtClean="0">
                <a:latin typeface="幼圆" pitchFamily="49" charset="-122"/>
                <a:ea typeface="幼圆" pitchFamily="49" charset="-122"/>
              </a:rPr>
              <a:t>一些</a:t>
            </a:r>
            <a:endParaRPr lang="en-US" altLang="zh-CN" sz="1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59832" y="913284"/>
            <a:ext cx="3886548" cy="382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smtClean="0">
                <a:latin typeface="幼圆" pitchFamily="49" charset="-122"/>
                <a:ea typeface="幼圆" pitchFamily="49" charset="-122"/>
              </a:rPr>
              <a:t>C4: </a:t>
            </a:r>
            <a:r>
              <a:rPr lang="zh-CN" altLang="zh-CN" sz="2400" smtClean="0">
                <a:latin typeface="幼圆" pitchFamily="49" charset="-122"/>
                <a:ea typeface="幼圆" pitchFamily="49" charset="-122"/>
              </a:rPr>
              <a:t>Sdept</a:t>
            </a:r>
            <a:r>
              <a:rPr lang="zh-CN" sz="2400" smtClean="0">
                <a:latin typeface="幼圆" pitchFamily="49" charset="-122"/>
                <a:ea typeface="幼圆" pitchFamily="49" charset="-122"/>
              </a:rPr>
              <a:t>＝‘</a:t>
            </a:r>
            <a:r>
              <a:rPr lang="zh-CN" altLang="zh-CN" sz="2400" smtClean="0">
                <a:latin typeface="幼圆" pitchFamily="49" charset="-122"/>
                <a:ea typeface="幼圆" pitchFamily="49" charset="-122"/>
              </a:rPr>
              <a:t>CS’ AND Sage&gt;20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40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36096" y="0"/>
            <a:ext cx="2880320" cy="913284"/>
          </a:xfrm>
        </p:spPr>
        <p:txBody>
          <a:bodyPr/>
          <a:lstStyle/>
          <a:p>
            <a:r>
              <a:rPr lang="en-US" altLang="zh-CN" sz="3200" dirty="0" smtClean="0">
                <a:ea typeface="黑体" pitchFamily="2" charset="-122"/>
              </a:rPr>
              <a:t>——</a:t>
            </a:r>
            <a:r>
              <a:rPr lang="zh-CN" sz="2400" dirty="0" smtClean="0">
                <a:latin typeface="楷体" charset="-122"/>
                <a:ea typeface="楷体" charset="-122"/>
              </a:rPr>
              <a:t>连接</a:t>
            </a:r>
            <a:r>
              <a:rPr lang="zh-CN" sz="2400" dirty="0">
                <a:latin typeface="楷体" charset="-122"/>
                <a:ea typeface="楷体" charset="-122"/>
              </a:rPr>
              <a:t>操作的</a:t>
            </a:r>
            <a:r>
              <a:rPr lang="zh-CN" sz="2400" dirty="0" smtClean="0">
                <a:latin typeface="楷体" charset="-122"/>
                <a:ea typeface="楷体" charset="-122"/>
              </a:rPr>
              <a:t>实现</a:t>
            </a:r>
            <a:endParaRPr lang="zh-CN" sz="3200" dirty="0">
              <a:latin typeface="楷体" charset="-122"/>
              <a:ea typeface="楷体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33501"/>
            <a:ext cx="7488832" cy="120392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连接操作是查询处理中最耗时的操作之一 </a:t>
            </a:r>
          </a:p>
          <a:p>
            <a:pPr>
              <a:lnSpc>
                <a:spcPct val="130000"/>
              </a:lnSpc>
            </a:pPr>
            <a:r>
              <a:rPr lang="zh-CN" altLang="en-US" sz="1900" b="1" dirty="0" smtClean="0">
                <a:latin typeface="幼圆" pitchFamily="49" charset="-122"/>
                <a:ea typeface="幼圆" pitchFamily="49" charset="-122"/>
              </a:rPr>
              <a:t>       本</a:t>
            </a:r>
            <a:r>
              <a:rPr lang="zh-CN" altLang="en-US" sz="1900" b="1" dirty="0">
                <a:latin typeface="幼圆" pitchFamily="49" charset="-122"/>
                <a:ea typeface="幼圆" pitchFamily="49" charset="-122"/>
              </a:rPr>
              <a:t>节只讨论等值连接(或自然连接)最常用的实现算法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20516" y="3649588"/>
            <a:ext cx="6407868" cy="174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lang="zh-CN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 smtClean="0">
                <a:latin typeface="+mj-ea"/>
                <a:ea typeface="+mj-ea"/>
              </a:rPr>
              <a:t>） </a:t>
            </a:r>
            <a:r>
              <a:rPr lang="zh-CN" sz="2000" dirty="0" smtClean="0">
                <a:latin typeface="+mj-ea"/>
                <a:ea typeface="+mj-ea"/>
              </a:rPr>
              <a:t>嵌套循环</a:t>
            </a:r>
            <a:r>
              <a:rPr lang="zh-CN" sz="2000" dirty="0">
                <a:latin typeface="+mj-ea"/>
                <a:ea typeface="+mj-ea"/>
              </a:rPr>
              <a:t>方法</a:t>
            </a:r>
            <a:r>
              <a:rPr lang="zh-CN" altLang="zh-CN" sz="2000" dirty="0">
                <a:latin typeface="+mj-ea"/>
                <a:ea typeface="+mj-ea"/>
              </a:rPr>
              <a:t>(nested loop) 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lang="zh-CN" altLang="zh-CN" sz="2000" dirty="0">
                <a:latin typeface="+mj-ea"/>
                <a:ea typeface="+mj-ea"/>
              </a:rPr>
              <a:t>2</a:t>
            </a:r>
            <a:r>
              <a:rPr lang="zh-CN" altLang="zh-CN" sz="2000" dirty="0" smtClean="0">
                <a:latin typeface="+mj-ea"/>
                <a:ea typeface="+mj-ea"/>
              </a:rPr>
              <a:t>）</a:t>
            </a: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zh-CN" sz="2000" dirty="0" smtClean="0">
                <a:latin typeface="+mj-ea"/>
                <a:ea typeface="+mj-ea"/>
              </a:rPr>
              <a:t>排序</a:t>
            </a:r>
            <a:r>
              <a:rPr lang="zh-CN" altLang="zh-CN" sz="2000" dirty="0">
                <a:latin typeface="+mj-ea"/>
                <a:ea typeface="+mj-ea"/>
              </a:rPr>
              <a:t>-</a:t>
            </a:r>
            <a:r>
              <a:rPr lang="zh-CN" sz="2000" dirty="0">
                <a:latin typeface="+mj-ea"/>
                <a:ea typeface="+mj-ea"/>
              </a:rPr>
              <a:t>合并方法</a:t>
            </a:r>
            <a:r>
              <a:rPr lang="zh-CN" altLang="zh-CN" sz="2000" dirty="0">
                <a:latin typeface="+mj-ea"/>
                <a:ea typeface="+mj-ea"/>
              </a:rPr>
              <a:t>(sort-merge join </a:t>
            </a:r>
            <a:r>
              <a:rPr lang="zh-CN" sz="2000" dirty="0">
                <a:latin typeface="+mj-ea"/>
                <a:ea typeface="+mj-ea"/>
              </a:rPr>
              <a:t>或</a:t>
            </a:r>
            <a:r>
              <a:rPr lang="zh-CN" altLang="zh-CN" sz="2000" dirty="0">
                <a:latin typeface="+mj-ea"/>
                <a:ea typeface="+mj-ea"/>
              </a:rPr>
              <a:t>merge join)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00000"/>
            </a:pPr>
            <a:r>
              <a:rPr lang="zh-CN" altLang="zh-CN" sz="2000" dirty="0">
                <a:latin typeface="+mj-ea"/>
                <a:ea typeface="+mj-ea"/>
              </a:rPr>
              <a:t>3</a:t>
            </a:r>
            <a:r>
              <a:rPr lang="zh-CN" altLang="zh-CN" sz="2000" dirty="0" smtClean="0">
                <a:latin typeface="+mj-ea"/>
                <a:ea typeface="+mj-ea"/>
              </a:rPr>
              <a:t>）</a:t>
            </a:r>
            <a:r>
              <a:rPr lang="en-US" altLang="zh-CN" sz="2000" dirty="0" smtClean="0">
                <a:latin typeface="+mj-ea"/>
                <a:ea typeface="+mj-ea"/>
              </a:rPr>
              <a:t> </a:t>
            </a:r>
            <a:r>
              <a:rPr lang="zh-CN" sz="2000" dirty="0" smtClean="0">
                <a:latin typeface="+mj-ea"/>
                <a:ea typeface="+mj-ea"/>
              </a:rPr>
              <a:t>索引</a:t>
            </a:r>
            <a:r>
              <a:rPr lang="zh-CN" sz="2000" dirty="0">
                <a:latin typeface="+mj-ea"/>
                <a:ea typeface="+mj-ea"/>
              </a:rPr>
              <a:t>连接</a:t>
            </a:r>
            <a:r>
              <a:rPr lang="zh-CN" altLang="zh-CN" sz="2000" dirty="0">
                <a:latin typeface="+mj-ea"/>
                <a:ea typeface="+mj-ea"/>
              </a:rPr>
              <a:t>(index join)</a:t>
            </a:r>
            <a:r>
              <a:rPr lang="zh-CN" sz="2000" dirty="0">
                <a:latin typeface="+mj-ea"/>
                <a:ea typeface="+mj-ea"/>
              </a:rPr>
              <a:t>方法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9525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查询操作的算法示例</a:t>
            </a:r>
            <a:endParaRPr lang="zh-CN" sz="3600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  <p:sp>
        <p:nvSpPr>
          <p:cNvPr id="2" name="矩形 1"/>
          <p:cNvSpPr/>
          <p:nvPr/>
        </p:nvSpPr>
        <p:spPr>
          <a:xfrm>
            <a:off x="2051720" y="2137420"/>
            <a:ext cx="4680520" cy="12926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dirty="0">
                <a:cs typeface="Times New Roman" pitchFamily="18" charset="0"/>
              </a:rPr>
              <a:t>【例】 </a:t>
            </a:r>
            <a:r>
              <a:rPr lang="zh-CN" altLang="en-US" sz="2000" dirty="0" smtClean="0">
                <a:latin typeface="+mj-ea"/>
                <a:ea typeface="+mj-ea"/>
                <a:cs typeface="Times New Roman" pitchFamily="18" charset="0"/>
              </a:rPr>
              <a:t>SELECT</a:t>
            </a:r>
            <a:r>
              <a:rPr lang="zh-CN" altLang="en-US" sz="2000" dirty="0" smtClean="0">
                <a:cs typeface="Times New Roman" pitchFamily="18" charset="0"/>
              </a:rPr>
              <a:t>  </a:t>
            </a:r>
            <a:r>
              <a:rPr lang="zh-CN" altLang="en-US" sz="2000" dirty="0">
                <a:cs typeface="Times New Roman" pitchFamily="18" charset="0"/>
              </a:rPr>
              <a:t>* </a:t>
            </a:r>
          </a:p>
          <a:p>
            <a:pPr algn="l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dirty="0">
                <a:cs typeface="Times New Roman" pitchFamily="18" charset="0"/>
              </a:rPr>
              <a:t>             </a:t>
            </a:r>
            <a:r>
              <a:rPr lang="zh-CN" altLang="en-US" sz="2000" dirty="0">
                <a:latin typeface="+mj-ea"/>
                <a:ea typeface="+mj-ea"/>
                <a:cs typeface="Times New Roman" pitchFamily="18" charset="0"/>
              </a:rPr>
              <a:t>FROM</a:t>
            </a:r>
            <a:r>
              <a:rPr lang="zh-CN" altLang="en-US" sz="2000" dirty="0" smtClean="0">
                <a:cs typeface="Times New Roman" pitchFamily="18" charset="0"/>
              </a:rPr>
              <a:t>   </a:t>
            </a:r>
            <a:r>
              <a:rPr lang="zh-CN" altLang="en-US" sz="2000" dirty="0">
                <a:cs typeface="Times New Roman" pitchFamily="18" charset="0"/>
              </a:rPr>
              <a:t>Student，</a:t>
            </a:r>
            <a:r>
              <a:rPr lang="zh-CN" altLang="en-US" sz="2000" dirty="0" smtClean="0">
                <a:cs typeface="Times New Roman" pitchFamily="18" charset="0"/>
              </a:rPr>
              <a:t>SC</a:t>
            </a:r>
            <a:r>
              <a:rPr lang="zh-CN" altLang="en-US" sz="2000" dirty="0">
                <a:cs typeface="Times New Roman" pitchFamily="18" charset="0"/>
              </a:rPr>
              <a:t>	      </a:t>
            </a:r>
          </a:p>
          <a:p>
            <a:pPr algn="l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dirty="0">
                <a:cs typeface="Times New Roman" pitchFamily="18" charset="0"/>
              </a:rPr>
              <a:t>             </a:t>
            </a:r>
            <a:r>
              <a:rPr lang="zh-CN" altLang="en-US" sz="2000" dirty="0">
                <a:latin typeface="+mj-ea"/>
                <a:ea typeface="+mj-ea"/>
                <a:cs typeface="Times New Roman" pitchFamily="18" charset="0"/>
              </a:rPr>
              <a:t>WHERE</a:t>
            </a:r>
            <a:r>
              <a:rPr lang="zh-CN" altLang="en-US" sz="2000" dirty="0">
                <a:cs typeface="Times New Roman" pitchFamily="18" charset="0"/>
              </a:rPr>
              <a:t>   Student.Sno=SC.Sno</a:t>
            </a:r>
            <a:r>
              <a:rPr lang="zh-CN" altLang="en-US" sz="2000" dirty="0"/>
              <a:t>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  <p:bldP spid="18436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1201316"/>
            <a:ext cx="7848872" cy="3816424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+mj-ea"/>
                <a:ea typeface="+mj-ea"/>
              </a:rPr>
              <a:t>1） 嵌套循环</a:t>
            </a:r>
            <a:r>
              <a:rPr lang="zh-CN" altLang="en-US" sz="2400" b="1" dirty="0">
                <a:latin typeface="+mj-ea"/>
                <a:ea typeface="+mj-ea"/>
              </a:rPr>
              <a:t>方法(nested loop)</a:t>
            </a:r>
          </a:p>
          <a:p>
            <a:pPr marL="1083564" indent="-45720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对外层循环(Student)的每一个元组(s)，检索内层循环(SC)中的每一个元组(sc)</a:t>
            </a:r>
          </a:p>
          <a:p>
            <a:pPr marL="1083564" indent="-45720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检查这两个元组在连接属性(sno)上是否相等</a:t>
            </a:r>
          </a:p>
          <a:p>
            <a:pPr marL="1083564" indent="-457200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如果满足连接条件，则串接后作为结果输出，直到外层循环表中的元组处理完为止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36096" y="0"/>
            <a:ext cx="28803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smtClean="0">
                <a:ea typeface="黑体" pitchFamily="2" charset="-122"/>
              </a:rPr>
              <a:t>——</a:t>
            </a:r>
            <a:r>
              <a:rPr lang="zh-CN" sz="2400" smtClean="0">
                <a:latin typeface="楷体" charset="-122"/>
                <a:ea typeface="楷体" charset="-122"/>
              </a:rPr>
              <a:t>连接操作的实现</a:t>
            </a:r>
            <a:endParaRPr lang="zh-CN" sz="3200" dirty="0">
              <a:latin typeface="楷体" charset="-122"/>
              <a:ea typeface="楷体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87624" y="9525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查询操作的算法示例</a:t>
            </a:r>
            <a:endParaRPr lang="zh-CN" sz="3600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6892" y="985292"/>
            <a:ext cx="8101533" cy="44644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400" b="1" dirty="0" smtClean="0">
                <a:latin typeface="+mj-ea"/>
                <a:ea typeface="+mj-ea"/>
              </a:rPr>
              <a:t>2</a:t>
            </a:r>
            <a:r>
              <a:rPr lang="zh-CN" altLang="en-US" sz="2400" b="1" dirty="0" smtClean="0">
                <a:latin typeface="+mj-ea"/>
                <a:ea typeface="+mj-ea"/>
              </a:rPr>
              <a:t>）</a:t>
            </a:r>
            <a:r>
              <a:rPr lang="zh-CN" sz="2400" b="1" dirty="0" smtClean="0">
                <a:latin typeface="+mj-ea"/>
                <a:ea typeface="+mj-ea"/>
              </a:rPr>
              <a:t>排序</a:t>
            </a:r>
            <a:r>
              <a:rPr lang="zh-CN" altLang="zh-CN" sz="2400" b="1" dirty="0">
                <a:latin typeface="+mj-ea"/>
                <a:ea typeface="+mj-ea"/>
              </a:rPr>
              <a:t>-</a:t>
            </a:r>
            <a:r>
              <a:rPr lang="zh-CN" sz="2400" b="1" dirty="0">
                <a:latin typeface="+mj-ea"/>
                <a:ea typeface="+mj-ea"/>
              </a:rPr>
              <a:t>合并方法</a:t>
            </a:r>
            <a:r>
              <a:rPr lang="zh-CN" altLang="zh-CN" sz="2400" b="1" dirty="0">
                <a:latin typeface="+mj-ea"/>
                <a:ea typeface="+mj-ea"/>
              </a:rPr>
              <a:t>(sort-merge join)</a:t>
            </a:r>
            <a:r>
              <a:rPr lang="zh-CN" altLang="zh-CN" sz="24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sz="1900" b="1" dirty="0">
                <a:latin typeface="幼圆" pitchFamily="49" charset="-122"/>
                <a:ea typeface="幼圆" pitchFamily="49" charset="-122"/>
              </a:rPr>
              <a:t>适合连接的诸表已经排好序的情况 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sz="1900" b="1" dirty="0">
                <a:latin typeface="幼圆" pitchFamily="49" charset="-122"/>
                <a:ea typeface="幼圆" pitchFamily="49" charset="-122"/>
              </a:rPr>
              <a:t>排序－合并连接方法的步骤：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sz="1900" b="1" dirty="0">
                <a:latin typeface="幼圆" pitchFamily="49" charset="-122"/>
                <a:ea typeface="幼圆" pitchFamily="49" charset="-122"/>
              </a:rPr>
              <a:t>如果连接的表没有排好序，先对</a:t>
            </a:r>
            <a:r>
              <a:rPr lang="zh-CN" altLang="zh-CN" sz="1900" b="1" dirty="0">
                <a:latin typeface="幼圆" pitchFamily="49" charset="-122"/>
                <a:ea typeface="幼圆" pitchFamily="49" charset="-122"/>
              </a:rPr>
              <a:t>Student</a:t>
            </a:r>
            <a:r>
              <a:rPr lang="zh-CN" sz="1900" b="1" dirty="0">
                <a:latin typeface="幼圆" pitchFamily="49" charset="-122"/>
                <a:ea typeface="幼圆" pitchFamily="49" charset="-122"/>
              </a:rPr>
              <a:t>表和</a:t>
            </a:r>
            <a:r>
              <a:rPr lang="zh-CN" altLang="zh-CN" sz="1900" b="1" dirty="0">
                <a:latin typeface="幼圆" pitchFamily="49" charset="-122"/>
                <a:ea typeface="幼圆" pitchFamily="49" charset="-122"/>
              </a:rPr>
              <a:t>SC</a:t>
            </a:r>
            <a:r>
              <a:rPr lang="zh-CN" sz="1900" b="1" dirty="0">
                <a:latin typeface="幼圆" pitchFamily="49" charset="-122"/>
                <a:ea typeface="幼圆" pitchFamily="49" charset="-122"/>
              </a:rPr>
              <a:t>表按连接属性</a:t>
            </a:r>
            <a:r>
              <a:rPr lang="zh-CN" altLang="zh-CN" sz="1900" b="1" dirty="0">
                <a:latin typeface="幼圆" pitchFamily="49" charset="-122"/>
                <a:ea typeface="幼圆" pitchFamily="49" charset="-122"/>
              </a:rPr>
              <a:t>Sno</a:t>
            </a:r>
            <a:r>
              <a:rPr lang="zh-CN" sz="1900" b="1" dirty="0" smtClean="0">
                <a:latin typeface="幼圆" pitchFamily="49" charset="-122"/>
                <a:ea typeface="幼圆" pitchFamily="49" charset="-122"/>
              </a:rPr>
              <a:t>排序</a:t>
            </a:r>
            <a:r>
              <a:rPr lang="zh-CN" altLang="en-US" sz="1900" b="1" dirty="0" smtClean="0">
                <a:latin typeface="幼圆" pitchFamily="49" charset="-122"/>
                <a:ea typeface="幼圆" pitchFamily="49" charset="-122"/>
              </a:rPr>
              <a:t>；</a:t>
            </a:r>
            <a:r>
              <a:rPr lang="zh-CN" sz="1900" b="1" dirty="0" smtClean="0">
                <a:latin typeface="幼圆" pitchFamily="49" charset="-122"/>
                <a:ea typeface="幼圆" pitchFamily="49" charset="-122"/>
              </a:rPr>
              <a:t> </a:t>
            </a:r>
            <a:endParaRPr lang="zh-CN" sz="19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sz="1900" b="1" dirty="0">
                <a:latin typeface="幼圆" pitchFamily="49" charset="-122"/>
                <a:ea typeface="幼圆" pitchFamily="49" charset="-122"/>
              </a:rPr>
              <a:t>取</a:t>
            </a:r>
            <a:r>
              <a:rPr lang="zh-CN" altLang="zh-CN" sz="1900" b="1" dirty="0">
                <a:latin typeface="幼圆" pitchFamily="49" charset="-122"/>
                <a:ea typeface="幼圆" pitchFamily="49" charset="-122"/>
              </a:rPr>
              <a:t>Student</a:t>
            </a:r>
            <a:r>
              <a:rPr lang="zh-CN" sz="1900" b="1" dirty="0">
                <a:latin typeface="幼圆" pitchFamily="49" charset="-122"/>
                <a:ea typeface="幼圆" pitchFamily="49" charset="-122"/>
              </a:rPr>
              <a:t>表中第一个</a:t>
            </a:r>
            <a:r>
              <a:rPr lang="zh-CN" altLang="zh-CN" sz="1900" b="1" dirty="0">
                <a:latin typeface="幼圆" pitchFamily="49" charset="-122"/>
                <a:ea typeface="幼圆" pitchFamily="49" charset="-122"/>
              </a:rPr>
              <a:t>Sno</a:t>
            </a:r>
            <a:r>
              <a:rPr lang="zh-CN" sz="1900" b="1" dirty="0">
                <a:latin typeface="幼圆" pitchFamily="49" charset="-122"/>
                <a:ea typeface="幼圆" pitchFamily="49" charset="-122"/>
              </a:rPr>
              <a:t>，依次扫描</a:t>
            </a:r>
            <a:r>
              <a:rPr lang="zh-CN" altLang="zh-CN" sz="1900" b="1" dirty="0">
                <a:latin typeface="幼圆" pitchFamily="49" charset="-122"/>
                <a:ea typeface="幼圆" pitchFamily="49" charset="-122"/>
              </a:rPr>
              <a:t>SC</a:t>
            </a:r>
            <a:r>
              <a:rPr lang="zh-CN" sz="1900" b="1" dirty="0">
                <a:latin typeface="幼圆" pitchFamily="49" charset="-122"/>
                <a:ea typeface="幼圆" pitchFamily="49" charset="-122"/>
              </a:rPr>
              <a:t>表中具有相同</a:t>
            </a:r>
            <a:r>
              <a:rPr lang="zh-CN" altLang="zh-CN" sz="1900" b="1" dirty="0">
                <a:latin typeface="幼圆" pitchFamily="49" charset="-122"/>
                <a:ea typeface="幼圆" pitchFamily="49" charset="-122"/>
              </a:rPr>
              <a:t>Sno</a:t>
            </a:r>
            <a:r>
              <a:rPr lang="zh-CN" sz="1900" b="1" dirty="0">
                <a:latin typeface="幼圆" pitchFamily="49" charset="-122"/>
                <a:ea typeface="幼圆" pitchFamily="49" charset="-122"/>
              </a:rPr>
              <a:t>的</a:t>
            </a:r>
            <a:r>
              <a:rPr lang="zh-CN" sz="1900" b="1" dirty="0" smtClean="0">
                <a:latin typeface="幼圆" pitchFamily="49" charset="-122"/>
                <a:ea typeface="幼圆" pitchFamily="49" charset="-122"/>
              </a:rPr>
              <a:t>元组</a:t>
            </a:r>
            <a:r>
              <a:rPr lang="zh-CN" altLang="en-US" sz="1900" b="1" dirty="0" smtClean="0">
                <a:latin typeface="幼圆" pitchFamily="49" charset="-122"/>
                <a:ea typeface="幼圆" pitchFamily="49" charset="-122"/>
              </a:rPr>
              <a:t>；</a:t>
            </a:r>
            <a:r>
              <a:rPr lang="zh-CN" sz="1900" b="1" dirty="0" smtClean="0">
                <a:latin typeface="幼圆" pitchFamily="49" charset="-122"/>
                <a:ea typeface="幼圆" pitchFamily="49" charset="-122"/>
              </a:rPr>
              <a:t> </a:t>
            </a:r>
            <a:endParaRPr lang="zh-CN" sz="19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sz="1900" b="1" dirty="0">
                <a:latin typeface="幼圆" pitchFamily="49" charset="-122"/>
                <a:ea typeface="幼圆" pitchFamily="49" charset="-122"/>
              </a:rPr>
              <a:t>当扫描到</a:t>
            </a:r>
            <a:r>
              <a:rPr lang="zh-CN" altLang="zh-CN" sz="1900" b="1" dirty="0">
                <a:latin typeface="幼圆" pitchFamily="49" charset="-122"/>
                <a:ea typeface="幼圆" pitchFamily="49" charset="-122"/>
              </a:rPr>
              <a:t>Sno</a:t>
            </a:r>
            <a:r>
              <a:rPr lang="zh-CN" sz="1900" b="1" dirty="0">
                <a:latin typeface="幼圆" pitchFamily="49" charset="-122"/>
                <a:ea typeface="幼圆" pitchFamily="49" charset="-122"/>
              </a:rPr>
              <a:t>不相同的第一个</a:t>
            </a:r>
            <a:r>
              <a:rPr lang="zh-CN" altLang="zh-CN" sz="1900" b="1" dirty="0">
                <a:latin typeface="幼圆" pitchFamily="49" charset="-122"/>
                <a:ea typeface="幼圆" pitchFamily="49" charset="-122"/>
              </a:rPr>
              <a:t>SC</a:t>
            </a:r>
            <a:r>
              <a:rPr lang="zh-CN" sz="1900" b="1" dirty="0">
                <a:latin typeface="幼圆" pitchFamily="49" charset="-122"/>
                <a:ea typeface="幼圆" pitchFamily="49" charset="-122"/>
              </a:rPr>
              <a:t>元组时，返回</a:t>
            </a:r>
            <a:r>
              <a:rPr lang="zh-CN" altLang="zh-CN" sz="1900" b="1" dirty="0">
                <a:latin typeface="幼圆" pitchFamily="49" charset="-122"/>
                <a:ea typeface="幼圆" pitchFamily="49" charset="-122"/>
              </a:rPr>
              <a:t>Student</a:t>
            </a:r>
            <a:r>
              <a:rPr lang="zh-CN" sz="1900" b="1" dirty="0">
                <a:latin typeface="幼圆" pitchFamily="49" charset="-122"/>
                <a:ea typeface="幼圆" pitchFamily="49" charset="-122"/>
              </a:rPr>
              <a:t>表扫描它的下一个元组，再扫描</a:t>
            </a:r>
            <a:r>
              <a:rPr lang="zh-CN" altLang="zh-CN" sz="1900" b="1" dirty="0">
                <a:latin typeface="幼圆" pitchFamily="49" charset="-122"/>
                <a:ea typeface="幼圆" pitchFamily="49" charset="-122"/>
              </a:rPr>
              <a:t>SC</a:t>
            </a:r>
            <a:r>
              <a:rPr lang="zh-CN" sz="1900" b="1" dirty="0">
                <a:latin typeface="幼圆" pitchFamily="49" charset="-122"/>
                <a:ea typeface="幼圆" pitchFamily="49" charset="-122"/>
              </a:rPr>
              <a:t>表中具有相同</a:t>
            </a:r>
            <a:r>
              <a:rPr lang="zh-CN" altLang="zh-CN" sz="1900" b="1" dirty="0">
                <a:latin typeface="幼圆" pitchFamily="49" charset="-122"/>
                <a:ea typeface="幼圆" pitchFamily="49" charset="-122"/>
              </a:rPr>
              <a:t>Sno</a:t>
            </a:r>
            <a:r>
              <a:rPr lang="zh-CN" sz="1900" b="1" dirty="0">
                <a:latin typeface="幼圆" pitchFamily="49" charset="-122"/>
                <a:ea typeface="幼圆" pitchFamily="49" charset="-122"/>
              </a:rPr>
              <a:t>的元组，把它们连接</a:t>
            </a:r>
            <a:r>
              <a:rPr lang="zh-CN" sz="1900" b="1" dirty="0" smtClean="0">
                <a:latin typeface="幼圆" pitchFamily="49" charset="-122"/>
                <a:ea typeface="幼圆" pitchFamily="49" charset="-122"/>
              </a:rPr>
              <a:t>起来</a:t>
            </a:r>
            <a:r>
              <a:rPr lang="zh-CN" altLang="en-US" sz="1900" b="1" dirty="0" smtClean="0">
                <a:latin typeface="幼圆" pitchFamily="49" charset="-122"/>
                <a:ea typeface="幼圆" pitchFamily="49" charset="-122"/>
              </a:rPr>
              <a:t>；</a:t>
            </a:r>
            <a:r>
              <a:rPr lang="zh-CN" sz="1900" b="1" dirty="0" smtClean="0">
                <a:latin typeface="幼圆" pitchFamily="49" charset="-122"/>
                <a:ea typeface="幼圆" pitchFamily="49" charset="-122"/>
              </a:rPr>
              <a:t> </a:t>
            </a:r>
            <a:endParaRPr lang="zh-CN" sz="19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sz="1900" b="1" dirty="0">
                <a:latin typeface="幼圆" pitchFamily="49" charset="-122"/>
                <a:ea typeface="幼圆" pitchFamily="49" charset="-122"/>
              </a:rPr>
              <a:t>重复上述步骤直到</a:t>
            </a:r>
            <a:r>
              <a:rPr lang="zh-CN" altLang="zh-CN" sz="1900" b="1" dirty="0">
                <a:latin typeface="幼圆" pitchFamily="49" charset="-122"/>
                <a:ea typeface="幼圆" pitchFamily="49" charset="-122"/>
              </a:rPr>
              <a:t>Student </a:t>
            </a:r>
            <a:r>
              <a:rPr lang="zh-CN" sz="1900" b="1" dirty="0">
                <a:latin typeface="幼圆" pitchFamily="49" charset="-122"/>
                <a:ea typeface="幼圆" pitchFamily="49" charset="-122"/>
              </a:rPr>
              <a:t>表扫描</a:t>
            </a:r>
            <a:r>
              <a:rPr lang="zh-CN" sz="1900" b="1" dirty="0" smtClean="0">
                <a:latin typeface="幼圆" pitchFamily="49" charset="-122"/>
                <a:ea typeface="幼圆" pitchFamily="49" charset="-122"/>
              </a:rPr>
              <a:t>完</a:t>
            </a:r>
            <a:r>
              <a:rPr lang="en-US" altLang="zh-CN" sz="1900" dirty="0">
                <a:latin typeface="幼圆" pitchFamily="49" charset="-122"/>
                <a:ea typeface="幼圆" pitchFamily="49" charset="-122"/>
              </a:rPr>
              <a:t>.</a:t>
            </a:r>
            <a:endParaRPr lang="zh-CN" sz="19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436096" y="0"/>
            <a:ext cx="28803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smtClean="0">
                <a:ea typeface="黑体" pitchFamily="2" charset="-122"/>
              </a:rPr>
              <a:t>——</a:t>
            </a:r>
            <a:r>
              <a:rPr lang="zh-CN" sz="2400" smtClean="0">
                <a:latin typeface="楷体" charset="-122"/>
                <a:ea typeface="楷体" charset="-122"/>
              </a:rPr>
              <a:t>连接操作的实现</a:t>
            </a:r>
            <a:endParaRPr lang="zh-CN" sz="3200" dirty="0">
              <a:latin typeface="楷体" charset="-122"/>
              <a:ea typeface="楷体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87624" y="9525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查询操作的算法示例</a:t>
            </a:r>
            <a:endParaRPr lang="zh-CN" sz="3600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7704" y="3001517"/>
            <a:ext cx="5905500" cy="2664295"/>
            <a:chOff x="1403350" y="1022507"/>
            <a:chExt cx="5905500" cy="3197154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1403350" y="1108917"/>
              <a:ext cx="1570296" cy="242034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>
                <a:lnSpc>
                  <a:spcPct val="170000"/>
                </a:lnSpc>
              </a:pPr>
              <a:r>
                <a:rPr lang="zh-CN" altLang="zh-CN" sz="2000" dirty="0"/>
                <a:t>201215121</a:t>
              </a:r>
            </a:p>
            <a:p>
              <a:pPr marL="342900" indent="-342900">
                <a:lnSpc>
                  <a:spcPct val="170000"/>
                </a:lnSpc>
              </a:pPr>
              <a:r>
                <a:rPr lang="zh-CN" altLang="zh-CN" sz="2000" dirty="0"/>
                <a:t>201215122</a:t>
              </a:r>
            </a:p>
            <a:p>
              <a:pPr marL="342900" indent="-342900">
                <a:lnSpc>
                  <a:spcPct val="170000"/>
                </a:lnSpc>
              </a:pPr>
              <a:r>
                <a:rPr lang="zh-CN" altLang="zh-CN" sz="2000" dirty="0"/>
                <a:t>201215123</a:t>
              </a:r>
            </a:p>
            <a:p>
              <a:pPr marL="342900" indent="-342900">
                <a:lnSpc>
                  <a:spcPct val="170000"/>
                </a:lnSpc>
              </a:pPr>
              <a:r>
                <a:rPr lang="zh-CN" altLang="zh-CN" sz="2000" dirty="0"/>
                <a:t>201215124</a:t>
              </a:r>
            </a:p>
            <a:p>
              <a:pPr marL="342900" indent="-342900">
                <a:lnSpc>
                  <a:spcPct val="20000"/>
                </a:lnSpc>
              </a:pPr>
              <a:r>
                <a:rPr lang="zh-CN" altLang="zh-CN" sz="2000" dirty="0"/>
                <a:t>.</a:t>
              </a:r>
            </a:p>
            <a:p>
              <a:pPr marL="342900" indent="-342900">
                <a:lnSpc>
                  <a:spcPct val="20000"/>
                </a:lnSpc>
              </a:pPr>
              <a:r>
                <a:rPr lang="zh-CN" altLang="zh-CN" sz="2000" dirty="0"/>
                <a:t>.</a:t>
              </a:r>
            </a:p>
            <a:p>
              <a:pPr marL="342900" indent="-342900">
                <a:lnSpc>
                  <a:spcPct val="20000"/>
                </a:lnSpc>
              </a:pPr>
              <a:r>
                <a:rPr lang="zh-CN" altLang="zh-CN" sz="2000" dirty="0"/>
                <a:t>.</a:t>
              </a:r>
            </a:p>
            <a:p>
              <a:pPr marL="342900" indent="-342900">
                <a:lnSpc>
                  <a:spcPct val="20000"/>
                </a:lnSpc>
              </a:pPr>
              <a:endParaRPr lang="zh-CN" altLang="zh-CN" sz="2000" dirty="0"/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5290369" y="1022507"/>
              <a:ext cx="2018481" cy="250675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>
                <a:lnSpc>
                  <a:spcPct val="130000"/>
                </a:lnSpc>
              </a:pPr>
              <a:r>
                <a:rPr lang="zh-CN" altLang="zh-CN" sz="2000" dirty="0"/>
                <a:t>201215121  1  92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zh-CN" altLang="zh-CN" sz="2000" dirty="0"/>
                <a:t>201215121  2  85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zh-CN" altLang="zh-CN" sz="2000" dirty="0"/>
                <a:t>201215121  3  88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zh-CN" altLang="zh-CN" sz="2000" dirty="0"/>
                <a:t>201215122  2  90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zh-CN" altLang="zh-CN" sz="2000" dirty="0"/>
                <a:t>201215122  3  80</a:t>
              </a:r>
            </a:p>
            <a:p>
              <a:pPr marL="342900" indent="-342900">
                <a:lnSpc>
                  <a:spcPct val="30000"/>
                </a:lnSpc>
              </a:pPr>
              <a:r>
                <a:rPr lang="zh-CN" altLang="zh-CN" dirty="0"/>
                <a:t>.</a:t>
              </a:r>
            </a:p>
            <a:p>
              <a:pPr marL="342900" indent="-342900">
                <a:lnSpc>
                  <a:spcPct val="30000"/>
                </a:lnSpc>
              </a:pPr>
              <a:r>
                <a:rPr lang="zh-CN" altLang="zh-CN" dirty="0"/>
                <a:t>.</a:t>
              </a:r>
            </a:p>
            <a:p>
              <a:pPr marL="342900" indent="-342900">
                <a:lnSpc>
                  <a:spcPct val="30000"/>
                </a:lnSpc>
              </a:pPr>
              <a:r>
                <a:rPr lang="zh-CN" altLang="zh-CN" dirty="0"/>
                <a:t>.</a:t>
              </a:r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2973646" y="1281736"/>
              <a:ext cx="231672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2973646" y="1281735"/>
              <a:ext cx="2316722" cy="99788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3007938" y="1917919"/>
              <a:ext cx="2282430" cy="756017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973646" y="1917919"/>
              <a:ext cx="2316722" cy="108509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2990305" y="3813396"/>
              <a:ext cx="2563523" cy="406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73333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sz="1600" dirty="0">
                  <a:latin typeface="幼圆" pitchFamily="49" charset="-122"/>
                  <a:ea typeface="幼圆" pitchFamily="49" charset="-122"/>
                </a:rPr>
                <a:t>排序</a:t>
              </a:r>
              <a:r>
                <a:rPr lang="zh-CN" altLang="zh-CN" sz="1600" dirty="0">
                  <a:latin typeface="幼圆" pitchFamily="49" charset="-122"/>
                  <a:ea typeface="幼圆" pitchFamily="49" charset="-122"/>
                </a:rPr>
                <a:t>-</a:t>
              </a:r>
              <a:r>
                <a:rPr lang="zh-CN" sz="1600" dirty="0">
                  <a:latin typeface="幼圆" pitchFamily="49" charset="-122"/>
                  <a:ea typeface="幼圆" pitchFamily="49" charset="-122"/>
                </a:rPr>
                <a:t>合并连接方法示意图</a:t>
              </a:r>
            </a:p>
          </p:txBody>
        </p:sp>
      </p:grpSp>
      <p:sp>
        <p:nvSpPr>
          <p:cNvPr id="21515" name="Rectangle 11"/>
          <p:cNvSpPr>
            <a:spLocks noGrp="1" noChangeArrowheads="1"/>
          </p:cNvSpPr>
          <p:nvPr>
            <p:ph idx="4294967295"/>
          </p:nvPr>
        </p:nvSpPr>
        <p:spPr>
          <a:xfrm>
            <a:off x="1115616" y="841276"/>
            <a:ext cx="7920880" cy="2006700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Student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表和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SC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表都只要扫描一遍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sz="2000" b="1" dirty="0">
                <a:latin typeface="幼圆" pitchFamily="49" charset="-122"/>
                <a:ea typeface="幼圆" pitchFamily="49" charset="-122"/>
              </a:rPr>
              <a:t>如果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个表原来无序，执行时间要加上对两个表的排序时间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sz="2000" b="1" dirty="0">
                <a:latin typeface="幼圆" pitchFamily="49" charset="-122"/>
                <a:ea typeface="幼圆" pitchFamily="49" charset="-122"/>
              </a:rPr>
              <a:t>对于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个大表，先排序后使用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sort-merge join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方法执行连接，总的时间一般仍会大大减少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436096" y="0"/>
            <a:ext cx="28803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ea typeface="黑体" pitchFamily="2" charset="-122"/>
              </a:rPr>
              <a:t>——</a:t>
            </a:r>
            <a:r>
              <a:rPr lang="zh-CN" sz="2400" dirty="0" smtClean="0">
                <a:latin typeface="楷体" charset="-122"/>
                <a:ea typeface="楷体" charset="-122"/>
              </a:rPr>
              <a:t>连接操作的实现</a:t>
            </a:r>
            <a:endParaRPr lang="zh-CN" sz="3200" dirty="0">
              <a:latin typeface="楷体" charset="-122"/>
              <a:ea typeface="楷体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187624" y="9525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查询操作的算法示例</a:t>
            </a:r>
            <a:endParaRPr lang="zh-CN" sz="3600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80592" y="1345332"/>
            <a:ext cx="8171928" cy="288032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latin typeface="+mj-ea"/>
                <a:ea typeface="+mj-ea"/>
              </a:rPr>
              <a:t>3）索引</a:t>
            </a:r>
            <a:r>
              <a:rPr lang="zh-CN" altLang="en-US" sz="2400" b="1" dirty="0">
                <a:latin typeface="+mj-ea"/>
                <a:ea typeface="+mj-ea"/>
              </a:rPr>
              <a:t>连接(index join)方法</a:t>
            </a:r>
            <a:endParaRPr lang="zh-CN" altLang="en-US" sz="2400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在</a:t>
            </a: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SC表上建立属性Sno的索引，如果原来没有该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索引；</a:t>
            </a:r>
            <a:endParaRPr lang="zh-CN" altLang="en-US" sz="2200" b="1" dirty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对</a:t>
            </a: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Student中每一个元组，由Sno值通过SC的索引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查找</a:t>
            </a: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相应的SC元组 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把</a:t>
            </a: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这些SC元组和Student元组连接起来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, </a:t>
            </a: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循环执行② ③，直到Student表中的元组处理完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为止</a:t>
            </a:r>
            <a:endParaRPr lang="zh-CN" altLang="en-US" sz="22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53715" y="4340051"/>
            <a:ext cx="8569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sz="2400">
                <a:latin typeface="+mj-ea"/>
                <a:ea typeface="+mj-ea"/>
              </a:rPr>
              <a:t>以上的算法思想可以推广到更加一般的多个表的连接算法上</a:t>
            </a:r>
            <a:r>
              <a:rPr lang="zh-CN">
                <a:latin typeface="+mj-ea"/>
                <a:ea typeface="+mj-ea"/>
              </a:rPr>
              <a:t>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436096" y="0"/>
            <a:ext cx="28803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smtClean="0">
                <a:ea typeface="黑体" pitchFamily="2" charset="-122"/>
              </a:rPr>
              <a:t>——</a:t>
            </a:r>
            <a:r>
              <a:rPr lang="zh-CN" sz="2400" smtClean="0">
                <a:latin typeface="楷体" charset="-122"/>
                <a:ea typeface="楷体" charset="-122"/>
              </a:rPr>
              <a:t>连接操作的实现</a:t>
            </a:r>
            <a:endParaRPr lang="zh-CN" sz="3200" dirty="0">
              <a:latin typeface="楷体" charset="-122"/>
              <a:ea typeface="楷体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87624" y="9525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查询操作的算法示例</a:t>
            </a:r>
            <a:endParaRPr lang="zh-CN" sz="3600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1907" y="258156"/>
            <a:ext cx="2447925" cy="538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Contents</a:t>
            </a:r>
            <a:endParaRPr lang="zh-CN" alt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33589" y="2009405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923928" y="1949068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3200" dirty="0">
                <a:latin typeface="+mn-ea"/>
                <a:ea typeface="+mn-ea"/>
              </a:rPr>
              <a:t>关系数据库系统的查询优化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51920" y="3161534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4355976" y="3113071"/>
            <a:ext cx="1819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latin typeface="+mn-ea"/>
                <a:ea typeface="+mn-ea"/>
              </a:rPr>
              <a:t>代数优化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11960" y="4356642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4716016" y="4288949"/>
            <a:ext cx="1944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latin typeface="+mn-ea"/>
                <a:ea typeface="+mn-ea"/>
              </a:rPr>
              <a:t>物理优化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057438" y="796319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3602097" y="760557"/>
            <a:ext cx="51463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3200" dirty="0">
                <a:solidFill>
                  <a:srgbClr val="3333FF"/>
                </a:solidFill>
                <a:latin typeface="+mn-ea"/>
                <a:ea typeface="+mn-ea"/>
              </a:rPr>
              <a:t>关系数据库系统的查询处理</a:t>
            </a:r>
            <a:endParaRPr lang="zh-C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14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8" grpId="0"/>
      <p:bldP spid="9" grpId="0" animBg="1"/>
      <p:bldP spid="11" grpId="0"/>
      <p:bldP spid="14" grpId="0" animBg="1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1907" y="258156"/>
            <a:ext cx="2447925" cy="538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Contents</a:t>
            </a:r>
            <a:endParaRPr lang="zh-CN" alt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33589" y="2009405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923928" y="1984693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3200" dirty="0">
                <a:solidFill>
                  <a:schemeClr val="accent3"/>
                </a:solidFill>
                <a:latin typeface="+mn-ea"/>
                <a:ea typeface="+mn-ea"/>
              </a:rPr>
              <a:t>关系数据库系统的查询优化</a:t>
            </a:r>
            <a:endParaRPr lang="zh-CN" altLang="en-US" sz="3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51920" y="3161534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4355976" y="3136821"/>
            <a:ext cx="1819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latin typeface="+mn-ea"/>
                <a:ea typeface="+mn-ea"/>
              </a:rPr>
              <a:t>代数优化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11960" y="4356642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4716016" y="4288949"/>
            <a:ext cx="1944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latin typeface="+mn-ea"/>
                <a:ea typeface="+mn-ea"/>
              </a:rPr>
              <a:t>物理优化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057438" y="796319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3602097" y="760557"/>
            <a:ext cx="51463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3200" dirty="0">
                <a:latin typeface="+mn-ea"/>
                <a:ea typeface="+mn-ea"/>
              </a:rPr>
              <a:t>关系数据库系统的查询处理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13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8449" y="0"/>
            <a:ext cx="5757887" cy="913284"/>
          </a:xfrm>
        </p:spPr>
        <p:txBody>
          <a:bodyPr/>
          <a:lstStyle/>
          <a:p>
            <a:pPr algn="l"/>
            <a:r>
              <a:rPr lang="zh-CN" sz="3600" dirty="0">
                <a:latin typeface="+mn-ea"/>
                <a:ea typeface="+mn-ea"/>
              </a:rPr>
              <a:t>关系数据库系统的查询优化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1129308"/>
            <a:ext cx="7776864" cy="201622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u"/>
            </a:pP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查询优化在关系数据库系统中有着非常重要的地位，非过程的SQL之所以能取得巨大成功，关键得益于查询优化技术，优化对关系系统来说，既是机遇也是挑战，关系查询优化是影响DBMS 性能的关键因素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3289548"/>
            <a:ext cx="7920880" cy="174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lnSpc>
                <a:spcPct val="140000"/>
              </a:lnSpc>
              <a:buSzPct val="100000"/>
              <a:buFont typeface="Wingdings" pitchFamily="2" charset="2"/>
              <a:buChar char="Ø"/>
            </a:pPr>
            <a:r>
              <a:rPr lang="zh-CN" altLang="en-US" sz="2200" dirty="0" smtClean="0">
                <a:latin typeface="+mj-ea"/>
                <a:ea typeface="+mj-ea"/>
              </a:rPr>
              <a:t>挑战</a:t>
            </a:r>
            <a:r>
              <a:rPr lang="zh-CN" altLang="en-US" sz="2200" dirty="0">
                <a:latin typeface="+mj-ea"/>
                <a:ea typeface="+mj-ea"/>
              </a:rPr>
              <a:t>：</a:t>
            </a: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关系系统为了达到用户可接受的性能必须进行优化</a:t>
            </a: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；</a:t>
            </a:r>
            <a:endParaRPr lang="en-US" altLang="zh-CN" sz="2200" b="0" dirty="0" smtClean="0">
              <a:latin typeface="幼圆" pitchFamily="49" charset="-122"/>
              <a:ea typeface="幼圆" pitchFamily="49" charset="-122"/>
            </a:endParaRPr>
          </a:p>
          <a:p>
            <a:pPr marL="742950" lvl="1" indent="-285750" algn="l">
              <a:lnSpc>
                <a:spcPct val="140000"/>
              </a:lnSpc>
              <a:spcBef>
                <a:spcPts val="1800"/>
              </a:spcBef>
              <a:buSzPct val="100000"/>
              <a:buFont typeface="Wingdings" pitchFamily="2" charset="2"/>
              <a:buChar char="Ø"/>
            </a:pPr>
            <a:r>
              <a:rPr lang="zh-CN" altLang="en-US" sz="2200" dirty="0">
                <a:latin typeface="+mj-ea"/>
                <a:ea typeface="+mj-ea"/>
              </a:rPr>
              <a:t>机遇：</a:t>
            </a: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由于关系表达式的语义级别很高，使关系系统可以从</a:t>
            </a: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关系</a:t>
            </a: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表达 式中分析提供了执行查询优化的可能性</a:t>
            </a:r>
            <a:endParaRPr lang="zh-CN" alt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28575"/>
            <a:ext cx="3024336" cy="913284"/>
          </a:xfrm>
        </p:spPr>
        <p:txBody>
          <a:bodyPr/>
          <a:lstStyle/>
          <a:p>
            <a:r>
              <a:rPr lang="zh-CN" sz="3600" dirty="0" smtClean="0">
                <a:latin typeface="+mn-ea"/>
                <a:ea typeface="+mn-ea"/>
              </a:rPr>
              <a:t>查询</a:t>
            </a:r>
            <a:r>
              <a:rPr lang="zh-CN" sz="3600" dirty="0">
                <a:latin typeface="+mn-ea"/>
                <a:ea typeface="+mn-ea"/>
              </a:rPr>
              <a:t>优化概述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28825" y="985292"/>
            <a:ext cx="8007671" cy="46085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RDBMS通过某种代价模型计算出各种查询执行策略的执行代价，然后选取代价最小的执行方案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400" dirty="0">
                <a:latin typeface="+mj-ea"/>
                <a:ea typeface="+mj-ea"/>
              </a:rPr>
              <a:t>集中式数据库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   执行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开销主要包括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： </a:t>
            </a:r>
            <a:r>
              <a:rPr lang="zh-CN" altLang="en-US" sz="1800" b="1" dirty="0" smtClean="0">
                <a:latin typeface="幼圆" pitchFamily="49" charset="-122"/>
                <a:ea typeface="幼圆" pitchFamily="49" charset="-122"/>
              </a:rPr>
              <a:t>磁盘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存取块数(I/O代价)</a:t>
            </a:r>
          </a:p>
          <a:p>
            <a:pPr algn="just">
              <a:lnSpc>
                <a:spcPct val="130000"/>
              </a:lnSpc>
            </a:pP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                      处理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机时间(CPU代价)</a:t>
            </a:r>
          </a:p>
          <a:p>
            <a:pPr algn="just">
              <a:lnSpc>
                <a:spcPct val="130000"/>
              </a:lnSpc>
            </a:pP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                      查询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的内存开销 </a:t>
            </a:r>
          </a:p>
          <a:p>
            <a:pPr algn="just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/O代价是最主要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的，因此在计算查询代价时，一般用查询处理的块数作为衡量单位。 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	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latin typeface="+mj-ea"/>
                <a:ea typeface="+mj-ea"/>
              </a:rPr>
              <a:t>分布式数据库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  <a:p>
            <a:pPr lvl="1" algn="just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        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总</a:t>
            </a: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代价=I/O代价+CPU代价+内存代价＋通信代价 </a:t>
            </a:r>
          </a:p>
        </p:txBody>
      </p:sp>
      <p:sp>
        <p:nvSpPr>
          <p:cNvPr id="4" name="椭圆 3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91680" y="1273324"/>
            <a:ext cx="6408712" cy="30963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400" b="1" dirty="0">
                <a:latin typeface="+mj-ea"/>
                <a:ea typeface="+mj-ea"/>
              </a:rPr>
              <a:t>查询优化的总目标：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sz="2400" b="1" dirty="0">
                <a:latin typeface="幼圆" pitchFamily="49" charset="-122"/>
                <a:ea typeface="幼圆" pitchFamily="49" charset="-122"/>
              </a:rPr>
              <a:t>选择有效的策略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sz="2400" b="1" dirty="0">
                <a:latin typeface="幼圆" pitchFamily="49" charset="-122"/>
                <a:ea typeface="幼圆" pitchFamily="49" charset="-122"/>
              </a:rPr>
              <a:t>求得给定关系表达式的值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sz="2400" b="1" dirty="0">
                <a:latin typeface="幼圆" pitchFamily="49" charset="-122"/>
                <a:ea typeface="幼圆" pitchFamily="49" charset="-122"/>
              </a:rPr>
              <a:t>使得查询代价最小</a:t>
            </a:r>
            <a:r>
              <a:rPr lang="zh-CN" altLang="zh-CN" sz="2400" b="1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sz="2400" b="1" dirty="0">
                <a:latin typeface="幼圆" pitchFamily="49" charset="-122"/>
                <a:ea typeface="幼圆" pitchFamily="49" charset="-122"/>
              </a:rPr>
              <a:t>实际上是较小</a:t>
            </a:r>
            <a:r>
              <a:rPr lang="zh-CN" altLang="zh-CN" sz="2400" b="1" dirty="0">
                <a:latin typeface="幼圆" pitchFamily="49" charset="-122"/>
                <a:ea typeface="幼圆" pitchFamily="49" charset="-122"/>
              </a:rPr>
              <a:t>)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28575"/>
            <a:ext cx="3024336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查询优化概述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0"/>
            <a:ext cx="4320480" cy="913284"/>
          </a:xfrm>
        </p:spPr>
        <p:txBody>
          <a:bodyPr/>
          <a:lstStyle/>
          <a:p>
            <a:r>
              <a:rPr lang="zh-CN" sz="3600" dirty="0" smtClean="0">
                <a:latin typeface="+mn-ea"/>
                <a:ea typeface="+mn-ea"/>
              </a:rPr>
              <a:t>查询优化</a:t>
            </a:r>
            <a:r>
              <a:rPr lang="zh-CN" altLang="en-US" sz="3600" dirty="0" smtClean="0">
                <a:latin typeface="+mn-ea"/>
                <a:ea typeface="+mn-ea"/>
              </a:rPr>
              <a:t>的一个</a:t>
            </a:r>
            <a:r>
              <a:rPr lang="zh-CN" sz="3600" dirty="0" smtClean="0">
                <a:latin typeface="+mn-ea"/>
                <a:ea typeface="+mn-ea"/>
              </a:rPr>
              <a:t>实例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27584" y="1192113"/>
            <a:ext cx="8255447" cy="353759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【</a:t>
            </a:r>
            <a:r>
              <a:rPr lang="zh-CN" altLang="en-US" sz="2400" b="1" dirty="0" smtClean="0">
                <a:latin typeface="+mj-ea"/>
                <a:ea typeface="+mj-ea"/>
              </a:rPr>
              <a:t>例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】</a:t>
            </a:r>
            <a:r>
              <a:rPr lang="zh-CN" altLang="en-US" sz="2400" b="0" dirty="0">
                <a:latin typeface="+mj-ea"/>
                <a:ea typeface="+mj-ea"/>
              </a:rPr>
              <a:t>求选修了2号课程的学生姓名。用SQL表达：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en-US" sz="2400" dirty="0" smtClean="0">
                <a:latin typeface="+mj-ea"/>
                <a:ea typeface="+mj-ea"/>
              </a:rPr>
              <a:t>SELECT  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Student.Sname</a:t>
            </a:r>
          </a:p>
          <a:p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	  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dirty="0">
                <a:latin typeface="+mj-ea"/>
                <a:ea typeface="+mj-ea"/>
              </a:rPr>
              <a:t>FROM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Student，SC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	       </a:t>
            </a:r>
            <a:r>
              <a:rPr lang="zh-CN" altLang="en-US" sz="2400" dirty="0" smtClean="0">
                <a:latin typeface="+mj-ea"/>
                <a:ea typeface="+mj-ea"/>
              </a:rPr>
              <a:t>WHERE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Student.Sno=SC.Sno  </a:t>
            </a:r>
            <a:r>
              <a:rPr lang="zh-CN" altLang="en-US" sz="2400" dirty="0">
                <a:latin typeface="+mj-ea"/>
                <a:ea typeface="+mj-ea"/>
              </a:rPr>
              <a:t>AND 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SC.Cno=‘2’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；</a:t>
            </a:r>
            <a:r>
              <a:rPr lang="zh-CN" altLang="en-US" dirty="0">
                <a:ea typeface="宋体" pitchFamily="2" charset="-122"/>
              </a:rPr>
              <a:t>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130000"/>
              </a:lnSpc>
              <a:buSzPct val="75000"/>
              <a:buFont typeface="Wingdings" pitchFamily="2" charset="2"/>
              <a:buChar char="Ø"/>
            </a:pP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假定学生-课程数据库中有1000个学生记录，10000个选课记录</a:t>
            </a:r>
          </a:p>
          <a:p>
            <a:pPr>
              <a:lnSpc>
                <a:spcPct val="130000"/>
              </a:lnSpc>
              <a:buSzPct val="75000"/>
              <a:buFont typeface="Wingdings" pitchFamily="2" charset="2"/>
              <a:buChar char="Ø"/>
            </a:pP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其中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选修 2 号</a:t>
            </a: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课程的选课记录为50个 </a:t>
            </a:r>
          </a:p>
        </p:txBody>
      </p:sp>
      <p:sp>
        <p:nvSpPr>
          <p:cNvPr id="4" name="椭圆 3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293927"/>
            <a:ext cx="2664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查询选修了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号课程的学生的姓名：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21976"/>
              </p:ext>
            </p:extLst>
          </p:nvPr>
        </p:nvGraphicFramePr>
        <p:xfrm>
          <a:off x="914388" y="3663404"/>
          <a:ext cx="4378492" cy="193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4623"/>
                <a:gridCol w="1094623"/>
                <a:gridCol w="1094623"/>
                <a:gridCol w="1094623"/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学号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Sno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姓名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Sname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性别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Ssex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院系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Sdept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201501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张三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男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IS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201502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李四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女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201503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王五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男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IS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26584"/>
              </p:ext>
            </p:extLst>
          </p:nvPr>
        </p:nvGraphicFramePr>
        <p:xfrm>
          <a:off x="5940152" y="3663404"/>
          <a:ext cx="3096344" cy="193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3200"/>
                <a:gridCol w="996572"/>
                <a:gridCol w="996572"/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学号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Sno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课程号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Cno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成绩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smtClean="0"/>
                        <a:t>Score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201501</a:t>
                      </a: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90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201502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89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201502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87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55976" y="1273324"/>
            <a:ext cx="4320480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latin typeface="+mj-ea"/>
                <a:ea typeface="+mj-ea"/>
              </a:rPr>
              <a:t>Select  </a:t>
            </a:r>
            <a:r>
              <a:rPr lang="en-US" altLang="zh-CN" sz="2400" b="0" dirty="0" smtClean="0">
                <a:latin typeface="+mj-ea"/>
                <a:ea typeface="+mj-ea"/>
              </a:rPr>
              <a:t>Name</a:t>
            </a:r>
          </a:p>
          <a:p>
            <a:pPr algn="l"/>
            <a:r>
              <a:rPr lang="en-US" altLang="zh-CN" sz="2400" dirty="0">
                <a:latin typeface="+mj-ea"/>
                <a:ea typeface="+mj-ea"/>
              </a:rPr>
              <a:t>From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b="0" dirty="0">
                <a:latin typeface="+mj-ea"/>
                <a:ea typeface="+mj-ea"/>
              </a:rPr>
              <a:t>Student, SC</a:t>
            </a:r>
          </a:p>
          <a:p>
            <a:pPr algn="l"/>
            <a:r>
              <a:rPr lang="en-US" altLang="zh-CN" sz="2400" dirty="0">
                <a:latin typeface="+mj-ea"/>
                <a:ea typeface="+mj-ea"/>
              </a:rPr>
              <a:t>Where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b="0" dirty="0" err="1">
                <a:latin typeface="+mj-ea"/>
                <a:ea typeface="+mj-ea"/>
              </a:rPr>
              <a:t>Student.sno</a:t>
            </a:r>
            <a:r>
              <a:rPr lang="en-US" altLang="zh-CN" sz="2400" b="0" dirty="0">
                <a:latin typeface="+mj-ea"/>
                <a:ea typeface="+mj-ea"/>
              </a:rPr>
              <a:t>=</a:t>
            </a:r>
            <a:r>
              <a:rPr lang="en-US" altLang="zh-CN" sz="2400" b="0" dirty="0" err="1">
                <a:latin typeface="+mj-ea"/>
                <a:ea typeface="+mj-ea"/>
              </a:rPr>
              <a:t>SC.Sno</a:t>
            </a:r>
            <a:endParaRPr lang="en-US" altLang="zh-CN" sz="2400" b="0" dirty="0">
              <a:latin typeface="+mj-ea"/>
              <a:ea typeface="+mj-ea"/>
            </a:endParaRPr>
          </a:p>
          <a:p>
            <a:pPr algn="l"/>
            <a:r>
              <a:rPr lang="en-US" altLang="zh-CN" sz="2400" dirty="0" smtClean="0">
                <a:latin typeface="+mj-ea"/>
                <a:ea typeface="+mj-ea"/>
              </a:rPr>
              <a:t>             AND </a:t>
            </a:r>
            <a:r>
              <a:rPr lang="en-US" altLang="zh-CN" sz="2400" b="0" dirty="0" err="1">
                <a:latin typeface="+mj-ea"/>
                <a:ea typeface="+mj-ea"/>
              </a:rPr>
              <a:t>Cno</a:t>
            </a:r>
            <a:r>
              <a:rPr lang="en-US" altLang="zh-CN" sz="2400" b="0" dirty="0">
                <a:latin typeface="+mj-ea"/>
                <a:ea typeface="+mj-ea"/>
              </a:rPr>
              <a:t>=</a:t>
            </a:r>
            <a:r>
              <a:rPr lang="zh-CN" altLang="en-US" sz="2400" b="0" dirty="0">
                <a:latin typeface="+mj-ea"/>
                <a:ea typeface="+mj-ea"/>
              </a:rPr>
              <a:t>‘</a:t>
            </a:r>
            <a:r>
              <a:rPr lang="en-US" altLang="zh-CN" sz="2400" b="0" dirty="0">
                <a:latin typeface="+mj-ea"/>
                <a:ea typeface="+mj-ea"/>
              </a:rPr>
              <a:t>2</a:t>
            </a:r>
            <a:r>
              <a:rPr lang="zh-CN" altLang="en-US" sz="2400" b="0" dirty="0">
                <a:latin typeface="+mj-ea"/>
                <a:ea typeface="+mj-ea"/>
              </a:rPr>
              <a:t>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326336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Student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96932" y="32799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187624" y="0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查询优化</a:t>
            </a:r>
            <a:r>
              <a:rPr lang="zh-CN" altLang="en-US" sz="3600" smtClean="0">
                <a:latin typeface="+mn-ea"/>
                <a:ea typeface="+mn-ea"/>
              </a:rPr>
              <a:t>的一个</a:t>
            </a:r>
            <a:r>
              <a:rPr lang="zh-CN" sz="3600" smtClean="0">
                <a:latin typeface="+mn-ea"/>
                <a:ea typeface="+mn-ea"/>
              </a:rPr>
              <a:t>实例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73839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9328" y="985292"/>
                <a:ext cx="79326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𝑸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𝑆𝑛𝑎𝑚𝑒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b="0" i="1" dirty="0">
                                <a:latin typeface="Cambria Math"/>
                              </a:rPr>
                              <m:t>𝐶𝑛𝑜</m:t>
                            </m:r>
                            <m:r>
                              <a:rPr lang="en-US" altLang="zh-CN" sz="2400" b="0" i="1" dirty="0">
                                <a:latin typeface="Cambria Math"/>
                              </a:rPr>
                              <m:t>=‘2’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zh-CN" altLang="en-US" sz="240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𝑆𝑡𝑢𝑑𝑒𝑛𝑡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𝑠𝑛𝑜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𝑆𝑐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𝑆𝑛𝑜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𝑆𝑡𝑢𝑑𝑒𝑛𝑡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𝑆𝐶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328" y="985292"/>
                <a:ext cx="793268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667" r="-30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8428" y="1742469"/>
                <a:ext cx="5360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𝑸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𝑆𝑛𝑎𝑚𝑒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𝐶𝑛𝑜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=‘2’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𝑆𝑡𝑢𝑑𝑒𝑛𝑡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⋈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𝑆𝐶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428" y="1742469"/>
                <a:ext cx="5360827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34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6932" y="2467843"/>
                <a:ext cx="5655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𝑸</m:t>
                    </m:r>
                    <m:r>
                      <a:rPr lang="en-US" altLang="zh-CN" sz="2400" b="1" i="1" smtClean="0">
                        <a:latin typeface="Cambria Math"/>
                      </a:rPr>
                      <m:t>𝟑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𝑆𝑛𝑎𝑚𝑒</m:t>
                        </m:r>
                      </m:sub>
                    </m:sSub>
                    <m:r>
                      <a:rPr lang="en-US" altLang="zh-CN" sz="2400" i="1" dirty="0" smtClean="0">
                        <a:latin typeface="Cambria Math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𝑆𝑡𝑢𝑑𝑒𝑛𝑡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  ⋈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𝐶𝑛𝑜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=‘2’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𝑆𝐶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32" y="2467843"/>
                <a:ext cx="5655780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32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187624" y="0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查询优化</a:t>
            </a:r>
            <a:r>
              <a:rPr lang="zh-CN" altLang="en-US" sz="3600" dirty="0" smtClean="0">
                <a:latin typeface="+mn-ea"/>
                <a:ea typeface="+mn-ea"/>
              </a:rPr>
              <a:t>的一个</a:t>
            </a:r>
            <a:r>
              <a:rPr lang="zh-CN" sz="3600" dirty="0" smtClean="0">
                <a:latin typeface="+mn-ea"/>
                <a:ea typeface="+mn-ea"/>
              </a:rPr>
              <a:t>实例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65917"/>
              </p:ext>
            </p:extLst>
          </p:nvPr>
        </p:nvGraphicFramePr>
        <p:xfrm>
          <a:off x="914388" y="3663404"/>
          <a:ext cx="4378492" cy="193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4623"/>
                <a:gridCol w="1094623"/>
                <a:gridCol w="1094623"/>
                <a:gridCol w="1094623"/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学号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Sno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姓名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Sname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性别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Ssex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院系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Sdept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201501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张三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男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IS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201502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李四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女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201503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王五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男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IS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70209"/>
              </p:ext>
            </p:extLst>
          </p:nvPr>
        </p:nvGraphicFramePr>
        <p:xfrm>
          <a:off x="5940152" y="3663404"/>
          <a:ext cx="3096344" cy="193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3200"/>
                <a:gridCol w="996572"/>
                <a:gridCol w="996572"/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学号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Sno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课程号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Cno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成绩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smtClean="0"/>
                        <a:t>Score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201501</a:t>
                      </a: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90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201502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89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201502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87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99592" y="326336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Student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96932" y="32799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4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6183692"/>
                  </p:ext>
                </p:extLst>
              </p:nvPr>
            </p:nvGraphicFramePr>
            <p:xfrm>
              <a:off x="1187624" y="1041524"/>
              <a:ext cx="7416825" cy="20320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472275"/>
                    <a:gridCol w="2472275"/>
                    <a:gridCol w="2472275"/>
                  </a:tblGrid>
                  <a:tr h="40640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Q1</a:t>
                          </a:r>
                          <a:endParaRPr lang="zh-CN" altLang="en-US" sz="2000" dirty="0"/>
                        </a:p>
                      </a:txBody>
                      <a:tcPr marT="50800" marB="5080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Q2</a:t>
                          </a:r>
                          <a:endParaRPr lang="zh-CN" altLang="en-US" sz="2000" dirty="0"/>
                        </a:p>
                      </a:txBody>
                      <a:tcPr marT="50800" marB="5080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Q3</a:t>
                          </a:r>
                          <a:endParaRPr lang="zh-CN" altLang="en-US" sz="2000" dirty="0"/>
                        </a:p>
                      </a:txBody>
                      <a:tcPr marT="50800" marB="50800"/>
                    </a:tc>
                  </a:tr>
                  <a:tr h="1353796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 smtClean="0"/>
                            <a:t>读表</a:t>
                          </a:r>
                          <a:r>
                            <a:rPr lang="en-US" altLang="zh-CN" sz="2000" dirty="0" smtClean="0"/>
                            <a:t>100+100</a:t>
                          </a:r>
                        </a:p>
                        <a:p>
                          <a:r>
                            <a:rPr lang="zh-CN" altLang="en-US" sz="2000" dirty="0" smtClean="0"/>
                            <a:t>写中间文件：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altLang="zh-CN" sz="2000" dirty="0" smtClean="0"/>
                        </a:p>
                        <a:p>
                          <a:r>
                            <a:rPr lang="zh-CN" altLang="en-US" sz="2000" dirty="0" smtClean="0"/>
                            <a:t>读中间文件：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altLang="zh-CN" sz="2000" dirty="0" smtClean="0"/>
                        </a:p>
                        <a:p>
                          <a:r>
                            <a:rPr lang="zh-CN" altLang="en-US" sz="2000" dirty="0" smtClean="0"/>
                            <a:t>总代价：</a:t>
                          </a:r>
                          <a:r>
                            <a:rPr lang="en-US" altLang="zh-CN" sz="2000" dirty="0" smtClean="0"/>
                            <a:t>200+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zh-CN" altLang="en-US" sz="2000" dirty="0"/>
                        </a:p>
                      </a:txBody>
                      <a:tcPr marT="50800" marB="5080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 smtClean="0"/>
                            <a:t>读表</a:t>
                          </a:r>
                          <a:r>
                            <a:rPr lang="en-US" altLang="zh-CN" sz="2000" dirty="0" smtClean="0"/>
                            <a:t>100+100</a:t>
                          </a:r>
                        </a:p>
                        <a:p>
                          <a:r>
                            <a:rPr lang="zh-CN" altLang="en-US" sz="2000" dirty="0" smtClean="0"/>
                            <a:t>写中间文件：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altLang="zh-CN" sz="2000" dirty="0" smtClean="0"/>
                        </a:p>
                        <a:p>
                          <a:r>
                            <a:rPr lang="zh-CN" altLang="en-US" sz="2000" dirty="0" smtClean="0"/>
                            <a:t>读中间文件：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altLang="zh-CN" sz="200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 smtClean="0"/>
                            <a:t>总代价：</a:t>
                          </a:r>
                          <a:r>
                            <a:rPr lang="en-US" altLang="zh-CN" sz="2000" dirty="0" smtClean="0"/>
                            <a:t>200+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zh-CN" altLang="en-US" sz="2000" dirty="0"/>
                        </a:p>
                      </a:txBody>
                      <a:tcPr marT="50800" marB="5080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 smtClean="0"/>
                            <a:t>读表</a:t>
                          </a:r>
                          <a:r>
                            <a:rPr lang="en-US" altLang="zh-CN" sz="2000" dirty="0" smtClean="0"/>
                            <a:t>100+100</a:t>
                          </a:r>
                        </a:p>
                        <a:p>
                          <a:r>
                            <a:rPr lang="zh-CN" altLang="en-US" sz="2000" dirty="0" smtClean="0"/>
                            <a:t>无需中间文件</a:t>
                          </a:r>
                          <a:endParaRPr lang="en-US" altLang="zh-CN" sz="2000" dirty="0" smtClean="0"/>
                        </a:p>
                        <a:p>
                          <a:endParaRPr lang="en-US" altLang="zh-CN" sz="2000" dirty="0" smtClean="0"/>
                        </a:p>
                        <a:p>
                          <a:r>
                            <a:rPr lang="zh-CN" altLang="en-US" sz="2000" dirty="0" smtClean="0"/>
                            <a:t>总代价：</a:t>
                          </a:r>
                          <a:r>
                            <a:rPr lang="en-US" altLang="zh-CN" sz="2000" dirty="0" smtClean="0"/>
                            <a:t>200</a:t>
                          </a:r>
                          <a:endParaRPr lang="zh-CN" altLang="en-US" sz="2000" dirty="0"/>
                        </a:p>
                      </a:txBody>
                      <a:tcPr marT="50800" marB="5080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6183692"/>
                  </p:ext>
                </p:extLst>
              </p:nvPr>
            </p:nvGraphicFramePr>
            <p:xfrm>
              <a:off x="1187624" y="1041524"/>
              <a:ext cx="7416825" cy="20320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472275"/>
                    <a:gridCol w="2472275"/>
                    <a:gridCol w="2472275"/>
                  </a:tblGrid>
                  <a:tr h="40640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Q1</a:t>
                          </a:r>
                          <a:endParaRPr lang="zh-CN" altLang="en-US" sz="2000" dirty="0"/>
                        </a:p>
                      </a:txBody>
                      <a:tcPr marT="50800" marB="5080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Q2</a:t>
                          </a:r>
                          <a:endParaRPr lang="zh-CN" altLang="en-US" sz="2000" dirty="0"/>
                        </a:p>
                      </a:txBody>
                      <a:tcPr marT="50800" marB="5080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smtClean="0"/>
                            <a:t>Q3</a:t>
                          </a:r>
                          <a:endParaRPr lang="zh-CN" altLang="en-US" sz="2000" dirty="0"/>
                        </a:p>
                      </a:txBody>
                      <a:tcPr marT="50800" marB="50800"/>
                    </a:tc>
                  </a:tr>
                  <a:tr h="16256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50800" marB="50800">
                        <a:blipFill rotWithShape="1">
                          <a:blip r:embed="rId2"/>
                          <a:stretch>
                            <a:fillRect l="-247" t="-26692" r="-200494" b="-6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50800" marB="50800">
                        <a:blipFill rotWithShape="1">
                          <a:blip r:embed="rId2"/>
                          <a:stretch>
                            <a:fillRect l="-100000" t="-26692" r="-100000" b="-6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 smtClean="0"/>
                            <a:t>读表</a:t>
                          </a:r>
                          <a:r>
                            <a:rPr lang="en-US" altLang="zh-CN" sz="2000" dirty="0" smtClean="0"/>
                            <a:t>100+100</a:t>
                          </a:r>
                        </a:p>
                        <a:p>
                          <a:r>
                            <a:rPr lang="zh-CN" altLang="en-US" sz="2000" dirty="0" smtClean="0"/>
                            <a:t>无需中间文件</a:t>
                          </a:r>
                          <a:endParaRPr lang="en-US" altLang="zh-CN" sz="2000" dirty="0" smtClean="0"/>
                        </a:p>
                        <a:p>
                          <a:endParaRPr lang="en-US" altLang="zh-CN" sz="2000" dirty="0" smtClean="0"/>
                        </a:p>
                        <a:p>
                          <a:r>
                            <a:rPr lang="zh-CN" altLang="en-US" sz="2000" dirty="0" smtClean="0"/>
                            <a:t>总代价：</a:t>
                          </a:r>
                          <a:r>
                            <a:rPr lang="en-US" altLang="zh-CN" sz="2000" dirty="0" smtClean="0"/>
                            <a:t>200</a:t>
                          </a:r>
                          <a:endParaRPr lang="zh-CN" altLang="en-US" sz="2000" dirty="0"/>
                        </a:p>
                      </a:txBody>
                      <a:tcPr marT="50800" marB="50800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左大括号 9"/>
          <p:cNvSpPr/>
          <p:nvPr/>
        </p:nvSpPr>
        <p:spPr>
          <a:xfrm>
            <a:off x="611560" y="3778280"/>
            <a:ext cx="288032" cy="17435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5580112" y="3778280"/>
            <a:ext cx="322379" cy="17435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91680" y="3280256"/>
            <a:ext cx="162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条记录）</a:t>
            </a:r>
            <a:endParaRPr lang="zh-CN" altLang="en-US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187624" y="0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查询优化</a:t>
            </a:r>
            <a:r>
              <a:rPr lang="zh-CN" altLang="en-US" sz="3600" smtClean="0">
                <a:latin typeface="+mn-ea"/>
                <a:ea typeface="+mn-ea"/>
              </a:rPr>
              <a:t>的一个</a:t>
            </a:r>
            <a:r>
              <a:rPr lang="zh-CN" sz="3600" smtClean="0">
                <a:latin typeface="+mn-ea"/>
                <a:ea typeface="+mn-ea"/>
              </a:rPr>
              <a:t>实例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69877"/>
              </p:ext>
            </p:extLst>
          </p:nvPr>
        </p:nvGraphicFramePr>
        <p:xfrm>
          <a:off x="914388" y="3663404"/>
          <a:ext cx="4378492" cy="193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4623"/>
                <a:gridCol w="1094623"/>
                <a:gridCol w="1094623"/>
                <a:gridCol w="1094623"/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学号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Sno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姓名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Sname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性别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Ssex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院系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Sdept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201501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张三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男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IS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201502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李四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女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201503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王五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男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IS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01211"/>
              </p:ext>
            </p:extLst>
          </p:nvPr>
        </p:nvGraphicFramePr>
        <p:xfrm>
          <a:off x="5940152" y="3663404"/>
          <a:ext cx="3096344" cy="193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3200"/>
                <a:gridCol w="996572"/>
                <a:gridCol w="996572"/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学号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Sno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课程号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err="1" smtClean="0"/>
                        <a:t>Cno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成绩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en-US" altLang="zh-CN" sz="2000" dirty="0" smtClean="0"/>
                        <a:t>Score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201501</a:t>
                      </a: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90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201502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89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201502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87</a:t>
                      </a:r>
                      <a:endParaRPr lang="zh-CN" altLang="en-US" sz="2000" dirty="0"/>
                    </a:p>
                  </a:txBody>
                  <a:tcPr marT="50800" marB="50800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99592" y="326336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Student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96932" y="32799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28184" y="3280256"/>
            <a:ext cx="177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条记录）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9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20318" y="1144409"/>
            <a:ext cx="8244408" cy="1929115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sz="2400" b="1" dirty="0">
                <a:latin typeface="+mj-ea"/>
                <a:ea typeface="+mj-ea"/>
              </a:rPr>
              <a:t>假如</a:t>
            </a:r>
            <a:r>
              <a:rPr lang="zh-CN" altLang="zh-CN" sz="2400" b="1" dirty="0">
                <a:latin typeface="+mj-ea"/>
                <a:ea typeface="+mj-ea"/>
              </a:rPr>
              <a:t>SC</a:t>
            </a:r>
            <a:r>
              <a:rPr lang="zh-CN" sz="2400" b="1" dirty="0">
                <a:latin typeface="+mj-ea"/>
                <a:ea typeface="+mj-ea"/>
              </a:rPr>
              <a:t>表的</a:t>
            </a:r>
            <a:r>
              <a:rPr lang="zh-CN" altLang="zh-CN" sz="2400" b="1" dirty="0">
                <a:latin typeface="+mj-ea"/>
                <a:ea typeface="+mj-ea"/>
              </a:rPr>
              <a:t>Cno</a:t>
            </a:r>
            <a:r>
              <a:rPr lang="zh-CN" sz="2400" b="1" dirty="0">
                <a:latin typeface="+mj-ea"/>
                <a:ea typeface="+mj-ea"/>
              </a:rPr>
              <a:t>字段上有索引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sz="2000" b="1" dirty="0">
                <a:latin typeface="幼圆" pitchFamily="49" charset="-122"/>
                <a:ea typeface="幼圆" pitchFamily="49" charset="-122"/>
              </a:rPr>
              <a:t>第一</a:t>
            </a:r>
            <a:r>
              <a:rPr lang="zh-CN" sz="2000" b="1" dirty="0" smtClean="0">
                <a:latin typeface="幼圆" pitchFamily="49" charset="-122"/>
                <a:ea typeface="幼圆" pitchFamily="49" charset="-122"/>
              </a:rPr>
              <a:t>步不必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读取所有的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SC</a:t>
            </a:r>
            <a:r>
              <a:rPr lang="zh-CN" sz="2000" b="1" dirty="0" smtClean="0">
                <a:latin typeface="幼圆" pitchFamily="49" charset="-122"/>
                <a:ea typeface="幼圆" pitchFamily="49" charset="-122"/>
              </a:rPr>
              <a:t>元组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sz="2000" b="1" dirty="0" smtClean="0">
                <a:latin typeface="幼圆" pitchFamily="49" charset="-122"/>
                <a:ea typeface="幼圆" pitchFamily="49" charset="-122"/>
              </a:rPr>
              <a:t>只需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读取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Cno=‘2’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的那些元组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(50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个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sz="2000" b="1" dirty="0">
                <a:latin typeface="幼圆" pitchFamily="49" charset="-122"/>
                <a:ea typeface="幼圆" pitchFamily="49" charset="-122"/>
              </a:rPr>
              <a:t>存取的索引块和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SC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中满足条件的数据块大约总共</a:t>
            </a:r>
            <a:r>
              <a:rPr lang="zh-CN" altLang="zh-CN" sz="2000" b="1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zh-CN" sz="2000" b="1" dirty="0" smtClean="0">
                <a:latin typeface="幼圆" pitchFamily="49" charset="-122"/>
                <a:ea typeface="幼圆" pitchFamily="49" charset="-122"/>
              </a:rPr>
              <a:t>4</a:t>
            </a:r>
            <a:r>
              <a:rPr lang="zh-CN" sz="2000" b="1" dirty="0" smtClean="0">
                <a:latin typeface="幼圆" pitchFamily="49" charset="-122"/>
                <a:ea typeface="幼圆" pitchFamily="49" charset="-122"/>
              </a:rPr>
              <a:t>块</a:t>
            </a:r>
            <a:endParaRPr lang="zh-CN" sz="20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0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查询优化</a:t>
            </a:r>
            <a:r>
              <a:rPr lang="zh-CN" altLang="en-US" sz="3600" smtClean="0">
                <a:latin typeface="+mn-ea"/>
                <a:ea typeface="+mn-ea"/>
              </a:rPr>
              <a:t>的一个</a:t>
            </a:r>
            <a:r>
              <a:rPr lang="zh-CN" sz="3600" smtClean="0">
                <a:latin typeface="+mn-ea"/>
                <a:ea typeface="+mn-ea"/>
              </a:rPr>
              <a:t>实例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  <p:sp>
        <p:nvSpPr>
          <p:cNvPr id="2" name="矩形 1"/>
          <p:cNvSpPr/>
          <p:nvPr/>
        </p:nvSpPr>
        <p:spPr>
          <a:xfrm>
            <a:off x="899592" y="3073524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1800"/>
              </a:spcBef>
              <a:buFont typeface="Wingdings" pitchFamily="2" charset="2"/>
              <a:buChar char="u"/>
            </a:pPr>
            <a:r>
              <a:rPr lang="zh-CN" altLang="zh-CN" sz="2400" dirty="0">
                <a:latin typeface="+mj-ea"/>
              </a:rPr>
              <a:t>若Student表在Sno上也有索引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>
                <a:latin typeface="幼圆" pitchFamily="49" charset="-122"/>
                <a:ea typeface="幼圆" pitchFamily="49" charset="-122"/>
              </a:rPr>
              <a:t>第二步也不必读取所有的Student元组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>
                <a:latin typeface="幼圆" pitchFamily="49" charset="-122"/>
                <a:ea typeface="幼圆" pitchFamily="49" charset="-122"/>
              </a:rPr>
              <a:t>因为满足条件的SC记录仅50个，涉及最多50个Student记录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000" dirty="0">
                <a:latin typeface="幼圆" pitchFamily="49" charset="-122"/>
                <a:ea typeface="幼圆" pitchFamily="49" charset="-122"/>
              </a:rPr>
              <a:t>读取Student表的块数也可大大减少总的存取时间将进一步减少到数秒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5616" y="1857390"/>
                <a:ext cx="55074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𝑸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𝑆𝑛𝑎𝑚𝑒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𝐶𝑛𝑜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=‘2’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𝑆𝑡𝑢𝑑𝑒𝑛𝑡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  ⋈ 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𝑆𝐶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857390"/>
                <a:ext cx="550746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54" t="-10667" r="-1661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2030" y="2657479"/>
                <a:ext cx="5600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𝑸</m:t>
                    </m:r>
                    <m:r>
                      <a:rPr lang="en-US" altLang="zh-CN" sz="2400" b="1" i="1" smtClean="0">
                        <a:latin typeface="Cambria Math"/>
                      </a:rPr>
                      <m:t>𝟑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𝑆𝑛𝑎𝑚𝑒</m:t>
                        </m:r>
                      </m:sub>
                    </m:sSub>
                    <m:r>
                      <a:rPr lang="en-US" altLang="zh-CN" sz="2400" i="1" dirty="0" smtClean="0">
                        <a:latin typeface="Cambria Math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𝑆𝑡𝑢𝑑𝑒𝑛𝑡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  ⋈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𝐶𝑛𝑜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=‘2’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𝑆𝐶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30" y="2657479"/>
                <a:ext cx="56004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35" t="-10526" r="-152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7585" y="3193147"/>
            <a:ext cx="39604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问题：</a:t>
            </a:r>
            <a:endParaRPr lang="en-US" altLang="zh-CN" sz="2800" dirty="0" smtClean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   是否存在某种运算法则   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和规律通过变换代数表   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达式来降低查询代价呢？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8784" y="4613437"/>
            <a:ext cx="2448272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600" b="0" dirty="0" smtClean="0">
                <a:latin typeface="华文琥珀" pitchFamily="2" charset="-122"/>
                <a:ea typeface="华文琥珀" pitchFamily="2" charset="-122"/>
              </a:rPr>
              <a:t>代数优化</a:t>
            </a:r>
            <a:endParaRPr lang="zh-CN" altLang="en-US" sz="3600" b="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0109" y="3361556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Q1&gt;&gt;Q2&gt;&gt;Q3</a:t>
            </a:r>
            <a:endParaRPr lang="zh-CN" altLang="en-US" sz="3600" b="1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187624" y="4986"/>
            <a:ext cx="61926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关系代数表达式等价变换规则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79328" y="985292"/>
                <a:ext cx="79326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𝑸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𝑆𝑛𝑎𝑚𝑒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b="0" i="1" dirty="0">
                                <a:latin typeface="Cambria Math"/>
                              </a:rPr>
                              <m:t>𝐶𝑛𝑜</m:t>
                            </m:r>
                            <m:r>
                              <a:rPr lang="en-US" altLang="zh-CN" sz="2400" b="0" i="1" dirty="0">
                                <a:latin typeface="Cambria Math"/>
                              </a:rPr>
                              <m:t>=‘2’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zh-CN" altLang="en-US" sz="240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𝑆𝑡𝑢𝑑𝑒𝑛𝑡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𝑠𝑛𝑜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𝑆𝑐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𝑆𝑛𝑜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𝑆𝑡𝑢𝑑𝑒𝑛𝑡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𝑆𝐶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328" y="985292"/>
                <a:ext cx="7932684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667" r="-30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6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10" grpId="0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47664" y="1057300"/>
            <a:ext cx="6408712" cy="446449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800" b="0" dirty="0" smtClean="0">
                <a:latin typeface="+mj-ea"/>
                <a:ea typeface="+mj-ea"/>
              </a:rPr>
              <a:t> </a:t>
            </a:r>
            <a:r>
              <a:rPr lang="zh-CN" sz="2800" b="0" dirty="0" smtClean="0">
                <a:latin typeface="+mj-ea"/>
                <a:ea typeface="+mj-ea"/>
              </a:rPr>
              <a:t>查询处理</a:t>
            </a:r>
            <a:r>
              <a:rPr lang="zh-CN" altLang="en-US" sz="2800" b="0" dirty="0" smtClean="0">
                <a:latin typeface="+mj-ea"/>
                <a:ea typeface="+mj-ea"/>
              </a:rPr>
              <a:t>的四个</a:t>
            </a:r>
            <a:r>
              <a:rPr lang="zh-CN" sz="2800" b="0" dirty="0" smtClean="0">
                <a:latin typeface="+mj-ea"/>
                <a:ea typeface="+mj-ea"/>
              </a:rPr>
              <a:t>阶段 </a:t>
            </a:r>
            <a:r>
              <a:rPr lang="zh-CN" sz="1800" b="0" dirty="0">
                <a:latin typeface="幼圆" pitchFamily="49" charset="-122"/>
                <a:ea typeface="幼圆" pitchFamily="49" charset="-122"/>
              </a:rPr>
              <a:t>： 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sz="2800" b="1" dirty="0" smtClean="0">
                <a:latin typeface="+mj-ea"/>
                <a:ea typeface="+mj-ea"/>
              </a:rPr>
              <a:t>查询</a:t>
            </a:r>
            <a:r>
              <a:rPr lang="zh-CN" sz="2800" b="1" dirty="0">
                <a:latin typeface="+mj-ea"/>
                <a:ea typeface="+mj-ea"/>
              </a:rPr>
              <a:t>分析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sz="2800" b="1" dirty="0" smtClean="0">
                <a:latin typeface="+mj-ea"/>
                <a:ea typeface="+mj-ea"/>
              </a:rPr>
              <a:t>查询</a:t>
            </a:r>
            <a:r>
              <a:rPr lang="zh-CN" sz="2800" b="1" dirty="0">
                <a:latin typeface="+mj-ea"/>
                <a:ea typeface="+mj-ea"/>
              </a:rPr>
              <a:t>检查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sz="2800" b="1" dirty="0" smtClean="0">
                <a:latin typeface="+mj-ea"/>
                <a:ea typeface="+mj-ea"/>
              </a:rPr>
              <a:t>查询</a:t>
            </a:r>
            <a:r>
              <a:rPr lang="zh-CN" sz="2800" b="1" dirty="0">
                <a:latin typeface="+mj-ea"/>
                <a:ea typeface="+mj-ea"/>
              </a:rPr>
              <a:t>优化 </a:t>
            </a:r>
          </a:p>
          <a:p>
            <a:pPr lvl="2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sz="2800" b="1" dirty="0" smtClean="0">
                <a:latin typeface="+mj-ea"/>
                <a:ea typeface="+mj-ea"/>
              </a:rPr>
              <a:t>查询</a:t>
            </a:r>
            <a:r>
              <a:rPr lang="zh-CN" sz="2800" b="1" dirty="0">
                <a:latin typeface="+mj-ea"/>
                <a:ea typeface="+mj-ea"/>
              </a:rPr>
              <a:t>执行  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0"/>
            <a:ext cx="3456384" cy="913284"/>
          </a:xfrm>
        </p:spPr>
        <p:txBody>
          <a:bodyPr/>
          <a:lstStyle/>
          <a:p>
            <a:r>
              <a:rPr lang="zh-CN" sz="3600" dirty="0" smtClean="0">
                <a:latin typeface="+mn-ea"/>
                <a:ea typeface="+mn-ea"/>
              </a:rPr>
              <a:t>查询</a:t>
            </a:r>
            <a:r>
              <a:rPr lang="zh-CN" sz="3600" dirty="0">
                <a:latin typeface="+mn-ea"/>
                <a:ea typeface="+mn-ea"/>
              </a:rPr>
              <a:t>处理步骤</a:t>
            </a:r>
          </a:p>
        </p:txBody>
      </p:sp>
      <p:sp>
        <p:nvSpPr>
          <p:cNvPr id="4" name="椭圆 3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</a:t>
            </a:r>
            <a:r>
              <a:rPr lang="en-US" altLang="zh-CN" sz="700" dirty="0" smtClean="0"/>
              <a:t>.</a:t>
            </a:r>
            <a:r>
              <a:rPr lang="en-US" altLang="zh-CN" sz="1300" b="1" dirty="0" smtClean="0"/>
              <a:t>1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70" grpId="0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6577" y="1497350"/>
            <a:ext cx="6661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latin typeface="+mj-ea"/>
                <a:ea typeface="+mj-ea"/>
              </a:rPr>
              <a:t>代数优化方法的基本思想：</a:t>
            </a:r>
            <a:endParaRPr lang="en-US" altLang="zh-CN" sz="2800" dirty="0">
              <a:latin typeface="+mj-ea"/>
              <a:ea typeface="+mj-ea"/>
            </a:endParaRPr>
          </a:p>
          <a:p>
            <a:pPr algn="l"/>
            <a:endParaRPr lang="en-US" altLang="zh-CN" sz="2800" dirty="0" smtClean="0">
              <a:latin typeface="+mj-ea"/>
              <a:ea typeface="+mj-ea"/>
            </a:endParaRPr>
          </a:p>
          <a:p>
            <a:pPr algn="l"/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en-US" altLang="zh-CN" sz="2800" dirty="0" smtClean="0">
                <a:latin typeface="+mj-ea"/>
                <a:ea typeface="+mj-ea"/>
              </a:rPr>
              <a:t>         19×873+127×19=</a:t>
            </a:r>
            <a:r>
              <a:rPr lang="zh-CN" altLang="en-US" sz="2800" dirty="0" smtClean="0">
                <a:latin typeface="+mj-ea"/>
                <a:ea typeface="+mj-ea"/>
              </a:rPr>
              <a:t>？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3603613"/>
            <a:ext cx="111280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交换律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4617696"/>
            <a:ext cx="111280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分配</a:t>
            </a:r>
            <a:r>
              <a:rPr lang="zh-CN" altLang="en-US" sz="2400" dirty="0" smtClean="0"/>
              <a:t>律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065216" y="3558416"/>
            <a:ext cx="4027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+mj-ea"/>
              </a:rPr>
              <a:t>19×873+19×127=</a:t>
            </a:r>
            <a:r>
              <a:rPr lang="zh-CN" altLang="en-US" sz="2800" dirty="0">
                <a:latin typeface="+mj-ea"/>
              </a:rPr>
              <a:t>？</a:t>
            </a:r>
          </a:p>
        </p:txBody>
      </p:sp>
      <p:sp>
        <p:nvSpPr>
          <p:cNvPr id="9" name="矩形 8"/>
          <p:cNvSpPr/>
          <p:nvPr/>
        </p:nvSpPr>
        <p:spPr>
          <a:xfrm>
            <a:off x="3121652" y="4585692"/>
            <a:ext cx="4690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+mj-ea"/>
              </a:rPr>
              <a:t>19×</a:t>
            </a:r>
            <a:r>
              <a:rPr lang="zh-CN" altLang="en-US" sz="2800" dirty="0" smtClean="0">
                <a:latin typeface="+mj-ea"/>
              </a:rPr>
              <a:t>（</a:t>
            </a:r>
            <a:r>
              <a:rPr lang="en-US" altLang="zh-CN" sz="2800" dirty="0" smtClean="0">
                <a:latin typeface="+mj-ea"/>
              </a:rPr>
              <a:t>873+127</a:t>
            </a:r>
            <a:r>
              <a:rPr lang="zh-CN" altLang="en-US" sz="2800" dirty="0" smtClean="0">
                <a:latin typeface="+mj-ea"/>
              </a:rPr>
              <a:t>）</a:t>
            </a:r>
            <a:r>
              <a:rPr lang="en-US" altLang="zh-CN" sz="2800" dirty="0" smtClean="0">
                <a:latin typeface="+mj-ea"/>
              </a:rPr>
              <a:t>=19000</a:t>
            </a:r>
            <a:endParaRPr lang="zh-CN" altLang="en-US" sz="2800" dirty="0">
              <a:latin typeface="+mj-ea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187624" y="4986"/>
            <a:ext cx="61926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关系代数表达式等价变换规则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5117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9818" y="4267462"/>
                <a:ext cx="587417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1" i="1" smtClean="0">
                        <a:latin typeface="Cambria Math"/>
                      </a:rPr>
                      <m:t>𝑸</m:t>
                    </m:r>
                    <m:r>
                      <a:rPr lang="en-US" altLang="zh-CN" sz="2600" b="1" i="1" smtClean="0">
                        <a:latin typeface="Cambria Math"/>
                      </a:rPr>
                      <m:t>𝟐</m:t>
                    </m:r>
                    <m:r>
                      <a:rPr lang="en-US" altLang="zh-CN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𝑆𝑛𝑎𝑚𝑒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60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/>
                          </a:rPr>
                          <m:t>𝐶𝑛𝑜</m:t>
                        </m:r>
                        <m:r>
                          <a:rPr lang="en-US" altLang="zh-CN" sz="2600" b="0" i="1" dirty="0" smtClean="0">
                            <a:latin typeface="Cambria Math"/>
                          </a:rPr>
                          <m:t>=2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600" b="0" i="1" dirty="0" smtClean="0">
                        <a:latin typeface="Cambria Math"/>
                      </a:rPr>
                      <m:t>𝑆𝑡𝑢𝑑𝑒𝑛𝑡</m:t>
                    </m:r>
                    <m:r>
                      <a:rPr lang="en-US" altLang="zh-CN" sz="2600" b="0" i="1" dirty="0" smtClean="0">
                        <a:latin typeface="Cambria Math"/>
                      </a:rPr>
                      <m:t>  ⋈ </m:t>
                    </m:r>
                    <m:r>
                      <a:rPr lang="en-US" altLang="zh-CN" sz="2600" b="0" i="1" dirty="0" smtClean="0">
                        <a:latin typeface="Cambria Math"/>
                        <a:ea typeface="Cambria Math"/>
                      </a:rPr>
                      <m:t>𝑆𝐶</m:t>
                    </m:r>
                    <m:r>
                      <a:rPr lang="en-US" altLang="zh-CN" sz="26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600" dirty="0" smtClean="0"/>
                  <a:t>)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8" y="4267462"/>
                <a:ext cx="5874172" cy="492443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52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187624" y="4986"/>
            <a:ext cx="61926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关系代数表达式等价变换规则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  <p:sp>
        <p:nvSpPr>
          <p:cNvPr id="13" name="矩形标注 12"/>
          <p:cNvSpPr/>
          <p:nvPr/>
        </p:nvSpPr>
        <p:spPr>
          <a:xfrm>
            <a:off x="6120172" y="2593094"/>
            <a:ext cx="2196244" cy="1120124"/>
          </a:xfrm>
          <a:prstGeom prst="wedgeRectCallout">
            <a:avLst>
              <a:gd name="adj1" fmla="val -161172"/>
              <a:gd name="adj2" fmla="val -774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dirty="0" smtClean="0">
                <a:solidFill>
                  <a:schemeClr val="tx1"/>
                </a:solidFill>
              </a:rPr>
              <a:t>采用了什么运算律？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2987824" y="2065412"/>
            <a:ext cx="727892" cy="194421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9328" y="1243707"/>
                <a:ext cx="79326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𝑸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𝑆𝑛𝑎𝑚𝑒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b="0" i="1" dirty="0">
                                <a:latin typeface="Cambria Math"/>
                              </a:rPr>
                              <m:t>𝐶𝑛𝑜</m:t>
                            </m:r>
                            <m:r>
                              <a:rPr lang="en-US" altLang="zh-CN" sz="2400" b="0" i="1" dirty="0">
                                <a:latin typeface="Cambria Math"/>
                              </a:rPr>
                              <m:t>=‘2’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zh-CN" altLang="en-US" sz="240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𝑆𝑡𝑢𝑑𝑒𝑛𝑡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𝑠𝑛𝑜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𝑆𝑐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𝑆𝑛𝑜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𝑆𝑡𝑢𝑑𝑒𝑛𝑡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𝑆𝐶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328" y="1243707"/>
                <a:ext cx="7932684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307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76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73324" y="1345332"/>
                <a:ext cx="69127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𝑸</m:t>
                    </m:r>
                    <m:r>
                      <a:rPr lang="en-US" altLang="zh-CN" sz="2800" b="1" i="1" smtClean="0">
                        <a:latin typeface="Cambria Math"/>
                      </a:rPr>
                      <m:t>𝟐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𝑆𝑛𝑎𝑚𝑒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𝐶𝑛𝑜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=2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𝑆𝑡𝑢𝑑𝑒𝑛𝑡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  ⋈ </m:t>
                    </m:r>
                    <m:r>
                      <a:rPr lang="en-US" altLang="zh-CN" sz="2800" b="0" i="1" dirty="0" smtClean="0">
                        <a:latin typeface="Cambria Math"/>
                        <a:ea typeface="Cambria Math"/>
                      </a:rPr>
                      <m:t>𝑆𝐶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24" y="1345332"/>
                <a:ext cx="6912768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87624" y="4175522"/>
                <a:ext cx="69984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𝑸</m:t>
                    </m:r>
                    <m:r>
                      <a:rPr lang="en-US" altLang="zh-CN" sz="2800" b="1" i="1" smtClean="0">
                        <a:latin typeface="Cambria Math"/>
                      </a:rPr>
                      <m:t>𝟑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𝑆𝑛𝑎𝑚𝑒</m:t>
                        </m:r>
                      </m:sub>
                    </m:sSub>
                    <m:r>
                      <a:rPr lang="en-US" altLang="zh-CN" sz="2800" i="1" dirty="0" smtClean="0">
                        <a:latin typeface="Cambria Math"/>
                      </a:rPr>
                      <m:t> 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𝑆𝑡𝑢𝑑𝑒𝑛𝑡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  ⋈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8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𝐶𝑛𝑜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=2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/>
                        <a:ea typeface="Cambria Math"/>
                      </a:rPr>
                      <m:t>𝑆𝐶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175522"/>
                <a:ext cx="6998468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2987824" y="2065412"/>
            <a:ext cx="727892" cy="194421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6120172" y="2593094"/>
            <a:ext cx="2196244" cy="1120124"/>
          </a:xfrm>
          <a:prstGeom prst="wedgeRectCallout">
            <a:avLst>
              <a:gd name="adj1" fmla="val -161172"/>
              <a:gd name="adj2" fmla="val -774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dirty="0" smtClean="0">
                <a:solidFill>
                  <a:schemeClr val="tx1"/>
                </a:solidFill>
              </a:rPr>
              <a:t>采用了什么运算律？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187624" y="4986"/>
            <a:ext cx="61926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关系代数表达式等价变换规则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0346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85292"/>
            <a:ext cx="7992888" cy="453650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u"/>
            </a:pPr>
            <a:r>
              <a:rPr lang="zh-CN" sz="2400" b="1" dirty="0">
                <a:latin typeface="+mj-ea"/>
                <a:ea typeface="+mj-ea"/>
              </a:rPr>
              <a:t>把代数表达式</a:t>
            </a:r>
            <a:r>
              <a:rPr lang="zh-CN" altLang="zh-CN" sz="2400" b="1" dirty="0">
                <a:latin typeface="+mj-ea"/>
                <a:ea typeface="+mj-ea"/>
              </a:rPr>
              <a:t>Q</a:t>
            </a:r>
            <a:r>
              <a:rPr lang="zh-CN" altLang="zh-CN" sz="2400" b="1" baseline="-25000" dirty="0">
                <a:latin typeface="+mj-ea"/>
                <a:ea typeface="+mj-ea"/>
              </a:rPr>
              <a:t>1</a:t>
            </a:r>
            <a:r>
              <a:rPr lang="zh-CN" sz="2400" b="1" dirty="0">
                <a:latin typeface="+mj-ea"/>
                <a:ea typeface="+mj-ea"/>
              </a:rPr>
              <a:t>变换为</a:t>
            </a:r>
            <a:r>
              <a:rPr lang="zh-CN" altLang="zh-CN" sz="2400" b="1" dirty="0">
                <a:latin typeface="+mj-ea"/>
                <a:ea typeface="+mj-ea"/>
              </a:rPr>
              <a:t>Q</a:t>
            </a:r>
            <a:r>
              <a:rPr lang="zh-CN" altLang="zh-CN" sz="2400" b="1" baseline="-25000" dirty="0" smtClean="0">
                <a:latin typeface="+mj-ea"/>
                <a:ea typeface="+mj-ea"/>
              </a:rPr>
              <a:t>2</a:t>
            </a:r>
            <a:r>
              <a:rPr lang="zh-CN" sz="2400" b="1" dirty="0" smtClean="0">
                <a:latin typeface="+mj-ea"/>
                <a:ea typeface="+mj-ea"/>
              </a:rPr>
              <a:t>、</a:t>
            </a:r>
            <a:r>
              <a:rPr lang="zh-CN" altLang="zh-CN" sz="2400" b="1" dirty="0" smtClean="0">
                <a:latin typeface="+mj-ea"/>
                <a:ea typeface="+mj-ea"/>
              </a:rPr>
              <a:t>Q</a:t>
            </a:r>
            <a:r>
              <a:rPr lang="zh-CN" altLang="zh-CN" sz="2400" b="1" baseline="-25000" dirty="0" smtClean="0">
                <a:latin typeface="+mj-ea"/>
                <a:ea typeface="+mj-ea"/>
              </a:rPr>
              <a:t>3</a:t>
            </a:r>
            <a:endParaRPr lang="zh-CN" sz="2400" b="1" dirty="0">
              <a:latin typeface="+mj-ea"/>
              <a:ea typeface="+mj-ea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zh-CN" sz="2000" b="1" dirty="0">
                <a:latin typeface="幼圆" pitchFamily="49" charset="-122"/>
                <a:ea typeface="幼圆" pitchFamily="49" charset="-122"/>
              </a:rPr>
              <a:t>即有选择和连接操作时，先做选择操作，这样参加连接的元组就可以大大减少，这</a:t>
            </a:r>
            <a:r>
              <a:rPr lang="zh-CN" sz="2000" b="1" dirty="0" smtClean="0">
                <a:latin typeface="幼圆" pitchFamily="49" charset="-122"/>
                <a:ea typeface="幼圆" pitchFamily="49" charset="-122"/>
              </a:rPr>
              <a:t>是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“</a:t>
            </a:r>
            <a:r>
              <a:rPr lang="zh-CN" sz="2400" b="1" dirty="0" smtClean="0">
                <a:latin typeface="+mn-ea"/>
              </a:rPr>
              <a:t>代数优化</a:t>
            </a:r>
            <a:r>
              <a:rPr lang="zh-CN" altLang="en-US" sz="2400" b="1" dirty="0" smtClean="0">
                <a:latin typeface="+mn-ea"/>
              </a:rPr>
              <a:t>”</a:t>
            </a:r>
            <a:endParaRPr lang="zh-CN" sz="2400" b="1" dirty="0">
              <a:latin typeface="+mn-ea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u"/>
            </a:pPr>
            <a:r>
              <a:rPr lang="zh-CN" sz="2400" dirty="0">
                <a:latin typeface="+mj-ea"/>
                <a:ea typeface="+mj-ea"/>
              </a:rPr>
              <a:t>在</a:t>
            </a:r>
            <a:r>
              <a:rPr lang="zh-CN" altLang="zh-CN" sz="2400" dirty="0">
                <a:latin typeface="+mj-ea"/>
                <a:ea typeface="+mj-ea"/>
              </a:rPr>
              <a:t>Q3</a:t>
            </a:r>
            <a:r>
              <a:rPr lang="zh-CN" sz="2400" dirty="0">
                <a:latin typeface="+mj-ea"/>
                <a:ea typeface="+mj-ea"/>
              </a:rPr>
              <a:t>中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zh-CN" sz="2000" b="1" dirty="0">
                <a:latin typeface="幼圆" pitchFamily="49" charset="-122"/>
                <a:ea typeface="幼圆" pitchFamily="49" charset="-122"/>
                <a:sym typeface="Arial" pitchFamily="34" charset="0"/>
              </a:rPr>
              <a:t>SC</a:t>
            </a:r>
            <a:r>
              <a:rPr lang="zh-CN" sz="2000" b="1" dirty="0">
                <a:latin typeface="幼圆" pitchFamily="49" charset="-122"/>
                <a:ea typeface="幼圆" pitchFamily="49" charset="-122"/>
                <a:sym typeface="Arial" pitchFamily="34" charset="0"/>
              </a:rPr>
              <a:t>表的选择操作算法有全表扫描和索引扫描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  <a:sym typeface="Arial" pitchFamily="34" charset="0"/>
              </a:rPr>
              <a:t>2</a:t>
            </a:r>
            <a:r>
              <a:rPr lang="zh-CN" sz="2000" b="1" dirty="0">
                <a:latin typeface="幼圆" pitchFamily="49" charset="-122"/>
                <a:ea typeface="幼圆" pitchFamily="49" charset="-122"/>
                <a:sym typeface="Arial" pitchFamily="34" charset="0"/>
              </a:rPr>
              <a:t>种方法，经过初步估算，索引扫描方法较优 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zh-CN" sz="2000" b="1" dirty="0">
                <a:latin typeface="幼圆" pitchFamily="49" charset="-122"/>
                <a:ea typeface="幼圆" pitchFamily="49" charset="-122"/>
                <a:sym typeface="Arial" pitchFamily="34" charset="0"/>
              </a:rPr>
              <a:t>对于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  <a:sym typeface="Arial" pitchFamily="34" charset="0"/>
              </a:rPr>
              <a:t>Student</a:t>
            </a:r>
            <a:r>
              <a:rPr lang="zh-CN" sz="2000" b="1" dirty="0">
                <a:latin typeface="幼圆" pitchFamily="49" charset="-122"/>
                <a:ea typeface="幼圆" pitchFamily="49" charset="-122"/>
                <a:sym typeface="Arial" pitchFamily="34" charset="0"/>
              </a:rPr>
              <a:t>和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  <a:sym typeface="Arial" pitchFamily="34" charset="0"/>
              </a:rPr>
              <a:t>SC</a:t>
            </a:r>
            <a:r>
              <a:rPr lang="zh-CN" sz="2000" b="1" dirty="0">
                <a:latin typeface="幼圆" pitchFamily="49" charset="-122"/>
                <a:ea typeface="幼圆" pitchFamily="49" charset="-122"/>
                <a:sym typeface="Arial" pitchFamily="34" charset="0"/>
              </a:rPr>
              <a:t>表的连接，利用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  <a:sym typeface="Arial" pitchFamily="34" charset="0"/>
              </a:rPr>
              <a:t>Student</a:t>
            </a:r>
            <a:r>
              <a:rPr lang="zh-CN" sz="2000" b="1" dirty="0">
                <a:latin typeface="幼圆" pitchFamily="49" charset="-122"/>
                <a:ea typeface="幼圆" pitchFamily="49" charset="-122"/>
                <a:sym typeface="Arial" pitchFamily="34" charset="0"/>
              </a:rPr>
              <a:t>表上的索引，采用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  <a:sym typeface="Arial" pitchFamily="34" charset="0"/>
              </a:rPr>
              <a:t>index </a:t>
            </a:r>
            <a:r>
              <a:rPr lang="zh-CN" altLang="zh-CN" sz="2000" b="1" dirty="0" smtClean="0">
                <a:latin typeface="幼圆" pitchFamily="49" charset="-122"/>
                <a:ea typeface="幼圆" pitchFamily="49" charset="-122"/>
                <a:sym typeface="Arial" pitchFamily="34" charset="0"/>
              </a:rPr>
              <a:t>join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  <a:sym typeface="Arial" pitchFamily="34" charset="0"/>
              </a:rPr>
              <a:t> </a:t>
            </a:r>
            <a:r>
              <a:rPr lang="zh-CN" sz="2000" b="1" dirty="0" smtClean="0">
                <a:latin typeface="幼圆" pitchFamily="49" charset="-122"/>
                <a:ea typeface="幼圆" pitchFamily="49" charset="-122"/>
                <a:sym typeface="Arial" pitchFamily="34" charset="0"/>
              </a:rPr>
              <a:t>代价</a:t>
            </a:r>
            <a:r>
              <a:rPr lang="zh-CN" sz="2000" b="1" dirty="0">
                <a:latin typeface="幼圆" pitchFamily="49" charset="-122"/>
                <a:ea typeface="幼圆" pitchFamily="49" charset="-122"/>
                <a:sym typeface="Arial" pitchFamily="34" charset="0"/>
              </a:rPr>
              <a:t>也较小，这</a:t>
            </a:r>
            <a:r>
              <a:rPr lang="zh-CN" sz="2000" b="1" dirty="0" smtClean="0">
                <a:latin typeface="幼圆" pitchFamily="49" charset="-122"/>
                <a:ea typeface="幼圆" pitchFamily="49" charset="-122"/>
                <a:sym typeface="Arial" pitchFamily="34" charset="0"/>
              </a:rPr>
              <a:t>就是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  <a:sym typeface="Arial" pitchFamily="34" charset="0"/>
              </a:rPr>
              <a:t>“</a:t>
            </a:r>
            <a:r>
              <a:rPr lang="zh-CN" sz="2400" b="1" dirty="0" smtClean="0">
                <a:latin typeface="+mn-ea"/>
                <a:sym typeface="Arial" pitchFamily="34" charset="0"/>
              </a:rPr>
              <a:t>物理优化</a:t>
            </a:r>
            <a:r>
              <a:rPr lang="zh-CN" altLang="en-US" sz="2400" b="1" dirty="0" smtClean="0">
                <a:latin typeface="+mn-ea"/>
                <a:sym typeface="Arial" pitchFamily="34" charset="0"/>
              </a:rPr>
              <a:t>”</a:t>
            </a:r>
            <a:r>
              <a:rPr lang="zh-CN" sz="2400" b="1" dirty="0" smtClean="0">
                <a:latin typeface="+mn-ea"/>
                <a:sym typeface="Arial" pitchFamily="34" charset="0"/>
              </a:rPr>
              <a:t> </a:t>
            </a:r>
            <a:endParaRPr lang="zh-CN" sz="2000" b="1" dirty="0">
              <a:latin typeface="+mn-ea"/>
              <a:sym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0"/>
            <a:ext cx="432048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查询优化</a:t>
            </a:r>
            <a:r>
              <a:rPr lang="zh-CN" altLang="en-US" sz="3600" smtClean="0">
                <a:latin typeface="+mn-ea"/>
                <a:ea typeface="+mn-ea"/>
              </a:rPr>
              <a:t>的一个</a:t>
            </a:r>
            <a:r>
              <a:rPr lang="zh-CN" sz="3600" smtClean="0">
                <a:latin typeface="+mn-ea"/>
                <a:ea typeface="+mn-ea"/>
              </a:rPr>
              <a:t>实例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1907" y="258156"/>
            <a:ext cx="2447925" cy="538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Contents</a:t>
            </a:r>
            <a:endParaRPr lang="zh-CN" alt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33589" y="2009405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923928" y="1984693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3200" dirty="0">
                <a:latin typeface="+mn-ea"/>
                <a:ea typeface="+mn-ea"/>
              </a:rPr>
              <a:t>关系数据库系统的查询优化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51920" y="3161534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4355976" y="3136821"/>
            <a:ext cx="1819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solidFill>
                  <a:schemeClr val="accent3"/>
                </a:solidFill>
                <a:latin typeface="+mn-ea"/>
                <a:ea typeface="+mn-ea"/>
              </a:rPr>
              <a:t>代数优化</a:t>
            </a:r>
            <a:endParaRPr lang="zh-CN" altLang="en-US" sz="32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11960" y="4356642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4716016" y="4288949"/>
            <a:ext cx="1944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latin typeface="+mn-ea"/>
                <a:ea typeface="+mn-ea"/>
              </a:rPr>
              <a:t>物理优化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057438" y="796319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3602097" y="760557"/>
            <a:ext cx="51463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3200" dirty="0">
                <a:latin typeface="+mn-ea"/>
                <a:ea typeface="+mn-ea"/>
              </a:rPr>
              <a:t>关系数据库系统的查询处理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29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0"/>
            <a:ext cx="2771800" cy="913284"/>
          </a:xfrm>
        </p:spPr>
        <p:txBody>
          <a:bodyPr/>
          <a:lstStyle/>
          <a:p>
            <a:r>
              <a:rPr lang="zh-CN" altLang="en-US" sz="3600" dirty="0" smtClean="0">
                <a:latin typeface="+mn-ea"/>
                <a:ea typeface="+mn-ea"/>
              </a:rPr>
              <a:t>代 </a:t>
            </a:r>
            <a:r>
              <a:rPr lang="zh-CN" altLang="en-US" sz="3600" dirty="0">
                <a:latin typeface="+mn-ea"/>
                <a:ea typeface="+mn-ea"/>
              </a:rPr>
              <a:t>数 优 化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33170" y="1201316"/>
            <a:ext cx="8210830" cy="367240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+mj-ea"/>
                <a:ea typeface="+mj-ea"/>
              </a:rPr>
              <a:t>结论</a:t>
            </a:r>
            <a:r>
              <a:rPr lang="en-US" altLang="zh-CN" sz="2800" dirty="0" smtClean="0">
                <a:latin typeface="+mj-ea"/>
                <a:ea typeface="+mj-ea"/>
              </a:rPr>
              <a:t>1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en-US" sz="2800" b="0" dirty="0" smtClean="0">
                <a:latin typeface="+mj-ea"/>
                <a:ea typeface="+mj-ea"/>
              </a:rPr>
              <a:t>一个代数表达式（查询），可以有多个</a:t>
            </a:r>
            <a:endParaRPr lang="en-US" altLang="zh-CN" sz="2800" b="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800" b="0" dirty="0">
                <a:latin typeface="+mj-ea"/>
                <a:ea typeface="+mj-ea"/>
              </a:rPr>
              <a:t> </a:t>
            </a:r>
            <a:r>
              <a:rPr lang="en-US" altLang="zh-CN" sz="2800" b="0" dirty="0" smtClean="0">
                <a:latin typeface="+mj-ea"/>
                <a:ea typeface="+mj-ea"/>
              </a:rPr>
              <a:t>                </a:t>
            </a:r>
            <a:r>
              <a:rPr lang="zh-CN" altLang="en-US" sz="2800" b="0" dirty="0" smtClean="0">
                <a:latin typeface="+mj-ea"/>
                <a:ea typeface="+mj-ea"/>
              </a:rPr>
              <a:t>结果相同但是形式不同的</a:t>
            </a:r>
            <a:r>
              <a:rPr lang="zh-CN" altLang="en-US" sz="2800" b="0" dirty="0" smtClean="0">
                <a:latin typeface="+mj-ea"/>
                <a:ea typeface="+mj-ea"/>
              </a:rPr>
              <a:t>表达式；</a:t>
            </a:r>
            <a:endParaRPr lang="zh-CN" sz="2800" b="0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latin typeface="+mj-ea"/>
                <a:ea typeface="+mj-ea"/>
              </a:rPr>
              <a:t>结论</a:t>
            </a:r>
            <a:r>
              <a:rPr lang="en-US" altLang="zh-CN" sz="2800" dirty="0" smtClean="0">
                <a:latin typeface="+mj-ea"/>
                <a:ea typeface="+mj-ea"/>
              </a:rPr>
              <a:t>2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en-US" sz="2800" b="0" dirty="0" smtClean="0">
                <a:latin typeface="+mj-ea"/>
                <a:ea typeface="+mj-ea"/>
              </a:rPr>
              <a:t>这些表达式的执行效率是不一样的，有</a:t>
            </a:r>
            <a:endParaRPr lang="en-US" altLang="zh-CN" sz="2800" b="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800" b="0" dirty="0">
                <a:latin typeface="+mj-ea"/>
                <a:ea typeface="+mj-ea"/>
              </a:rPr>
              <a:t> </a:t>
            </a:r>
            <a:r>
              <a:rPr lang="en-US" altLang="zh-CN" sz="2800" b="0" dirty="0" smtClean="0">
                <a:latin typeface="+mj-ea"/>
                <a:ea typeface="+mj-ea"/>
              </a:rPr>
              <a:t>                </a:t>
            </a:r>
            <a:r>
              <a:rPr lang="zh-CN" altLang="en-US" sz="2800" b="0" dirty="0" smtClean="0">
                <a:latin typeface="+mj-ea"/>
                <a:ea typeface="+mj-ea"/>
              </a:rPr>
              <a:t>时候还差别</a:t>
            </a:r>
            <a:r>
              <a:rPr lang="zh-CN" altLang="en-US" sz="2800" b="0" dirty="0" smtClean="0">
                <a:latin typeface="+mj-ea"/>
                <a:ea typeface="+mj-ea"/>
              </a:rPr>
              <a:t>巨大。</a:t>
            </a:r>
            <a:endParaRPr lang="zh-CN" sz="2800" b="0" dirty="0">
              <a:latin typeface="+mj-ea"/>
              <a:ea typeface="+mj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87624" y="0"/>
            <a:ext cx="277180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smtClean="0">
                <a:latin typeface="+mn-ea"/>
                <a:ea typeface="+mn-ea"/>
              </a:rPr>
              <a:t>代 数 优 化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913284"/>
            <a:ext cx="8203712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理想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400" b="0" dirty="0" smtClean="0">
                <a:latin typeface="+mj-ea"/>
                <a:ea typeface="+mj-ea"/>
              </a:rPr>
              <a:t>1</a:t>
            </a:r>
            <a:r>
              <a:rPr lang="zh-CN" altLang="en-US" sz="2400" b="0" dirty="0" smtClean="0">
                <a:latin typeface="+mj-ea"/>
                <a:ea typeface="+mj-ea"/>
              </a:rPr>
              <a:t>、找出查询</a:t>
            </a:r>
            <a:r>
              <a:rPr lang="en-US" altLang="zh-CN" sz="2400" b="0" dirty="0" smtClean="0">
                <a:latin typeface="+mj-ea"/>
                <a:ea typeface="+mj-ea"/>
              </a:rPr>
              <a:t>Q</a:t>
            </a:r>
            <a:r>
              <a:rPr lang="zh-CN" altLang="en-US" sz="2400" b="0" dirty="0" smtClean="0">
                <a:latin typeface="+mj-ea"/>
                <a:ea typeface="+mj-ea"/>
              </a:rPr>
              <a:t>的全部等价表达式</a:t>
            </a:r>
            <a:r>
              <a:rPr lang="en-US" altLang="zh-CN" sz="2400" b="0" dirty="0" smtClean="0">
                <a:latin typeface="+mj-ea"/>
                <a:ea typeface="+mj-ea"/>
              </a:rPr>
              <a:t>E(Q)</a:t>
            </a:r>
            <a:r>
              <a:rPr lang="zh-CN" altLang="en-US" sz="2400" b="0" dirty="0" smtClean="0">
                <a:latin typeface="+mj-ea"/>
                <a:ea typeface="+mj-ea"/>
              </a:rPr>
              <a:t>（执行结果相同）</a:t>
            </a:r>
            <a:r>
              <a:rPr lang="en-US" altLang="zh-CN" sz="2400" b="0" dirty="0" smtClean="0">
                <a:latin typeface="+mj-ea"/>
                <a:ea typeface="+mj-ea"/>
              </a:rPr>
              <a:t>     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400" b="0" dirty="0" smtClean="0">
                <a:latin typeface="+mj-ea"/>
                <a:ea typeface="+mj-ea"/>
              </a:rPr>
              <a:t>2</a:t>
            </a:r>
            <a:r>
              <a:rPr lang="zh-CN" altLang="en-US" sz="2400" b="0" dirty="0" smtClean="0">
                <a:latin typeface="+mj-ea"/>
                <a:ea typeface="+mj-ea"/>
              </a:rPr>
              <a:t>、对</a:t>
            </a:r>
            <a:r>
              <a:rPr lang="en-US" altLang="zh-CN" sz="2400" b="0" dirty="0" smtClean="0">
                <a:latin typeface="+mj-ea"/>
                <a:ea typeface="+mj-ea"/>
              </a:rPr>
              <a:t>E(Q)</a:t>
            </a:r>
            <a:r>
              <a:rPr lang="zh-CN" altLang="en-US" sz="2400" b="0" dirty="0" smtClean="0">
                <a:latin typeface="+mj-ea"/>
                <a:ea typeface="+mj-ea"/>
              </a:rPr>
              <a:t>中的每一个表达式计算其执行代价；</a:t>
            </a:r>
            <a:endParaRPr lang="en-US" altLang="zh-CN" sz="2400" b="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400" b="0" dirty="0" smtClean="0">
                <a:latin typeface="+mj-ea"/>
                <a:ea typeface="+mj-ea"/>
              </a:rPr>
              <a:t>3</a:t>
            </a:r>
            <a:r>
              <a:rPr lang="zh-CN" altLang="en-US" sz="2400" b="0" dirty="0" smtClean="0">
                <a:latin typeface="+mj-ea"/>
                <a:ea typeface="+mj-ea"/>
              </a:rPr>
              <a:t>、从中找出执行代价最小的等价表达式；</a:t>
            </a:r>
            <a:endParaRPr lang="en-US" altLang="zh-CN" sz="2400" b="0" dirty="0" smtClean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3524" y="4009628"/>
            <a:ext cx="34676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3200" dirty="0">
                <a:latin typeface="+mj-ea"/>
              </a:rPr>
              <a:t>问题：成本太高！</a:t>
            </a:r>
            <a:endParaRPr lang="en-US" altLang="zh-CN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562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87624" y="0"/>
            <a:ext cx="277180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smtClean="0">
                <a:latin typeface="+mn-ea"/>
                <a:ea typeface="+mn-ea"/>
              </a:rPr>
              <a:t>代 数 优 化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419872" y="3217540"/>
            <a:ext cx="360040" cy="360040"/>
          </a:xfrm>
          <a:prstGeom prst="ellipse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220072" y="3699441"/>
            <a:ext cx="180020" cy="20764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47875" y="4183137"/>
            <a:ext cx="180020" cy="18002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383868" y="4081636"/>
            <a:ext cx="180020" cy="18002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207345" y="3699441"/>
            <a:ext cx="130540" cy="18002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931478" y="2713484"/>
            <a:ext cx="137933" cy="18002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637925" y="2595854"/>
            <a:ext cx="137933" cy="18002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890457" y="3253544"/>
            <a:ext cx="137933" cy="18002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652120" y="2956220"/>
            <a:ext cx="137933" cy="18002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68041" y="3343554"/>
            <a:ext cx="137933" cy="18002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272615" y="2350403"/>
            <a:ext cx="137933" cy="18002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36278" y="3018284"/>
            <a:ext cx="137933" cy="18002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855033" y="3015243"/>
            <a:ext cx="137933" cy="18002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289020" y="1448698"/>
            <a:ext cx="3795148" cy="3353018"/>
          </a:xfrm>
          <a:prstGeom prst="ellipse">
            <a:avLst/>
          </a:prstGeom>
          <a:ln w="2222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07704" y="1243707"/>
            <a:ext cx="809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>
                <a:latin typeface="+mj-ea"/>
              </a:rPr>
              <a:t>E(Q)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985010" y="3136240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latin typeface="+mj-ea"/>
              </a:rPr>
              <a:t>Q1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425015" y="2502803"/>
            <a:ext cx="137933" cy="18002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19872" y="2655203"/>
            <a:ext cx="137933" cy="18002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572272" y="2807603"/>
            <a:ext cx="137933" cy="18002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083878" y="1705372"/>
            <a:ext cx="137933" cy="18002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34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87624" y="0"/>
            <a:ext cx="277180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latin typeface="+mn-ea"/>
                <a:ea typeface="+mn-ea"/>
              </a:rPr>
              <a:t>代 数 优 化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913284"/>
            <a:ext cx="7952192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现实：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400" b="0" dirty="0" smtClean="0">
                <a:latin typeface="+mj-ea"/>
                <a:ea typeface="+mj-ea"/>
              </a:rPr>
              <a:t>  1</a:t>
            </a:r>
            <a:r>
              <a:rPr lang="zh-CN" altLang="en-US" sz="2400" b="0" dirty="0" smtClean="0">
                <a:latin typeface="+mj-ea"/>
                <a:ea typeface="+mj-ea"/>
              </a:rPr>
              <a:t>、从查询</a:t>
            </a:r>
            <a:r>
              <a:rPr lang="en-US" altLang="zh-CN" sz="2400" b="0" dirty="0" smtClean="0">
                <a:latin typeface="+mj-ea"/>
                <a:ea typeface="+mj-ea"/>
              </a:rPr>
              <a:t>Q</a:t>
            </a:r>
            <a:r>
              <a:rPr lang="zh-CN" altLang="en-US" sz="2400" b="0" dirty="0" smtClean="0">
                <a:latin typeface="+mj-ea"/>
                <a:ea typeface="+mj-ea"/>
              </a:rPr>
              <a:t>出发，按照事先确定的规则对</a:t>
            </a:r>
            <a:r>
              <a:rPr lang="en-US" altLang="zh-CN" sz="2400" b="0" dirty="0" smtClean="0">
                <a:latin typeface="+mj-ea"/>
                <a:ea typeface="+mj-ea"/>
              </a:rPr>
              <a:t>Q</a:t>
            </a:r>
            <a:r>
              <a:rPr lang="zh-CN" altLang="en-US" sz="2400" b="0" dirty="0" smtClean="0">
                <a:latin typeface="+mj-ea"/>
                <a:ea typeface="+mj-ea"/>
              </a:rPr>
              <a:t>进行</a:t>
            </a:r>
            <a:r>
              <a:rPr lang="en-US" altLang="zh-CN" sz="2400" b="0" dirty="0" smtClean="0">
                <a:latin typeface="+mj-ea"/>
                <a:ea typeface="+mj-ea"/>
              </a:rPr>
              <a:t> </a:t>
            </a:r>
            <a:r>
              <a:rPr lang="zh-CN" altLang="en-US" sz="2400" b="0" dirty="0" smtClean="0">
                <a:latin typeface="+mj-ea"/>
                <a:ea typeface="+mj-ea"/>
              </a:rPr>
              <a:t>变换，</a:t>
            </a:r>
            <a:endParaRPr lang="en-US" altLang="zh-CN" sz="2400" b="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400" b="0" dirty="0">
                <a:latin typeface="+mj-ea"/>
                <a:ea typeface="+mj-ea"/>
              </a:rPr>
              <a:t> </a:t>
            </a:r>
            <a:r>
              <a:rPr lang="en-US" altLang="zh-CN" sz="2400" b="0" dirty="0" smtClean="0">
                <a:latin typeface="+mj-ea"/>
                <a:ea typeface="+mj-ea"/>
              </a:rPr>
              <a:t>    </a:t>
            </a:r>
            <a:r>
              <a:rPr lang="en-US" altLang="zh-CN" sz="2400" b="0" dirty="0" smtClean="0">
                <a:latin typeface="+mj-ea"/>
                <a:ea typeface="+mj-ea"/>
              </a:rPr>
              <a:t>  </a:t>
            </a:r>
            <a:r>
              <a:rPr lang="zh-CN" altLang="en-US" sz="2400" b="0" dirty="0" smtClean="0">
                <a:latin typeface="+mj-ea"/>
                <a:ea typeface="+mj-ea"/>
              </a:rPr>
              <a:t>获得</a:t>
            </a:r>
            <a:r>
              <a:rPr lang="en-US" altLang="zh-CN" sz="2400" b="0" dirty="0" smtClean="0">
                <a:latin typeface="+mj-ea"/>
                <a:ea typeface="+mj-ea"/>
              </a:rPr>
              <a:t>Q1</a:t>
            </a:r>
            <a:r>
              <a:rPr lang="zh-CN" altLang="en-US" sz="2400" b="0" dirty="0" smtClean="0">
                <a:latin typeface="+mj-ea"/>
                <a:ea typeface="+mj-ea"/>
              </a:rPr>
              <a:t>，</a:t>
            </a:r>
            <a:r>
              <a:rPr lang="en-US" altLang="zh-CN" sz="2400" b="0" dirty="0" smtClean="0">
                <a:latin typeface="+mj-ea"/>
                <a:ea typeface="+mj-ea"/>
              </a:rPr>
              <a:t>Q1</a:t>
            </a:r>
            <a:r>
              <a:rPr lang="zh-CN" altLang="en-US" sz="2400" b="0" dirty="0" smtClean="0">
                <a:latin typeface="+mj-ea"/>
                <a:ea typeface="+mj-ea"/>
              </a:rPr>
              <a:t>和</a:t>
            </a:r>
            <a:r>
              <a:rPr lang="en-US" altLang="zh-CN" sz="2400" b="0" dirty="0" smtClean="0">
                <a:latin typeface="+mj-ea"/>
                <a:ea typeface="+mj-ea"/>
              </a:rPr>
              <a:t>Q</a:t>
            </a:r>
            <a:r>
              <a:rPr lang="zh-CN" altLang="en-US" sz="2400" b="0" dirty="0" smtClean="0">
                <a:latin typeface="+mj-ea"/>
                <a:ea typeface="+mj-ea"/>
              </a:rPr>
              <a:t>等价</a:t>
            </a:r>
            <a:endParaRPr lang="en-US" altLang="zh-CN" sz="2400" b="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400" b="0" dirty="0" smtClean="0">
                <a:latin typeface="+mj-ea"/>
                <a:ea typeface="+mj-ea"/>
              </a:rPr>
              <a:t>  2</a:t>
            </a:r>
            <a:r>
              <a:rPr lang="zh-CN" altLang="en-US" sz="2400" b="0" dirty="0" smtClean="0">
                <a:latin typeface="+mj-ea"/>
                <a:ea typeface="+mj-ea"/>
              </a:rPr>
              <a:t>、确保</a:t>
            </a:r>
            <a:r>
              <a:rPr lang="en-US" altLang="zh-CN" sz="2400" b="0" dirty="0" smtClean="0">
                <a:latin typeface="+mj-ea"/>
                <a:ea typeface="+mj-ea"/>
              </a:rPr>
              <a:t>Q1</a:t>
            </a:r>
            <a:r>
              <a:rPr lang="zh-CN" altLang="en-US" sz="2400" b="0" dirty="0" smtClean="0">
                <a:latin typeface="+mj-ea"/>
                <a:ea typeface="+mj-ea"/>
              </a:rPr>
              <a:t>的执行代价比</a:t>
            </a:r>
            <a:r>
              <a:rPr lang="en-US" altLang="zh-CN" sz="2400" b="0" dirty="0" smtClean="0">
                <a:latin typeface="+mj-ea"/>
                <a:ea typeface="+mj-ea"/>
              </a:rPr>
              <a:t>Q</a:t>
            </a:r>
            <a:r>
              <a:rPr lang="zh-CN" altLang="en-US" sz="2400" b="0" dirty="0" smtClean="0">
                <a:latin typeface="+mj-ea"/>
                <a:ea typeface="+mj-ea"/>
              </a:rPr>
              <a:t>的执行代价低</a:t>
            </a:r>
            <a:endParaRPr lang="en-US" altLang="zh-CN" sz="2400" b="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400" b="0" dirty="0" smtClean="0">
                <a:latin typeface="+mj-ea"/>
                <a:ea typeface="+mj-ea"/>
              </a:rPr>
              <a:t>  3</a:t>
            </a:r>
            <a:r>
              <a:rPr lang="zh-CN" altLang="en-US" sz="2400" b="0" dirty="0" smtClean="0">
                <a:latin typeface="+mj-ea"/>
                <a:ea typeface="+mj-ea"/>
              </a:rPr>
              <a:t>、直到找不到执行代价更小的等价表达式，结束</a:t>
            </a:r>
            <a:endParaRPr lang="en-US" altLang="zh-CN" sz="2400" b="0" dirty="0" smtClean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712" y="4585692"/>
            <a:ext cx="51283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altLang="en-US" sz="3200" dirty="0">
                <a:latin typeface="+mj-ea"/>
              </a:rPr>
              <a:t>问题</a:t>
            </a:r>
            <a:r>
              <a:rPr lang="zh-CN" altLang="en-US" sz="3200" dirty="0" smtClean="0">
                <a:latin typeface="+mj-ea"/>
              </a:rPr>
              <a:t>：不一定是全局最优！</a:t>
            </a:r>
            <a:endParaRPr lang="en-US" altLang="zh-CN" sz="3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80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547664" y="2821496"/>
            <a:ext cx="360040" cy="360040"/>
          </a:xfrm>
          <a:prstGeom prst="ellipse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35896" y="3001516"/>
            <a:ext cx="360040" cy="360040"/>
          </a:xfrm>
          <a:prstGeom prst="ellipse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909045" y="1933889"/>
            <a:ext cx="360040" cy="360040"/>
          </a:xfrm>
          <a:prstGeom prst="ellipse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084167" y="1740860"/>
            <a:ext cx="408923" cy="360040"/>
          </a:xfrm>
          <a:prstGeom prst="ellipse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31740" y="1933889"/>
            <a:ext cx="360040" cy="36004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907704" y="2293929"/>
            <a:ext cx="324036" cy="5275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069722" y="3041660"/>
            <a:ext cx="1422158" cy="139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185308" y="3577580"/>
            <a:ext cx="360040" cy="36004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943578" y="3111599"/>
            <a:ext cx="288162" cy="4659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995936" y="2293929"/>
            <a:ext cx="913109" cy="7947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351079" y="1933889"/>
            <a:ext cx="661081" cy="1670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969427" y="3119799"/>
            <a:ext cx="360040" cy="36004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789407" y="4161002"/>
            <a:ext cx="360040" cy="36004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39859" y="1129308"/>
            <a:ext cx="360040" cy="36004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84368" y="2882707"/>
            <a:ext cx="504056" cy="457781"/>
          </a:xfrm>
          <a:prstGeom prst="ellipse">
            <a:avLst/>
          </a:prstGeom>
          <a:solidFill>
            <a:srgbClr val="C00000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22" name="直接箭头连接符 21"/>
          <p:cNvCxnSpPr>
            <a:endCxn id="20" idx="3"/>
          </p:cNvCxnSpPr>
          <p:nvPr/>
        </p:nvCxnSpPr>
        <p:spPr>
          <a:xfrm flipV="1">
            <a:off x="3923927" y="1436621"/>
            <a:ext cx="868659" cy="14590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006770" y="3215241"/>
            <a:ext cx="902275" cy="133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907118" y="3354055"/>
            <a:ext cx="832741" cy="8069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361913" y="3354055"/>
            <a:ext cx="902275" cy="1334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372200" y="3318223"/>
            <a:ext cx="360040" cy="360040"/>
          </a:xfrm>
          <a:prstGeom prst="ellipse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6795867" y="3181536"/>
            <a:ext cx="1088501" cy="3059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187624" y="0"/>
            <a:ext cx="277180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latin typeface="+mn-ea"/>
                <a:ea typeface="+mn-ea"/>
              </a:rPr>
              <a:t>代 数 优 化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89107" y="3001516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 smtClean="0">
                <a:latin typeface="+mj-ea"/>
              </a:rPr>
              <a:t>Q1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3235003" y="2590397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 smtClean="0">
                <a:latin typeface="+mj-ea"/>
              </a:rPr>
              <a:t>Q2</a:t>
            </a:r>
            <a:endParaRPr lang="zh-CN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4860032" y="2251819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 smtClean="0">
                <a:latin typeface="+mj-ea"/>
              </a:rPr>
              <a:t>Q3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5877217" y="1280771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 smtClean="0">
                <a:latin typeface="+mj-ea"/>
              </a:rPr>
              <a:t>Q4</a:t>
            </a:r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7756581" y="2421042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dirty="0" smtClean="0">
                <a:latin typeface="+mj-ea"/>
              </a:rPr>
              <a:t>Q5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989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284"/>
            <a:ext cx="9144000" cy="4801716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87624" y="0"/>
            <a:ext cx="3456384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查询处理步骤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</a:t>
            </a:r>
            <a:r>
              <a:rPr lang="en-US" altLang="zh-CN" sz="700" dirty="0" smtClean="0"/>
              <a:t>.</a:t>
            </a:r>
            <a:r>
              <a:rPr lang="en-US" altLang="zh-CN" sz="1300" b="1" dirty="0" smtClean="0"/>
              <a:t>1</a:t>
            </a:r>
            <a:endParaRPr lang="zh-CN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7626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4986"/>
            <a:ext cx="6192688" cy="913284"/>
          </a:xfrm>
        </p:spPr>
        <p:txBody>
          <a:bodyPr/>
          <a:lstStyle/>
          <a:p>
            <a:r>
              <a:rPr lang="zh-CN" sz="3600" dirty="0" smtClean="0">
                <a:latin typeface="+mn-ea"/>
                <a:ea typeface="+mn-ea"/>
              </a:rPr>
              <a:t>关系代数</a:t>
            </a:r>
            <a:r>
              <a:rPr lang="zh-CN" sz="3600" dirty="0">
                <a:latin typeface="+mn-ea"/>
                <a:ea typeface="+mn-ea"/>
              </a:rPr>
              <a:t>表达式等价变换规则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1201316"/>
            <a:ext cx="7992888" cy="3384376"/>
          </a:xfrm>
        </p:spPr>
        <p:txBody>
          <a:bodyPr>
            <a:normAutofit lnSpcReduction="10000"/>
          </a:bodyPr>
          <a:lstStyle/>
          <a:p>
            <a:pPr>
              <a:lnSpc>
                <a:spcPct val="135000"/>
              </a:lnSpc>
              <a:buFont typeface="Wingdings" pitchFamily="2" charset="2"/>
              <a:buChar char="u"/>
            </a:pPr>
            <a:r>
              <a:rPr lang="zh-CN" altLang="en-US" sz="2800" b="0" dirty="0" smtClean="0">
                <a:latin typeface="+mj-ea"/>
                <a:ea typeface="+mj-ea"/>
              </a:rPr>
              <a:t>等价的含义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zh-CN" sz="2800" b="0" dirty="0">
                <a:latin typeface="幼圆" pitchFamily="49" charset="-122"/>
                <a:ea typeface="幼圆" pitchFamily="49" charset="-122"/>
              </a:rPr>
              <a:t>指用相同的关系代替两个表达式中相应的关系所得到的结果是</a:t>
            </a:r>
            <a:r>
              <a:rPr lang="zh-CN" altLang="zh-CN" sz="2800" b="0" dirty="0" smtClean="0">
                <a:latin typeface="幼圆" pitchFamily="49" charset="-122"/>
                <a:ea typeface="幼圆" pitchFamily="49" charset="-122"/>
              </a:rPr>
              <a:t>相同</a:t>
            </a:r>
            <a:endParaRPr lang="en-US" altLang="zh-CN" sz="2800" b="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5000"/>
              </a:lnSpc>
              <a:buFont typeface="Wingdings" pitchFamily="2" charset="2"/>
              <a:buChar char="u"/>
            </a:pPr>
            <a:r>
              <a:rPr lang="zh-CN" altLang="en-US" sz="2800" b="0" dirty="0" smtClean="0">
                <a:latin typeface="幼圆" pitchFamily="49" charset="-122"/>
                <a:ea typeface="幼圆" pitchFamily="49" charset="-122"/>
              </a:rPr>
              <a:t>什么样的变换一定是等价的。（避免去证明）</a:t>
            </a:r>
            <a:endParaRPr lang="en-US" altLang="zh-CN" sz="2800" b="0" dirty="0" smtClean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5000"/>
              </a:lnSpc>
              <a:spcBef>
                <a:spcPts val="1800"/>
              </a:spcBef>
              <a:buFont typeface="Wingdings" pitchFamily="2" charset="2"/>
              <a:buChar char="u"/>
            </a:pPr>
            <a:r>
              <a:rPr lang="zh-CN" sz="2800" b="0" dirty="0" smtClean="0">
                <a:latin typeface="幼圆" pitchFamily="49" charset="-122"/>
                <a:ea typeface="幼圆" pitchFamily="49" charset="-122"/>
              </a:rPr>
              <a:t>两</a:t>
            </a:r>
            <a:r>
              <a:rPr lang="zh-CN" sz="2800" b="0" dirty="0">
                <a:latin typeface="幼圆" pitchFamily="49" charset="-122"/>
                <a:ea typeface="幼圆" pitchFamily="49" charset="-122"/>
              </a:rPr>
              <a:t>个关系</a:t>
            </a:r>
            <a:r>
              <a:rPr lang="zh-CN" sz="2800" b="0" dirty="0" smtClean="0">
                <a:latin typeface="幼圆" pitchFamily="49" charset="-122"/>
                <a:ea typeface="幼圆" pitchFamily="49" charset="-122"/>
              </a:rPr>
              <a:t>表达式</a:t>
            </a:r>
            <a:r>
              <a:rPr lang="en-US" altLang="zh-CN" sz="2800" b="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sz="2800" b="0" i="1" dirty="0" smtClean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zh-CN" sz="2800" b="0" baseline="-25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800" b="0" baseline="-25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800" b="0" dirty="0" smtClean="0">
                <a:latin typeface="幼圆" pitchFamily="49" charset="-122"/>
                <a:ea typeface="幼圆" pitchFamily="49" charset="-122"/>
              </a:rPr>
              <a:t>和</a:t>
            </a:r>
            <a:r>
              <a:rPr lang="en-US" altLang="zh-CN" sz="2800" b="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sz="2800" b="0" i="1" dirty="0" smtClean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zh-CN" sz="2800" b="0" baseline="-250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800" b="0" baseline="-25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800" b="0" dirty="0" smtClean="0">
                <a:latin typeface="幼圆" pitchFamily="49" charset="-122"/>
                <a:ea typeface="幼圆" pitchFamily="49" charset="-122"/>
              </a:rPr>
              <a:t>是</a:t>
            </a:r>
            <a:r>
              <a:rPr lang="zh-CN" sz="2800" b="0" dirty="0">
                <a:latin typeface="幼圆" pitchFamily="49" charset="-122"/>
                <a:ea typeface="幼圆" pitchFamily="49" charset="-122"/>
              </a:rPr>
              <a:t>等价的</a:t>
            </a:r>
            <a:r>
              <a:rPr lang="zh-CN" sz="2800" b="0" dirty="0" smtClean="0">
                <a:latin typeface="幼圆" pitchFamily="49" charset="-122"/>
                <a:ea typeface="幼圆" pitchFamily="49" charset="-122"/>
              </a:rPr>
              <a:t>，记为</a:t>
            </a:r>
            <a:endParaRPr lang="en-US" altLang="zh-CN" sz="2800" b="0" dirty="0" smtClean="0">
              <a:latin typeface="幼圆" pitchFamily="49" charset="-122"/>
              <a:ea typeface="幼圆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1800"/>
              </a:spcBef>
            </a:pPr>
            <a:r>
              <a:rPr lang="en-US" altLang="zh-CN" sz="2800" b="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b="0" dirty="0" smtClean="0">
                <a:latin typeface="幼圆" pitchFamily="49" charset="-122"/>
                <a:ea typeface="幼圆" pitchFamily="49" charset="-122"/>
              </a:rPr>
              <a:t>           </a:t>
            </a:r>
            <a:r>
              <a:rPr lang="zh-CN" altLang="zh-CN" sz="2800" i="1" dirty="0" smtClean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zh-CN" sz="2800" baseline="-25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en-US" altLang="zh-CN" sz="2800" baseline="-25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sz="2800" dirty="0" smtClean="0">
                <a:latin typeface="幼圆" pitchFamily="49" charset="-122"/>
                <a:ea typeface="幼圆" pitchFamily="49" charset="-122"/>
              </a:rPr>
              <a:t>≡</a:t>
            </a:r>
            <a:r>
              <a:rPr lang="zh-CN" altLang="zh-CN" sz="2800" i="1" dirty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zh-CN" sz="2800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zh-CN" sz="1800" dirty="0">
                <a:latin typeface="幼圆" pitchFamily="49" charset="-122"/>
                <a:ea typeface="幼圆" pitchFamily="49" charset="-122"/>
              </a:rPr>
              <a:t>  </a:t>
            </a:r>
          </a:p>
        </p:txBody>
      </p:sp>
      <p:sp>
        <p:nvSpPr>
          <p:cNvPr id="4" name="椭圆 3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39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971600" y="942678"/>
                <a:ext cx="8172400" cy="234687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zh-CN" altLang="en-US" sz="2400" b="1" dirty="0" smtClean="0">
                    <a:latin typeface="幼圆" pitchFamily="49" charset="-122"/>
                    <a:ea typeface="幼圆" pitchFamily="49" charset="-122"/>
                  </a:rPr>
                  <a:t>【</a:t>
                </a:r>
                <a:r>
                  <a:rPr lang="zh-CN" altLang="en-US" sz="2400" b="1" dirty="0" smtClean="0">
                    <a:latin typeface="+mj-ea"/>
                    <a:ea typeface="+mj-ea"/>
                  </a:rPr>
                  <a:t>规则1</a:t>
                </a:r>
                <a:r>
                  <a:rPr lang="zh-CN" altLang="en-US" sz="2400" b="1" dirty="0" smtClean="0">
                    <a:latin typeface="幼圆" pitchFamily="49" charset="-122"/>
                    <a:ea typeface="幼圆" pitchFamily="49" charset="-122"/>
                  </a:rPr>
                  <a:t>】 </a:t>
                </a:r>
                <a:r>
                  <a:rPr lang="zh-CN" altLang="en-US" sz="2400" b="1" dirty="0">
                    <a:latin typeface="幼圆" pitchFamily="49" charset="-122"/>
                    <a:ea typeface="幼圆" pitchFamily="49" charset="-122"/>
                  </a:rPr>
                  <a:t>连接、笛卡尔积交换律</a:t>
                </a:r>
              </a:p>
              <a:p>
                <a:pPr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zh-CN" altLang="en-US" sz="2000" b="1" dirty="0" smtClean="0">
                    <a:latin typeface="幼圆" pitchFamily="49" charset="-122"/>
                    <a:ea typeface="幼圆" pitchFamily="49" charset="-122"/>
                  </a:rPr>
                  <a:t>    设 </a:t>
                </a:r>
                <a:r>
                  <a:rPr lang="zh-CN" altLang="en-US" sz="2000" b="1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="1" baseline="-25000" dirty="0" smtClean="0">
                    <a:latin typeface="幼圆" pitchFamily="49" charset="-122"/>
                    <a:ea typeface="幼圆" pitchFamily="49" charset="-122"/>
                  </a:rPr>
                  <a:t>1 </a:t>
                </a:r>
                <a:r>
                  <a:rPr lang="zh-CN" altLang="en-US" sz="2000" b="1" dirty="0" smtClean="0">
                    <a:latin typeface="幼圆" pitchFamily="49" charset="-122"/>
                    <a:ea typeface="幼圆" pitchFamily="49" charset="-122"/>
                  </a:rPr>
                  <a:t>和</a:t>
                </a:r>
                <a:r>
                  <a:rPr lang="zh-CN" altLang="en-US" sz="2000" b="1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="1" baseline="-25000" dirty="0" smtClean="0">
                    <a:latin typeface="幼圆" pitchFamily="49" charset="-122"/>
                    <a:ea typeface="幼圆" pitchFamily="49" charset="-122"/>
                  </a:rPr>
                  <a:t>2 </a:t>
                </a:r>
                <a:r>
                  <a:rPr lang="zh-CN" altLang="en-US" sz="2000" b="1" dirty="0" smtClean="0">
                    <a:latin typeface="幼圆" pitchFamily="49" charset="-122"/>
                    <a:ea typeface="幼圆" pitchFamily="49" charset="-122"/>
                  </a:rPr>
                  <a:t>是</a:t>
                </a:r>
                <a:r>
                  <a:rPr lang="zh-CN" altLang="en-US" sz="2000" b="1" dirty="0">
                    <a:latin typeface="幼圆" pitchFamily="49" charset="-122"/>
                    <a:ea typeface="幼圆" pitchFamily="49" charset="-122"/>
                  </a:rPr>
                  <a:t>关系代数表达式，</a:t>
                </a:r>
                <a:r>
                  <a:rPr lang="zh-CN" altLang="en-US" sz="2000" b="1" i="1" dirty="0" smtClean="0">
                    <a:latin typeface="幼圆" pitchFamily="49" charset="-122"/>
                    <a:ea typeface="幼圆" pitchFamily="49" charset="-122"/>
                  </a:rPr>
                  <a:t>F </a:t>
                </a:r>
                <a:r>
                  <a:rPr lang="zh-CN" altLang="en-US" sz="2000" b="1" dirty="0" smtClean="0">
                    <a:latin typeface="幼圆" pitchFamily="49" charset="-122"/>
                    <a:ea typeface="幼圆" pitchFamily="49" charset="-122"/>
                  </a:rPr>
                  <a:t>是</a:t>
                </a:r>
                <a:r>
                  <a:rPr lang="zh-CN" altLang="en-US" sz="2000" b="1" dirty="0">
                    <a:latin typeface="幼圆" pitchFamily="49" charset="-122"/>
                    <a:ea typeface="幼圆" pitchFamily="49" charset="-122"/>
                  </a:rPr>
                  <a:t>连接运算的条件，则</a:t>
                </a:r>
                <a:r>
                  <a:rPr lang="zh-CN" altLang="en-US" sz="2000" b="1" dirty="0" smtClean="0">
                    <a:latin typeface="幼圆" pitchFamily="49" charset="-122"/>
                    <a:ea typeface="幼圆" pitchFamily="49" charset="-122"/>
                  </a:rPr>
                  <a:t>有：</a:t>
                </a:r>
                <a:endParaRPr lang="zh-CN" altLang="en-US" sz="2000" b="1" dirty="0">
                  <a:latin typeface="幼圆" pitchFamily="49" charset="-122"/>
                  <a:ea typeface="幼圆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altLang="zh-CN" sz="2000" b="1" i="1" dirty="0" smtClean="0">
                    <a:latin typeface="幼圆" pitchFamily="49" charset="-122"/>
                    <a:ea typeface="幼圆" pitchFamily="49" charset="-122"/>
                  </a:rPr>
                  <a:t>			</a:t>
                </a:r>
                <a:r>
                  <a:rPr lang="zh-CN" altLang="en-US" sz="2000" b="1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="1" baseline="-25000" dirty="0">
                    <a:latin typeface="幼圆" pitchFamily="49" charset="-122"/>
                    <a:ea typeface="幼圆" pitchFamily="49" charset="-122"/>
                  </a:rPr>
                  <a:t>1 </a:t>
                </a:r>
                <a:r>
                  <a:rPr lang="zh-CN" altLang="en-US" sz="2000" b="1" dirty="0" smtClean="0">
                    <a:latin typeface="幼圆" pitchFamily="49" charset="-122"/>
                    <a:ea typeface="幼圆" pitchFamily="49" charset="-122"/>
                  </a:rPr>
                  <a:t>×</a:t>
                </a:r>
                <a:r>
                  <a:rPr lang="zh-CN" altLang="en-US" sz="2000" b="1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="1" baseline="-25000" dirty="0" smtClean="0">
                    <a:latin typeface="幼圆" pitchFamily="49" charset="-122"/>
                    <a:ea typeface="幼圆" pitchFamily="49" charset="-122"/>
                  </a:rPr>
                  <a:t>2 </a:t>
                </a:r>
                <a:r>
                  <a:rPr lang="zh-CN" altLang="en-US" sz="2000" b="1" dirty="0" smtClean="0">
                    <a:latin typeface="幼圆" pitchFamily="49" charset="-122"/>
                    <a:ea typeface="幼圆" pitchFamily="49" charset="-122"/>
                  </a:rPr>
                  <a:t>≡ </a:t>
                </a:r>
                <a:r>
                  <a:rPr lang="zh-CN" altLang="en-US" sz="2000" b="1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="1" baseline="-25000" dirty="0">
                    <a:latin typeface="幼圆" pitchFamily="49" charset="-122"/>
                    <a:ea typeface="幼圆" pitchFamily="49" charset="-122"/>
                  </a:rPr>
                  <a:t>2 </a:t>
                </a:r>
                <a:r>
                  <a:rPr lang="zh-CN" altLang="en-US" sz="2000" b="1" dirty="0" smtClean="0">
                    <a:latin typeface="幼圆" pitchFamily="49" charset="-122"/>
                    <a:ea typeface="幼圆" pitchFamily="49" charset="-122"/>
                  </a:rPr>
                  <a:t>×</a:t>
                </a:r>
                <a:r>
                  <a:rPr lang="zh-CN" altLang="en-US" sz="2000" b="1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="1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i="1" dirty="0" smtClean="0">
                    <a:latin typeface="幼圆" pitchFamily="49" charset="-122"/>
                    <a:ea typeface="幼圆" pitchFamily="49" charset="-122"/>
                  </a:rPr>
                  <a:t>			</a:t>
                </a:r>
                <a:r>
                  <a:rPr lang="zh-CN" altLang="en-US" sz="2000" b="1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="1" baseline="-25000" dirty="0" smtClean="0">
                    <a:latin typeface="幼圆" pitchFamily="49" charset="-122"/>
                    <a:ea typeface="幼圆" pitchFamily="49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zh-CN" altLang="en-US" sz="2000" b="1" i="1" smtClean="0">
                        <a:latin typeface="Cambria Math"/>
                        <a:ea typeface="宋体" pitchFamily="2" charset="-122"/>
                      </a:rPr>
                      <m:t>⋈</m:t>
                    </m:r>
                    <m:r>
                      <a:rPr lang="en-US" altLang="zh-CN" sz="2000" b="1" i="1" smtClean="0"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zh-CN" altLang="en-US" sz="2000" b="1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="1" baseline="-25000" dirty="0" smtClean="0">
                    <a:latin typeface="幼圆" pitchFamily="49" charset="-122"/>
                    <a:ea typeface="幼圆" pitchFamily="49" charset="-122"/>
                  </a:rPr>
                  <a:t>2 </a:t>
                </a:r>
                <a:r>
                  <a:rPr lang="zh-CN" altLang="en-US" sz="2000" b="1" dirty="0" smtClean="0">
                    <a:latin typeface="幼圆" pitchFamily="49" charset="-122"/>
                    <a:ea typeface="幼圆" pitchFamily="49" charset="-122"/>
                  </a:rPr>
                  <a:t>≡ </a:t>
                </a:r>
                <a:r>
                  <a:rPr lang="zh-CN" altLang="en-US" sz="2000" b="1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="1" baseline="-25000" dirty="0" smtClean="0">
                    <a:latin typeface="幼圆" pitchFamily="49" charset="-122"/>
                    <a:ea typeface="幼圆" pitchFamily="49" charset="-122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en-US" altLang="zh-CN" sz="2000" b="1" i="1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zh-CN" altLang="en-US" sz="2000" i="1">
                        <a:latin typeface="Cambria Math"/>
                        <a:ea typeface="宋体" pitchFamily="2" charset="-122"/>
                      </a:rPr>
                      <m:t>⋈</m:t>
                    </m:r>
                    <m:r>
                      <a:rPr lang="en-US" altLang="zh-CN" sz="2000" b="1" i="1" smtClean="0"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zh-CN" altLang="en-US" sz="2000" b="1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="1" baseline="-25000" dirty="0" smtClean="0">
                    <a:latin typeface="幼圆" pitchFamily="49" charset="-122"/>
                    <a:ea typeface="幼圆" pitchFamily="49" charset="-122"/>
                  </a:rPr>
                  <a:t>1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i="1" dirty="0" smtClean="0">
                    <a:latin typeface="幼圆" pitchFamily="49" charset="-122"/>
                    <a:ea typeface="幼圆" pitchFamily="49" charset="-122"/>
                  </a:rPr>
                  <a:t>			</a:t>
                </a:r>
                <a:r>
                  <a:rPr lang="zh-CN" altLang="en-US" sz="2000" b="1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="1" baseline="-25000" dirty="0" smtClean="0">
                    <a:latin typeface="幼圆" pitchFamily="49" charset="-122"/>
                    <a:ea typeface="幼圆" pitchFamily="49" charset="-122"/>
                  </a:rPr>
                  <a:t>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宋体" pitchFamily="2" charset="-122"/>
                          </a:rPr>
                          <m:t> </m:t>
                        </m:r>
                        <m:r>
                          <a:rPr lang="en-US" altLang="zh-CN" sz="2000" b="1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  <a:ea typeface="宋体" pitchFamily="2" charset="-122"/>
                          </a:rPr>
                          <m:t>𝑭</m:t>
                        </m:r>
                        <m:r>
                          <a:rPr lang="en-US" altLang="zh-CN" sz="2000" b="1" i="1" smtClean="0">
                            <a:latin typeface="Cambria Math"/>
                            <a:ea typeface="宋体" pitchFamily="2" charset="-122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000" b="1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="1" baseline="-25000" dirty="0" smtClean="0">
                    <a:latin typeface="幼圆" pitchFamily="49" charset="-122"/>
                    <a:ea typeface="幼圆" pitchFamily="49" charset="-122"/>
                  </a:rPr>
                  <a:t>2 </a:t>
                </a:r>
                <a:r>
                  <a:rPr lang="zh-CN" altLang="en-US" sz="2000" b="1" dirty="0" smtClean="0">
                    <a:latin typeface="幼圆" pitchFamily="49" charset="-122"/>
                    <a:ea typeface="幼圆" pitchFamily="49" charset="-122"/>
                  </a:rPr>
                  <a:t>≡ </a:t>
                </a:r>
                <a:r>
                  <a:rPr lang="zh-CN" altLang="en-US" sz="2000" b="1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="1" baseline="-25000" dirty="0" smtClean="0">
                    <a:latin typeface="幼圆" pitchFamily="49" charset="-122"/>
                    <a:ea typeface="幼圆" pitchFamily="49" charset="-122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宋体" pitchFamily="2" charset="-122"/>
                          </a:rPr>
                          <m:t> </m:t>
                        </m:r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CN" sz="2000" i="1">
                            <a:latin typeface="Cambria Math"/>
                            <a:ea typeface="宋体" pitchFamily="2" charset="-122"/>
                          </a:rPr>
                          <m:t>𝑭</m:t>
                        </m:r>
                        <m:r>
                          <a:rPr lang="en-US" altLang="zh-CN" sz="2000" b="1" i="1" smtClean="0">
                            <a:latin typeface="Cambria Math"/>
                            <a:ea typeface="宋体" pitchFamily="2" charset="-122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000" b="1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="1" baseline="-25000" dirty="0" smtClean="0">
                    <a:latin typeface="幼圆" pitchFamily="49" charset="-122"/>
                    <a:ea typeface="幼圆" pitchFamily="49" charset="-122"/>
                  </a:rPr>
                  <a:t>1</a:t>
                </a:r>
                <a:endParaRPr lang="zh-CN" altLang="en-US" sz="2000" b="1" baseline="-25000" dirty="0">
                  <a:latin typeface="幼圆" pitchFamily="49" charset="-122"/>
                  <a:ea typeface="幼圆" pitchFamily="49" charset="-122"/>
                </a:endParaRPr>
              </a:p>
            </p:txBody>
          </p:sp>
        </mc:Choice>
        <mc:Fallback>
          <p:sp>
            <p:nvSpPr>
              <p:cNvPr id="39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971600" y="942678"/>
                <a:ext cx="8172400" cy="2346870"/>
              </a:xfrm>
              <a:blipFill rotWithShape="1">
                <a:blip r:embed="rId2"/>
                <a:stretch>
                  <a:fillRect l="-1119" t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187624" y="4986"/>
            <a:ext cx="61926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关系代数表达式等价变换规则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99592" y="3289548"/>
                <a:ext cx="8208912" cy="23452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zh-CN" altLang="en-US" sz="2400" dirty="0" smtClean="0">
                    <a:latin typeface="幼圆" pitchFamily="49" charset="-122"/>
                    <a:ea typeface="幼圆" pitchFamily="49" charset="-122"/>
                  </a:rPr>
                  <a:t>【</a:t>
                </a:r>
                <a:r>
                  <a:rPr lang="zh-CN" altLang="en-US" sz="2400" dirty="0">
                    <a:latin typeface="+mj-ea"/>
                    <a:ea typeface="+mj-ea"/>
                  </a:rPr>
                  <a:t>规则2</a:t>
                </a:r>
                <a:r>
                  <a:rPr lang="zh-CN" altLang="en-US" sz="2400" dirty="0">
                    <a:latin typeface="幼圆" pitchFamily="49" charset="-122"/>
                    <a:ea typeface="幼圆" pitchFamily="49" charset="-122"/>
                  </a:rPr>
                  <a:t>】连接、笛卡尔积的结合律</a:t>
                </a:r>
              </a:p>
              <a:p>
                <a:pPr algn="l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  设 </a:t>
                </a:r>
                <a:r>
                  <a:rPr lang="zh-CN" altLang="en-US" sz="2000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en-US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en-US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 smtClean="0">
                    <a:latin typeface="幼圆" pitchFamily="49" charset="-122"/>
                    <a:ea typeface="幼圆" pitchFamily="49" charset="-122"/>
                  </a:rPr>
                  <a:t>3 </a:t>
                </a: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是</a:t>
                </a:r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关系代数表达式，</a:t>
                </a:r>
                <a:r>
                  <a:rPr lang="zh-CN" altLang="en-US" sz="2000" i="1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和</a:t>
                </a:r>
                <a:r>
                  <a:rPr lang="zh-CN" altLang="en-US" sz="2000" i="1" dirty="0" smtClean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是连接运算的条件，则</a:t>
                </a: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有：</a:t>
                </a:r>
                <a:endParaRPr lang="zh-CN" altLang="en-US" sz="2000" dirty="0">
                  <a:latin typeface="幼圆" pitchFamily="49" charset="-122"/>
                  <a:ea typeface="幼圆" pitchFamily="49" charset="-122"/>
                </a:endParaRPr>
              </a:p>
              <a:p>
                <a:pPr algn="l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       </a:t>
                </a: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    ( </a:t>
                </a:r>
                <a:r>
                  <a:rPr lang="zh-CN" altLang="en-US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×</a:t>
                </a:r>
                <a:r>
                  <a:rPr lang="zh-CN" altLang="en-US" sz="2000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)×</a:t>
                </a:r>
                <a:r>
                  <a:rPr lang="zh-CN" altLang="en-US" sz="2000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 smtClean="0">
                    <a:latin typeface="幼圆" pitchFamily="49" charset="-122"/>
                    <a:ea typeface="幼圆" pitchFamily="49" charset="-122"/>
                  </a:rPr>
                  <a:t>3 </a:t>
                </a: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≡ </a:t>
                </a:r>
                <a:r>
                  <a:rPr lang="zh-CN" altLang="en-US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 smtClean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×(</a:t>
                </a:r>
                <a:r>
                  <a:rPr lang="zh-CN" altLang="en-US" sz="2000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2 </a:t>
                </a: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×</a:t>
                </a:r>
                <a:r>
                  <a:rPr lang="zh-CN" altLang="en-US" sz="2000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3</a:t>
                </a:r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          </a:t>
                </a: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( </a:t>
                </a:r>
                <a:r>
                  <a:rPr lang="zh-CN" altLang="en-US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 smtClean="0">
                    <a:latin typeface="幼圆" pitchFamily="49" charset="-122"/>
                    <a:ea typeface="幼圆" pitchFamily="49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</a:rPr>
                      <m:t> </m:t>
                    </m:r>
                    <m:r>
                      <a:rPr lang="zh-CN" altLang="en-US" sz="2000" i="1">
                        <a:latin typeface="Cambria Math"/>
                      </a:rPr>
                      <m:t>⋈</m:t>
                    </m:r>
                    <m:r>
                      <a:rPr lang="en-US" altLang="zh-CN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</a:rPr>
                      <m:t> </m:t>
                    </m:r>
                    <m:r>
                      <a:rPr lang="zh-CN" altLang="en-US" sz="2000" i="1">
                        <a:latin typeface="Cambria Math"/>
                      </a:rPr>
                      <m:t>⋈</m:t>
                    </m:r>
                    <m:r>
                      <a:rPr lang="en-US" altLang="zh-CN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 smtClean="0">
                    <a:latin typeface="幼圆" pitchFamily="49" charset="-122"/>
                    <a:ea typeface="幼圆" pitchFamily="49" charset="-122"/>
                  </a:rPr>
                  <a:t>3 </a:t>
                </a: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≡ </a:t>
                </a:r>
                <a:r>
                  <a:rPr lang="zh-CN" altLang="en-US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1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⋈</m:t>
                    </m:r>
                  </m:oMath>
                </a14:m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en-US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 smtClean="0">
                    <a:latin typeface="幼圆" pitchFamily="49" charset="-122"/>
                    <a:ea typeface="幼圆" pitchFamily="49" charset="-122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</a:rPr>
                      <m:t> </m:t>
                    </m:r>
                    <m:r>
                      <a:rPr lang="zh-CN" altLang="en-US" sz="2000" i="1">
                        <a:latin typeface="Cambria Math"/>
                      </a:rPr>
                      <m:t>⋈</m:t>
                    </m:r>
                    <m:r>
                      <a:rPr lang="en-US" altLang="zh-CN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3</a:t>
                </a:r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           </a:t>
                </a: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( </a:t>
                </a:r>
                <a:r>
                  <a:rPr lang="zh-CN" altLang="en-US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𝑭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zh-CN" altLang="en-US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2 </a:t>
                </a:r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𝑭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zh-CN" altLang="en-US" sz="2000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 smtClean="0">
                    <a:latin typeface="幼圆" pitchFamily="49" charset="-122"/>
                    <a:ea typeface="幼圆" pitchFamily="49" charset="-122"/>
                  </a:rPr>
                  <a:t>3 </a:t>
                </a: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≡ </a:t>
                </a:r>
                <a:r>
                  <a:rPr lang="zh-CN" altLang="en-US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𝑭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en-US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𝑭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000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000" baseline="-25000" dirty="0">
                    <a:latin typeface="幼圆" pitchFamily="49" charset="-122"/>
                    <a:ea typeface="幼圆" pitchFamily="49" charset="-122"/>
                  </a:rPr>
                  <a:t>3</a:t>
                </a:r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) 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89548"/>
                <a:ext cx="8208912" cy="2345257"/>
              </a:xfrm>
              <a:prstGeom prst="rect">
                <a:avLst/>
              </a:prstGeom>
              <a:blipFill rotWithShape="1">
                <a:blip r:embed="rId3"/>
                <a:stretch>
                  <a:fillRect l="-1189" t="-2604" b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971600" y="913284"/>
                <a:ext cx="7992888" cy="2256309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zh-CN" altLang="zh-CN" sz="2800" b="1" dirty="0" smtClean="0">
                    <a:latin typeface="幼圆" pitchFamily="49" charset="-122"/>
                    <a:ea typeface="幼圆" pitchFamily="49" charset="-122"/>
                  </a:rPr>
                  <a:t>【</a:t>
                </a:r>
                <a:r>
                  <a:rPr lang="zh-CN" sz="2800" b="1" dirty="0">
                    <a:latin typeface="+mj-ea"/>
                    <a:ea typeface="+mj-ea"/>
                  </a:rPr>
                  <a:t>规则</a:t>
                </a:r>
                <a:r>
                  <a:rPr lang="zh-CN" altLang="zh-CN" sz="2800" b="1" dirty="0">
                    <a:latin typeface="+mj-ea"/>
                    <a:ea typeface="+mj-ea"/>
                  </a:rPr>
                  <a:t>3</a:t>
                </a:r>
                <a:r>
                  <a:rPr lang="zh-CN" altLang="zh-CN" sz="2800" b="1" dirty="0">
                    <a:latin typeface="幼圆" pitchFamily="49" charset="-122"/>
                    <a:ea typeface="幼圆" pitchFamily="49" charset="-122"/>
                  </a:rPr>
                  <a:t>】</a:t>
                </a:r>
                <a:r>
                  <a:rPr lang="zh-CN" sz="2800" b="1" dirty="0">
                    <a:latin typeface="幼圆" pitchFamily="49" charset="-122"/>
                    <a:ea typeface="幼圆" pitchFamily="49" charset="-122"/>
                  </a:rPr>
                  <a:t>投影的串接</a:t>
                </a:r>
                <a:r>
                  <a:rPr lang="zh-CN" sz="2800" b="1" dirty="0" smtClean="0">
                    <a:latin typeface="幼圆" pitchFamily="49" charset="-122"/>
                    <a:ea typeface="幼圆" pitchFamily="49" charset="-122"/>
                  </a:rPr>
                  <a:t>定律</a:t>
                </a:r>
                <a:endParaRPr lang="en-US" altLang="zh-CN" sz="2800" b="1" dirty="0">
                  <a:latin typeface="幼圆" pitchFamily="49" charset="-122"/>
                  <a:ea typeface="幼圆" pitchFamily="49" charset="-122"/>
                </a:endParaRPr>
              </a:p>
              <a:p>
                <a:pPr>
                  <a:lnSpc>
                    <a:spcPct val="15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  <a:ea typeface="宋体" pitchFamily="2" charset="-122"/>
                            </a:rPr>
                          </m:ctrlPr>
                        </m:sSubPr>
                        <m:e>
                          <m:r>
                            <a:rPr lang="zh-CN" altLang="en-US" sz="2800" b="1" i="1" smtClean="0">
                              <a:latin typeface="Cambria Math"/>
                              <a:ea typeface="宋体" pitchFamily="2" charset="-122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宋体" pitchFamily="2" charset="-122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宋体" pitchFamily="2" charset="-122"/>
                            </a:rPr>
                            <m:t>1,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宋体" pitchFamily="2" charset="-122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宋体" pitchFamily="2" charset="-122"/>
                            </a:rPr>
                            <m:t>2,⋯</m:t>
                          </m:r>
                          <m:r>
                            <a:rPr lang="en-US" altLang="zh-CN" sz="2800" b="0" i="1">
                              <a:latin typeface="Cambria Math"/>
                              <a:ea typeface="宋体" pitchFamily="2" charset="-122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宋体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宋体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  <a:ea typeface="宋体" pitchFamily="2" charset="-122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latin typeface="Cambria Math"/>
                              <a:ea typeface="宋体" pitchFamily="2" charset="-122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宋体" pitchFamily="2" charset="-122"/>
                            </a:rPr>
                            <m:t>𝐵</m:t>
                          </m:r>
                          <m:r>
                            <a:rPr lang="en-US" altLang="zh-CN" sz="2800" b="0" i="1">
                              <a:latin typeface="Cambria Math"/>
                              <a:ea typeface="宋体" pitchFamily="2" charset="-122"/>
                            </a:rPr>
                            <m:t>1,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宋体" pitchFamily="2" charset="-122"/>
                            </a:rPr>
                            <m:t>𝐵</m:t>
                          </m:r>
                          <m:r>
                            <a:rPr lang="en-US" altLang="zh-CN" sz="2800" b="0" i="1">
                              <a:latin typeface="Cambria Math"/>
                              <a:ea typeface="宋体" pitchFamily="2" charset="-122"/>
                            </a:rPr>
                            <m:t>2,⋯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宋体" pitchFamily="2" charset="-122"/>
                            </a:rPr>
                            <m:t>𝐵𝑚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宋体" pitchFamily="2" charset="-122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/>
                          <a:ea typeface="宋体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/>
                          <a:ea typeface="宋体" pitchFamily="2" charset="-122"/>
                        </a:rPr>
                        <m:t>))≡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/>
                              <a:ea typeface="宋体" pitchFamily="2" charset="-122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latin typeface="Cambria Math"/>
                              <a:ea typeface="宋体" pitchFamily="2" charset="-122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2800" b="0" i="1">
                              <a:latin typeface="Cambria Math"/>
                              <a:ea typeface="宋体" pitchFamily="2" charset="-122"/>
                            </a:rPr>
                            <m:t>𝐴</m:t>
                          </m:r>
                          <m:r>
                            <a:rPr lang="en-US" altLang="zh-CN" sz="2800" b="0" i="1">
                              <a:latin typeface="Cambria Math"/>
                              <a:ea typeface="宋体" pitchFamily="2" charset="-122"/>
                            </a:rPr>
                            <m:t>1,</m:t>
                          </m:r>
                          <m:r>
                            <a:rPr lang="en-US" altLang="zh-CN" sz="2800" b="0" i="1">
                              <a:latin typeface="Cambria Math"/>
                              <a:ea typeface="宋体" pitchFamily="2" charset="-122"/>
                            </a:rPr>
                            <m:t>𝐴</m:t>
                          </m:r>
                          <m:r>
                            <a:rPr lang="en-US" altLang="zh-CN" sz="2800" b="0" i="1">
                              <a:latin typeface="Cambria Math"/>
                              <a:ea typeface="宋体" pitchFamily="2" charset="-122"/>
                            </a:rPr>
                            <m:t>2,⋯</m:t>
                          </m:r>
                          <m:r>
                            <a:rPr lang="en-US" altLang="zh-CN" sz="2800" b="0" i="1">
                              <a:latin typeface="Cambria Math"/>
                              <a:ea typeface="宋体" pitchFamily="2" charset="-122"/>
                            </a:rPr>
                            <m:t>𝐴𝑛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宋体" pitchFamily="2" charset="-122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/>
                          <a:ea typeface="宋体" pitchFamily="2" charset="-122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/>
                          <a:ea typeface="宋体" pitchFamily="2" charset="-122"/>
                        </a:rPr>
                        <m:t>)</m:t>
                      </m:r>
                    </m:oMath>
                  </m:oMathPara>
                </a14:m>
                <a:endParaRPr lang="zh-CN" altLang="zh-CN" sz="2800" dirty="0">
                  <a:latin typeface="幼圆" pitchFamily="49" charset="-122"/>
                  <a:ea typeface="幼圆" pitchFamily="49" charset="-122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sz="2200" b="1" dirty="0" smtClean="0">
                    <a:latin typeface="幼圆" pitchFamily="49" charset="-122"/>
                    <a:ea typeface="幼圆" pitchFamily="49" charset="-122"/>
                  </a:rPr>
                  <a:t>这里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b="1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en-US" altLang="zh-CN" sz="2200" b="1" i="1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sz="2200" b="1" dirty="0" smtClean="0">
                    <a:latin typeface="幼圆" pitchFamily="49" charset="-122"/>
                    <a:ea typeface="幼圆" pitchFamily="49" charset="-122"/>
                  </a:rPr>
                  <a:t>是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关系代数表达式，</a:t>
                </a:r>
                <a:r>
                  <a:rPr lang="zh-CN" altLang="zh-CN" sz="2200" b="1" i="1" dirty="0">
                    <a:latin typeface="幼圆" pitchFamily="49" charset="-122"/>
                    <a:ea typeface="幼圆" pitchFamily="49" charset="-122"/>
                  </a:rPr>
                  <a:t>A</a:t>
                </a:r>
                <a:r>
                  <a:rPr lang="zh-CN" altLang="zh-CN" sz="2200" b="1" i="1" baseline="-25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i </a:t>
                </a:r>
                <a:r>
                  <a:rPr lang="zh-CN" altLang="zh-CN" sz="2200" b="1" dirty="0" smtClean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en-US" altLang="zh-CN" sz="2200" b="1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altLang="zh-CN" sz="2200" b="1" i="1" dirty="0" smtClean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i</a:t>
                </a:r>
                <a:r>
                  <a:rPr lang="en-US" altLang="zh-CN" sz="2200" b="1" i="1" dirty="0" smtClean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 </a:t>
                </a:r>
                <a:r>
                  <a:rPr lang="zh-CN" altLang="zh-CN" sz="2200" b="1" dirty="0" smtClean="0">
                    <a:latin typeface="幼圆" pitchFamily="49" charset="-122"/>
                    <a:ea typeface="幼圆" pitchFamily="49" charset="-122"/>
                  </a:rPr>
                  <a:t>=</a:t>
                </a:r>
                <a:r>
                  <a:rPr lang="zh-CN" altLang="zh-CN" sz="2200" b="1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b="1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b="1" dirty="0">
                    <a:latin typeface="幼圆" pitchFamily="49" charset="-122"/>
                    <a:ea typeface="幼圆" pitchFamily="49" charset="-122"/>
                  </a:rPr>
                  <a:t>…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b="1" i="1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n</a:t>
                </a:r>
                <a:r>
                  <a:rPr lang="zh-CN" altLang="zh-CN" sz="2200" b="1" dirty="0">
                    <a:latin typeface="幼圆" pitchFamily="49" charset="-122"/>
                    <a:ea typeface="幼圆" pitchFamily="49" charset="-122"/>
                  </a:rPr>
                  <a:t>)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b="1" i="1" dirty="0">
                    <a:latin typeface="幼圆" pitchFamily="49" charset="-122"/>
                    <a:ea typeface="幼圆" pitchFamily="49" charset="-122"/>
                  </a:rPr>
                  <a:t>B</a:t>
                </a:r>
                <a:r>
                  <a:rPr lang="zh-CN" altLang="zh-CN" sz="2200" b="1" i="1" baseline="-25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j </a:t>
                </a:r>
                <a:r>
                  <a:rPr lang="zh-CN" altLang="zh-CN" sz="2200" b="1" dirty="0" smtClean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en-US" altLang="zh-CN" sz="2200" b="1" dirty="0" smtClean="0">
                    <a:latin typeface="幼圆" pitchFamily="49" charset="-122"/>
                    <a:ea typeface="幼圆" pitchFamily="49" charset="-122"/>
                  </a:rPr>
                  <a:t>  </a:t>
                </a:r>
                <a:r>
                  <a:rPr lang="zh-CN" altLang="zh-CN" sz="2200" i="1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j</a:t>
                </a:r>
                <a:r>
                  <a:rPr lang="zh-CN" altLang="zh-CN" sz="2200" b="1" dirty="0">
                    <a:latin typeface="幼圆" pitchFamily="49" charset="-122"/>
                    <a:ea typeface="幼圆" pitchFamily="49" charset="-122"/>
                  </a:rPr>
                  <a:t>=1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b="1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b="1" dirty="0">
                    <a:latin typeface="幼圆" pitchFamily="49" charset="-122"/>
                    <a:ea typeface="幼圆" pitchFamily="49" charset="-122"/>
                  </a:rPr>
                  <a:t>…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b="0" i="1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m</a:t>
                </a:r>
                <a:r>
                  <a:rPr lang="zh-CN" altLang="zh-CN" sz="2200" b="1" dirty="0">
                    <a:latin typeface="幼圆" pitchFamily="49" charset="-122"/>
                    <a:ea typeface="幼圆" pitchFamily="49" charset="-122"/>
                  </a:rPr>
                  <a:t>)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是属性名且 </a:t>
                </a:r>
                <a:r>
                  <a:rPr lang="zh-CN" altLang="zh-CN" sz="2200" b="1" dirty="0">
                    <a:latin typeface="幼圆" pitchFamily="49" charset="-122"/>
                    <a:ea typeface="幼圆" pitchFamily="49" charset="-122"/>
                  </a:rPr>
                  <a:t>{ </a:t>
                </a:r>
                <a:r>
                  <a:rPr lang="zh-CN" altLang="zh-CN" sz="2200" b="1" i="1" dirty="0">
                    <a:latin typeface="幼圆" pitchFamily="49" charset="-122"/>
                    <a:ea typeface="幼圆" pitchFamily="49" charset="-122"/>
                  </a:rPr>
                  <a:t>A</a:t>
                </a:r>
                <a:r>
                  <a:rPr lang="zh-CN" altLang="zh-CN" sz="2200" b="1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b="1" i="1" dirty="0">
                    <a:latin typeface="幼圆" pitchFamily="49" charset="-122"/>
                    <a:ea typeface="幼圆" pitchFamily="49" charset="-122"/>
                  </a:rPr>
                  <a:t>A</a:t>
                </a:r>
                <a:r>
                  <a:rPr lang="zh-CN" altLang="zh-CN" sz="2200" b="1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b="1" dirty="0">
                    <a:latin typeface="幼圆" pitchFamily="49" charset="-122"/>
                    <a:ea typeface="幼圆" pitchFamily="49" charset="-122"/>
                  </a:rPr>
                  <a:t>…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b="1" i="1" dirty="0">
                    <a:latin typeface="幼圆" pitchFamily="49" charset="-122"/>
                    <a:ea typeface="幼圆" pitchFamily="49" charset="-122"/>
                  </a:rPr>
                  <a:t>A</a:t>
                </a:r>
                <a:r>
                  <a:rPr lang="zh-CN" altLang="zh-CN" sz="2200" b="1" i="1" baseline="-25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n</a:t>
                </a:r>
                <a:r>
                  <a:rPr lang="zh-CN" altLang="zh-CN" sz="2200" b="1" i="1" baseline="-25000" dirty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altLang="zh-CN" sz="2200" b="1" dirty="0">
                    <a:latin typeface="幼圆" pitchFamily="49" charset="-122"/>
                    <a:ea typeface="幼圆" pitchFamily="49" charset="-122"/>
                  </a:rPr>
                  <a:t>} 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构成</a:t>
                </a:r>
                <a:r>
                  <a:rPr lang="zh-CN" altLang="zh-CN" sz="2200" b="1" dirty="0">
                    <a:latin typeface="幼圆" pitchFamily="49" charset="-122"/>
                    <a:ea typeface="幼圆" pitchFamily="49" charset="-122"/>
                  </a:rPr>
                  <a:t>{ </a:t>
                </a:r>
                <a:r>
                  <a:rPr lang="zh-CN" altLang="zh-CN" sz="2200" b="1" i="1" dirty="0">
                    <a:latin typeface="幼圆" pitchFamily="49" charset="-122"/>
                    <a:ea typeface="幼圆" pitchFamily="49" charset="-122"/>
                  </a:rPr>
                  <a:t>B</a:t>
                </a:r>
                <a:r>
                  <a:rPr lang="zh-CN" altLang="zh-CN" sz="2200" b="1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b="1" i="1" dirty="0">
                    <a:latin typeface="幼圆" pitchFamily="49" charset="-122"/>
                    <a:ea typeface="幼圆" pitchFamily="49" charset="-122"/>
                  </a:rPr>
                  <a:t>B</a:t>
                </a:r>
                <a:r>
                  <a:rPr lang="zh-CN" altLang="zh-CN" sz="2200" b="1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b="1" dirty="0">
                    <a:latin typeface="幼圆" pitchFamily="49" charset="-122"/>
                    <a:ea typeface="幼圆" pitchFamily="49" charset="-122"/>
                  </a:rPr>
                  <a:t>…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b="1" i="1" dirty="0">
                    <a:latin typeface="幼圆" pitchFamily="49" charset="-122"/>
                    <a:ea typeface="幼圆" pitchFamily="49" charset="-122"/>
                  </a:rPr>
                  <a:t>B</a:t>
                </a:r>
                <a:r>
                  <a:rPr lang="zh-CN" altLang="zh-CN" sz="2200" b="1" i="1" baseline="-25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m</a:t>
                </a:r>
                <a:r>
                  <a:rPr lang="zh-CN" altLang="zh-CN" sz="2200" b="1" i="1" baseline="-25000" dirty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altLang="zh-CN" sz="2200" b="1" dirty="0">
                    <a:latin typeface="幼圆" pitchFamily="49" charset="-122"/>
                    <a:ea typeface="幼圆" pitchFamily="49" charset="-122"/>
                  </a:rPr>
                  <a:t>}</a:t>
                </a:r>
                <a:r>
                  <a:rPr lang="zh-CN" sz="2200" b="1" dirty="0">
                    <a:latin typeface="幼圆" pitchFamily="49" charset="-122"/>
                    <a:ea typeface="幼圆" pitchFamily="49" charset="-122"/>
                  </a:rPr>
                  <a:t>的</a:t>
                </a:r>
                <a:r>
                  <a:rPr lang="zh-CN" sz="2200" b="1" dirty="0" smtClean="0">
                    <a:latin typeface="幼圆" pitchFamily="49" charset="-122"/>
                    <a:ea typeface="幼圆" pitchFamily="49" charset="-122"/>
                  </a:rPr>
                  <a:t>子集</a:t>
                </a:r>
                <a:endParaRPr lang="zh-CN" sz="2200" b="1" dirty="0">
                  <a:latin typeface="幼圆" pitchFamily="49" charset="-122"/>
                  <a:ea typeface="幼圆" pitchFamily="49" charset="-122"/>
                </a:endParaRP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71600" y="913284"/>
                <a:ext cx="7992888" cy="2256309"/>
              </a:xfrm>
              <a:blipFill rotWithShape="1">
                <a:blip r:embed="rId2"/>
                <a:stretch>
                  <a:fillRect l="-1143" r="-1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479634" y="257097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4479634" y="257097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479634" y="257097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4479634" y="257097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479634" y="257097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4479634" y="256832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187624" y="4986"/>
            <a:ext cx="61926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关系代数表达式等价变换规则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043608" y="3326130"/>
                <a:ext cx="7920880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【</a:t>
                </a:r>
                <a:r>
                  <a:rPr lang="zh-CN" altLang="zh-CN" sz="2400" dirty="0">
                    <a:latin typeface="+mj-ea"/>
                    <a:ea typeface="+mj-ea"/>
                  </a:rPr>
                  <a:t>规则4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】选择的串接定律</a:t>
                </a:r>
                <a:endParaRPr lang="en-US" altLang="zh-CN" sz="2400" dirty="0" smtClean="0">
                  <a:latin typeface="幼圆" pitchFamily="49" charset="-122"/>
                  <a:ea typeface="幼圆" pitchFamily="49" charset="-122"/>
                </a:endParaRPr>
              </a:p>
              <a:p>
                <a:pPr algn="l">
                  <a:lnSpc>
                    <a:spcPct val="15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𝑭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𝑭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𝑬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𝑭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⋀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(</m:t>
                      </m:r>
                      <m:r>
                        <a:rPr lang="en-US" altLang="zh-CN" sz="2400" i="1">
                          <a:latin typeface="Cambria Math"/>
                        </a:rPr>
                        <m:t>𝑬</m:t>
                      </m:r>
                      <m:r>
                        <a:rPr lang="en-US" altLang="zh-CN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zh-CN" sz="2400" dirty="0">
                  <a:latin typeface="幼圆" pitchFamily="49" charset="-122"/>
                  <a:ea typeface="幼圆" pitchFamily="49" charset="-122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这里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E 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是关系代数表达式，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、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lang="zh-CN" altLang="zh-CN" sz="2000" baseline="-25000" dirty="0" smtClean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en-US" altLang="zh-CN" sz="2000" baseline="-25000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是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选择条件。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选择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的串接律说明选择条件可以</a:t>
                </a:r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合并</a:t>
                </a: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这样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一次就可检查全部</a:t>
                </a:r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条件</a:t>
                </a:r>
                <a:endParaRPr lang="zh-CN" altLang="zh-CN" sz="2000" dirty="0">
                  <a:latin typeface="幼圆" pitchFamily="49" charset="-122"/>
                  <a:ea typeface="幼圆" pitchFamily="49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326130"/>
                <a:ext cx="7920880" cy="2123658"/>
              </a:xfrm>
              <a:prstGeom prst="rect">
                <a:avLst/>
              </a:prstGeom>
              <a:blipFill rotWithShape="1">
                <a:blip r:embed="rId3"/>
                <a:stretch>
                  <a:fillRect l="-1154" r="-308" b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987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1066156" y="1206302"/>
                <a:ext cx="7970340" cy="402746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buFont typeface="Wingdings" pitchFamily="2" charset="2"/>
                  <a:buNone/>
                </a:pPr>
                <a:r>
                  <a:rPr lang="zh-CN" altLang="zh-CN" sz="2400" b="1" dirty="0" smtClean="0">
                    <a:latin typeface="Times New Roman" pitchFamily="18" charset="0"/>
                    <a:ea typeface="宋体" pitchFamily="2" charset="-122"/>
                  </a:rPr>
                  <a:t>【</a:t>
                </a:r>
                <a:r>
                  <a:rPr lang="zh-CN" sz="2400" b="1" dirty="0">
                    <a:latin typeface="+mj-ea"/>
                    <a:ea typeface="+mj-ea"/>
                  </a:rPr>
                  <a:t>规则</a:t>
                </a:r>
                <a:r>
                  <a:rPr lang="zh-CN" altLang="zh-CN" sz="2400" b="1" dirty="0">
                    <a:latin typeface="+mj-ea"/>
                    <a:ea typeface="+mj-ea"/>
                  </a:rPr>
                  <a:t>5</a:t>
                </a:r>
                <a:r>
                  <a:rPr lang="zh-CN" altLang="zh-CN" sz="2400" b="1" dirty="0">
                    <a:latin typeface="Times New Roman" pitchFamily="18" charset="0"/>
                    <a:ea typeface="宋体" pitchFamily="2" charset="-122"/>
                  </a:rPr>
                  <a:t>】 </a:t>
                </a:r>
                <a:r>
                  <a:rPr lang="zh-CN" sz="2400" b="1" dirty="0">
                    <a:latin typeface="幼圆" pitchFamily="49" charset="-122"/>
                    <a:ea typeface="幼圆" pitchFamily="49" charset="-122"/>
                  </a:rPr>
                  <a:t>选择与投影操作的交换律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2800" dirty="0" smtClean="0">
                    <a:ea typeface="宋体" pitchFamily="2" charset="-122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/>
                            <a:ea typeface="宋体" pitchFamily="2" charset="-122"/>
                          </a:rPr>
                          <m:t>𝝈</m:t>
                        </m:r>
                      </m:e>
                      <m:sub>
                        <m:r>
                          <a:rPr lang="en-US" altLang="zh-CN" sz="2400" b="0" i="1">
                            <a:latin typeface="Cambria Math"/>
                            <a:ea typeface="宋体" pitchFamily="2" charset="-122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/>
                            <a:ea typeface="宋体" pitchFamily="2" charset="-122"/>
                          </a:rPr>
                          <m:t>𝝅</m:t>
                        </m:r>
                      </m:e>
                      <m:sub>
                        <m:r>
                          <a:rPr lang="en-US" altLang="zh-CN" sz="2400" b="0" i="1">
                            <a:latin typeface="Cambria Math"/>
                            <a:ea typeface="宋体" pitchFamily="2" charset="-122"/>
                          </a:rPr>
                          <m:t>𝐴</m:t>
                        </m:r>
                        <m:r>
                          <a:rPr lang="en-US" altLang="zh-CN" sz="2400" b="0" i="1">
                            <a:latin typeface="Cambria Math"/>
                            <a:ea typeface="宋体" pitchFamily="2" charset="-122"/>
                          </a:rPr>
                          <m:t>1,</m:t>
                        </m:r>
                        <m:r>
                          <a:rPr lang="en-US" altLang="zh-CN" sz="2400" b="0" i="1">
                            <a:latin typeface="Cambria Math"/>
                            <a:ea typeface="宋体" pitchFamily="2" charset="-122"/>
                          </a:rPr>
                          <m:t>𝐴</m:t>
                        </m:r>
                        <m:r>
                          <a:rPr lang="en-US" altLang="zh-CN" sz="2400" b="0" i="1">
                            <a:latin typeface="Cambria Math"/>
                            <a:ea typeface="宋体" pitchFamily="2" charset="-122"/>
                          </a:rPr>
                          <m:t>2,⋯</m:t>
                        </m:r>
                        <m:r>
                          <a:rPr lang="en-US" altLang="zh-CN" sz="2400" b="0" i="1">
                            <a:latin typeface="Cambria Math"/>
                            <a:ea typeface="宋体" pitchFamily="2" charset="-122"/>
                          </a:rPr>
                          <m:t>𝐴𝑛</m:t>
                        </m:r>
                      </m:sub>
                    </m:sSub>
                  </m:oMath>
                </a14:m>
                <a:r>
                  <a:rPr lang="zh-CN" altLang="zh-CN" sz="2400" dirty="0" smtClean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zh-CN" sz="2400" i="1" dirty="0" smtClean="0">
                    <a:latin typeface="幼圆" pitchFamily="49" charset="-122"/>
                    <a:ea typeface="幼圆" pitchFamily="49" charset="-122"/>
                  </a:rPr>
                  <a:t>E 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))≡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/>
                            <a:ea typeface="宋体" pitchFamily="2" charset="-122"/>
                          </a:rPr>
                          <m:t>𝝅</m:t>
                        </m:r>
                      </m:e>
                      <m:sub>
                        <m:r>
                          <a:rPr lang="en-US" altLang="zh-CN" sz="2400" b="0" i="1">
                            <a:latin typeface="Cambria Math"/>
                            <a:ea typeface="宋体" pitchFamily="2" charset="-122"/>
                          </a:rPr>
                          <m:t>𝐴</m:t>
                        </m:r>
                        <m:r>
                          <a:rPr lang="en-US" altLang="zh-CN" sz="2400" b="0" i="1">
                            <a:latin typeface="Cambria Math"/>
                            <a:ea typeface="宋体" pitchFamily="2" charset="-122"/>
                          </a:rPr>
                          <m:t>1,</m:t>
                        </m:r>
                        <m:r>
                          <a:rPr lang="en-US" altLang="zh-CN" sz="2400" b="0" i="1">
                            <a:latin typeface="Cambria Math"/>
                            <a:ea typeface="宋体" pitchFamily="2" charset="-122"/>
                          </a:rPr>
                          <m:t>𝐴</m:t>
                        </m:r>
                        <m:r>
                          <a:rPr lang="en-US" altLang="zh-CN" sz="2400" b="0" i="1">
                            <a:latin typeface="Cambria Math"/>
                            <a:ea typeface="宋体" pitchFamily="2" charset="-122"/>
                          </a:rPr>
                          <m:t>2,⋯</m:t>
                        </m:r>
                        <m:r>
                          <a:rPr lang="en-US" altLang="zh-CN" sz="2400" b="0" i="1">
                            <a:latin typeface="Cambria Math"/>
                            <a:ea typeface="宋体" pitchFamily="2" charset="-122"/>
                          </a:rPr>
                          <m:t>𝐴𝑛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/>
                            <a:ea typeface="宋体" pitchFamily="2" charset="-122"/>
                          </a:rPr>
                          <m:t>𝝈</m:t>
                        </m:r>
                      </m:e>
                      <m:sub>
                        <m:r>
                          <a:rPr lang="en-US" altLang="zh-CN" sz="2400" b="0" i="1">
                            <a:latin typeface="Cambria Math"/>
                            <a:ea typeface="宋体" pitchFamily="2" charset="-122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zh-CN" sz="2400" dirty="0" smtClean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zh-CN" sz="2400" i="1" dirty="0" smtClean="0">
                    <a:latin typeface="幼圆" pitchFamily="49" charset="-122"/>
                    <a:ea typeface="幼圆" pitchFamily="49" charset="-122"/>
                  </a:rPr>
                  <a:t>E </a:t>
                </a:r>
                <a:r>
                  <a:rPr lang="zh-CN" altLang="zh-CN" sz="2400" dirty="0" smtClean="0">
                    <a:latin typeface="幼圆" pitchFamily="49" charset="-122"/>
                    <a:ea typeface="幼圆" pitchFamily="49" charset="-122"/>
                  </a:rPr>
                  <a:t>))</a:t>
                </a:r>
                <a:endParaRPr lang="en-US" altLang="zh-CN" sz="2400" dirty="0" smtClean="0">
                  <a:latin typeface="幼圆" pitchFamily="49" charset="-122"/>
                  <a:ea typeface="幼圆" pitchFamily="49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1800"/>
                  </a:spcBef>
                  <a:buFont typeface="Arial" pitchFamily="34" charset="0"/>
                  <a:buChar char="•"/>
                </a:pPr>
                <a:r>
                  <a:rPr lang="zh-CN" sz="2400" dirty="0" smtClean="0">
                    <a:latin typeface="幼圆" pitchFamily="49" charset="-122"/>
                    <a:ea typeface="幼圆" pitchFamily="49" charset="-122"/>
                  </a:rPr>
                  <a:t>选择</a:t>
                </a:r>
                <a:r>
                  <a:rPr lang="zh-CN" sz="2400" dirty="0">
                    <a:latin typeface="幼圆" pitchFamily="49" charset="-122"/>
                    <a:ea typeface="幼圆" pitchFamily="49" charset="-122"/>
                  </a:rPr>
                  <a:t>条件 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F </a:t>
                </a:r>
                <a:r>
                  <a:rPr lang="zh-CN" sz="2400" dirty="0">
                    <a:latin typeface="幼圆" pitchFamily="49" charset="-122"/>
                    <a:ea typeface="幼圆" pitchFamily="49" charset="-122"/>
                  </a:rPr>
                  <a:t>只涉及属性 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A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sz="2400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…</a:t>
                </a:r>
                <a:r>
                  <a:rPr lang="zh-CN" sz="2400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400" i="1" dirty="0" smtClean="0">
                    <a:latin typeface="幼圆" pitchFamily="49" charset="-122"/>
                    <a:ea typeface="幼圆" pitchFamily="49" charset="-122"/>
                  </a:rPr>
                  <a:t>A</a:t>
                </a:r>
                <a:r>
                  <a:rPr lang="zh-CN" altLang="zh-CN" sz="2400" i="1" baseline="-25000" dirty="0" smtClean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n</a:t>
                </a:r>
                <a:endParaRPr lang="zh-CN" sz="2400" b="1" dirty="0">
                  <a:latin typeface="Times New Roman" pitchFamily="18" charset="0"/>
                  <a:ea typeface="幼圆" pitchFamily="49" charset="-122"/>
                  <a:cs typeface="Times New Roman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1800"/>
                  </a:spcBef>
                  <a:buFont typeface="Arial" pitchFamily="34" charset="0"/>
                  <a:buChar char="•"/>
                </a:pPr>
                <a:r>
                  <a:rPr lang="zh-CN" sz="2400" dirty="0" smtClean="0">
                    <a:latin typeface="幼圆" pitchFamily="49" charset="-122"/>
                    <a:ea typeface="幼圆" pitchFamily="49" charset="-122"/>
                  </a:rPr>
                  <a:t>若 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F </a:t>
                </a:r>
                <a:r>
                  <a:rPr lang="zh-CN" sz="2400" dirty="0">
                    <a:latin typeface="幼圆" pitchFamily="49" charset="-122"/>
                    <a:ea typeface="幼圆" pitchFamily="49" charset="-122"/>
                  </a:rPr>
                  <a:t>中有不属于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A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sz="2400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…</a:t>
                </a:r>
                <a:r>
                  <a:rPr lang="zh-CN" sz="2400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400" i="1" dirty="0" smtClean="0">
                    <a:latin typeface="幼圆" pitchFamily="49" charset="-122"/>
                    <a:ea typeface="幼圆" pitchFamily="49" charset="-122"/>
                  </a:rPr>
                  <a:t>A</a:t>
                </a:r>
                <a:r>
                  <a:rPr lang="zh-CN" altLang="zh-CN" sz="2400" i="1" baseline="-25000" dirty="0" smtClean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n</a:t>
                </a:r>
                <a:r>
                  <a:rPr lang="en-US" altLang="zh-CN" sz="2400" i="1" baseline="-25000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sz="2400" dirty="0" smtClean="0">
                    <a:latin typeface="幼圆" pitchFamily="49" charset="-122"/>
                    <a:ea typeface="幼圆" pitchFamily="49" charset="-122"/>
                  </a:rPr>
                  <a:t>的</a:t>
                </a:r>
                <a:r>
                  <a:rPr lang="zh-CN" sz="2400" dirty="0">
                    <a:latin typeface="幼圆" pitchFamily="49" charset="-122"/>
                    <a:ea typeface="幼圆" pitchFamily="49" charset="-122"/>
                  </a:rPr>
                  <a:t>属性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B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sz="2400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…</a:t>
                </a:r>
                <a:r>
                  <a:rPr lang="zh-CN" sz="2400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400" i="1" dirty="0" smtClean="0">
                    <a:latin typeface="幼圆" pitchFamily="49" charset="-122"/>
                    <a:ea typeface="幼圆" pitchFamily="49" charset="-122"/>
                  </a:rPr>
                  <a:t>B</a:t>
                </a:r>
                <a:r>
                  <a:rPr lang="zh-CN" altLang="zh-CN" sz="2400" i="1" baseline="-25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m</a:t>
                </a:r>
                <a:r>
                  <a:rPr lang="en-US" altLang="zh-CN" sz="2400" i="1" baseline="-25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 </a:t>
                </a:r>
                <a:r>
                  <a:rPr lang="zh-CN" sz="2400" dirty="0" smtClean="0">
                    <a:latin typeface="幼圆" pitchFamily="49" charset="-122"/>
                    <a:ea typeface="幼圆" pitchFamily="49" charset="-122"/>
                  </a:rPr>
                  <a:t>则</a:t>
                </a:r>
                <a:r>
                  <a:rPr lang="zh-CN" sz="2400" dirty="0">
                    <a:latin typeface="幼圆" pitchFamily="49" charset="-122"/>
                    <a:ea typeface="幼圆" pitchFamily="49" charset="-122"/>
                  </a:rPr>
                  <a:t>有更一般的规则：</a:t>
                </a:r>
              </a:p>
              <a:p>
                <a:pPr>
                  <a:lnSpc>
                    <a:spcPct val="120000"/>
                  </a:lnSpc>
                  <a:buNone/>
                </a:pPr>
                <a:r>
                  <a:rPr lang="zh-CN" sz="2400" dirty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en-US" altLang="zh-CN" sz="2400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  <a:ea typeface="宋体" pitchFamily="2" charset="-122"/>
                          </a:rPr>
                          <m:t>  </m:t>
                        </m:r>
                        <m:r>
                          <a:rPr lang="zh-CN" altLang="en-US" sz="2000" b="1" i="1">
                            <a:latin typeface="Cambria Math"/>
                            <a:ea typeface="宋体" pitchFamily="2" charset="-122"/>
                          </a:rPr>
                          <m:t>𝝅</m:t>
                        </m:r>
                      </m:e>
                      <m:sub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𝐴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1,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𝐴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2,⋯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𝐴𝑛</m:t>
                        </m:r>
                      </m:sub>
                    </m:sSub>
                  </m:oMath>
                </a14:m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latin typeface="Cambria Math"/>
                            <a:ea typeface="宋体" pitchFamily="2" charset="-122"/>
                          </a:rPr>
                          <m:t>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宋体" pitchFamily="2" charset="-122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zh-CN" sz="2000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en-US" altLang="zh-CN" sz="2000" i="1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))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latin typeface="Cambria Math"/>
                            <a:ea typeface="宋体" pitchFamily="2" charset="-122"/>
                          </a:rPr>
                          <m:t>𝝅</m:t>
                        </m:r>
                      </m:e>
                      <m:sub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𝐴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1,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𝐴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2,⋯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𝐴𝑛</m:t>
                        </m:r>
                      </m:sub>
                    </m:sSub>
                  </m:oMath>
                </a14:m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latin typeface="Cambria Math"/>
                            <a:ea typeface="宋体" pitchFamily="2" charset="-122"/>
                          </a:rPr>
                          <m:t>𝝈</m:t>
                        </m:r>
                      </m:e>
                      <m:sub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latin typeface="Cambria Math"/>
                            <a:ea typeface="宋体" pitchFamily="2" charset="-122"/>
                          </a:rPr>
                          <m:t>𝝅</m:t>
                        </m:r>
                      </m:e>
                      <m:sub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𝐴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1,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𝐴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2,⋯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𝐴𝑛</m:t>
                        </m:r>
                        <m:r>
                          <a:rPr lang="en-US" altLang="zh-CN" sz="2000" b="0" i="1" smtClean="0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𝐵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1,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𝐵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2,⋯</m:t>
                        </m:r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𝐵𝑚</m:t>
                        </m:r>
                      </m:sub>
                    </m:sSub>
                  </m:oMath>
                </a14:m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zh-CN" sz="2000" i="1" dirty="0" smtClean="0">
                    <a:latin typeface="幼圆" pitchFamily="49" charset="-122"/>
                    <a:ea typeface="幼圆" pitchFamily="49" charset="-122"/>
                  </a:rPr>
                  <a:t>E </a:t>
                </a:r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)</a:t>
                </a:r>
                <a:r>
                  <a:rPr lang="en-US" altLang="zh-CN" sz="2000" dirty="0" smtClean="0">
                    <a:latin typeface="幼圆" pitchFamily="49" charset="-122"/>
                    <a:ea typeface="幼圆" pitchFamily="49" charset="-122"/>
                  </a:rPr>
                  <a:t>)</a:t>
                </a:r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)</a:t>
                </a:r>
                <a:endParaRPr lang="zh-CN" altLang="zh-CN" sz="2000" dirty="0">
                  <a:latin typeface="幼圆" pitchFamily="49" charset="-122"/>
                  <a:ea typeface="幼圆" pitchFamily="49" charset="-122"/>
                </a:endParaRPr>
              </a:p>
            </p:txBody>
          </p:sp>
        </mc:Choice>
        <mc:Fallback>
          <p:sp>
            <p:nvSpPr>
              <p:cNvPr id="41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066156" y="1206302"/>
                <a:ext cx="7970340" cy="4027462"/>
              </a:xfrm>
              <a:blipFill rotWithShape="1">
                <a:blip r:embed="rId2"/>
                <a:stretch>
                  <a:fillRect l="-1224" t="-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4986"/>
            <a:ext cx="61926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关系代数表达式等价变换规则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011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1043609" y="985292"/>
                <a:ext cx="8064895" cy="177034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60000"/>
                  </a:lnSpc>
                  <a:buFont typeface="Wingdings" pitchFamily="2" charset="2"/>
                  <a:buNone/>
                </a:pPr>
                <a:r>
                  <a:rPr lang="zh-CN" altLang="zh-CN" sz="2400" b="1" dirty="0" smtClean="0">
                    <a:latin typeface="幼圆" pitchFamily="49" charset="-122"/>
                    <a:ea typeface="幼圆" pitchFamily="49" charset="-122"/>
                  </a:rPr>
                  <a:t>【</a:t>
                </a:r>
                <a:r>
                  <a:rPr lang="zh-CN" sz="2400" b="1" dirty="0">
                    <a:latin typeface="+mj-ea"/>
                    <a:ea typeface="+mj-ea"/>
                  </a:rPr>
                  <a:t>规则</a:t>
                </a:r>
                <a:r>
                  <a:rPr lang="zh-CN" altLang="zh-CN" sz="2400" b="1" dirty="0">
                    <a:latin typeface="+mj-ea"/>
                    <a:ea typeface="+mj-ea"/>
                  </a:rPr>
                  <a:t>6</a:t>
                </a:r>
                <a:r>
                  <a:rPr lang="zh-CN" altLang="zh-CN" sz="2400" b="1" dirty="0">
                    <a:latin typeface="幼圆" pitchFamily="49" charset="-122"/>
                    <a:ea typeface="幼圆" pitchFamily="49" charset="-122"/>
                  </a:rPr>
                  <a:t>】 </a:t>
                </a:r>
                <a:r>
                  <a:rPr lang="zh-CN" sz="2400" b="1" dirty="0">
                    <a:latin typeface="幼圆" pitchFamily="49" charset="-122"/>
                    <a:ea typeface="幼圆" pitchFamily="49" charset="-122"/>
                  </a:rPr>
                  <a:t>选择与笛卡尔积的</a:t>
                </a:r>
                <a:r>
                  <a:rPr lang="zh-CN" sz="2400" b="1" dirty="0" smtClean="0">
                    <a:latin typeface="幼圆" pitchFamily="49" charset="-122"/>
                    <a:ea typeface="幼圆" pitchFamily="49" charset="-122"/>
                  </a:rPr>
                  <a:t>交换律</a:t>
                </a:r>
                <a:r>
                  <a:rPr lang="zh-CN" altLang="en-US" sz="2400" b="1" dirty="0" smtClean="0">
                    <a:latin typeface="幼圆" pitchFamily="49" charset="-122"/>
                    <a:ea typeface="幼圆" pitchFamily="49" charset="-122"/>
                  </a:rPr>
                  <a:t>：</a:t>
                </a:r>
                <a:r>
                  <a:rPr lang="zh-CN" sz="2000" dirty="0" smtClean="0">
                    <a:latin typeface="幼圆" pitchFamily="49" charset="-122"/>
                    <a:ea typeface="幼圆" pitchFamily="49" charset="-122"/>
                  </a:rPr>
                  <a:t>如果</a:t>
                </a:r>
                <a:r>
                  <a:rPr lang="zh-CN" altLang="zh-CN" sz="2000" i="1" dirty="0" smtClean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lang="en-US" altLang="zh-CN" sz="2000" i="1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sz="2000" dirty="0" smtClean="0">
                    <a:latin typeface="幼圆" pitchFamily="49" charset="-122"/>
                    <a:ea typeface="幼圆" pitchFamily="49" charset="-122"/>
                  </a:rPr>
                  <a:t>中</a:t>
                </a:r>
                <a:r>
                  <a:rPr lang="zh-CN" sz="2000" dirty="0">
                    <a:latin typeface="幼圆" pitchFamily="49" charset="-122"/>
                    <a:ea typeface="幼圆" pitchFamily="49" charset="-122"/>
                  </a:rPr>
                  <a:t>涉及的属性都是 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sz="2000" dirty="0">
                    <a:latin typeface="幼圆" pitchFamily="49" charset="-122"/>
                    <a:ea typeface="幼圆" pitchFamily="49" charset="-122"/>
                  </a:rPr>
                  <a:t>中的属性，</a:t>
                </a:r>
                <a:r>
                  <a:rPr lang="zh-CN" sz="2000" dirty="0" smtClean="0">
                    <a:latin typeface="幼圆" pitchFamily="49" charset="-122"/>
                    <a:ea typeface="幼圆" pitchFamily="49" charset="-122"/>
                  </a:rPr>
                  <a:t>则</a:t>
                </a:r>
                <a:r>
                  <a:rPr lang="zh-CN" altLang="en-US" sz="2000" dirty="0" smtClean="0">
                    <a:latin typeface="幼圆" pitchFamily="49" charset="-122"/>
                    <a:ea typeface="幼圆" pitchFamily="49" charset="-122"/>
                  </a:rPr>
                  <a:t>：</a:t>
                </a:r>
                <a:r>
                  <a:rPr lang="en-US" altLang="zh-CN" sz="2000" dirty="0" smtClean="0">
                    <a:ea typeface="宋体" pitchFamily="2" charset="-12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/>
                            <a:ea typeface="宋体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宋体" pitchFamily="2" charset="-122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×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)</a:t>
                </a:r>
                <a:r>
                  <a:rPr lang="en-US" altLang="zh-CN" sz="2000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zh-CN" altLang="en-US" sz="2000" b="0" i="1">
                            <a:latin typeface="Cambria Math"/>
                            <a:ea typeface="宋体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>
                            <a:latin typeface="Cambria Math"/>
                            <a:ea typeface="宋体" pitchFamily="2" charset="-122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)×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000" baseline="-25000" dirty="0" smtClean="0">
                    <a:latin typeface="幼圆" pitchFamily="49" charset="-122"/>
                    <a:ea typeface="幼圆" pitchFamily="49" charset="-122"/>
                  </a:rPr>
                  <a:t>2</a:t>
                </a:r>
                <a:endParaRPr lang="zh-CN" altLang="zh-CN" sz="2000" baseline="-25000" dirty="0">
                  <a:latin typeface="幼圆" pitchFamily="49" charset="-122"/>
                  <a:ea typeface="幼圆" pitchFamily="49" charset="-122"/>
                </a:endParaRPr>
              </a:p>
            </p:txBody>
          </p:sp>
        </mc:Choice>
        <mc:Fallback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043609" y="985292"/>
                <a:ext cx="8064895" cy="1770344"/>
              </a:xfrm>
              <a:blipFill rotWithShape="1">
                <a:blip r:embed="rId2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479634" y="257097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479634" y="257097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479634" y="257097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4479634" y="257097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87624" y="4986"/>
            <a:ext cx="61926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关系代数表达式等价变换规则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136924" y="3937620"/>
                <a:ext cx="7827563" cy="166199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若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只涉及 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中的属性，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涉及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和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两者的属性，则仍有</a:t>
                </a:r>
              </a:p>
              <a:p>
                <a:pPr algn="l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 </m:t>
                        </m:r>
                        <m:r>
                          <a:rPr lang="zh-CN" altLang="en-US" sz="2400" b="1" i="1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×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</a:rPr>
                  <a:t>2 </a:t>
                </a:r>
                <a:r>
                  <a:rPr lang="zh-CN" altLang="zh-CN" sz="2400" dirty="0" smtClean="0">
                    <a:latin typeface="幼圆" pitchFamily="49" charset="-122"/>
                    <a:ea typeface="幼圆" pitchFamily="49" charset="-122"/>
                  </a:rPr>
                  <a:t>)≡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𝑭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𝑭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)×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)</a:t>
                </a:r>
              </a:p>
              <a:p>
                <a:pPr algn="l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	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它使部分选择在笛卡尔积前先做 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924" y="3937620"/>
                <a:ext cx="7827563" cy="1661993"/>
              </a:xfrm>
              <a:prstGeom prst="rect">
                <a:avLst/>
              </a:prstGeom>
              <a:blipFill rotWithShape="1">
                <a:blip r:embed="rId3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152524" y="2277010"/>
                <a:ext cx="7811963" cy="15696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如果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F 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=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∧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，并且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只涉及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中的属性，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只涉及 </a:t>
                </a:r>
                <a:r>
                  <a:rPr lang="zh-CN" altLang="zh-CN" sz="20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0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中的属性，则由上面的等价变换规则1，4</a:t>
                </a:r>
                <a:r>
                  <a:rPr lang="zh-CN" altLang="en-US" sz="2000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6可推出：</a:t>
                </a:r>
              </a:p>
              <a:p>
                <a:pPr algn="l">
                  <a:lnSpc>
                    <a:spcPct val="150000"/>
                  </a:lnSpc>
                  <a:buNone/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 </m:t>
                        </m:r>
                        <m:r>
                          <a:rPr lang="zh-CN" altLang="en-US" sz="2400" b="1" i="1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×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</a:rPr>
                  <a:t>2 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)≡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𝑭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)×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𝑭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)</a:t>
                </a: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24" y="2277010"/>
                <a:ext cx="7811963" cy="1569660"/>
              </a:xfrm>
              <a:prstGeom prst="rect">
                <a:avLst/>
              </a:prstGeom>
              <a:blipFill rotWithShape="1">
                <a:blip r:embed="rId4"/>
                <a:stretch>
                  <a:fillRect l="-624" r="-1872" b="-2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2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99592" y="913284"/>
            <a:ext cx="8244408" cy="115212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【</a:t>
            </a:r>
            <a:r>
              <a:rPr lang="zh-CN" altLang="en-US" sz="2400" b="1" dirty="0">
                <a:latin typeface="+mj-ea"/>
                <a:ea typeface="+mj-ea"/>
              </a:rPr>
              <a:t>规则7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】 选择与并的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分配律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设</a:t>
            </a:r>
            <a:r>
              <a:rPr lang="zh-CN" altLang="en-US" sz="2400" i="1" dirty="0" smtClean="0">
                <a:latin typeface="幼圆" pitchFamily="49" charset="-122"/>
                <a:ea typeface="幼圆" pitchFamily="49" charset="-122"/>
              </a:rPr>
              <a:t>E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=</a:t>
            </a:r>
            <a:r>
              <a:rPr lang="zh-CN" altLang="en-US" sz="2400" i="1" dirty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∪</a:t>
            </a:r>
            <a:r>
              <a:rPr lang="zh-CN" altLang="en-US" sz="2400" i="1" dirty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400" i="1" dirty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400" i="1" dirty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en-US" sz="2400" baseline="-25000" dirty="0" smtClean="0">
                <a:latin typeface="幼圆" pitchFamily="49" charset="-122"/>
                <a:ea typeface="幼圆" pitchFamily="49" charset="-122"/>
              </a:rPr>
              <a:t>2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有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相同的属性名，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则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σ</a:t>
            </a:r>
            <a:r>
              <a:rPr lang="zh-CN" altLang="en-US" sz="2400" i="1" baseline="-25000" dirty="0">
                <a:latin typeface="幼圆" pitchFamily="49" charset="-122"/>
                <a:ea typeface="幼圆" pitchFamily="49" charset="-122"/>
              </a:rPr>
              <a:t>F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400" i="1" dirty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en-US" sz="2400" baseline="-250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∪</a:t>
            </a:r>
            <a:r>
              <a:rPr lang="zh-CN" altLang="en-US" sz="2400" i="1" dirty="0" smtClean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)≡σ</a:t>
            </a:r>
            <a:r>
              <a:rPr lang="zh-CN" altLang="en-US" sz="2400" i="1" baseline="-25000" dirty="0">
                <a:latin typeface="幼圆" pitchFamily="49" charset="-122"/>
                <a:ea typeface="幼圆" pitchFamily="49" charset="-122"/>
              </a:rPr>
              <a:t>F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400" i="1" dirty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∪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σ</a:t>
            </a:r>
            <a:r>
              <a:rPr lang="zh-CN" altLang="en-US" sz="2400" i="1" baseline="-25000" dirty="0">
                <a:latin typeface="幼圆" pitchFamily="49" charset="-122"/>
                <a:ea typeface="幼圆" pitchFamily="49" charset="-122"/>
              </a:rPr>
              <a:t>F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400" i="1" dirty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)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4986"/>
            <a:ext cx="61926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关系代数表达式等价变换规则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27584" y="3793604"/>
                <a:ext cx="8244408" cy="1821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zh-CN" altLang="en-US" sz="2400" dirty="0">
                    <a:latin typeface="幼圆" pitchFamily="49" charset="-122"/>
                    <a:ea typeface="幼圆" pitchFamily="49" charset="-122"/>
                  </a:rPr>
                  <a:t>【</a:t>
                </a:r>
                <a:r>
                  <a:rPr lang="zh-CN" altLang="en-US" sz="2400" dirty="0">
                    <a:latin typeface="+mj-ea"/>
                    <a:ea typeface="+mj-ea"/>
                  </a:rPr>
                  <a:t>规则9</a:t>
                </a:r>
                <a:r>
                  <a:rPr lang="zh-CN" altLang="en-US" sz="2400" dirty="0">
                    <a:latin typeface="幼圆" pitchFamily="49" charset="-122"/>
                    <a:ea typeface="幼圆" pitchFamily="49" charset="-122"/>
                  </a:rPr>
                  <a:t>】选择对自然连接的分配律：</a:t>
                </a:r>
              </a:p>
              <a:p>
                <a:pPr algn="l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en-US" altLang="zh-CN" sz="2400" dirty="0" smtClean="0">
                    <a:latin typeface="幼圆" pitchFamily="49" charset="-122"/>
                    <a:ea typeface="幼圆" pitchFamily="49" charset="-122"/>
                  </a:rPr>
                  <a:t>	   </a:t>
                </a:r>
                <a:r>
                  <a:rPr lang="zh-CN" altLang="en-US" sz="2400" dirty="0" smtClean="0">
                    <a:latin typeface="幼圆" pitchFamily="49" charset="-122"/>
                    <a:ea typeface="幼圆" pitchFamily="49" charset="-122"/>
                  </a:rPr>
                  <a:t>σ</a:t>
                </a:r>
                <a:r>
                  <a:rPr lang="zh-CN" altLang="en-US" sz="2400" i="1" baseline="-25000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lang="zh-CN" altLang="en-US" sz="2400" baseline="-25000" dirty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altLang="en-US" sz="2400" dirty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en-US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400" baseline="-25000" dirty="0" smtClean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en-US" sz="2400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/>
                      </a:rPr>
                      <m:t>⋈</m:t>
                    </m:r>
                  </m:oMath>
                </a14:m>
                <a:r>
                  <a:rPr lang="zh-CN" altLang="en-US" sz="2400" i="1" dirty="0" smtClean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4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en-US" sz="2400" dirty="0">
                    <a:latin typeface="幼圆" pitchFamily="49" charset="-122"/>
                    <a:ea typeface="幼圆" pitchFamily="49" charset="-122"/>
                  </a:rPr>
                  <a:t>)≡σ</a:t>
                </a:r>
                <a:r>
                  <a:rPr lang="zh-CN" altLang="en-US" sz="2400" i="1" baseline="-25000" dirty="0">
                    <a:latin typeface="幼圆" pitchFamily="49" charset="-122"/>
                    <a:ea typeface="幼圆" pitchFamily="49" charset="-122"/>
                  </a:rPr>
                  <a:t>F </a:t>
                </a:r>
                <a:r>
                  <a:rPr lang="zh-CN" altLang="en-US" sz="2400" dirty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en-US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4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en-US" sz="2400" dirty="0">
                    <a:latin typeface="幼圆" pitchFamily="49" charset="-122"/>
                    <a:ea typeface="幼圆" pitchFamily="49" charset="-122"/>
                  </a:rPr>
                  <a:t>)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/>
                      </a:rPr>
                      <m:t>⋈</m:t>
                    </m:r>
                  </m:oMath>
                </a14:m>
                <a:r>
                  <a:rPr lang="zh-CN" altLang="en-US" sz="2400" dirty="0" smtClean="0">
                    <a:latin typeface="幼圆" pitchFamily="49" charset="-122"/>
                    <a:ea typeface="幼圆" pitchFamily="49" charset="-122"/>
                  </a:rPr>
                  <a:t>σ</a:t>
                </a:r>
                <a:r>
                  <a:rPr lang="zh-CN" altLang="en-US" sz="2400" i="1" baseline="-25000" dirty="0">
                    <a:latin typeface="幼圆" pitchFamily="49" charset="-122"/>
                    <a:ea typeface="幼圆" pitchFamily="49" charset="-122"/>
                  </a:rPr>
                  <a:t>F </a:t>
                </a:r>
                <a:r>
                  <a:rPr lang="zh-CN" altLang="en-US" sz="2400" dirty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en-US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4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en-US" sz="2400" dirty="0">
                    <a:latin typeface="幼圆" pitchFamily="49" charset="-122"/>
                    <a:ea typeface="幼圆" pitchFamily="49" charset="-122"/>
                  </a:rPr>
                  <a:t>)</a:t>
                </a:r>
              </a:p>
              <a:p>
                <a:pPr marL="342900" indent="-342900" algn="l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en-US" sz="2400" i="1" dirty="0" smtClean="0">
                    <a:latin typeface="幼圆" pitchFamily="49" charset="-122"/>
                    <a:ea typeface="幼圆" pitchFamily="49" charset="-122"/>
                  </a:rPr>
                  <a:t>F </a:t>
                </a:r>
                <a:r>
                  <a:rPr lang="zh-CN" altLang="en-US" sz="2400" dirty="0">
                    <a:latin typeface="幼圆" pitchFamily="49" charset="-122"/>
                    <a:ea typeface="幼圆" pitchFamily="49" charset="-122"/>
                  </a:rPr>
                  <a:t>只涉及 </a:t>
                </a:r>
                <a:r>
                  <a:rPr lang="zh-CN" altLang="en-US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4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en-US" sz="2400" dirty="0">
                    <a:latin typeface="幼圆" pitchFamily="49" charset="-122"/>
                    <a:ea typeface="幼圆" pitchFamily="49" charset="-122"/>
                  </a:rPr>
                  <a:t>与 </a:t>
                </a:r>
                <a:r>
                  <a:rPr lang="zh-CN" altLang="en-US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en-US" sz="2400" baseline="-25000" dirty="0">
                    <a:latin typeface="幼圆" pitchFamily="49" charset="-122"/>
                    <a:ea typeface="幼圆" pitchFamily="49" charset="-122"/>
                  </a:rPr>
                  <a:t>2 </a:t>
                </a:r>
                <a:r>
                  <a:rPr lang="zh-CN" altLang="en-US" sz="2400" dirty="0">
                    <a:latin typeface="幼圆" pitchFamily="49" charset="-122"/>
                    <a:ea typeface="幼圆" pitchFamily="49" charset="-122"/>
                  </a:rPr>
                  <a:t>的公共属性 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93604"/>
                <a:ext cx="8244408" cy="1821653"/>
              </a:xfrm>
              <a:prstGeom prst="rect">
                <a:avLst/>
              </a:prstGeom>
              <a:blipFill rotWithShape="1">
                <a:blip r:embed="rId2"/>
                <a:stretch>
                  <a:fillRect l="-1183" b="-7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827584" y="2353444"/>
            <a:ext cx="831641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【</a:t>
            </a:r>
            <a:r>
              <a:rPr lang="zh-CN" altLang="en-US" sz="2400" dirty="0">
                <a:latin typeface="+mj-ea"/>
                <a:ea typeface="+mj-ea"/>
              </a:rPr>
              <a:t>规则8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】选择与差运算的分配律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：若</a:t>
            </a:r>
            <a:r>
              <a:rPr lang="zh-CN" altLang="en-US" sz="2400" i="1" dirty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与</a:t>
            </a:r>
            <a:r>
              <a:rPr lang="zh-CN" altLang="en-US" sz="2400" i="1" dirty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有相同的属性名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，  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    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则σ</a:t>
            </a:r>
            <a:r>
              <a:rPr lang="zh-CN" altLang="en-US" sz="2400" i="1" baseline="-25000" dirty="0">
                <a:latin typeface="幼圆" pitchFamily="49" charset="-122"/>
                <a:ea typeface="幼圆" pitchFamily="49" charset="-122"/>
              </a:rPr>
              <a:t>F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400" i="1" dirty="0" smtClean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1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2400" i="1" dirty="0" smtClean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)≡σ</a:t>
            </a:r>
            <a:r>
              <a:rPr lang="zh-CN" altLang="en-US" sz="2400" i="1" baseline="-25000" dirty="0">
                <a:latin typeface="幼圆" pitchFamily="49" charset="-122"/>
                <a:ea typeface="幼圆" pitchFamily="49" charset="-122"/>
              </a:rPr>
              <a:t>F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400" i="1" dirty="0" smtClean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)-σ</a:t>
            </a:r>
            <a:r>
              <a:rPr lang="zh-CN" altLang="en-US" sz="2400" i="1" baseline="-25000" dirty="0">
                <a:latin typeface="幼圆" pitchFamily="49" charset="-122"/>
                <a:ea typeface="幼圆" pitchFamily="49" charset="-122"/>
              </a:rPr>
              <a:t>F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400" i="1" dirty="0">
                <a:latin typeface="幼圆" pitchFamily="49" charset="-122"/>
                <a:ea typeface="幼圆" pitchFamily="49" charset="-122"/>
              </a:rPr>
              <a:t>E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2" grpId="0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971600" y="985292"/>
                <a:ext cx="8280920" cy="2376264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40000"/>
                  </a:lnSpc>
                  <a:buFont typeface="Wingdings" pitchFamily="2" charset="2"/>
                  <a:buNone/>
                </a:pPr>
                <a:r>
                  <a:rPr lang="zh-CN" altLang="zh-CN" sz="2400" b="1" dirty="0" smtClean="0">
                    <a:latin typeface="+mj-ea"/>
                    <a:ea typeface="+mj-ea"/>
                  </a:rPr>
                  <a:t>【</a:t>
                </a:r>
                <a:r>
                  <a:rPr lang="zh-CN" sz="2400" b="1" dirty="0">
                    <a:latin typeface="+mj-ea"/>
                    <a:ea typeface="+mj-ea"/>
                  </a:rPr>
                  <a:t>规则</a:t>
                </a:r>
                <a:r>
                  <a:rPr lang="zh-CN" altLang="zh-CN" sz="2400" b="1" dirty="0">
                    <a:latin typeface="+mj-ea"/>
                    <a:ea typeface="+mj-ea"/>
                  </a:rPr>
                  <a:t>10】</a:t>
                </a:r>
                <a:r>
                  <a:rPr lang="zh-CN" altLang="zh-CN" sz="2400" b="1" dirty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sz="2400" b="1" dirty="0">
                    <a:latin typeface="幼圆" pitchFamily="49" charset="-122"/>
                    <a:ea typeface="幼圆" pitchFamily="49" charset="-122"/>
                  </a:rPr>
                  <a:t>投影与笛卡尔积的</a:t>
                </a:r>
                <a:r>
                  <a:rPr lang="zh-CN" sz="2400" b="1" dirty="0" smtClean="0">
                    <a:latin typeface="幼圆" pitchFamily="49" charset="-122"/>
                    <a:ea typeface="幼圆" pitchFamily="49" charset="-122"/>
                  </a:rPr>
                  <a:t>分配律</a:t>
                </a:r>
                <a:r>
                  <a:rPr lang="zh-CN" altLang="en-US" sz="2400" b="1" dirty="0" smtClean="0">
                    <a:latin typeface="幼圆" pitchFamily="49" charset="-122"/>
                    <a:ea typeface="幼圆" pitchFamily="49" charset="-122"/>
                  </a:rPr>
                  <a:t>：</a:t>
                </a:r>
                <a:endParaRPr lang="zh-CN" sz="2400" b="1" dirty="0">
                  <a:latin typeface="幼圆" pitchFamily="49" charset="-122"/>
                  <a:ea typeface="幼圆" pitchFamily="49" charset="-122"/>
                </a:endParaRPr>
              </a:p>
              <a:p>
                <a:pPr>
                  <a:lnSpc>
                    <a:spcPct val="140000"/>
                  </a:lnSpc>
                  <a:buFont typeface="Wingdings" pitchFamily="2" charset="2"/>
                  <a:buNone/>
                </a:pPr>
                <a:r>
                  <a:rPr lang="en-US" altLang="zh-CN" sz="2200" dirty="0" smtClean="0">
                    <a:latin typeface="幼圆" pitchFamily="49" charset="-122"/>
                    <a:ea typeface="幼圆" pitchFamily="49" charset="-122"/>
                  </a:rPr>
                  <a:t>   </a:t>
                </a:r>
                <a:r>
                  <a:rPr lang="zh-CN" sz="2200" dirty="0" smtClean="0">
                    <a:latin typeface="幼圆" pitchFamily="49" charset="-122"/>
                    <a:ea typeface="幼圆" pitchFamily="49" charset="-122"/>
                  </a:rPr>
                  <a:t>设 </a:t>
                </a:r>
                <a:r>
                  <a:rPr lang="zh-CN" altLang="zh-CN" sz="22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200" baseline="-25000" dirty="0" smtClean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en-US" altLang="zh-CN" sz="2200" baseline="-25000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sz="2200" dirty="0" smtClean="0">
                    <a:latin typeface="幼圆" pitchFamily="49" charset="-122"/>
                    <a:ea typeface="幼圆" pitchFamily="49" charset="-122"/>
                  </a:rPr>
                  <a:t>和 </a:t>
                </a:r>
                <a:r>
                  <a:rPr lang="zh-CN" altLang="zh-CN" sz="22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200" baseline="-25000" dirty="0" smtClean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en-US" altLang="zh-CN" sz="2200" baseline="-25000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sz="2200" dirty="0" smtClean="0">
                    <a:latin typeface="幼圆" pitchFamily="49" charset="-122"/>
                    <a:ea typeface="幼圆" pitchFamily="49" charset="-122"/>
                  </a:rPr>
                  <a:t>是</a:t>
                </a:r>
                <a:r>
                  <a:rPr lang="zh-CN" sz="2200" dirty="0">
                    <a:latin typeface="幼圆" pitchFamily="49" charset="-122"/>
                    <a:ea typeface="幼圆" pitchFamily="49" charset="-122"/>
                  </a:rPr>
                  <a:t>两个关系表达式，</a:t>
                </a:r>
                <a:r>
                  <a:rPr lang="zh-CN" altLang="zh-CN" sz="2200" i="1" dirty="0">
                    <a:latin typeface="幼圆" pitchFamily="49" charset="-122"/>
                    <a:ea typeface="幼圆" pitchFamily="49" charset="-122"/>
                  </a:rPr>
                  <a:t>A</a:t>
                </a:r>
                <a:r>
                  <a:rPr lang="zh-CN" altLang="zh-CN" sz="22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sz="2200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dirty="0">
                    <a:latin typeface="幼圆" pitchFamily="49" charset="-122"/>
                    <a:ea typeface="幼圆" pitchFamily="49" charset="-122"/>
                  </a:rPr>
                  <a:t>…</a:t>
                </a:r>
                <a:r>
                  <a:rPr lang="zh-CN" sz="2200" dirty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i="1" dirty="0" smtClean="0">
                    <a:latin typeface="幼圆" pitchFamily="49" charset="-122"/>
                    <a:ea typeface="幼圆" pitchFamily="49" charset="-122"/>
                  </a:rPr>
                  <a:t>A</a:t>
                </a:r>
                <a:r>
                  <a:rPr lang="zh-CN" altLang="zh-CN" sz="2200" i="1" baseline="-25000" dirty="0" smtClean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n</a:t>
                </a:r>
                <a:r>
                  <a:rPr lang="en-US" altLang="zh-CN" sz="2200" i="1" baseline="-25000" dirty="0" smtClean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 </a:t>
                </a:r>
                <a:r>
                  <a:rPr lang="zh-CN" sz="2200" dirty="0" smtClean="0">
                    <a:latin typeface="幼圆" pitchFamily="49" charset="-122"/>
                    <a:ea typeface="幼圆" pitchFamily="49" charset="-122"/>
                  </a:rPr>
                  <a:t>是 </a:t>
                </a:r>
                <a:r>
                  <a:rPr lang="zh-CN" altLang="zh-CN" sz="22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200" baseline="-25000" dirty="0" smtClean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en-US" altLang="zh-CN" sz="2200" baseline="-25000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sz="2200" dirty="0" smtClean="0">
                    <a:latin typeface="幼圆" pitchFamily="49" charset="-122"/>
                    <a:ea typeface="幼圆" pitchFamily="49" charset="-122"/>
                  </a:rPr>
                  <a:t>的</a:t>
                </a:r>
                <a:r>
                  <a:rPr lang="zh-CN" sz="2200" dirty="0">
                    <a:latin typeface="幼圆" pitchFamily="49" charset="-122"/>
                    <a:ea typeface="幼圆" pitchFamily="49" charset="-122"/>
                  </a:rPr>
                  <a:t>属性</a:t>
                </a:r>
                <a:r>
                  <a:rPr lang="zh-CN" sz="2200" dirty="0" smtClean="0">
                    <a:latin typeface="幼圆" pitchFamily="49" charset="-122"/>
                    <a:ea typeface="幼圆" pitchFamily="49" charset="-122"/>
                  </a:rPr>
                  <a:t>， </a:t>
                </a:r>
                <a:r>
                  <a:rPr lang="zh-CN" altLang="zh-CN" sz="2200" i="1" dirty="0" smtClean="0">
                    <a:latin typeface="幼圆" pitchFamily="49" charset="-122"/>
                    <a:ea typeface="幼圆" pitchFamily="49" charset="-122"/>
                  </a:rPr>
                  <a:t>B</a:t>
                </a:r>
                <a:r>
                  <a:rPr lang="zh-CN" altLang="zh-CN" sz="22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sz="2200" dirty="0" smtClean="0">
                    <a:latin typeface="幼圆" pitchFamily="49" charset="-122"/>
                    <a:ea typeface="幼圆" pitchFamily="49" charset="-122"/>
                  </a:rPr>
                  <a:t>，</a:t>
                </a:r>
                <a:r>
                  <a:rPr lang="zh-CN" altLang="zh-CN" sz="2200" dirty="0" smtClean="0">
                    <a:latin typeface="幼圆" pitchFamily="49" charset="-122"/>
                    <a:ea typeface="幼圆" pitchFamily="49" charset="-122"/>
                  </a:rPr>
                  <a:t>…</a:t>
                </a:r>
                <a:r>
                  <a:rPr lang="en-US" altLang="zh-CN" sz="2200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altLang="zh-CN" sz="2200" i="1" dirty="0" smtClean="0">
                    <a:latin typeface="幼圆" pitchFamily="49" charset="-122"/>
                    <a:ea typeface="幼圆" pitchFamily="49" charset="-122"/>
                  </a:rPr>
                  <a:t>B</a:t>
                </a:r>
                <a:r>
                  <a:rPr lang="zh-CN" altLang="zh-CN" sz="2200" i="1" baseline="-25000" dirty="0" smtClean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m</a:t>
                </a:r>
                <a:r>
                  <a:rPr lang="en-US" altLang="zh-CN" sz="2200" i="1" baseline="-25000" dirty="0" smtClean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  </a:t>
                </a:r>
                <a:r>
                  <a:rPr lang="zh-CN" sz="2200" dirty="0" smtClean="0">
                    <a:latin typeface="幼圆" pitchFamily="49" charset="-122"/>
                    <a:ea typeface="幼圆" pitchFamily="49" charset="-122"/>
                  </a:rPr>
                  <a:t>是 </a:t>
                </a:r>
                <a:r>
                  <a:rPr lang="zh-CN" altLang="zh-CN" sz="22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200" baseline="-25000" dirty="0" smtClean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en-US" altLang="zh-CN" sz="2200" baseline="-25000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sz="2200" dirty="0" smtClean="0">
                    <a:latin typeface="幼圆" pitchFamily="49" charset="-122"/>
                    <a:ea typeface="幼圆" pitchFamily="49" charset="-122"/>
                  </a:rPr>
                  <a:t>的</a:t>
                </a:r>
                <a:r>
                  <a:rPr lang="zh-CN" sz="2200" dirty="0">
                    <a:latin typeface="幼圆" pitchFamily="49" charset="-122"/>
                    <a:ea typeface="幼圆" pitchFamily="49" charset="-122"/>
                  </a:rPr>
                  <a:t>属性，</a:t>
                </a:r>
                <a:r>
                  <a:rPr lang="zh-CN" sz="2200" dirty="0" smtClean="0">
                    <a:latin typeface="幼圆" pitchFamily="49" charset="-122"/>
                    <a:ea typeface="幼圆" pitchFamily="49" charset="-122"/>
                  </a:rPr>
                  <a:t>则</a:t>
                </a:r>
                <a:r>
                  <a:rPr lang="zh-CN" altLang="en-US" sz="2200" dirty="0" smtClean="0">
                    <a:latin typeface="幼圆" pitchFamily="49" charset="-122"/>
                    <a:ea typeface="幼圆" pitchFamily="49" charset="-122"/>
                  </a:rPr>
                  <a:t>：</a:t>
                </a:r>
                <a:endParaRPr lang="en-US" altLang="zh-CN" sz="2200" dirty="0" smtClean="0">
                  <a:latin typeface="幼圆" pitchFamily="49" charset="-122"/>
                  <a:ea typeface="幼圆" pitchFamily="49" charset="-122"/>
                </a:endParaRPr>
              </a:p>
              <a:p>
                <a:pPr>
                  <a:lnSpc>
                    <a:spcPct val="14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latin typeface="Cambria Math"/>
                            <a:ea typeface="宋体" pitchFamily="2" charset="-122"/>
                          </a:rPr>
                          <m:t>𝝅</m:t>
                        </m:r>
                      </m:e>
                      <m:sub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𝑨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𝟏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𝑨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𝟐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,⋯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𝑨𝒏</m:t>
                        </m:r>
                      </m:sub>
                    </m:sSub>
                    <m:r>
                      <a:rPr lang="en-US" altLang="zh-CN" sz="2200" b="1" i="1">
                        <a:latin typeface="Cambria Math"/>
                        <a:ea typeface="宋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latin typeface="Cambria Math"/>
                            <a:ea typeface="宋体" pitchFamily="2" charset="-122"/>
                          </a:rPr>
                          <m:t>𝝅</m:t>
                        </m:r>
                      </m:e>
                      <m:sub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𝑩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𝟏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𝑩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𝟐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,⋯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𝑩𝒎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幼圆" pitchFamily="49" charset="-122"/>
                    <a:ea typeface="幼圆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/>
                        <a:ea typeface="宋体" pitchFamily="2" charset="-122"/>
                      </a:rPr>
                      <m:t>𝐸</m:t>
                    </m:r>
                    <m:r>
                      <a:rPr lang="en-US" altLang="zh-CN" sz="2200" b="0" i="1" dirty="0" smtClean="0">
                        <a:latin typeface="Cambria Math"/>
                        <a:ea typeface="宋体" pitchFamily="2" charset="-122"/>
                      </a:rPr>
                      <m:t>1×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altLang="zh-CN" sz="2200" dirty="0" smtClean="0">
                    <a:latin typeface="幼圆" pitchFamily="49" charset="-122"/>
                    <a:ea typeface="幼圆" pitchFamily="49" charset="-122"/>
                  </a:rPr>
                  <a:t>)</a:t>
                </a:r>
                <a:r>
                  <a:rPr lang="zh-CN" sz="2200" dirty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zh-CN" altLang="zh-CN" sz="2200" dirty="0" smtClean="0">
                    <a:latin typeface="幼圆" pitchFamily="49" charset="-122"/>
                    <a:ea typeface="幼圆" pitchFamily="49" charset="-122"/>
                  </a:rPr>
                  <a:t>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latin typeface="Cambria Math"/>
                            <a:ea typeface="宋体" pitchFamily="2" charset="-122"/>
                          </a:rPr>
                          <m:t>𝝅</m:t>
                        </m:r>
                      </m:e>
                      <m:sub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𝑨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𝟏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𝑨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𝟐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,⋯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𝑨𝒏</m:t>
                        </m:r>
                      </m:sub>
                    </m:sSub>
                    <m:sSub>
                      <m:sSubPr>
                        <m:ctrlPr>
                          <a:rPr lang="en-US" altLang="zh-CN" sz="2200" b="1" i="1" smtClean="0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/>
                            <a:ea typeface="宋体" pitchFamily="2" charset="-122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/>
                            <a:ea typeface="宋体" pitchFamily="2" charset="-122"/>
                          </a:rPr>
                          <m:t>𝐸</m:t>
                        </m:r>
                        <m:r>
                          <a:rPr lang="en-US" altLang="zh-CN" sz="2200" b="0" i="1" smtClean="0">
                            <a:latin typeface="Cambria Math"/>
                            <a:ea typeface="宋体" pitchFamily="2" charset="-122"/>
                          </a:rPr>
                          <m:t>2</m:t>
                        </m:r>
                        <m:r>
                          <a:rPr lang="en-US" altLang="zh-CN" sz="2200" b="1" i="1" smtClean="0">
                            <a:latin typeface="Cambria Math"/>
                            <a:ea typeface="宋体" pitchFamily="2" charset="-122"/>
                          </a:rPr>
                          <m:t>)</m:t>
                        </m:r>
                        <m:r>
                          <a:rPr lang="en-US" altLang="zh-CN" sz="2200" i="1" dirty="0">
                            <a:latin typeface="Cambria Math"/>
                            <a:ea typeface="宋体" pitchFamily="2" charset="-122"/>
                          </a:rPr>
                          <m:t>×</m:t>
                        </m:r>
                        <m:r>
                          <a:rPr lang="zh-CN" altLang="en-US" sz="2200" b="1" i="1">
                            <a:latin typeface="Cambria Math"/>
                            <a:ea typeface="宋体" pitchFamily="2" charset="-122"/>
                          </a:rPr>
                          <m:t>𝝅</m:t>
                        </m:r>
                      </m:e>
                      <m:sub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𝑩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𝟏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,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𝑩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𝟐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,⋯</m:t>
                        </m:r>
                        <m:r>
                          <a:rPr lang="en-US" altLang="zh-CN" sz="2200" b="1" i="1">
                            <a:latin typeface="Cambria Math"/>
                            <a:ea typeface="宋体" pitchFamily="2" charset="-122"/>
                          </a:rPr>
                          <m:t>𝑩𝒎</m:t>
                        </m:r>
                      </m:sub>
                    </m:sSub>
                    <m:r>
                      <a:rPr lang="en-US" altLang="zh-CN" sz="2200" b="1" i="1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/>
                        <a:ea typeface="宋体" pitchFamily="2" charset="-122"/>
                      </a:rPr>
                      <m:t>𝐸</m:t>
                    </m:r>
                    <m:r>
                      <a:rPr lang="en-US" altLang="zh-CN" sz="2200" b="0" i="1" smtClean="0">
                        <a:latin typeface="Cambria Math"/>
                        <a:ea typeface="宋体" pitchFamily="2" charset="-122"/>
                      </a:rPr>
                      <m:t>2</m:t>
                    </m:r>
                    <m:r>
                      <a:rPr lang="en-US" altLang="zh-CN" sz="2200" b="1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endParaRPr lang="en-US" altLang="zh-CN" sz="2200" dirty="0" smtClean="0">
                  <a:latin typeface="幼圆" pitchFamily="49" charset="-122"/>
                  <a:ea typeface="幼圆" pitchFamily="49" charset="-12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71600" y="985292"/>
                <a:ext cx="8280920" cy="2376264"/>
              </a:xfrm>
              <a:blipFill rotWithShape="1">
                <a:blip r:embed="rId2"/>
                <a:stretch>
                  <a:fillRect l="-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4986"/>
            <a:ext cx="61926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关系代数表达式等价变换规则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65126" y="3721596"/>
                <a:ext cx="8478874" cy="1379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40000"/>
                  </a:lnSpc>
                  <a:buNone/>
                </a:pPr>
                <a:r>
                  <a:rPr lang="en-US" altLang="zh-CN" sz="2400" dirty="0"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lang="en-US" altLang="zh-CN" sz="2400" dirty="0">
                    <a:latin typeface="+mj-ea"/>
                    <a:ea typeface="+mj-ea"/>
                  </a:rPr>
                  <a:t>【</a:t>
                </a:r>
                <a:r>
                  <a:rPr lang="zh-CN" altLang="en-US" sz="2400" dirty="0">
                    <a:latin typeface="+mj-ea"/>
                    <a:ea typeface="+mj-ea"/>
                  </a:rPr>
                  <a:t>规则</a:t>
                </a:r>
                <a:r>
                  <a:rPr lang="en-US" altLang="zh-CN" sz="2400" dirty="0">
                    <a:latin typeface="+mj-ea"/>
                    <a:ea typeface="+mj-ea"/>
                  </a:rPr>
                  <a:t>11】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设 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E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1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和 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E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2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有相同的属性名，则</a:t>
                </a:r>
              </a:p>
              <a:p>
                <a:pPr algn="l">
                  <a:lnSpc>
                    <a:spcPct val="140000"/>
                  </a:lnSpc>
                  <a:spcBef>
                    <a:spcPts val="1800"/>
                  </a:spcBef>
                  <a:buNone/>
                </a:pPr>
                <a:r>
                  <a:rPr lang="en-US" altLang="zh-CN" sz="2000" dirty="0" smtClean="0">
                    <a:latin typeface="幼圆" pitchFamily="49" charset="-122"/>
                    <a:ea typeface="幼圆" pitchFamily="49" charset="-122"/>
                  </a:rPr>
                  <a:t>    </a:t>
                </a:r>
                <a:r>
                  <a:rPr lang="zh-CN" altLang="zh-CN" sz="2000" dirty="0" smtClean="0">
                    <a:latin typeface="幼圆" pitchFamily="49" charset="-122"/>
                    <a:ea typeface="幼圆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/>
                          </a:rPr>
                          <m:t>𝟏</m:t>
                        </m:r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/>
                          </a:rPr>
                          <m:t>𝟐</m:t>
                        </m:r>
                        <m:r>
                          <a:rPr lang="en-US" altLang="zh-CN" sz="2400" i="1">
                            <a:latin typeface="Cambria Math"/>
                          </a:rPr>
                          <m:t>,⋯</m:t>
                        </m:r>
                        <m:r>
                          <a:rPr lang="en-US" altLang="zh-CN" sz="2400" i="1">
                            <a:latin typeface="Cambria Math"/>
                          </a:rPr>
                          <m:t>𝑨𝒏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(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∪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)≡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/>
                          </a:rPr>
                          <m:t>𝟏</m:t>
                        </m:r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/>
                          </a:rPr>
                          <m:t>𝟐</m:t>
                        </m:r>
                        <m:r>
                          <a:rPr lang="en-US" altLang="zh-CN" sz="2400" i="1">
                            <a:latin typeface="Cambria Math"/>
                          </a:rPr>
                          <m:t>,⋯</m:t>
                        </m:r>
                        <m:r>
                          <a:rPr lang="en-US" altLang="zh-CN" sz="2400" i="1">
                            <a:latin typeface="Cambria Math"/>
                          </a:rPr>
                          <m:t>𝑨𝒏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 (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)</a:t>
                </a:r>
                <a:r>
                  <a:rPr lang="zh-CN" altLang="zh-CN" sz="2000" dirty="0">
                    <a:latin typeface="幼圆" pitchFamily="49" charset="-122"/>
                    <a:ea typeface="幼圆" pitchFamily="49" charset="-122"/>
                  </a:rPr>
                  <a:t>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/>
                          </a:rPr>
                          <m:t>𝟏</m:t>
                        </m:r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/>
                          </a:rPr>
                          <m:t>𝟐</m:t>
                        </m:r>
                        <m:r>
                          <a:rPr lang="en-US" altLang="zh-CN" sz="2400" i="1">
                            <a:latin typeface="Cambria Math"/>
                          </a:rPr>
                          <m:t>,⋯</m:t>
                        </m:r>
                        <m:r>
                          <a:rPr lang="en-US" altLang="zh-CN" sz="2400" i="1">
                            <a:latin typeface="Cambria Math"/>
                          </a:rPr>
                          <m:t>𝑨𝒏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 (</a:t>
                </a:r>
                <a:r>
                  <a:rPr lang="zh-CN" altLang="zh-CN" sz="2400" i="1" dirty="0">
                    <a:latin typeface="幼圆" pitchFamily="49" charset="-122"/>
                    <a:ea typeface="幼圆" pitchFamily="49" charset="-122"/>
                  </a:rPr>
                  <a:t>E</a:t>
                </a:r>
                <a:r>
                  <a:rPr lang="zh-CN" altLang="zh-CN" sz="2400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zh-CN" sz="2400" dirty="0">
                    <a:latin typeface="幼圆" pitchFamily="49" charset="-122"/>
                    <a:ea typeface="幼圆" pitchFamily="49" charset="-122"/>
                  </a:rPr>
                  <a:t>)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26" y="3721596"/>
                <a:ext cx="8478874" cy="1379993"/>
              </a:xfrm>
              <a:prstGeom prst="rect">
                <a:avLst/>
              </a:prstGeom>
              <a:blipFill rotWithShape="1">
                <a:blip r:embed="rId3"/>
                <a:stretch>
                  <a:fillRect b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0"/>
            <a:ext cx="2771800" cy="913284"/>
          </a:xfrm>
        </p:spPr>
        <p:txBody>
          <a:bodyPr/>
          <a:lstStyle/>
          <a:p>
            <a:r>
              <a:rPr lang="zh-CN" altLang="en-US" sz="3600" b="1" dirty="0" smtClean="0">
                <a:latin typeface="+mn-ea"/>
                <a:ea typeface="+mn-ea"/>
              </a:rPr>
              <a:t>代 </a:t>
            </a:r>
            <a:r>
              <a:rPr lang="zh-CN" altLang="en-US" sz="3600" b="1" dirty="0">
                <a:latin typeface="+mn-ea"/>
                <a:ea typeface="+mn-ea"/>
              </a:rPr>
              <a:t>数 优 化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47664" y="1633364"/>
            <a:ext cx="5760640" cy="1800200"/>
          </a:xfrm>
        </p:spPr>
        <p:txBody>
          <a:bodyPr>
            <a:noAutofit/>
          </a:bodyPr>
          <a:lstStyle/>
          <a:p>
            <a:r>
              <a:rPr lang="zh-CN" altLang="zh-CN" sz="2800" b="1" dirty="0" smtClean="0">
                <a:latin typeface="+mj-ea"/>
                <a:ea typeface="+mj-ea"/>
              </a:rPr>
              <a:t>1</a:t>
            </a:r>
            <a:r>
              <a:rPr lang="zh-CN" altLang="en-US" sz="2800" b="1" dirty="0" smtClean="0">
                <a:latin typeface="+mj-ea"/>
                <a:ea typeface="+mj-ea"/>
              </a:rPr>
              <a:t>）</a:t>
            </a:r>
            <a:r>
              <a:rPr lang="zh-CN" sz="2800" b="1" dirty="0" smtClean="0">
                <a:latin typeface="+mj-ea"/>
                <a:ea typeface="+mj-ea"/>
              </a:rPr>
              <a:t>关系代数</a:t>
            </a:r>
            <a:r>
              <a:rPr lang="zh-CN" sz="2800" b="1" dirty="0">
                <a:latin typeface="+mj-ea"/>
                <a:ea typeface="+mj-ea"/>
              </a:rPr>
              <a:t>表达式等价变换规则 </a:t>
            </a:r>
          </a:p>
          <a:p>
            <a:endParaRPr lang="zh-CN" sz="2800" b="1" dirty="0">
              <a:latin typeface="+mj-ea"/>
              <a:ea typeface="+mj-ea"/>
            </a:endParaRPr>
          </a:p>
          <a:p>
            <a:r>
              <a:rPr lang="zh-CN" altLang="zh-CN" sz="2800" b="1" dirty="0" smtClean="0">
                <a:solidFill>
                  <a:schemeClr val="accent3"/>
                </a:solidFill>
                <a:latin typeface="+mj-ea"/>
                <a:ea typeface="+mj-ea"/>
              </a:rPr>
              <a:t>2</a:t>
            </a:r>
            <a:r>
              <a:rPr lang="zh-CN" altLang="en-US" sz="2800" b="1" dirty="0" smtClean="0">
                <a:solidFill>
                  <a:schemeClr val="accent3"/>
                </a:solidFill>
                <a:latin typeface="+mj-ea"/>
                <a:ea typeface="+mj-ea"/>
              </a:rPr>
              <a:t>）</a:t>
            </a:r>
            <a:r>
              <a:rPr lang="zh-CN" sz="2800" b="1" dirty="0" smtClean="0">
                <a:solidFill>
                  <a:schemeClr val="accent3"/>
                </a:solidFill>
                <a:latin typeface="+mj-ea"/>
                <a:ea typeface="+mj-ea"/>
              </a:rPr>
              <a:t>查询</a:t>
            </a:r>
            <a:r>
              <a:rPr lang="zh-CN" sz="2800" b="1" dirty="0">
                <a:solidFill>
                  <a:schemeClr val="accent3"/>
                </a:solidFill>
                <a:latin typeface="+mj-ea"/>
                <a:ea typeface="+mj-ea"/>
              </a:rPr>
              <a:t>树的启发式优化</a:t>
            </a:r>
            <a:r>
              <a:rPr lang="zh-CN" sz="2800" dirty="0">
                <a:solidFill>
                  <a:schemeClr val="accent3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4" name="椭圆 3"/>
          <p:cNvSpPr/>
          <p:nvPr/>
        </p:nvSpPr>
        <p:spPr>
          <a:xfrm>
            <a:off x="395536" y="281213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60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13284"/>
            <a:ext cx="8028384" cy="1728192"/>
          </a:xfrm>
        </p:spPr>
        <p:txBody>
          <a:bodyPr>
            <a:normAutofit lnSpcReduction="10000"/>
          </a:bodyPr>
          <a:lstStyle/>
          <a:p>
            <a:pPr lvl="1">
              <a:lnSpc>
                <a:spcPct val="200000"/>
              </a:lnSpc>
              <a:buFont typeface="Wingdings" pitchFamily="2" charset="2"/>
              <a:buNone/>
            </a:pPr>
            <a:r>
              <a:rPr lang="zh-CN" altLang="zh-CN" sz="2800" b="1" dirty="0" smtClean="0">
                <a:latin typeface="+mj-ea"/>
                <a:ea typeface="+mj-ea"/>
              </a:rPr>
              <a:t>1</a:t>
            </a:r>
            <a:r>
              <a:rPr lang="zh-CN" altLang="en-US" sz="2800" b="1" dirty="0" smtClean="0">
                <a:latin typeface="+mj-ea"/>
                <a:ea typeface="+mj-ea"/>
              </a:rPr>
              <a:t>）</a:t>
            </a:r>
            <a:r>
              <a:rPr lang="zh-CN" sz="2800" b="1" dirty="0" smtClean="0">
                <a:latin typeface="+mj-ea"/>
                <a:ea typeface="+mj-ea"/>
              </a:rPr>
              <a:t>选择</a:t>
            </a:r>
            <a:r>
              <a:rPr lang="zh-CN" sz="2800" b="1" dirty="0">
                <a:latin typeface="+mj-ea"/>
                <a:ea typeface="+mj-ea"/>
              </a:rPr>
              <a:t>运算应尽可能先</a:t>
            </a:r>
            <a:r>
              <a:rPr lang="zh-CN" sz="2800" b="1" dirty="0" smtClean="0">
                <a:latin typeface="+mj-ea"/>
                <a:ea typeface="+mj-ea"/>
              </a:rPr>
              <a:t>做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lvl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600" b="1" dirty="0">
                <a:latin typeface="+mj-ea"/>
                <a:ea typeface="+mj-ea"/>
              </a:rPr>
              <a:t> </a:t>
            </a:r>
            <a:r>
              <a:rPr lang="en-US" altLang="zh-CN" sz="2600" b="1" dirty="0" smtClean="0">
                <a:latin typeface="+mj-ea"/>
                <a:ea typeface="+mj-ea"/>
              </a:rPr>
              <a:t>    </a:t>
            </a:r>
            <a:r>
              <a:rPr lang="zh-CN" sz="2600" b="1" dirty="0" smtClean="0">
                <a:latin typeface="幼圆" pitchFamily="49" charset="-122"/>
                <a:ea typeface="幼圆" pitchFamily="49" charset="-122"/>
              </a:rPr>
              <a:t>在</a:t>
            </a:r>
            <a:r>
              <a:rPr lang="zh-CN" sz="2600" b="1" dirty="0">
                <a:latin typeface="幼圆" pitchFamily="49" charset="-122"/>
                <a:ea typeface="幼圆" pitchFamily="49" charset="-122"/>
              </a:rPr>
              <a:t>优化策略中这是最重要、</a:t>
            </a:r>
            <a:r>
              <a:rPr lang="zh-CN" sz="2600" b="1" dirty="0" smtClean="0">
                <a:latin typeface="幼圆" pitchFamily="49" charset="-122"/>
                <a:ea typeface="幼圆" pitchFamily="49" charset="-122"/>
              </a:rPr>
              <a:t>最</a:t>
            </a:r>
            <a:r>
              <a:rPr lang="en-US" altLang="zh-CN" sz="26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600" b="1" dirty="0" smtClean="0">
                <a:latin typeface="幼圆" pitchFamily="49" charset="-122"/>
                <a:ea typeface="幼圆" pitchFamily="49" charset="-122"/>
              </a:rPr>
              <a:t>基本的一</a:t>
            </a:r>
            <a:r>
              <a:rPr lang="zh-CN" sz="2600" b="1" dirty="0">
                <a:latin typeface="幼圆" pitchFamily="49" charset="-122"/>
                <a:ea typeface="幼圆" pitchFamily="49" charset="-122"/>
              </a:rPr>
              <a:t>条</a:t>
            </a:r>
            <a:r>
              <a:rPr lang="zh-CN" sz="2600" b="1" dirty="0" smtClean="0">
                <a:latin typeface="幼圆" pitchFamily="49" charset="-122"/>
                <a:ea typeface="幼圆" pitchFamily="49" charset="-122"/>
              </a:rPr>
              <a:t>；</a:t>
            </a:r>
            <a:endParaRPr lang="zh-CN" sz="26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43608" y="0"/>
            <a:ext cx="46805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查询树的启发式优化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  <p:sp>
        <p:nvSpPr>
          <p:cNvPr id="2" name="矩形 1"/>
          <p:cNvSpPr/>
          <p:nvPr/>
        </p:nvSpPr>
        <p:spPr>
          <a:xfrm>
            <a:off x="5311983" y="159870"/>
            <a:ext cx="297870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0" dirty="0" smtClean="0">
                <a:latin typeface="+mj-ea"/>
                <a:ea typeface="+mj-ea"/>
              </a:rPr>
              <a:t>—</a:t>
            </a:r>
            <a:r>
              <a:rPr lang="zh-CN" altLang="zh-CN" sz="2400" b="0" dirty="0" smtClean="0">
                <a:latin typeface="+mj-ea"/>
                <a:ea typeface="+mj-ea"/>
              </a:rPr>
              <a:t>典型</a:t>
            </a:r>
            <a:r>
              <a:rPr lang="zh-CN" altLang="zh-CN" sz="2400" b="0" dirty="0">
                <a:latin typeface="+mj-ea"/>
                <a:ea typeface="+mj-ea"/>
              </a:rPr>
              <a:t>的</a:t>
            </a:r>
            <a:r>
              <a:rPr lang="zh-CN" altLang="zh-CN" sz="2400" b="0" dirty="0" smtClean="0">
                <a:latin typeface="+mj-ea"/>
                <a:ea typeface="+mj-ea"/>
              </a:rPr>
              <a:t>启发式规则</a:t>
            </a:r>
            <a:endParaRPr lang="zh-CN" altLang="zh-CN" sz="2400" b="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2714932"/>
            <a:ext cx="8676456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600" dirty="0">
                <a:latin typeface="+mj-ea"/>
                <a:ea typeface="+mj-ea"/>
              </a:rPr>
              <a:t>2</a:t>
            </a:r>
            <a:r>
              <a:rPr lang="zh-CN" altLang="en-US" sz="2600" dirty="0">
                <a:latin typeface="+mj-ea"/>
                <a:ea typeface="+mj-ea"/>
              </a:rPr>
              <a:t>）</a:t>
            </a:r>
            <a:r>
              <a:rPr lang="zh-CN" altLang="zh-CN" sz="2600" dirty="0">
                <a:latin typeface="+mj-ea"/>
                <a:ea typeface="+mj-ea"/>
              </a:rPr>
              <a:t>把投影运算和选择运算同时进行</a:t>
            </a:r>
          </a:p>
          <a:p>
            <a:pPr lvl="2" algn="l">
              <a:lnSpc>
                <a:spcPct val="200000"/>
              </a:lnSpc>
            </a:pP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如</a:t>
            </a:r>
            <a:r>
              <a:rPr lang="zh-CN" altLang="zh-CN" sz="2400" dirty="0">
                <a:latin typeface="幼圆" pitchFamily="49" charset="-122"/>
                <a:ea typeface="幼圆" pitchFamily="49" charset="-122"/>
              </a:rPr>
              <a:t>有若干投影和选择运算，并且它们都对同一个关系操作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，则</a:t>
            </a:r>
            <a:r>
              <a:rPr lang="zh-CN" altLang="zh-CN" sz="2400" dirty="0">
                <a:latin typeface="幼圆" pitchFamily="49" charset="-122"/>
                <a:ea typeface="幼圆" pitchFamily="49" charset="-122"/>
              </a:rPr>
              <a:t>可以在扫描此关系的同时完成所有的这些运算以避免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重复扫描</a:t>
            </a:r>
            <a:r>
              <a:rPr lang="zh-CN" altLang="zh-CN" sz="2400" dirty="0">
                <a:latin typeface="幼圆" pitchFamily="49" charset="-122"/>
                <a:ea typeface="幼圆" pitchFamily="49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313069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1600" y="1129308"/>
            <a:ext cx="8100392" cy="1440160"/>
          </a:xfrm>
        </p:spPr>
        <p:txBody>
          <a:bodyPr>
            <a:noAutofit/>
          </a:bodyPr>
          <a:lstStyle/>
          <a:p>
            <a:pPr lvl="1">
              <a:lnSpc>
                <a:spcPct val="145000"/>
              </a:lnSpc>
              <a:buFont typeface="Wingdings" pitchFamily="2" charset="2"/>
              <a:buNone/>
            </a:pP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3）把</a:t>
            </a:r>
            <a:r>
              <a:rPr lang="zh-CN" altLang="en-US" sz="2600" b="1" dirty="0">
                <a:latin typeface="幼圆" pitchFamily="49" charset="-122"/>
                <a:ea typeface="幼圆" pitchFamily="49" charset="-122"/>
              </a:rPr>
              <a:t>投影同其前或其后的双目运算结合起来，没有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必 </a:t>
            </a:r>
            <a:endParaRPr lang="en-US" altLang="zh-CN" sz="2600" b="1" dirty="0" smtClean="0">
              <a:latin typeface="幼圆" pitchFamily="49" charset="-122"/>
              <a:ea typeface="幼圆" pitchFamily="49" charset="-122"/>
            </a:endParaRPr>
          </a:p>
          <a:p>
            <a:pPr lvl="1">
              <a:lnSpc>
                <a:spcPct val="145000"/>
              </a:lnSpc>
              <a:buFont typeface="Wingdings" pitchFamily="2" charset="2"/>
              <a:buNone/>
            </a:pPr>
            <a:r>
              <a:rPr lang="en-US" altLang="zh-CN" sz="26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600" b="1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要</a:t>
            </a:r>
            <a:r>
              <a:rPr lang="zh-CN" altLang="en-US" sz="2600" b="1" dirty="0">
                <a:latin typeface="幼圆" pitchFamily="49" charset="-122"/>
                <a:ea typeface="幼圆" pitchFamily="49" charset="-122"/>
              </a:rPr>
              <a:t>为了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去掉 某些</a:t>
            </a:r>
            <a:r>
              <a:rPr lang="zh-CN" altLang="en-US" sz="2600" b="1" dirty="0">
                <a:latin typeface="幼圆" pitchFamily="49" charset="-122"/>
                <a:ea typeface="幼圆" pitchFamily="49" charset="-122"/>
              </a:rPr>
              <a:t>字段而扫描一遍关系表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；</a:t>
            </a:r>
            <a:endParaRPr lang="zh-CN" altLang="en-US" sz="26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43608" y="0"/>
            <a:ext cx="4464496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查询树的启发式优化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  <p:sp>
        <p:nvSpPr>
          <p:cNvPr id="8" name="矩形 7"/>
          <p:cNvSpPr/>
          <p:nvPr/>
        </p:nvSpPr>
        <p:spPr>
          <a:xfrm>
            <a:off x="5311983" y="159870"/>
            <a:ext cx="297870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0" dirty="0" smtClean="0">
                <a:latin typeface="+mj-ea"/>
                <a:ea typeface="+mj-ea"/>
              </a:rPr>
              <a:t>—</a:t>
            </a:r>
            <a:r>
              <a:rPr lang="zh-CN" altLang="zh-CN" sz="2400" b="0" dirty="0" smtClean="0">
                <a:latin typeface="+mj-ea"/>
                <a:ea typeface="+mj-ea"/>
              </a:rPr>
              <a:t>典型</a:t>
            </a:r>
            <a:r>
              <a:rPr lang="zh-CN" altLang="zh-CN" sz="2400" b="0" dirty="0">
                <a:latin typeface="+mj-ea"/>
                <a:ea typeface="+mj-ea"/>
              </a:rPr>
              <a:t>的</a:t>
            </a:r>
            <a:r>
              <a:rPr lang="zh-CN" altLang="zh-CN" sz="2400" b="0" dirty="0" smtClean="0">
                <a:latin typeface="+mj-ea"/>
                <a:ea typeface="+mj-ea"/>
              </a:rPr>
              <a:t>启发式规则</a:t>
            </a:r>
            <a:endParaRPr lang="zh-CN" altLang="zh-CN" sz="2400" b="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2785491"/>
            <a:ext cx="8496944" cy="1832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145000"/>
              </a:lnSpc>
              <a:buFont typeface="Wingdings" pitchFamily="2" charset="2"/>
              <a:buNone/>
            </a:pPr>
            <a:r>
              <a:rPr lang="zh-CN" altLang="en-US" sz="2600" dirty="0">
                <a:latin typeface="幼圆" pitchFamily="49" charset="-122"/>
                <a:ea typeface="幼圆" pitchFamily="49" charset="-122"/>
              </a:rPr>
              <a:t>4）把某些选择同在它前面要执行的笛卡尔积结合</a:t>
            </a: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起来 </a:t>
            </a:r>
            <a:endParaRPr lang="en-US" altLang="zh-CN" sz="2600" dirty="0" smtClean="0">
              <a:latin typeface="幼圆" pitchFamily="49" charset="-122"/>
              <a:ea typeface="幼圆" pitchFamily="49" charset="-122"/>
            </a:endParaRPr>
          </a:p>
          <a:p>
            <a:pPr lvl="1" algn="l">
              <a:lnSpc>
                <a:spcPct val="145000"/>
              </a:lnSpc>
              <a:buFont typeface="Wingdings" pitchFamily="2" charset="2"/>
              <a:buNone/>
            </a:pPr>
            <a:r>
              <a:rPr lang="en-US" altLang="zh-CN" sz="26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6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成为</a:t>
            </a:r>
            <a:r>
              <a:rPr lang="zh-CN" altLang="en-US" sz="2600" dirty="0">
                <a:latin typeface="幼圆" pitchFamily="49" charset="-122"/>
                <a:ea typeface="幼圆" pitchFamily="49" charset="-122"/>
              </a:rPr>
              <a:t>一</a:t>
            </a: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个连接运算，连接运算特别是等值连接要比</a:t>
            </a:r>
            <a:endParaRPr lang="en-US" altLang="zh-CN" sz="2600" dirty="0" smtClean="0">
              <a:latin typeface="幼圆" pitchFamily="49" charset="-122"/>
              <a:ea typeface="幼圆" pitchFamily="49" charset="-122"/>
            </a:endParaRPr>
          </a:p>
          <a:p>
            <a:pPr lvl="1" algn="l">
              <a:lnSpc>
                <a:spcPct val="145000"/>
              </a:lnSpc>
              <a:buFont typeface="Wingdings" pitchFamily="2" charset="2"/>
              <a:buNone/>
            </a:pPr>
            <a:r>
              <a:rPr lang="en-US" altLang="zh-CN" sz="26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6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同样关系上的笛卡尔积省很多时间。</a:t>
            </a:r>
            <a:endParaRPr lang="zh-CN" altLang="en-US" sz="26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89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87624" y="0"/>
            <a:ext cx="7128792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 smtClean="0">
                <a:latin typeface="+mn-ea"/>
                <a:ea typeface="+mn-ea"/>
              </a:rPr>
              <a:t>一个例子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949306"/>
            <a:ext cx="3721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 smtClean="0">
                <a:latin typeface="+mj-ea"/>
                <a:ea typeface="+mj-ea"/>
              </a:rPr>
              <a:t>Select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Sname</a:t>
            </a:r>
            <a:endParaRPr lang="en-US" altLang="zh-CN" sz="2400" dirty="0"/>
          </a:p>
          <a:p>
            <a:pPr algn="l"/>
            <a:r>
              <a:rPr lang="en-US" altLang="zh-CN" sz="2400" dirty="0">
                <a:latin typeface="+mj-ea"/>
                <a:ea typeface="+mj-ea"/>
              </a:rPr>
              <a:t>From</a:t>
            </a:r>
            <a:r>
              <a:rPr lang="en-US" altLang="zh-CN" sz="2400" dirty="0" smtClean="0"/>
              <a:t>  Student</a:t>
            </a:r>
          </a:p>
          <a:p>
            <a:pPr algn="l"/>
            <a:r>
              <a:rPr lang="en-US" altLang="zh-CN" sz="2400" dirty="0" smtClean="0">
                <a:latin typeface="+mj-ea"/>
                <a:ea typeface="+mj-ea"/>
              </a:rPr>
              <a:t>Where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=“201500263”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2137420"/>
            <a:ext cx="81724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sz="2800" dirty="0" smtClean="0">
                <a:latin typeface="幼圆" pitchFamily="49" charset="-122"/>
                <a:ea typeface="幼圆" pitchFamily="49" charset="-122"/>
              </a:rPr>
              <a:t>对查询语句进行扫描、词法分析和语法分析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；</a:t>
            </a:r>
            <a:r>
              <a:rPr lang="zh-CN" sz="2800" dirty="0" smtClean="0">
                <a:latin typeface="幼圆" pitchFamily="49" charset="-122"/>
                <a:ea typeface="幼圆" pitchFamily="49" charset="-122"/>
              </a:rPr>
              <a:t>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词法分析：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从查询语句中识别出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正确的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语言符号，如</a:t>
            </a:r>
            <a:r>
              <a:rPr lang="zh-CN" altLang="zh-CN" sz="2800" b="1" dirty="0" smtClean="0">
                <a:latin typeface="幼圆" pitchFamily="49" charset="-122"/>
                <a:ea typeface="幼圆" pitchFamily="49" charset="-122"/>
              </a:rPr>
              <a:t>SQL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关键字、属性名和关系名等；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zh-CN" sz="2800" b="1" dirty="0" smtClean="0">
                <a:latin typeface="+mj-ea"/>
                <a:ea typeface="+mj-ea"/>
              </a:rPr>
              <a:t>语法分析 </a:t>
            </a:r>
            <a:r>
              <a:rPr lang="zh-CN" altLang="en-US" sz="2800" b="1" dirty="0" smtClean="0">
                <a:latin typeface="+mj-ea"/>
                <a:ea typeface="+mj-ea"/>
              </a:rPr>
              <a:t>：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进行语法检查，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判断查询语句是否符合</a:t>
            </a:r>
            <a:r>
              <a:rPr lang="zh-CN" altLang="zh-CN" sz="2800" b="1" dirty="0" smtClean="0">
                <a:latin typeface="幼圆" pitchFamily="49" charset="-122"/>
                <a:ea typeface="幼圆" pitchFamily="49" charset="-122"/>
              </a:rPr>
              <a:t>SQL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语法规则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zh-CN" sz="2800" b="1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2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985292"/>
            <a:ext cx="8172400" cy="4297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145000"/>
              </a:lnSpc>
              <a:buFont typeface="Wingdings" pitchFamily="2" charset="2"/>
              <a:buNone/>
            </a:pPr>
            <a:r>
              <a:rPr lang="zh-CN" altLang="en-US" sz="2600" dirty="0">
                <a:latin typeface="+mj-ea"/>
                <a:ea typeface="+mj-ea"/>
              </a:rPr>
              <a:t>5）找出公共子表达式</a:t>
            </a:r>
          </a:p>
          <a:p>
            <a:pPr lvl="1" algn="l">
              <a:lnSpc>
                <a:spcPct val="145000"/>
              </a:lnSpc>
              <a:buFont typeface="Wingdings" pitchFamily="2" charset="2"/>
              <a:buChar char="Ø"/>
            </a:pPr>
            <a:r>
              <a:rPr lang="zh-CN" altLang="en-US" sz="2600" b="0" dirty="0" smtClean="0">
                <a:latin typeface="幼圆" pitchFamily="49" charset="-122"/>
                <a:ea typeface="幼圆" pitchFamily="49" charset="-122"/>
              </a:rPr>
              <a:t> 如果</a:t>
            </a:r>
            <a:r>
              <a:rPr lang="zh-CN" altLang="en-US" sz="2600" b="0" dirty="0">
                <a:latin typeface="幼圆" pitchFamily="49" charset="-122"/>
                <a:ea typeface="幼圆" pitchFamily="49" charset="-122"/>
              </a:rPr>
              <a:t>这种重复出现的子表达式的结果不是很大的</a:t>
            </a:r>
            <a:r>
              <a:rPr lang="zh-CN" altLang="en-US" sz="2600" b="0" dirty="0" smtClean="0">
                <a:latin typeface="幼圆" pitchFamily="49" charset="-122"/>
                <a:ea typeface="幼圆" pitchFamily="49" charset="-122"/>
              </a:rPr>
              <a:t>关系，并且</a:t>
            </a:r>
            <a:r>
              <a:rPr lang="zh-CN" altLang="en-US" sz="2600" b="0" dirty="0">
                <a:latin typeface="幼圆" pitchFamily="49" charset="-122"/>
                <a:ea typeface="幼圆" pitchFamily="49" charset="-122"/>
              </a:rPr>
              <a:t>从</a:t>
            </a:r>
            <a:r>
              <a:rPr lang="zh-CN" altLang="en-US" sz="2600" b="0" dirty="0" smtClean="0">
                <a:latin typeface="幼圆" pitchFamily="49" charset="-122"/>
                <a:ea typeface="幼圆" pitchFamily="49" charset="-122"/>
              </a:rPr>
              <a:t>外存中</a:t>
            </a:r>
            <a:r>
              <a:rPr lang="zh-CN" altLang="en-US" sz="2600" b="0" dirty="0">
                <a:latin typeface="幼圆" pitchFamily="49" charset="-122"/>
                <a:ea typeface="幼圆" pitchFamily="49" charset="-122"/>
              </a:rPr>
              <a:t>读入这个关系比计算该子表达式的时间少得多，则先计算一次公共子表达式并把结果写入中间文件是合算</a:t>
            </a:r>
            <a:r>
              <a:rPr lang="zh-CN" altLang="en-US" sz="2600" b="0" dirty="0" smtClean="0">
                <a:latin typeface="幼圆" pitchFamily="49" charset="-122"/>
                <a:ea typeface="幼圆" pitchFamily="49" charset="-122"/>
              </a:rPr>
              <a:t>的；</a:t>
            </a:r>
            <a:endParaRPr lang="zh-CN" altLang="en-US" sz="2600" b="0" dirty="0">
              <a:latin typeface="幼圆" pitchFamily="49" charset="-122"/>
              <a:ea typeface="幼圆" pitchFamily="49" charset="-122"/>
            </a:endParaRPr>
          </a:p>
          <a:p>
            <a:pPr lvl="1" algn="l">
              <a:lnSpc>
                <a:spcPct val="145000"/>
              </a:lnSpc>
              <a:buFont typeface="Wingdings" pitchFamily="2" charset="2"/>
              <a:buChar char="Ø"/>
            </a:pPr>
            <a:r>
              <a:rPr lang="zh-CN" altLang="en-US" sz="2600" b="0" dirty="0">
                <a:latin typeface="幼圆" pitchFamily="49" charset="-122"/>
                <a:ea typeface="幼圆" pitchFamily="49" charset="-122"/>
              </a:rPr>
              <a:t>当查询的是视图时，定义视图的表达式就是公共子表达式的</a:t>
            </a:r>
            <a:r>
              <a:rPr lang="zh-CN" altLang="en-US" sz="2600" b="0" dirty="0" smtClean="0">
                <a:latin typeface="幼圆" pitchFamily="49" charset="-122"/>
                <a:ea typeface="幼圆" pitchFamily="49" charset="-122"/>
              </a:rPr>
              <a:t>情况。</a:t>
            </a:r>
            <a:endParaRPr lang="zh-CN" altLang="en-US" sz="2600" b="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22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2861" y="985292"/>
            <a:ext cx="8151139" cy="21602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遵循这些启发式规则，应用等价变换公式来优化关系表达式的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算法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【</a:t>
            </a:r>
            <a:r>
              <a:rPr lang="zh-CN" altLang="en-US" sz="2000" b="1" dirty="0" smtClean="0">
                <a:latin typeface="+mj-ea"/>
                <a:ea typeface="+mj-ea"/>
              </a:rPr>
              <a:t>算法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】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关系表达式的优化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【</a:t>
            </a:r>
            <a:r>
              <a:rPr lang="zh-CN" altLang="en-US" sz="2000" b="1" dirty="0" smtClean="0">
                <a:latin typeface="+mj-ea"/>
                <a:ea typeface="+mj-ea"/>
              </a:rPr>
              <a:t>输入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】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一个关系表达式的查询树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【</a:t>
            </a:r>
            <a:r>
              <a:rPr lang="zh-CN" altLang="en-US" sz="2000" b="1" dirty="0" smtClean="0">
                <a:latin typeface="+mj-ea"/>
                <a:ea typeface="+mj-ea"/>
              </a:rPr>
              <a:t>输出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】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优化的查询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树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43608" y="0"/>
            <a:ext cx="46805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查询树的启发式优化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  <p:sp>
        <p:nvSpPr>
          <p:cNvPr id="8" name="矩形 7"/>
          <p:cNvSpPr/>
          <p:nvPr/>
        </p:nvSpPr>
        <p:spPr>
          <a:xfrm>
            <a:off x="5311983" y="159870"/>
            <a:ext cx="297870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0" dirty="0" smtClean="0">
                <a:latin typeface="+mj-ea"/>
                <a:ea typeface="+mj-ea"/>
              </a:rPr>
              <a:t>—</a:t>
            </a:r>
            <a:r>
              <a:rPr lang="zh-CN" altLang="zh-CN" sz="2400" b="0" dirty="0" smtClean="0">
                <a:latin typeface="+mj-ea"/>
                <a:ea typeface="+mj-ea"/>
              </a:rPr>
              <a:t>典型</a:t>
            </a:r>
            <a:r>
              <a:rPr lang="zh-CN" altLang="zh-CN" sz="2400" b="0" dirty="0">
                <a:latin typeface="+mj-ea"/>
                <a:ea typeface="+mj-ea"/>
              </a:rPr>
              <a:t>的</a:t>
            </a:r>
            <a:r>
              <a:rPr lang="zh-CN" altLang="zh-CN" sz="2400" b="0" dirty="0" smtClean="0">
                <a:latin typeface="+mj-ea"/>
                <a:ea typeface="+mj-ea"/>
              </a:rPr>
              <a:t>启发式规则</a:t>
            </a:r>
            <a:endParaRPr lang="zh-CN" altLang="zh-CN" sz="2400" b="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3001516"/>
            <a:ext cx="8149848" cy="219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【</a:t>
            </a:r>
            <a:r>
              <a:rPr lang="zh-CN" altLang="en-US" sz="2200" dirty="0">
                <a:latin typeface="+mj-ea"/>
                <a:ea typeface="+mj-ea"/>
              </a:rPr>
              <a:t>方法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】</a:t>
            </a:r>
          </a:p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1）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利用等价变换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规则4把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形如σ</a:t>
            </a:r>
            <a:r>
              <a:rPr lang="zh-CN" altLang="en-US" sz="2000" baseline="-25000" dirty="0">
                <a:latin typeface="幼圆" pitchFamily="49" charset="-122"/>
                <a:ea typeface="幼圆" pitchFamily="49" charset="-122"/>
              </a:rPr>
              <a:t>F1∧F2∧…∧Fn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(E)变换为  </a:t>
            </a:r>
          </a:p>
          <a:p>
            <a:pPr algn="l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          σ</a:t>
            </a:r>
            <a:r>
              <a:rPr lang="zh-CN" altLang="en-US" sz="2200" baseline="-25000" dirty="0">
                <a:latin typeface="幼圆" pitchFamily="49" charset="-122"/>
                <a:ea typeface="幼圆" pitchFamily="49" charset="-122"/>
              </a:rPr>
              <a:t>F1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(σ</a:t>
            </a:r>
            <a:r>
              <a:rPr lang="zh-CN" altLang="en-US" sz="2200" baseline="-25000" dirty="0">
                <a:latin typeface="幼圆" pitchFamily="49" charset="-122"/>
                <a:ea typeface="幼圆" pitchFamily="49" charset="-122"/>
              </a:rPr>
              <a:t>F2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(…(σ</a:t>
            </a:r>
            <a:r>
              <a:rPr lang="zh-CN" altLang="en-US" sz="2200" baseline="-25000" dirty="0">
                <a:latin typeface="幼圆" pitchFamily="49" charset="-122"/>
                <a:ea typeface="幼圆" pitchFamily="49" charset="-122"/>
              </a:rPr>
              <a:t>Fn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( E ) )…) 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)</a:t>
            </a:r>
            <a:endParaRPr lang="zh-CN" altLang="en-US" sz="2200" dirty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2）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对每一个选择，利用等价变换规则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4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尽可能把它移到树的叶端。</a:t>
            </a:r>
            <a:endParaRPr lang="zh-CN" altLang="en-US" sz="22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6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36582" y="1082203"/>
            <a:ext cx="7999914" cy="4295577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zh-CN" sz="22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3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）</a:t>
            </a:r>
            <a:r>
              <a:rPr lang="zh-CN" sz="22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对</a:t>
            </a:r>
            <a:r>
              <a:rPr lang="zh-CN" sz="22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每一个投影利用等价变换规则</a:t>
            </a:r>
            <a:r>
              <a:rPr lang="zh-CN" altLang="zh-CN" sz="22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3</a:t>
            </a:r>
            <a:r>
              <a:rPr lang="zh-CN" sz="22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，</a:t>
            </a:r>
            <a:r>
              <a:rPr lang="zh-CN" altLang="zh-CN" sz="22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5</a:t>
            </a:r>
            <a:r>
              <a:rPr lang="zh-CN" sz="22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，</a:t>
            </a:r>
            <a:r>
              <a:rPr lang="zh-CN" altLang="zh-CN" sz="22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10</a:t>
            </a:r>
            <a:r>
              <a:rPr lang="zh-CN" sz="22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，</a:t>
            </a:r>
            <a:r>
              <a:rPr lang="zh-CN" altLang="zh-CN" sz="22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11</a:t>
            </a:r>
            <a:r>
              <a:rPr lang="zh-CN" sz="22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中的一般形式尽可能把它移向树的叶端。</a:t>
            </a:r>
          </a:p>
          <a:p>
            <a:pPr>
              <a:lnSpc>
                <a:spcPct val="130000"/>
              </a:lnSpc>
            </a:pPr>
            <a:r>
              <a:rPr lang="en-US" altLang="zh-CN" sz="22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  【</a:t>
            </a:r>
            <a:r>
              <a:rPr lang="zh-CN" altLang="zh-CN" sz="2200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注意</a:t>
            </a:r>
            <a:r>
              <a:rPr lang="en-US" altLang="zh-CN" sz="22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】</a:t>
            </a:r>
            <a:r>
              <a:rPr lang="zh-CN" sz="22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 </a:t>
            </a:r>
            <a:endParaRPr lang="zh-CN" sz="2200" b="1" dirty="0"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zh-CN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等价变换规则</a:t>
            </a:r>
            <a:r>
              <a:rPr lang="zh-CN" altLang="zh-CN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3</a:t>
            </a:r>
            <a:r>
              <a:rPr lang="zh-CN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使一些投影消失</a:t>
            </a: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zh-CN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规则</a:t>
            </a:r>
            <a:r>
              <a:rPr lang="zh-CN" altLang="zh-CN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5</a:t>
            </a:r>
            <a:r>
              <a:rPr lang="zh-CN" sz="2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把一个投影分裂为两个，其中一个有可能被移向树的叶端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zh-CN" sz="22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4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）</a:t>
            </a:r>
            <a:r>
              <a:rPr lang="zh-CN" sz="22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利用</a:t>
            </a:r>
            <a:r>
              <a:rPr lang="zh-CN" sz="22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等价变换</a:t>
            </a:r>
            <a:r>
              <a:rPr lang="zh-CN" sz="22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规则</a:t>
            </a:r>
            <a:r>
              <a:rPr lang="zh-CN" altLang="zh-CN" sz="22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3</a:t>
            </a:r>
            <a:r>
              <a:rPr lang="en-US" altLang="zh-CN" sz="2200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-</a:t>
            </a:r>
            <a:r>
              <a:rPr lang="zh-CN" altLang="zh-CN" sz="22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5</a:t>
            </a:r>
            <a:r>
              <a:rPr lang="en-US" altLang="zh-CN" sz="22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 </a:t>
            </a:r>
            <a:r>
              <a:rPr lang="zh-CN" sz="22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把</a:t>
            </a:r>
            <a:r>
              <a:rPr lang="zh-CN" sz="22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选择和投影的串接合并成单个选择、单个投影或一个选择后跟一个投影。使多个选择或投影能同时执行，或在一次扫描中全部完成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43608" y="0"/>
            <a:ext cx="46805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查询树的启发式优化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  <p:sp>
        <p:nvSpPr>
          <p:cNvPr id="8" name="矩形 7"/>
          <p:cNvSpPr/>
          <p:nvPr/>
        </p:nvSpPr>
        <p:spPr>
          <a:xfrm>
            <a:off x="5311983" y="159870"/>
            <a:ext cx="297870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0" dirty="0" smtClean="0">
                <a:latin typeface="+mj-ea"/>
                <a:ea typeface="+mj-ea"/>
              </a:rPr>
              <a:t>—</a:t>
            </a:r>
            <a:r>
              <a:rPr lang="zh-CN" altLang="zh-CN" sz="2400" b="0" dirty="0" smtClean="0">
                <a:latin typeface="+mj-ea"/>
                <a:ea typeface="+mj-ea"/>
              </a:rPr>
              <a:t>典型</a:t>
            </a:r>
            <a:r>
              <a:rPr lang="zh-CN" altLang="zh-CN" sz="2400" b="0" dirty="0">
                <a:latin typeface="+mj-ea"/>
                <a:ea typeface="+mj-ea"/>
              </a:rPr>
              <a:t>的</a:t>
            </a:r>
            <a:r>
              <a:rPr lang="zh-CN" altLang="zh-CN" sz="2400" b="0" dirty="0" smtClean="0">
                <a:latin typeface="+mj-ea"/>
                <a:ea typeface="+mj-ea"/>
              </a:rPr>
              <a:t>启发式规则</a:t>
            </a:r>
            <a:endParaRPr lang="zh-CN" altLang="zh-CN" sz="24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68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971600" y="1129308"/>
                <a:ext cx="7992888" cy="43924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  <a:buFont typeface="Wingdings" pitchFamily="2" charset="2"/>
                  <a:buNone/>
                </a:pPr>
                <a:r>
                  <a:rPr lang="zh-CN" altLang="en-US" sz="2200" b="1" dirty="0" smtClean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5</a:t>
                </a:r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）</a:t>
                </a:r>
                <a:r>
                  <a:rPr lang="zh-CN" altLang="en-US" sz="2200" b="1" dirty="0" smtClean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 </a:t>
                </a:r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把上述得到的语法树的内节点</a:t>
                </a:r>
                <a:r>
                  <a:rPr lang="zh-CN" altLang="en-US" sz="2200" b="1" dirty="0" smtClean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分组，每</a:t>
                </a:r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一双目</a:t>
                </a:r>
                <a:r>
                  <a:rPr lang="zh-CN" altLang="en-US" sz="2200" b="1" dirty="0" smtClean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运算(</a:t>
                </a:r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×</a:t>
                </a:r>
                <a:r>
                  <a:rPr lang="zh-CN" altLang="en-US" sz="2200" b="1" dirty="0" smtClean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b="1" i="1" smtClean="0">
                        <a:latin typeface="Cambria Math"/>
                        <a:ea typeface="宋体" pitchFamily="2" charset="-122"/>
                      </a:rPr>
                      <m:t>⋈</m:t>
                    </m:r>
                  </m:oMath>
                </a14:m>
                <a:r>
                  <a:rPr lang="zh-CN" altLang="en-US" sz="2200" b="1" dirty="0" smtClean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 </a:t>
                </a:r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，∪，</a:t>
                </a:r>
                <a:r>
                  <a:rPr lang="zh-CN" altLang="en-US" sz="2200" b="1" dirty="0" smtClean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-) 和</a:t>
                </a:r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它所有的直接祖先为一组(这些直接</a:t>
                </a:r>
                <a:r>
                  <a:rPr lang="zh-CN" altLang="en-US" sz="2200" b="1" dirty="0" smtClean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祖先 </a:t>
                </a:r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是(</a:t>
                </a:r>
                <a:r>
                  <a:rPr lang="zh-CN" altLang="en-US" sz="2200" b="1" i="1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σ</a:t>
                </a:r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，</a:t>
                </a:r>
                <a:r>
                  <a:rPr lang="zh-CN" altLang="en-US" sz="2200" b="1" i="1" dirty="0" smtClean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π </a:t>
                </a:r>
                <a:r>
                  <a:rPr lang="zh-CN" altLang="en-US" sz="2200" b="1" dirty="0" smtClean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运算</a:t>
                </a:r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)。</a:t>
                </a:r>
              </a:p>
              <a:p>
                <a:pPr>
                  <a:lnSpc>
                    <a:spcPct val="140000"/>
                  </a:lnSpc>
                  <a:buFont typeface="Wingdings" pitchFamily="2" charset="2"/>
                  <a:buChar char="Ø"/>
                </a:pPr>
                <a:r>
                  <a:rPr lang="zh-CN" altLang="en-US" sz="2000" b="1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如果其后代直到叶子全是单目运算，则也将它们并入该组</a:t>
                </a:r>
              </a:p>
              <a:p>
                <a:pPr>
                  <a:lnSpc>
                    <a:spcPct val="140000"/>
                  </a:lnSpc>
                  <a:buFont typeface="Wingdings" pitchFamily="2" charset="2"/>
                  <a:buChar char="Ø"/>
                </a:pPr>
                <a:r>
                  <a:rPr lang="zh-CN" altLang="en-US" sz="2000" b="1" dirty="0">
                    <a:latin typeface="幼圆" pitchFamily="49" charset="-122"/>
                    <a:ea typeface="幼圆" pitchFamily="49" charset="-122"/>
                    <a:cs typeface="Times New Roman" pitchFamily="18" charset="0"/>
                  </a:rPr>
                  <a:t>但当双目运算是笛卡尔积(×)，而且后面不是与它组成等值连接的选择时，则不能把选择与这个双目运算组成同一组，把这些单目运算单独分为一组  </a:t>
                </a:r>
              </a:p>
            </p:txBody>
          </p:sp>
        </mc:Choice>
        <mc:Fallback xmlns="">
          <p:sp>
            <p:nvSpPr>
              <p:cNvPr id="53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71600" y="1129308"/>
                <a:ext cx="7992888" cy="4392488"/>
              </a:xfrm>
              <a:blipFill rotWithShape="1">
                <a:blip r:embed="rId2"/>
                <a:stretch>
                  <a:fillRect l="-915" r="-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  <p:sp>
        <p:nvSpPr>
          <p:cNvPr id="6" name="矩形 5"/>
          <p:cNvSpPr/>
          <p:nvPr/>
        </p:nvSpPr>
        <p:spPr>
          <a:xfrm>
            <a:off x="5311983" y="159870"/>
            <a:ext cx="297870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0" dirty="0" smtClean="0">
                <a:latin typeface="+mj-ea"/>
                <a:ea typeface="+mj-ea"/>
              </a:rPr>
              <a:t>—</a:t>
            </a:r>
            <a:r>
              <a:rPr lang="zh-CN" altLang="zh-CN" sz="2400" b="0" dirty="0" smtClean="0">
                <a:latin typeface="+mj-ea"/>
                <a:ea typeface="+mj-ea"/>
              </a:rPr>
              <a:t>典型</a:t>
            </a:r>
            <a:r>
              <a:rPr lang="zh-CN" altLang="zh-CN" sz="2400" b="0" dirty="0">
                <a:latin typeface="+mj-ea"/>
                <a:ea typeface="+mj-ea"/>
              </a:rPr>
              <a:t>的</a:t>
            </a:r>
            <a:r>
              <a:rPr lang="zh-CN" altLang="zh-CN" sz="2400" b="0" dirty="0" smtClean="0">
                <a:latin typeface="+mj-ea"/>
                <a:ea typeface="+mj-ea"/>
              </a:rPr>
              <a:t>启发式规则</a:t>
            </a:r>
            <a:endParaRPr lang="zh-CN" altLang="zh-CN" sz="2400" b="0" dirty="0">
              <a:latin typeface="+mj-ea"/>
              <a:ea typeface="+mj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43608" y="0"/>
            <a:ext cx="46805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查询树的启发式优化</a:t>
            </a:r>
            <a:endParaRPr lang="zh-CN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89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3772" y="1057300"/>
                <a:ext cx="7616700" cy="493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𝑄</m:t>
                    </m:r>
                    <m:r>
                      <a:rPr lang="en-US" altLang="zh-CN" sz="2400" b="0" i="1" smtClean="0">
                        <a:latin typeface="Cambria Math"/>
                      </a:rPr>
                      <m:t>1=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𝑆𝑛𝑎𝑚𝑒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𝑆𝑡𝑢𝑑𝑒𝑛𝑡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𝑠𝑛𝑜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𝑆𝑐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𝑆𝑛𝑜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altLang="zh-CN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dirty="0" smtClean="0">
                                <a:latin typeface="Cambria Math"/>
                                <a:ea typeface="Cambria Math"/>
                              </a:rPr>
                              <m:t>𝐶𝑛𝑜</m:t>
                            </m:r>
                            <m:r>
                              <a:rPr lang="en-US" altLang="zh-CN" sz="2400" b="0" i="1" dirty="0" smtClean="0">
                                <a:latin typeface="Cambria Math"/>
                                <a:ea typeface="Cambria Math"/>
                              </a:rPr>
                              <m:t>=2</m:t>
                            </m:r>
                          </m:e>
                        </m:nary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𝑆𝑡𝑢𝑑𝑒𝑛𝑡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𝑆𝐶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772" y="1057300"/>
                <a:ext cx="7616700" cy="493468"/>
              </a:xfrm>
              <a:prstGeom prst="rect">
                <a:avLst/>
              </a:prstGeom>
              <a:blipFill rotWithShape="1">
                <a:blip r:embed="rId2"/>
                <a:stretch>
                  <a:fillRect l="-80" t="-35802" r="-720" b="-10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5785149" y="4308600"/>
            <a:ext cx="2736304" cy="1174923"/>
            <a:chOff x="3203848" y="4014550"/>
            <a:chExt cx="2736304" cy="1057429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4731990"/>
              <a:ext cx="1008112" cy="33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Student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64088" y="4739580"/>
              <a:ext cx="576064" cy="33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</a:t>
              </a:r>
              <a:endParaRPr lang="zh-CN" altLang="en-US" dirty="0"/>
            </a:p>
          </p:txBody>
        </p:sp>
        <p:cxnSp>
          <p:nvCxnSpPr>
            <p:cNvPr id="8" name="直接连接符 7"/>
            <p:cNvCxnSpPr>
              <a:stCxn id="5" idx="0"/>
            </p:cNvCxnSpPr>
            <p:nvPr/>
          </p:nvCxnSpPr>
          <p:spPr>
            <a:xfrm flipV="1">
              <a:off x="3707904" y="4371950"/>
              <a:ext cx="576064" cy="36004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4839134" y="4371950"/>
              <a:ext cx="740978" cy="36763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59585" y="4014550"/>
              <a:ext cx="627174" cy="47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×</a:t>
              </a:r>
              <a:endParaRPr lang="zh-CN" altLang="en-US" sz="28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01173" y="3472664"/>
            <a:ext cx="2675283" cy="953010"/>
            <a:chOff x="3419872" y="3262213"/>
            <a:chExt cx="2675283" cy="857709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4561719" y="3759882"/>
              <a:ext cx="0" cy="36004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419872" y="3262213"/>
                  <a:ext cx="2675283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/>
                              </a:rPr>
                              <m:t>𝑆𝑡𝑢𝑑𝑒𝑛𝑡</m:t>
                            </m:r>
                            <m:r>
                              <a:rPr lang="en-US" altLang="zh-CN" sz="2400" i="1" dirty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altLang="zh-CN" sz="2400" i="1" dirty="0">
                                <a:latin typeface="Cambria Math"/>
                              </a:rPr>
                              <m:t>𝑛𝑜</m:t>
                            </m:r>
                            <m:r>
                              <a:rPr lang="en-US" altLang="zh-CN" sz="2400" i="1" dirty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2400" i="1" dirty="0">
                                <a:latin typeface="Cambria Math"/>
                              </a:rPr>
                              <m:t>𝑆𝑐</m:t>
                            </m:r>
                            <m:r>
                              <a:rPr lang="en-US" altLang="zh-CN" sz="2400" i="1" dirty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sz="2400" i="1" dirty="0">
                                <a:latin typeface="Cambria Math"/>
                              </a:rPr>
                              <m:t>𝑆𝑛𝑜</m:t>
                            </m:r>
                            <m:r>
                              <a:rPr lang="en-US" altLang="zh-CN" sz="2400" i="1" dirty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872" y="3262213"/>
                  <a:ext cx="2675284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/>
          <p:cNvGrpSpPr/>
          <p:nvPr/>
        </p:nvGrpSpPr>
        <p:grpSpPr>
          <a:xfrm>
            <a:off x="6705163" y="2865501"/>
            <a:ext cx="1071575" cy="863643"/>
            <a:chOff x="4123861" y="2715766"/>
            <a:chExt cx="1071575" cy="777279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4572000" y="3133005"/>
              <a:ext cx="0" cy="36004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4123861" y="2715766"/>
                  <a:ext cx="1071575" cy="3600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 dirty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𝐶𝑛𝑜</m:t>
                            </m:r>
                            <m:r>
                              <a:rPr lang="en-US" altLang="zh-CN" sz="2000" b="0" i="1" dirty="0" smtClean="0">
                                <a:latin typeface="Cambria Math"/>
                              </a:rPr>
                              <m:t>=‘2’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861" y="2715766"/>
                  <a:ext cx="1071575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/>
          <p:cNvGrpSpPr/>
          <p:nvPr/>
        </p:nvGrpSpPr>
        <p:grpSpPr>
          <a:xfrm>
            <a:off x="6721253" y="2065412"/>
            <a:ext cx="1092222" cy="943821"/>
            <a:chOff x="4139952" y="1995686"/>
            <a:chExt cx="1092222" cy="849439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4597555" y="2485085"/>
              <a:ext cx="0" cy="36004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139952" y="1995686"/>
                  <a:ext cx="1092222" cy="360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Cambria Math"/>
                              </a:rPr>
                              <m:t>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𝑆𝑛𝑎𝑚𝑒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1995686"/>
                  <a:ext cx="109222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187624" y="0"/>
            <a:ext cx="46805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查询树的启发式优化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187624" y="2785492"/>
            <a:ext cx="3672408" cy="2240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dash"/>
            <a:miter lim="800000"/>
          </a:ln>
        </p:spPr>
        <p:txBody>
          <a:bodyPr vert="horz" lIns="90170" tIns="46990" rIns="90170" bIns="4699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+mj-ea"/>
                <a:ea typeface="+mj-ea"/>
              </a:rPr>
              <a:t>SELECT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  Student.Sname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+mj-ea"/>
                <a:ea typeface="+mj-ea"/>
              </a:rPr>
              <a:t>FROM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  Student，SC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+mj-ea"/>
                <a:ea typeface="+mj-ea"/>
              </a:rPr>
              <a:t>WHERE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 Student.Sno=SC.Sno 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+mj-ea"/>
                <a:ea typeface="+mj-ea"/>
              </a:rPr>
              <a:t>              </a:t>
            </a:r>
            <a:r>
              <a:rPr lang="zh-CN" altLang="en-US" sz="2000" dirty="0" smtClean="0">
                <a:latin typeface="+mj-ea"/>
                <a:ea typeface="+mj-ea"/>
              </a:rPr>
              <a:t>AND 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>SC.Cno=‘2’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2267744" y="1777380"/>
            <a:ext cx="504056" cy="688142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 cmpd="sng"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7" name="上箭头 26"/>
          <p:cNvSpPr/>
          <p:nvPr/>
        </p:nvSpPr>
        <p:spPr>
          <a:xfrm rot="8421972">
            <a:off x="5885446" y="1633364"/>
            <a:ext cx="414736" cy="632103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 cmpd="sng"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10000"/>
              </a:lnSpc>
              <a:spcBef>
                <a:spcPct val="100000"/>
              </a:spcBef>
            </a:pP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6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5" grpId="0" animBg="1"/>
      <p:bldP spid="26" grpId="0" animBg="1"/>
      <p:bldP spid="10" grpId="0" animBg="1"/>
      <p:bldP spid="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0784" y="1337331"/>
                <a:ext cx="7616700" cy="493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𝑄</m:t>
                    </m:r>
                    <m:r>
                      <a:rPr lang="en-US" altLang="zh-CN" sz="2400" b="0" i="1" smtClean="0">
                        <a:latin typeface="Cambria Math"/>
                      </a:rPr>
                      <m:t>1=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𝑆𝑛𝑎𝑚𝑒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𝑆𝑡𝑢𝑑𝑒𝑛𝑡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𝑠𝑛𝑜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𝑆𝑐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𝑆𝑛𝑜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altLang="zh-CN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0" i="1" dirty="0" smtClean="0">
                                <a:latin typeface="Cambria Math"/>
                                <a:ea typeface="Cambria Math"/>
                              </a:rPr>
                              <m:t>𝐶𝑛𝑜</m:t>
                            </m:r>
                            <m:r>
                              <a:rPr lang="en-US" altLang="zh-CN" sz="2400" b="0" i="1" dirty="0" smtClean="0">
                                <a:latin typeface="Cambria Math"/>
                                <a:ea typeface="Cambria Math"/>
                              </a:rPr>
                              <m:t>=2</m:t>
                            </m:r>
                          </m:e>
                        </m:nary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𝑆𝑡𝑢𝑑𝑒𝑛𝑡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𝑆𝐶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03598"/>
                <a:ext cx="7591052" cy="493468"/>
              </a:xfrm>
              <a:prstGeom prst="rect">
                <a:avLst/>
              </a:prstGeom>
              <a:blipFill rotWithShape="1">
                <a:blip r:embed="rId2"/>
                <a:stretch>
                  <a:fillRect l="-482" t="-35802" r="-402" b="-10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03848" y="52244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Student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52244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5" idx="0"/>
          </p:cNvCxnSpPr>
          <p:nvPr/>
        </p:nvCxnSpPr>
        <p:spPr>
          <a:xfrm flipV="1">
            <a:off x="3707904" y="4721707"/>
            <a:ext cx="576064" cy="5027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888608" y="4721707"/>
            <a:ext cx="691504" cy="5027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61433" y="4269737"/>
            <a:ext cx="62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×</a:t>
            </a:r>
            <a:endParaRPr lang="zh-CN" altLang="en-US" sz="2800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4561719" y="3953622"/>
            <a:ext cx="0" cy="400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19872" y="3400657"/>
                <a:ext cx="26752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/>
                            </a:rPr>
                            <m:t>𝑆𝑡𝑢𝑑𝑒𝑛𝑡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.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𝑆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𝑛𝑜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𝑆𝑐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.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𝑆𝑛𝑜</m:t>
                          </m:r>
                          <m:r>
                            <a:rPr lang="en-US" altLang="zh-CN" sz="2400" i="1" dirty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400657"/>
                <a:ext cx="267528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/>
          <p:nvPr/>
        </p:nvCxnSpPr>
        <p:spPr>
          <a:xfrm flipV="1">
            <a:off x="4572000" y="3257092"/>
            <a:ext cx="0" cy="400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123862" y="2793493"/>
                <a:ext cx="10715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dirty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𝐶𝑛𝑜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=‘2’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62" y="2793493"/>
                <a:ext cx="1071575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 flipV="1">
            <a:off x="4597555" y="2537181"/>
            <a:ext cx="0" cy="400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39952" y="1993404"/>
                <a:ext cx="10922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∏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𝑆𝑛𝑎𝑚𝑒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993404"/>
                <a:ext cx="109222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6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187624" y="0"/>
            <a:ext cx="46805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查询树的启发式优化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7725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6.5592E-7 L 0.14531 0.140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7" y="7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848" y="525776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Student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52662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5" idx="0"/>
          </p:cNvCxnSpPr>
          <p:nvPr/>
        </p:nvCxnSpPr>
        <p:spPr>
          <a:xfrm flipV="1">
            <a:off x="3707904" y="4857722"/>
            <a:ext cx="576064" cy="4000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839134" y="4857722"/>
            <a:ext cx="740978" cy="40847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83968" y="4225652"/>
                <a:ext cx="6271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225652"/>
                <a:ext cx="62717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/>
          <p:nvPr/>
        </p:nvCxnSpPr>
        <p:spPr>
          <a:xfrm flipV="1">
            <a:off x="4572000" y="3657589"/>
            <a:ext cx="0" cy="5680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995936" y="3017518"/>
                <a:ext cx="12457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/>
                            </a:rPr>
                            <m:t>𝐶𝑛𝑜</m:t>
                          </m:r>
                          <m:r>
                            <a:rPr lang="en-US" altLang="zh-CN" sz="2400" b="0" i="1" dirty="0" smtClean="0">
                              <a:latin typeface="Cambria Math"/>
                            </a:rPr>
                            <m:t>=‘2’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017518"/>
                <a:ext cx="124572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 flipV="1">
            <a:off x="4597555" y="2761206"/>
            <a:ext cx="0" cy="400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49350" y="2217429"/>
                <a:ext cx="12734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∏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𝑆𝑛𝑎𝑚𝑒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50" y="2217429"/>
                <a:ext cx="127342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4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07918" y="1129308"/>
                <a:ext cx="5408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𝑄</m:t>
                    </m:r>
                    <m:r>
                      <a:rPr lang="en-US" altLang="zh-CN" sz="2400" b="0" i="1" smtClean="0">
                        <a:latin typeface="Cambria Math"/>
                      </a:rPr>
                      <m:t>2=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𝑆𝑛𝑎𝑚𝑒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𝐶𝑛𝑜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=2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𝑆𝑡𝑢𝑑𝑒𝑛𝑡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  ⋈ 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𝑆𝐶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18" y="1129308"/>
                <a:ext cx="540808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25" t="-10526" r="-123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187624" y="0"/>
            <a:ext cx="46805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查询树的启发式优化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2274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3848" y="525776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Student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52662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5" idx="0"/>
          </p:cNvCxnSpPr>
          <p:nvPr/>
        </p:nvCxnSpPr>
        <p:spPr>
          <a:xfrm flipV="1">
            <a:off x="3707904" y="4857722"/>
            <a:ext cx="576064" cy="4000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839134" y="4857722"/>
            <a:ext cx="740978" cy="40847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83968" y="4137642"/>
                <a:ext cx="6271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723878"/>
                <a:ext cx="62717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/>
          <p:nvPr/>
        </p:nvCxnSpPr>
        <p:spPr>
          <a:xfrm flipV="1">
            <a:off x="4572000" y="3657589"/>
            <a:ext cx="0" cy="400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123862" y="3017518"/>
                <a:ext cx="10715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dirty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𝐶𝑛𝑜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=‘2’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61" y="2715766"/>
                <a:ext cx="1071575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 flipV="1">
            <a:off x="4597555" y="2761206"/>
            <a:ext cx="0" cy="400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39952" y="2217429"/>
                <a:ext cx="10922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∏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𝑆𝑛𝑎𝑚𝑒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995686"/>
                <a:ext cx="1092222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07918" y="1337332"/>
                <a:ext cx="5408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𝑄</m:t>
                    </m:r>
                    <m:r>
                      <a:rPr lang="en-US" altLang="zh-CN" sz="2400" b="0" i="1" smtClean="0">
                        <a:latin typeface="Cambria Math"/>
                      </a:rPr>
                      <m:t>2=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𝑆𝑛𝑎𝑚𝑒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𝐶𝑛𝑜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=2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𝑆𝑡𝑢𝑑𝑒𝑛𝑡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  ⋈ 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𝑆𝐶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742" y="1203598"/>
                <a:ext cx="538243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80" t="-9211" r="-90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187624" y="0"/>
            <a:ext cx="46805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查询树的启发式优化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9239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8.17145E-7 L 0.03438 0.380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9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3104" y="421765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Student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509774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758275" y="3678882"/>
            <a:ext cx="576064" cy="400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686063" y="3670449"/>
            <a:ext cx="740978" cy="40847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83968" y="3097526"/>
                <a:ext cx="6271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87774"/>
                <a:ext cx="62717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026263" y="4183453"/>
                <a:ext cx="10715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i="1" dirty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𝐶𝑛𝑜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=‘2’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62" y="3765108"/>
                <a:ext cx="1071575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 flipV="1">
            <a:off x="4597555" y="2761206"/>
            <a:ext cx="0" cy="400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39952" y="2217429"/>
                <a:ext cx="10922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∏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𝑆𝑛𝑎𝑚𝑒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995686"/>
                <a:ext cx="1092222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/>
          <p:nvPr/>
        </p:nvCxnSpPr>
        <p:spPr>
          <a:xfrm flipV="1">
            <a:off x="5520371" y="4628020"/>
            <a:ext cx="0" cy="400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54346" y="1417341"/>
                <a:ext cx="5600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𝑄</m:t>
                    </m:r>
                    <m:r>
                      <a:rPr lang="en-US" altLang="zh-CN" sz="2400" b="0" i="1" smtClean="0">
                        <a:latin typeface="Cambria Math"/>
                      </a:rPr>
                      <m:t>3=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𝑆𝑛𝑎𝑚𝑒</m:t>
                        </m:r>
                      </m:sub>
                    </m:sSub>
                    <m:r>
                      <a:rPr lang="en-US" altLang="zh-CN" sz="2400" i="1" dirty="0" smtClean="0">
                        <a:latin typeface="Cambria Math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𝑆𝑡𝑢𝑑𝑒𝑛𝑡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  ⋈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𝐶𝑛𝑜</m:t>
                        </m:r>
                        <m:r>
                          <a:rPr lang="en-US" altLang="zh-CN" sz="2400" b="0" i="1" dirty="0" smtClean="0">
                            <a:latin typeface="Cambria Math"/>
                          </a:rPr>
                          <m:t>=‘2’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𝑆𝐶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35" y="1275606"/>
                <a:ext cx="571746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74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187624" y="0"/>
            <a:ext cx="46805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查询树的启发式优化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7826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39553" y="1257323"/>
            <a:ext cx="2876881" cy="4142073"/>
            <a:chOff x="539552" y="1131590"/>
            <a:chExt cx="2876881" cy="3727866"/>
          </a:xfrm>
        </p:grpSpPr>
        <p:grpSp>
          <p:nvGrpSpPr>
            <p:cNvPr id="15" name="组合 14"/>
            <p:cNvGrpSpPr/>
            <p:nvPr/>
          </p:nvGrpSpPr>
          <p:grpSpPr>
            <a:xfrm>
              <a:off x="539552" y="1131590"/>
              <a:ext cx="2876881" cy="3076293"/>
              <a:chOff x="539552" y="1131590"/>
              <a:chExt cx="2876881" cy="307629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39552" y="3867894"/>
                <a:ext cx="1008112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Student</a:t>
                </a:r>
                <a:endParaRPr lang="zh-CN" alt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699792" y="3875484"/>
                <a:ext cx="576064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SC</a:t>
                </a:r>
                <a:endParaRPr lang="zh-CN" altLang="en-US" dirty="0"/>
              </a:p>
            </p:txBody>
          </p:sp>
          <p:cxnSp>
            <p:nvCxnSpPr>
              <p:cNvPr id="6" name="直接连接符 5"/>
              <p:cNvCxnSpPr>
                <a:stCxn id="4" idx="0"/>
              </p:cNvCxnSpPr>
              <p:nvPr/>
            </p:nvCxnSpPr>
            <p:spPr>
              <a:xfrm flipV="1">
                <a:off x="1043608" y="3507854"/>
                <a:ext cx="576064" cy="36004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 flipV="1">
                <a:off x="2174838" y="3507854"/>
                <a:ext cx="740978" cy="36763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1619672" y="3075806"/>
                <a:ext cx="627174" cy="47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×</a:t>
                </a:r>
                <a:endParaRPr lang="zh-CN" altLang="en-US" sz="2800" dirty="0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 flipV="1">
                <a:off x="1897423" y="2895786"/>
                <a:ext cx="0" cy="36004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755576" y="2398117"/>
                    <a:ext cx="2660857" cy="415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dirty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/>
                                </a:rPr>
                                <m:t>𝑆𝑡𝑢𝑑𝑒𝑛𝑡</m:t>
                              </m:r>
                              <m:r>
                                <a:rPr lang="en-US" altLang="zh-CN" sz="2400" i="1" dirty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i="1" dirty="0">
                                  <a:latin typeface="Cambria Math"/>
                                </a:rPr>
                                <m:t>𝑠𝑛𝑜</m:t>
                              </m:r>
                              <m:r>
                                <a:rPr lang="en-US" altLang="zh-CN" sz="2400" i="1" dirty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i="1" dirty="0">
                                  <a:latin typeface="Cambria Math"/>
                                </a:rPr>
                                <m:t>𝑆𝑐</m:t>
                              </m:r>
                              <m:r>
                                <a:rPr lang="en-US" altLang="zh-CN" sz="2400" i="1" dirty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i="1" dirty="0">
                                  <a:latin typeface="Cambria Math"/>
                                </a:rPr>
                                <m:t>𝑆𝑛𝑜</m:t>
                              </m:r>
                              <m:r>
                                <a:rPr lang="en-US" altLang="zh-CN" sz="2400" i="1" dirty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398117"/>
                    <a:ext cx="2660857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接连接符 10"/>
              <p:cNvCxnSpPr/>
              <p:nvPr/>
            </p:nvCxnSpPr>
            <p:spPr>
              <a:xfrm flipV="1">
                <a:off x="1907704" y="2268909"/>
                <a:ext cx="0" cy="36004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/>
                  <p:cNvSpPr/>
                  <p:nvPr/>
                </p:nvSpPr>
                <p:spPr>
                  <a:xfrm>
                    <a:off x="1459565" y="1851670"/>
                    <a:ext cx="1071575" cy="3600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dirty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𝐶𝑛𝑜</m:t>
                              </m:r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=‘2’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2" name="矩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9565" y="1851670"/>
                    <a:ext cx="1071575" cy="40011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接连接符 12"/>
              <p:cNvCxnSpPr/>
              <p:nvPr/>
            </p:nvCxnSpPr>
            <p:spPr>
              <a:xfrm flipV="1">
                <a:off x="1933259" y="1620989"/>
                <a:ext cx="0" cy="36004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475656" y="1131590"/>
                    <a:ext cx="1092222" cy="3600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𝑆𝑛𝑎𝑚𝑒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5656" y="1131590"/>
                    <a:ext cx="1092222" cy="40011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692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TextBox 35"/>
            <p:cNvSpPr txBox="1"/>
            <p:nvPr/>
          </p:nvSpPr>
          <p:spPr>
            <a:xfrm>
              <a:off x="1754872" y="4443958"/>
              <a:ext cx="57740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Q1</a:t>
              </a:r>
              <a:endParaRPr lang="zh-CN" altLang="en-US" sz="24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563888" y="1177313"/>
            <a:ext cx="2736304" cy="4222081"/>
            <a:chOff x="3563888" y="1059582"/>
            <a:chExt cx="2736304" cy="3799873"/>
          </a:xfrm>
        </p:grpSpPr>
        <p:grpSp>
          <p:nvGrpSpPr>
            <p:cNvPr id="25" name="组合 24"/>
            <p:cNvGrpSpPr/>
            <p:nvPr/>
          </p:nvGrpSpPr>
          <p:grpSpPr>
            <a:xfrm>
              <a:off x="3563888" y="1059582"/>
              <a:ext cx="2736304" cy="3076293"/>
              <a:chOff x="3707904" y="1059582"/>
              <a:chExt cx="2736304" cy="307629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707904" y="3795886"/>
                <a:ext cx="1008112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Student</a:t>
                </a:r>
                <a:endParaRPr lang="zh-CN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68144" y="3803476"/>
                <a:ext cx="576064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SC</a:t>
                </a:r>
                <a:endParaRPr lang="zh-CN" altLang="en-US" dirty="0"/>
              </a:p>
            </p:txBody>
          </p:sp>
          <p:cxnSp>
            <p:nvCxnSpPr>
              <p:cNvPr id="18" name="直接连接符 17"/>
              <p:cNvCxnSpPr>
                <a:stCxn id="16" idx="0"/>
              </p:cNvCxnSpPr>
              <p:nvPr/>
            </p:nvCxnSpPr>
            <p:spPr>
              <a:xfrm flipV="1">
                <a:off x="4211960" y="3435846"/>
                <a:ext cx="576064" cy="36004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5343190" y="3435846"/>
                <a:ext cx="740978" cy="36763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788024" y="2787774"/>
                    <a:ext cx="627174" cy="4708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 i="1" smtClean="0">
                              <a:latin typeface="Cambria Math"/>
                            </a:rPr>
                            <m:t>⋈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8024" y="2787774"/>
                    <a:ext cx="627174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接连接符 20"/>
              <p:cNvCxnSpPr/>
              <p:nvPr/>
            </p:nvCxnSpPr>
            <p:spPr>
              <a:xfrm flipV="1">
                <a:off x="5076056" y="2355726"/>
                <a:ext cx="0" cy="36004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/>
                  <p:cNvSpPr/>
                  <p:nvPr/>
                </p:nvSpPr>
                <p:spPr>
                  <a:xfrm>
                    <a:off x="4627917" y="1779662"/>
                    <a:ext cx="1071575" cy="3600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dirty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𝐶𝑛𝑜</m:t>
                              </m:r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=‘2’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2" name="矩形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7917" y="1779662"/>
                    <a:ext cx="1071575" cy="40011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直接连接符 22"/>
              <p:cNvCxnSpPr/>
              <p:nvPr/>
            </p:nvCxnSpPr>
            <p:spPr>
              <a:xfrm flipV="1">
                <a:off x="5101611" y="1548981"/>
                <a:ext cx="0" cy="36004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644008" y="1059582"/>
                    <a:ext cx="1092222" cy="3600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𝑆𝑛𝑎𝑚𝑒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008" y="1059582"/>
                    <a:ext cx="1092222" cy="40011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1692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TextBox 36"/>
            <p:cNvSpPr txBox="1"/>
            <p:nvPr/>
          </p:nvSpPr>
          <p:spPr>
            <a:xfrm>
              <a:off x="4757402" y="4443957"/>
              <a:ext cx="57740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Q2</a:t>
              </a:r>
              <a:endParaRPr lang="zh-CN" altLang="en-US" sz="24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228185" y="1337331"/>
            <a:ext cx="2861551" cy="4112458"/>
            <a:chOff x="6444206" y="1203598"/>
            <a:chExt cx="2861551" cy="3701212"/>
          </a:xfrm>
        </p:grpSpPr>
        <p:grpSp>
          <p:nvGrpSpPr>
            <p:cNvPr id="35" name="组合 34"/>
            <p:cNvGrpSpPr/>
            <p:nvPr/>
          </p:nvGrpSpPr>
          <p:grpSpPr>
            <a:xfrm>
              <a:off x="6444206" y="1203598"/>
              <a:ext cx="2861551" cy="2924687"/>
              <a:chOff x="6228183" y="1059582"/>
              <a:chExt cx="3234329" cy="2924687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6228183" y="2859782"/>
                <a:ext cx="1136848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Student</a:t>
                </a:r>
                <a:endParaRPr lang="zh-CN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45153" y="3651870"/>
                <a:ext cx="576064" cy="332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SC</a:t>
                </a:r>
                <a:endParaRPr lang="zh-CN" altLang="en-US" dirty="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flipV="1">
                <a:off x="6983355" y="2374890"/>
                <a:ext cx="576064" cy="36004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911143" y="2367300"/>
                <a:ext cx="740978" cy="36763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509048" y="1851670"/>
                    <a:ext cx="627174" cy="4708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 i="1" smtClean="0">
                              <a:latin typeface="Cambria Math"/>
                            </a:rPr>
                            <m:t>⋈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9048" y="1851670"/>
                    <a:ext cx="627174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8251342" y="2829004"/>
                    <a:ext cx="1211170" cy="3600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dirty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𝐶𝑛𝑜</m:t>
                              </m:r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=‘2’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1342" y="2829004"/>
                    <a:ext cx="1211170" cy="40011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连接符 31"/>
              <p:cNvCxnSpPr/>
              <p:nvPr/>
            </p:nvCxnSpPr>
            <p:spPr>
              <a:xfrm flipV="1">
                <a:off x="7822635" y="1548981"/>
                <a:ext cx="0" cy="36004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7293890" y="1059582"/>
                    <a:ext cx="1234507" cy="3600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𝑆𝑛𝑎𝑚𝑒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5032" y="1059582"/>
                    <a:ext cx="1092222" cy="40011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2516" r="-1258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连接符 33"/>
              <p:cNvCxnSpPr/>
              <p:nvPr/>
            </p:nvCxnSpPr>
            <p:spPr>
              <a:xfrm flipV="1">
                <a:off x="8745451" y="3229114"/>
                <a:ext cx="0" cy="36004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7883027" y="4489312"/>
              <a:ext cx="57740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Q3</a:t>
              </a:r>
              <a:endParaRPr lang="zh-CN" altLang="en-US" sz="2400" dirty="0"/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3416433" y="1127446"/>
            <a:ext cx="0" cy="406676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228184" y="1184158"/>
            <a:ext cx="0" cy="406676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1187624" y="0"/>
            <a:ext cx="46805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查询树的启发式优化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r>
              <a:rPr lang="en-US" altLang="zh-CN" sz="700" dirty="0" smtClean="0"/>
              <a:t>.</a:t>
            </a:r>
            <a:r>
              <a:rPr lang="en-US" altLang="zh-CN" sz="1300" dirty="0" smtClean="0"/>
              <a:t>2</a:t>
            </a:r>
            <a:endParaRPr lang="zh-CN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85162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87790" y="1345332"/>
            <a:ext cx="8172400" cy="352839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sz="2800" b="1" dirty="0">
                <a:latin typeface="幼圆" pitchFamily="49" charset="-122"/>
                <a:ea typeface="幼圆" pitchFamily="49" charset="-122"/>
              </a:rPr>
              <a:t>对查询语句进行扫描、词法分析和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语法分析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；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 </a:t>
            </a:r>
            <a:endParaRPr lang="zh-CN" sz="2800" b="1" dirty="0">
              <a:latin typeface="幼圆" pitchFamily="49" charset="-122"/>
              <a:ea typeface="幼圆" pitchFamily="49" charset="-122"/>
            </a:endParaRP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词法分析：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从</a:t>
            </a:r>
            <a:r>
              <a:rPr lang="zh-CN" sz="2800" b="1" dirty="0">
                <a:latin typeface="幼圆" pitchFamily="49" charset="-122"/>
                <a:ea typeface="幼圆" pitchFamily="49" charset="-122"/>
              </a:rPr>
              <a:t>查询语句中识别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出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正确的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语言</a:t>
            </a:r>
            <a:r>
              <a:rPr lang="zh-CN" sz="2800" b="1" dirty="0">
                <a:latin typeface="幼圆" pitchFamily="49" charset="-122"/>
                <a:ea typeface="幼圆" pitchFamily="49" charset="-122"/>
              </a:rPr>
              <a:t>符号，如</a:t>
            </a:r>
            <a:r>
              <a:rPr lang="zh-CN" altLang="zh-CN" sz="2800" b="1" dirty="0">
                <a:latin typeface="幼圆" pitchFamily="49" charset="-122"/>
                <a:ea typeface="幼圆" pitchFamily="49" charset="-122"/>
              </a:rPr>
              <a:t>SQL</a:t>
            </a:r>
            <a:r>
              <a:rPr lang="zh-CN" sz="2800" b="1" dirty="0">
                <a:latin typeface="幼圆" pitchFamily="49" charset="-122"/>
                <a:ea typeface="幼圆" pitchFamily="49" charset="-122"/>
              </a:rPr>
              <a:t>关键字、属性名和关系名等；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zh-CN" sz="2800" b="1" dirty="0">
                <a:latin typeface="+mj-ea"/>
                <a:ea typeface="+mj-ea"/>
              </a:rPr>
              <a:t>语法分析 </a:t>
            </a:r>
            <a:r>
              <a:rPr lang="zh-CN" altLang="en-US" sz="2800" b="1" dirty="0">
                <a:latin typeface="+mj-ea"/>
                <a:ea typeface="+mj-ea"/>
              </a:rPr>
              <a:t>：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进行语法检查，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判断</a:t>
            </a:r>
            <a:r>
              <a:rPr lang="zh-CN" sz="2800" b="1" dirty="0">
                <a:latin typeface="幼圆" pitchFamily="49" charset="-122"/>
                <a:ea typeface="幼圆" pitchFamily="49" charset="-122"/>
              </a:rPr>
              <a:t>查询语句是否符合</a:t>
            </a:r>
            <a:r>
              <a:rPr lang="zh-CN" altLang="zh-CN" sz="2800" b="1" dirty="0">
                <a:latin typeface="幼圆" pitchFamily="49" charset="-122"/>
                <a:ea typeface="幼圆" pitchFamily="49" charset="-122"/>
              </a:rPr>
              <a:t>SQL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语法规则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zh-CN" sz="28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0"/>
            <a:ext cx="295232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查询处理步骤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</a:t>
            </a:r>
            <a:r>
              <a:rPr lang="en-US" altLang="zh-CN" sz="700" dirty="0" smtClean="0"/>
              <a:t>.</a:t>
            </a:r>
            <a:r>
              <a:rPr lang="en-US" altLang="zh-CN" sz="1300" b="1" dirty="0" smtClean="0"/>
              <a:t>1</a:t>
            </a:r>
            <a:endParaRPr lang="zh-CN" altLang="en-US" sz="1300" b="1" dirty="0"/>
          </a:p>
        </p:txBody>
      </p:sp>
      <p:sp>
        <p:nvSpPr>
          <p:cNvPr id="2" name="矩形 1"/>
          <p:cNvSpPr/>
          <p:nvPr/>
        </p:nvSpPr>
        <p:spPr>
          <a:xfrm>
            <a:off x="4139952" y="193204"/>
            <a:ext cx="3024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ea typeface="楷体_GB2312" pitchFamily="49" charset="-122"/>
              </a:rPr>
              <a:t>（</a:t>
            </a:r>
            <a:r>
              <a:rPr lang="en-US" altLang="zh-CN" sz="3200" dirty="0">
                <a:ea typeface="楷体_GB2312" pitchFamily="49" charset="-122"/>
              </a:rPr>
              <a:t>1</a:t>
            </a:r>
            <a:r>
              <a:rPr lang="zh-CN" altLang="en-US" sz="3200" dirty="0">
                <a:ea typeface="楷体_GB2312" pitchFamily="49" charset="-122"/>
              </a:rPr>
              <a:t>）</a:t>
            </a:r>
            <a:r>
              <a:rPr lang="zh-CN" altLang="zh-CN" sz="3200" dirty="0">
                <a:ea typeface="楷体_GB2312" pitchFamily="49" charset="-122"/>
              </a:rPr>
              <a:t>查询分析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633" y="28462"/>
            <a:ext cx="2520280" cy="884822"/>
          </a:xfrm>
        </p:spPr>
        <p:txBody>
          <a:bodyPr/>
          <a:lstStyle/>
          <a:p>
            <a:pPr algn="ctr"/>
            <a:r>
              <a:rPr lang="zh-CN" sz="3200" dirty="0">
                <a:latin typeface="黑体" pitchFamily="2" charset="-122"/>
                <a:ea typeface="黑体" pitchFamily="2" charset="-122"/>
              </a:rPr>
              <a:t>练 习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1</a:t>
            </a:r>
            <a:endParaRPr lang="zh-CN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9" y="1057300"/>
            <a:ext cx="7776864" cy="453650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对课程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数据库：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   Student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400" b="1" u="sng" dirty="0">
                <a:latin typeface="幼圆" pitchFamily="49" charset="-122"/>
                <a:ea typeface="幼圆" pitchFamily="49" charset="-122"/>
              </a:rPr>
              <a:t>Sno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, Sname, Sage, Ssex, Sdept)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   Course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400" b="1" u="sng" dirty="0">
                <a:latin typeface="幼圆" pitchFamily="49" charset="-122"/>
                <a:ea typeface="幼圆" pitchFamily="49" charset="-122"/>
              </a:rPr>
              <a:t>Cno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, Cname, Ccredit)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   SC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(Sno, </a:t>
            </a:r>
            <a:r>
              <a:rPr lang="zh-CN" altLang="en-US" sz="2400" b="1" u="sng" dirty="0">
                <a:latin typeface="幼圆" pitchFamily="49" charset="-122"/>
                <a:ea typeface="幼圆" pitchFamily="49" charset="-122"/>
              </a:rPr>
              <a:t>Cno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, Grade)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请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用SQL语句写出如下查询：给出软件学院（sse）选修了课程数据库（database）的学生的学号和姓名。</a:t>
            </a: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给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出该查询的关系代数表达式，画出关系代数表示的语法树，并用关系代数表达式优化算法对原始的语法树进行优化，画出优化后的标准语法树。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13284"/>
            <a:ext cx="8100392" cy="47297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对课程数据库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         Student(</a:t>
            </a:r>
            <a:r>
              <a:rPr lang="zh-CN" altLang="en-US" sz="2000" b="1" u="sng" dirty="0">
                <a:latin typeface="Times New Roman" pitchFamily="18" charset="0"/>
                <a:ea typeface="宋体" pitchFamily="2" charset="-122"/>
              </a:rPr>
              <a:t>Sno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, Sname, Sage, Ssex, Sdept)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         Course(</a:t>
            </a:r>
            <a:r>
              <a:rPr lang="zh-CN" altLang="en-US" sz="2000" b="1" u="sng" dirty="0">
                <a:latin typeface="Times New Roman" pitchFamily="18" charset="0"/>
                <a:ea typeface="宋体" pitchFamily="2" charset="-122"/>
              </a:rPr>
              <a:t>Cno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, Cname, Ccredit)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         SC(Sno, </a:t>
            </a:r>
            <a:r>
              <a:rPr lang="zh-CN" altLang="en-US" sz="2000" b="1" u="sng" dirty="0">
                <a:latin typeface="Times New Roman" pitchFamily="18" charset="0"/>
                <a:ea typeface="宋体" pitchFamily="2" charset="-122"/>
              </a:rPr>
              <a:t>Cno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, Grade)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有如下查询：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       SELECT  Cname 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        FROM Student , Course , SC 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        WHERE Student . Sno = SC.Sno  AND 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                        SC.Cno = Course.Cno  AND 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</a:rPr>
              <a:t>                        Student.Sdept = ‘SSE’ ;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1600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1800" b="1" dirty="0" smtClean="0">
                <a:latin typeface="Times New Roman" pitchFamily="18" charset="0"/>
                <a:ea typeface="宋体" pitchFamily="2" charset="-122"/>
              </a:rPr>
              <a:t>此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</a:rPr>
              <a:t>查询要求给出软件学院 (SSE) 学生选修了的所有课程名称。画出用关系代数表示的语法树，并用关系代数表达式优化算法对原始的语法树进行优化，画出优化后的标准语法树。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59633" y="28462"/>
            <a:ext cx="2520280" cy="884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sz="3200" dirty="0" smtClean="0">
                <a:latin typeface="黑体" pitchFamily="2" charset="-122"/>
                <a:ea typeface="黑体" pitchFamily="2" charset="-122"/>
              </a:rPr>
              <a:t>练 习 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2</a:t>
            </a:r>
            <a:endParaRPr lang="zh-CN" altLang="zh-CN" sz="32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1907" y="258156"/>
            <a:ext cx="2447925" cy="538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Contents</a:t>
            </a:r>
            <a:endParaRPr lang="zh-CN" alt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433589" y="2009405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923928" y="1984693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3200" dirty="0">
                <a:latin typeface="+mn-ea"/>
                <a:ea typeface="+mn-ea"/>
              </a:rPr>
              <a:t>关系数据库系统的查询优化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51920" y="3161534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4355976" y="3136821"/>
            <a:ext cx="18193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 smtClean="0">
                <a:latin typeface="+mn-ea"/>
                <a:ea typeface="+mn-ea"/>
              </a:rPr>
              <a:t>代数优化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11960" y="4356642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4716016" y="4288949"/>
            <a:ext cx="1944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chemeClr val="accent3"/>
                </a:solidFill>
                <a:latin typeface="+mn-ea"/>
                <a:ea typeface="+mn-ea"/>
              </a:rPr>
              <a:t>物理优化</a:t>
            </a:r>
          </a:p>
        </p:txBody>
      </p:sp>
      <p:sp>
        <p:nvSpPr>
          <p:cNvPr id="14" name="椭圆 13"/>
          <p:cNvSpPr/>
          <p:nvPr/>
        </p:nvSpPr>
        <p:spPr>
          <a:xfrm>
            <a:off x="3057438" y="796319"/>
            <a:ext cx="504056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3602097" y="760557"/>
            <a:ext cx="51463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3200" dirty="0">
                <a:latin typeface="+mn-ea"/>
                <a:ea typeface="+mn-ea"/>
              </a:rPr>
              <a:t>关系数据库系统的查询处理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4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5" y="0"/>
            <a:ext cx="2880320" cy="913284"/>
          </a:xfrm>
        </p:spPr>
        <p:txBody>
          <a:bodyPr/>
          <a:lstStyle/>
          <a:p>
            <a:r>
              <a:rPr lang="zh-CN" sz="3600" b="1" dirty="0" smtClean="0">
                <a:latin typeface="+mn-ea"/>
                <a:ea typeface="+mn-ea"/>
              </a:rPr>
              <a:t>物 </a:t>
            </a:r>
            <a:r>
              <a:rPr lang="zh-CN" sz="3600" b="1" dirty="0">
                <a:latin typeface="+mn-ea"/>
                <a:ea typeface="+mn-ea"/>
              </a:rPr>
              <a:t>理 优 化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7526" y="985292"/>
            <a:ext cx="8146474" cy="472970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sz="2600" b="0" dirty="0">
                <a:latin typeface="幼圆" pitchFamily="49" charset="-122"/>
                <a:ea typeface="幼圆" pitchFamily="49" charset="-122"/>
              </a:rPr>
              <a:t>代数优化改变查询语句中操作的次序和组合，不涉及底层的存取</a:t>
            </a:r>
            <a:r>
              <a:rPr lang="zh-CN" sz="2600" b="0" dirty="0" smtClean="0">
                <a:latin typeface="幼圆" pitchFamily="49" charset="-122"/>
                <a:ea typeface="幼圆" pitchFamily="49" charset="-122"/>
              </a:rPr>
              <a:t>路径</a:t>
            </a:r>
            <a:r>
              <a:rPr lang="zh-CN" altLang="en-US" sz="2600" b="0" dirty="0" smtClean="0">
                <a:latin typeface="幼圆" pitchFamily="49" charset="-122"/>
                <a:ea typeface="幼圆" pitchFamily="49" charset="-122"/>
              </a:rPr>
              <a:t>；</a:t>
            </a:r>
            <a:endParaRPr lang="zh-CN" sz="2600" b="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buFont typeface="Wingdings" pitchFamily="2" charset="2"/>
              <a:buChar char="u"/>
            </a:pPr>
            <a:r>
              <a:rPr lang="zh-CN" sz="2600" b="0" dirty="0">
                <a:latin typeface="幼圆" pitchFamily="49" charset="-122"/>
                <a:ea typeface="幼圆" pitchFamily="49" charset="-122"/>
              </a:rPr>
              <a:t>对于一个查询语句有许多存取方案，它们的执行效率不同， 仅仅进行代数优化是不够</a:t>
            </a:r>
            <a:r>
              <a:rPr lang="zh-CN" sz="2600" b="0" dirty="0" smtClean="0"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sz="2600" b="0" dirty="0" smtClean="0">
                <a:latin typeface="幼圆" pitchFamily="49" charset="-122"/>
                <a:ea typeface="幼圆" pitchFamily="49" charset="-122"/>
              </a:rPr>
              <a:t>；</a:t>
            </a:r>
            <a:r>
              <a:rPr lang="zh-CN" sz="2600" b="0" dirty="0" smtClean="0">
                <a:latin typeface="幼圆" pitchFamily="49" charset="-122"/>
                <a:ea typeface="幼圆" pitchFamily="49" charset="-122"/>
              </a:rPr>
              <a:t> </a:t>
            </a:r>
            <a:endParaRPr lang="zh-CN" sz="2600" b="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buFont typeface="Wingdings" pitchFamily="2" charset="2"/>
              <a:buChar char="u"/>
            </a:pPr>
            <a:r>
              <a:rPr lang="zh-CN" sz="2600" b="0" dirty="0">
                <a:latin typeface="幼圆" pitchFamily="49" charset="-122"/>
                <a:ea typeface="幼圆" pitchFamily="49" charset="-122"/>
              </a:rPr>
              <a:t>物理优化就是要选择高效合理的操作算法或存取路径，求得优化的查询</a:t>
            </a:r>
            <a:r>
              <a:rPr lang="zh-CN" sz="2600" b="0" dirty="0" smtClean="0">
                <a:latin typeface="幼圆" pitchFamily="49" charset="-122"/>
                <a:ea typeface="幼圆" pitchFamily="49" charset="-122"/>
              </a:rPr>
              <a:t>计划</a:t>
            </a:r>
            <a:r>
              <a:rPr lang="zh-CN" altLang="en-US" sz="2600" b="0" dirty="0" smtClean="0">
                <a:latin typeface="幼圆" pitchFamily="49" charset="-122"/>
                <a:ea typeface="幼圆" pitchFamily="49" charset="-122"/>
              </a:rPr>
              <a:t>。</a:t>
            </a:r>
            <a:r>
              <a:rPr lang="zh-CN" sz="2600" b="0" dirty="0" smtClean="0">
                <a:latin typeface="幼圆" pitchFamily="49" charset="-122"/>
                <a:ea typeface="幼圆" pitchFamily="49" charset="-122"/>
              </a:rPr>
              <a:t> </a:t>
            </a:r>
            <a:endParaRPr lang="zh-CN" sz="2600" b="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95535" y="193204"/>
            <a:ext cx="601991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 build="p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03648" y="1201316"/>
            <a:ext cx="5904656" cy="3672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+mj-ea"/>
                <a:ea typeface="+mj-ea"/>
              </a:rPr>
              <a:t> </a:t>
            </a:r>
            <a:r>
              <a:rPr lang="zh-CN" sz="3200" b="1" dirty="0" smtClean="0">
                <a:latin typeface="+mj-ea"/>
                <a:ea typeface="+mj-ea"/>
              </a:rPr>
              <a:t>选择</a:t>
            </a:r>
            <a:r>
              <a:rPr lang="zh-CN" sz="3200" b="1" dirty="0">
                <a:latin typeface="+mj-ea"/>
                <a:ea typeface="+mj-ea"/>
              </a:rPr>
              <a:t>的方法： </a:t>
            </a:r>
          </a:p>
          <a:p>
            <a:pPr lvl="2">
              <a:lnSpc>
                <a:spcPct val="20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基于</a:t>
            </a:r>
            <a:r>
              <a:rPr lang="zh-CN" sz="2800" b="1" dirty="0">
                <a:latin typeface="幼圆" pitchFamily="49" charset="-122"/>
                <a:ea typeface="幼圆" pitchFamily="49" charset="-122"/>
              </a:rPr>
              <a:t>规则的启发式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优化</a:t>
            </a:r>
            <a:endParaRPr lang="zh-CN" sz="2800" b="1" dirty="0">
              <a:latin typeface="幼圆" pitchFamily="49" charset="-122"/>
              <a:ea typeface="幼圆" pitchFamily="49" charset="-122"/>
            </a:endParaRPr>
          </a:p>
          <a:p>
            <a:pPr lvl="2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基于</a:t>
            </a:r>
            <a:r>
              <a:rPr lang="zh-CN" sz="2800" b="1" dirty="0">
                <a:latin typeface="幼圆" pitchFamily="49" charset="-122"/>
                <a:ea typeface="幼圆" pitchFamily="49" charset="-122"/>
              </a:rPr>
              <a:t>代价估算的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优化</a:t>
            </a:r>
            <a:endParaRPr lang="zh-CN" sz="2800" b="1" dirty="0">
              <a:latin typeface="幼圆" pitchFamily="49" charset="-122"/>
              <a:ea typeface="幼圆" pitchFamily="49" charset="-122"/>
            </a:endParaRPr>
          </a:p>
          <a:p>
            <a:pPr lvl="2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两者</a:t>
            </a:r>
            <a:r>
              <a:rPr lang="zh-CN" sz="2800" b="1" dirty="0">
                <a:latin typeface="幼圆" pitchFamily="49" charset="-122"/>
                <a:ea typeface="幼圆" pitchFamily="49" charset="-122"/>
              </a:rPr>
              <a:t>结合的优化方法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5" y="0"/>
            <a:ext cx="28803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b="1" smtClean="0">
                <a:latin typeface="+mn-ea"/>
                <a:ea typeface="+mn-ea"/>
              </a:rPr>
              <a:t>物 理 优 化</a:t>
            </a:r>
            <a:endParaRPr lang="zh-CN" sz="3600" b="1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5535" y="193204"/>
            <a:ext cx="601991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1640" y="1201316"/>
            <a:ext cx="6912768" cy="35283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sz="2400" b="1" dirty="0">
                <a:latin typeface="+mj-ea"/>
                <a:ea typeface="+mj-ea"/>
              </a:rPr>
              <a:t>基于启发式规则的存取路径选择优化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sz="2400" b="1" dirty="0">
                <a:latin typeface="幼圆" pitchFamily="49" charset="-122"/>
                <a:ea typeface="幼圆" pitchFamily="49" charset="-122"/>
              </a:rPr>
              <a:t> 选择操作的启发式规则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sz="2400" b="1" dirty="0">
                <a:latin typeface="幼圆" pitchFamily="49" charset="-122"/>
                <a:ea typeface="幼圆" pitchFamily="49" charset="-122"/>
              </a:rPr>
              <a:t> 连接操作的启发式规则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5" y="0"/>
            <a:ext cx="2880320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b="1" smtClean="0">
                <a:latin typeface="+mn-ea"/>
                <a:ea typeface="+mn-ea"/>
              </a:rPr>
              <a:t>物 理 优 化</a:t>
            </a:r>
            <a:endParaRPr lang="zh-CN" sz="3600" b="1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5535" y="193204"/>
            <a:ext cx="601991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4810" y="0"/>
            <a:ext cx="6781566" cy="913284"/>
          </a:xfrm>
        </p:spPr>
        <p:txBody>
          <a:bodyPr/>
          <a:lstStyle/>
          <a:p>
            <a:r>
              <a:rPr lang="zh-CN" sz="3200" dirty="0" smtClean="0">
                <a:latin typeface="+mn-ea"/>
                <a:ea typeface="+mn-ea"/>
              </a:rPr>
              <a:t>基于</a:t>
            </a:r>
            <a:r>
              <a:rPr lang="zh-CN" sz="3200" dirty="0">
                <a:latin typeface="+mn-ea"/>
                <a:ea typeface="+mn-ea"/>
              </a:rPr>
              <a:t>启发式规则的存取路径选择优化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89025" y="1129308"/>
            <a:ext cx="8064895" cy="1368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一、 选择操作的启发式规则: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1）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对于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小关系，使用全表顺序扫描，即使选择列上有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索引；</a:t>
            </a:r>
            <a:endParaRPr lang="zh-CN" altLang="en-US" sz="2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  <p:sp>
        <p:nvSpPr>
          <p:cNvPr id="2" name="矩形 1"/>
          <p:cNvSpPr/>
          <p:nvPr/>
        </p:nvSpPr>
        <p:spPr>
          <a:xfrm>
            <a:off x="977427" y="2639199"/>
            <a:ext cx="7483005" cy="2090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 2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）对于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大关系，启发式规则有：</a:t>
            </a: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0" dirty="0" smtClean="0">
                <a:latin typeface="幼圆" pitchFamily="49" charset="-122"/>
                <a:ea typeface="幼圆" pitchFamily="49" charset="-122"/>
              </a:rPr>
              <a:t> 对于</a:t>
            </a:r>
            <a:r>
              <a:rPr lang="zh-CN" altLang="en-US" sz="2400" b="0" dirty="0">
                <a:latin typeface="幼圆" pitchFamily="49" charset="-122"/>
                <a:ea typeface="幼圆" pitchFamily="49" charset="-122"/>
              </a:rPr>
              <a:t>选择条件是 "主码＝值" 的查询</a:t>
            </a:r>
          </a:p>
          <a:p>
            <a:pPr lvl="2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  查询结果最多是一个元组，可以选择主码索引</a:t>
            </a:r>
          </a:p>
          <a:p>
            <a:pPr lvl="2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  一般的DBMS会自动建立主码索引。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uiExpand="1" build="p"/>
      <p:bldP spid="4" grpId="0" animBg="1"/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988761" y="1273324"/>
            <a:ext cx="790371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3）对于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选择条件是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“非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主属性＝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值” 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的查询，并且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选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择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列上有索引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buSzPct val="75000"/>
              <a:buFont typeface="Wingdings" pitchFamily="2" charset="2"/>
              <a:buChar char="n"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 要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估算查询结果的元组数目</a:t>
            </a:r>
          </a:p>
          <a:p>
            <a:pPr lvl="1"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 如果</a:t>
            </a: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比例较小(&lt;10%)可以使用索引扫描方法</a:t>
            </a:r>
          </a:p>
          <a:p>
            <a:pPr lvl="1"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 否则</a:t>
            </a: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还是使用全表顺序</a:t>
            </a: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扫描</a:t>
            </a:r>
            <a:endParaRPr lang="zh-CN" altLang="en-US" sz="2200" b="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74810" y="0"/>
            <a:ext cx="6781566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200" dirty="0" smtClean="0">
                <a:latin typeface="+mn-ea"/>
                <a:ea typeface="+mn-ea"/>
              </a:rPr>
              <a:t>基于启发式规则的存取路径选择优化</a:t>
            </a:r>
            <a:endParaRPr lang="zh-CN" sz="3200" dirty="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153862" y="1273324"/>
            <a:ext cx="7882633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4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）</a:t>
            </a:r>
            <a:r>
              <a:rPr lang="zh-CN" altLang="zh-CN" sz="2400" dirty="0" smtClean="0">
                <a:latin typeface="幼圆" pitchFamily="49" charset="-122"/>
                <a:ea typeface="幼圆" pitchFamily="49" charset="-122"/>
              </a:rPr>
              <a:t>对于选择条件是属性上的非等值查询或者范围查询，并且选择列上有索引</a:t>
            </a:r>
          </a:p>
          <a:p>
            <a:pPr>
              <a:lnSpc>
                <a:spcPct val="150000"/>
              </a:lnSpc>
              <a:buSzPct val="75000"/>
              <a:buFont typeface="Wingdings" pitchFamily="2" charset="2"/>
              <a:buChar char="n"/>
            </a:pPr>
            <a:r>
              <a:rPr lang="zh-CN" altLang="zh-CN" sz="2200" dirty="0" smtClean="0">
                <a:latin typeface="幼圆" pitchFamily="49" charset="-122"/>
                <a:ea typeface="幼圆" pitchFamily="49" charset="-122"/>
              </a:rPr>
              <a:t>要估算查询结果的元组数目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b="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sz="2200" b="0" dirty="0" smtClean="0">
                <a:latin typeface="幼圆" pitchFamily="49" charset="-122"/>
                <a:ea typeface="幼圆" pitchFamily="49" charset="-122"/>
              </a:rPr>
              <a:t>如果比例较小(&lt;10%)可以使用索引扫描方法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b="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sz="2200" b="0" dirty="0" smtClean="0">
                <a:latin typeface="幼圆" pitchFamily="49" charset="-122"/>
                <a:ea typeface="幼圆" pitchFamily="49" charset="-122"/>
              </a:rPr>
              <a:t>否则还是使用全表顺序扫描 </a:t>
            </a:r>
            <a:endParaRPr lang="zh-CN" altLang="zh-CN" sz="2200" b="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74810" y="0"/>
            <a:ext cx="6781566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200" smtClean="0">
                <a:latin typeface="+mn-ea"/>
                <a:ea typeface="+mn-ea"/>
              </a:rPr>
              <a:t>基于启发式规则的存取路径选择优化</a:t>
            </a:r>
            <a:endParaRPr lang="zh-CN" sz="3200" dirty="0"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1093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1057300"/>
            <a:ext cx="8064896" cy="424847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5）对于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用AND连接的合取选择条件</a:t>
            </a:r>
          </a:p>
          <a:p>
            <a:pPr lvl="2"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 如果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有涉及这些属性的组合索引</a:t>
            </a:r>
          </a:p>
          <a:p>
            <a:pPr lvl="3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 优先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采用组合索引扫描方法</a:t>
            </a:r>
          </a:p>
          <a:p>
            <a:pPr lvl="2">
              <a:lnSpc>
                <a:spcPct val="130000"/>
              </a:lnSpc>
              <a:spcBef>
                <a:spcPts val="1200"/>
              </a:spcBef>
              <a:buSzPct val="75000"/>
              <a:buFont typeface="Wingdings" pitchFamily="2" charset="2"/>
              <a:buChar char="n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 如果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某些属性上有一般的索引</a:t>
            </a:r>
          </a:p>
          <a:p>
            <a:pPr lvl="3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 则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可以用［例1- C4］中介绍的索引扫描方法</a:t>
            </a:r>
          </a:p>
          <a:p>
            <a:pPr lvl="3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 否则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使用全表顺序扫描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。</a:t>
            </a:r>
            <a:endParaRPr lang="en-US" altLang="zh-CN" sz="2200" dirty="0" smtClean="0"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6）对于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用OR连接的析取选择条件，一般使用全表顺序扫描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74810" y="0"/>
            <a:ext cx="6781566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200" smtClean="0">
                <a:latin typeface="+mn-ea"/>
                <a:ea typeface="+mn-ea"/>
              </a:rPr>
              <a:t>基于启发式规则的存取路径选择优化</a:t>
            </a:r>
            <a:endParaRPr lang="zh-CN" sz="32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99593" y="2065412"/>
            <a:ext cx="8244408" cy="3649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latin typeface="+mj-ea"/>
                <a:ea typeface="+mj-ea"/>
              </a:rPr>
              <a:t>词法分析：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保留字：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SELECT,FROM</a:t>
            </a: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,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WHERE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变量：</a:t>
            </a:r>
            <a:r>
              <a:rPr lang="en-US" altLang="zh-CN" sz="2800" dirty="0" err="1" smtClean="0">
                <a:latin typeface="幼圆" pitchFamily="49" charset="-122"/>
                <a:ea typeface="幼圆" pitchFamily="49" charset="-122"/>
              </a:rPr>
              <a:t>Sname,Stuedent,Sno</a:t>
            </a:r>
            <a:endParaRPr lang="en-US" altLang="zh-CN" sz="2800" dirty="0" smtClean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常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量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：</a:t>
            </a:r>
            <a:r>
              <a:rPr lang="en-US" altLang="zh-CN" sz="28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“</a:t>
            </a: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201500263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”</a:t>
            </a:r>
            <a:endParaRPr lang="en-US" altLang="zh-CN" sz="2800" dirty="0" smtClean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运算符：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=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latin typeface="+mj-ea"/>
                <a:ea typeface="+mj-ea"/>
              </a:rPr>
              <a:t>可以发现：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拼写错误，命名错误，非法符号等</a:t>
            </a:r>
            <a:endParaRPr lang="zh-CN" sz="2800" b="1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949306"/>
            <a:ext cx="3855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 smtClean="0">
                <a:latin typeface="+mj-ea"/>
                <a:ea typeface="+mj-ea"/>
              </a:rPr>
              <a:t>SELECT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Sname</a:t>
            </a:r>
            <a:endParaRPr lang="en-US" altLang="zh-CN" sz="2400" dirty="0"/>
          </a:p>
          <a:p>
            <a:pPr algn="l"/>
            <a:r>
              <a:rPr lang="en-US" altLang="zh-CN" sz="2400" dirty="0" smtClean="0">
                <a:latin typeface="+mj-ea"/>
                <a:ea typeface="+mj-ea"/>
              </a:rPr>
              <a:t>FROM</a:t>
            </a:r>
            <a:r>
              <a:rPr lang="en-US" altLang="zh-CN" sz="2400" dirty="0" smtClean="0"/>
              <a:t>  Student</a:t>
            </a:r>
          </a:p>
          <a:p>
            <a:pPr algn="l"/>
            <a:r>
              <a:rPr lang="en-US" altLang="zh-CN" sz="2400" dirty="0" smtClean="0">
                <a:latin typeface="+mj-ea"/>
                <a:ea typeface="+mj-ea"/>
              </a:rPr>
              <a:t>WHERE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=“201500263”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0"/>
            <a:ext cx="7128792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 smtClean="0">
                <a:latin typeface="+mn-ea"/>
                <a:ea typeface="+mn-ea"/>
              </a:rPr>
              <a:t>一个例子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193204"/>
            <a:ext cx="3024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ea typeface="楷体_GB2312" pitchFamily="49" charset="-122"/>
              </a:rPr>
              <a:t>（</a:t>
            </a:r>
            <a:r>
              <a:rPr lang="en-US" altLang="zh-CN" sz="3200" dirty="0">
                <a:ea typeface="楷体_GB2312" pitchFamily="49" charset="-122"/>
              </a:rPr>
              <a:t>1</a:t>
            </a:r>
            <a:r>
              <a:rPr lang="zh-CN" altLang="en-US" sz="3200" dirty="0">
                <a:ea typeface="楷体_GB2312" pitchFamily="49" charset="-122"/>
              </a:rPr>
              <a:t>）</a:t>
            </a:r>
            <a:r>
              <a:rPr lang="zh-CN" altLang="zh-CN" sz="3200" dirty="0">
                <a:ea typeface="楷体_GB2312" pitchFamily="49" charset="-122"/>
              </a:rPr>
              <a:t>查询</a:t>
            </a:r>
            <a:r>
              <a:rPr lang="zh-CN" altLang="zh-CN" sz="3200" dirty="0" smtClean="0">
                <a:ea typeface="楷体_GB2312" pitchFamily="49" charset="-122"/>
              </a:rPr>
              <a:t>分析</a:t>
            </a:r>
            <a:r>
              <a:rPr lang="zh-CN" altLang="en-US" sz="3200" dirty="0" smtClean="0">
                <a:ea typeface="楷体_GB2312" pitchFamily="49" charset="-122"/>
              </a:rPr>
              <a:t>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9245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68403" y="1129308"/>
            <a:ext cx="7724077" cy="4392488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sz="2400" b="1" dirty="0">
                <a:latin typeface="幼圆" pitchFamily="49" charset="-122"/>
                <a:ea typeface="幼圆" pitchFamily="49" charset="-122"/>
              </a:rPr>
              <a:t>二、 连接操作的启发式规则：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sz="2400" b="1" dirty="0">
                <a:latin typeface="幼圆" pitchFamily="49" charset="-122"/>
                <a:ea typeface="幼圆" pitchFamily="49" charset="-122"/>
              </a:rPr>
              <a:t>	</a:t>
            </a:r>
            <a:r>
              <a:rPr lang="zh-CN" altLang="zh-CN" sz="2400" b="1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sz="2400" b="1" dirty="0" smtClean="0">
                <a:latin typeface="幼圆" pitchFamily="49" charset="-122"/>
                <a:ea typeface="幼圆" pitchFamily="49" charset="-122"/>
              </a:rPr>
              <a:t>如果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两</a:t>
            </a:r>
            <a:r>
              <a:rPr lang="zh-CN" sz="2400" b="1" dirty="0" smtClean="0">
                <a:latin typeface="幼圆" pitchFamily="49" charset="-122"/>
                <a:ea typeface="幼圆" pitchFamily="49" charset="-122"/>
              </a:rPr>
              <a:t>个</a:t>
            </a:r>
            <a:r>
              <a:rPr lang="zh-CN" sz="2400" b="1" dirty="0">
                <a:latin typeface="幼圆" pitchFamily="49" charset="-122"/>
                <a:ea typeface="幼圆" pitchFamily="49" charset="-122"/>
              </a:rPr>
              <a:t>表都已经按照连接属性排序</a:t>
            </a:r>
          </a:p>
          <a:p>
            <a:pPr lvl="4"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zh-CN" sz="25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500" dirty="0" smtClean="0">
                <a:latin typeface="幼圆" pitchFamily="49" charset="-122"/>
                <a:ea typeface="幼圆" pitchFamily="49" charset="-122"/>
              </a:rPr>
              <a:t>选用</a:t>
            </a:r>
            <a:r>
              <a:rPr lang="zh-CN" sz="2500" dirty="0">
                <a:latin typeface="幼圆" pitchFamily="49" charset="-122"/>
                <a:ea typeface="幼圆" pitchFamily="49" charset="-122"/>
              </a:rPr>
              <a:t>排序</a:t>
            </a:r>
            <a:r>
              <a:rPr lang="zh-CN" altLang="zh-CN" sz="2500" dirty="0">
                <a:latin typeface="幼圆" pitchFamily="49" charset="-122"/>
                <a:ea typeface="幼圆" pitchFamily="49" charset="-122"/>
              </a:rPr>
              <a:t>-</a:t>
            </a:r>
            <a:r>
              <a:rPr lang="zh-CN" sz="2500" dirty="0">
                <a:latin typeface="幼圆" pitchFamily="49" charset="-122"/>
                <a:ea typeface="幼圆" pitchFamily="49" charset="-122"/>
              </a:rPr>
              <a:t>合并方法</a:t>
            </a:r>
          </a:p>
          <a:p>
            <a:pPr>
              <a:lnSpc>
                <a:spcPct val="13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zh-CN" sz="2400" b="1" dirty="0">
                <a:latin typeface="幼圆" pitchFamily="49" charset="-122"/>
                <a:ea typeface="幼圆" pitchFamily="49" charset="-122"/>
              </a:rPr>
              <a:t>	</a:t>
            </a:r>
            <a:r>
              <a:rPr lang="zh-CN" altLang="zh-CN" sz="2400" b="1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zh-CN" sz="24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400" b="1" dirty="0">
                <a:latin typeface="幼圆" pitchFamily="49" charset="-122"/>
                <a:ea typeface="幼圆" pitchFamily="49" charset="-122"/>
              </a:rPr>
              <a:t>如果一个表在连接属性上有索引</a:t>
            </a:r>
          </a:p>
          <a:p>
            <a:pPr lvl="4"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zh-CN" sz="2500" dirty="0">
                <a:latin typeface="幼圆" pitchFamily="49" charset="-122"/>
                <a:ea typeface="幼圆" pitchFamily="49" charset="-122"/>
              </a:rPr>
              <a:t> 选用索引连接方法</a:t>
            </a:r>
          </a:p>
          <a:p>
            <a:pPr>
              <a:lnSpc>
                <a:spcPct val="13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zh-CN" sz="2400" b="1" dirty="0">
                <a:latin typeface="幼圆" pitchFamily="49" charset="-122"/>
                <a:ea typeface="幼圆" pitchFamily="49" charset="-122"/>
              </a:rPr>
              <a:t>	</a:t>
            </a:r>
            <a:r>
              <a:rPr lang="zh-CN" altLang="zh-CN" sz="2400" b="1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sz="2400" b="1" dirty="0" smtClean="0">
                <a:latin typeface="幼圆" pitchFamily="49" charset="-122"/>
                <a:ea typeface="幼圆" pitchFamily="49" charset="-122"/>
              </a:rPr>
              <a:t>如果上面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两</a:t>
            </a:r>
            <a:r>
              <a:rPr lang="zh-CN" sz="2400" b="1" dirty="0" smtClean="0">
                <a:latin typeface="幼圆" pitchFamily="49" charset="-122"/>
                <a:ea typeface="幼圆" pitchFamily="49" charset="-122"/>
              </a:rPr>
              <a:t>个</a:t>
            </a:r>
            <a:r>
              <a:rPr lang="zh-CN" sz="2400" b="1" dirty="0">
                <a:latin typeface="幼圆" pitchFamily="49" charset="-122"/>
                <a:ea typeface="幼圆" pitchFamily="49" charset="-122"/>
              </a:rPr>
              <a:t>规则都不适用，其中一个表较小</a:t>
            </a:r>
          </a:p>
          <a:p>
            <a:pPr lvl="4"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zh-CN" sz="2500" dirty="0">
                <a:latin typeface="幼圆" pitchFamily="49" charset="-122"/>
                <a:ea typeface="幼圆" pitchFamily="49" charset="-122"/>
              </a:rPr>
              <a:t> 选用</a:t>
            </a:r>
            <a:r>
              <a:rPr lang="zh-CN" altLang="zh-CN" sz="2500" dirty="0">
                <a:latin typeface="幼圆" pitchFamily="49" charset="-122"/>
                <a:ea typeface="幼圆" pitchFamily="49" charset="-122"/>
              </a:rPr>
              <a:t>Hash join</a:t>
            </a:r>
            <a:r>
              <a:rPr lang="zh-CN" sz="2500" dirty="0">
                <a:latin typeface="幼圆" pitchFamily="49" charset="-122"/>
                <a:ea typeface="幼圆" pitchFamily="49" charset="-122"/>
              </a:rPr>
              <a:t>方法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latin typeface="幼圆" pitchFamily="49" charset="-122"/>
                <a:ea typeface="幼圆" pitchFamily="49" charset="-122"/>
              </a:rPr>
              <a:t>	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74810" y="0"/>
            <a:ext cx="6781566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200" smtClean="0">
                <a:latin typeface="+mn-ea"/>
                <a:ea typeface="+mn-ea"/>
              </a:rPr>
              <a:t>基于启发式规则的存取路径选择优化</a:t>
            </a:r>
            <a:endParaRPr lang="zh-CN" sz="32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1600" y="985292"/>
            <a:ext cx="8064895" cy="451368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4）可以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选用嵌套循环方法，并选择其中较小的表，确切地讲是占用的块数(b)较少的表，作为外表(外循环的表) 。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latin typeface="+mj-ea"/>
                <a:ea typeface="+mj-ea"/>
                <a:cs typeface="Times New Roman" pitchFamily="18" charset="0"/>
              </a:rPr>
              <a:t>理由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】</a:t>
            </a:r>
            <a:endParaRPr lang="zh-CN" altLang="en-US" sz="2400" b="1" dirty="0"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 设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连接表R与S分别占用的块数为Br与Bs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 连接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操作使用的内存缓冲区块数为K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 分配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K-1块给外表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 如果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R为外表，则嵌套循环法存取的块数为Br+( Br/K-1)Bs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 显然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应该选块数小的表作为外表 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74810" y="0"/>
            <a:ext cx="6781566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200" smtClean="0">
                <a:latin typeface="+mn-ea"/>
                <a:ea typeface="+mn-ea"/>
              </a:rPr>
              <a:t>基于启发式规则的存取路径选择优化</a:t>
            </a:r>
            <a:endParaRPr lang="zh-CN" sz="32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1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27584" y="1417340"/>
            <a:ext cx="8280920" cy="396044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u"/>
            </a:pPr>
            <a:r>
              <a:rPr lang="zh-CN" sz="2800" b="1" dirty="0">
                <a:latin typeface="幼圆" pitchFamily="49" charset="-122"/>
                <a:ea typeface="幼圆" pitchFamily="49" charset="-122"/>
              </a:rPr>
              <a:t>启发式规则优化是定性的选择，适合解释执行的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系统</a:t>
            </a: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 marL="0" indent="0">
              <a:lnSpc>
                <a:spcPct val="160000"/>
              </a:lnSpc>
            </a:pPr>
            <a:r>
              <a:rPr lang="en-US" altLang="zh-CN" sz="2800" b="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800" b="0" dirty="0" smtClean="0">
                <a:latin typeface="幼圆" pitchFamily="49" charset="-122"/>
                <a:ea typeface="幼圆" pitchFamily="49" charset="-122"/>
              </a:rPr>
              <a:t>解释</a:t>
            </a:r>
            <a:r>
              <a:rPr lang="zh-CN" sz="2800" b="0" dirty="0">
                <a:latin typeface="幼圆" pitchFamily="49" charset="-122"/>
                <a:ea typeface="幼圆" pitchFamily="49" charset="-122"/>
              </a:rPr>
              <a:t>执行的系统，优化开销包含在查询总开销之中 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Wingdings" pitchFamily="2" charset="2"/>
              <a:buChar char="u"/>
            </a:pPr>
            <a:r>
              <a:rPr lang="zh-CN" sz="2800" b="1" dirty="0">
                <a:latin typeface="幼圆" pitchFamily="49" charset="-122"/>
                <a:ea typeface="幼圆" pitchFamily="49" charset="-122"/>
              </a:rPr>
              <a:t>编译执行的系统中查询优化和查询执行是分开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</a:rPr>
              <a:t>的</a:t>
            </a:r>
            <a:r>
              <a:rPr lang="zh-CN" sz="2800" b="0" dirty="0" smtClean="0">
                <a:latin typeface="幼圆" pitchFamily="49" charset="-122"/>
                <a:ea typeface="幼圆" pitchFamily="49" charset="-122"/>
              </a:rPr>
              <a:t>可以</a:t>
            </a:r>
            <a:r>
              <a:rPr lang="zh-CN" sz="2800" b="0" dirty="0">
                <a:latin typeface="幼圆" pitchFamily="49" charset="-122"/>
                <a:ea typeface="幼圆" pitchFamily="49" charset="-122"/>
              </a:rPr>
              <a:t>采用精细复杂一些的基于代价的优化方法 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24136" y="0"/>
            <a:ext cx="35638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基于代价的优化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  <p:bldP spid="4" grpId="0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24136" y="0"/>
            <a:ext cx="3563888" cy="913284"/>
          </a:xfrm>
        </p:spPr>
        <p:txBody>
          <a:bodyPr/>
          <a:lstStyle/>
          <a:p>
            <a:r>
              <a:rPr lang="zh-CN" sz="3600" dirty="0" smtClean="0">
                <a:latin typeface="+mn-ea"/>
                <a:ea typeface="+mn-ea"/>
              </a:rPr>
              <a:t>基于</a:t>
            </a:r>
            <a:r>
              <a:rPr lang="zh-CN" sz="3600" dirty="0">
                <a:latin typeface="+mn-ea"/>
                <a:ea typeface="+mn-ea"/>
              </a:rPr>
              <a:t>代价的优化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03648" y="1129308"/>
            <a:ext cx="4680520" cy="1872208"/>
          </a:xfrm>
        </p:spPr>
        <p:txBody>
          <a:bodyPr>
            <a:normAutofit/>
          </a:bodyPr>
          <a:lstStyle/>
          <a:p>
            <a:r>
              <a:rPr lang="zh-CN" sz="2800" b="1" dirty="0">
                <a:latin typeface="幼圆" pitchFamily="49" charset="-122"/>
                <a:ea typeface="幼圆" pitchFamily="49" charset="-122"/>
              </a:rPr>
              <a:t>一、 统计信息 </a:t>
            </a:r>
          </a:p>
          <a:p>
            <a:endParaRPr lang="zh-CN" sz="2800" b="1" dirty="0">
              <a:latin typeface="幼圆" pitchFamily="49" charset="-122"/>
              <a:ea typeface="幼圆" pitchFamily="49" charset="-122"/>
            </a:endParaRPr>
          </a:p>
          <a:p>
            <a:r>
              <a:rPr lang="zh-CN" sz="2800" b="1" dirty="0">
                <a:latin typeface="幼圆" pitchFamily="49" charset="-122"/>
                <a:ea typeface="幼圆" pitchFamily="49" charset="-122"/>
              </a:rPr>
              <a:t>二、 代价估算示例 </a:t>
            </a:r>
          </a:p>
        </p:txBody>
      </p:sp>
      <p:sp>
        <p:nvSpPr>
          <p:cNvPr id="4" name="椭圆 3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52528" y="0"/>
            <a:ext cx="2915816" cy="913284"/>
          </a:xfrm>
        </p:spPr>
        <p:txBody>
          <a:bodyPr/>
          <a:lstStyle/>
          <a:p>
            <a:r>
              <a:rPr lang="en-US" altLang="zh-CN" sz="3200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sz="3200" dirty="0" smtClean="0">
                <a:latin typeface="宋体" pitchFamily="2" charset="-122"/>
                <a:ea typeface="宋体" pitchFamily="2" charset="-122"/>
              </a:rPr>
              <a:t>统计</a:t>
            </a:r>
            <a:r>
              <a:rPr lang="zh-CN" sz="3200" dirty="0">
                <a:latin typeface="宋体" pitchFamily="2" charset="-122"/>
                <a:ea typeface="宋体" pitchFamily="2" charset="-122"/>
              </a:rPr>
              <a:t>信息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87625" y="985292"/>
            <a:ext cx="7632847" cy="46577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sz="2400" b="1" dirty="0" smtClean="0">
                <a:latin typeface="幼圆" pitchFamily="49" charset="-122"/>
                <a:ea typeface="幼圆" pitchFamily="49" charset="-122"/>
              </a:rPr>
              <a:t>基于</a:t>
            </a:r>
            <a:r>
              <a:rPr lang="zh-CN" sz="2400" b="1" dirty="0">
                <a:latin typeface="幼圆" pitchFamily="49" charset="-122"/>
                <a:ea typeface="幼圆" pitchFamily="49" charset="-122"/>
              </a:rPr>
              <a:t>代价的优化方法要计算各种操作算法的执行代价，与数据库的状态密切相关 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sz="2000" b="1" dirty="0">
                <a:latin typeface="幼圆" pitchFamily="49" charset="-122"/>
                <a:ea typeface="幼圆" pitchFamily="49" charset="-122"/>
              </a:rPr>
              <a:t>数据字典中存储的优化器需要的统计信息：</a:t>
            </a:r>
            <a:r>
              <a:rPr lang="zh-CN" sz="2400" b="1" dirty="0">
                <a:latin typeface="幼圆" pitchFamily="49" charset="-122"/>
                <a:ea typeface="幼圆" pitchFamily="49" charset="-122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000" b="1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sz="2000" b="1" dirty="0" smtClean="0">
                <a:latin typeface="幼圆" pitchFamily="49" charset="-122"/>
                <a:ea typeface="幼圆" pitchFamily="49" charset="-122"/>
              </a:rPr>
              <a:t>对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每个基本表</a:t>
            </a:r>
          </a:p>
          <a:p>
            <a:pPr lvl="3">
              <a:lnSpc>
                <a:spcPct val="150000"/>
              </a:lnSpc>
              <a:buSzPct val="75000"/>
              <a:buFont typeface="Wingdings" pitchFamily="2" charset="2"/>
              <a:buChar char="Ø"/>
            </a:pP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000" b="1" dirty="0" smtClean="0">
                <a:latin typeface="幼圆" pitchFamily="49" charset="-122"/>
                <a:ea typeface="幼圆" pitchFamily="49" charset="-122"/>
              </a:rPr>
              <a:t>该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表的元组总数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(N)</a:t>
            </a:r>
          </a:p>
          <a:p>
            <a:pPr lvl="3">
              <a:lnSpc>
                <a:spcPct val="150000"/>
              </a:lnSpc>
              <a:buSzPct val="75000"/>
              <a:buFont typeface="Wingdings" pitchFamily="2" charset="2"/>
              <a:buChar char="Ø"/>
            </a:pP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000" b="1" dirty="0" smtClean="0">
                <a:latin typeface="幼圆" pitchFamily="49" charset="-122"/>
                <a:ea typeface="幼圆" pitchFamily="49" charset="-122"/>
              </a:rPr>
              <a:t>元组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长度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(l)</a:t>
            </a:r>
          </a:p>
          <a:p>
            <a:pPr lvl="3">
              <a:lnSpc>
                <a:spcPct val="150000"/>
              </a:lnSpc>
              <a:buSzPct val="75000"/>
              <a:buFont typeface="Wingdings" pitchFamily="2" charset="2"/>
              <a:buChar char="Ø"/>
            </a:pP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000" b="1" dirty="0" smtClean="0">
                <a:latin typeface="幼圆" pitchFamily="49" charset="-122"/>
                <a:ea typeface="幼圆" pitchFamily="49" charset="-122"/>
              </a:rPr>
              <a:t>占用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的块数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(B)</a:t>
            </a:r>
          </a:p>
          <a:p>
            <a:pPr lvl="3">
              <a:lnSpc>
                <a:spcPct val="150000"/>
              </a:lnSpc>
              <a:buSzPct val="75000"/>
              <a:buFont typeface="Wingdings" pitchFamily="2" charset="2"/>
              <a:buChar char="Ø"/>
            </a:pP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000" b="1" dirty="0" smtClean="0">
                <a:latin typeface="幼圆" pitchFamily="49" charset="-122"/>
                <a:ea typeface="幼圆" pitchFamily="49" charset="-122"/>
              </a:rPr>
              <a:t>占用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的溢出块数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(BO)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24136" y="0"/>
            <a:ext cx="35638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dirty="0" smtClean="0">
                <a:latin typeface="+mn-ea"/>
                <a:ea typeface="+mn-ea"/>
              </a:rPr>
              <a:t>基于代价的优化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1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87624" y="1057300"/>
            <a:ext cx="7992888" cy="468052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zh-CN" altLang="zh-CN" sz="2400" b="1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sz="2400" b="1" dirty="0" smtClean="0">
                <a:latin typeface="幼圆" pitchFamily="49" charset="-122"/>
                <a:ea typeface="幼圆" pitchFamily="49" charset="-122"/>
              </a:rPr>
              <a:t>对</a:t>
            </a:r>
            <a:r>
              <a:rPr lang="zh-CN" sz="2400" b="1" dirty="0">
                <a:latin typeface="幼圆" pitchFamily="49" charset="-122"/>
                <a:ea typeface="幼圆" pitchFamily="49" charset="-122"/>
              </a:rPr>
              <a:t>基表的每个列</a:t>
            </a:r>
          </a:p>
          <a:p>
            <a:pPr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zh-CN" sz="2000" b="1" dirty="0">
                <a:latin typeface="幼圆" pitchFamily="49" charset="-122"/>
                <a:ea typeface="幼圆" pitchFamily="49" charset="-122"/>
              </a:rPr>
              <a:t>该列不同值的个数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(m)</a:t>
            </a:r>
          </a:p>
          <a:p>
            <a:pPr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zh-CN" sz="2000" b="1" dirty="0">
                <a:latin typeface="幼圆" pitchFamily="49" charset="-122"/>
                <a:ea typeface="幼圆" pitchFamily="49" charset="-122"/>
              </a:rPr>
              <a:t>选择率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(f)</a:t>
            </a:r>
          </a:p>
          <a:p>
            <a:pPr lvl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000" b="1" dirty="0" smtClean="0">
                <a:latin typeface="幼圆" pitchFamily="49" charset="-122"/>
                <a:ea typeface="幼圆" pitchFamily="49" charset="-122"/>
              </a:rPr>
              <a:t>如果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不同值的分布是均匀的，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f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＝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1/m</a:t>
            </a:r>
          </a:p>
          <a:p>
            <a:pPr lvl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000" b="1" dirty="0" smtClean="0">
                <a:latin typeface="幼圆" pitchFamily="49" charset="-122"/>
                <a:ea typeface="幼圆" pitchFamily="49" charset="-122"/>
              </a:rPr>
              <a:t>如果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不同值的分布不均匀，则每个值的选择率＝具有该值的元组数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/N</a:t>
            </a:r>
          </a:p>
          <a:p>
            <a:pPr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zh-CN" sz="2000" b="1" dirty="0">
                <a:latin typeface="幼圆" pitchFamily="49" charset="-122"/>
                <a:ea typeface="幼圆" pitchFamily="49" charset="-122"/>
              </a:rPr>
              <a:t>该列最大值</a:t>
            </a:r>
          </a:p>
          <a:p>
            <a:pPr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zh-CN" sz="2000" b="1" dirty="0">
                <a:latin typeface="幼圆" pitchFamily="49" charset="-122"/>
                <a:ea typeface="幼圆" pitchFamily="49" charset="-122"/>
              </a:rPr>
              <a:t>该列最小值</a:t>
            </a:r>
          </a:p>
          <a:p>
            <a:pPr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zh-CN" sz="2000" b="1" dirty="0">
                <a:latin typeface="幼圆" pitchFamily="49" charset="-122"/>
                <a:ea typeface="幼圆" pitchFamily="49" charset="-122"/>
              </a:rPr>
              <a:t>该列上是否已经建立了索引</a:t>
            </a:r>
          </a:p>
          <a:p>
            <a:pPr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zh-CN" sz="2000" b="1" dirty="0">
                <a:latin typeface="幼圆" pitchFamily="49" charset="-122"/>
                <a:ea typeface="幼圆" pitchFamily="49" charset="-122"/>
              </a:rPr>
              <a:t>索引类型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(B+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树索引、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Hash</a:t>
            </a:r>
            <a:r>
              <a:rPr lang="zh-CN" sz="2000" b="1" dirty="0">
                <a:latin typeface="幼圆" pitchFamily="49" charset="-122"/>
                <a:ea typeface="幼圆" pitchFamily="49" charset="-122"/>
              </a:rPr>
              <a:t>索引、聚集索引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latin typeface="幼圆" pitchFamily="49" charset="-122"/>
                <a:ea typeface="幼圆" pitchFamily="49" charset="-122"/>
              </a:rPr>
              <a:t>	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752528" y="0"/>
            <a:ext cx="2915816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0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sz="3200" b="0" dirty="0" smtClean="0">
                <a:latin typeface="宋体" pitchFamily="2" charset="-122"/>
                <a:ea typeface="宋体" pitchFamily="2" charset="-122"/>
              </a:rPr>
              <a:t>统计信息</a:t>
            </a:r>
            <a:endParaRPr lang="zh-CN" sz="32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24136" y="0"/>
            <a:ext cx="35638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基于代价的优化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87624" y="1057300"/>
            <a:ext cx="7776864" cy="4536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8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）</a:t>
            </a:r>
            <a:r>
              <a:rPr lang="zh-CN" sz="28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对</a:t>
            </a:r>
            <a:r>
              <a:rPr lang="zh-CN" sz="28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索引</a:t>
            </a:r>
            <a:r>
              <a:rPr lang="zh-CN" altLang="zh-CN" sz="28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(</a:t>
            </a:r>
            <a:r>
              <a:rPr lang="zh-CN" sz="28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如</a:t>
            </a:r>
            <a:r>
              <a:rPr lang="zh-CN" altLang="zh-CN" sz="28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B+</a:t>
            </a:r>
            <a:r>
              <a:rPr lang="zh-CN" sz="28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树索引</a:t>
            </a:r>
            <a:r>
              <a:rPr lang="zh-CN" altLang="zh-CN" sz="28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buSzPct val="75000"/>
              <a:buFont typeface="Wingdings" pitchFamily="2" charset="2"/>
              <a:buChar char="n"/>
            </a:pPr>
            <a:r>
              <a:rPr lang="zh-CN" sz="20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索引的层数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(L)</a:t>
            </a:r>
          </a:p>
          <a:p>
            <a:pPr>
              <a:lnSpc>
                <a:spcPct val="150000"/>
              </a:lnSpc>
              <a:buSzPct val="75000"/>
              <a:buFont typeface="Wingdings" pitchFamily="2" charset="2"/>
              <a:buChar char="n"/>
            </a:pPr>
            <a:r>
              <a:rPr lang="zh-CN" sz="20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不同索引值的个数</a:t>
            </a:r>
          </a:p>
          <a:p>
            <a:pPr>
              <a:lnSpc>
                <a:spcPct val="150000"/>
              </a:lnSpc>
              <a:buSzPct val="75000"/>
              <a:buFont typeface="Wingdings" pitchFamily="2" charset="2"/>
              <a:buChar char="n"/>
            </a:pPr>
            <a:r>
              <a:rPr lang="zh-CN" sz="20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索引的选择基数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S(</a:t>
            </a:r>
            <a:r>
              <a:rPr lang="zh-CN" sz="20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有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S</a:t>
            </a:r>
            <a:r>
              <a:rPr lang="zh-CN" sz="20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个元组具有某个索引值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buSzPct val="75000"/>
              <a:buFont typeface="Wingdings" pitchFamily="2" charset="2"/>
              <a:buChar char="n"/>
            </a:pPr>
            <a:r>
              <a:rPr lang="zh-CN" sz="20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索引的叶结点数</a:t>
            </a:r>
            <a:r>
              <a:rPr lang="zh-CN" altLang="zh-CN" sz="2000" b="1" dirty="0">
                <a:latin typeface="幼圆" pitchFamily="49" charset="-122"/>
                <a:ea typeface="幼圆" pitchFamily="49" charset="-122"/>
                <a:cs typeface="Times New Roman" pitchFamily="18" charset="0"/>
              </a:rPr>
              <a:t>(Y) </a:t>
            </a:r>
            <a:endParaRPr lang="zh-CN" altLang="zh-CN" sz="2000" dirty="0"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24136" y="0"/>
            <a:ext cx="35638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基于代价的优化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752528" y="0"/>
            <a:ext cx="2915816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0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sz="3200" b="0" dirty="0" smtClean="0">
                <a:latin typeface="宋体" pitchFamily="2" charset="-122"/>
                <a:ea typeface="宋体" pitchFamily="2" charset="-122"/>
              </a:rPr>
              <a:t>统计信息</a:t>
            </a:r>
            <a:endParaRPr lang="zh-CN" sz="3200" b="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1600" y="1201316"/>
            <a:ext cx="7956376" cy="27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）</a:t>
            </a:r>
            <a:r>
              <a:rPr lang="zh-CN" sz="2400" b="1" dirty="0" smtClean="0">
                <a:latin typeface="幼圆" pitchFamily="49" charset="-122"/>
                <a:ea typeface="幼圆" pitchFamily="49" charset="-122"/>
              </a:rPr>
              <a:t>全表</a:t>
            </a:r>
            <a:r>
              <a:rPr lang="zh-CN" sz="2400" b="1" dirty="0">
                <a:latin typeface="幼圆" pitchFamily="49" charset="-122"/>
                <a:ea typeface="幼圆" pitchFamily="49" charset="-122"/>
              </a:rPr>
              <a:t>扫描算法的代价估算公式</a:t>
            </a:r>
          </a:p>
          <a:p>
            <a:pPr marL="533400" indent="-533400">
              <a:buFont typeface="Wingdings" pitchFamily="2" charset="2"/>
              <a:buNone/>
            </a:pPr>
            <a:endParaRPr lang="zh-CN" sz="2200" b="1" dirty="0">
              <a:latin typeface="幼圆" pitchFamily="49" charset="-122"/>
              <a:ea typeface="幼圆" pitchFamily="49" charset="-122"/>
            </a:endParaRPr>
          </a:p>
          <a:p>
            <a:pPr marL="969264">
              <a:buFont typeface="Wingdings" pitchFamily="2" charset="2"/>
              <a:buChar char="Ø"/>
            </a:pPr>
            <a:r>
              <a:rPr lang="zh-CN" sz="2200" dirty="0">
                <a:latin typeface="幼圆" pitchFamily="49" charset="-122"/>
                <a:ea typeface="幼圆" pitchFamily="49" charset="-122"/>
              </a:rPr>
              <a:t>如果基本表大小为</a:t>
            </a:r>
            <a:r>
              <a:rPr lang="zh-CN" altLang="zh-CN" sz="2200" dirty="0">
                <a:latin typeface="幼圆" pitchFamily="49" charset="-122"/>
                <a:ea typeface="幼圆" pitchFamily="49" charset="-122"/>
              </a:rPr>
              <a:t>B</a:t>
            </a:r>
            <a:r>
              <a:rPr lang="zh-CN" sz="2200" dirty="0">
                <a:latin typeface="幼圆" pitchFamily="49" charset="-122"/>
                <a:ea typeface="幼圆" pitchFamily="49" charset="-122"/>
              </a:rPr>
              <a:t>块，全表扫描算法的代价 </a:t>
            </a:r>
            <a:r>
              <a:rPr lang="zh-CN" altLang="zh-CN" sz="2200" dirty="0">
                <a:latin typeface="幼圆" pitchFamily="49" charset="-122"/>
                <a:ea typeface="幼圆" pitchFamily="49" charset="-122"/>
              </a:rPr>
              <a:t>cost</a:t>
            </a:r>
            <a:r>
              <a:rPr lang="zh-CN" sz="2200" dirty="0">
                <a:latin typeface="幼圆" pitchFamily="49" charset="-122"/>
                <a:ea typeface="幼圆" pitchFamily="49" charset="-122"/>
              </a:rPr>
              <a:t>＝</a:t>
            </a:r>
            <a:r>
              <a:rPr lang="zh-CN" altLang="zh-CN" sz="2200" dirty="0">
                <a:latin typeface="幼圆" pitchFamily="49" charset="-122"/>
                <a:ea typeface="幼圆" pitchFamily="49" charset="-122"/>
              </a:rPr>
              <a:t>B</a:t>
            </a:r>
          </a:p>
          <a:p>
            <a:pPr marL="914400" lvl="1" indent="-457200"/>
            <a:endParaRPr lang="zh-CN" altLang="zh-CN" sz="2200" dirty="0">
              <a:latin typeface="幼圆" pitchFamily="49" charset="-122"/>
              <a:ea typeface="幼圆" pitchFamily="49" charset="-122"/>
            </a:endParaRPr>
          </a:p>
          <a:p>
            <a:pPr marL="969264">
              <a:buFont typeface="Wingdings" pitchFamily="2" charset="2"/>
              <a:buChar char="Ø"/>
            </a:pPr>
            <a:r>
              <a:rPr lang="zh-CN" sz="2200" dirty="0">
                <a:latin typeface="幼圆" pitchFamily="49" charset="-122"/>
                <a:ea typeface="幼圆" pitchFamily="49" charset="-122"/>
              </a:rPr>
              <a:t>如果选择条件是码＝值，那么平均搜索代价 </a:t>
            </a:r>
            <a:r>
              <a:rPr lang="zh-CN" altLang="zh-CN" sz="2200" dirty="0">
                <a:latin typeface="幼圆" pitchFamily="49" charset="-122"/>
                <a:ea typeface="幼圆" pitchFamily="49" charset="-122"/>
              </a:rPr>
              <a:t>cost</a:t>
            </a:r>
            <a:r>
              <a:rPr lang="zh-CN" sz="2200" dirty="0">
                <a:latin typeface="幼圆" pitchFamily="49" charset="-122"/>
                <a:ea typeface="幼圆" pitchFamily="49" charset="-122"/>
              </a:rPr>
              <a:t>＝</a:t>
            </a:r>
            <a:r>
              <a:rPr lang="zh-CN" altLang="zh-CN" sz="2200" dirty="0">
                <a:latin typeface="幼圆" pitchFamily="49" charset="-122"/>
                <a:ea typeface="幼圆" pitchFamily="49" charset="-122"/>
              </a:rPr>
              <a:t>B/</a:t>
            </a:r>
            <a:r>
              <a:rPr lang="zh-CN" altLang="zh-CN" sz="2200" dirty="0" smtClean="0">
                <a:latin typeface="幼圆" pitchFamily="49" charset="-122"/>
                <a:ea typeface="幼圆" pitchFamily="49" charset="-122"/>
              </a:rPr>
              <a:t>2</a:t>
            </a:r>
            <a:endParaRPr lang="zh-CN" altLang="zh-CN" sz="2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24136" y="0"/>
            <a:ext cx="35638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基于代价的优化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752528" y="0"/>
            <a:ext cx="2915816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0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sz="3200" b="0" dirty="0" smtClean="0">
                <a:latin typeface="宋体" pitchFamily="2" charset="-122"/>
                <a:ea typeface="宋体" pitchFamily="2" charset="-122"/>
              </a:rPr>
              <a:t>统计信息</a:t>
            </a:r>
            <a:endParaRPr lang="zh-CN" sz="3200" b="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85292"/>
            <a:ext cx="7992888" cy="47297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索引</a:t>
            </a:r>
            <a:r>
              <a:rPr 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扫描算法的代价估算公式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如果选择条件是码＝值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Ø"/>
            </a:pPr>
            <a:r>
              <a:rPr 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如［例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1-C</a:t>
            </a:r>
            <a:r>
              <a:rPr lang="zh-CN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sz="2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Sno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=‘201215121’</a:t>
            </a:r>
            <a:r>
              <a:rPr 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］，</a:t>
            </a:r>
            <a:r>
              <a:rPr 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则采用该表的主索引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Ø"/>
            </a:pPr>
            <a:r>
              <a:rPr 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若为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B+</a:t>
            </a:r>
            <a:r>
              <a:rPr 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树，层数为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，需要存取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B+</a:t>
            </a:r>
            <a:r>
              <a:rPr 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树中从根结点到叶结点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块，再加上基本表中该元组所在的那一块，所以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cost=L+1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如果选择条件涉及非码属性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Ø"/>
            </a:pPr>
            <a:r>
              <a:rPr 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如［例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1-C</a:t>
            </a:r>
            <a:r>
              <a:rPr lang="zh-CN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Sage&gt;20</a:t>
            </a:r>
            <a:r>
              <a:rPr 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］，</a:t>
            </a:r>
            <a:r>
              <a:rPr 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若为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B+</a:t>
            </a:r>
            <a:r>
              <a:rPr 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树索引，选择条件是相等比较，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是索引的选择基数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个元组满足条件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Ø"/>
            </a:pPr>
            <a:r>
              <a:rPr 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最坏的情况下，满足条件的元组可能会保存在不同的块上，此时，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cost=L+S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44008" y="0"/>
            <a:ext cx="2664296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代价估算</a:t>
            </a:r>
            <a:endParaRPr lang="zh-CN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24136" y="0"/>
            <a:ext cx="35638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基于代价的优化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uiExpand="1" build="p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1129308"/>
            <a:ext cx="8100392" cy="367240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sz="2400" b="1" dirty="0">
                <a:latin typeface="幼圆" pitchFamily="49" charset="-122"/>
                <a:ea typeface="幼圆" pitchFamily="49" charset="-122"/>
              </a:rPr>
              <a:t>如果比较条件是＞，＞＝，＜，＜＝操作</a:t>
            </a:r>
          </a:p>
          <a:p>
            <a:pPr>
              <a:lnSpc>
                <a:spcPct val="140000"/>
              </a:lnSpc>
              <a:buSzPct val="75000"/>
              <a:buFont typeface="Wingdings" pitchFamily="2" charset="2"/>
              <a:buChar char="Ø"/>
            </a:pPr>
            <a:r>
              <a:rPr lang="zh-CN" sz="2400" b="0" dirty="0">
                <a:latin typeface="幼圆" pitchFamily="49" charset="-122"/>
                <a:ea typeface="幼圆" pitchFamily="49" charset="-122"/>
              </a:rPr>
              <a:t>假设有一半的元组满足条件就要存取一半的叶结点</a:t>
            </a:r>
          </a:p>
          <a:p>
            <a:pPr>
              <a:lnSpc>
                <a:spcPct val="140000"/>
              </a:lnSpc>
              <a:buSzPct val="75000"/>
              <a:buFont typeface="Wingdings" pitchFamily="2" charset="2"/>
              <a:buChar char="Ø"/>
            </a:pPr>
            <a:r>
              <a:rPr lang="zh-CN" sz="2400" b="0" dirty="0">
                <a:latin typeface="幼圆" pitchFamily="49" charset="-122"/>
                <a:ea typeface="幼圆" pitchFamily="49" charset="-122"/>
              </a:rPr>
              <a:t>通过索引访问一半的表存储块</a:t>
            </a:r>
            <a:r>
              <a:rPr lang="zh-CN" altLang="zh-CN" sz="2400" b="0" dirty="0">
                <a:latin typeface="幼圆" pitchFamily="49" charset="-122"/>
                <a:ea typeface="幼圆" pitchFamily="49" charset="-122"/>
              </a:rPr>
              <a:t>cost=L+Y/2+B/2</a:t>
            </a:r>
          </a:p>
          <a:p>
            <a:pPr>
              <a:lnSpc>
                <a:spcPct val="140000"/>
              </a:lnSpc>
              <a:buSzPct val="75000"/>
              <a:buFont typeface="Wingdings" pitchFamily="2" charset="2"/>
              <a:buChar char="Ø"/>
            </a:pPr>
            <a:r>
              <a:rPr lang="zh-CN" sz="2400" b="0" dirty="0">
                <a:latin typeface="幼圆" pitchFamily="49" charset="-122"/>
                <a:ea typeface="幼圆" pitchFamily="49" charset="-122"/>
              </a:rPr>
              <a:t>如果可以获得更准确的选择基数，可以进一步修正</a:t>
            </a:r>
            <a:r>
              <a:rPr lang="zh-CN" altLang="zh-CN" sz="2400" b="0" dirty="0">
                <a:latin typeface="幼圆" pitchFamily="49" charset="-122"/>
                <a:ea typeface="幼圆" pitchFamily="49" charset="-122"/>
              </a:rPr>
              <a:t>Y/2</a:t>
            </a:r>
            <a:r>
              <a:rPr lang="zh-CN" sz="2400" b="0" dirty="0">
                <a:latin typeface="幼圆" pitchFamily="49" charset="-122"/>
                <a:ea typeface="幼圆" pitchFamily="49" charset="-122"/>
              </a:rPr>
              <a:t>与</a:t>
            </a:r>
            <a:r>
              <a:rPr lang="zh-CN" altLang="zh-CN" sz="2400" b="0" dirty="0">
                <a:latin typeface="幼圆" pitchFamily="49" charset="-122"/>
                <a:ea typeface="幼圆" pitchFamily="49" charset="-122"/>
              </a:rPr>
              <a:t>B/2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44008" y="0"/>
            <a:ext cx="2664296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3200" smtClean="0">
                <a:latin typeface="宋体" pitchFamily="2" charset="-122"/>
                <a:ea typeface="宋体" pitchFamily="2" charset="-122"/>
              </a:rPr>
              <a:t>代价估算</a:t>
            </a:r>
            <a:endParaRPr lang="zh-CN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24136" y="0"/>
            <a:ext cx="35638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基于代价的优化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949306"/>
            <a:ext cx="3855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 smtClean="0">
                <a:latin typeface="+mj-ea"/>
                <a:ea typeface="+mj-ea"/>
              </a:rPr>
              <a:t>SELECT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Sname</a:t>
            </a:r>
            <a:endParaRPr lang="en-US" altLang="zh-CN" sz="2400" dirty="0"/>
          </a:p>
          <a:p>
            <a:pPr algn="l"/>
            <a:r>
              <a:rPr lang="en-US" altLang="zh-CN" sz="2400" dirty="0" smtClean="0">
                <a:latin typeface="+mj-ea"/>
                <a:ea typeface="+mj-ea"/>
              </a:rPr>
              <a:t>FROM</a:t>
            </a:r>
            <a:r>
              <a:rPr lang="en-US" altLang="zh-CN" sz="2400" dirty="0" smtClean="0"/>
              <a:t>  Student</a:t>
            </a:r>
          </a:p>
          <a:p>
            <a:pPr algn="l"/>
            <a:r>
              <a:rPr lang="en-US" altLang="zh-CN" sz="2400" dirty="0" smtClean="0">
                <a:latin typeface="+mj-ea"/>
                <a:ea typeface="+mj-ea"/>
              </a:rPr>
              <a:t>WHERE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=“201500263”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87624" y="0"/>
            <a:ext cx="7128792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 smtClean="0">
                <a:latin typeface="+mn-ea"/>
                <a:ea typeface="+mn-ea"/>
              </a:rPr>
              <a:t>一个例子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9593" y="2065412"/>
            <a:ext cx="7848871" cy="364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600" dirty="0" smtClean="0">
                <a:latin typeface="+mj-ea"/>
                <a:ea typeface="+mj-ea"/>
              </a:rPr>
              <a:t>语</a:t>
            </a:r>
            <a:r>
              <a:rPr lang="zh-CN" altLang="en-US" sz="2600" b="1" dirty="0" smtClean="0">
                <a:latin typeface="+mj-ea"/>
                <a:ea typeface="+mj-ea"/>
              </a:rPr>
              <a:t>法分析：</a:t>
            </a:r>
            <a:endParaRPr lang="en-US" altLang="zh-CN" sz="26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按照</a:t>
            </a:r>
            <a:r>
              <a:rPr lang="en-US" altLang="zh-CN" sz="2600" dirty="0" smtClean="0">
                <a:latin typeface="幼圆" pitchFamily="49" charset="-122"/>
                <a:ea typeface="幼圆" pitchFamily="49" charset="-122"/>
              </a:rPr>
              <a:t>SQL</a:t>
            </a: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语言的句法解释查询语句，例如下面的</a:t>
            </a:r>
            <a:r>
              <a:rPr lang="en-US" altLang="zh-CN" sz="2600" dirty="0" smtClean="0">
                <a:latin typeface="幼圆" pitchFamily="49" charset="-122"/>
                <a:ea typeface="幼圆" pitchFamily="49" charset="-122"/>
              </a:rPr>
              <a:t>SQL</a:t>
            </a: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就是语法错误的</a:t>
            </a:r>
            <a:endParaRPr lang="en-US" altLang="zh-CN" sz="2600" dirty="0" smtClean="0">
              <a:latin typeface="幼圆" pitchFamily="49" charset="-122"/>
              <a:ea typeface="幼圆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6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600" dirty="0">
                <a:latin typeface="+mj-ea"/>
              </a:rPr>
              <a:t>SELECT</a:t>
            </a:r>
            <a:r>
              <a:rPr lang="en-US" altLang="zh-CN" sz="2600" dirty="0"/>
              <a:t>  </a:t>
            </a:r>
            <a:r>
              <a:rPr lang="en-US" altLang="zh-CN" sz="2600" dirty="0" err="1"/>
              <a:t>Sname</a:t>
            </a:r>
            <a:endParaRPr lang="en-US" altLang="zh-CN" sz="2600" dirty="0"/>
          </a:p>
          <a:p>
            <a:r>
              <a:rPr lang="en-US" altLang="zh-CN" sz="2600" dirty="0" smtClean="0">
                <a:latin typeface="+mj-ea"/>
              </a:rPr>
              <a:t>       FROM</a:t>
            </a:r>
            <a:r>
              <a:rPr lang="en-US" altLang="zh-CN" sz="2600" dirty="0" smtClean="0"/>
              <a:t>  </a:t>
            </a:r>
            <a:r>
              <a:rPr lang="en-US" altLang="zh-CN" sz="2600" dirty="0"/>
              <a:t>Student</a:t>
            </a:r>
          </a:p>
          <a:p>
            <a:r>
              <a:rPr lang="en-US" altLang="zh-CN" sz="2600" dirty="0" smtClean="0">
                <a:latin typeface="+mj-ea"/>
              </a:rPr>
              <a:t>       </a:t>
            </a:r>
            <a:r>
              <a:rPr lang="en-US" altLang="zh-CN" sz="2600" dirty="0" smtClean="0">
                <a:solidFill>
                  <a:srgbClr val="FF0000"/>
                </a:solidFill>
                <a:latin typeface="+mj-ea"/>
              </a:rPr>
              <a:t>WHEN</a:t>
            </a:r>
            <a:r>
              <a:rPr lang="en-US" altLang="zh-CN" sz="2600" dirty="0" smtClean="0"/>
              <a:t>  </a:t>
            </a:r>
            <a:r>
              <a:rPr lang="en-US" altLang="zh-CN" sz="2600" dirty="0" err="1"/>
              <a:t>Sno</a:t>
            </a:r>
            <a:r>
              <a:rPr lang="en-US" altLang="zh-CN" sz="2600" dirty="0"/>
              <a:t>=“201500263</a:t>
            </a:r>
            <a:r>
              <a:rPr lang="en-US" altLang="zh-CN" sz="2600" dirty="0" smtClean="0"/>
              <a:t>”</a:t>
            </a:r>
            <a:endParaRPr lang="en-US" altLang="zh-CN" sz="2600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193204"/>
            <a:ext cx="3024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ea typeface="楷体_GB2312" pitchFamily="49" charset="-122"/>
              </a:rPr>
              <a:t>（</a:t>
            </a:r>
            <a:r>
              <a:rPr lang="en-US" altLang="zh-CN" sz="3200" dirty="0">
                <a:ea typeface="楷体_GB2312" pitchFamily="49" charset="-122"/>
              </a:rPr>
              <a:t>1</a:t>
            </a:r>
            <a:r>
              <a:rPr lang="zh-CN" altLang="en-US" sz="3200" dirty="0">
                <a:ea typeface="楷体_GB2312" pitchFamily="49" charset="-122"/>
              </a:rPr>
              <a:t>）</a:t>
            </a:r>
            <a:r>
              <a:rPr lang="zh-CN" altLang="zh-CN" sz="3200" dirty="0">
                <a:ea typeface="楷体_GB2312" pitchFamily="49" charset="-122"/>
              </a:rPr>
              <a:t>查询</a:t>
            </a:r>
            <a:r>
              <a:rPr lang="zh-CN" altLang="zh-CN" sz="3200" dirty="0" smtClean="0">
                <a:ea typeface="楷体_GB2312" pitchFamily="49" charset="-122"/>
              </a:rPr>
              <a:t>分析</a:t>
            </a:r>
            <a:r>
              <a:rPr lang="zh-CN" altLang="en-US" sz="3200" dirty="0" smtClean="0">
                <a:ea typeface="楷体_GB2312" pitchFamily="49" charset="-122"/>
              </a:rPr>
              <a:t>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98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7" y="1057300"/>
            <a:ext cx="7920880" cy="453650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zh-CN" sz="2400" b="1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sz="2400" b="1" dirty="0" smtClean="0">
                <a:latin typeface="幼圆" pitchFamily="49" charset="-122"/>
                <a:ea typeface="幼圆" pitchFamily="49" charset="-122"/>
              </a:rPr>
              <a:t>嵌套循环</a:t>
            </a:r>
            <a:r>
              <a:rPr lang="zh-CN" sz="2400" b="1" dirty="0">
                <a:latin typeface="幼圆" pitchFamily="49" charset="-122"/>
                <a:ea typeface="幼圆" pitchFamily="49" charset="-122"/>
              </a:rPr>
              <a:t>连接算法的代价估算公式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sz="2200" dirty="0">
                <a:latin typeface="幼圆" pitchFamily="49" charset="-122"/>
                <a:ea typeface="幼圆" pitchFamily="49" charset="-122"/>
              </a:rPr>
              <a:t>已经讨论过了嵌套循环连接算法的代价</a:t>
            </a:r>
            <a:br>
              <a:rPr lang="zh-CN" sz="2200" dirty="0">
                <a:latin typeface="幼圆" pitchFamily="49" charset="-122"/>
                <a:ea typeface="幼圆" pitchFamily="49" charset="-122"/>
              </a:rPr>
            </a:br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     </a:t>
            </a:r>
            <a:r>
              <a:rPr lang="zh-CN" altLang="zh-CN" sz="2200" dirty="0" smtClean="0">
                <a:latin typeface="幼圆" pitchFamily="49" charset="-122"/>
                <a:ea typeface="幼圆" pitchFamily="49" charset="-122"/>
              </a:rPr>
              <a:t>cost</a:t>
            </a:r>
            <a:r>
              <a:rPr lang="zh-CN" sz="2200" dirty="0">
                <a:latin typeface="幼圆" pitchFamily="49" charset="-122"/>
                <a:ea typeface="幼圆" pitchFamily="49" charset="-122"/>
              </a:rPr>
              <a:t>＝</a:t>
            </a:r>
            <a:r>
              <a:rPr lang="zh-CN" altLang="zh-CN" sz="2200" dirty="0">
                <a:latin typeface="幼圆" pitchFamily="49" charset="-122"/>
                <a:ea typeface="幼圆" pitchFamily="49" charset="-122"/>
              </a:rPr>
              <a:t>Br+Bs/(K-1) Br </a:t>
            </a: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sz="2200" dirty="0">
                <a:latin typeface="幼圆" pitchFamily="49" charset="-122"/>
                <a:ea typeface="幼圆" pitchFamily="49" charset="-122"/>
              </a:rPr>
              <a:t>如果需要把连接结果写回磁盘，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zh-CN" sz="2200" dirty="0">
                <a:latin typeface="幼圆" pitchFamily="49" charset="-122"/>
                <a:ea typeface="幼圆" pitchFamily="49" charset="-122"/>
              </a:rPr>
              <a:t>   </a:t>
            </a:r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zh-CN" sz="2200" b="1" dirty="0" smtClean="0">
                <a:latin typeface="幼圆" pitchFamily="49" charset="-122"/>
                <a:ea typeface="幼圆" pitchFamily="49" charset="-122"/>
              </a:rPr>
              <a:t>cost</a:t>
            </a:r>
            <a:r>
              <a:rPr lang="zh-CN" sz="2200" b="1" dirty="0">
                <a:latin typeface="幼圆" pitchFamily="49" charset="-122"/>
                <a:ea typeface="幼圆" pitchFamily="49" charset="-122"/>
              </a:rPr>
              <a:t>＝</a:t>
            </a:r>
            <a:r>
              <a:rPr lang="zh-CN" altLang="zh-CN" sz="2200" b="1" dirty="0">
                <a:latin typeface="幼圆" pitchFamily="49" charset="-122"/>
                <a:ea typeface="幼圆" pitchFamily="49" charset="-122"/>
              </a:rPr>
              <a:t>Br+Bs/(K-1) Br +(Frs*Nr*Ns)/Mrs</a:t>
            </a:r>
          </a:p>
          <a:p>
            <a:pPr lvl="2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b="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200" b="0" dirty="0" smtClean="0">
                <a:latin typeface="幼圆" pitchFamily="49" charset="-122"/>
                <a:ea typeface="幼圆" pitchFamily="49" charset="-122"/>
              </a:rPr>
              <a:t>其中</a:t>
            </a:r>
            <a:r>
              <a:rPr lang="zh-CN" altLang="zh-CN" sz="2200" b="0" dirty="0">
                <a:latin typeface="幼圆" pitchFamily="49" charset="-122"/>
                <a:ea typeface="幼圆" pitchFamily="49" charset="-122"/>
              </a:rPr>
              <a:t>Frs</a:t>
            </a:r>
            <a:r>
              <a:rPr lang="zh-CN" sz="2200" b="0" dirty="0">
                <a:latin typeface="幼圆" pitchFamily="49" charset="-122"/>
                <a:ea typeface="幼圆" pitchFamily="49" charset="-122"/>
              </a:rPr>
              <a:t>为连接选择性</a:t>
            </a:r>
            <a:r>
              <a:rPr lang="zh-CN" altLang="zh-CN" sz="2200" b="0" dirty="0">
                <a:latin typeface="幼圆" pitchFamily="49" charset="-122"/>
                <a:ea typeface="幼圆" pitchFamily="49" charset="-122"/>
              </a:rPr>
              <a:t>(join selectivity)</a:t>
            </a:r>
            <a:r>
              <a:rPr lang="zh-CN" sz="2200" b="0" dirty="0">
                <a:latin typeface="幼圆" pitchFamily="49" charset="-122"/>
                <a:ea typeface="幼圆" pitchFamily="49" charset="-122"/>
              </a:rPr>
              <a:t>，表示连接</a:t>
            </a:r>
            <a:r>
              <a:rPr lang="zh-CN" sz="2200" b="0" dirty="0" smtClean="0">
                <a:latin typeface="幼圆" pitchFamily="49" charset="-122"/>
                <a:ea typeface="幼圆" pitchFamily="49" charset="-122"/>
              </a:rPr>
              <a:t>结果</a:t>
            </a:r>
            <a:endParaRPr lang="en-US" altLang="zh-CN" sz="2200" b="0" dirty="0" smtClean="0">
              <a:latin typeface="幼圆" pitchFamily="49" charset="-122"/>
              <a:ea typeface="幼圆" pitchFamily="49" charset="-122"/>
            </a:endParaRPr>
          </a:p>
          <a:p>
            <a:pPr marL="237744" lvl="2" indent="0">
              <a:lnSpc>
                <a:spcPct val="130000"/>
              </a:lnSpc>
              <a:buClr>
                <a:schemeClr val="tx1"/>
              </a:buClr>
              <a:buNone/>
            </a:pPr>
            <a:r>
              <a:rPr lang="en-US" altLang="zh-CN" sz="22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sz="2200" b="0" dirty="0" smtClean="0">
                <a:latin typeface="幼圆" pitchFamily="49" charset="-122"/>
                <a:ea typeface="幼圆" pitchFamily="49" charset="-122"/>
              </a:rPr>
              <a:t>元组</a:t>
            </a:r>
            <a:r>
              <a:rPr lang="zh-CN" sz="2200" b="0" dirty="0">
                <a:latin typeface="幼圆" pitchFamily="49" charset="-122"/>
                <a:ea typeface="幼圆" pitchFamily="49" charset="-122"/>
              </a:rPr>
              <a:t>数的</a:t>
            </a:r>
            <a:r>
              <a:rPr lang="zh-CN" sz="2200" b="0" dirty="0" smtClean="0">
                <a:latin typeface="幼圆" pitchFamily="49" charset="-122"/>
                <a:ea typeface="幼圆" pitchFamily="49" charset="-122"/>
              </a:rPr>
              <a:t>比例</a:t>
            </a: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；</a:t>
            </a:r>
            <a:endParaRPr lang="zh-CN" sz="2200" b="0" dirty="0">
              <a:latin typeface="幼圆" pitchFamily="49" charset="-122"/>
              <a:ea typeface="幼圆" pitchFamily="49" charset="-122"/>
            </a:endParaRPr>
          </a:p>
          <a:p>
            <a:pPr lvl="2">
              <a:lnSpc>
                <a:spcPct val="130000"/>
              </a:lnSpc>
              <a:buClrTx/>
              <a:buFont typeface="Wingdings" pitchFamily="2" charset="2"/>
              <a:buChar char="Ø"/>
            </a:pPr>
            <a:r>
              <a:rPr lang="en-US" altLang="zh-CN" sz="2200" b="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sz="2200" b="0" dirty="0" smtClean="0">
                <a:latin typeface="幼圆" pitchFamily="49" charset="-122"/>
                <a:ea typeface="幼圆" pitchFamily="49" charset="-122"/>
              </a:rPr>
              <a:t>Mrs</a:t>
            </a:r>
            <a:r>
              <a:rPr lang="zh-CN" sz="2200" b="0" dirty="0">
                <a:latin typeface="幼圆" pitchFamily="49" charset="-122"/>
                <a:ea typeface="幼圆" pitchFamily="49" charset="-122"/>
              </a:rPr>
              <a:t>是存放连接结果的块因子，表示每块中可以存放的</a:t>
            </a:r>
            <a:r>
              <a:rPr lang="zh-CN" sz="2200" b="0" dirty="0" smtClean="0">
                <a:latin typeface="幼圆" pitchFamily="49" charset="-122"/>
                <a:ea typeface="幼圆" pitchFamily="49" charset="-122"/>
              </a:rPr>
              <a:t>结果</a:t>
            </a:r>
            <a:endParaRPr lang="en-US" altLang="zh-CN" sz="2200" b="0" dirty="0" smtClean="0">
              <a:latin typeface="幼圆" pitchFamily="49" charset="-122"/>
              <a:ea typeface="幼圆" pitchFamily="49" charset="-122"/>
            </a:endParaRPr>
          </a:p>
          <a:p>
            <a:pPr marL="237744" lvl="2" indent="0">
              <a:lnSpc>
                <a:spcPct val="130000"/>
              </a:lnSpc>
              <a:buClrTx/>
              <a:buNone/>
            </a:pPr>
            <a:r>
              <a:rPr lang="en-US" altLang="zh-CN" sz="22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sz="2200" b="0" dirty="0" smtClean="0">
                <a:latin typeface="幼圆" pitchFamily="49" charset="-122"/>
                <a:ea typeface="幼圆" pitchFamily="49" charset="-122"/>
              </a:rPr>
              <a:t>元组数目</a:t>
            </a:r>
            <a:endParaRPr lang="zh-CN" sz="2200" b="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44008" y="0"/>
            <a:ext cx="2664296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3200" b="0" dirty="0" smtClean="0">
                <a:latin typeface="宋体" pitchFamily="2" charset="-122"/>
                <a:ea typeface="宋体" pitchFamily="2" charset="-122"/>
              </a:rPr>
              <a:t>代价估算</a:t>
            </a:r>
            <a:endParaRPr lang="zh-CN" sz="32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24136" y="0"/>
            <a:ext cx="35638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基于代价的优化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6" y="1129308"/>
            <a:ext cx="7560840" cy="4464496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  <a:cs typeface="Times New Roman" pitchFamily="18" charset="0"/>
              </a:rPr>
              <a:t>4）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排序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-合并连接算法的代价估算公式</a:t>
            </a:r>
          </a:p>
          <a:p>
            <a:pPr>
              <a:lnSpc>
                <a:spcPct val="140000"/>
              </a:lnSpc>
              <a:spcBef>
                <a:spcPts val="1800"/>
              </a:spcBef>
              <a:buFont typeface="Wingdings" pitchFamily="2" charset="2"/>
              <a:buChar char="u"/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如果连接表已经按照连接属性排好序，则</a:t>
            </a:r>
            <a:br>
              <a:rPr lang="zh-CN" altLang="en-US" sz="2000" dirty="0">
                <a:latin typeface="幼圆" pitchFamily="49" charset="-122"/>
                <a:ea typeface="幼圆" pitchFamily="49" charset="-122"/>
              </a:rPr>
            </a:b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400" b="0" dirty="0" smtClean="0">
                <a:latin typeface="幼圆" pitchFamily="49" charset="-122"/>
                <a:ea typeface="幼圆" pitchFamily="49" charset="-122"/>
              </a:rPr>
              <a:t>cost</a:t>
            </a:r>
            <a:r>
              <a:rPr lang="zh-CN" altLang="en-US" sz="2400" b="0" dirty="0">
                <a:latin typeface="幼圆" pitchFamily="49" charset="-122"/>
                <a:ea typeface="幼圆" pitchFamily="49" charset="-122"/>
              </a:rPr>
              <a:t>＝Br+Bs+(Frs*Nr*Ns)/</a:t>
            </a:r>
            <a:r>
              <a:rPr lang="zh-CN" altLang="en-US" sz="2400" b="0" dirty="0" smtClean="0">
                <a:latin typeface="幼圆" pitchFamily="49" charset="-122"/>
                <a:ea typeface="幼圆" pitchFamily="49" charset="-122"/>
              </a:rPr>
              <a:t>Mrs</a:t>
            </a:r>
            <a:endParaRPr lang="zh-CN" altLang="en-US" sz="2400" b="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40000"/>
              </a:lnSpc>
              <a:spcBef>
                <a:spcPts val="1800"/>
              </a:spcBef>
              <a:buFont typeface="Wingdings" pitchFamily="2" charset="2"/>
              <a:buChar char="u"/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如果必须对文件排序</a:t>
            </a:r>
          </a:p>
          <a:p>
            <a:pPr lvl="3">
              <a:lnSpc>
                <a:spcPct val="140000"/>
              </a:lnSpc>
              <a:buClrTx/>
              <a:buFont typeface="Wingdings" pitchFamily="2" charset="2"/>
              <a:buChar char="Ø"/>
            </a:pP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需要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在代价函数中加上排序的代价</a:t>
            </a:r>
          </a:p>
          <a:p>
            <a:pPr lvl="3">
              <a:lnSpc>
                <a:spcPct val="140000"/>
              </a:lnSpc>
              <a:buClrTx/>
              <a:buFont typeface="Wingdings" pitchFamily="2" charset="2"/>
              <a:buChar char="Ø"/>
            </a:pP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 对于包含B个块的文件排序的代价大约是     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       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(2*B)+(2*B*log</a:t>
            </a:r>
            <a:r>
              <a:rPr lang="zh-CN" altLang="en-US" sz="2400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B)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44008" y="0"/>
            <a:ext cx="2664296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3200" b="0" dirty="0" smtClean="0">
                <a:latin typeface="宋体" pitchFamily="2" charset="-122"/>
                <a:ea typeface="宋体" pitchFamily="2" charset="-122"/>
              </a:rPr>
              <a:t>代价估算</a:t>
            </a:r>
            <a:endParaRPr lang="zh-CN" sz="3200" b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24136" y="0"/>
            <a:ext cx="3563888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600" smtClean="0">
                <a:latin typeface="+mn-ea"/>
                <a:ea typeface="+mn-ea"/>
              </a:rPr>
              <a:t>基于代价的优化 </a:t>
            </a:r>
            <a:endParaRPr lang="zh-CN" sz="3600" dirty="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3528" y="193204"/>
            <a:ext cx="648072" cy="6393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r>
              <a:rPr lang="en-US" altLang="zh-CN" sz="700" dirty="0" smtClean="0"/>
              <a:t>.</a:t>
            </a:r>
            <a:r>
              <a:rPr lang="en-US" altLang="zh-CN" sz="1300" dirty="0"/>
              <a:t>2</a:t>
            </a:r>
            <a:endParaRPr lang="zh-CN" altLang="en-US" sz="13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2425" y="304800"/>
            <a:ext cx="7521575" cy="457200"/>
          </a:xfrm>
        </p:spPr>
        <p:txBody>
          <a:bodyPr/>
          <a:lstStyle/>
          <a:p>
            <a:r>
              <a:rPr lang="zh-CN" sz="3200">
                <a:latin typeface="黑体" pitchFamily="2" charset="-122"/>
                <a:ea typeface="黑体" pitchFamily="2" charset="-122"/>
              </a:rPr>
              <a:t>小  结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6" y="985292"/>
            <a:ext cx="7704856" cy="4176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sz="2200" b="1" dirty="0">
                <a:latin typeface="幼圆" pitchFamily="49" charset="-122"/>
                <a:ea typeface="幼圆" pitchFamily="49" charset="-122"/>
              </a:rPr>
              <a:t>查询处理是</a:t>
            </a:r>
            <a:r>
              <a:rPr lang="zh-CN" altLang="zh-CN" sz="2200" b="1" dirty="0">
                <a:latin typeface="幼圆" pitchFamily="49" charset="-122"/>
                <a:ea typeface="幼圆" pitchFamily="49" charset="-122"/>
              </a:rPr>
              <a:t>RDBMS</a:t>
            </a:r>
            <a:r>
              <a:rPr lang="zh-CN" sz="2200" b="1" dirty="0">
                <a:latin typeface="幼圆" pitchFamily="49" charset="-122"/>
                <a:ea typeface="幼圆" pitchFamily="49" charset="-122"/>
              </a:rPr>
              <a:t>的核心，查询优化技术是查询处理的关键技术 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sz="2200" b="1" dirty="0">
                <a:latin typeface="幼圆" pitchFamily="49" charset="-122"/>
                <a:ea typeface="幼圆" pitchFamily="49" charset="-122"/>
              </a:rPr>
              <a:t>本章讲解的优化方法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b="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200" b="0" dirty="0" smtClean="0">
                <a:latin typeface="幼圆" pitchFamily="49" charset="-122"/>
                <a:ea typeface="幼圆" pitchFamily="49" charset="-122"/>
              </a:rPr>
              <a:t>启发式</a:t>
            </a:r>
            <a:r>
              <a:rPr lang="zh-CN" sz="2200" b="0" dirty="0">
                <a:latin typeface="幼圆" pitchFamily="49" charset="-122"/>
                <a:ea typeface="幼圆" pitchFamily="49" charset="-122"/>
              </a:rPr>
              <a:t>代数优化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b="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200" b="0" dirty="0" smtClean="0">
                <a:latin typeface="幼圆" pitchFamily="49" charset="-122"/>
                <a:ea typeface="幼圆" pitchFamily="49" charset="-122"/>
              </a:rPr>
              <a:t>基于</a:t>
            </a:r>
            <a:r>
              <a:rPr lang="zh-CN" sz="2200" b="0" dirty="0">
                <a:latin typeface="幼圆" pitchFamily="49" charset="-122"/>
                <a:ea typeface="幼圆" pitchFamily="49" charset="-122"/>
              </a:rPr>
              <a:t>规则的存取路径优化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b="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sz="2200" b="0" dirty="0" smtClean="0">
                <a:latin typeface="幼圆" pitchFamily="49" charset="-122"/>
                <a:ea typeface="幼圆" pitchFamily="49" charset="-122"/>
              </a:rPr>
              <a:t>基于</a:t>
            </a:r>
            <a:r>
              <a:rPr lang="zh-CN" sz="2200" b="0" dirty="0">
                <a:latin typeface="幼圆" pitchFamily="49" charset="-122"/>
                <a:ea typeface="幼圆" pitchFamily="49" charset="-122"/>
              </a:rPr>
              <a:t>代价的优化</a:t>
            </a:r>
          </a:p>
          <a:p>
            <a:pPr>
              <a:lnSpc>
                <a:spcPct val="150000"/>
              </a:lnSpc>
            </a:pPr>
            <a:r>
              <a:rPr lang="zh-CN" sz="2400" b="1" dirty="0">
                <a:latin typeface="幼圆" pitchFamily="49" charset="-122"/>
                <a:ea typeface="幼圆" pitchFamily="49" charset="-122"/>
              </a:rPr>
              <a:t>本章的目的：希望读者掌握查询优化方法的概念和技术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2425" y="304800"/>
            <a:ext cx="7521575" cy="457200"/>
          </a:xfrm>
        </p:spPr>
        <p:txBody>
          <a:bodyPr/>
          <a:lstStyle/>
          <a:p>
            <a:r>
              <a:rPr lang="zh-CN" sz="3200">
                <a:latin typeface="黑体" pitchFamily="2" charset="-122"/>
                <a:ea typeface="黑体" pitchFamily="2" charset="-122"/>
              </a:rPr>
              <a:t>小  结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6" y="1057300"/>
            <a:ext cx="7560840" cy="3240360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u"/>
            </a:pPr>
            <a:r>
              <a:rPr lang="zh-CN" sz="2400" b="1" dirty="0">
                <a:latin typeface="幼圆" pitchFamily="49" charset="-122"/>
                <a:ea typeface="幼圆" pitchFamily="49" charset="-122"/>
              </a:rPr>
              <a:t>比较复杂的查询，尤其是涉及连接和嵌套的查询</a:t>
            </a:r>
          </a:p>
          <a:p>
            <a:pPr marL="457200" indent="-457200">
              <a:lnSpc>
                <a:spcPct val="140000"/>
              </a:lnSpc>
              <a:buFont typeface="Wingdings" pitchFamily="2" charset="2"/>
              <a:buChar char="Ø"/>
            </a:pPr>
            <a:r>
              <a:rPr lang="zh-CN" sz="2200" b="0" dirty="0">
                <a:latin typeface="幼圆" pitchFamily="49" charset="-122"/>
                <a:ea typeface="幼圆" pitchFamily="49" charset="-122"/>
              </a:rPr>
              <a:t>不要把优化的任务全部放在</a:t>
            </a:r>
            <a:r>
              <a:rPr lang="zh-CN" altLang="zh-CN" sz="2200" b="0" dirty="0">
                <a:latin typeface="幼圆" pitchFamily="49" charset="-122"/>
                <a:ea typeface="幼圆" pitchFamily="49" charset="-122"/>
              </a:rPr>
              <a:t>RDBMS</a:t>
            </a:r>
            <a:r>
              <a:rPr lang="zh-CN" sz="2200" b="0" dirty="0">
                <a:latin typeface="幼圆" pitchFamily="49" charset="-122"/>
                <a:ea typeface="幼圆" pitchFamily="49" charset="-122"/>
              </a:rPr>
              <a:t>上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zh-CN" sz="2200" b="0" dirty="0">
                <a:latin typeface="幼圆" pitchFamily="49" charset="-122"/>
                <a:ea typeface="幼圆" pitchFamily="49" charset="-122"/>
              </a:rPr>
              <a:t>应该找出</a:t>
            </a:r>
            <a:r>
              <a:rPr lang="zh-CN" altLang="zh-CN" sz="2200" b="0" dirty="0">
                <a:latin typeface="幼圆" pitchFamily="49" charset="-122"/>
                <a:ea typeface="幼圆" pitchFamily="49" charset="-122"/>
              </a:rPr>
              <a:t>RDBMS</a:t>
            </a:r>
            <a:r>
              <a:rPr lang="zh-CN" sz="2200" b="0" dirty="0">
                <a:latin typeface="幼圆" pitchFamily="49" charset="-122"/>
                <a:ea typeface="幼圆" pitchFamily="49" charset="-122"/>
              </a:rPr>
              <a:t>的优化规律，以写出适合</a:t>
            </a:r>
            <a:r>
              <a:rPr lang="zh-CN" altLang="zh-CN" sz="2200" b="0" dirty="0">
                <a:latin typeface="幼圆" pitchFamily="49" charset="-122"/>
                <a:ea typeface="幼圆" pitchFamily="49" charset="-122"/>
              </a:rPr>
              <a:t>RDBMS</a:t>
            </a:r>
            <a:r>
              <a:rPr lang="zh-CN" sz="2200" b="0" dirty="0">
                <a:latin typeface="幼圆" pitchFamily="49" charset="-122"/>
                <a:ea typeface="幼圆" pitchFamily="49" charset="-122"/>
              </a:rPr>
              <a:t>自动优化的</a:t>
            </a:r>
            <a:r>
              <a:rPr lang="zh-CN" altLang="zh-CN" sz="2200" b="0" dirty="0">
                <a:latin typeface="幼圆" pitchFamily="49" charset="-122"/>
                <a:ea typeface="幼圆" pitchFamily="49" charset="-122"/>
              </a:rPr>
              <a:t>SQL</a:t>
            </a:r>
            <a:r>
              <a:rPr lang="zh-CN" sz="2200" b="0" dirty="0">
                <a:latin typeface="幼圆" pitchFamily="49" charset="-122"/>
                <a:ea typeface="幼圆" pitchFamily="49" charset="-122"/>
              </a:rPr>
              <a:t>语句 </a:t>
            </a:r>
            <a:endParaRPr lang="zh-CN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u"/>
            </a:pPr>
            <a:r>
              <a:rPr lang="zh-CN" sz="2400" b="1" dirty="0">
                <a:latin typeface="幼圆" pitchFamily="49" charset="-122"/>
                <a:ea typeface="幼圆" pitchFamily="49" charset="-122"/>
              </a:rPr>
              <a:t>对于</a:t>
            </a:r>
            <a:r>
              <a:rPr lang="zh-CN" altLang="zh-CN" sz="2400" b="1" dirty="0">
                <a:latin typeface="幼圆" pitchFamily="49" charset="-122"/>
                <a:ea typeface="幼圆" pitchFamily="49" charset="-122"/>
              </a:rPr>
              <a:t>RDBMS</a:t>
            </a:r>
            <a:r>
              <a:rPr lang="zh-CN" sz="2400" b="1" dirty="0">
                <a:latin typeface="幼圆" pitchFamily="49" charset="-122"/>
                <a:ea typeface="幼圆" pitchFamily="49" charset="-122"/>
              </a:rPr>
              <a:t>不能优化的查询需要重写查询语句，进行手工调整以优化性能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spDef>
      <a:spPr/>
      <a:bodyPr wrap="square">
        <a:spAutoFit/>
      </a:bodyPr>
      <a:lstStyle>
        <a:defPPr algn="l">
          <a:lnSpc>
            <a:spcPct val="110000"/>
          </a:lnSpc>
          <a:spcBef>
            <a:spcPct val="100000"/>
          </a:spcBef>
          <a:defRPr sz="2000" dirty="0" smtClean="0">
            <a:latin typeface="幼圆" pitchFamily="49" charset="-122"/>
            <a:ea typeface="幼圆" pitchFamily="49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5603</TotalTime>
  <Words>6544</Words>
  <Application>Microsoft Office PowerPoint</Application>
  <PresentationFormat>全屏显示(16:10)</PresentationFormat>
  <Paragraphs>908</Paragraphs>
  <Slides>93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94" baseType="lpstr">
      <vt:lpstr>角度</vt:lpstr>
      <vt:lpstr>PowerPoint 演示文稿</vt:lpstr>
      <vt:lpstr>关系系统及其查询优化</vt:lpstr>
      <vt:lpstr>Contents</vt:lpstr>
      <vt:lpstr>查询处理步骤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查询操作的算法示例</vt:lpstr>
      <vt:lpstr> —— 选择操作的实现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——连接操作的实现</vt:lpstr>
      <vt:lpstr>PowerPoint 演示文稿</vt:lpstr>
      <vt:lpstr>PowerPoint 演示文稿</vt:lpstr>
      <vt:lpstr>PowerPoint 演示文稿</vt:lpstr>
      <vt:lpstr>PowerPoint 演示文稿</vt:lpstr>
      <vt:lpstr>Contents</vt:lpstr>
      <vt:lpstr>关系数据库系统的查询优化</vt:lpstr>
      <vt:lpstr>查询优化概述</vt:lpstr>
      <vt:lpstr>PowerPoint 演示文稿</vt:lpstr>
      <vt:lpstr>查询优化的一个实例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Contents</vt:lpstr>
      <vt:lpstr>代 数 优 化</vt:lpstr>
      <vt:lpstr>PowerPoint 演示文稿</vt:lpstr>
      <vt:lpstr>PowerPoint 演示文稿</vt:lpstr>
      <vt:lpstr>PowerPoint 演示文稿</vt:lpstr>
      <vt:lpstr>PowerPoint 演示文稿</vt:lpstr>
      <vt:lpstr>关系代数表达式等价变换规则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 数 优 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 习 1</vt:lpstr>
      <vt:lpstr>PowerPoint 演示文稿</vt:lpstr>
      <vt:lpstr>Contents</vt:lpstr>
      <vt:lpstr>物 理 优 化</vt:lpstr>
      <vt:lpstr>PowerPoint 演示文稿</vt:lpstr>
      <vt:lpstr>PowerPoint 演示文稿</vt:lpstr>
      <vt:lpstr>基于启发式规则的存取路径选择优化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基于代价的优化 </vt:lpstr>
      <vt:lpstr>——统计信息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 结</vt:lpstr>
      <vt:lpstr>小  结</vt:lpstr>
    </vt:vector>
  </TitlesOfParts>
  <Company>idke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</dc:title>
  <dc:creator>RUC IDKE</dc:creator>
  <cp:lastModifiedBy>L.Zehua</cp:lastModifiedBy>
  <cp:revision>516</cp:revision>
  <dcterms:created xsi:type="dcterms:W3CDTF">2000-08-09T08:19:00Z</dcterms:created>
  <dcterms:modified xsi:type="dcterms:W3CDTF">2018-12-20T06:18:00Z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