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4"/>
  </p:notesMasterIdLst>
  <p:sldIdLst>
    <p:sldId id="686" r:id="rId2"/>
    <p:sldId id="545" r:id="rId3"/>
    <p:sldId id="689" r:id="rId4"/>
    <p:sldId id="690" r:id="rId5"/>
    <p:sldId id="691" r:id="rId6"/>
    <p:sldId id="692" r:id="rId7"/>
    <p:sldId id="693" r:id="rId8"/>
    <p:sldId id="71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14" r:id="rId22"/>
    <p:sldId id="706" r:id="rId23"/>
    <p:sldId id="707" r:id="rId24"/>
    <p:sldId id="708" r:id="rId25"/>
    <p:sldId id="711" r:id="rId26"/>
    <p:sldId id="721" r:id="rId27"/>
    <p:sldId id="559" r:id="rId28"/>
    <p:sldId id="660" r:id="rId29"/>
    <p:sldId id="655" r:id="rId30"/>
    <p:sldId id="656" r:id="rId31"/>
    <p:sldId id="657" r:id="rId32"/>
    <p:sldId id="658" r:id="rId33"/>
    <p:sldId id="564" r:id="rId34"/>
    <p:sldId id="566" r:id="rId35"/>
    <p:sldId id="569" r:id="rId36"/>
    <p:sldId id="570" r:id="rId37"/>
    <p:sldId id="662" r:id="rId38"/>
    <p:sldId id="722" r:id="rId39"/>
    <p:sldId id="573" r:id="rId40"/>
    <p:sldId id="577" r:id="rId41"/>
    <p:sldId id="574" r:id="rId42"/>
    <p:sldId id="575" r:id="rId43"/>
    <p:sldId id="578" r:id="rId44"/>
    <p:sldId id="580" r:id="rId45"/>
    <p:sldId id="581" r:id="rId46"/>
    <p:sldId id="584" r:id="rId47"/>
    <p:sldId id="585" r:id="rId48"/>
    <p:sldId id="588" r:id="rId49"/>
    <p:sldId id="589" r:id="rId50"/>
    <p:sldId id="590" r:id="rId51"/>
    <p:sldId id="592" r:id="rId52"/>
    <p:sldId id="593" r:id="rId53"/>
    <p:sldId id="677" r:id="rId54"/>
    <p:sldId id="597" r:id="rId55"/>
    <p:sldId id="598" r:id="rId56"/>
    <p:sldId id="723" r:id="rId57"/>
    <p:sldId id="600" r:id="rId58"/>
    <p:sldId id="601" r:id="rId59"/>
    <p:sldId id="602" r:id="rId60"/>
    <p:sldId id="604" r:id="rId61"/>
    <p:sldId id="605" r:id="rId62"/>
    <p:sldId id="726" r:id="rId63"/>
    <p:sldId id="607" r:id="rId64"/>
    <p:sldId id="608" r:id="rId65"/>
    <p:sldId id="611" r:id="rId66"/>
    <p:sldId id="612" r:id="rId67"/>
    <p:sldId id="724" r:id="rId68"/>
    <p:sldId id="614" r:id="rId69"/>
    <p:sldId id="615" r:id="rId70"/>
    <p:sldId id="616" r:id="rId71"/>
    <p:sldId id="619" r:id="rId72"/>
    <p:sldId id="622" r:id="rId73"/>
    <p:sldId id="620" r:id="rId74"/>
    <p:sldId id="621" r:id="rId75"/>
    <p:sldId id="623" r:id="rId76"/>
    <p:sldId id="719" r:id="rId77"/>
    <p:sldId id="624" r:id="rId78"/>
    <p:sldId id="626" r:id="rId79"/>
    <p:sldId id="725" r:id="rId80"/>
    <p:sldId id="628" r:id="rId81"/>
    <p:sldId id="629" r:id="rId82"/>
    <p:sldId id="631" r:id="rId83"/>
    <p:sldId id="630" r:id="rId84"/>
    <p:sldId id="676" r:id="rId85"/>
    <p:sldId id="682" r:id="rId86"/>
    <p:sldId id="683" r:id="rId87"/>
    <p:sldId id="684" r:id="rId88"/>
    <p:sldId id="685" r:id="rId89"/>
    <p:sldId id="646" r:id="rId90"/>
    <p:sldId id="647" r:id="rId91"/>
    <p:sldId id="648" r:id="rId92"/>
    <p:sldId id="649" r:id="rId93"/>
  </p:sldIdLst>
  <p:sldSz cx="9144000" cy="571500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BBB66"/>
    <a:srgbClr val="FF9900"/>
    <a:srgbClr val="33CCFF"/>
    <a:srgbClr val="FF66FF"/>
    <a:srgbClr val="130A36"/>
    <a:srgbClr val="34A65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94660"/>
  </p:normalViewPr>
  <p:slideViewPr>
    <p:cSldViewPr>
      <p:cViewPr>
        <p:scale>
          <a:sx n="110" d="100"/>
          <a:sy n="110" d="100"/>
        </p:scale>
        <p:origin x="-1014" y="-354"/>
      </p:cViewPr>
      <p:guideLst>
        <p:guide orient="horz" pos="182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FC96E7E4-9476-4E07-8EF2-9DAB622823FA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" y="2206625"/>
            <a:ext cx="3571875" cy="350837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-771"/>
            <a:ext cx="9146380" cy="571577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9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2318" y="-11815"/>
            <a:ext cx="1202334" cy="577210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  <a:gd name="connsiteX0" fmla="*/ 0 w 440741"/>
              <a:gd name="connsiteY0" fmla="*/ 2018381 h 2018381"/>
              <a:gd name="connsiteX1" fmla="*/ 5664 w 440741"/>
              <a:gd name="connsiteY1" fmla="*/ 0 h 2018381"/>
              <a:gd name="connsiteX2" fmla="*/ 440741 w 440741"/>
              <a:gd name="connsiteY2" fmla="*/ 4270 h 2018381"/>
              <a:gd name="connsiteX3" fmla="*/ 161182 w 440741"/>
              <a:gd name="connsiteY3" fmla="*/ 2010641 h 2018381"/>
              <a:gd name="connsiteX4" fmla="*/ 0 w 440741"/>
              <a:gd name="connsiteY4" fmla="*/ 2018381 h 2018381"/>
              <a:gd name="connsiteX0" fmla="*/ 0 w 440741"/>
              <a:gd name="connsiteY0" fmla="*/ 2018381 h 2022642"/>
              <a:gd name="connsiteX1" fmla="*/ 5664 w 440741"/>
              <a:gd name="connsiteY1" fmla="*/ 0 h 2022642"/>
              <a:gd name="connsiteX2" fmla="*/ 440741 w 440741"/>
              <a:gd name="connsiteY2" fmla="*/ 4270 h 2022642"/>
              <a:gd name="connsiteX3" fmla="*/ 104689 w 440741"/>
              <a:gd name="connsiteY3" fmla="*/ 2022642 h 2022642"/>
              <a:gd name="connsiteX4" fmla="*/ 0 w 440741"/>
              <a:gd name="connsiteY4" fmla="*/ 2018381 h 202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741" h="2022642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440741" y="4270"/>
                </a:lnTo>
                <a:lnTo>
                  <a:pt x="104689" y="2022642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-12318" y="1"/>
            <a:ext cx="9156318" cy="937287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软件学院院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19" y="1"/>
            <a:ext cx="904278" cy="9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48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318" y="1"/>
            <a:ext cx="9156318" cy="937287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软件学院院图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19" y="1"/>
            <a:ext cx="904278" cy="93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96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8" y="1047059"/>
            <a:ext cx="4834145" cy="4690028"/>
          </a:xfrm>
          <a:custGeom>
            <a:avLst/>
            <a:gdLst>
              <a:gd name="connsiteX0" fmla="*/ 0 w 3571875"/>
              <a:gd name="connsiteY0" fmla="*/ 3157538 h 3157538"/>
              <a:gd name="connsiteX1" fmla="*/ 0 w 3571875"/>
              <a:gd name="connsiteY1" fmla="*/ 0 h 3157538"/>
              <a:gd name="connsiteX2" fmla="*/ 3571875 w 3571875"/>
              <a:gd name="connsiteY2" fmla="*/ 3157538 h 3157538"/>
              <a:gd name="connsiteX3" fmla="*/ 0 w 3571875"/>
              <a:gd name="connsiteY3" fmla="*/ 3157538 h 3157538"/>
              <a:gd name="connsiteX0" fmla="*/ 0 w 3571875"/>
              <a:gd name="connsiteY0" fmla="*/ 4658347 h 4658347"/>
              <a:gd name="connsiteX1" fmla="*/ 2604052 w 3571875"/>
              <a:gd name="connsiteY1" fmla="*/ 0 h 4658347"/>
              <a:gd name="connsiteX2" fmla="*/ 3571875 w 3571875"/>
              <a:gd name="connsiteY2" fmla="*/ 4658347 h 4658347"/>
              <a:gd name="connsiteX3" fmla="*/ 0 w 3571875"/>
              <a:gd name="connsiteY3" fmla="*/ 4658347 h 4658347"/>
              <a:gd name="connsiteX0" fmla="*/ 0 w 5291344"/>
              <a:gd name="connsiteY0" fmla="*/ 4658347 h 4668287"/>
              <a:gd name="connsiteX1" fmla="*/ 2604052 w 5291344"/>
              <a:gd name="connsiteY1" fmla="*/ 0 h 4668287"/>
              <a:gd name="connsiteX2" fmla="*/ 5291344 w 5291344"/>
              <a:gd name="connsiteY2" fmla="*/ 4668287 h 4668287"/>
              <a:gd name="connsiteX3" fmla="*/ 0 w 5291344"/>
              <a:gd name="connsiteY3" fmla="*/ 4658347 h 4668287"/>
              <a:gd name="connsiteX0" fmla="*/ 0 w 3373092"/>
              <a:gd name="connsiteY0" fmla="*/ 4658347 h 4668287"/>
              <a:gd name="connsiteX1" fmla="*/ 2604052 w 3373092"/>
              <a:gd name="connsiteY1" fmla="*/ 0 h 4668287"/>
              <a:gd name="connsiteX2" fmla="*/ 3373092 w 3373092"/>
              <a:gd name="connsiteY2" fmla="*/ 4668287 h 4668287"/>
              <a:gd name="connsiteX3" fmla="*/ 0 w 3373092"/>
              <a:gd name="connsiteY3" fmla="*/ 4658347 h 4668287"/>
              <a:gd name="connsiteX0" fmla="*/ 0 w 3373092"/>
              <a:gd name="connsiteY0" fmla="*/ 4141512 h 4151452"/>
              <a:gd name="connsiteX1" fmla="*/ 2365513 w 3373092"/>
              <a:gd name="connsiteY1" fmla="*/ 0 h 4151452"/>
              <a:gd name="connsiteX2" fmla="*/ 3373092 w 3373092"/>
              <a:gd name="connsiteY2" fmla="*/ 4151452 h 4151452"/>
              <a:gd name="connsiteX3" fmla="*/ 0 w 3373092"/>
              <a:gd name="connsiteY3" fmla="*/ 4141512 h 4151452"/>
              <a:gd name="connsiteX0" fmla="*/ 0 w 4585666"/>
              <a:gd name="connsiteY0" fmla="*/ 4141512 h 4141512"/>
              <a:gd name="connsiteX1" fmla="*/ 2365513 w 4585666"/>
              <a:gd name="connsiteY1" fmla="*/ 0 h 4141512"/>
              <a:gd name="connsiteX2" fmla="*/ 4585666 w 4585666"/>
              <a:gd name="connsiteY2" fmla="*/ 4141512 h 4141512"/>
              <a:gd name="connsiteX3" fmla="*/ 0 w 4585666"/>
              <a:gd name="connsiteY3" fmla="*/ 4141512 h 4141512"/>
              <a:gd name="connsiteX0" fmla="*/ 0 w 4585666"/>
              <a:gd name="connsiteY0" fmla="*/ 4201147 h 4201147"/>
              <a:gd name="connsiteX1" fmla="*/ 3359426 w 4585666"/>
              <a:gd name="connsiteY1" fmla="*/ 0 h 4201147"/>
              <a:gd name="connsiteX2" fmla="*/ 4585666 w 4585666"/>
              <a:gd name="connsiteY2" fmla="*/ 4201147 h 4201147"/>
              <a:gd name="connsiteX3" fmla="*/ 0 w 4585666"/>
              <a:gd name="connsiteY3" fmla="*/ 4201147 h 4201147"/>
              <a:gd name="connsiteX0" fmla="*/ 0 w 4834145"/>
              <a:gd name="connsiteY0" fmla="*/ 4201147 h 4221025"/>
              <a:gd name="connsiteX1" fmla="*/ 3359426 w 4834145"/>
              <a:gd name="connsiteY1" fmla="*/ 0 h 4221025"/>
              <a:gd name="connsiteX2" fmla="*/ 4834145 w 4834145"/>
              <a:gd name="connsiteY2" fmla="*/ 4221025 h 4221025"/>
              <a:gd name="connsiteX3" fmla="*/ 0 w 4834145"/>
              <a:gd name="connsiteY3" fmla="*/ 4201147 h 422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4145" h="4221025">
                <a:moveTo>
                  <a:pt x="0" y="4201147"/>
                </a:moveTo>
                <a:lnTo>
                  <a:pt x="3359426" y="0"/>
                </a:lnTo>
                <a:lnTo>
                  <a:pt x="4834145" y="4221025"/>
                </a:lnTo>
                <a:lnTo>
                  <a:pt x="0" y="42011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12318" y="-11815"/>
            <a:ext cx="4027727" cy="575994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3352800 w 3352800"/>
              <a:gd name="connsiteY2" fmla="*/ 414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3352800"/>
              <a:gd name="connsiteY0" fmla="*/ 2006771 h 2006771"/>
              <a:gd name="connsiteX1" fmla="*/ 2021 w 3352800"/>
              <a:gd name="connsiteY1" fmla="*/ 0 h 2006771"/>
              <a:gd name="connsiteX2" fmla="*/ 1042885 w 3352800"/>
              <a:gd name="connsiteY2" fmla="*/ 270 h 2006771"/>
              <a:gd name="connsiteX3" fmla="*/ 3352800 w 3352800"/>
              <a:gd name="connsiteY3" fmla="*/ 2006771 h 2006771"/>
              <a:gd name="connsiteX4" fmla="*/ 0 w 3352800"/>
              <a:gd name="connsiteY4" fmla="*/ 2006771 h 2006771"/>
              <a:gd name="connsiteX0" fmla="*/ 0 w 1042885"/>
              <a:gd name="connsiteY0" fmla="*/ 2006771 h 2010641"/>
              <a:gd name="connsiteX1" fmla="*/ 2021 w 1042885"/>
              <a:gd name="connsiteY1" fmla="*/ 0 h 2010641"/>
              <a:gd name="connsiteX2" fmla="*/ 1042885 w 1042885"/>
              <a:gd name="connsiteY2" fmla="*/ 270 h 2010641"/>
              <a:gd name="connsiteX3" fmla="*/ 157539 w 1042885"/>
              <a:gd name="connsiteY3" fmla="*/ 2010641 h 2010641"/>
              <a:gd name="connsiteX4" fmla="*/ 0 w 1042885"/>
              <a:gd name="connsiteY4" fmla="*/ 2006771 h 2010641"/>
              <a:gd name="connsiteX0" fmla="*/ 0 w 1042885"/>
              <a:gd name="connsiteY0" fmla="*/ 2018381 h 2018381"/>
              <a:gd name="connsiteX1" fmla="*/ 2021 w 1042885"/>
              <a:gd name="connsiteY1" fmla="*/ 0 h 2018381"/>
              <a:gd name="connsiteX2" fmla="*/ 1042885 w 1042885"/>
              <a:gd name="connsiteY2" fmla="*/ 270 h 2018381"/>
              <a:gd name="connsiteX3" fmla="*/ 157539 w 1042885"/>
              <a:gd name="connsiteY3" fmla="*/ 2010641 h 2018381"/>
              <a:gd name="connsiteX4" fmla="*/ 0 w 1042885"/>
              <a:gd name="connsiteY4" fmla="*/ 2018381 h 2018381"/>
              <a:gd name="connsiteX0" fmla="*/ 0 w 1046528"/>
              <a:gd name="connsiteY0" fmla="*/ 2018381 h 2018381"/>
              <a:gd name="connsiteX1" fmla="*/ 5664 w 1046528"/>
              <a:gd name="connsiteY1" fmla="*/ 0 h 2018381"/>
              <a:gd name="connsiteX2" fmla="*/ 1046528 w 1046528"/>
              <a:gd name="connsiteY2" fmla="*/ 270 h 2018381"/>
              <a:gd name="connsiteX3" fmla="*/ 161182 w 1046528"/>
              <a:gd name="connsiteY3" fmla="*/ 2010641 h 2018381"/>
              <a:gd name="connsiteX4" fmla="*/ 0 w 1046528"/>
              <a:gd name="connsiteY4" fmla="*/ 2018381 h 2018381"/>
              <a:gd name="connsiteX0" fmla="*/ 0 w 1476449"/>
              <a:gd name="connsiteY0" fmla="*/ 2018381 h 2018381"/>
              <a:gd name="connsiteX1" fmla="*/ 5664 w 1476449"/>
              <a:gd name="connsiteY1" fmla="*/ 0 h 2018381"/>
              <a:gd name="connsiteX2" fmla="*/ 1476449 w 1476449"/>
              <a:gd name="connsiteY2" fmla="*/ 270 h 2018381"/>
              <a:gd name="connsiteX3" fmla="*/ 161182 w 1476449"/>
              <a:gd name="connsiteY3" fmla="*/ 2010641 h 2018381"/>
              <a:gd name="connsiteX4" fmla="*/ 0 w 1476449"/>
              <a:gd name="connsiteY4" fmla="*/ 2018381 h 201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6449" h="2018381">
                <a:moveTo>
                  <a:pt x="0" y="2018381"/>
                </a:moveTo>
                <a:cubicBezTo>
                  <a:pt x="674" y="1349457"/>
                  <a:pt x="4990" y="668924"/>
                  <a:pt x="5664" y="0"/>
                </a:cubicBezTo>
                <a:lnTo>
                  <a:pt x="1476449" y="270"/>
                </a:lnTo>
                <a:lnTo>
                  <a:pt x="161182" y="2010641"/>
                </a:lnTo>
                <a:lnTo>
                  <a:pt x="0" y="201838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4208861"/>
            <a:ext cx="3574257" cy="150614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4209410"/>
            <a:ext cx="9146380" cy="1505591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04800"/>
            <a:ext cx="752094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17190"/>
            <a:ext cx="7520940" cy="298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892040"/>
            <a:ext cx="2176272" cy="167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25,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5237602"/>
            <a:ext cx="4724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5142352"/>
            <a:ext cx="502920" cy="4191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6" y="265214"/>
            <a:ext cx="2615449" cy="275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27784" y="3505572"/>
            <a:ext cx="65162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第</a:t>
            </a:r>
            <a:r>
              <a:rPr lang="zh-CN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八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讲</a:t>
            </a:r>
          </a:p>
          <a:p>
            <a:pPr marL="0" lvl="1" algn="l"/>
            <a:r>
              <a:rPr lang="zh-CN" altLang="en-US" sz="54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        数据库恢复技术</a:t>
            </a:r>
            <a:endParaRPr lang="zh-CN" altLang="en-US" sz="54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32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116" y="1129308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+mj-ea"/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</a:rPr>
              <a:t>、原子性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  </a:t>
            </a:r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US" altLang="zh-CN" sz="2400" dirty="0" smtClean="0">
                <a:latin typeface="+mj-ea"/>
                <a:ea typeface="+mj-ea"/>
              </a:rPr>
              <a:t>Atomicity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987302"/>
            <a:ext cx="36004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逻辑单元要么全做或全不做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在系统崩溃后，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将恢复或撤销系统崩溃时处于活动状态的事务对数据库产生的影响，从而保证事务的原子性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  <a:p>
            <a:pPr marL="342900" lvl="1" indent="-3429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幼圆" pitchFamily="49" charset="-122"/>
                <a:ea typeface="幼圆" pitchFamily="49" charset="-122"/>
              </a:rPr>
              <a:t>事务原子性由事务管理部件（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Transaction-Management Component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）处理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201316"/>
            <a:ext cx="3528392" cy="42473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Begin Transaction;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Read(A);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A=A-1000;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IF A&lt;0 THEN 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{  </a:t>
            </a:r>
            <a:r>
              <a:rPr lang="zh-CN" altLang="en-US" sz="2200" dirty="0" smtClean="0"/>
              <a:t>输出“金额不足”；</a:t>
            </a:r>
            <a:endParaRPr lang="en-US" altLang="zh-CN" sz="2200" dirty="0" smtClean="0"/>
          </a:p>
          <a:p>
            <a:pPr algn="l"/>
            <a:r>
              <a:rPr lang="en-US" altLang="zh-CN" sz="2400" b="1" dirty="0" smtClean="0"/>
              <a:t>             Rollback;  </a:t>
            </a:r>
            <a:r>
              <a:rPr lang="en-US" altLang="zh-CN" sz="2400" dirty="0" smtClean="0"/>
              <a:t>}</a:t>
            </a:r>
          </a:p>
          <a:p>
            <a:pPr algn="l"/>
            <a:r>
              <a:rPr lang="en-US" altLang="zh-CN" sz="2200" dirty="0" smtClean="0"/>
              <a:t>     ELSE     </a:t>
            </a:r>
          </a:p>
          <a:p>
            <a:pPr algn="l"/>
            <a:r>
              <a:rPr lang="en-US" altLang="zh-CN" sz="2200" dirty="0" smtClean="0"/>
              <a:t>           Write(A);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Read(B);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B=B+1000;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Write(B);</a:t>
            </a:r>
          </a:p>
          <a:p>
            <a:pPr algn="l"/>
            <a:r>
              <a:rPr lang="en-US" altLang="zh-CN" sz="2400" b="1" dirty="0" smtClean="0"/>
              <a:t>Commit;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924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429" y="1561356"/>
            <a:ext cx="2981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 smtClean="0">
                <a:latin typeface="+mj-ea"/>
                <a:ea typeface="+mj-ea"/>
              </a:rPr>
              <a:t>、一致性</a:t>
            </a:r>
            <a:endParaRPr lang="en-US" altLang="zh-CN" sz="2400" dirty="0" smtClean="0">
              <a:latin typeface="+mj-ea"/>
              <a:ea typeface="+mj-ea"/>
            </a:endParaRPr>
          </a:p>
          <a:p>
            <a:pPr algn="l"/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latin typeface="+mj-ea"/>
                <a:ea typeface="+mj-ea"/>
              </a:rPr>
              <a:t>   </a:t>
            </a:r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US" altLang="zh-CN" sz="2400" dirty="0" smtClean="0">
                <a:latin typeface="+mj-ea"/>
                <a:ea typeface="+mj-ea"/>
              </a:rPr>
              <a:t>Consistency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5497" y="2857500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数据正确性不被破坏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1201316"/>
            <a:ext cx="3528392" cy="42473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Begin Transaction;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Read(A);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A=A-1000;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IF A&lt;0 THEN 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{  </a:t>
            </a:r>
            <a:r>
              <a:rPr lang="zh-CN" altLang="en-US" sz="2200" dirty="0" smtClean="0"/>
              <a:t>输出“金额不足”；</a:t>
            </a:r>
            <a:endParaRPr lang="en-US" altLang="zh-CN" sz="2200" dirty="0" smtClean="0"/>
          </a:p>
          <a:p>
            <a:pPr algn="l"/>
            <a:r>
              <a:rPr lang="en-US" altLang="zh-CN" sz="2400" b="1" dirty="0" smtClean="0"/>
              <a:t>             Rollback;  </a:t>
            </a:r>
            <a:r>
              <a:rPr lang="en-US" altLang="zh-CN" sz="2400" dirty="0" smtClean="0"/>
              <a:t>}</a:t>
            </a:r>
          </a:p>
          <a:p>
            <a:pPr algn="l"/>
            <a:r>
              <a:rPr lang="en-US" altLang="zh-CN" sz="2200" dirty="0" smtClean="0"/>
              <a:t>     ELSE     </a:t>
            </a:r>
          </a:p>
          <a:p>
            <a:pPr algn="l"/>
            <a:r>
              <a:rPr lang="en-US" altLang="zh-CN" sz="2200" dirty="0" smtClean="0"/>
              <a:t>           Write(A);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Read(B);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B=B+1000;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Write(B);</a:t>
            </a:r>
          </a:p>
          <a:p>
            <a:pPr algn="l"/>
            <a:r>
              <a:rPr lang="en-US" altLang="zh-CN" sz="2400" b="1" dirty="0" smtClean="0"/>
              <a:t>Commit;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55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616" y="1417340"/>
            <a:ext cx="244827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原子性与一致性与的对比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2898790"/>
            <a:ext cx="244827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原子性由系统保障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4136308"/>
            <a:ext cx="2448272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一致性由用户和程序员保障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1201316"/>
            <a:ext cx="3528392" cy="42473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Begin Transaction;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Read(A);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A=A-1000;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IF A&lt;0 THEN 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{  </a:t>
            </a:r>
            <a:r>
              <a:rPr lang="zh-CN" altLang="en-US" sz="2200" dirty="0" smtClean="0"/>
              <a:t>输出“金额不足”；</a:t>
            </a:r>
            <a:endParaRPr lang="en-US" altLang="zh-CN" sz="2200" dirty="0" smtClean="0"/>
          </a:p>
          <a:p>
            <a:pPr algn="l"/>
            <a:r>
              <a:rPr lang="en-US" altLang="zh-CN" sz="2400" b="1" dirty="0" smtClean="0"/>
              <a:t>             Rollback;  </a:t>
            </a:r>
            <a:r>
              <a:rPr lang="en-US" altLang="zh-CN" sz="2400" dirty="0" smtClean="0"/>
              <a:t>}</a:t>
            </a:r>
          </a:p>
          <a:p>
            <a:pPr algn="l"/>
            <a:r>
              <a:rPr lang="en-US" altLang="zh-CN" sz="2200" dirty="0" smtClean="0"/>
              <a:t>     ELSE     </a:t>
            </a:r>
          </a:p>
          <a:p>
            <a:pPr algn="l"/>
            <a:r>
              <a:rPr lang="en-US" altLang="zh-CN" sz="2200" dirty="0" smtClean="0"/>
              <a:t>           Write(A);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Read(B);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B=B+1000;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Write(B);</a:t>
            </a:r>
          </a:p>
          <a:p>
            <a:pPr algn="l"/>
            <a:r>
              <a:rPr lang="en-US" altLang="zh-CN" sz="2400" b="1" dirty="0" smtClean="0"/>
              <a:t>Commit;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46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134533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 smtClean="0">
                <a:latin typeface="+mj-ea"/>
                <a:ea typeface="+mj-ea"/>
              </a:rPr>
              <a:t>、永久性 （</a:t>
            </a:r>
            <a:r>
              <a:rPr lang="en-US" altLang="zh-CN" sz="2400" dirty="0" smtClean="0">
                <a:latin typeface="+mj-ea"/>
                <a:ea typeface="+mj-ea"/>
              </a:rPr>
              <a:t>Durability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92139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事务一旦提交，对数据库的改变永久地留在数据库中，发生了故障也不会丢失，除非其它事务改变它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784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4022" y="263567"/>
            <a:ext cx="377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知识回顾及场景分析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582" y="1849388"/>
            <a:ext cx="23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2400" dirty="0" smtClean="0">
                <a:latin typeface="+mj-ea"/>
                <a:ea typeface="+mj-ea"/>
              </a:rPr>
              <a:t>任何情况下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”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1266" y="2713484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无论正常运行还是产生故障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8963" y="3505572"/>
            <a:ext cx="6825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dirty="0" smtClean="0">
                <a:solidFill>
                  <a:schemeClr val="accent3"/>
                </a:solidFill>
                <a:latin typeface="幼圆" pitchFamily="49" charset="-122"/>
                <a:ea typeface="幼圆" pitchFamily="49" charset="-122"/>
              </a:rPr>
              <a:t>无论单个用户运行还是多用户并发</a:t>
            </a:r>
            <a:endParaRPr lang="zh-CN" altLang="en-US" sz="3200" dirty="0">
              <a:solidFill>
                <a:schemeClr val="accent3"/>
              </a:solidFill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8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635" y="337220"/>
            <a:ext cx="497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+mj-ea"/>
                <a:ea typeface="+mj-ea"/>
              </a:rPr>
              <a:t>问题探讨</a:t>
            </a:r>
            <a:r>
              <a:rPr lang="en-US" altLang="zh-CN" sz="2800" dirty="0" smtClean="0">
                <a:latin typeface="+mj-ea"/>
                <a:ea typeface="+mj-ea"/>
              </a:rPr>
              <a:t>——</a:t>
            </a:r>
            <a:r>
              <a:rPr lang="zh-CN" altLang="en-US" sz="2800" b="0" dirty="0" smtClean="0">
                <a:latin typeface="+mj-ea"/>
                <a:ea typeface="+mj-ea"/>
              </a:rPr>
              <a:t>多用户并发访问</a:t>
            </a:r>
            <a:endParaRPr lang="zh-CN" altLang="en-US" sz="2800" b="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2013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保障了原子性和一致性，能保障数据库的正确性吗？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19672" y="2163548"/>
            <a:ext cx="2952328" cy="3000822"/>
            <a:chOff x="2483768" y="1995686"/>
            <a:chExt cx="2952328" cy="2700739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1995686"/>
              <a:ext cx="2952328" cy="27007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R(B)=17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</a:t>
              </a:r>
              <a:r>
                <a:rPr lang="zh-CN" altLang="en-US" dirty="0" smtClean="0"/>
                <a:t>求和</a:t>
              </a:r>
              <a:r>
                <a:rPr lang="en-US" altLang="zh-CN" dirty="0" smtClean="0"/>
                <a:t>=33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A*2→A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W(A)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R(A)=32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R(B)=17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</a:t>
              </a:r>
              <a:r>
                <a:rPr lang="zh-CN" altLang="en-US" dirty="0" smtClean="0"/>
                <a:t>求和</a:t>
              </a:r>
              <a:r>
                <a:rPr lang="en-US" altLang="zh-CN" dirty="0" smtClean="0"/>
                <a:t>=49</a:t>
              </a:r>
            </a:p>
          </p:txBody>
        </p:sp>
        <p:cxnSp>
          <p:nvCxnSpPr>
            <p:cNvPr id="7" name="直接连接符 6"/>
            <p:cNvCxnSpPr>
              <a:stCxn id="5" idx="0"/>
              <a:endCxn id="5" idx="2"/>
            </p:cNvCxnSpPr>
            <p:nvPr/>
          </p:nvCxnSpPr>
          <p:spPr>
            <a:xfrm>
              <a:off x="3959932" y="1995686"/>
              <a:ext cx="0" cy="27007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148064" y="2507433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+mj-ea"/>
                <a:ea typeface="+mj-ea"/>
              </a:rPr>
              <a:t> 不可重复读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15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691680" y="2311306"/>
            <a:ext cx="2952328" cy="2723823"/>
            <a:chOff x="2483768" y="1995686"/>
            <a:chExt cx="2952328" cy="2451441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1995686"/>
              <a:ext cx="2952328" cy="2451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A*2→A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W(A)=32</a:t>
              </a:r>
            </a:p>
            <a:p>
              <a:pPr algn="l"/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R(A)=32</a:t>
              </a:r>
            </a:p>
            <a:p>
              <a:pPr algn="l"/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ROLLBACK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A</a:t>
              </a:r>
              <a:r>
                <a:rPr lang="zh-CN" altLang="en-US" dirty="0" smtClean="0"/>
                <a:t>恢复为</a:t>
              </a:r>
              <a:r>
                <a:rPr lang="en-US" altLang="zh-CN" dirty="0" smtClean="0"/>
                <a:t>16</a:t>
              </a:r>
              <a:endParaRPr lang="en-US" altLang="zh-CN" dirty="0"/>
            </a:p>
          </p:txBody>
        </p:sp>
        <p:cxnSp>
          <p:nvCxnSpPr>
            <p:cNvPr id="7" name="直接连接符 6"/>
            <p:cNvCxnSpPr>
              <a:stCxn id="5" idx="0"/>
              <a:endCxn id="5" idx="2"/>
            </p:cNvCxnSpPr>
            <p:nvPr/>
          </p:nvCxnSpPr>
          <p:spPr>
            <a:xfrm>
              <a:off x="3959932" y="1995686"/>
              <a:ext cx="0" cy="245144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95635" y="337220"/>
            <a:ext cx="497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+mj-ea"/>
                <a:ea typeface="+mj-ea"/>
              </a:rPr>
              <a:t>问题探讨</a:t>
            </a:r>
            <a:r>
              <a:rPr lang="en-US" altLang="zh-CN" sz="2800" dirty="0" smtClean="0">
                <a:latin typeface="+mj-ea"/>
                <a:ea typeface="+mj-ea"/>
              </a:rPr>
              <a:t>——</a:t>
            </a:r>
            <a:r>
              <a:rPr lang="zh-CN" altLang="en-US" sz="2800" b="0" dirty="0" smtClean="0">
                <a:latin typeface="+mj-ea"/>
                <a:ea typeface="+mj-ea"/>
              </a:rPr>
              <a:t>多用户并发访问</a:t>
            </a:r>
            <a:endParaRPr lang="zh-CN" altLang="en-US" sz="2800" b="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2013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保障了原子性和一致性，能保障数据库的正确性吗？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2507433"/>
            <a:ext cx="225334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读脏数据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53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979712" y="2217429"/>
            <a:ext cx="2952328" cy="3000822"/>
            <a:chOff x="2483768" y="1995686"/>
            <a:chExt cx="2952328" cy="2700739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1995686"/>
              <a:ext cx="2952328" cy="27007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R(A)=16</a:t>
              </a:r>
              <a:endParaRPr lang="en-US" altLang="zh-CN" dirty="0"/>
            </a:p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                   R(A)=16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A-1→A    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W(A)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A-1→A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W(A)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0"/>
              <a:endCxn id="5" idx="2"/>
            </p:cNvCxnSpPr>
            <p:nvPr/>
          </p:nvCxnSpPr>
          <p:spPr>
            <a:xfrm>
              <a:off x="3959932" y="1995686"/>
              <a:ext cx="0" cy="27007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95635" y="337220"/>
            <a:ext cx="497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latin typeface="+mj-ea"/>
                <a:ea typeface="+mj-ea"/>
              </a:rPr>
              <a:t>问题探讨</a:t>
            </a:r>
            <a:r>
              <a:rPr lang="en-US" altLang="zh-CN" sz="2800" dirty="0" smtClean="0">
                <a:latin typeface="+mj-ea"/>
                <a:ea typeface="+mj-ea"/>
              </a:rPr>
              <a:t>——</a:t>
            </a:r>
            <a:r>
              <a:rPr lang="zh-CN" altLang="en-US" sz="2800" b="0" dirty="0" smtClean="0">
                <a:latin typeface="+mj-ea"/>
                <a:ea typeface="+mj-ea"/>
              </a:rPr>
              <a:t>多用户并发访问</a:t>
            </a:r>
            <a:endParaRPr lang="zh-CN" altLang="en-US" sz="2800" b="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7624" y="12013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保障了原子性和一致性，能保障数据库的正确性吗？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2507433"/>
            <a:ext cx="225334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+mj-ea"/>
                <a:ea typeface="+mj-ea"/>
              </a:rPr>
              <a:t> </a:t>
            </a:r>
            <a:r>
              <a:rPr lang="zh-CN" altLang="en-US" sz="2800" dirty="0" smtClean="0">
                <a:latin typeface="+mj-ea"/>
                <a:ea typeface="+mj-ea"/>
              </a:rPr>
              <a:t>丢失更新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9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636" y="120131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179811"/>
            <a:ext cx="579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  一个事务的执行不能被其它干扰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9989" y="3047513"/>
            <a:ext cx="469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  如何保障事务的隔离性呢？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10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835696" y="2088926"/>
            <a:ext cx="2952328" cy="3000822"/>
            <a:chOff x="2483768" y="1995686"/>
            <a:chExt cx="2952328" cy="2700739"/>
          </a:xfrm>
        </p:grpSpPr>
        <p:sp>
          <p:nvSpPr>
            <p:cNvPr id="5" name="TextBox 4"/>
            <p:cNvSpPr txBox="1"/>
            <p:nvPr/>
          </p:nvSpPr>
          <p:spPr>
            <a:xfrm>
              <a:off x="2483768" y="1995686"/>
              <a:ext cx="2952328" cy="27007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R(A)=16</a:t>
              </a:r>
              <a:endParaRPr lang="en-US" altLang="zh-CN" dirty="0"/>
            </a:p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                   R(A)=16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A-1→A    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W(A)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A-1→A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W(A)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5" idx="0"/>
              <a:endCxn id="5" idx="2"/>
            </p:cNvCxnSpPr>
            <p:nvPr/>
          </p:nvCxnSpPr>
          <p:spPr>
            <a:xfrm>
              <a:off x="3959932" y="1995686"/>
              <a:ext cx="0" cy="27007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572000" y="175043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隔离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性的实现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8496" y="3666453"/>
            <a:ext cx="2977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幼圆" pitchFamily="49" charset="-122"/>
                <a:ea typeface="幼圆" pitchFamily="49" charset="-122"/>
              </a:rPr>
              <a:t>——</a:t>
            </a:r>
            <a:r>
              <a:rPr lang="zh-CN" altLang="en-US" sz="3200" b="1" dirty="0" smtClean="0">
                <a:latin typeface="幼圆" pitchFamily="49" charset="-122"/>
                <a:ea typeface="幼圆" pitchFamily="49" charset="-122"/>
              </a:rPr>
              <a:t>封锁机制</a:t>
            </a:r>
            <a:endParaRPr lang="zh-CN" altLang="en-US" sz="32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4049" y="2689500"/>
            <a:ext cx="343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采用合适的调度方案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61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故障的种类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数据库镜像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事务的概念与特性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恢复的实现技术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恢复策略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具有</a:t>
            </a:r>
            <a:r>
              <a:rPr lang="zh-CN" altLang="en-US" sz="2800" dirty="0"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latin typeface="+mn-ea"/>
                <a:ea typeface="+mn-ea"/>
              </a:rPr>
              <a:t>点的恢复技术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76056" y="987033"/>
            <a:ext cx="21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封锁机制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1705372"/>
            <a:ext cx="2952328" cy="3000822"/>
            <a:chOff x="2483768" y="2326482"/>
            <a:chExt cx="2952328" cy="2700739"/>
          </a:xfrm>
        </p:grpSpPr>
        <p:sp>
          <p:nvSpPr>
            <p:cNvPr id="7" name="TextBox 6"/>
            <p:cNvSpPr txBox="1"/>
            <p:nvPr/>
          </p:nvSpPr>
          <p:spPr>
            <a:xfrm>
              <a:off x="2483768" y="2326482"/>
              <a:ext cx="2952328" cy="27007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R(B)=17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</a:t>
              </a:r>
              <a:r>
                <a:rPr lang="zh-CN" altLang="en-US" dirty="0" smtClean="0"/>
                <a:t>求和</a:t>
              </a:r>
              <a:r>
                <a:rPr lang="en-US" altLang="zh-CN" dirty="0" smtClean="0"/>
                <a:t>=33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A*2→A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W(A)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R(A)=32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R(B)=17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</a:t>
              </a:r>
              <a:r>
                <a:rPr lang="zh-CN" altLang="en-US" dirty="0" smtClean="0"/>
                <a:t>求和</a:t>
              </a:r>
              <a:r>
                <a:rPr lang="en-US" altLang="zh-CN" dirty="0" smtClean="0"/>
                <a:t>=49</a:t>
              </a:r>
            </a:p>
          </p:txBody>
        </p:sp>
        <p:cxnSp>
          <p:nvCxnSpPr>
            <p:cNvPr id="8" name="直接连接符 7"/>
            <p:cNvCxnSpPr>
              <a:stCxn id="7" idx="0"/>
              <a:endCxn id="7" idx="2"/>
            </p:cNvCxnSpPr>
            <p:nvPr/>
          </p:nvCxnSpPr>
          <p:spPr>
            <a:xfrm>
              <a:off x="3959932" y="2326482"/>
              <a:ext cx="0" cy="27007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83768" y="2715325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364088" y="1705372"/>
            <a:ext cx="3528392" cy="3831818"/>
            <a:chOff x="5364088" y="1705372"/>
            <a:chExt cx="3528392" cy="3831818"/>
          </a:xfrm>
        </p:grpSpPr>
        <p:sp>
          <p:nvSpPr>
            <p:cNvPr id="11" name="TextBox 10"/>
            <p:cNvSpPr txBox="1"/>
            <p:nvPr/>
          </p:nvSpPr>
          <p:spPr>
            <a:xfrm>
              <a:off x="5364088" y="1705372"/>
              <a:ext cx="3528392" cy="38318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Lock(A),Lock(B)</a:t>
              </a:r>
            </a:p>
            <a:p>
              <a:pPr algn="l"/>
              <a:r>
                <a:rPr lang="en-US" altLang="zh-CN" dirty="0" smtClean="0"/>
                <a:t>  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R(B)=17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</a:t>
              </a:r>
              <a:r>
                <a:rPr lang="zh-CN" altLang="en-US" dirty="0" smtClean="0"/>
                <a:t>求和</a:t>
              </a:r>
              <a:r>
                <a:rPr lang="en-US" altLang="zh-CN" dirty="0" smtClean="0"/>
                <a:t>=33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    :                         R(A)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</a:t>
              </a:r>
              <a:r>
                <a:rPr lang="en-US" altLang="zh-CN" dirty="0"/>
                <a:t>R(A</a:t>
              </a:r>
              <a:r>
                <a:rPr lang="en-US" altLang="zh-CN" dirty="0" smtClean="0"/>
                <a:t>)=16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zh-CN" altLang="en-US" dirty="0" smtClean="0"/>
                <a:t>       </a:t>
              </a:r>
              <a:r>
                <a:rPr lang="en-US" altLang="zh-CN" dirty="0" smtClean="0"/>
                <a:t>R(B</a:t>
              </a:r>
              <a:r>
                <a:rPr lang="en-US" altLang="zh-CN" dirty="0"/>
                <a:t>)=</a:t>
              </a:r>
              <a:r>
                <a:rPr lang="en-US" altLang="zh-CN" dirty="0" smtClean="0"/>
                <a:t>17</a:t>
              </a:r>
              <a:r>
                <a:rPr lang="zh-CN" altLang="en-US" dirty="0" smtClean="0"/>
                <a:t>                等待</a:t>
              </a:r>
              <a:endParaRPr lang="en-US" altLang="zh-CN" dirty="0" smtClean="0"/>
            </a:p>
            <a:p>
              <a:pPr algn="l"/>
              <a:r>
                <a:rPr lang="zh-CN" altLang="en-US" dirty="0" smtClean="0"/>
                <a:t>       求和</a:t>
              </a:r>
              <a:r>
                <a:rPr lang="en-US" altLang="zh-CN" dirty="0" smtClean="0"/>
                <a:t>=33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</a:t>
              </a:r>
              <a:r>
                <a:rPr lang="en-US" altLang="zh-CN" dirty="0" err="1" smtClean="0"/>
                <a:t>Ulock</a:t>
              </a:r>
              <a:r>
                <a:rPr lang="en-US" altLang="zh-CN" dirty="0" smtClean="0"/>
                <a:t>(A)    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</a:t>
              </a:r>
              <a:r>
                <a:rPr lang="en-US" altLang="zh-CN" dirty="0" err="1" smtClean="0"/>
                <a:t>Ulock</a:t>
              </a:r>
              <a:r>
                <a:rPr lang="en-US" altLang="zh-CN" dirty="0" smtClean="0"/>
                <a:t>(B)    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      A*2→A</a:t>
              </a:r>
            </a:p>
            <a:p>
              <a:pPr algn="l"/>
              <a:r>
                <a:rPr lang="en-US" altLang="zh-CN" dirty="0" smtClean="0"/>
                <a:t>                                    W(A)=32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7380312" y="1705372"/>
              <a:ext cx="0" cy="3831818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364088" y="2137420"/>
              <a:ext cx="35283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051720" y="472970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不可重复读</a:t>
            </a:r>
            <a:endParaRPr lang="zh-CN" altLang="en-US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572000" y="3170601"/>
            <a:ext cx="576064" cy="406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6056" y="987033"/>
            <a:ext cx="21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封锁机制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75656" y="1921396"/>
            <a:ext cx="2952328" cy="2723823"/>
            <a:chOff x="2483768" y="1995686"/>
            <a:chExt cx="2952328" cy="2451441"/>
          </a:xfrm>
        </p:grpSpPr>
        <p:sp>
          <p:nvSpPr>
            <p:cNvPr id="7" name="TextBox 6"/>
            <p:cNvSpPr txBox="1"/>
            <p:nvPr/>
          </p:nvSpPr>
          <p:spPr>
            <a:xfrm>
              <a:off x="2483768" y="1995686"/>
              <a:ext cx="2952328" cy="24514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A*2→A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W(A)=32</a:t>
              </a:r>
            </a:p>
            <a:p>
              <a:pPr algn="l"/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R(A)=32</a:t>
              </a:r>
            </a:p>
            <a:p>
              <a:pPr algn="l"/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ROLLBACK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A</a:t>
              </a:r>
              <a:r>
                <a:rPr lang="zh-CN" altLang="en-US" dirty="0" smtClean="0"/>
                <a:t>恢复为</a:t>
              </a:r>
              <a:r>
                <a:rPr lang="en-US" altLang="zh-CN" dirty="0" smtClean="0"/>
                <a:t>16</a:t>
              </a:r>
              <a:endParaRPr lang="en-US" altLang="zh-CN" dirty="0"/>
            </a:p>
          </p:txBody>
        </p:sp>
        <p:cxnSp>
          <p:nvCxnSpPr>
            <p:cNvPr id="8" name="直接连接符 7"/>
            <p:cNvCxnSpPr>
              <a:stCxn id="7" idx="0"/>
              <a:endCxn id="7" idx="2"/>
            </p:cNvCxnSpPr>
            <p:nvPr/>
          </p:nvCxnSpPr>
          <p:spPr>
            <a:xfrm>
              <a:off x="3959932" y="1995686"/>
              <a:ext cx="0" cy="245144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5364088" y="1849388"/>
            <a:ext cx="2952328" cy="3554819"/>
            <a:chOff x="2483768" y="1995686"/>
            <a:chExt cx="2952328" cy="3199337"/>
          </a:xfrm>
        </p:grpSpPr>
        <p:sp>
          <p:nvSpPr>
            <p:cNvPr id="11" name="TextBox 10"/>
            <p:cNvSpPr txBox="1"/>
            <p:nvPr/>
          </p:nvSpPr>
          <p:spPr>
            <a:xfrm>
              <a:off x="2483768" y="1995686"/>
              <a:ext cx="2952328" cy="319933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Lock(A)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R(A)=16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A*2→A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W(A)=32</a:t>
              </a:r>
            </a:p>
            <a:p>
              <a:pPr algn="l"/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R(A)</a:t>
              </a:r>
            </a:p>
            <a:p>
              <a:pPr algn="l"/>
              <a:r>
                <a:rPr lang="en-US" altLang="zh-CN" dirty="0" smtClean="0"/>
                <a:t>             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 smtClean="0"/>
                <a:t>ROLLBACK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A</a:t>
              </a:r>
              <a:r>
                <a:rPr lang="zh-CN" altLang="en-US" dirty="0" smtClean="0"/>
                <a:t>恢复为</a:t>
              </a:r>
              <a:r>
                <a:rPr lang="en-US" altLang="zh-CN" dirty="0" smtClean="0"/>
                <a:t>16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</a:t>
              </a:r>
              <a:r>
                <a:rPr lang="en-US" altLang="zh-CN" dirty="0" err="1" smtClean="0"/>
                <a:t>Ulock</a:t>
              </a:r>
              <a:r>
                <a:rPr lang="en-US" altLang="zh-CN" dirty="0" smtClean="0"/>
                <a:t>(A)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R(A)=16                 </a:t>
              </a:r>
              <a:endParaRPr lang="en-US" altLang="zh-CN" dirty="0"/>
            </a:p>
          </p:txBody>
        </p:sp>
        <p:cxnSp>
          <p:nvCxnSpPr>
            <p:cNvPr id="12" name="直接连接符 11"/>
            <p:cNvCxnSpPr>
              <a:stCxn id="11" idx="0"/>
              <a:endCxn id="11" idx="2"/>
            </p:cNvCxnSpPr>
            <p:nvPr/>
          </p:nvCxnSpPr>
          <p:spPr>
            <a:xfrm>
              <a:off x="3959932" y="1995686"/>
              <a:ext cx="0" cy="3199337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3768" y="242773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691680" y="4585692"/>
            <a:ext cx="225334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读脏数据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644008" y="3170601"/>
            <a:ext cx="576064" cy="406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59632" y="1993404"/>
            <a:ext cx="2622240" cy="3000822"/>
            <a:chOff x="2362159" y="1995686"/>
            <a:chExt cx="2952328" cy="2700739"/>
          </a:xfrm>
        </p:grpSpPr>
        <p:sp>
          <p:nvSpPr>
            <p:cNvPr id="6" name="TextBox 5"/>
            <p:cNvSpPr txBox="1"/>
            <p:nvPr/>
          </p:nvSpPr>
          <p:spPr>
            <a:xfrm>
              <a:off x="2362159" y="1995686"/>
              <a:ext cx="2952328" cy="270073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T1              T2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R(A)=16</a:t>
              </a:r>
              <a:endParaRPr lang="en-US" altLang="zh-CN" dirty="0"/>
            </a:p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                R(A)=16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A-1→A    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W(A)   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A-1→A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W(A)</a:t>
              </a:r>
              <a:endParaRPr lang="zh-CN" altLang="en-US" dirty="0"/>
            </a:p>
          </p:txBody>
        </p:sp>
        <p:cxnSp>
          <p:nvCxnSpPr>
            <p:cNvPr id="7" name="直接连接符 6"/>
            <p:cNvCxnSpPr>
              <a:stCxn id="6" idx="0"/>
              <a:endCxn id="6" idx="2"/>
            </p:cNvCxnSpPr>
            <p:nvPr/>
          </p:nvCxnSpPr>
          <p:spPr>
            <a:xfrm>
              <a:off x="3838323" y="1995686"/>
              <a:ext cx="0" cy="270073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362160" y="2427734"/>
              <a:ext cx="291179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76056" y="1955944"/>
            <a:ext cx="2952328" cy="3277820"/>
            <a:chOff x="5076056" y="1955944"/>
            <a:chExt cx="2952328" cy="3277820"/>
          </a:xfrm>
        </p:grpSpPr>
        <p:sp>
          <p:nvSpPr>
            <p:cNvPr id="11" name="TextBox 10"/>
            <p:cNvSpPr txBox="1"/>
            <p:nvPr/>
          </p:nvSpPr>
          <p:spPr>
            <a:xfrm>
              <a:off x="5076056" y="1955944"/>
              <a:ext cx="2952328" cy="32778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dirty="0" smtClean="0"/>
                <a:t>           T1                 T2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Lock(A)   </a:t>
              </a:r>
            </a:p>
            <a:p>
              <a:pPr algn="l"/>
              <a:r>
                <a:rPr lang="en-US" altLang="zh-CN" dirty="0" smtClean="0"/>
                <a:t>    R(A)=16</a:t>
              </a:r>
              <a:endParaRPr lang="en-US" altLang="zh-CN" dirty="0"/>
            </a:p>
            <a:p>
              <a:pPr algn="l"/>
              <a:r>
                <a:rPr lang="en-US" altLang="zh-CN" dirty="0" smtClean="0"/>
                <a:t>                                R(A)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A-1→A                </a:t>
              </a:r>
              <a:r>
                <a:rPr lang="zh-CN" altLang="en-US" dirty="0" smtClean="0"/>
                <a:t>等待</a:t>
              </a:r>
              <a:r>
                <a:rPr lang="en-US" altLang="zh-CN" dirty="0" smtClean="0"/>
                <a:t>                  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W(A)          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ULOCK(A)         </a:t>
              </a:r>
              <a:r>
                <a:rPr lang="zh-CN" altLang="en-US" dirty="0" smtClean="0"/>
                <a:t>等待</a:t>
              </a:r>
              <a:endParaRPr lang="en-US" altLang="zh-CN" dirty="0" smtClean="0"/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 R(A)=15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 A-1→A</a:t>
              </a:r>
            </a:p>
            <a:p>
              <a:pPr algn="l"/>
              <a:r>
                <a:rPr lang="en-US" altLang="zh-CN" dirty="0"/>
                <a:t> </a:t>
              </a:r>
              <a:r>
                <a:rPr lang="en-US" altLang="zh-CN" dirty="0" smtClean="0"/>
                <a:t>                               W(A)</a:t>
              </a:r>
              <a:endParaRPr lang="zh-CN" altLang="en-US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660232" y="1955944"/>
              <a:ext cx="0" cy="327782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76056" y="2435997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44791" y="4994226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丢失更新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283968" y="3170601"/>
            <a:ext cx="576064" cy="4069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76056" y="987033"/>
            <a:ext cx="21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封锁机制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82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60032" y="1777380"/>
            <a:ext cx="3528392" cy="35548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           T1                        T2  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Lock(A),Lock(B)</a:t>
            </a:r>
          </a:p>
          <a:p>
            <a:pPr algn="l"/>
            <a:r>
              <a:rPr lang="en-US" altLang="zh-CN" dirty="0" smtClean="0"/>
              <a:t>      R(A)=16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R(B)=17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求和</a:t>
            </a:r>
            <a:r>
              <a:rPr lang="en-US" altLang="zh-CN" dirty="0" smtClean="0"/>
              <a:t>=33</a:t>
            </a:r>
            <a:endParaRPr lang="en-US" altLang="zh-CN" dirty="0"/>
          </a:p>
          <a:p>
            <a:pPr algn="l"/>
            <a:r>
              <a:rPr lang="en-US" altLang="zh-CN" dirty="0" smtClean="0"/>
              <a:t>            :                         R(A)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R(A</a:t>
            </a:r>
            <a:r>
              <a:rPr lang="en-US" altLang="zh-CN" dirty="0" smtClean="0"/>
              <a:t>)=16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</a:t>
            </a:r>
            <a:r>
              <a:rPr lang="en-US" altLang="zh-CN" dirty="0" smtClean="0"/>
              <a:t>R(B</a:t>
            </a:r>
            <a:r>
              <a:rPr lang="en-US" altLang="zh-CN" dirty="0"/>
              <a:t>)=</a:t>
            </a:r>
            <a:r>
              <a:rPr lang="en-US" altLang="zh-CN" dirty="0" smtClean="0"/>
              <a:t>17</a:t>
            </a:r>
            <a:r>
              <a:rPr lang="zh-CN" altLang="en-US" dirty="0" smtClean="0"/>
              <a:t>                等待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求和</a:t>
            </a:r>
            <a:r>
              <a:rPr lang="en-US" altLang="zh-CN" dirty="0" smtClean="0"/>
              <a:t>=33 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Ulock</a:t>
            </a:r>
            <a:r>
              <a:rPr lang="en-US" altLang="zh-CN" dirty="0" smtClean="0"/>
              <a:t>(A)    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Ulock</a:t>
            </a:r>
            <a:r>
              <a:rPr lang="en-US" altLang="zh-CN" dirty="0" smtClean="0"/>
              <a:t>(B)                   A*2→A</a:t>
            </a:r>
          </a:p>
          <a:p>
            <a:pPr algn="l"/>
            <a:r>
              <a:rPr lang="en-US" altLang="zh-CN" dirty="0" smtClean="0"/>
              <a:t>                                    W(A)=32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6876256" y="1792774"/>
            <a:ext cx="0" cy="353942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60032" y="2224822"/>
            <a:ext cx="3528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9637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问题：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1650" y="2755875"/>
            <a:ext cx="207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封锁时机？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0846" y="3497572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带来的问题？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6056" y="987033"/>
            <a:ext cx="21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封锁机制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94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1721" y="4217652"/>
            <a:ext cx="226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 smtClean="0"/>
              <a:t> 并发度问题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076056" y="987033"/>
            <a:ext cx="212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封锁机制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1620" y="225207"/>
            <a:ext cx="2052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事务的特性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7544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800" dirty="0" smtClean="0"/>
              <a:t>3</a:t>
            </a:r>
            <a:endParaRPr lang="zh-CN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5636" y="105730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、隔离性（</a:t>
            </a:r>
            <a:r>
              <a:rPr lang="en-US" altLang="zh-CN" sz="2800" dirty="0" smtClean="0">
                <a:latin typeface="+mj-ea"/>
                <a:ea typeface="+mj-ea"/>
              </a:rPr>
              <a:t>Isolation</a:t>
            </a:r>
            <a:r>
              <a:rPr lang="zh-CN" altLang="en-US" sz="2800" dirty="0" smtClean="0">
                <a:latin typeface="+mj-ea"/>
                <a:ea typeface="+mj-ea"/>
              </a:rPr>
              <a:t>）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1777380"/>
            <a:ext cx="3528392" cy="38318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/>
              <a:t>           T1                        T2  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Lock(A),Lock(B)</a:t>
            </a:r>
          </a:p>
          <a:p>
            <a:pPr algn="l"/>
            <a:r>
              <a:rPr lang="en-US" altLang="zh-CN" dirty="0" smtClean="0"/>
              <a:t>      R(A)=16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R(B)=17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求和</a:t>
            </a:r>
            <a:r>
              <a:rPr lang="en-US" altLang="zh-CN" dirty="0" smtClean="0"/>
              <a:t>=33</a:t>
            </a:r>
            <a:endParaRPr lang="en-US" altLang="zh-CN" dirty="0"/>
          </a:p>
          <a:p>
            <a:pPr algn="l"/>
            <a:r>
              <a:rPr lang="en-US" altLang="zh-CN" dirty="0" smtClean="0"/>
              <a:t>            :                         R(A)</a:t>
            </a:r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R(A</a:t>
            </a:r>
            <a:r>
              <a:rPr lang="en-US" altLang="zh-CN" dirty="0" smtClean="0"/>
              <a:t>)=16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</a:t>
            </a:r>
            <a:r>
              <a:rPr lang="en-US" altLang="zh-CN" dirty="0" smtClean="0"/>
              <a:t>R(B</a:t>
            </a:r>
            <a:r>
              <a:rPr lang="en-US" altLang="zh-CN" dirty="0"/>
              <a:t>)=</a:t>
            </a:r>
            <a:r>
              <a:rPr lang="en-US" altLang="zh-CN" dirty="0" smtClean="0"/>
              <a:t>17</a:t>
            </a:r>
            <a:r>
              <a:rPr lang="zh-CN" altLang="en-US" dirty="0" smtClean="0"/>
              <a:t>                等待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求和</a:t>
            </a:r>
            <a:r>
              <a:rPr lang="en-US" altLang="zh-CN" dirty="0" smtClean="0"/>
              <a:t>=33 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Ulock</a:t>
            </a:r>
            <a:r>
              <a:rPr lang="en-US" altLang="zh-CN" dirty="0" smtClean="0"/>
              <a:t>(A)    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Ulock</a:t>
            </a:r>
            <a:r>
              <a:rPr lang="en-US" altLang="zh-CN" dirty="0" smtClean="0"/>
              <a:t>(B)                    </a:t>
            </a:r>
            <a:r>
              <a:rPr lang="zh-CN" altLang="en-US" dirty="0" smtClean="0"/>
              <a:t>等待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                             A*2→A</a:t>
            </a:r>
          </a:p>
          <a:p>
            <a:pPr algn="l"/>
            <a:r>
              <a:rPr lang="en-US" altLang="zh-CN" dirty="0" smtClean="0"/>
              <a:t>                                    W(A)=32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876256" y="1792774"/>
            <a:ext cx="0" cy="38164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860032" y="2224822"/>
            <a:ext cx="35283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1193" y="4916115"/>
            <a:ext cx="226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sz="2400" dirty="0" smtClean="0"/>
              <a:t> 死锁问题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15616" y="196378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问题：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1650" y="2755875"/>
            <a:ext cx="207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封锁时机？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0846" y="3497572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带来的问题？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7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60783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思 考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13742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采用什么封锁策略，来尽可能地提高并发度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?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27332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系统的对事务的隐式划分采用什么原则？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26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故障的种类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数据库镜像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事务的概念与特性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恢复的实现技术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恢复策略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具有</a:t>
            </a:r>
            <a:r>
              <a:rPr lang="zh-CN" altLang="en-US" sz="2800" dirty="0"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latin typeface="+mn-ea"/>
                <a:ea typeface="+mn-ea"/>
              </a:rPr>
              <a:t>点的恢复技术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926053"/>
            <a:ext cx="810039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dirty="0">
                <a:latin typeface="+mj-ea"/>
                <a:ea typeface="+mj-ea"/>
              </a:rPr>
              <a:t>故障是不可避免的</a:t>
            </a:r>
          </a:p>
          <a:p>
            <a:pPr lvl="1" algn="l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系统故障：计算机软、硬件故障</a:t>
            </a:r>
          </a:p>
          <a:p>
            <a:pPr lvl="1" algn="l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人为故障：操作员的失误、恶意的破坏等。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dirty="0">
                <a:latin typeface="+mj-ea"/>
                <a:ea typeface="+mj-ea"/>
              </a:rPr>
              <a:t>数据库的恢复</a:t>
            </a:r>
          </a:p>
          <a:p>
            <a:pPr lvl="1" algn="l">
              <a:lnSpc>
                <a:spcPct val="20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把数据库从错误状态恢复到某已知的正确状态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亦称为一致状态或完整状态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  <p:sp>
        <p:nvSpPr>
          <p:cNvPr id="2" name="矩形 1"/>
          <p:cNvSpPr/>
          <p:nvPr/>
        </p:nvSpPr>
        <p:spPr>
          <a:xfrm>
            <a:off x="1763688" y="1201316"/>
            <a:ext cx="4572000" cy="30614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事务内部的故障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系统故障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介质故障</a:t>
            </a:r>
          </a:p>
          <a:p>
            <a:pPr algn="l"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计算机病毒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5856" y="121196"/>
            <a:ext cx="4104456" cy="792088"/>
          </a:xfrm>
        </p:spPr>
        <p:txBody>
          <a:bodyPr/>
          <a:lstStyle/>
          <a:p>
            <a:r>
              <a:rPr lang="en-US" altLang="zh-CN" sz="2400" dirty="0" smtClean="0">
                <a:latin typeface="+mj-ea"/>
              </a:rPr>
              <a:t>—— </a:t>
            </a:r>
            <a:r>
              <a:rPr lang="zh-CN" altLang="en-US" sz="2400" dirty="0" smtClean="0">
                <a:latin typeface="+mj-ea"/>
              </a:rPr>
              <a:t>事务内部可预期的</a:t>
            </a:r>
            <a:r>
              <a:rPr lang="zh-CN" altLang="en-US" sz="2400" dirty="0">
                <a:latin typeface="+mj-ea"/>
              </a:rPr>
              <a:t>故障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129308"/>
            <a:ext cx="7992888" cy="3528392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>
                <a:latin typeface="+mj-ea"/>
                <a:ea typeface="+mj-ea"/>
              </a:rPr>
              <a:t>事务内部的故障</a:t>
            </a:r>
          </a:p>
          <a:p>
            <a:pPr lvl="3">
              <a:lnSpc>
                <a:spcPct val="210000"/>
              </a:lnSpc>
              <a:buClrTx/>
              <a:buFont typeface="Wingdings" pitchFamily="2" charset="2"/>
              <a:buChar char="Ø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 有的是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可以通过事务程序本身发现的</a:t>
            </a:r>
            <a:r>
              <a:rPr lang="en-US" sz="26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见下面转账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事务的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例子</a:t>
            </a:r>
            <a:r>
              <a:rPr lang="en-US" sz="2600" dirty="0">
                <a:latin typeface="幼圆" pitchFamily="49" charset="-122"/>
                <a:ea typeface="幼圆" pitchFamily="49" charset="-122"/>
              </a:rPr>
              <a:t>)</a:t>
            </a:r>
          </a:p>
          <a:p>
            <a:pPr lvl="3">
              <a:lnSpc>
                <a:spcPct val="210000"/>
              </a:lnSpc>
              <a:buClrTx/>
              <a:buFont typeface="Wingdings" pitchFamily="2" charset="2"/>
              <a:buChar char="Ø"/>
            </a:pPr>
            <a:r>
              <a:rPr lang="en-US" altLang="zh-CN" sz="26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有的是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非预期的</a:t>
            </a:r>
          </a:p>
        </p:txBody>
      </p:sp>
      <p:sp>
        <p:nvSpPr>
          <p:cNvPr id="4" name="椭圆 3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7459" y="1273324"/>
            <a:ext cx="4182733" cy="576064"/>
            <a:chOff x="2117459" y="1273324"/>
            <a:chExt cx="4182733" cy="576064"/>
          </a:xfrm>
        </p:grpSpPr>
        <p:sp>
          <p:nvSpPr>
            <p:cNvPr id="3" name="椭圆 2"/>
            <p:cNvSpPr/>
            <p:nvPr/>
          </p:nvSpPr>
          <p:spPr>
            <a:xfrm>
              <a:off x="2117459" y="1294165"/>
              <a:ext cx="612068" cy="55522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r>
                <a:rPr lang="en-US" altLang="zh-CN" sz="1200" dirty="0" smtClean="0"/>
                <a:t>.</a:t>
              </a:r>
              <a:r>
                <a:rPr lang="en-US" altLang="zh-CN" sz="600" dirty="0" smtClean="0"/>
                <a:t>1</a:t>
              </a:r>
              <a:endParaRPr lang="zh-CN" alt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1273324"/>
              <a:ext cx="36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幼圆" pitchFamily="49" charset="-122"/>
                  <a:ea typeface="幼圆" pitchFamily="49" charset="-122"/>
                </a:rPr>
                <a:t>知识回顾与场景分析</a:t>
              </a:r>
              <a:endParaRPr lang="zh-CN" altLang="en-US" sz="2800" dirty="0">
                <a:latin typeface="幼圆" pitchFamily="49" charset="-122"/>
                <a:ea typeface="幼圆" pitchFamily="49" charset="-122"/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84735" y="0"/>
            <a:ext cx="485541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事务的概念与特性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528" y="209205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117459" y="2338281"/>
            <a:ext cx="3750685" cy="555223"/>
            <a:chOff x="2117459" y="2338281"/>
            <a:chExt cx="3750685" cy="555223"/>
          </a:xfrm>
        </p:grpSpPr>
        <p:sp>
          <p:nvSpPr>
            <p:cNvPr id="9" name="TextBox 8"/>
            <p:cNvSpPr txBox="1"/>
            <p:nvPr/>
          </p:nvSpPr>
          <p:spPr>
            <a:xfrm>
              <a:off x="2771800" y="2353444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幼圆" pitchFamily="49" charset="-122"/>
                  <a:ea typeface="幼圆" pitchFamily="49" charset="-122"/>
                </a:rPr>
                <a:t>事务的概念与定义</a:t>
              </a:r>
              <a:endParaRPr lang="zh-CN" altLang="en-US" sz="28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117459" y="2338281"/>
              <a:ext cx="612068" cy="55522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r>
                <a:rPr lang="en-US" altLang="zh-CN" sz="1200" dirty="0" smtClean="0"/>
                <a:t>.</a:t>
              </a:r>
              <a:r>
                <a:rPr lang="en-US" altLang="zh-CN" sz="600" dirty="0"/>
                <a:t>2</a:t>
              </a:r>
              <a:endParaRPr lang="zh-CN" altLang="en-US" sz="24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7459" y="3382397"/>
            <a:ext cx="2634561" cy="555223"/>
            <a:chOff x="2117459" y="3382397"/>
            <a:chExt cx="2634561" cy="555223"/>
          </a:xfrm>
        </p:grpSpPr>
        <p:sp>
          <p:nvSpPr>
            <p:cNvPr id="10" name="TextBox 9"/>
            <p:cNvSpPr txBox="1"/>
            <p:nvPr/>
          </p:nvSpPr>
          <p:spPr>
            <a:xfrm>
              <a:off x="2699792" y="3414400"/>
              <a:ext cx="2052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幼圆" pitchFamily="49" charset="-122"/>
                  <a:ea typeface="幼圆" pitchFamily="49" charset="-122"/>
                </a:rPr>
                <a:t>事务的特性</a:t>
              </a:r>
              <a:endParaRPr lang="zh-CN" altLang="en-US" sz="280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17459" y="3382397"/>
              <a:ext cx="612068" cy="55522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1</a:t>
              </a:r>
              <a:r>
                <a:rPr lang="en-US" altLang="zh-CN" sz="1200" dirty="0" smtClean="0"/>
                <a:t>.</a:t>
              </a:r>
              <a:r>
                <a:rPr lang="en-US" altLang="zh-CN" sz="800" dirty="0" smtClean="0"/>
                <a:t>3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55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20880" cy="490189"/>
          </a:xfrm>
        </p:spPr>
        <p:txBody>
          <a:bodyPr>
            <a:noAutofit/>
          </a:bodyPr>
          <a:lstStyle/>
          <a:p>
            <a:r>
              <a:rPr lang="en-US" altLang="zh-CN" sz="2200" b="1" dirty="0" smtClean="0">
                <a:ea typeface="宋体" pitchFamily="2" charset="-122"/>
              </a:rPr>
              <a:t>【</a:t>
            </a:r>
            <a:r>
              <a:rPr lang="zh-CN" altLang="en-US" sz="2200" dirty="0">
                <a:latin typeface="+mj-ea"/>
                <a:ea typeface="+mj-ea"/>
              </a:rPr>
              <a:t>例</a:t>
            </a:r>
            <a:r>
              <a:rPr lang="en-US" altLang="zh-CN" sz="2200" b="1" dirty="0" smtClean="0">
                <a:ea typeface="宋体" pitchFamily="2" charset="-122"/>
              </a:rPr>
              <a:t>】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转账事务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把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一笔金额从一个账户甲转给另一个账户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乙</a:t>
            </a:r>
            <a:endParaRPr lang="zh-CN" altLang="en-US" sz="22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5856" y="121196"/>
            <a:ext cx="43204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latin typeface="+mj-ea"/>
              </a:rPr>
              <a:t>—— </a:t>
            </a:r>
            <a:r>
              <a:rPr lang="zh-CN" altLang="en-US" sz="2400" b="0" dirty="0" smtClean="0">
                <a:latin typeface="+mj-ea"/>
              </a:rPr>
              <a:t>事务内部可预期的故障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  <p:sp>
        <p:nvSpPr>
          <p:cNvPr id="2" name="矩形 1"/>
          <p:cNvSpPr/>
          <p:nvPr/>
        </p:nvSpPr>
        <p:spPr>
          <a:xfrm>
            <a:off x="2051720" y="1701069"/>
            <a:ext cx="6480720" cy="3748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>
                <a:latin typeface="+mj-ea"/>
                <a:ea typeface="+mj-ea"/>
              </a:rPr>
              <a:t> BEGIN TRANSACTION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>
                <a:latin typeface="+mj-ea"/>
                <a:ea typeface="+mj-ea"/>
              </a:rPr>
              <a:t> </a:t>
            </a:r>
            <a:r>
              <a:rPr lang="en-US" altLang="zh-CN" b="0" dirty="0" smtClean="0">
                <a:latin typeface="+mj-ea"/>
                <a:ea typeface="+mj-ea"/>
              </a:rPr>
              <a:t>   </a:t>
            </a:r>
            <a:r>
              <a:rPr lang="zh-CN" altLang="en-US" b="0" dirty="0" smtClean="0">
                <a:latin typeface="+mj-ea"/>
                <a:ea typeface="+mj-ea"/>
              </a:rPr>
              <a:t>读</a:t>
            </a:r>
            <a:r>
              <a:rPr lang="zh-CN" altLang="en-US" b="0" dirty="0">
                <a:latin typeface="+mj-ea"/>
                <a:ea typeface="+mj-ea"/>
              </a:rPr>
              <a:t>账户甲的余额</a:t>
            </a:r>
            <a:r>
              <a:rPr lang="en-US" altLang="zh-CN" b="0" dirty="0">
                <a:latin typeface="+mj-ea"/>
                <a:ea typeface="+mj-ea"/>
              </a:rPr>
              <a:t>BALANCE</a:t>
            </a:r>
            <a:r>
              <a:rPr lang="zh-CN" altLang="en-US" b="0" dirty="0">
                <a:latin typeface="+mj-ea"/>
                <a:ea typeface="+mj-ea"/>
              </a:rPr>
              <a:t>；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BALANCE=BALANCE-AMOUNT</a:t>
            </a:r>
            <a:r>
              <a:rPr lang="zh-CN" altLang="en-US" b="0" dirty="0">
                <a:latin typeface="+mj-ea"/>
                <a:ea typeface="+mj-ea"/>
              </a:rPr>
              <a:t>；</a:t>
            </a:r>
            <a:r>
              <a:rPr lang="en-US" altLang="zh-CN" b="0" dirty="0">
                <a:latin typeface="+mj-ea"/>
                <a:ea typeface="+mj-ea"/>
              </a:rPr>
              <a:t>(AMOUNT </a:t>
            </a:r>
            <a:r>
              <a:rPr lang="zh-CN" altLang="en-US" b="0" dirty="0">
                <a:latin typeface="+mj-ea"/>
                <a:ea typeface="+mj-ea"/>
              </a:rPr>
              <a:t>为转账金额</a:t>
            </a:r>
            <a:r>
              <a:rPr lang="en-US" altLang="zh-CN" b="0" dirty="0">
                <a:latin typeface="+mj-ea"/>
                <a:ea typeface="+mj-ea"/>
              </a:rPr>
              <a:t>)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IF (BALANCE </a:t>
            </a:r>
            <a:r>
              <a:rPr lang="en-US" altLang="zh-CN" b="0" dirty="0">
                <a:latin typeface="+mj-ea"/>
                <a:ea typeface="+mj-ea"/>
              </a:rPr>
              <a:t>&lt; 0 ) THEN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>
                <a:latin typeface="+mj-ea"/>
                <a:ea typeface="+mj-ea"/>
              </a:rPr>
              <a:t>       </a:t>
            </a:r>
            <a:r>
              <a:rPr lang="en-US" altLang="zh-CN" b="0" dirty="0" smtClean="0">
                <a:latin typeface="+mj-ea"/>
                <a:ea typeface="+mj-ea"/>
              </a:rPr>
              <a:t>   </a:t>
            </a:r>
            <a:r>
              <a:rPr lang="en-US" altLang="zh-CN" b="0" dirty="0">
                <a:latin typeface="+mj-ea"/>
                <a:ea typeface="+mj-ea"/>
              </a:rPr>
              <a:t>{   </a:t>
            </a:r>
            <a:r>
              <a:rPr lang="zh-CN" altLang="en-US" b="0" dirty="0">
                <a:latin typeface="+mj-ea"/>
                <a:ea typeface="+mj-ea"/>
              </a:rPr>
              <a:t>打印</a:t>
            </a:r>
            <a:r>
              <a:rPr lang="en-US" altLang="zh-CN" b="0" dirty="0">
                <a:latin typeface="+mj-ea"/>
                <a:ea typeface="+mj-ea"/>
              </a:rPr>
              <a:t>'</a:t>
            </a:r>
            <a:r>
              <a:rPr lang="zh-CN" altLang="en-US" b="0" dirty="0">
                <a:latin typeface="+mj-ea"/>
                <a:ea typeface="+mj-ea"/>
              </a:rPr>
              <a:t>金额不足，不能转账</a:t>
            </a:r>
            <a:r>
              <a:rPr lang="en-US" altLang="zh-CN" b="0" dirty="0">
                <a:latin typeface="+mj-ea"/>
                <a:ea typeface="+mj-ea"/>
              </a:rPr>
              <a:t>'</a:t>
            </a:r>
            <a:r>
              <a:rPr lang="zh-CN" altLang="en-US" b="0" dirty="0">
                <a:latin typeface="+mj-ea"/>
                <a:ea typeface="+mj-ea"/>
              </a:rPr>
              <a:t>；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          ROLLBACK</a:t>
            </a:r>
            <a:r>
              <a:rPr lang="zh-CN" altLang="en-US" b="0" dirty="0">
                <a:latin typeface="+mj-ea"/>
                <a:ea typeface="+mj-ea"/>
              </a:rPr>
              <a:t>；</a:t>
            </a:r>
            <a:r>
              <a:rPr lang="en-US" altLang="zh-CN" b="0" dirty="0">
                <a:latin typeface="+mj-ea"/>
                <a:ea typeface="+mj-ea"/>
              </a:rPr>
              <a:t>(</a:t>
            </a:r>
            <a:r>
              <a:rPr lang="zh-CN" altLang="en-US" b="0" dirty="0">
                <a:latin typeface="+mj-ea"/>
                <a:ea typeface="+mj-ea"/>
              </a:rPr>
              <a:t>撤销刚才的修改，恢复事务</a:t>
            </a:r>
            <a:r>
              <a:rPr lang="en-US" altLang="zh-CN" b="0" dirty="0">
                <a:latin typeface="+mj-ea"/>
                <a:ea typeface="+mj-ea"/>
              </a:rPr>
              <a:t>)    }    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ELSE</a:t>
            </a:r>
            <a:endParaRPr lang="en-US" altLang="zh-CN" b="0" dirty="0">
              <a:latin typeface="+mj-ea"/>
              <a:ea typeface="+mj-ea"/>
            </a:endParaRP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>
                <a:latin typeface="+mj-ea"/>
                <a:ea typeface="+mj-ea"/>
              </a:rPr>
              <a:t>        </a:t>
            </a:r>
            <a:r>
              <a:rPr lang="en-US" altLang="zh-CN" b="0" dirty="0" smtClean="0">
                <a:latin typeface="+mj-ea"/>
                <a:ea typeface="+mj-ea"/>
              </a:rPr>
              <a:t> </a:t>
            </a:r>
            <a:r>
              <a:rPr lang="en-US" altLang="zh-CN" b="0" dirty="0">
                <a:latin typeface="+mj-ea"/>
                <a:ea typeface="+mj-ea"/>
              </a:rPr>
              <a:t>{   </a:t>
            </a:r>
            <a:r>
              <a:rPr lang="zh-CN" altLang="en-US" b="0" dirty="0">
                <a:latin typeface="+mj-ea"/>
                <a:ea typeface="+mj-ea"/>
              </a:rPr>
              <a:t>读账户乙的余额</a:t>
            </a:r>
            <a:r>
              <a:rPr lang="en-US" altLang="zh-CN" b="0" dirty="0">
                <a:latin typeface="+mj-ea"/>
                <a:ea typeface="+mj-ea"/>
              </a:rPr>
              <a:t>BALANCE1</a:t>
            </a:r>
            <a:r>
              <a:rPr lang="zh-CN" altLang="en-US" b="0" dirty="0">
                <a:latin typeface="+mj-ea"/>
                <a:ea typeface="+mj-ea"/>
              </a:rPr>
              <a:t>；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         BALANCE1=BALANCE1+AMOUNT</a:t>
            </a:r>
            <a:r>
              <a:rPr lang="zh-CN" altLang="en-US" b="0" dirty="0">
                <a:latin typeface="+mj-ea"/>
                <a:ea typeface="+mj-ea"/>
              </a:rPr>
              <a:t>；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0" dirty="0" smtClean="0">
                <a:latin typeface="+mj-ea"/>
                <a:ea typeface="+mj-ea"/>
              </a:rPr>
              <a:t>             写</a:t>
            </a:r>
            <a:r>
              <a:rPr lang="zh-CN" altLang="en-US" b="0" dirty="0">
                <a:latin typeface="+mj-ea"/>
                <a:ea typeface="+mj-ea"/>
              </a:rPr>
              <a:t>回</a:t>
            </a:r>
            <a:r>
              <a:rPr lang="en-US" altLang="zh-CN" b="0" dirty="0">
                <a:latin typeface="+mj-ea"/>
                <a:ea typeface="+mj-ea"/>
              </a:rPr>
              <a:t>BALANCE1</a:t>
            </a:r>
            <a:r>
              <a:rPr lang="zh-CN" altLang="en-US" b="0" dirty="0">
                <a:latin typeface="+mj-ea"/>
                <a:ea typeface="+mj-ea"/>
              </a:rPr>
              <a:t>；</a:t>
            </a:r>
          </a:p>
          <a:p>
            <a:pPr algn="l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0" dirty="0" smtClean="0">
                <a:latin typeface="+mj-ea"/>
                <a:ea typeface="+mj-ea"/>
              </a:rPr>
              <a:t>             COMMIT</a:t>
            </a:r>
            <a:r>
              <a:rPr lang="zh-CN" altLang="en-US" b="0" dirty="0" smtClean="0">
                <a:latin typeface="+mj-ea"/>
                <a:ea typeface="+mj-ea"/>
              </a:rPr>
              <a:t>；  </a:t>
            </a:r>
            <a:r>
              <a:rPr lang="en-US" altLang="zh-CN" b="0" dirty="0">
                <a:latin typeface="+mj-ea"/>
                <a:ea typeface="+mj-ea"/>
              </a:rPr>
              <a:t>}</a:t>
            </a:r>
            <a:endParaRPr lang="zh-CN" altLang="en-US" b="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34863" y="972553"/>
            <a:ext cx="7325569" cy="3685147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在这段程序中若产生账户甲余额不足的情况，应用程序可以发现并让事务回滚，撤销已作的修改，恢复数据库到正确状态，这属于预期故障。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这个例子所包括的两个更新操作要么全部完成要么全部不做。否则就会使数据库处于不一致状态，例如只把账户甲的余额减少了而没有把账户乙的余额增加。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5856" y="121196"/>
            <a:ext cx="41764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latin typeface="+mj-ea"/>
              </a:rPr>
              <a:t>—— </a:t>
            </a:r>
            <a:r>
              <a:rPr lang="zh-CN" altLang="en-US" sz="2400" b="0" dirty="0" smtClean="0">
                <a:latin typeface="+mj-ea"/>
              </a:rPr>
              <a:t>事务内部可预期的故障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36104"/>
            <a:ext cx="7992888" cy="458569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事务内部更多的故障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是非预期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的，是不能由应用程序处理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的</a:t>
            </a:r>
            <a:endParaRPr lang="en-US" altLang="zh-CN" sz="2800" dirty="0">
              <a:latin typeface="幼圆" pitchFamily="49" charset="-122"/>
              <a:ea typeface="幼圆" pitchFamily="49" charset="-122"/>
            </a:endParaRPr>
          </a:p>
          <a:p>
            <a:pPr marL="802386" lvl="4" indent="-2857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运算溢出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802386" lvl="4" indent="-2857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并发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事务发生死锁而被选中撤销该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802386" lvl="4" indent="-285750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违反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了某些完整性限制等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事务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故障仅指这类非预期的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故障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事务故障的恢复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2800" b="1" dirty="0">
                <a:latin typeface="+mj-ea"/>
                <a:ea typeface="+mj-ea"/>
              </a:rPr>
              <a:t>撤消</a:t>
            </a:r>
            <a:r>
              <a:rPr lang="zh-CN" altLang="en-US" sz="2800" b="1" dirty="0" smtClean="0">
                <a:latin typeface="+mj-ea"/>
                <a:ea typeface="+mj-ea"/>
              </a:rPr>
              <a:t>事务（</a:t>
            </a:r>
            <a:r>
              <a:rPr lang="en-US" altLang="zh-CN" sz="2800" b="1" dirty="0" smtClean="0">
                <a:latin typeface="+mj-ea"/>
                <a:ea typeface="+mj-ea"/>
              </a:rPr>
              <a:t>UNDO</a:t>
            </a:r>
            <a:r>
              <a:rPr lang="zh-CN" altLang="en-US" sz="2800" b="1" dirty="0">
                <a:latin typeface="+mj-ea"/>
                <a:ea typeface="+mj-ea"/>
              </a:rPr>
              <a:t>）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5856" y="121196"/>
            <a:ext cx="43204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latin typeface="+mj-ea"/>
              </a:rPr>
              <a:t>—— </a:t>
            </a:r>
            <a:r>
              <a:rPr lang="zh-CN" altLang="en-US" sz="2400" b="0" dirty="0" smtClean="0">
                <a:latin typeface="+mj-ea"/>
              </a:rPr>
              <a:t>事务非预期的故障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75856" y="121196"/>
            <a:ext cx="2880320" cy="783462"/>
          </a:xfrm>
        </p:spPr>
        <p:txBody>
          <a:bodyPr/>
          <a:lstStyle/>
          <a:p>
            <a:r>
              <a:rPr lang="en-US" altLang="zh-CN" sz="2800" dirty="0" smtClean="0">
                <a:latin typeface="+mj-ea"/>
              </a:rPr>
              <a:t>—— </a:t>
            </a:r>
            <a:r>
              <a:rPr lang="zh-CN" altLang="en-US" sz="2800" dirty="0" smtClean="0">
                <a:latin typeface="+mj-ea"/>
              </a:rPr>
              <a:t>系统故障</a:t>
            </a:r>
            <a:endParaRPr lang="zh-CN" altLang="en-US" sz="2800" dirty="0">
              <a:latin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864096"/>
            <a:ext cx="7992888" cy="48017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+mj-ea"/>
                <a:ea typeface="+mj-ea"/>
              </a:rPr>
              <a:t>系统故障</a:t>
            </a:r>
            <a:r>
              <a:rPr lang="en-US" altLang="zh-CN" sz="2000" b="1" dirty="0">
                <a:latin typeface="+mj-ea"/>
                <a:ea typeface="+mj-ea"/>
              </a:rPr>
              <a:t>: </a:t>
            </a:r>
            <a:r>
              <a:rPr lang="en-US" altLang="zh-CN" sz="2000" b="1" dirty="0" smtClean="0">
                <a:latin typeface="+mj-ea"/>
                <a:ea typeface="+mj-ea"/>
              </a:rPr>
              <a:t> </a:t>
            </a:r>
            <a:r>
              <a:rPr lang="zh-CN" altLang="en-US" sz="2000" b="0" dirty="0" smtClean="0">
                <a:latin typeface="幼圆" pitchFamily="49" charset="-122"/>
                <a:ea typeface="幼圆" pitchFamily="49" charset="-122"/>
              </a:rPr>
              <a:t>称为</a:t>
            </a:r>
            <a:r>
              <a:rPr lang="zh-CN" altLang="en-US" sz="2000" b="0" dirty="0">
                <a:latin typeface="幼圆" pitchFamily="49" charset="-122"/>
                <a:ea typeface="幼圆" pitchFamily="49" charset="-122"/>
              </a:rPr>
              <a:t>软故障，是指造成系统停止运转的任何事件，</a:t>
            </a:r>
            <a:r>
              <a:rPr lang="zh-CN" altLang="en-US" sz="2000" b="0" dirty="0" smtClean="0">
                <a:latin typeface="幼圆" pitchFamily="49" charset="-122"/>
                <a:ea typeface="幼圆" pitchFamily="49" charset="-122"/>
              </a:rPr>
              <a:t>使得系统</a:t>
            </a:r>
            <a:r>
              <a:rPr lang="zh-CN" altLang="en-US" sz="2000" b="0" dirty="0">
                <a:latin typeface="幼圆" pitchFamily="49" charset="-122"/>
                <a:ea typeface="幼圆" pitchFamily="49" charset="-122"/>
              </a:rPr>
              <a:t>要重新</a:t>
            </a:r>
            <a:r>
              <a:rPr lang="zh-CN" altLang="en-US" sz="2000" b="0" dirty="0" smtClean="0">
                <a:latin typeface="幼圆" pitchFamily="49" charset="-122"/>
                <a:ea typeface="幼圆" pitchFamily="49" charset="-122"/>
              </a:rPr>
              <a:t>启动</a:t>
            </a:r>
            <a:endParaRPr lang="zh-CN" altLang="en-US" sz="2000" b="0" dirty="0">
              <a:latin typeface="幼圆" pitchFamily="49" charset="-122"/>
              <a:ea typeface="幼圆" pitchFamily="49" charset="-122"/>
            </a:endParaRPr>
          </a:p>
          <a:p>
            <a:pPr lvl="3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整个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系统的正常运行突然被破坏</a:t>
            </a:r>
          </a:p>
          <a:p>
            <a:pPr lvl="3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所有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正在运行的事务都非正常终止</a:t>
            </a:r>
          </a:p>
          <a:p>
            <a:pPr lvl="3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不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破坏数据库</a:t>
            </a:r>
          </a:p>
          <a:p>
            <a:pPr lvl="3"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内存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中数据库缓冲区的信息全部丢失</a:t>
            </a:r>
          </a:p>
          <a:p>
            <a:pPr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系统故障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的常见原因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特定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类型的硬件错误（如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CPU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故障）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操作系统故障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DBMS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代码错误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系统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断电</a:t>
            </a:r>
          </a:p>
        </p:txBody>
      </p:sp>
      <p:sp>
        <p:nvSpPr>
          <p:cNvPr id="4" name="椭圆 3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91191" y="1057300"/>
            <a:ext cx="7945305" cy="42484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发生系统故障时，事务未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提交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marL="802386" lvl="4" indent="-285750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策略：强行撤消（</a:t>
            </a:r>
            <a:r>
              <a:rPr lang="en-US" sz="2600" dirty="0">
                <a:latin typeface="幼圆" pitchFamily="49" charset="-122"/>
                <a:ea typeface="幼圆" pitchFamily="49" charset="-122"/>
              </a:rPr>
              <a:t>UNDO</a:t>
            </a:r>
            <a:r>
              <a:rPr lang="zh-CN" altLang="en-US" sz="2600" dirty="0">
                <a:latin typeface="幼圆" pitchFamily="49" charset="-122"/>
                <a:ea typeface="幼圆" pitchFamily="49" charset="-122"/>
              </a:rPr>
              <a:t>）所有未完成</a:t>
            </a:r>
            <a:r>
              <a:rPr lang="zh-CN" altLang="en-US" sz="2600" dirty="0" smtClean="0">
                <a:latin typeface="幼圆" pitchFamily="49" charset="-122"/>
                <a:ea typeface="幼圆" pitchFamily="49" charset="-122"/>
              </a:rPr>
              <a:t>事务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发生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系统故障时，事务已提交，但缓冲区中的信息尚未完全写回到磁盘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上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marL="802386" lvl="4" indent="-285750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策略：重做（</a:t>
            </a:r>
            <a:r>
              <a:rPr lang="en-US" sz="2800" dirty="0" smtClean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）所有已提交的事务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5856" y="121196"/>
            <a:ext cx="4104456" cy="78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 smtClean="0">
                <a:latin typeface="+mj-ea"/>
              </a:rPr>
              <a:t>系统故障的恢复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40360" y="121196"/>
            <a:ext cx="2627784" cy="812326"/>
          </a:xfrm>
        </p:spPr>
        <p:txBody>
          <a:bodyPr/>
          <a:lstStyle/>
          <a:p>
            <a:r>
              <a:rPr lang="en-US" altLang="zh-CN" dirty="0" smtClean="0">
                <a:latin typeface="+mj-ea"/>
              </a:rPr>
              <a:t>—— </a:t>
            </a:r>
            <a:r>
              <a:rPr lang="zh-CN" altLang="en-US" dirty="0" smtClean="0">
                <a:latin typeface="+mj-ea"/>
              </a:rPr>
              <a:t>介质</a:t>
            </a:r>
            <a:r>
              <a:rPr lang="zh-CN" altLang="en-US" dirty="0">
                <a:latin typeface="+mj-ea"/>
              </a:rPr>
              <a:t>故障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35383" y="1201316"/>
            <a:ext cx="7801113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0" dirty="0">
                <a:latin typeface="+mj-ea"/>
                <a:ea typeface="+mj-ea"/>
              </a:rPr>
              <a:t>介质故障</a:t>
            </a:r>
            <a:r>
              <a:rPr lang="en-US" altLang="zh-CN" sz="2800" b="1" dirty="0">
                <a:latin typeface="幼圆" pitchFamily="49" charset="-122"/>
                <a:ea typeface="幼圆" pitchFamily="49" charset="-122"/>
              </a:rPr>
              <a:t>:  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称为硬故障，指外存故障</a:t>
            </a:r>
          </a:p>
          <a:p>
            <a:pPr lvl="4"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磁盘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损坏</a:t>
            </a:r>
          </a:p>
          <a:p>
            <a:pPr lvl="4"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磁头碰撞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操作系统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的某种潜在错误</a:t>
            </a:r>
          </a:p>
          <a:p>
            <a:pPr lvl="4">
              <a:lnSpc>
                <a:spcPct val="15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瞬时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强磁场干扰</a:t>
            </a:r>
          </a:p>
        </p:txBody>
      </p:sp>
      <p:sp>
        <p:nvSpPr>
          <p:cNvPr id="4" name="椭圆 3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88852" y="1102739"/>
            <a:ext cx="8047644" cy="441905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装入数据库发生介质故障前某个时刻的数据副本</a:t>
            </a:r>
          </a:p>
          <a:p>
            <a:pPr>
              <a:lnSpc>
                <a:spcPct val="20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重做自此时始的所有成功事务，将这些事务已提交的结果重新记入数据库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676400" y="4381500"/>
            <a:ext cx="6400800" cy="63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524000" y="4191000"/>
            <a:ext cx="3276600" cy="63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75856" y="121196"/>
            <a:ext cx="4104456" cy="78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>
                <a:latin typeface="+mj-ea"/>
              </a:rPr>
              <a:t>介质</a:t>
            </a:r>
            <a:r>
              <a:rPr lang="zh-CN" altLang="en-US" b="0" dirty="0" smtClean="0">
                <a:latin typeface="+mj-ea"/>
              </a:rPr>
              <a:t>故障的恢复</a:t>
            </a:r>
            <a:endParaRPr lang="zh-CN" altLang="en-US" b="0" dirty="0">
              <a:latin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1640" y="1201316"/>
            <a:ext cx="7704856" cy="43204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800" b="1" dirty="0">
                <a:ea typeface="黑体" pitchFamily="2" charset="-122"/>
              </a:rPr>
              <a:t>计算机病毒</a:t>
            </a:r>
          </a:p>
          <a:p>
            <a:pPr lvl="3">
              <a:lnSpc>
                <a:spcPct val="12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一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种人为的故障或破坏，是一些恶作剧者研制的一种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计算机程序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2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可以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繁殖和传播</a:t>
            </a:r>
          </a:p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800" b="1" dirty="0">
                <a:ea typeface="黑体" pitchFamily="2" charset="-122"/>
              </a:rPr>
              <a:t>危害</a:t>
            </a:r>
          </a:p>
          <a:p>
            <a:pPr lvl="3">
              <a:lnSpc>
                <a:spcPct val="14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破坏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、盗窃系统中的数据</a:t>
            </a:r>
          </a:p>
          <a:p>
            <a:pPr lvl="3">
              <a:lnSpc>
                <a:spcPct val="140000"/>
              </a:lnSpc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破坏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系统文件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5856" y="121196"/>
            <a:ext cx="2880320" cy="783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</a:t>
            </a:r>
            <a:r>
              <a:rPr lang="zh-CN" altLang="en-US" dirty="0">
                <a:ea typeface="楷体" charset="-122"/>
              </a:rPr>
              <a:t>计算机病毒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88" y="227708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115616" y="184493"/>
            <a:ext cx="23042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0" dirty="0">
                <a:latin typeface="+mn-ea"/>
                <a:ea typeface="+mn-ea"/>
              </a:rPr>
              <a:t>故障的种类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故障的种类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数据库镜像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latin typeface="+mn-ea"/>
                <a:ea typeface="+mn-ea"/>
              </a:rPr>
              <a:t>事务的概念与特性</a:t>
            </a: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恢复的实现技术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恢复策略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具有</a:t>
            </a:r>
            <a:r>
              <a:rPr lang="zh-CN" altLang="en-US" sz="2800" dirty="0"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latin typeface="+mn-ea"/>
                <a:ea typeface="+mn-ea"/>
              </a:rPr>
              <a:t>点的恢复技术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0"/>
            <a:ext cx="3456384" cy="913284"/>
          </a:xfrm>
        </p:spPr>
        <p:txBody>
          <a:bodyPr/>
          <a:lstStyle/>
          <a:p>
            <a:r>
              <a:rPr lang="zh-CN" altLang="en-US" sz="3600" dirty="0" smtClean="0">
                <a:latin typeface="+mn-ea"/>
                <a:ea typeface="+mn-ea"/>
              </a:rPr>
              <a:t>恢复</a:t>
            </a:r>
            <a:r>
              <a:rPr lang="zh-CN" altLang="en-US" sz="3600" dirty="0">
                <a:latin typeface="+mn-ea"/>
                <a:ea typeface="+mn-ea"/>
              </a:rPr>
              <a:t>的实现技术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7992888" cy="453650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+mj-ea"/>
                <a:ea typeface="+mj-ea"/>
              </a:rPr>
              <a:t>恢复操作的基本原理：冗余</a:t>
            </a:r>
          </a:p>
          <a:p>
            <a:pPr lvl="2">
              <a:lnSpc>
                <a:spcPct val="130000"/>
              </a:lnSpc>
              <a:buClrTx/>
              <a:buFont typeface="Wingdings" pitchFamily="2" charset="2"/>
              <a:buChar char="Ø"/>
            </a:pP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 利用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存储在系统其它地方的冗余数据来重建数据库中已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被 </a:t>
            </a:r>
            <a:endParaRPr lang="en-US" altLang="zh-CN" sz="2200" b="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30000"/>
              </a:lnSpc>
              <a:buClrTx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200" b="0" dirty="0" smtClean="0">
                <a:latin typeface="幼圆" pitchFamily="49" charset="-122"/>
                <a:ea typeface="幼圆" pitchFamily="49" charset="-122"/>
              </a:rPr>
              <a:t>破坏</a:t>
            </a:r>
            <a:r>
              <a:rPr lang="zh-CN" altLang="en-US" sz="2200" b="0" dirty="0">
                <a:latin typeface="幼圆" pitchFamily="49" charset="-122"/>
                <a:ea typeface="幼圆" pitchFamily="49" charset="-122"/>
              </a:rPr>
              <a:t>或不正确的那部分数据</a:t>
            </a:r>
          </a:p>
          <a:p>
            <a:pPr>
              <a:lnSpc>
                <a:spcPct val="13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+mj-ea"/>
                <a:ea typeface="+mj-ea"/>
              </a:rPr>
              <a:t>恢复机制涉及的关键</a:t>
            </a:r>
            <a:r>
              <a:rPr lang="zh-CN" altLang="en-US" sz="2400" b="1" dirty="0" smtClean="0">
                <a:latin typeface="+mj-ea"/>
                <a:ea typeface="+mj-ea"/>
              </a:rPr>
              <a:t>问题：</a:t>
            </a:r>
            <a:endParaRPr lang="zh-CN" altLang="en-US" sz="2400" b="1" dirty="0">
              <a:latin typeface="+mj-ea"/>
              <a:ea typeface="+mj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）如何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建立冗余数据</a:t>
            </a:r>
          </a:p>
          <a:p>
            <a:pPr marL="1638300" lvl="3" indent="-266700">
              <a:lnSpc>
                <a:spcPct val="13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数据转储（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backup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）</a:t>
            </a:r>
          </a:p>
          <a:p>
            <a:pPr marL="1638300" lvl="3" indent="-266700">
              <a:lnSpc>
                <a:spcPct val="13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登记日志文件（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logging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）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）如何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利用这些冗余数据实施数据库恢复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　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　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4159" y="1561356"/>
            <a:ext cx="3587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数据库系统的首要目的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：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389" y="2344540"/>
            <a:ext cx="3621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保证数据的正确性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136" y="3304646"/>
            <a:ext cx="23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“任何情况下”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3878" y="4057634"/>
            <a:ext cx="53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无论是正常运行还是产生故障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4824815"/>
            <a:ext cx="574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 algn="l"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无论单个用户运行还是多用户并发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335038" y="1561356"/>
            <a:ext cx="2406418" cy="2330607"/>
            <a:chOff x="6335038" y="1561356"/>
            <a:chExt cx="2406418" cy="2330607"/>
          </a:xfrm>
        </p:grpSpPr>
        <p:pic>
          <p:nvPicPr>
            <p:cNvPr id="1026" name="Picture 2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5038" y="1570702"/>
              <a:ext cx="541218" cy="84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2576" y="1561356"/>
              <a:ext cx="717776" cy="810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1651714"/>
              <a:ext cx="785080" cy="74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流程图: 磁盘 9"/>
            <p:cNvSpPr/>
            <p:nvPr/>
          </p:nvSpPr>
          <p:spPr>
            <a:xfrm>
              <a:off x="6444208" y="2868301"/>
              <a:ext cx="2137702" cy="1023662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0265" y="3401585"/>
              <a:ext cx="505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7164288" y="2495165"/>
              <a:ext cx="686986" cy="356683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395536" y="214045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 smtClean="0"/>
              <a:t>1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77869" y="19320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知识回顾与场景分析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5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79712" y="1345332"/>
            <a:ext cx="4320480" cy="26642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）静态转储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与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动态转储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）海量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转储与增量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转储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349188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 smtClean="0">
                <a:latin typeface="+mj-ea"/>
              </a:rPr>
              <a:t>数据转储方法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9992" y="121196"/>
            <a:ext cx="2592288" cy="792088"/>
          </a:xfrm>
        </p:spPr>
        <p:txBody>
          <a:bodyPr/>
          <a:lstStyle/>
          <a:p>
            <a:r>
              <a:rPr lang="en-US" altLang="zh-CN" dirty="0" smtClean="0">
                <a:ea typeface="楷体" charset="-122"/>
              </a:rPr>
              <a:t>—— </a:t>
            </a:r>
            <a:r>
              <a:rPr lang="zh-CN" altLang="en-US" dirty="0" smtClean="0">
                <a:latin typeface="+mj-ea"/>
              </a:rPr>
              <a:t>数据</a:t>
            </a:r>
            <a:r>
              <a:rPr lang="zh-CN" altLang="en-US" dirty="0">
                <a:latin typeface="+mj-ea"/>
              </a:rPr>
              <a:t>转储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47664" y="1201316"/>
            <a:ext cx="4330700" cy="22193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一、什么是数据转储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二、转储方法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27984" y="121196"/>
            <a:ext cx="3491880" cy="792088"/>
          </a:xfrm>
        </p:spPr>
        <p:txBody>
          <a:bodyPr/>
          <a:lstStyle/>
          <a:p>
            <a:r>
              <a:rPr lang="en-US" altLang="zh-CN" sz="2400" dirty="0" smtClean="0">
                <a:latin typeface="+mj-ea"/>
              </a:rPr>
              <a:t>—— </a:t>
            </a:r>
            <a:r>
              <a:rPr lang="zh-CN" altLang="en-US" sz="2400" dirty="0" smtClean="0">
                <a:latin typeface="+mj-ea"/>
              </a:rPr>
              <a:t>什么</a:t>
            </a:r>
            <a:r>
              <a:rPr lang="zh-CN" altLang="en-US" sz="2400" dirty="0">
                <a:latin typeface="+mj-ea"/>
              </a:rPr>
              <a:t>是数据转储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20880" cy="4032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转储是指</a:t>
            </a:r>
            <a:r>
              <a:rPr lang="en-US" sz="2800" b="1" dirty="0">
                <a:latin typeface="幼圆" pitchFamily="49" charset="-122"/>
                <a:ea typeface="幼圆" pitchFamily="49" charset="-122"/>
              </a:rPr>
              <a:t>DBA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将整个数据库复制到磁带或另一个磁盘上保存起来的过程，备用的数据称为后备副本或后援副本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+mj-ea"/>
                <a:ea typeface="+mj-ea"/>
              </a:rPr>
              <a:t>如何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数据库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遭到破坏后可以将后备副本重新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装入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装后备副本只能将数据库恢复到转储时的状态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913284"/>
            <a:ext cx="7848872" cy="4801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系统中无运行事务时进行的转储操作</a:t>
            </a:r>
          </a:p>
          <a:p>
            <a:pPr lvl="4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转储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开始时数据库处于一致性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状态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转储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期间不允许对数据库的任何存取、修改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活动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得到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的一定是一个数据一致性的副本 </a:t>
            </a:r>
            <a:endParaRPr lang="en-US" altLang="zh-CN" sz="2200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l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优点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：实现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简单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l"/>
            </a:pP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 smtClean="0">
                <a:latin typeface="+mj-ea"/>
                <a:ea typeface="+mj-ea"/>
              </a:rPr>
              <a:t>缺点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：降低了数据库的可用性</a:t>
            </a:r>
          </a:p>
          <a:p>
            <a:pPr lvl="3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转储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必须等待正运行的用户事务结束 </a:t>
            </a:r>
          </a:p>
          <a:p>
            <a:pPr lvl="3">
              <a:lnSpc>
                <a:spcPct val="150000"/>
              </a:lnSpc>
              <a:buClrTx/>
              <a:buFont typeface="Arial" pitchFamily="34" charset="0"/>
              <a:buChar char="•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新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的事务必须等转储结束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28803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 smtClean="0">
                <a:latin typeface="+mj-ea"/>
              </a:rPr>
              <a:t>静态转储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776864" cy="3240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转储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操作与用户事务并发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进行转储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期间允许对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数据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库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进行存取或修改</a:t>
            </a:r>
          </a:p>
          <a:p>
            <a:pPr lvl="3">
              <a:lnSpc>
                <a:spcPct val="120000"/>
              </a:lnSpc>
              <a:buClrTx/>
              <a:buFont typeface="Wingdings" pitchFamily="2" charset="2"/>
              <a:buChar char="l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优点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不用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等待正在运行的用户事务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结束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不会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影响新事务的运行</a:t>
            </a:r>
          </a:p>
          <a:p>
            <a:pPr lvl="3">
              <a:lnSpc>
                <a:spcPct val="120000"/>
              </a:lnSpc>
              <a:buClrTx/>
              <a:buFont typeface="Wingdings" pitchFamily="2" charset="2"/>
              <a:buChar char="l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缺点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20000"/>
              </a:lnSpc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不能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保证副本中的数据正确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有效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>
                <a:latin typeface="+mj-ea"/>
              </a:rPr>
              <a:t>动态</a:t>
            </a:r>
            <a:r>
              <a:rPr lang="zh-CN" altLang="en-US" b="0" dirty="0" smtClean="0">
                <a:latin typeface="+mj-ea"/>
              </a:rPr>
              <a:t>转储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51520" y="4362117"/>
            <a:ext cx="8892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【</a:t>
            </a:r>
            <a:r>
              <a:rPr lang="zh-CN" altLang="en-US" sz="2200" dirty="0">
                <a:latin typeface="+mj-ea"/>
                <a:ea typeface="+mj-ea"/>
              </a:rPr>
              <a:t>例</a:t>
            </a: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】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在转储期间的某个时刻</a:t>
            </a:r>
            <a:r>
              <a:rPr lang="en-US" altLang="zh-CN" b="0" i="1" dirty="0" err="1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b="0" dirty="0" err="1">
                <a:latin typeface="幼圆" pitchFamily="49" charset="-122"/>
                <a:ea typeface="幼圆" pitchFamily="49" charset="-122"/>
              </a:rPr>
              <a:t>c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，系统把数据</a:t>
            </a:r>
            <a:r>
              <a:rPr lang="en-US" altLang="zh-CN" b="0" dirty="0" smtClean="0">
                <a:latin typeface="幼圆" pitchFamily="49" charset="-122"/>
                <a:ea typeface="幼圆" pitchFamily="49" charset="-122"/>
              </a:rPr>
              <a:t>A=100 </a:t>
            </a:r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转储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磁带上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，而在下一时刻</a:t>
            </a:r>
            <a:r>
              <a:rPr lang="en-US" altLang="zh-CN" b="0" i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altLang="zh-CN" b="0" dirty="0">
                <a:latin typeface="幼圆" pitchFamily="49" charset="-122"/>
                <a:ea typeface="幼圆" pitchFamily="49" charset="-122"/>
              </a:rPr>
              <a:t>d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，某一事务将</a:t>
            </a:r>
            <a:r>
              <a:rPr lang="en-US" altLang="zh-CN" b="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改为</a:t>
            </a:r>
            <a:r>
              <a:rPr lang="en-US" altLang="zh-CN" b="0" dirty="0">
                <a:latin typeface="幼圆" pitchFamily="49" charset="-122"/>
                <a:ea typeface="幼圆" pitchFamily="49" charset="-122"/>
              </a:rPr>
              <a:t>200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。转储结束后</a:t>
            </a:r>
            <a:r>
              <a:rPr lang="zh-CN" altLang="en-US" b="0" dirty="0" smtClean="0">
                <a:latin typeface="幼圆" pitchFamily="49" charset="-122"/>
                <a:ea typeface="幼圆" pitchFamily="49" charset="-122"/>
              </a:rPr>
              <a:t>，后备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副本上的</a:t>
            </a:r>
            <a:r>
              <a:rPr lang="en-US" altLang="zh-CN" b="0" dirty="0">
                <a:latin typeface="幼圆" pitchFamily="49" charset="-122"/>
                <a:ea typeface="幼圆" pitchFamily="49" charset="-122"/>
              </a:rPr>
              <a:t>A</a:t>
            </a:r>
            <a:r>
              <a:rPr lang="zh-CN" altLang="en-US" b="0" dirty="0">
                <a:latin typeface="幼圆" pitchFamily="49" charset="-122"/>
                <a:ea typeface="幼圆" pitchFamily="49" charset="-122"/>
              </a:rPr>
              <a:t>已是过时的数据了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201316"/>
            <a:ext cx="7848872" cy="36724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60000"/>
              </a:spcBef>
              <a:buFont typeface="Wingdings" pitchFamily="2" charset="2"/>
              <a:buChar char="u"/>
            </a:pPr>
            <a:r>
              <a:rPr lang="zh-CN" altLang="en-US" sz="2800" b="0" dirty="0">
                <a:latin typeface="+mj-ea"/>
                <a:ea typeface="+mj-ea"/>
              </a:rPr>
              <a:t>利用动态转储得到的副本进行故障恢复</a:t>
            </a:r>
          </a:p>
          <a:p>
            <a:pPr lvl="2">
              <a:lnSpc>
                <a:spcPct val="140000"/>
              </a:lnSpc>
              <a:spcBef>
                <a:spcPct val="6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需要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把动态转储期间各事务对数据库的修改活动登记下来，建立日志文件</a:t>
            </a:r>
          </a:p>
          <a:p>
            <a:pPr lvl="2">
              <a:lnSpc>
                <a:spcPct val="140000"/>
              </a:lnSpc>
              <a:spcBef>
                <a:spcPct val="60000"/>
              </a:spcBef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后备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副本加上日志文件才能把数据库恢复到某一时刻的正确状态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28803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>
                <a:latin typeface="+mj-ea"/>
              </a:rPr>
              <a:t>动态</a:t>
            </a:r>
            <a:r>
              <a:rPr lang="zh-CN" altLang="en-US" b="0" dirty="0" smtClean="0">
                <a:latin typeface="+mj-ea"/>
              </a:rPr>
              <a:t>转储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8036923" cy="44644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+mj-ea"/>
                <a:ea typeface="+mj-ea"/>
              </a:rPr>
              <a:t>海量转储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每次转储全部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数据库</a:t>
            </a:r>
            <a:endParaRPr lang="zh-CN" altLang="en-US" sz="2400" b="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+mj-ea"/>
                <a:ea typeface="+mj-ea"/>
              </a:rPr>
              <a:t>增量转储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只转储上次转储后更新过的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数据</a:t>
            </a:r>
            <a:endParaRPr lang="zh-CN" altLang="en-US" sz="2000" b="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0" dirty="0">
                <a:latin typeface="+mj-ea"/>
                <a:ea typeface="+mj-ea"/>
              </a:rPr>
              <a:t>海量转储与增量转储比较</a:t>
            </a:r>
          </a:p>
          <a:p>
            <a:pPr lvl="3">
              <a:lnSpc>
                <a:spcPct val="14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从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恢复角度看，使用海量转储得到的后备副本进行恢复往往更方便</a:t>
            </a:r>
          </a:p>
          <a:p>
            <a:pPr lvl="3">
              <a:lnSpc>
                <a:spcPct val="14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但如果数据库很大，事务处理又十分频繁，则增量转储方式更实用更有效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381642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latin typeface="+mj-ea"/>
              </a:rPr>
              <a:t>—— </a:t>
            </a:r>
            <a:r>
              <a:rPr lang="zh-CN" altLang="en-US" sz="2400" b="0" dirty="0" smtClean="0">
                <a:latin typeface="+mj-ea"/>
              </a:rPr>
              <a:t>海量转储与增量转储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30596" y="1201316"/>
            <a:ext cx="2746375" cy="479425"/>
          </a:xfrm>
        </p:spPr>
        <p:txBody>
          <a:bodyPr/>
          <a:lstStyle/>
          <a:p>
            <a:r>
              <a:rPr lang="zh-CN" altLang="en-US" sz="2400" b="1" dirty="0">
                <a:latin typeface="+mj-ea"/>
                <a:ea typeface="+mj-ea"/>
              </a:rPr>
              <a:t>转储方法分类</a:t>
            </a: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1187450" y="1897063"/>
            <a:ext cx="6781800" cy="1905000"/>
            <a:chOff x="0" y="0"/>
            <a:chExt cx="2282" cy="1734"/>
          </a:xfrm>
        </p:grpSpPr>
        <p:grpSp>
          <p:nvGrpSpPr>
            <p:cNvPr id="29701" name="Group 5"/>
            <p:cNvGrpSpPr/>
            <p:nvPr/>
          </p:nvGrpSpPr>
          <p:grpSpPr bwMode="auto">
            <a:xfrm>
              <a:off x="3" y="3"/>
              <a:ext cx="2276" cy="1728"/>
              <a:chOff x="0" y="0"/>
              <a:chExt cx="2276" cy="1728"/>
            </a:xfrm>
          </p:grpSpPr>
          <p:grpSp>
            <p:nvGrpSpPr>
              <p:cNvPr id="29702" name="Group 6"/>
              <p:cNvGrpSpPr/>
              <p:nvPr/>
            </p:nvGrpSpPr>
            <p:grpSpPr bwMode="auto">
              <a:xfrm>
                <a:off x="0" y="0"/>
                <a:ext cx="852" cy="768"/>
                <a:chOff x="0" y="0"/>
                <a:chExt cx="852" cy="768"/>
              </a:xfrm>
            </p:grpSpPr>
            <p:sp>
              <p:nvSpPr>
                <p:cNvPr id="2970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76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1000" b="0"/>
                    <a:t> </a:t>
                  </a:r>
                </a:p>
                <a:p>
                  <a:pPr eaLnBrk="0" hangingPunct="0"/>
                  <a:endParaRPr lang="zh-CN" altLang="en-US" sz="2400" b="0"/>
                </a:p>
              </p:txBody>
            </p:sp>
            <p:sp>
              <p:nvSpPr>
                <p:cNvPr id="2970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5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05" name="Group 9"/>
              <p:cNvGrpSpPr/>
              <p:nvPr/>
            </p:nvGrpSpPr>
            <p:grpSpPr bwMode="auto">
              <a:xfrm>
                <a:off x="852" y="0"/>
                <a:ext cx="1424" cy="384"/>
                <a:chOff x="0" y="0"/>
                <a:chExt cx="1424" cy="384"/>
              </a:xfrm>
            </p:grpSpPr>
            <p:sp>
              <p:nvSpPr>
                <p:cNvPr id="2970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33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>
                      <a:latin typeface="+mj-ea"/>
                      <a:ea typeface="+mj-ea"/>
                    </a:rPr>
                    <a:t>转储状态</a:t>
                  </a:r>
                  <a:endParaRPr lang="zh-CN" altLang="en-US" sz="2400" b="0">
                    <a:latin typeface="+mj-ea"/>
                    <a:ea typeface="+mj-ea"/>
                  </a:endParaRPr>
                </a:p>
              </p:txBody>
            </p:sp>
            <p:sp>
              <p:nvSpPr>
                <p:cNvPr id="29707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42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08" name="Group 12"/>
              <p:cNvGrpSpPr/>
              <p:nvPr/>
            </p:nvGrpSpPr>
            <p:grpSpPr bwMode="auto">
              <a:xfrm>
                <a:off x="852" y="384"/>
                <a:ext cx="750" cy="384"/>
                <a:chOff x="0" y="0"/>
                <a:chExt cx="750" cy="384"/>
              </a:xfrm>
            </p:grpSpPr>
            <p:sp>
              <p:nvSpPr>
                <p:cNvPr id="2970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/>
                    <a:t>动态转储</a:t>
                  </a:r>
                  <a:endParaRPr lang="zh-CN" altLang="en-US" sz="2000" b="0" dirty="0"/>
                </a:p>
              </p:txBody>
            </p:sp>
            <p:sp>
              <p:nvSpPr>
                <p:cNvPr id="29710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1" name="Group 15"/>
              <p:cNvGrpSpPr/>
              <p:nvPr/>
            </p:nvGrpSpPr>
            <p:grpSpPr bwMode="auto">
              <a:xfrm>
                <a:off x="1602" y="384"/>
                <a:ext cx="674" cy="384"/>
                <a:chOff x="0" y="0"/>
                <a:chExt cx="674" cy="384"/>
              </a:xfrm>
            </p:grpSpPr>
            <p:sp>
              <p:nvSpPr>
                <p:cNvPr id="2971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/>
                    <a:t>静态转储</a:t>
                  </a:r>
                  <a:endParaRPr lang="zh-CN" altLang="en-US" sz="2400" b="0"/>
                </a:p>
              </p:txBody>
            </p:sp>
            <p:sp>
              <p:nvSpPr>
                <p:cNvPr id="29713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4" name="Group 18"/>
              <p:cNvGrpSpPr/>
              <p:nvPr/>
            </p:nvGrpSpPr>
            <p:grpSpPr bwMode="auto">
              <a:xfrm>
                <a:off x="0" y="768"/>
                <a:ext cx="338" cy="960"/>
                <a:chOff x="0" y="0"/>
                <a:chExt cx="338" cy="960"/>
              </a:xfrm>
            </p:grpSpPr>
            <p:sp>
              <p:nvSpPr>
                <p:cNvPr id="2971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131"/>
                  <a:ext cx="252" cy="6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+mj-ea"/>
                      <a:ea typeface="+mj-ea"/>
                    </a:rPr>
                    <a:t>转储方式</a:t>
                  </a:r>
                  <a:endParaRPr lang="zh-CN" altLang="en-US" sz="2400" b="0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9716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8" cy="96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7" name="Group 21"/>
              <p:cNvGrpSpPr/>
              <p:nvPr/>
            </p:nvGrpSpPr>
            <p:grpSpPr bwMode="auto">
              <a:xfrm>
                <a:off x="338" y="768"/>
                <a:ext cx="514" cy="480"/>
                <a:chOff x="0" y="0"/>
                <a:chExt cx="514" cy="480"/>
              </a:xfrm>
            </p:grpSpPr>
            <p:sp>
              <p:nvSpPr>
                <p:cNvPr id="2971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海量转储</a:t>
                  </a:r>
                  <a:endParaRPr lang="zh-CN" altLang="en-US" sz="2000" b="0" dirty="0">
                    <a:latin typeface="幼圆" pitchFamily="49" charset="-122"/>
                    <a:ea typeface="幼圆" pitchFamily="49" charset="-122"/>
                  </a:endParaRPr>
                </a:p>
                <a:p>
                  <a:pPr eaLnBrk="0" hangingPunct="0"/>
                  <a:endParaRPr lang="zh-CN" altLang="en-US" sz="24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19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0" name="Group 24"/>
              <p:cNvGrpSpPr/>
              <p:nvPr/>
            </p:nvGrpSpPr>
            <p:grpSpPr bwMode="auto">
              <a:xfrm>
                <a:off x="852" y="768"/>
                <a:ext cx="750" cy="480"/>
                <a:chOff x="0" y="0"/>
                <a:chExt cx="750" cy="480"/>
              </a:xfrm>
            </p:grpSpPr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动态海量转储</a:t>
                  </a:r>
                  <a:endParaRPr lang="zh-CN" altLang="en-US" sz="20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2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3" name="Group 27"/>
              <p:cNvGrpSpPr/>
              <p:nvPr/>
            </p:nvGrpSpPr>
            <p:grpSpPr bwMode="auto">
              <a:xfrm>
                <a:off x="1602" y="768"/>
                <a:ext cx="674" cy="480"/>
                <a:chOff x="0" y="0"/>
                <a:chExt cx="674" cy="480"/>
              </a:xfrm>
            </p:grpSpPr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静态海量转储</a:t>
                  </a:r>
                  <a:endParaRPr lang="zh-CN" altLang="en-US" sz="20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25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6" name="Group 30"/>
              <p:cNvGrpSpPr/>
              <p:nvPr/>
            </p:nvGrpSpPr>
            <p:grpSpPr bwMode="auto">
              <a:xfrm>
                <a:off x="338" y="1248"/>
                <a:ext cx="514" cy="480"/>
                <a:chOff x="0" y="0"/>
                <a:chExt cx="514" cy="480"/>
              </a:xfrm>
            </p:grpSpPr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2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增量转储</a:t>
                  </a:r>
                  <a:endParaRPr lang="zh-CN" altLang="en-US" sz="44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2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1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29" name="Group 33"/>
              <p:cNvGrpSpPr/>
              <p:nvPr/>
            </p:nvGrpSpPr>
            <p:grpSpPr bwMode="auto">
              <a:xfrm>
                <a:off x="852" y="1248"/>
                <a:ext cx="750" cy="480"/>
                <a:chOff x="0" y="0"/>
                <a:chExt cx="750" cy="480"/>
              </a:xfrm>
            </p:grpSpPr>
            <p:sp>
              <p:nvSpPr>
                <p:cNvPr id="2973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64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动态增量转储</a:t>
                  </a:r>
                  <a:endParaRPr lang="zh-CN" altLang="en-US" sz="20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5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32" name="Group 36"/>
              <p:cNvGrpSpPr/>
              <p:nvPr/>
            </p:nvGrpSpPr>
            <p:grpSpPr bwMode="auto">
              <a:xfrm>
                <a:off x="1602" y="1248"/>
                <a:ext cx="674" cy="480"/>
                <a:chOff x="0" y="0"/>
                <a:chExt cx="674" cy="480"/>
              </a:xfrm>
            </p:grpSpPr>
            <p:sp>
              <p:nvSpPr>
                <p:cNvPr id="2973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8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r>
                    <a:rPr lang="zh-CN" altLang="en-US" sz="2000" dirty="0">
                      <a:latin typeface="幼圆" pitchFamily="49" charset="-122"/>
                      <a:ea typeface="幼圆" pitchFamily="49" charset="-122"/>
                    </a:rPr>
                    <a:t>静态增量转储</a:t>
                  </a:r>
                  <a:endParaRPr lang="zh-CN" altLang="en-US" sz="2000" b="0" dirty="0"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7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282" cy="173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0" name="Rectangle 2"/>
          <p:cNvSpPr txBox="1">
            <a:spLocks noChangeArrowheads="1"/>
          </p:cNvSpPr>
          <p:nvPr/>
        </p:nvSpPr>
        <p:spPr>
          <a:xfrm>
            <a:off x="4427984" y="121196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latin typeface="+mj-ea"/>
              </a:rPr>
              <a:t>—— </a:t>
            </a:r>
            <a:r>
              <a:rPr lang="zh-CN" altLang="en-US" sz="2400" b="0" dirty="0" smtClean="0">
                <a:latin typeface="+mj-ea"/>
              </a:rPr>
              <a:t>转储方法小结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95646" y="1345332"/>
            <a:ext cx="6160729" cy="30243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一、日志文件的格式和内容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二、日志文件的作用</a:t>
            </a: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三、登记日志文件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427984" y="121196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latin typeface="+mj-ea"/>
              </a:rPr>
              <a:t>—— </a:t>
            </a:r>
            <a:r>
              <a:rPr lang="zh-CN" altLang="en-US" b="0" dirty="0" smtClean="0">
                <a:latin typeface="+mj-ea"/>
              </a:rPr>
              <a:t>日志文件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15616" y="0"/>
            <a:ext cx="345638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dirty="0" smtClean="0">
                <a:latin typeface="+mn-ea"/>
                <a:ea typeface="+mn-ea"/>
              </a:rPr>
              <a:t>恢复的实现技术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488832" cy="46085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黑体" charset="0"/>
                <a:ea typeface="黑体" charset="0"/>
              </a:rPr>
              <a:t>什么是日志文件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ea typeface="宋体" pitchFamily="2" charset="-122"/>
              </a:rPr>
              <a:t> 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日志文件</a:t>
            </a:r>
            <a:r>
              <a:rPr lang="en-US" sz="2800" dirty="0">
                <a:latin typeface="幼圆" pitchFamily="49" charset="-122"/>
                <a:ea typeface="幼圆" pitchFamily="49" charset="-122"/>
              </a:rPr>
              <a:t>(log)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是用来记录事务对数据库的更新操作的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文件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黑体" charset="0"/>
                <a:ea typeface="黑体" charset="0"/>
              </a:rPr>
              <a:t>日志文件的格式</a:t>
            </a:r>
          </a:p>
          <a:p>
            <a:pPr lvl="3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 以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记录为单位的日志文件</a:t>
            </a:r>
          </a:p>
          <a:p>
            <a:pPr lvl="3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 以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数据块为单位的日志文件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381642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smtClean="0">
                <a:latin typeface="+mj-ea"/>
              </a:rPr>
              <a:t>日志文件的格式和内容</a:t>
            </a:r>
            <a:endParaRPr lang="zh-CN" altLang="en-US" b="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1057300"/>
            <a:ext cx="6336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sz="2600" b="1" dirty="0" smtClean="0">
                <a:latin typeface="+mj-ea"/>
                <a:ea typeface="+mj-ea"/>
              </a:rPr>
              <a:t>一次转账：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从 </a:t>
            </a:r>
            <a:r>
              <a:rPr lang="en-US" altLang="zh-CN" sz="2600" b="1" dirty="0" smtClean="0">
                <a:latin typeface="幼圆" pitchFamily="49" charset="-122"/>
                <a:ea typeface="幼圆" pitchFamily="49" charset="-122"/>
              </a:rPr>
              <a:t>A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账户转</a:t>
            </a:r>
            <a:r>
              <a:rPr lang="en-US" altLang="zh-CN" sz="2600" b="1" dirty="0" smtClean="0">
                <a:latin typeface="幼圆" pitchFamily="49" charset="-122"/>
                <a:ea typeface="幼圆" pitchFamily="49" charset="-122"/>
              </a:rPr>
              <a:t>1000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到 </a:t>
            </a:r>
            <a:r>
              <a:rPr lang="en-US" altLang="zh-CN" sz="2600" b="1" dirty="0" smtClean="0">
                <a:latin typeface="幼圆" pitchFamily="49" charset="-122"/>
                <a:ea typeface="幼圆" pitchFamily="49" charset="-122"/>
              </a:rPr>
              <a:t>B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账户          </a:t>
            </a:r>
            <a:endParaRPr lang="zh-CN" altLang="en-US" sz="26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3964" y="177738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 读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的余额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3964" y="245509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A-1000→A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13280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 读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B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的额度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3964" y="381051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B+1000→B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4544784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 smtClean="0">
                <a:latin typeface="+mj-ea"/>
                <a:ea typeface="+mj-ea"/>
              </a:rPr>
              <a:t>问题：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若在第三步的时候出现故障（如：掉电）？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95536" y="214045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 smtClean="0"/>
              <a:t>1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77869" y="19320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知识回顾与场景分析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8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3816424" cy="91328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日志文件</a:t>
            </a:r>
            <a:r>
              <a:rPr lang="zh-CN" altLang="en-US" dirty="0">
                <a:latin typeface="+mj-ea"/>
              </a:rPr>
              <a:t>的格式和内容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13284"/>
            <a:ext cx="8100392" cy="48017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600" dirty="0">
                <a:latin typeface="+mj-ea"/>
                <a:ea typeface="+mj-ea"/>
              </a:rPr>
              <a:t>以记录为单位的日志文件内容</a:t>
            </a:r>
          </a:p>
          <a:p>
            <a:pPr lvl="3">
              <a:lnSpc>
                <a:spcPct val="14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 各个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事务的开始标记</a:t>
            </a:r>
            <a:r>
              <a:rPr lang="en-US" sz="2600" b="1" dirty="0">
                <a:latin typeface="幼圆" pitchFamily="49" charset="-122"/>
                <a:ea typeface="幼圆" pitchFamily="49" charset="-122"/>
              </a:rPr>
              <a:t>(BEGIN TRANSACTION</a:t>
            </a:r>
            <a:r>
              <a:rPr lang="en-US" sz="26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lvl="3">
              <a:lnSpc>
                <a:spcPct val="14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en-US" altLang="zh-CN" sz="26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各个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事务的结束标记</a:t>
            </a:r>
            <a:r>
              <a:rPr lang="en-US" sz="2600" b="1" dirty="0">
                <a:latin typeface="幼圆" pitchFamily="49" charset="-122"/>
                <a:ea typeface="幼圆" pitchFamily="49" charset="-122"/>
              </a:rPr>
              <a:t>(COMMIT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或</a:t>
            </a:r>
            <a:r>
              <a:rPr lang="en-US" sz="2600" b="1" dirty="0">
                <a:latin typeface="幼圆" pitchFamily="49" charset="-122"/>
                <a:ea typeface="幼圆" pitchFamily="49" charset="-122"/>
              </a:rPr>
              <a:t>ROLLBACK</a:t>
            </a:r>
            <a:r>
              <a:rPr lang="en-US" sz="2600" b="1" dirty="0" smtClean="0">
                <a:latin typeface="幼圆" pitchFamily="49" charset="-122"/>
                <a:ea typeface="幼圆" pitchFamily="49" charset="-122"/>
              </a:rPr>
              <a:t>)</a:t>
            </a:r>
          </a:p>
          <a:p>
            <a:pPr lvl="3">
              <a:lnSpc>
                <a:spcPct val="14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en-US" altLang="zh-CN" sz="26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各个</a:t>
            </a:r>
            <a:r>
              <a:rPr lang="zh-CN" altLang="en-US" sz="2600" b="1" dirty="0">
                <a:latin typeface="幼圆" pitchFamily="49" charset="-122"/>
                <a:ea typeface="幼圆" pitchFamily="49" charset="-122"/>
              </a:rPr>
              <a:t>事务的所有更新</a:t>
            </a:r>
            <a:r>
              <a:rPr lang="zh-CN" altLang="en-US" sz="2600" b="1" dirty="0" smtClean="0">
                <a:latin typeface="幼圆" pitchFamily="49" charset="-122"/>
                <a:ea typeface="幼圆" pitchFamily="49" charset="-122"/>
              </a:rPr>
              <a:t>操作</a:t>
            </a:r>
            <a:endParaRPr lang="en-US" altLang="zh-CN" sz="2600" b="1" dirty="0" smtClean="0">
              <a:latin typeface="幼圆" pitchFamily="49" charset="-122"/>
              <a:ea typeface="幼圆" pitchFamily="49" charset="-122"/>
            </a:endParaRPr>
          </a:p>
          <a:p>
            <a:pPr lvl="4">
              <a:lnSpc>
                <a:spcPct val="120000"/>
              </a:lnSpc>
              <a:spcBef>
                <a:spcPct val="50000"/>
              </a:spcBef>
              <a:buClrTx/>
              <a:buFont typeface="Arial" pitchFamily="34" charset="0"/>
              <a:buChar char="•"/>
            </a:pP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事务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标识（标明是哪个事务） </a:t>
            </a:r>
            <a:endParaRPr lang="en-US" altLang="zh-CN" sz="1900" b="1" dirty="0" smtClean="0">
              <a:latin typeface="楷体" pitchFamily="49" charset="-122"/>
              <a:ea typeface="楷体" pitchFamily="49" charset="-122"/>
            </a:endParaRPr>
          </a:p>
          <a:p>
            <a:pPr lvl="4">
              <a:lnSpc>
                <a:spcPct val="120000"/>
              </a:lnSpc>
              <a:spcBef>
                <a:spcPct val="50000"/>
              </a:spcBef>
              <a:buClrTx/>
              <a:buFont typeface="Arial" pitchFamily="34" charset="0"/>
              <a:buChar char="•"/>
            </a:pP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类型（插入、删除或修改</a:t>
            </a: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900" b="1" dirty="0" smtClean="0">
              <a:latin typeface="楷体" pitchFamily="49" charset="-122"/>
              <a:ea typeface="楷体" pitchFamily="49" charset="-122"/>
            </a:endParaRPr>
          </a:p>
          <a:p>
            <a:pPr lvl="4">
              <a:lnSpc>
                <a:spcPct val="120000"/>
              </a:lnSpc>
              <a:spcBef>
                <a:spcPct val="50000"/>
              </a:spcBef>
              <a:buClrTx/>
              <a:buFont typeface="Arial" pitchFamily="34" charset="0"/>
              <a:buChar char="•"/>
            </a:pP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操作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对象（记录内部标识</a:t>
            </a: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900" b="1" dirty="0" smtClean="0">
              <a:latin typeface="楷体" pitchFamily="49" charset="-122"/>
              <a:ea typeface="楷体" pitchFamily="49" charset="-122"/>
            </a:endParaRPr>
          </a:p>
          <a:p>
            <a:pPr lvl="4">
              <a:lnSpc>
                <a:spcPct val="120000"/>
              </a:lnSpc>
              <a:spcBef>
                <a:spcPct val="50000"/>
              </a:spcBef>
              <a:buClrTx/>
              <a:buFont typeface="Arial" pitchFamily="34" charset="0"/>
              <a:buChar char="•"/>
            </a:pP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更新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前数据的旧值（对插入操作而言，此项为空值</a:t>
            </a: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1900" b="1" dirty="0" smtClean="0">
              <a:latin typeface="楷体" pitchFamily="49" charset="-122"/>
              <a:ea typeface="楷体" pitchFamily="49" charset="-122"/>
            </a:endParaRPr>
          </a:p>
          <a:p>
            <a:pPr lvl="4">
              <a:lnSpc>
                <a:spcPct val="120000"/>
              </a:lnSpc>
              <a:spcBef>
                <a:spcPct val="50000"/>
              </a:spcBef>
              <a:buClrTx/>
              <a:buFont typeface="Arial" pitchFamily="34" charset="0"/>
              <a:buChar char="•"/>
            </a:pPr>
            <a:r>
              <a:rPr lang="zh-CN" altLang="en-US" sz="1900" b="1" dirty="0" smtClean="0">
                <a:latin typeface="楷体" pitchFamily="49" charset="-122"/>
                <a:ea typeface="楷体" pitchFamily="49" charset="-122"/>
              </a:rPr>
              <a:t>更新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后数据的新值（对删除操作而言</a:t>
            </a:r>
            <a:r>
              <a:rPr lang="en-US" sz="1900" b="1" dirty="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1900" b="1" dirty="0">
                <a:latin typeface="楷体" pitchFamily="49" charset="-122"/>
                <a:ea typeface="楷体" pitchFamily="49" charset="-122"/>
              </a:rPr>
              <a:t>此项为空值）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71275" y="1057300"/>
            <a:ext cx="7649198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以数据块为单位的日志文件，每条日志记录的内容</a:t>
            </a:r>
          </a:p>
          <a:p>
            <a:pPr lvl="3">
              <a:lnSpc>
                <a:spcPct val="150000"/>
              </a:lnSpc>
              <a:spcBef>
                <a:spcPct val="6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标识（标明是那个事务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800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50000"/>
              </a:lnSpc>
              <a:spcBef>
                <a:spcPct val="6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被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更新的数据块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87624" y="0"/>
            <a:ext cx="3816424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0" dirty="0" smtClean="0">
                <a:latin typeface="+mj-ea"/>
              </a:rPr>
              <a:t>日志文件的格式和内容</a:t>
            </a:r>
            <a:endParaRPr lang="zh-CN" altLang="en-US" b="0" dirty="0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5" y="0"/>
            <a:ext cx="3888431" cy="913284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+mj-ea"/>
              </a:rPr>
              <a:t>日志文件</a:t>
            </a:r>
            <a:r>
              <a:rPr lang="zh-CN" altLang="en-US" dirty="0">
                <a:latin typeface="+mj-ea"/>
              </a:rPr>
              <a:t>的作用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03648" y="1201316"/>
            <a:ext cx="6552728" cy="2736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进行事务故障恢复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进行系统故障恢复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 协助后备副本进行介质故障恢复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0420" y="49188"/>
            <a:ext cx="6311900" cy="863600"/>
          </a:xfrm>
        </p:spPr>
        <p:txBody>
          <a:bodyPr/>
          <a:lstStyle/>
          <a:p>
            <a:pPr algn="l"/>
            <a:r>
              <a:rPr lang="zh-CN" altLang="en-US" dirty="0">
                <a:ea typeface="黑体" pitchFamily="2" charset="-122"/>
              </a:rPr>
              <a:t>利用静态转储副本和日志文件进行恢复</a:t>
            </a:r>
          </a:p>
        </p:txBody>
      </p:sp>
      <p:grpSp>
        <p:nvGrpSpPr>
          <p:cNvPr id="35843" name="Group 3"/>
          <p:cNvGrpSpPr/>
          <p:nvPr/>
        </p:nvGrpSpPr>
        <p:grpSpPr bwMode="auto">
          <a:xfrm>
            <a:off x="129066" y="913096"/>
            <a:ext cx="8907430" cy="1872258"/>
            <a:chOff x="-486" y="-161"/>
            <a:chExt cx="14264" cy="5189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7205" y="933"/>
              <a:ext cx="2435" cy="1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160000"/>
                </a:lnSpc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登记日志文件</a:t>
              </a:r>
            </a:p>
          </p:txBody>
        </p:sp>
        <p:sp>
          <p:nvSpPr>
            <p:cNvPr id="35845" name="Text Box 5"/>
            <p:cNvSpPr txBox="1">
              <a:spLocks noChangeArrowheads="1"/>
            </p:cNvSpPr>
            <p:nvPr/>
          </p:nvSpPr>
          <p:spPr bwMode="auto">
            <a:xfrm>
              <a:off x="10260" y="-161"/>
              <a:ext cx="1475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dirty="0"/>
                <a:t>↓</a:t>
              </a: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2210" y="680"/>
              <a:ext cx="11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 flipV="1">
              <a:off x="2890" y="454"/>
              <a:ext cx="0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-486" y="161"/>
              <a:ext cx="2387" cy="938"/>
            </a:xfrm>
            <a:prstGeom prst="rect">
              <a:avLst/>
            </a:pr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dist">
                <a:spcBef>
                  <a:spcPct val="50000"/>
                </a:spcBef>
              </a:pPr>
              <a:r>
                <a:rPr lang="zh-CN" altLang="en-US" sz="1600" dirty="0">
                  <a:latin typeface="楷体" pitchFamily="49" charset="-122"/>
                  <a:ea typeface="楷体" pitchFamily="49" charset="-122"/>
                </a:rPr>
                <a:t>正常</a:t>
              </a:r>
              <a:r>
                <a:rPr lang="zh-CN" altLang="en-US" sz="1600" dirty="0" smtClean="0">
                  <a:latin typeface="楷体" pitchFamily="49" charset="-122"/>
                  <a:ea typeface="楷体" pitchFamily="49" charset="-122"/>
                </a:rPr>
                <a:t>运行：</a:t>
              </a:r>
              <a:endParaRPr lang="zh-CN" altLang="en-US" sz="16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H="1" flipV="1">
              <a:off x="6292" y="454"/>
              <a:ext cx="0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457" y="-160"/>
              <a:ext cx="1815" cy="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楷体" pitchFamily="49" charset="-122"/>
                  <a:ea typeface="楷体" pitchFamily="49" charset="-122"/>
                </a:rPr>
                <a:t>静态转储</a:t>
              </a:r>
            </a:p>
          </p:txBody>
        </p:sp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7087" y="-161"/>
              <a:ext cx="2835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运行事务</a:t>
              </a: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478" y="553"/>
              <a:ext cx="795" cy="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T</a:t>
              </a:r>
              <a:r>
                <a:rPr lang="en-US" sz="1400" dirty="0"/>
                <a:t>a</a:t>
              </a:r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5840" y="553"/>
              <a:ext cx="907" cy="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T</a:t>
              </a:r>
              <a:r>
                <a:rPr lang="en-US" sz="1400" dirty="0"/>
                <a:t>b</a:t>
              </a:r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6405" y="1927"/>
              <a:ext cx="64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flipV="1">
              <a:off x="6405" y="1701"/>
              <a:ext cx="0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2097" y="3970"/>
              <a:ext cx="44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2890" y="3742"/>
              <a:ext cx="0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flipV="1">
              <a:off x="6405" y="3742"/>
              <a:ext cx="0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3117" y="3178"/>
              <a:ext cx="2608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重装后备副本</a:t>
              </a:r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6520" y="3970"/>
              <a:ext cx="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11055" y="3742"/>
              <a:ext cx="0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>
              <a:off x="11170" y="3970"/>
              <a:ext cx="26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6560" y="3178"/>
              <a:ext cx="3700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利用日志文件恢复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11356" y="3178"/>
              <a:ext cx="1815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继续运行</a:t>
              </a:r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>
              <a:off x="11055" y="4877"/>
              <a:ext cx="27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11055" y="4650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Text Box 27"/>
            <p:cNvSpPr txBox="1">
              <a:spLocks noChangeArrowheads="1"/>
            </p:cNvSpPr>
            <p:nvPr/>
          </p:nvSpPr>
          <p:spPr bwMode="auto">
            <a:xfrm>
              <a:off x="11011" y="3944"/>
              <a:ext cx="2693" cy="1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FFFF">
                          <a:gamma/>
                          <a:shade val="73333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160000"/>
                </a:lnSpc>
              </a:pPr>
              <a:r>
                <a:rPr lang="zh-CN" altLang="en-US" sz="1400" dirty="0">
                  <a:latin typeface="楷体" pitchFamily="49" charset="-122"/>
                  <a:ea typeface="楷体" pitchFamily="49" charset="-122"/>
                </a:rPr>
                <a:t>登记日志文件</a:t>
              </a:r>
            </a:p>
          </p:txBody>
        </p:sp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-405" y="3447"/>
              <a:ext cx="2359" cy="938"/>
            </a:xfrm>
            <a:prstGeom prst="rect">
              <a:avLst/>
            </a:prstGeom>
            <a:ln/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>
                  <a:latin typeface="楷体" pitchFamily="49" charset="-122"/>
                  <a:ea typeface="楷体" pitchFamily="49" charset="-122"/>
                </a:rPr>
                <a:t>介质故障</a:t>
              </a:r>
              <a:r>
                <a:rPr lang="zh-CN" altLang="en-US" sz="1600" dirty="0" smtClean="0">
                  <a:latin typeface="楷体" pitchFamily="49" charset="-122"/>
                  <a:ea typeface="楷体" pitchFamily="49" charset="-122"/>
                </a:rPr>
                <a:t>恢复：</a:t>
              </a:r>
              <a:endParaRPr lang="zh-CN" altLang="en-US" sz="16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10581" y="553"/>
              <a:ext cx="816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/>
                <a:t>T</a:t>
              </a:r>
              <a:r>
                <a:rPr lang="zh-CN" altLang="en-US" sz="1400" dirty="0"/>
                <a:t>f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29066" y="2689919"/>
            <a:ext cx="9014934" cy="302508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 dirty="0" smtClean="0">
                <a:latin typeface="+mj-ea"/>
                <a:ea typeface="+mj-ea"/>
              </a:rPr>
              <a:t>上图中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：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系统在</a:t>
            </a:r>
            <a:r>
              <a:rPr lang="en-US" sz="18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a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时刻停止运行事务，进行数据库转储；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en-US" sz="18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b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时刻转储完毕，得到</a:t>
            </a:r>
            <a:r>
              <a:rPr lang="en-US" sz="18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b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时刻的数据库一致性副本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系统运行到</a:t>
            </a:r>
            <a:r>
              <a:rPr lang="en-US" sz="1800" i="1" dirty="0" err="1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err="1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时刻发生故障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为恢复数据库，首先由</a:t>
            </a:r>
            <a:r>
              <a:rPr lang="en-US" sz="1800" dirty="0" smtClean="0">
                <a:latin typeface="幼圆" pitchFamily="49" charset="-122"/>
                <a:ea typeface="幼圆" pitchFamily="49" charset="-122"/>
              </a:rPr>
              <a:t>DBA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重装数据库后备副本，将数据库恢复至</a:t>
            </a:r>
            <a:r>
              <a:rPr lang="en-US" sz="18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b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时刻的状态</a:t>
            </a: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重新运行自</a:t>
            </a:r>
            <a:r>
              <a:rPr lang="en-US" sz="1800" i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b</a:t>
            </a:r>
            <a:r>
              <a:rPr lang="en-US" altLang="zh-CN" sz="1800" dirty="0" smtClean="0">
                <a:latin typeface="幼圆" pitchFamily="49" charset="-122"/>
                <a:ea typeface="幼圆" pitchFamily="49" charset="-122"/>
              </a:rPr>
              <a:t>-</a:t>
            </a:r>
            <a:r>
              <a:rPr lang="en-US" sz="1800" i="1" dirty="0" err="1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1800" baseline="-25000" dirty="0" err="1" smtClean="0">
                <a:latin typeface="幼圆" pitchFamily="49" charset="-122"/>
                <a:ea typeface="幼圆" pitchFamily="49" charset="-122"/>
              </a:rPr>
              <a:t>f</a:t>
            </a:r>
            <a:r>
              <a:rPr lang="en-US" sz="1800" baseline="-25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时刻的所有更新事务，把数据库恢复到故障发生前的一致状态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5" y="35295"/>
            <a:ext cx="5832647" cy="877990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日志文件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000" dirty="0" smtClean="0">
                <a:ea typeface="仿宋_GB2312" pitchFamily="49" charset="-122"/>
              </a:rPr>
              <a:t>登记</a:t>
            </a:r>
            <a:r>
              <a:rPr lang="zh-CN" altLang="en-US" sz="3000" dirty="0">
                <a:ea typeface="仿宋_GB2312" pitchFamily="49" charset="-122"/>
              </a:rPr>
              <a:t>日志文件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13284"/>
            <a:ext cx="8064895" cy="4752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800" b="1" dirty="0">
                <a:latin typeface="+mj-ea"/>
                <a:ea typeface="+mj-ea"/>
              </a:rPr>
              <a:t>基本原则</a:t>
            </a:r>
          </a:p>
          <a:p>
            <a:pPr marL="694944" lvl="2" indent="-457200">
              <a:lnSpc>
                <a:spcPct val="20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登记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的次序严格按事务执行的时间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次序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marL="694944" lvl="2" indent="-457200">
              <a:lnSpc>
                <a:spcPct val="20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必须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先写日志文件，后写数据库</a:t>
            </a:r>
          </a:p>
          <a:p>
            <a:pPr lvl="3">
              <a:lnSpc>
                <a:spcPct val="2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写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日志文件操作：把表示这个修改的日志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记录写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到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日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466344" lvl="3" indent="0">
              <a:lnSpc>
                <a:spcPct val="20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志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文件</a:t>
            </a:r>
          </a:p>
          <a:p>
            <a:pPr lvl="3">
              <a:lnSpc>
                <a:spcPct val="200000"/>
              </a:lnSpc>
              <a:spcBef>
                <a:spcPct val="0"/>
              </a:spcBef>
              <a:buClrTx/>
              <a:buFont typeface="Arial" pitchFamily="34" charset="0"/>
              <a:buChar char="•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写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数据库操作：把对数据的修改写到数据库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中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5625696" cy="720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ea typeface="黑体" pitchFamily="2" charset="-122"/>
              </a:rPr>
              <a:t> 为什么</a:t>
            </a:r>
            <a:r>
              <a:rPr lang="zh-CN" altLang="en-US" sz="2800" b="1" dirty="0">
                <a:ea typeface="黑体" pitchFamily="2" charset="-122"/>
              </a:rPr>
              <a:t>要先写</a:t>
            </a:r>
            <a:r>
              <a:rPr lang="zh-CN" altLang="en-US" sz="2800" b="1" dirty="0" smtClean="0">
                <a:ea typeface="黑体" pitchFamily="2" charset="-122"/>
              </a:rPr>
              <a:t>日志文件</a:t>
            </a:r>
            <a:r>
              <a:rPr lang="en-US" altLang="zh-CN" sz="2800" b="1" dirty="0" smtClean="0">
                <a:ea typeface="黑体" pitchFamily="2" charset="-122"/>
              </a:rPr>
              <a:t>?</a:t>
            </a:r>
            <a:endParaRPr lang="zh-CN" altLang="en-US" sz="2800" b="1" dirty="0"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633364"/>
            <a:ext cx="778204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写数据库和写日志文件是两个不同的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操作在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这两个操作之间可能发生故障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如果先写了数据库修改，而在日志文件中没有登记下这个修改，则以后就无法恢复这个修改了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如果先写日志，但没有修改数据库，按日志文件恢复时只不过是多执行一次不必要的</a:t>
            </a:r>
            <a:r>
              <a:rPr lang="en-US" altLang="zh-CN" sz="2400" b="0" dirty="0">
                <a:latin typeface="幼圆" pitchFamily="49" charset="-122"/>
                <a:ea typeface="幼圆" pitchFamily="49" charset="-122"/>
              </a:rPr>
              <a:t>UNDO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操作，并不会影响数据库的正确性</a:t>
            </a:r>
          </a:p>
          <a:p>
            <a:endParaRPr lang="zh-CN" altLang="en-US" b="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5" y="35295"/>
            <a:ext cx="5832647" cy="877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日志文件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3000" b="0" dirty="0" smtClean="0">
                <a:ea typeface="仿宋_GB2312" pitchFamily="49" charset="-122"/>
              </a:rPr>
              <a:t>登记日志文件</a:t>
            </a:r>
            <a:endParaRPr lang="zh-CN" altLang="en-US" sz="3000" b="0" dirty="0">
              <a:ea typeface="仿宋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故障的种类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数据库镜像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事务的概念与特性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恢复的实现技术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恢复策略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具有</a:t>
            </a:r>
            <a:r>
              <a:rPr lang="zh-CN" altLang="en-US" sz="2800" dirty="0"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latin typeface="+mn-ea"/>
                <a:ea typeface="+mn-ea"/>
              </a:rPr>
              <a:t>点的恢复技术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2448271" cy="913284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+mn-ea"/>
                <a:ea typeface="+mn-ea"/>
              </a:rPr>
              <a:t>恢复</a:t>
            </a:r>
            <a:r>
              <a:rPr lang="zh-CN" altLang="en-US" sz="3600" dirty="0">
                <a:latin typeface="+mn-ea"/>
                <a:ea typeface="+mn-ea"/>
              </a:rPr>
              <a:t>策略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75656" y="1201316"/>
            <a:ext cx="3600400" cy="2304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事务故障的恢复</a:t>
            </a:r>
          </a:p>
          <a:p>
            <a:pPr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系统故障的恢复</a:t>
            </a:r>
          </a:p>
          <a:p>
            <a:pPr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介质故障的恢复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03848" y="121196"/>
            <a:ext cx="3744416" cy="792088"/>
          </a:xfrm>
        </p:spPr>
        <p:txBody>
          <a:bodyPr/>
          <a:lstStyle/>
          <a:p>
            <a:pPr algn="l"/>
            <a:r>
              <a:rPr lang="en-US" altLang="zh-CN" dirty="0" smtClean="0">
                <a:ea typeface="仿宋_GB2312" pitchFamily="49" charset="-122"/>
              </a:rPr>
              <a:t>—— </a:t>
            </a:r>
            <a:r>
              <a:rPr lang="zh-CN" altLang="en-US" dirty="0" smtClean="0">
                <a:latin typeface="+mj-ea"/>
              </a:rPr>
              <a:t>事务</a:t>
            </a:r>
            <a:r>
              <a:rPr lang="zh-CN" altLang="en-US" dirty="0">
                <a:latin typeface="+mj-ea"/>
              </a:rPr>
              <a:t>故障的恢复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057300"/>
            <a:ext cx="8028384" cy="4657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+mj-ea"/>
                <a:ea typeface="+mj-ea"/>
              </a:rPr>
              <a:t> 事务故障 </a:t>
            </a:r>
            <a:r>
              <a:rPr lang="en-US" altLang="zh-CN" sz="2800" dirty="0" smtClean="0">
                <a:latin typeface="+mj-ea"/>
                <a:ea typeface="+mj-ea"/>
              </a:rPr>
              <a:t>——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事务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在运行至正常终止点前被终止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恢复方法</a:t>
            </a:r>
            <a:r>
              <a:rPr lang="en-US" altLang="zh-CN" sz="2800" b="1" dirty="0" smtClean="0">
                <a:latin typeface="幼圆" pitchFamily="49" charset="-122"/>
                <a:ea typeface="幼圆" pitchFamily="49" charset="-122"/>
              </a:rPr>
              <a:t>: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由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恢复子系统应利用日志文件撤消（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UNDO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）此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 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50000"/>
              </a:lnSpc>
              <a:buClrTx/>
              <a:buNone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已对数据库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进行的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修改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；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事务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故障的恢复由系统自动完成，对用户是透明的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，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50000"/>
              </a:lnSpc>
              <a:buClrTx/>
              <a:buNone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4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需要用户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干预。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1600" y="985292"/>
            <a:ext cx="8172400" cy="47297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2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反向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扫描文件日志（即从最后向前扫描日志文件），查找</a:t>
            </a:r>
            <a:r>
              <a:rPr lang="en-US" altLang="zh-CN" sz="20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该事务的更新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操作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0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）对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该事务的更新操作执行逆操作。即将日志记录中“更新前的值” 写入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数据库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lvl="3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 smtClean="0">
                <a:latin typeface="+mj-ea"/>
                <a:ea typeface="+mj-ea"/>
              </a:rPr>
              <a:t>插入操作</a:t>
            </a:r>
            <a:r>
              <a:rPr lang="en-US" altLang="zh-CN" sz="1800" dirty="0" smtClean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“更新前的值”为空，则相当于做删除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操作</a:t>
            </a:r>
            <a:endParaRPr lang="en-US" altLang="zh-CN" sz="1800" dirty="0" smtClean="0">
              <a:latin typeface="幼圆" pitchFamily="49" charset="-122"/>
              <a:ea typeface="幼圆" pitchFamily="49" charset="-122"/>
            </a:endParaRPr>
          </a:p>
          <a:p>
            <a:pPr lvl="3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>
                <a:latin typeface="+mj-ea"/>
                <a:ea typeface="+mj-ea"/>
              </a:rPr>
              <a:t>删除操作</a:t>
            </a:r>
            <a:r>
              <a:rPr lang="en-US" altLang="zh-CN" sz="1800" dirty="0" smtClean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“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更新后的值”为空，则相当于做插入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操作</a:t>
            </a:r>
            <a:endParaRPr lang="en-US" altLang="zh-CN" sz="1800" dirty="0" smtClean="0">
              <a:latin typeface="幼圆" pitchFamily="49" charset="-122"/>
              <a:ea typeface="幼圆" pitchFamily="49" charset="-122"/>
            </a:endParaRPr>
          </a:p>
          <a:p>
            <a:pPr lvl="3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8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1800" dirty="0" smtClean="0">
                <a:latin typeface="+mj-ea"/>
                <a:ea typeface="+mj-ea"/>
              </a:rPr>
              <a:t>修改操作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：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则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相当于用修改前值代替修改后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值</a:t>
            </a:r>
            <a:endParaRPr lang="en-US" altLang="zh-CN" sz="18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100" dirty="0" smtClean="0">
                <a:latin typeface="幼圆" pitchFamily="49" charset="-122"/>
                <a:ea typeface="幼圆" pitchFamily="49" charset="-122"/>
              </a:rPr>
              <a:t>继续</a:t>
            </a:r>
            <a:r>
              <a:rPr lang="zh-CN" altLang="en-US" sz="2100" dirty="0">
                <a:latin typeface="幼圆" pitchFamily="49" charset="-122"/>
                <a:ea typeface="幼圆" pitchFamily="49" charset="-122"/>
              </a:rPr>
              <a:t>反向扫描日志文件，查找该事务的其他更新操作，并做同样</a:t>
            </a:r>
            <a:r>
              <a:rPr lang="zh-CN" altLang="en-US" sz="2100" dirty="0" smtClean="0">
                <a:latin typeface="幼圆" pitchFamily="49" charset="-122"/>
                <a:ea typeface="幼圆" pitchFamily="49" charset="-122"/>
              </a:rPr>
              <a:t>处理</a:t>
            </a:r>
            <a:endParaRPr lang="zh-CN" altLang="en-US" sz="21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100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100" dirty="0" smtClean="0">
                <a:latin typeface="幼圆" pitchFamily="49" charset="-122"/>
                <a:ea typeface="幼圆" pitchFamily="49" charset="-122"/>
              </a:rPr>
              <a:t>）如此</a:t>
            </a:r>
            <a:r>
              <a:rPr lang="zh-CN" altLang="en-US" sz="2100" dirty="0">
                <a:latin typeface="幼圆" pitchFamily="49" charset="-122"/>
                <a:ea typeface="幼圆" pitchFamily="49" charset="-122"/>
              </a:rPr>
              <a:t>处理下去，直至读到此事务的开始标记，事务故障恢复就完成了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3600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 smtClean="0">
                <a:latin typeface="+mj-ea"/>
              </a:rPr>
              <a:t>事务故障的恢复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354796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l"/>
            </a:pPr>
            <a:r>
              <a:rPr lang="zh-CN" altLang="en-US" sz="2400" b="0" dirty="0" smtClean="0">
                <a:latin typeface="+mj-ea"/>
                <a:ea typeface="+mj-ea"/>
              </a:rPr>
              <a:t>显式定义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8198" y="4177451"/>
            <a:ext cx="3096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Begin Transaction;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……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Commit;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4177451"/>
            <a:ext cx="30963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ea"/>
                <a:ea typeface="+mj-ea"/>
              </a:rPr>
              <a:t>Begin Transaction;</a:t>
            </a:r>
          </a:p>
          <a:p>
            <a:r>
              <a:rPr lang="en-US" altLang="zh-CN" sz="2400" dirty="0" smtClean="0">
                <a:latin typeface="+mj-ea"/>
                <a:ea typeface="+mj-ea"/>
              </a:rPr>
              <a:t>……</a:t>
            </a:r>
            <a:endParaRPr lang="en-US" altLang="zh-CN" sz="2400" dirty="0">
              <a:latin typeface="+mj-ea"/>
            </a:endParaRPr>
          </a:p>
          <a:p>
            <a:r>
              <a:rPr lang="en-US" altLang="zh-CN" sz="2400" dirty="0">
                <a:latin typeface="+mj-ea"/>
              </a:rPr>
              <a:t>Rollback</a:t>
            </a:r>
            <a:r>
              <a:rPr lang="en-US" altLang="zh-CN" sz="2400" dirty="0" smtClean="0">
                <a:latin typeface="+mj-ea"/>
                <a:ea typeface="+mj-ea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9877" y="20836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事务的概念与定义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95536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/>
              <a:t>2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841276"/>
            <a:ext cx="51845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事务是对数据库的一个操作序列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个不可分割的工作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单位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和并发控制的基本单位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648" y="289989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 事务的定义方式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47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13284"/>
            <a:ext cx="8064896" cy="4680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系统故障造成数据库不一致状态的原因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未完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成事务对数据库的更新已写入数据库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已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提交事务对数据库的更新还留在缓冲区没来得及写入数据库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恢复方法</a:t>
            </a:r>
          </a:p>
          <a:p>
            <a:pPr marL="0" lvl="1" indent="0">
              <a:buNone/>
            </a:pPr>
            <a:r>
              <a:rPr lang="en-US" sz="2400" dirty="0" smtClean="0">
                <a:latin typeface="幼圆" pitchFamily="49" charset="-122"/>
                <a:ea typeface="幼圆" pitchFamily="49" charset="-122"/>
              </a:rPr>
              <a:t>    1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. Undo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故障发生时未完成的事务</a:t>
            </a:r>
          </a:p>
          <a:p>
            <a:pPr marL="0" lvl="1" indent="0">
              <a:buNone/>
            </a:pPr>
            <a:r>
              <a:rPr lang="en-US" sz="2400" dirty="0" smtClean="0">
                <a:latin typeface="幼圆" pitchFamily="49" charset="-122"/>
                <a:ea typeface="幼圆" pitchFamily="49" charset="-122"/>
              </a:rPr>
              <a:t>    2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. Redo 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已完成的事务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系统故障的恢复由系统在重新启动时自动完成，不需要用户干预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331236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系统</a:t>
            </a:r>
            <a:r>
              <a:rPr lang="zh-CN" altLang="en-US" b="0" dirty="0" smtClean="0">
                <a:latin typeface="+mj-ea"/>
              </a:rPr>
              <a:t>故障的恢复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057300"/>
            <a:ext cx="7776864" cy="44644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正向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扫描日志文件（即从头扫描日志文件）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重做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(REDO)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在故障发生前已经提交的事务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     这些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事务既有</a:t>
            </a:r>
            <a:r>
              <a:rPr lang="en-US" sz="2400" b="0" dirty="0">
                <a:latin typeface="幼圆" pitchFamily="49" charset="-122"/>
                <a:ea typeface="幼圆" pitchFamily="49" charset="-122"/>
              </a:rPr>
              <a:t>BEGIN TRANSACTION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记录，也</a:t>
            </a:r>
            <a:r>
              <a:rPr lang="zh-CN" altLang="en-US" sz="2400" b="0" dirty="0" smtClean="0">
                <a:latin typeface="幼圆" pitchFamily="49" charset="-122"/>
                <a:ea typeface="幼圆" pitchFamily="49" charset="-122"/>
              </a:rPr>
              <a:t>有</a:t>
            </a:r>
            <a:endParaRPr lang="en-US" altLang="zh-CN" sz="2400" b="0" dirty="0" smtClean="0">
              <a:latin typeface="幼圆" pitchFamily="49" charset="-122"/>
              <a:ea typeface="幼圆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sz="2400" b="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sz="2400" b="0" dirty="0" smtClean="0">
                <a:latin typeface="幼圆" pitchFamily="49" charset="-122"/>
                <a:ea typeface="幼圆" pitchFamily="49" charset="-122"/>
              </a:rPr>
              <a:t>    COMMIT</a:t>
            </a:r>
            <a:r>
              <a:rPr lang="zh-CN" altLang="en-US" sz="2400" b="0" dirty="0">
                <a:latin typeface="幼圆" pitchFamily="49" charset="-122"/>
                <a:ea typeface="幼圆" pitchFamily="49" charset="-122"/>
              </a:rPr>
              <a:t>记录</a:t>
            </a:r>
          </a:p>
          <a:p>
            <a:pPr lvl="2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 撤销 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(Undo)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: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故障发生时尚未完成的事务</a:t>
            </a:r>
          </a:p>
          <a:p>
            <a:pPr marL="237744" lvl="2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  这些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事务只有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BEGIN TRANSACTION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记录，无相应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的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50000"/>
              </a:lnSpc>
              <a:buNone/>
            </a:pPr>
            <a:r>
              <a:rPr lang="en-US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sz="2400" dirty="0" smtClean="0">
                <a:latin typeface="幼圆" pitchFamily="49" charset="-122"/>
                <a:ea typeface="幼圆" pitchFamily="49" charset="-122"/>
              </a:rPr>
              <a:t>  COMMIT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记录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b="1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41764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系统</a:t>
            </a:r>
            <a:r>
              <a:rPr lang="zh-CN" altLang="en-US" b="0" dirty="0" smtClean="0">
                <a:latin typeface="+mj-ea"/>
              </a:rPr>
              <a:t>故障的恢复步骤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03848" y="121196"/>
            <a:ext cx="41764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系统</a:t>
            </a:r>
            <a:r>
              <a:rPr lang="zh-CN" altLang="en-US" b="0" dirty="0" smtClean="0">
                <a:latin typeface="+mj-ea"/>
              </a:rPr>
              <a:t>故障的恢复步骤</a:t>
            </a:r>
            <a:endParaRPr lang="zh-CN" altLang="en-US" b="0" dirty="0">
              <a:latin typeface="+mj-ea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15616" y="985292"/>
            <a:ext cx="784887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）对撤销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(Undo)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队列事务进行撤销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(UNDO)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处理</a:t>
            </a:r>
          </a:p>
          <a:p>
            <a:pPr lvl="1"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反向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扫描日志文件，对每个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UNDO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事务的更新操作执行逆操作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150000"/>
              </a:lnSpc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即将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日志记录中“更新前的值”写入数据库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 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）对重做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(Redo)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队列事务进行重做</a:t>
            </a: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(REDO)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处理</a:t>
            </a:r>
          </a:p>
          <a:p>
            <a:pPr lvl="1" algn="l"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正向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扫描日志文件，对每个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事务重新执行登记的操作</a:t>
            </a:r>
            <a:endParaRPr lang="en-US" altLang="zh-CN" sz="2000" dirty="0">
              <a:latin typeface="幼圆" pitchFamily="49" charset="-122"/>
              <a:ea typeface="幼圆" pitchFamily="49" charset="-122"/>
            </a:endParaRPr>
          </a:p>
          <a:p>
            <a:pPr lvl="1" algn="l">
              <a:lnSpc>
                <a:spcPct val="200000"/>
              </a:lnSpc>
              <a:buSzPct val="100000"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即将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日志记录中“更新后的值”写入数据库 </a:t>
            </a:r>
          </a:p>
        </p:txBody>
      </p:sp>
    </p:spTree>
    <p:extLst>
      <p:ext uri="{BB962C8B-B14F-4D97-AF65-F5344CB8AC3E}">
        <p14:creationId xmlns:p14="http://schemas.microsoft.com/office/powerpoint/2010/main" val="13673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91680" y="1201316"/>
            <a:ext cx="5688013" cy="1679575"/>
          </a:xfrm>
        </p:spPr>
        <p:txBody>
          <a:bodyPr>
            <a:noAutofit/>
          </a:bodyPr>
          <a:lstStyle/>
          <a:p>
            <a:pPr marL="533400" indent="-533400">
              <a:lnSpc>
                <a:spcPct val="1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）重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装数据库</a:t>
            </a:r>
          </a:p>
          <a:p>
            <a:pPr marL="533400" indent="-533400">
              <a:lnSpc>
                <a:spcPct val="1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）重做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已完成的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事务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367240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介质</a:t>
            </a:r>
            <a:r>
              <a:rPr lang="zh-CN" altLang="en-US" b="0" dirty="0" smtClean="0">
                <a:latin typeface="+mj-ea"/>
              </a:rPr>
              <a:t>故障的恢复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92888" cy="41764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>
                <a:latin typeface="+mj-ea"/>
                <a:ea typeface="+mj-ea"/>
              </a:rPr>
              <a:t>恢复步骤</a:t>
            </a:r>
          </a:p>
          <a:p>
            <a:pPr>
              <a:lnSpc>
                <a:spcPct val="14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b="1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200" b="1" dirty="0" smtClean="0">
                <a:latin typeface="幼圆" pitchFamily="49" charset="-122"/>
                <a:ea typeface="幼圆" pitchFamily="49" charset="-122"/>
              </a:rPr>
              <a:t>装入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最新的后备数据库副本</a:t>
            </a:r>
            <a:r>
              <a:rPr lang="en-US" sz="22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离故障发生时刻最近的转储副本</a:t>
            </a:r>
            <a:r>
              <a:rPr lang="en-US" sz="2200" b="1" dirty="0">
                <a:latin typeface="幼圆" pitchFamily="49" charset="-122"/>
                <a:ea typeface="幼圆" pitchFamily="49" charset="-122"/>
              </a:rPr>
              <a:t>) 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，使数据库恢复到最近一次转储时的一致性状态。</a:t>
            </a:r>
          </a:p>
          <a:p>
            <a:pPr lvl="2">
              <a:lnSpc>
                <a:spcPct val="140000"/>
              </a:lnSpc>
              <a:spcBef>
                <a:spcPct val="40000"/>
              </a:spcBef>
              <a:buClrTx/>
              <a:buSzPct val="75000"/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对于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静态转储的数据库副本，装入后数据库即处于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一致性状态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40000"/>
              </a:lnSpc>
              <a:spcBef>
                <a:spcPct val="40000"/>
              </a:spcBef>
              <a:buClrTx/>
              <a:buSzPct val="75000"/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对于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动态转储的数据库副本，还须同时装入转储时刻的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日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40000"/>
              </a:lnSpc>
              <a:spcBef>
                <a:spcPct val="40000"/>
              </a:spcBef>
              <a:buClrTx/>
              <a:buSzPct val="75000"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志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文件副本，利用与恢复系统故障的方法（即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REDO+UNDO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），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40000"/>
              </a:lnSpc>
              <a:spcBef>
                <a:spcPct val="40000"/>
              </a:spcBef>
              <a:buClrTx/>
              <a:buSzPct val="75000"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才能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将数据库恢复到一致性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状态</a:t>
            </a:r>
            <a:endParaRPr lang="zh-CN" altLang="en-US" sz="22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41764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介质</a:t>
            </a:r>
            <a:r>
              <a:rPr lang="zh-CN" altLang="en-US" b="0" dirty="0" smtClean="0">
                <a:latin typeface="+mj-ea"/>
              </a:rPr>
              <a:t>故障的恢复步骤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01573" y="985292"/>
            <a:ext cx="8137525" cy="316835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装入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有关的日志文件副本 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(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转储结束时刻的日志文件副本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)</a:t>
            </a:r>
            <a:r>
              <a:rPr lang="en-US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，重做已完成的事务。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3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首先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扫描日志文件，找出故障发生时已提交的事务的标识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，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466344" lvl="3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将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其记入重做队列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30000"/>
              </a:lnSpc>
              <a:spcBef>
                <a:spcPct val="50000"/>
              </a:spcBef>
              <a:buClrTx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然后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正向扫描日志文件，对重做队列中的所有事务进行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重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marL="466344" lvl="3" indent="0">
              <a:lnSpc>
                <a:spcPct val="130000"/>
              </a:lnSpc>
              <a:spcBef>
                <a:spcPct val="50000"/>
              </a:spcBef>
              <a:buClrTx/>
              <a:buNone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做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处理。即将日志记录中“更新后的值”写入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数据库</a:t>
            </a:r>
            <a:endParaRPr lang="zh-CN" altLang="en-US" sz="20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446449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0" dirty="0" smtClean="0">
                <a:ea typeface="仿宋_GB2312" pitchFamily="49" charset="-122"/>
              </a:rPr>
              <a:t>—— </a:t>
            </a:r>
            <a:r>
              <a:rPr lang="zh-CN" altLang="en-US" b="0" dirty="0">
                <a:latin typeface="+mj-ea"/>
              </a:rPr>
              <a:t>介质</a:t>
            </a:r>
            <a:r>
              <a:rPr lang="zh-CN" altLang="en-US" b="0" dirty="0" smtClean="0">
                <a:latin typeface="+mj-ea"/>
              </a:rPr>
              <a:t>故障的恢复步骤</a:t>
            </a:r>
            <a:endParaRPr lang="zh-CN" altLang="en-US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129308"/>
            <a:ext cx="8229600" cy="3746500"/>
          </a:xfrm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介质故障的恢复需要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DBA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介入</a:t>
            </a:r>
          </a:p>
          <a:p>
            <a:pPr>
              <a:lnSpc>
                <a:spcPct val="140000"/>
              </a:lnSpc>
              <a:spcBef>
                <a:spcPct val="40000"/>
              </a:spcBef>
              <a:buFont typeface="Wingdings" pitchFamily="2" charset="2"/>
              <a:buChar char="u"/>
            </a:pPr>
            <a:r>
              <a:rPr lang="en-US" sz="2400" b="1" dirty="0">
                <a:latin typeface="幼圆" pitchFamily="49" charset="-122"/>
                <a:ea typeface="幼圆" pitchFamily="49" charset="-122"/>
              </a:rPr>
              <a:t>DBA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的工作</a:t>
            </a:r>
          </a:p>
          <a:p>
            <a:pPr lvl="3">
              <a:lnSpc>
                <a:spcPct val="140000"/>
              </a:lnSpc>
              <a:spcBef>
                <a:spcPct val="40000"/>
              </a:spcBef>
              <a:buClrTx/>
              <a:buFont typeface="Wingdings" pitchFamily="2" charset="2"/>
              <a:buChar char="Ø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重</a:t>
            </a: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装最近转储的数据库副本和有关的各日志文件副本</a:t>
            </a:r>
          </a:p>
          <a:p>
            <a:pPr lvl="3">
              <a:lnSpc>
                <a:spcPct val="140000"/>
              </a:lnSpc>
              <a:spcBef>
                <a:spcPct val="40000"/>
              </a:spcBef>
              <a:buClrTx/>
              <a:buFont typeface="Wingdings" pitchFamily="2" charset="2"/>
              <a:buChar char="Ø"/>
            </a:pPr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 执行</a:t>
            </a: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系统提供的恢复命令</a:t>
            </a:r>
          </a:p>
          <a:p>
            <a:pPr>
              <a:lnSpc>
                <a:spcPct val="140000"/>
              </a:lnSpc>
              <a:spcBef>
                <a:spcPct val="400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具体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的恢复操作仍由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完成</a:t>
            </a:r>
            <a:endParaRPr lang="zh-CN" alt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03848" y="121196"/>
            <a:ext cx="2808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0" dirty="0" smtClean="0">
                <a:ea typeface="仿宋_GB2312" pitchFamily="49" charset="-122"/>
              </a:rPr>
              <a:t>—— </a:t>
            </a:r>
            <a:r>
              <a:rPr lang="zh-CN" altLang="en-US" sz="2400" b="0" dirty="0">
                <a:latin typeface="+mj-ea"/>
              </a:rPr>
              <a:t>介质</a:t>
            </a:r>
            <a:r>
              <a:rPr lang="zh-CN" altLang="en-US" sz="2400" b="0" dirty="0" smtClean="0">
                <a:latin typeface="+mj-ea"/>
              </a:rPr>
              <a:t>故障的恢复</a:t>
            </a:r>
            <a:endParaRPr lang="zh-CN" altLang="en-US" sz="2400" b="0" dirty="0">
              <a:latin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44827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0" smtClean="0">
                <a:latin typeface="+mn-ea"/>
                <a:ea typeface="+mn-ea"/>
              </a:rPr>
              <a:t>恢复策略</a:t>
            </a:r>
            <a:endParaRPr lang="zh-CN" altLang="en-US" sz="3600" b="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故障的种类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数据库镜像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事务的概念与特性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恢复的实现技术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恢复策略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具有</a:t>
            </a:r>
            <a:r>
              <a:rPr lang="zh-CN" altLang="en-US" sz="2800" dirty="0">
                <a:solidFill>
                  <a:schemeClr val="accent3"/>
                </a:solidFill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点的恢复技术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1640" y="1345332"/>
            <a:ext cx="4680520" cy="237626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一、问题的提出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二、检查点技术</a:t>
            </a:r>
          </a:p>
          <a:p>
            <a:pPr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三、利用检查点的恢复策略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4" grpId="0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5" y="0"/>
            <a:ext cx="4392487" cy="913284"/>
          </a:xfrm>
        </p:spPr>
        <p:txBody>
          <a:bodyPr/>
          <a:lstStyle/>
          <a:p>
            <a:pPr algn="l"/>
            <a:r>
              <a:rPr lang="zh-CN" altLang="en-US" sz="3200" dirty="0">
                <a:latin typeface="+mn-ea"/>
                <a:ea typeface="+mn-ea"/>
              </a:rPr>
              <a:t>具有检查点的恢复</a:t>
            </a:r>
            <a:r>
              <a:rPr lang="zh-CN" altLang="en-US" sz="3200" dirty="0" smtClean="0">
                <a:latin typeface="+mn-ea"/>
                <a:ea typeface="+mn-ea"/>
              </a:rPr>
              <a:t>技术</a:t>
            </a:r>
            <a:endParaRPr lang="zh-CN" altLang="en-US" sz="3000" dirty="0">
              <a:latin typeface="+mn-ea"/>
              <a:ea typeface="+mn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4" y="1201316"/>
            <a:ext cx="7848872" cy="2952328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两个问题</a:t>
            </a:r>
          </a:p>
          <a:p>
            <a:pPr lvl="3">
              <a:lnSpc>
                <a:spcPct val="170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 搜索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整个日志将耗费大量的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时间</a:t>
            </a: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70000"/>
              </a:lnSpc>
              <a:buClrTx/>
              <a:buFont typeface="Wingdings" pitchFamily="2" charset="2"/>
              <a:buChar char="Ø"/>
            </a:pPr>
            <a:r>
              <a:rPr lang="en-US" sz="28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sz="2800" b="1" dirty="0" smtClean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处理：重新执行，浪费了大量时间</a:t>
            </a:r>
          </a:p>
        </p:txBody>
      </p:sp>
      <p:sp>
        <p:nvSpPr>
          <p:cNvPr id="4" name="椭圆 3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368993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2400" dirty="0" smtClean="0">
                <a:latin typeface="+mj-ea"/>
                <a:ea typeface="+mj-ea"/>
              </a:rPr>
              <a:t>隐式定义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9912" y="3580033"/>
            <a:ext cx="3960440" cy="64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按照某种规则自动划分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9877" y="20836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事务的概念与定义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95536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/>
              <a:t>2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75656" y="841276"/>
            <a:ext cx="51845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事务是对数据库的一个操作序列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个不可分割的工作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单位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和并发控制的基本单位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289989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 事务的定义方式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80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87625" y="1129308"/>
            <a:ext cx="7848600" cy="34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+mj-ea"/>
                <a:ea typeface="+mj-ea"/>
              </a:rPr>
              <a:t>具有检查点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sz="2800" b="1" dirty="0">
                <a:latin typeface="幼圆" pitchFamily="49" charset="-122"/>
                <a:ea typeface="幼圆" pitchFamily="49" charset="-122"/>
              </a:rPr>
              <a:t>checkpoint</a:t>
            </a: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）的恢复技术</a:t>
            </a:r>
          </a:p>
          <a:p>
            <a:pPr lvl="3">
              <a:lnSpc>
                <a:spcPct val="170000"/>
              </a:lnSpc>
              <a:spcBef>
                <a:spcPct val="3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在日志文件中增加检查点记录（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checkpoint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70000"/>
              </a:lnSpc>
              <a:spcBef>
                <a:spcPct val="3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增加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重新开始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文件</a:t>
            </a:r>
            <a:endParaRPr lang="en-US" altLang="zh-CN" sz="2400" b="1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170000"/>
              </a:lnSpc>
              <a:spcBef>
                <a:spcPct val="30000"/>
              </a:spcBef>
              <a:buClrTx/>
              <a:buFont typeface="Wingdings" pitchFamily="2" charset="2"/>
              <a:buChar char="Ø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子系统在登录日志文件期间动态地维护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日志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51520" y="3649588"/>
            <a:ext cx="8892480" cy="2065412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检查点记录的</a:t>
            </a:r>
            <a:r>
              <a:rPr lang="zh-CN" altLang="en-US" sz="2000" dirty="0" smtClean="0">
                <a:latin typeface="+mj-ea"/>
                <a:ea typeface="+mj-ea"/>
              </a:rPr>
              <a:t>内容</a:t>
            </a:r>
            <a:r>
              <a:rPr lang="en-US" altLang="zh-CN" sz="2000" dirty="0" smtClean="0">
                <a:latin typeface="+mj-ea"/>
                <a:ea typeface="+mj-ea"/>
              </a:rPr>
              <a:t>:</a:t>
            </a:r>
            <a:endParaRPr lang="zh-CN" altLang="en-US" sz="2000" dirty="0">
              <a:latin typeface="+mj-ea"/>
              <a:ea typeface="+mj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幼圆" pitchFamily="49" charset="-122"/>
                <a:ea typeface="幼圆" pitchFamily="49" charset="-122"/>
              </a:rPr>
              <a:t>    1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建立检查点时刻所有正在执行的事务清单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2200" dirty="0" smtClean="0">
                <a:latin typeface="幼圆" pitchFamily="49" charset="-122"/>
                <a:ea typeface="幼圆" pitchFamily="49" charset="-122"/>
              </a:rPr>
              <a:t>    2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. 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这些事务最近一个日志记录的地址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重新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开始文件的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内容</a:t>
            </a:r>
            <a:r>
              <a:rPr lang="en-US" altLang="zh-CN" sz="2000" b="1" dirty="0" smtClean="0">
                <a:latin typeface="幼圆" pitchFamily="49" charset="-122"/>
                <a:ea typeface="幼圆" pitchFamily="49" charset="-122"/>
              </a:rPr>
              <a:t>: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记录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各个检查点记录在日志文件中的地址</a:t>
            </a:r>
          </a:p>
        </p:txBody>
      </p:sp>
      <p:pic>
        <p:nvPicPr>
          <p:cNvPr id="55299" name="Picture 3" descr="1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6" y="968262"/>
            <a:ext cx="7991475" cy="265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+mn-ea"/>
                <a:ea typeface="+mn-ea"/>
              </a:rPr>
              <a:t>具有检查点的恢复技术</a:t>
            </a:r>
            <a:endParaRPr lang="zh-CN" altLang="en-US" sz="30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7992888" cy="4104456"/>
          </a:xfrm>
        </p:spPr>
        <p:txBody>
          <a:bodyPr>
            <a:noAutofit/>
          </a:bodyPr>
          <a:lstStyle/>
          <a:p>
            <a:pPr>
              <a:lnSpc>
                <a:spcPct val="165000"/>
              </a:lnSpc>
              <a:spcBef>
                <a:spcPct val="60000"/>
              </a:spcBef>
              <a:buFont typeface="Wingdings" pitchFamily="2" charset="2"/>
              <a:buChar char="u"/>
            </a:pP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使用检查点方法可以改善恢复效率</a:t>
            </a:r>
          </a:p>
          <a:p>
            <a:pPr marL="237744" lvl="2" indent="0">
              <a:lnSpc>
                <a:spcPct val="165000"/>
              </a:lnSpc>
              <a:spcBef>
                <a:spcPct val="60000"/>
              </a:spcBef>
              <a:buClrTx/>
              <a:buSzPct val="100000"/>
              <a:buNone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当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事务 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在一个检查点之前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提交，</a:t>
            </a:r>
            <a:r>
              <a:rPr lang="en-US" sz="2400" b="1" dirty="0" smtClean="0">
                <a:latin typeface="幼圆" pitchFamily="49" charset="-122"/>
                <a:ea typeface="幼圆" pitchFamily="49" charset="-122"/>
              </a:rPr>
              <a:t>T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对数据库所做的修改已写入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数据库，写入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时间是在这个检查点建立之前或在这个检查点建立之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时，在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进行恢复处理时，没有必要对事务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执行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操作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8100392" cy="403244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0" dirty="0">
                <a:latin typeface="+mj-ea"/>
                <a:ea typeface="+mj-ea"/>
              </a:rPr>
              <a:t>动态维护日志文件的方法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 周期性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地执行如下操作：建立检查点，保存数据库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状态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lvl="1">
              <a:lnSpc>
                <a:spcPct val="14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具体步骤是：</a:t>
            </a:r>
          </a:p>
          <a:p>
            <a:pPr marL="0" lvl="1" indent="0">
              <a:lnSpc>
                <a:spcPct val="140000"/>
              </a:lnSpc>
              <a:buSzPct val="75000"/>
              <a:buNone/>
            </a:pPr>
            <a:r>
              <a:rPr lang="en-US" sz="1800" b="1" dirty="0" smtClean="0">
                <a:latin typeface="幼圆" pitchFamily="49" charset="-122"/>
                <a:ea typeface="幼圆" pitchFamily="49" charset="-122"/>
              </a:rPr>
              <a:t>  1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将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当前日志缓冲区中的所有日志记录写入磁盘的日志文件上</a:t>
            </a:r>
          </a:p>
          <a:p>
            <a:pPr marL="0" lvl="1" indent="0">
              <a:lnSpc>
                <a:spcPct val="140000"/>
              </a:lnSpc>
              <a:spcBef>
                <a:spcPct val="40000"/>
              </a:spcBef>
              <a:buSzPct val="75000"/>
              <a:buNone/>
            </a:pPr>
            <a:r>
              <a:rPr lang="en-US" sz="1800" b="1" dirty="0" smtClean="0">
                <a:latin typeface="幼圆" pitchFamily="49" charset="-122"/>
                <a:ea typeface="幼圆" pitchFamily="49" charset="-122"/>
              </a:rPr>
              <a:t>  2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日志文件中写入一个检查点记录</a:t>
            </a:r>
          </a:p>
          <a:p>
            <a:pPr marL="0" lvl="1" indent="0">
              <a:lnSpc>
                <a:spcPct val="140000"/>
              </a:lnSpc>
              <a:spcBef>
                <a:spcPct val="40000"/>
              </a:spcBef>
              <a:buSzPct val="75000"/>
              <a:buNone/>
            </a:pPr>
            <a:r>
              <a:rPr lang="en-US" sz="1800" b="1" dirty="0" smtClean="0">
                <a:latin typeface="幼圆" pitchFamily="49" charset="-122"/>
                <a:ea typeface="幼圆" pitchFamily="49" charset="-122"/>
              </a:rPr>
              <a:t>  3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将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当前数据缓冲区的所有数据记录写入磁盘的数据库中</a:t>
            </a:r>
          </a:p>
          <a:p>
            <a:pPr marL="0" lvl="1" indent="0">
              <a:lnSpc>
                <a:spcPct val="140000"/>
              </a:lnSpc>
              <a:spcBef>
                <a:spcPct val="40000"/>
              </a:spcBef>
              <a:buSzPct val="75000"/>
              <a:buNone/>
            </a:pPr>
            <a:r>
              <a:rPr lang="en-US" sz="1800" b="1" dirty="0" smtClean="0">
                <a:latin typeface="幼圆" pitchFamily="49" charset="-122"/>
                <a:ea typeface="幼圆" pitchFamily="49" charset="-122"/>
              </a:rPr>
              <a:t>  4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）</a:t>
            </a:r>
            <a:r>
              <a:rPr lang="zh-CN" altLang="en-US" sz="1800" b="1" dirty="0" smtClean="0">
                <a:latin typeface="幼圆" pitchFamily="49" charset="-122"/>
                <a:ea typeface="幼圆" pitchFamily="49" charset="-122"/>
              </a:rPr>
              <a:t>把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检查点记录在日志文件中的地址写入一个重新开始文件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1129308"/>
            <a:ext cx="3384375" cy="432048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u"/>
            </a:pPr>
            <a:r>
              <a:rPr lang="zh-CN" altLang="en-US" sz="2400" b="1" dirty="0" smtClean="0">
                <a:latin typeface="+mj-ea"/>
              </a:rPr>
              <a:t> 建立</a:t>
            </a:r>
            <a:r>
              <a:rPr lang="zh-CN" altLang="en-US" sz="2400" b="1" dirty="0">
                <a:latin typeface="+mj-ea"/>
              </a:rPr>
              <a:t>检查点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9" y="1777380"/>
            <a:ext cx="8064896" cy="34563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恢复子系统可以定期或不定期地建立检查点</a:t>
            </a:r>
            <a:r>
              <a:rPr lang="en-US" sz="2200" b="1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200" b="1" dirty="0">
                <a:latin typeface="幼圆" pitchFamily="49" charset="-122"/>
                <a:ea typeface="幼圆" pitchFamily="49" charset="-122"/>
              </a:rPr>
              <a:t>保存数据库状态 </a:t>
            </a:r>
          </a:p>
          <a:p>
            <a:pPr lvl="2">
              <a:lnSpc>
                <a:spcPct val="130000"/>
              </a:lnSpc>
              <a:spcBef>
                <a:spcPts val="12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定期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marL="237744" lvl="2" indent="0">
              <a:lnSpc>
                <a:spcPct val="130000"/>
              </a:lnSpc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按照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预定的一个时间间隔，如每隔一小时建立一个检查点 </a:t>
            </a:r>
          </a:p>
          <a:p>
            <a:pPr lvl="2">
              <a:lnSpc>
                <a:spcPct val="130000"/>
              </a:lnSpc>
              <a:spcBef>
                <a:spcPts val="1800"/>
              </a:spcBef>
              <a:buClrTx/>
              <a:buFont typeface="Arial" pitchFamily="34" charset="0"/>
              <a:buChar char="•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不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定期</a:t>
            </a:r>
          </a:p>
          <a:p>
            <a:pPr marL="237744" lvl="2" indent="0">
              <a:lnSpc>
                <a:spcPct val="130000"/>
              </a:lnSpc>
              <a:buNone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按照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某种规则，如日志文件已写满一半建立一个检查点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3"/>
          <p:cNvGrpSpPr/>
          <p:nvPr/>
        </p:nvGrpSpPr>
        <p:grpSpPr bwMode="auto">
          <a:xfrm>
            <a:off x="907094" y="2065412"/>
            <a:ext cx="5177074" cy="3386666"/>
            <a:chOff x="0" y="155"/>
            <a:chExt cx="3570" cy="2560"/>
          </a:xfrm>
        </p:grpSpPr>
        <p:sp>
          <p:nvSpPr>
            <p:cNvPr id="59396" name="未知"/>
            <p:cNvSpPr/>
            <p:nvPr/>
          </p:nvSpPr>
          <p:spPr bwMode="auto">
            <a:xfrm>
              <a:off x="942" y="382"/>
              <a:ext cx="1" cy="2278"/>
            </a:xfrm>
            <a:custGeom>
              <a:avLst/>
              <a:gdLst>
                <a:gd name="T0" fmla="*/ 0 w 3"/>
                <a:gd name="T1" fmla="*/ 0 h 2423"/>
                <a:gd name="T2" fmla="*/ 3 w 3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23">
                  <a:moveTo>
                    <a:pt x="0" y="0"/>
                  </a:moveTo>
                  <a:lnTo>
                    <a:pt x="3" y="242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" name="未知"/>
            <p:cNvSpPr/>
            <p:nvPr/>
          </p:nvSpPr>
          <p:spPr bwMode="auto">
            <a:xfrm>
              <a:off x="2478" y="435"/>
              <a:ext cx="0" cy="2280"/>
            </a:xfrm>
            <a:custGeom>
              <a:avLst/>
              <a:gdLst>
                <a:gd name="T0" fmla="*/ 0 w 1"/>
                <a:gd name="T1" fmla="*/ 0 h 2423"/>
                <a:gd name="T2" fmla="*/ 1 w 1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23">
                  <a:moveTo>
                    <a:pt x="0" y="0"/>
                  </a:moveTo>
                  <a:lnTo>
                    <a:pt x="1" y="242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8" name="未知"/>
            <p:cNvSpPr/>
            <p:nvPr/>
          </p:nvSpPr>
          <p:spPr bwMode="auto">
            <a:xfrm>
              <a:off x="129" y="1352"/>
              <a:ext cx="1260" cy="1"/>
            </a:xfrm>
            <a:custGeom>
              <a:avLst/>
              <a:gdLst>
                <a:gd name="T0" fmla="*/ 0 w 1176"/>
                <a:gd name="T1" fmla="*/ 0 h 1"/>
                <a:gd name="T2" fmla="*/ 1176 w 1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1">
                  <a:moveTo>
                    <a:pt x="0" y="0"/>
                  </a:moveTo>
                  <a:lnTo>
                    <a:pt x="117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未知"/>
            <p:cNvSpPr/>
            <p:nvPr/>
          </p:nvSpPr>
          <p:spPr bwMode="auto">
            <a:xfrm>
              <a:off x="133" y="1237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未知"/>
            <p:cNvSpPr/>
            <p:nvPr/>
          </p:nvSpPr>
          <p:spPr bwMode="auto">
            <a:xfrm>
              <a:off x="1376" y="1207"/>
              <a:ext cx="1" cy="145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514" y="1721"/>
              <a:ext cx="2465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2979" y="1721"/>
              <a:ext cx="35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未知"/>
            <p:cNvSpPr/>
            <p:nvPr/>
          </p:nvSpPr>
          <p:spPr bwMode="auto">
            <a:xfrm>
              <a:off x="3327" y="1624"/>
              <a:ext cx="1" cy="104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">
                  <a:moveTo>
                    <a:pt x="0" y="0"/>
                  </a:moveTo>
                  <a:lnTo>
                    <a:pt x="0" y="11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516" y="1611"/>
              <a:ext cx="0" cy="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未知"/>
            <p:cNvSpPr/>
            <p:nvPr/>
          </p:nvSpPr>
          <p:spPr bwMode="auto">
            <a:xfrm>
              <a:off x="2084" y="2041"/>
              <a:ext cx="1" cy="90"/>
            </a:xfrm>
            <a:custGeom>
              <a:avLst/>
              <a:gdLst>
                <a:gd name="T0" fmla="*/ 0 w 1"/>
                <a:gd name="T1" fmla="*/ 0 h 95"/>
                <a:gd name="T2" fmla="*/ 1 w 1"/>
                <a:gd name="T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5">
                  <a:moveTo>
                    <a:pt x="0" y="0"/>
                  </a:moveTo>
                  <a:lnTo>
                    <a:pt x="1" y="9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697" y="2559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697" y="244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未知"/>
            <p:cNvSpPr/>
            <p:nvPr/>
          </p:nvSpPr>
          <p:spPr bwMode="auto">
            <a:xfrm>
              <a:off x="3178" y="2464"/>
              <a:ext cx="0" cy="91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2880" y="2555"/>
              <a:ext cx="2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594" y="155"/>
              <a:ext cx="74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 err="1"/>
                <a:t>T</a:t>
              </a:r>
              <a:r>
                <a:rPr lang="en-US" sz="1200" baseline="-25000" dirty="0" err="1"/>
                <a:t>c</a:t>
              </a:r>
              <a:r>
                <a:rPr lang="en-US" sz="1200" baseline="-25000" dirty="0"/>
                <a:t> </a:t>
              </a:r>
              <a:r>
                <a:rPr lang="en-US" sz="1200" dirty="0"/>
                <a:t>(</a:t>
              </a:r>
              <a:r>
                <a:rPr lang="zh-CN" altLang="en-US" sz="1200" dirty="0"/>
                <a:t>检查点</a:t>
              </a:r>
              <a:r>
                <a:rPr lang="en-US" sz="1200" dirty="0"/>
                <a:t>)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2180" y="224"/>
              <a:ext cx="84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 err="1"/>
                <a:t>T</a:t>
              </a:r>
              <a:r>
                <a:rPr lang="en-US" sz="1200" baseline="-25000" dirty="0" err="1"/>
                <a:t>f</a:t>
              </a:r>
              <a:r>
                <a:rPr lang="en-US" sz="1200" dirty="0"/>
                <a:t>(</a:t>
              </a:r>
              <a:r>
                <a:rPr lang="zh-CN" altLang="en-US" sz="1200" dirty="0"/>
                <a:t>系统故障</a:t>
              </a:r>
              <a:r>
                <a:rPr lang="en-US" sz="1200" dirty="0"/>
                <a:t>)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1141" y="989"/>
              <a:ext cx="48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zh-CN" altLang="en-US" sz="1000" dirty="0"/>
                <a:t> </a:t>
              </a:r>
              <a:r>
                <a:rPr lang="en-US" sz="1200" dirty="0"/>
                <a:t>REDO</a:t>
              </a:r>
              <a:endParaRPr lang="en-US" sz="1100" dirty="0"/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3029" y="1415"/>
              <a:ext cx="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/>
                <a:t>UNDO</a:t>
              </a:r>
              <a:endParaRPr lang="en-US" sz="1600" dirty="0"/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930" y="2266"/>
              <a:ext cx="4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/>
                <a:t>UNDO</a:t>
              </a:r>
              <a:endParaRPr lang="en-US" sz="1100" dirty="0"/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1739" y="1797"/>
              <a:ext cx="56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zh-CN" altLang="en-US" sz="1050" dirty="0"/>
                <a:t> </a:t>
              </a:r>
              <a:r>
                <a:rPr lang="en-US" sz="1400" dirty="0"/>
                <a:t>REDO</a:t>
              </a:r>
              <a:endParaRPr lang="en-US" sz="1200" dirty="0"/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54" y="1047"/>
              <a:ext cx="30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2</a:t>
              </a:r>
              <a:endParaRPr lang="en-US" sz="1100" dirty="0"/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566" y="1454"/>
              <a:ext cx="3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3</a:t>
              </a:r>
              <a:endParaRPr lang="en-US" sz="1100" dirty="0"/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234" y="1851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200" dirty="0"/>
                <a:t>T</a:t>
              </a:r>
              <a:r>
                <a:rPr lang="en-US" sz="1200" baseline="-25000" dirty="0"/>
                <a:t>4</a:t>
              </a:r>
              <a:endParaRPr lang="en-US" sz="1050" dirty="0"/>
            </a:p>
            <a:p>
              <a:pPr algn="l" eaLnBrk="0" hangingPunct="0"/>
              <a:endParaRPr lang="zh-CN" altLang="en-US" sz="1050" dirty="0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731" y="2228"/>
              <a:ext cx="3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5</a:t>
              </a:r>
              <a:endParaRPr lang="en-US" sz="1100" dirty="0"/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247" y="590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dirty="0"/>
                <a:t>不要</a:t>
              </a:r>
              <a:r>
                <a:rPr lang="en-US" sz="1200" dirty="0"/>
                <a:t>REDO</a:t>
              </a:r>
              <a:endParaRPr lang="en-US" sz="1100" dirty="0"/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51" y="640"/>
              <a:ext cx="477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400" dirty="0"/>
                <a:t>T</a:t>
              </a:r>
              <a:r>
                <a:rPr lang="en-US" sz="1400" baseline="-25000" dirty="0"/>
                <a:t>1</a:t>
              </a:r>
              <a:endParaRPr lang="en-US" sz="1100" dirty="0"/>
            </a:p>
          </p:txBody>
        </p:sp>
        <p:sp>
          <p:nvSpPr>
            <p:cNvPr id="59424" name="未知"/>
            <p:cNvSpPr/>
            <p:nvPr/>
          </p:nvSpPr>
          <p:spPr bwMode="auto">
            <a:xfrm>
              <a:off x="0" y="974"/>
              <a:ext cx="463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lnTo>
                    <a:pt x="432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未知"/>
            <p:cNvSpPr/>
            <p:nvPr/>
          </p:nvSpPr>
          <p:spPr bwMode="auto">
            <a:xfrm>
              <a:off x="0" y="867"/>
              <a:ext cx="1" cy="101"/>
            </a:xfrm>
            <a:custGeom>
              <a:avLst/>
              <a:gdLst>
                <a:gd name="T0" fmla="*/ 0 w 3"/>
                <a:gd name="T1" fmla="*/ 0 h 107"/>
                <a:gd name="T2" fmla="*/ 3 w 3"/>
                <a:gd name="T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07">
                  <a:moveTo>
                    <a:pt x="0" y="0"/>
                  </a:moveTo>
                  <a:lnTo>
                    <a:pt x="3" y="10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未知"/>
            <p:cNvSpPr/>
            <p:nvPr/>
          </p:nvSpPr>
          <p:spPr bwMode="auto">
            <a:xfrm>
              <a:off x="463" y="870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1268" y="2131"/>
              <a:ext cx="820" cy="35"/>
            </a:xfrm>
            <a:custGeom>
              <a:avLst/>
              <a:gdLst>
                <a:gd name="T0" fmla="*/ 0 w 1176"/>
                <a:gd name="T1" fmla="*/ 0 h 1"/>
                <a:gd name="T2" fmla="*/ 1176 w 1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1">
                  <a:moveTo>
                    <a:pt x="0" y="0"/>
                  </a:moveTo>
                  <a:lnTo>
                    <a:pt x="117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043608" y="913284"/>
            <a:ext cx="7166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系统出现故障时，恢复子系统将根据事务的不同状态采取不同的恢复策略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73" name="未知"/>
          <p:cNvSpPr/>
          <p:nvPr/>
        </p:nvSpPr>
        <p:spPr bwMode="auto">
          <a:xfrm>
            <a:off x="2886545" y="4641329"/>
            <a:ext cx="1450" cy="119062"/>
          </a:xfrm>
          <a:custGeom>
            <a:avLst/>
            <a:gdLst>
              <a:gd name="T0" fmla="*/ 0 w 1"/>
              <a:gd name="T1" fmla="*/ 0 h 95"/>
              <a:gd name="T2" fmla="*/ 1 w 1"/>
              <a:gd name="T3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5">
                <a:moveTo>
                  <a:pt x="0" y="0"/>
                </a:moveTo>
                <a:lnTo>
                  <a:pt x="1" y="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991808" y="1617970"/>
            <a:ext cx="326071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SzPct val="75000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T1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：在检查点之前提交</a:t>
            </a:r>
          </a:p>
          <a:p>
            <a:pPr algn="l">
              <a:lnSpc>
                <a:spcPct val="150000"/>
              </a:lnSpc>
              <a:buSzPct val="75000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T2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：在检查点之前开始执行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，在检查点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之后故障点之前提交</a:t>
            </a:r>
          </a:p>
          <a:p>
            <a:pPr algn="l">
              <a:lnSpc>
                <a:spcPct val="150000"/>
              </a:lnSpc>
              <a:buSzPct val="75000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T3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：在检查点之前开始执行，在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故障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点时还未完成</a:t>
            </a:r>
          </a:p>
          <a:p>
            <a:pPr algn="l">
              <a:lnSpc>
                <a:spcPct val="150000"/>
              </a:lnSpc>
              <a:buSzPct val="75000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T4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：在检查点之后开始执行，在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故障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点之前提交</a:t>
            </a:r>
          </a:p>
          <a:p>
            <a:pPr algn="l">
              <a:lnSpc>
                <a:spcPct val="150000"/>
              </a:lnSpc>
              <a:buSzPct val="75000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T5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：在检查点之后开始执行，在</a:t>
            </a:r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故障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点时还未完成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7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3"/>
          <p:cNvGrpSpPr/>
          <p:nvPr/>
        </p:nvGrpSpPr>
        <p:grpSpPr bwMode="auto">
          <a:xfrm>
            <a:off x="907094" y="2065412"/>
            <a:ext cx="5177074" cy="3386666"/>
            <a:chOff x="0" y="155"/>
            <a:chExt cx="3570" cy="2560"/>
          </a:xfrm>
        </p:grpSpPr>
        <p:sp>
          <p:nvSpPr>
            <p:cNvPr id="59396" name="未知"/>
            <p:cNvSpPr/>
            <p:nvPr/>
          </p:nvSpPr>
          <p:spPr bwMode="auto">
            <a:xfrm>
              <a:off x="942" y="382"/>
              <a:ext cx="1" cy="2278"/>
            </a:xfrm>
            <a:custGeom>
              <a:avLst/>
              <a:gdLst>
                <a:gd name="T0" fmla="*/ 0 w 3"/>
                <a:gd name="T1" fmla="*/ 0 h 2423"/>
                <a:gd name="T2" fmla="*/ 3 w 3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23">
                  <a:moveTo>
                    <a:pt x="0" y="0"/>
                  </a:moveTo>
                  <a:lnTo>
                    <a:pt x="3" y="242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" name="未知"/>
            <p:cNvSpPr/>
            <p:nvPr/>
          </p:nvSpPr>
          <p:spPr bwMode="auto">
            <a:xfrm>
              <a:off x="2478" y="435"/>
              <a:ext cx="0" cy="2280"/>
            </a:xfrm>
            <a:custGeom>
              <a:avLst/>
              <a:gdLst>
                <a:gd name="T0" fmla="*/ 0 w 1"/>
                <a:gd name="T1" fmla="*/ 0 h 2423"/>
                <a:gd name="T2" fmla="*/ 1 w 1"/>
                <a:gd name="T3" fmla="*/ 2423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23">
                  <a:moveTo>
                    <a:pt x="0" y="0"/>
                  </a:moveTo>
                  <a:lnTo>
                    <a:pt x="1" y="2423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8" name="未知"/>
            <p:cNvSpPr/>
            <p:nvPr/>
          </p:nvSpPr>
          <p:spPr bwMode="auto">
            <a:xfrm>
              <a:off x="129" y="1352"/>
              <a:ext cx="1260" cy="1"/>
            </a:xfrm>
            <a:custGeom>
              <a:avLst/>
              <a:gdLst>
                <a:gd name="T0" fmla="*/ 0 w 1176"/>
                <a:gd name="T1" fmla="*/ 0 h 1"/>
                <a:gd name="T2" fmla="*/ 1176 w 1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1">
                  <a:moveTo>
                    <a:pt x="0" y="0"/>
                  </a:moveTo>
                  <a:lnTo>
                    <a:pt x="117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未知"/>
            <p:cNvSpPr/>
            <p:nvPr/>
          </p:nvSpPr>
          <p:spPr bwMode="auto">
            <a:xfrm>
              <a:off x="133" y="1237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未知"/>
            <p:cNvSpPr/>
            <p:nvPr/>
          </p:nvSpPr>
          <p:spPr bwMode="auto">
            <a:xfrm>
              <a:off x="1376" y="1207"/>
              <a:ext cx="1" cy="145"/>
            </a:xfrm>
            <a:custGeom>
              <a:avLst/>
              <a:gdLst>
                <a:gd name="T0" fmla="*/ 0 w 1"/>
                <a:gd name="T1" fmla="*/ 0 h 120"/>
                <a:gd name="T2" fmla="*/ 0 w 1"/>
                <a:gd name="T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0">
                  <a:moveTo>
                    <a:pt x="0" y="0"/>
                  </a:moveTo>
                  <a:lnTo>
                    <a:pt x="0" y="12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514" y="1721"/>
              <a:ext cx="2465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2979" y="1721"/>
              <a:ext cx="359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未知"/>
            <p:cNvSpPr/>
            <p:nvPr/>
          </p:nvSpPr>
          <p:spPr bwMode="auto">
            <a:xfrm>
              <a:off x="3327" y="1624"/>
              <a:ext cx="1" cy="104"/>
            </a:xfrm>
            <a:custGeom>
              <a:avLst/>
              <a:gdLst>
                <a:gd name="T0" fmla="*/ 0 w 1"/>
                <a:gd name="T1" fmla="*/ 0 h 111"/>
                <a:gd name="T2" fmla="*/ 0 w 1"/>
                <a:gd name="T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11">
                  <a:moveTo>
                    <a:pt x="0" y="0"/>
                  </a:moveTo>
                  <a:lnTo>
                    <a:pt x="0" y="11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516" y="1611"/>
              <a:ext cx="0" cy="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未知"/>
            <p:cNvSpPr/>
            <p:nvPr/>
          </p:nvSpPr>
          <p:spPr bwMode="auto">
            <a:xfrm>
              <a:off x="2084" y="2041"/>
              <a:ext cx="1" cy="90"/>
            </a:xfrm>
            <a:custGeom>
              <a:avLst/>
              <a:gdLst>
                <a:gd name="T0" fmla="*/ 0 w 1"/>
                <a:gd name="T1" fmla="*/ 0 h 95"/>
                <a:gd name="T2" fmla="*/ 1 w 1"/>
                <a:gd name="T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5">
                  <a:moveTo>
                    <a:pt x="0" y="0"/>
                  </a:moveTo>
                  <a:lnTo>
                    <a:pt x="1" y="9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1697" y="2559"/>
              <a:ext cx="11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1697" y="2446"/>
              <a:ext cx="0" cy="1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未知"/>
            <p:cNvSpPr/>
            <p:nvPr/>
          </p:nvSpPr>
          <p:spPr bwMode="auto">
            <a:xfrm>
              <a:off x="3178" y="2464"/>
              <a:ext cx="0" cy="91"/>
            </a:xfrm>
            <a:custGeom>
              <a:avLst/>
              <a:gdLst>
                <a:gd name="T0" fmla="*/ 0 w 1"/>
                <a:gd name="T1" fmla="*/ 0 h 97"/>
                <a:gd name="T2" fmla="*/ 0 w 1"/>
                <a:gd name="T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7">
                  <a:moveTo>
                    <a:pt x="0" y="0"/>
                  </a:moveTo>
                  <a:lnTo>
                    <a:pt x="0" y="9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2880" y="2555"/>
              <a:ext cx="2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Text Box 20"/>
            <p:cNvSpPr txBox="1">
              <a:spLocks noChangeArrowheads="1"/>
            </p:cNvSpPr>
            <p:nvPr/>
          </p:nvSpPr>
          <p:spPr bwMode="auto">
            <a:xfrm>
              <a:off x="594" y="155"/>
              <a:ext cx="74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 err="1"/>
                <a:t>T</a:t>
              </a:r>
              <a:r>
                <a:rPr lang="en-US" sz="1200" baseline="-25000" dirty="0" err="1"/>
                <a:t>c</a:t>
              </a:r>
              <a:r>
                <a:rPr lang="en-US" sz="1200" baseline="-25000" dirty="0"/>
                <a:t> </a:t>
              </a:r>
              <a:r>
                <a:rPr lang="en-US" sz="1200" dirty="0"/>
                <a:t>(</a:t>
              </a:r>
              <a:r>
                <a:rPr lang="zh-CN" altLang="en-US" sz="1200" dirty="0"/>
                <a:t>检查点</a:t>
              </a:r>
              <a:r>
                <a:rPr lang="en-US" sz="1200" dirty="0"/>
                <a:t>)</a:t>
              </a: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2180" y="224"/>
              <a:ext cx="84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 err="1"/>
                <a:t>T</a:t>
              </a:r>
              <a:r>
                <a:rPr lang="en-US" sz="1200" baseline="-25000" dirty="0" err="1"/>
                <a:t>f</a:t>
              </a:r>
              <a:r>
                <a:rPr lang="en-US" sz="1200" dirty="0"/>
                <a:t>(</a:t>
              </a:r>
              <a:r>
                <a:rPr lang="zh-CN" altLang="en-US" sz="1200" dirty="0"/>
                <a:t>系统故障</a:t>
              </a:r>
              <a:r>
                <a:rPr lang="en-US" sz="1200" dirty="0"/>
                <a:t>)</a:t>
              </a:r>
            </a:p>
          </p:txBody>
        </p:sp>
        <p:sp>
          <p:nvSpPr>
            <p:cNvPr id="59414" name="Text Box 22"/>
            <p:cNvSpPr txBox="1">
              <a:spLocks noChangeArrowheads="1"/>
            </p:cNvSpPr>
            <p:nvPr/>
          </p:nvSpPr>
          <p:spPr bwMode="auto">
            <a:xfrm>
              <a:off x="1141" y="989"/>
              <a:ext cx="48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zh-CN" altLang="en-US" sz="1000" dirty="0"/>
                <a:t> </a:t>
              </a:r>
              <a:r>
                <a:rPr lang="en-US" sz="1200" dirty="0"/>
                <a:t>REDO</a:t>
              </a:r>
              <a:endParaRPr lang="en-US" sz="1100" dirty="0"/>
            </a:p>
          </p:txBody>
        </p:sp>
        <p:sp>
          <p:nvSpPr>
            <p:cNvPr id="59415" name="Text Box 23"/>
            <p:cNvSpPr txBox="1">
              <a:spLocks noChangeArrowheads="1"/>
            </p:cNvSpPr>
            <p:nvPr/>
          </p:nvSpPr>
          <p:spPr bwMode="auto">
            <a:xfrm>
              <a:off x="3029" y="1415"/>
              <a:ext cx="5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/>
                <a:t>UNDO</a:t>
              </a:r>
              <a:endParaRPr lang="en-US" sz="1600" dirty="0"/>
            </a:p>
          </p:txBody>
        </p:sp>
        <p:sp>
          <p:nvSpPr>
            <p:cNvPr id="59416" name="Text Box 24"/>
            <p:cNvSpPr txBox="1">
              <a:spLocks noChangeArrowheads="1"/>
            </p:cNvSpPr>
            <p:nvPr/>
          </p:nvSpPr>
          <p:spPr bwMode="auto">
            <a:xfrm>
              <a:off x="2930" y="2266"/>
              <a:ext cx="477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200" dirty="0"/>
                <a:t>UNDO</a:t>
              </a:r>
              <a:endParaRPr lang="en-US" sz="1100" dirty="0"/>
            </a:p>
          </p:txBody>
        </p:sp>
        <p:sp>
          <p:nvSpPr>
            <p:cNvPr id="59417" name="Text Box 25"/>
            <p:cNvSpPr txBox="1">
              <a:spLocks noChangeArrowheads="1"/>
            </p:cNvSpPr>
            <p:nvPr/>
          </p:nvSpPr>
          <p:spPr bwMode="auto">
            <a:xfrm>
              <a:off x="1739" y="1797"/>
              <a:ext cx="568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zh-CN" altLang="en-US" sz="1050" dirty="0"/>
                <a:t> </a:t>
              </a:r>
              <a:r>
                <a:rPr lang="en-US" sz="1400" dirty="0"/>
                <a:t>REDO</a:t>
              </a:r>
              <a:endParaRPr lang="en-US" sz="1200" dirty="0"/>
            </a:p>
          </p:txBody>
        </p:sp>
        <p:sp>
          <p:nvSpPr>
            <p:cNvPr id="59418" name="Text Box 26"/>
            <p:cNvSpPr txBox="1">
              <a:spLocks noChangeArrowheads="1"/>
            </p:cNvSpPr>
            <p:nvPr/>
          </p:nvSpPr>
          <p:spPr bwMode="auto">
            <a:xfrm>
              <a:off x="154" y="1047"/>
              <a:ext cx="30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2</a:t>
              </a:r>
              <a:endParaRPr lang="en-US" sz="1100" dirty="0"/>
            </a:p>
          </p:txBody>
        </p:sp>
        <p:sp>
          <p:nvSpPr>
            <p:cNvPr id="59419" name="Text Box 27"/>
            <p:cNvSpPr txBox="1">
              <a:spLocks noChangeArrowheads="1"/>
            </p:cNvSpPr>
            <p:nvPr/>
          </p:nvSpPr>
          <p:spPr bwMode="auto">
            <a:xfrm>
              <a:off x="566" y="1454"/>
              <a:ext cx="35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3</a:t>
              </a:r>
              <a:endParaRPr lang="en-US" sz="1100" dirty="0"/>
            </a:p>
          </p:txBody>
        </p:sp>
        <p:sp>
          <p:nvSpPr>
            <p:cNvPr id="59420" name="Text Box 28"/>
            <p:cNvSpPr txBox="1">
              <a:spLocks noChangeArrowheads="1"/>
            </p:cNvSpPr>
            <p:nvPr/>
          </p:nvSpPr>
          <p:spPr bwMode="auto">
            <a:xfrm>
              <a:off x="1234" y="1851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200" dirty="0"/>
                <a:t>T</a:t>
              </a:r>
              <a:r>
                <a:rPr lang="en-US" sz="1200" baseline="-25000" dirty="0"/>
                <a:t>4</a:t>
              </a:r>
              <a:endParaRPr lang="en-US" sz="1050" dirty="0"/>
            </a:p>
            <a:p>
              <a:pPr algn="l" eaLnBrk="0" hangingPunct="0"/>
              <a:endParaRPr lang="zh-CN" altLang="en-US" sz="1050" dirty="0"/>
            </a:p>
          </p:txBody>
        </p:sp>
        <p:sp>
          <p:nvSpPr>
            <p:cNvPr id="59421" name="Text Box 29"/>
            <p:cNvSpPr txBox="1">
              <a:spLocks noChangeArrowheads="1"/>
            </p:cNvSpPr>
            <p:nvPr/>
          </p:nvSpPr>
          <p:spPr bwMode="auto">
            <a:xfrm>
              <a:off x="1731" y="2228"/>
              <a:ext cx="35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r>
                <a:rPr lang="en-US" sz="1400" dirty="0"/>
                <a:t>T</a:t>
              </a:r>
              <a:r>
                <a:rPr lang="en-US" sz="1400" baseline="-25000" dirty="0"/>
                <a:t>5</a:t>
              </a:r>
              <a:endParaRPr lang="en-US" sz="1100" dirty="0"/>
            </a:p>
          </p:txBody>
        </p:sp>
        <p:sp>
          <p:nvSpPr>
            <p:cNvPr id="59422" name="Text Box 30"/>
            <p:cNvSpPr txBox="1">
              <a:spLocks noChangeArrowheads="1"/>
            </p:cNvSpPr>
            <p:nvPr/>
          </p:nvSpPr>
          <p:spPr bwMode="auto">
            <a:xfrm>
              <a:off x="247" y="590"/>
              <a:ext cx="7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200" dirty="0"/>
                <a:t>不要</a:t>
              </a:r>
              <a:r>
                <a:rPr lang="en-US" sz="1200" dirty="0"/>
                <a:t>REDO</a:t>
              </a:r>
              <a:endParaRPr lang="en-US" sz="1100" dirty="0"/>
            </a:p>
          </p:txBody>
        </p:sp>
        <p:sp>
          <p:nvSpPr>
            <p:cNvPr id="59423" name="Text Box 31"/>
            <p:cNvSpPr txBox="1">
              <a:spLocks noChangeArrowheads="1"/>
            </p:cNvSpPr>
            <p:nvPr/>
          </p:nvSpPr>
          <p:spPr bwMode="auto">
            <a:xfrm>
              <a:off x="51" y="640"/>
              <a:ext cx="477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sz="1400" dirty="0"/>
                <a:t>T</a:t>
              </a:r>
              <a:r>
                <a:rPr lang="en-US" sz="1400" baseline="-25000" dirty="0"/>
                <a:t>1</a:t>
              </a:r>
              <a:endParaRPr lang="en-US" sz="1100" dirty="0"/>
            </a:p>
          </p:txBody>
        </p:sp>
        <p:sp>
          <p:nvSpPr>
            <p:cNvPr id="59424" name="未知"/>
            <p:cNvSpPr/>
            <p:nvPr/>
          </p:nvSpPr>
          <p:spPr bwMode="auto">
            <a:xfrm>
              <a:off x="0" y="974"/>
              <a:ext cx="463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" h="1">
                  <a:moveTo>
                    <a:pt x="0" y="0"/>
                  </a:moveTo>
                  <a:lnTo>
                    <a:pt x="432" y="0"/>
                  </a:lnTo>
                </a:path>
              </a:pathLst>
            </a:cu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未知"/>
            <p:cNvSpPr/>
            <p:nvPr/>
          </p:nvSpPr>
          <p:spPr bwMode="auto">
            <a:xfrm>
              <a:off x="0" y="867"/>
              <a:ext cx="1" cy="101"/>
            </a:xfrm>
            <a:custGeom>
              <a:avLst/>
              <a:gdLst>
                <a:gd name="T0" fmla="*/ 0 w 3"/>
                <a:gd name="T1" fmla="*/ 0 h 107"/>
                <a:gd name="T2" fmla="*/ 3 w 3"/>
                <a:gd name="T3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107">
                  <a:moveTo>
                    <a:pt x="0" y="0"/>
                  </a:moveTo>
                  <a:lnTo>
                    <a:pt x="3" y="10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未知"/>
            <p:cNvSpPr/>
            <p:nvPr/>
          </p:nvSpPr>
          <p:spPr bwMode="auto">
            <a:xfrm>
              <a:off x="463" y="870"/>
              <a:ext cx="1" cy="98"/>
            </a:xfrm>
            <a:custGeom>
              <a:avLst/>
              <a:gdLst>
                <a:gd name="T0" fmla="*/ 4 w 4"/>
                <a:gd name="T1" fmla="*/ 0 h 105"/>
                <a:gd name="T2" fmla="*/ 0 w 4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105">
                  <a:moveTo>
                    <a:pt x="4" y="0"/>
                  </a:moveTo>
                  <a:lnTo>
                    <a:pt x="0" y="10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未知"/>
            <p:cNvSpPr/>
            <p:nvPr/>
          </p:nvSpPr>
          <p:spPr bwMode="auto">
            <a:xfrm>
              <a:off x="1268" y="2131"/>
              <a:ext cx="820" cy="35"/>
            </a:xfrm>
            <a:custGeom>
              <a:avLst/>
              <a:gdLst>
                <a:gd name="T0" fmla="*/ 0 w 1176"/>
                <a:gd name="T1" fmla="*/ 0 h 1"/>
                <a:gd name="T2" fmla="*/ 1176 w 117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6" h="1">
                  <a:moveTo>
                    <a:pt x="0" y="0"/>
                  </a:moveTo>
                  <a:lnTo>
                    <a:pt x="117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1043608" y="913284"/>
            <a:ext cx="7166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系统出现故障时，恢复子系统将根据事务的不同状态采取不同的恢复策略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 </a:t>
            </a: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73" name="未知"/>
          <p:cNvSpPr/>
          <p:nvPr/>
        </p:nvSpPr>
        <p:spPr bwMode="auto">
          <a:xfrm>
            <a:off x="2886545" y="4641329"/>
            <a:ext cx="1450" cy="119062"/>
          </a:xfrm>
          <a:custGeom>
            <a:avLst/>
            <a:gdLst>
              <a:gd name="T0" fmla="*/ 0 w 1"/>
              <a:gd name="T1" fmla="*/ 0 h 95"/>
              <a:gd name="T2" fmla="*/ 1 w 1"/>
              <a:gd name="T3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95">
                <a:moveTo>
                  <a:pt x="0" y="0"/>
                </a:moveTo>
                <a:lnTo>
                  <a:pt x="1" y="9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12160" y="1464662"/>
            <a:ext cx="316835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1600" dirty="0">
                <a:latin typeface="+mj-ea"/>
                <a:ea typeface="+mj-ea"/>
              </a:rPr>
              <a:t>恢复策略：</a:t>
            </a:r>
          </a:p>
          <a:p>
            <a:pPr marL="285750" indent="-285750" algn="l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T3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T5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在故障发生时还未完成，所以予以撤销</a:t>
            </a:r>
          </a:p>
          <a:p>
            <a:pPr marL="285750" indent="-285750" algn="l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T2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T4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在检查点之后才提交，它们对数据库所做的修改在故障发生时可能还在缓冲区中，尚未写入数据库，所以要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REDO</a:t>
            </a:r>
          </a:p>
          <a:p>
            <a:pPr marL="285750" indent="-285750" algn="l">
              <a:lnSpc>
                <a:spcPct val="150000"/>
              </a:lnSpc>
              <a:buSzPct val="75000"/>
              <a:buFont typeface="Wingdings" pitchFamily="2" charset="2"/>
              <a:buChar char="Ø"/>
            </a:pPr>
            <a:r>
              <a:rPr lang="en-US" altLang="zh-CN" dirty="0">
                <a:latin typeface="幼圆" pitchFamily="49" charset="-122"/>
                <a:ea typeface="幼圆" pitchFamily="49" charset="-122"/>
              </a:rPr>
              <a:t>T1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在检查点之前已提交，所以不必执行</a:t>
            </a:r>
            <a:r>
              <a:rPr lang="en-US" altLang="zh-CN" dirty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dirty="0">
                <a:latin typeface="幼圆" pitchFamily="49" charset="-122"/>
                <a:ea typeface="幼圆" pitchFamily="49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4043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9" y="1057300"/>
            <a:ext cx="8100392" cy="4464496"/>
          </a:xfrm>
        </p:spPr>
        <p:txBody>
          <a:bodyPr>
            <a:noAutofit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 sz="2400" dirty="0" smtClean="0">
                <a:latin typeface="幼圆" pitchFamily="49" charset="-122"/>
                <a:ea typeface="幼圆" pitchFamily="49" charset="-122"/>
              </a:rPr>
              <a:t>1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）从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重新开始文件中找到最后一个检查点记录在日志文件中的地址，由该地址在日志文件中找到最后一个检查点记录.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sz="2400" dirty="0" smtClean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）由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该检查点记录得到检查点建立时刻所有正在执行的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清单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ACTIVE-LIST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建立两个事务队列</a:t>
            </a:r>
          </a:p>
          <a:p>
            <a:pPr marL="1333500" lvl="2" indent="-419100">
              <a:buFont typeface="Wingdings" pitchFamily="2" charset="2"/>
              <a:buChar char="Ø"/>
            </a:pPr>
            <a:r>
              <a:rPr lang="en-US" sz="2400" b="1" dirty="0">
                <a:latin typeface="幼圆" pitchFamily="49" charset="-122"/>
                <a:ea typeface="幼圆" pitchFamily="49" charset="-122"/>
              </a:rPr>
              <a:t>UNDO-LIST </a:t>
            </a:r>
          </a:p>
          <a:p>
            <a:pPr marL="1333500" lvl="2" indent="-419100">
              <a:buFont typeface="Wingdings" pitchFamily="2" charset="2"/>
              <a:buChar char="Ø"/>
            </a:pPr>
            <a:r>
              <a:rPr lang="en-US" sz="2400" b="1" dirty="0">
                <a:latin typeface="幼圆" pitchFamily="49" charset="-122"/>
                <a:ea typeface="幼圆" pitchFamily="49" charset="-122"/>
              </a:rPr>
              <a:t>REDO-LIST </a:t>
            </a:r>
          </a:p>
          <a:p>
            <a:pPr marL="800100" lvl="1" indent="-342900">
              <a:spcBef>
                <a:spcPct val="400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把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ACTIVE-LIST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暂时放入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UNDO-LIST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队列，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队列暂为空</a:t>
            </a:r>
            <a:r>
              <a:rPr lang="en-US" altLang="zh-CN" sz="2400" b="1" dirty="0">
                <a:latin typeface="幼圆" pitchFamily="49" charset="-122"/>
                <a:ea typeface="幼圆" pitchFamily="49" charset="-122"/>
              </a:rPr>
              <a:t>.</a:t>
            </a:r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1057300"/>
            <a:ext cx="8244408" cy="39604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）从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检查点开始正向扫描日志文件，直到日志文件结束</a:t>
            </a:r>
          </a:p>
          <a:p>
            <a:pPr lvl="3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如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有新开始的事务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2400" b="1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，把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T</a:t>
            </a:r>
            <a:r>
              <a:rPr lang="en-US" sz="2400" b="1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暂时放入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UNDO-LIST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</a:t>
            </a:r>
          </a:p>
          <a:p>
            <a:pPr lvl="3">
              <a:lnSpc>
                <a:spcPct val="150000"/>
              </a:lnSpc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 如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有提交的事务</a:t>
            </a:r>
            <a:r>
              <a:rPr lang="en-US" sz="2400" b="1" dirty="0" err="1">
                <a:latin typeface="幼圆" pitchFamily="49" charset="-122"/>
                <a:ea typeface="幼圆" pitchFamily="49" charset="-122"/>
              </a:rPr>
              <a:t>T</a:t>
            </a:r>
            <a:r>
              <a:rPr lang="en-US" sz="2400" b="1" baseline="-25000" dirty="0" err="1">
                <a:latin typeface="幼圆" pitchFamily="49" charset="-122"/>
                <a:ea typeface="幼圆" pitchFamily="49" charset="-122"/>
              </a:rPr>
              <a:t>j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，把</a:t>
            </a:r>
            <a:r>
              <a:rPr lang="en-US" sz="2400" b="1" dirty="0" err="1">
                <a:latin typeface="幼圆" pitchFamily="49" charset="-122"/>
                <a:ea typeface="幼圆" pitchFamily="49" charset="-122"/>
              </a:rPr>
              <a:t>T</a:t>
            </a:r>
            <a:r>
              <a:rPr lang="en-US" sz="2400" b="1" baseline="-25000" dirty="0" err="1">
                <a:latin typeface="幼圆" pitchFamily="49" charset="-122"/>
                <a:ea typeface="幼圆" pitchFamily="49" charset="-122"/>
              </a:rPr>
              <a:t>j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从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UNDO-LIST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队列移到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REDO-LIST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队列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）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对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UNDO-LIST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中的每个事务执行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UNDO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操作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    对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REDO-LIST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中的每个事务执行</a:t>
            </a:r>
            <a:r>
              <a:rPr lang="en-US" sz="2400" b="1" dirty="0">
                <a:latin typeface="幼圆" pitchFamily="49" charset="-122"/>
                <a:ea typeface="幼圆" pitchFamily="49" charset="-122"/>
              </a:rPr>
              <a:t>REDO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操作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5" y="0"/>
            <a:ext cx="4392487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0" dirty="0" smtClean="0">
                <a:latin typeface="+mn-ea"/>
                <a:ea typeface="+mn-ea"/>
              </a:rPr>
              <a:t>具有检查点的恢复技术</a:t>
            </a:r>
            <a:endParaRPr lang="zh-CN" altLang="en-US" sz="3000" b="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7544" y="483741"/>
            <a:ext cx="2447925" cy="5384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</a:rPr>
              <a:t>Contents</a:t>
            </a:r>
            <a:endParaRPr lang="zh-CN" alt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1542192"/>
            <a:ext cx="504056" cy="52322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779912" y="1505349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故障的种类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55976" y="4797403"/>
            <a:ext cx="504056" cy="45552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860032" y="4710544"/>
            <a:ext cx="2089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chemeClr val="accent3"/>
                </a:solidFill>
                <a:latin typeface="+mn-ea"/>
                <a:ea typeface="+mn-ea"/>
              </a:rPr>
              <a:t>数据库镜像</a:t>
            </a:r>
            <a:endParaRPr lang="zh-CN" altLang="en-US" sz="28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57438" y="796319"/>
            <a:ext cx="504056" cy="48745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3602099" y="760558"/>
            <a:ext cx="3347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事务的概念与特性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63888" y="2353445"/>
            <a:ext cx="432048" cy="50405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995936" y="2281436"/>
            <a:ext cx="2737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恢复的实现技术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51921" y="3198376"/>
            <a:ext cx="468052" cy="451212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355976" y="3126368"/>
            <a:ext cx="17274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恢复策略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31645" y="3914075"/>
            <a:ext cx="432048" cy="474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572001" y="3865612"/>
            <a:ext cx="3888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latin typeface="+mn-ea"/>
                <a:ea typeface="+mn-ea"/>
              </a:rPr>
              <a:t>具有</a:t>
            </a:r>
            <a:r>
              <a:rPr lang="zh-CN" altLang="en-US" sz="2800" dirty="0">
                <a:latin typeface="+mn-ea"/>
                <a:ea typeface="+mn-ea"/>
              </a:rPr>
              <a:t>检查</a:t>
            </a:r>
            <a:r>
              <a:rPr lang="zh-CN" altLang="en-US" sz="2800" dirty="0" smtClean="0">
                <a:latin typeface="+mn-ea"/>
                <a:ea typeface="+mn-ea"/>
              </a:rPr>
              <a:t>点的恢复技术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20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360" y="2857500"/>
            <a:ext cx="74711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 事务</a:t>
            </a:r>
            <a:r>
              <a:rPr lang="zh-CN" altLang="en-US" sz="2400" dirty="0">
                <a:latin typeface="+mj-ea"/>
                <a:ea typeface="+mj-ea"/>
              </a:rPr>
              <a:t>和程序比较</a:t>
            </a:r>
          </a:p>
          <a:p>
            <a:pPr marL="800100" lvl="1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关系数据库中，一个事务可以是一条或多条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SQL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语句</a:t>
            </a: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也可以包含一个或多个程序。</a:t>
            </a:r>
          </a:p>
          <a:p>
            <a:pPr marL="800100" lvl="1" indent="-342900" algn="l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一个程序通常包含多个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事务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9877" y="20836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事务的概念与定义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95536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/>
              <a:t>2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841276"/>
            <a:ext cx="51845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事务是对数据库的一个操作序列</a:t>
            </a:r>
            <a:endParaRPr lang="en-US" altLang="zh-CN" sz="2400" dirty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个不可分割的工作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单位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恢复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和并发控制的基本单位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3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0"/>
            <a:ext cx="2373511" cy="913284"/>
          </a:xfrm>
        </p:spPr>
        <p:txBody>
          <a:bodyPr/>
          <a:lstStyle/>
          <a:p>
            <a:pPr algn="l"/>
            <a:r>
              <a:rPr lang="zh-CN" altLang="en-US" sz="3200" dirty="0" smtClean="0">
                <a:latin typeface="+mn-ea"/>
                <a:ea typeface="+mn-ea"/>
              </a:rPr>
              <a:t>数据库</a:t>
            </a:r>
            <a:r>
              <a:rPr lang="zh-CN" altLang="en-US" sz="3200" dirty="0">
                <a:latin typeface="+mn-ea"/>
                <a:ea typeface="+mn-ea"/>
              </a:rPr>
              <a:t>镜像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913284"/>
            <a:ext cx="8028384" cy="46085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介质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故障是对系统影响最为严重的一种故障，严重影响数据库的可用性</a:t>
            </a:r>
          </a:p>
          <a:p>
            <a:pPr lvl="3">
              <a:lnSpc>
                <a:spcPct val="20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介质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故障恢复比较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费时</a:t>
            </a:r>
            <a:endParaRPr lang="en-US" altLang="zh-CN" sz="2400" dirty="0" smtClean="0">
              <a:latin typeface="幼圆" pitchFamily="49" charset="-122"/>
              <a:ea typeface="幼圆" pitchFamily="49" charset="-122"/>
            </a:endParaRPr>
          </a:p>
          <a:p>
            <a:pPr lvl="3">
              <a:lnSpc>
                <a:spcPct val="200000"/>
              </a:lnSpc>
              <a:buClrTx/>
              <a:buFont typeface="Wingdings" pitchFamily="2" charset="2"/>
              <a:buChar char="Ø"/>
            </a:pPr>
            <a:r>
              <a:rPr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为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预防介质故障，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DBA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必须周期性地转储</a:t>
            </a: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数据库</a:t>
            </a:r>
            <a:endParaRPr lang="zh-CN" altLang="en-US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提高数据库可用性的解决方案</a:t>
            </a:r>
          </a:p>
          <a:p>
            <a:pPr lvl="3">
              <a:lnSpc>
                <a:spcPct val="200000"/>
              </a:lnSpc>
              <a:buClrTx/>
              <a:buFont typeface="Wingdings" pitchFamily="2" charset="2"/>
              <a:buChar char="Ø"/>
            </a:pPr>
            <a:r>
              <a:rPr lang="zh-CN" altLang="en-US" sz="2400" dirty="0" smtClean="0">
                <a:latin typeface="幼圆" pitchFamily="49" charset="-122"/>
                <a:ea typeface="幼圆" pitchFamily="49" charset="-122"/>
              </a:rPr>
              <a:t> 数据库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镜像（</a:t>
            </a:r>
            <a:r>
              <a:rPr lang="en-US" sz="2400" dirty="0">
                <a:latin typeface="幼圆" pitchFamily="49" charset="-122"/>
                <a:ea typeface="幼圆" pitchFamily="49" charset="-122"/>
              </a:rPr>
              <a:t>Mirror</a:t>
            </a:r>
            <a:r>
              <a:rPr lang="zh-CN" altLang="en-US" sz="2400" dirty="0">
                <a:latin typeface="幼圆" pitchFamily="49" charset="-122"/>
                <a:ea typeface="幼圆" pitchFamily="49" charset="-122"/>
              </a:rPr>
              <a:t>）</a:t>
            </a:r>
          </a:p>
        </p:txBody>
      </p:sp>
      <p:sp>
        <p:nvSpPr>
          <p:cNvPr id="4" name="椭圆 3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uiExpand="1" build="p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23473" y="3372892"/>
            <a:ext cx="8113023" cy="2220912"/>
          </a:xfrm>
        </p:spPr>
        <p:txBody>
          <a:bodyPr/>
          <a:lstStyle/>
          <a:p>
            <a:pPr lvl="1">
              <a:lnSpc>
                <a:spcPct val="130000"/>
              </a:lnSpc>
              <a:spcBef>
                <a:spcPct val="60000"/>
              </a:spcBef>
              <a:buClrTx/>
              <a:buFont typeface="Wingdings" pitchFamily="2" charset="2"/>
              <a:buChar char="Ø"/>
            </a:pPr>
            <a:r>
              <a:rPr lang="en-US" sz="2200" dirty="0" smtClean="0">
                <a:latin typeface="幼圆" pitchFamily="49" charset="-122"/>
                <a:ea typeface="幼圆" pitchFamily="49" charset="-122"/>
              </a:rPr>
              <a:t> DBMS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自动把整个数据库或其中的关键数据复制到另一个磁盘上</a:t>
            </a:r>
          </a:p>
          <a:p>
            <a:pPr lvl="1">
              <a:lnSpc>
                <a:spcPct val="130000"/>
              </a:lnSpc>
              <a:spcBef>
                <a:spcPct val="60000"/>
              </a:spcBef>
              <a:buClrTx/>
              <a:buFont typeface="Wingdings" pitchFamily="2" charset="2"/>
              <a:buChar char="Ø"/>
            </a:pPr>
            <a:r>
              <a:rPr lang="en-US" sz="2200" dirty="0" smtClean="0">
                <a:latin typeface="幼圆" pitchFamily="49" charset="-122"/>
                <a:ea typeface="幼圆" pitchFamily="49" charset="-122"/>
              </a:rPr>
              <a:t> DBMS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自动保证镜像数据与主数据库的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一致性</a:t>
            </a: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,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每当主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数据库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marL="0" lvl="1" indent="0">
              <a:lnSpc>
                <a:spcPct val="130000"/>
              </a:lnSpc>
              <a:spcBef>
                <a:spcPct val="60000"/>
              </a:spcBef>
              <a:buClrTx/>
              <a:buNone/>
            </a:pPr>
            <a:r>
              <a:rPr lang="en-US" altLang="zh-CN" sz="22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200" dirty="0" smtClean="0">
                <a:latin typeface="幼圆" pitchFamily="49" charset="-122"/>
                <a:ea typeface="幼圆" pitchFamily="49" charset="-122"/>
              </a:rPr>
              <a:t>  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更新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时，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自动把更新后的数据复制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过去</a:t>
            </a:r>
            <a:endParaRPr lang="zh-CN" altLang="en-US" sz="22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61878686"/>
              </p:ext>
            </p:extLst>
          </p:nvPr>
        </p:nvGraphicFramePr>
        <p:xfrm>
          <a:off x="1115616" y="1168738"/>
          <a:ext cx="7581528" cy="197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r:id="rId3" imgW="23698200" imgH="7416800" progId="Photoshop.Image.7">
                  <p:embed/>
                </p:oleObj>
              </mc:Choice>
              <mc:Fallback>
                <p:oleObj r:id="rId3" imgW="23698200" imgH="7416800" progId="Photoshop.Image.7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68738"/>
                        <a:ext cx="7581528" cy="1976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061628" y="939432"/>
            <a:ext cx="8030021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FFFFFF">
                        <a:gamma/>
                        <a:shade val="7333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24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latin typeface="+mj-ea"/>
                <a:ea typeface="+mj-ea"/>
              </a:rPr>
              <a:t> 没有</a:t>
            </a:r>
            <a:r>
              <a:rPr lang="zh-CN" altLang="en-US" sz="2800" dirty="0">
                <a:latin typeface="+mj-ea"/>
                <a:ea typeface="+mj-ea"/>
              </a:rPr>
              <a:t>出现故障时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可用</a:t>
            </a: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于并发操作</a:t>
            </a:r>
          </a:p>
          <a:p>
            <a:pPr marL="1257300" lvl="2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600" b="0" dirty="0" smtClean="0">
                <a:latin typeface="幼圆" pitchFamily="49" charset="-122"/>
                <a:ea typeface="幼圆" pitchFamily="49" charset="-122"/>
              </a:rPr>
              <a:t>一</a:t>
            </a:r>
            <a:r>
              <a:rPr lang="zh-CN" altLang="en-US" sz="2600" b="0" dirty="0">
                <a:latin typeface="幼圆" pitchFamily="49" charset="-122"/>
                <a:ea typeface="幼圆" pitchFamily="49" charset="-122"/>
              </a:rPr>
              <a:t>个用户对数据加排他锁修改数据，其他用户可以读镜像数据库上的数据，而不必等待该用户释放锁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7624" y="3145532"/>
            <a:ext cx="7848872" cy="256946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幼圆" pitchFamily="49" charset="-122"/>
                <a:ea typeface="幼圆" pitchFamily="49" charset="-122"/>
              </a:rPr>
              <a:t>出现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介质故障时</a:t>
            </a:r>
          </a:p>
          <a:p>
            <a:pPr lvl="2">
              <a:lnSpc>
                <a:spcPct val="170000"/>
              </a:lnSpc>
              <a:buClrTx/>
              <a:buFont typeface="Wingdings" pitchFamily="2" charset="2"/>
              <a:buChar char="Ø"/>
            </a:pP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可由镜像磁盘继续提供使用 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70000"/>
              </a:lnSpc>
              <a:buClrTx/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同时</a:t>
            </a:r>
            <a:r>
              <a:rPr lang="en-US" sz="2200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自动利用镜像磁盘数据进行数据库的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恢复</a:t>
            </a:r>
            <a:endParaRPr lang="en-US" altLang="zh-CN" sz="22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lnSpc>
                <a:spcPct val="170000"/>
              </a:lnSpc>
              <a:buClrTx/>
              <a:buFont typeface="Wingdings" pitchFamily="2" charset="2"/>
              <a:buChar char="Ø"/>
            </a:pP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不</a:t>
            </a:r>
            <a:r>
              <a:rPr lang="zh-CN" altLang="en-US" sz="2200" dirty="0">
                <a:latin typeface="幼圆" pitchFamily="49" charset="-122"/>
                <a:ea typeface="幼圆" pitchFamily="49" charset="-122"/>
              </a:rPr>
              <a:t>需要关闭系统和重装数据库</a:t>
            </a:r>
            <a:r>
              <a:rPr lang="zh-CN" altLang="en-US" sz="2200" dirty="0" smtClean="0">
                <a:latin typeface="幼圆" pitchFamily="49" charset="-122"/>
                <a:ea typeface="幼圆" pitchFamily="49" charset="-122"/>
              </a:rPr>
              <a:t>副本</a:t>
            </a:r>
            <a:endParaRPr lang="en-US" sz="2200" dirty="0">
              <a:latin typeface="幼圆" pitchFamily="49" charset="-122"/>
              <a:ea typeface="幼圆" pitchFamily="49" charset="-122"/>
            </a:endParaRPr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53611807"/>
              </p:ext>
            </p:extLst>
          </p:nvPr>
        </p:nvGraphicFramePr>
        <p:xfrm>
          <a:off x="1156291" y="1150045"/>
          <a:ext cx="7272338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r:id="rId3" imgW="23672800" imgH="7797800" progId="Photoshop.Image.7">
                  <p:embed/>
                </p:oleObj>
              </mc:Choice>
              <mc:Fallback>
                <p:oleObj r:id="rId3" imgW="23672800" imgH="7797800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291" y="1150045"/>
                        <a:ext cx="7272338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08221" y="985292"/>
            <a:ext cx="7748042" cy="2952328"/>
          </a:xfrm>
        </p:spPr>
        <p:txBody>
          <a:bodyPr>
            <a:normAutofit/>
          </a:bodyPr>
          <a:lstStyle/>
          <a:p>
            <a:pPr>
              <a:lnSpc>
                <a:spcPct val="210000"/>
              </a:lnSpc>
              <a:buFont typeface="Wingdings" pitchFamily="2" charset="2"/>
              <a:buChar char="u"/>
            </a:pPr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频繁地复制数据自然会降低系统运行效率</a:t>
            </a:r>
          </a:p>
          <a:p>
            <a:pPr lvl="2">
              <a:lnSpc>
                <a:spcPct val="210000"/>
              </a:lnSpc>
              <a:buClrTx/>
              <a:buFont typeface="Wingdings" pitchFamily="2" charset="2"/>
              <a:buChar char="Ø"/>
            </a:pPr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在</a:t>
            </a:r>
            <a:r>
              <a:rPr lang="zh-CN" altLang="en-US" sz="2800" dirty="0">
                <a:latin typeface="幼圆" pitchFamily="49" charset="-122"/>
                <a:ea typeface="幼圆" pitchFamily="49" charset="-122"/>
              </a:rPr>
              <a:t>实际应用中用户往往只选择对关键数据和日志文件镜像，而不是对整个数据库进行镜像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825624" y="1075085"/>
            <a:ext cx="8318376" cy="4639915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1200"/>
              </a:spcBef>
              <a:buClrTx/>
              <a:buFont typeface="Wingdings" pitchFamily="2" charset="2"/>
              <a:buChar char="u"/>
            </a:pPr>
            <a:r>
              <a:rPr lang="zh-CN" altLang="en-US" sz="2200" b="1" dirty="0">
                <a:latin typeface="+mj-ea"/>
                <a:ea typeface="+mj-ea"/>
              </a:rPr>
              <a:t>冗余磁盘阵列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(</a:t>
            </a:r>
            <a:r>
              <a:rPr lang="en-US" sz="2000" dirty="0" err="1">
                <a:latin typeface="幼圆" pitchFamily="49" charset="-122"/>
                <a:ea typeface="幼圆" pitchFamily="49" charset="-122"/>
              </a:rPr>
              <a:t>Redundent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 Array of Independent Disks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，</a:t>
            </a:r>
            <a:r>
              <a:rPr lang="en-US" sz="2000" dirty="0" smtClean="0">
                <a:latin typeface="幼圆" pitchFamily="49" charset="-122"/>
                <a:ea typeface="幼圆" pitchFamily="49" charset="-122"/>
              </a:rPr>
              <a:t>RAID)</a:t>
            </a: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幼圆" pitchFamily="49" charset="-122"/>
                <a:ea typeface="幼圆" pitchFamily="49" charset="-122"/>
              </a:rPr>
              <a:t> RAID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将一组磁盘驱动器用某种逻辑方式联系起来，作为逻辑上的一个磁盘驱动器来使用。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一般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情况下，组成的逻辑磁盘驱动器的容量要小于各个磁盘驱动器容量的总和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幼圆" pitchFamily="49" charset="-122"/>
                <a:ea typeface="幼圆" pitchFamily="49" charset="-122"/>
              </a:rPr>
              <a:t> RAID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通过冗余技术，提供一个高级别的数据保护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。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>
                <a:latin typeface="幼圆" pitchFamily="49" charset="-122"/>
                <a:ea typeface="幼圆" pitchFamily="49" charset="-122"/>
              </a:rPr>
              <a:t> RAID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的具体实现可以靠硬件也可以靠软件，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Windows NT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操作系统就提供软件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RAID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功能。</a:t>
            </a:r>
          </a:p>
          <a:p>
            <a:pPr lvl="1">
              <a:spcBef>
                <a:spcPts val="1200"/>
              </a:spcBef>
              <a:buClrTx/>
              <a:buFont typeface="Wingdings" pitchFamily="2" charset="2"/>
              <a:buChar char="u"/>
            </a:pPr>
            <a:r>
              <a:rPr lang="zh-CN" altLang="en-US" sz="2200" b="1" dirty="0">
                <a:latin typeface="+mj-ea"/>
                <a:ea typeface="+mj-ea"/>
              </a:rPr>
              <a:t>优点</a:t>
            </a: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 成本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低，功耗小，传输速率高 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可以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提供容错功能 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altLang="zh-CN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具备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数据校验（</a:t>
            </a:r>
            <a:r>
              <a:rPr lang="en-US" sz="2000" dirty="0">
                <a:latin typeface="幼圆" pitchFamily="49" charset="-122"/>
                <a:ea typeface="幼圆" pitchFamily="49" charset="-122"/>
              </a:rPr>
              <a:t>Parity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）功能 </a:t>
            </a:r>
            <a:endParaRPr lang="en-US" altLang="zh-CN" sz="2000" dirty="0" smtClean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>
                <a:latin typeface="幼圆" pitchFamily="49" charset="-122"/>
                <a:ea typeface="幼圆" pitchFamily="49" charset="-122"/>
              </a:rPr>
              <a:t> </a:t>
            </a:r>
            <a:r>
              <a:rPr lang="en-US" sz="2000" dirty="0" smtClean="0">
                <a:latin typeface="幼圆" pitchFamily="49" charset="-122"/>
                <a:ea typeface="幼圆" pitchFamily="49" charset="-122"/>
              </a:rPr>
              <a:t>RAID</a:t>
            </a:r>
            <a:r>
              <a:rPr lang="zh-CN" altLang="en-US" sz="2000" dirty="0">
                <a:latin typeface="幼圆" pitchFamily="49" charset="-122"/>
                <a:ea typeface="幼圆" pitchFamily="49" charset="-122"/>
              </a:rPr>
              <a:t>比起传统的大直径磁盘驱动器来，在同样的容量下，价格要低许多 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491880" y="83127"/>
            <a:ext cx="3168352" cy="8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Tx/>
              <a:buNone/>
            </a:pPr>
            <a:r>
              <a:rPr lang="en-US" altLang="zh-CN" sz="2800" b="0" dirty="0" smtClean="0">
                <a:latin typeface="+mj-ea"/>
                <a:ea typeface="+mj-ea"/>
              </a:rPr>
              <a:t>—— </a:t>
            </a:r>
            <a:r>
              <a:rPr lang="en-US" sz="2800" b="0" dirty="0" smtClean="0">
                <a:latin typeface="+mj-ea"/>
                <a:ea typeface="+mj-ea"/>
              </a:rPr>
              <a:t>RAID</a:t>
            </a:r>
            <a:r>
              <a:rPr lang="zh-CN" altLang="en-US" sz="2800" b="0" dirty="0">
                <a:latin typeface="+mj-ea"/>
                <a:ea typeface="+mj-ea"/>
              </a:rPr>
              <a:t>介绍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971601" y="978028"/>
            <a:ext cx="7920879" cy="473697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sz="2000" b="1" dirty="0">
                <a:latin typeface="+mj-ea"/>
                <a:ea typeface="+mj-ea"/>
              </a:rPr>
              <a:t>RAID</a:t>
            </a:r>
            <a:r>
              <a:rPr lang="zh-CN" altLang="en-US" sz="2000" b="1" dirty="0">
                <a:latin typeface="+mj-ea"/>
                <a:ea typeface="+mj-ea"/>
              </a:rPr>
              <a:t>的分级</a:t>
            </a: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u"/>
            </a:pPr>
            <a:r>
              <a:rPr lang="en-US" sz="2000" b="1" dirty="0" smtClean="0">
                <a:latin typeface="幼圆" pitchFamily="49" charset="-122"/>
                <a:ea typeface="幼圆" pitchFamily="49" charset="-122"/>
              </a:rPr>
              <a:t> RAID 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0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Stripe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）：无冗余无校验的磁盘阵列，并行读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写于多个磁盘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上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sz="1800" dirty="0">
                <a:latin typeface="幼圆" pitchFamily="49" charset="-122"/>
                <a:ea typeface="幼圆" pitchFamily="49" charset="-122"/>
              </a:rPr>
              <a:t>RAID 0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只是单纯地提高性能，并没有为数据的可靠性提供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保证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而且其中的一个磁盘失效将影响到所有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数据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u"/>
            </a:pPr>
            <a:r>
              <a:rPr lang="en-US" sz="2000" b="1" dirty="0">
                <a:latin typeface="幼圆" pitchFamily="49" charset="-122"/>
                <a:ea typeface="幼圆" pitchFamily="49" charset="-122"/>
              </a:rPr>
              <a:t>RAID 1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（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Mirror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）：镜象磁盘阵列，成对的独立磁盘上产生互为备份的</a:t>
            </a:r>
            <a:r>
              <a:rPr lang="zh-CN" altLang="en-US" sz="2000" b="1" dirty="0" smtClean="0">
                <a:latin typeface="幼圆" pitchFamily="49" charset="-122"/>
                <a:ea typeface="幼圆" pitchFamily="49" charset="-122"/>
              </a:rPr>
              <a:t>数据</a:t>
            </a:r>
            <a:endParaRPr lang="zh-CN" altLang="en-US" sz="2000" b="1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sz="1800" dirty="0">
                <a:latin typeface="幼圆" pitchFamily="49" charset="-122"/>
                <a:ea typeface="幼圆" pitchFamily="49" charset="-122"/>
              </a:rPr>
              <a:t>RAID 1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可以提高读取性能，提供最高的数据安全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保障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备份数据占了总存储空间的一半，磁盘空间利用率低，存储成本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高 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2">
              <a:spcBef>
                <a:spcPts val="600"/>
              </a:spcBef>
              <a:buClrTx/>
              <a:buFont typeface="Wingdings" pitchFamily="2" charset="2"/>
              <a:buChar char="u"/>
            </a:pPr>
            <a:r>
              <a:rPr lang="en-US" sz="2000" b="1" dirty="0">
                <a:latin typeface="幼圆" pitchFamily="49" charset="-122"/>
                <a:ea typeface="幼圆" pitchFamily="49" charset="-122"/>
              </a:rPr>
              <a:t>RAID 0+1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：也被称为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RAID 10</a:t>
            </a: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标准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实际是将</a:t>
            </a:r>
            <a:r>
              <a:rPr lang="en-US" sz="1800" dirty="0">
                <a:latin typeface="幼圆" pitchFamily="49" charset="-122"/>
                <a:ea typeface="幼圆" pitchFamily="49" charset="-122"/>
              </a:rPr>
              <a:t>RAID 0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和</a:t>
            </a:r>
            <a:r>
              <a:rPr lang="en-US" sz="1800" dirty="0">
                <a:latin typeface="幼圆" pitchFamily="49" charset="-122"/>
                <a:ea typeface="幼圆" pitchFamily="49" charset="-122"/>
              </a:rPr>
              <a:t>RAID 1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标准结合的产物，在连续地以位或字节为单位分割数据并且并行读</a:t>
            </a:r>
            <a:r>
              <a:rPr lang="en-US" sz="1800" dirty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写多个磁盘的同时，为每块磁盘做磁盘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镜像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sz="1800" dirty="0">
                <a:latin typeface="幼圆" pitchFamily="49" charset="-122"/>
                <a:ea typeface="幼圆" pitchFamily="49" charset="-122"/>
              </a:rPr>
              <a:t>RAID </a:t>
            </a:r>
            <a:r>
              <a:rPr lang="en-US" sz="1800" dirty="0" smtClean="0">
                <a:latin typeface="幼圆" pitchFamily="49" charset="-122"/>
                <a:ea typeface="幼圆" pitchFamily="49" charset="-122"/>
              </a:rPr>
              <a:t>0+1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至少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使用</a:t>
            </a:r>
            <a:r>
              <a:rPr lang="en-US" sz="1800" dirty="0">
                <a:latin typeface="幼圆" pitchFamily="49" charset="-122"/>
                <a:ea typeface="幼圆" pitchFamily="49" charset="-122"/>
              </a:rPr>
              <a:t>4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个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硬盘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sz="1800" dirty="0">
                <a:latin typeface="幼圆" pitchFamily="49" charset="-122"/>
                <a:ea typeface="幼圆" pitchFamily="49" charset="-122"/>
              </a:rPr>
              <a:t>RAID 0+1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是存储性能和数据安全兼顾的</a:t>
            </a:r>
            <a:r>
              <a:rPr lang="zh-CN" altLang="en-US" sz="1800" dirty="0" smtClean="0">
                <a:latin typeface="幼圆" pitchFamily="49" charset="-122"/>
                <a:ea typeface="幼圆" pitchFamily="49" charset="-122"/>
              </a:rPr>
              <a:t>方案</a:t>
            </a:r>
            <a:endParaRPr lang="zh-CN" altLang="en-US" sz="1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1880" y="83127"/>
            <a:ext cx="3168352" cy="8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Tx/>
              <a:buNone/>
            </a:pPr>
            <a:r>
              <a:rPr lang="en-US" altLang="zh-CN" sz="2800" b="0" dirty="0" smtClean="0">
                <a:latin typeface="+mj-ea"/>
                <a:ea typeface="+mj-ea"/>
              </a:rPr>
              <a:t>—— </a:t>
            </a:r>
            <a:r>
              <a:rPr lang="en-US" sz="2800" b="0" dirty="0" smtClean="0">
                <a:latin typeface="+mj-ea"/>
                <a:ea typeface="+mj-ea"/>
              </a:rPr>
              <a:t>RAID</a:t>
            </a:r>
            <a:r>
              <a:rPr lang="zh-CN" altLang="en-US" sz="2800" b="0" dirty="0">
                <a:latin typeface="+mj-ea"/>
                <a:ea typeface="+mj-ea"/>
              </a:rPr>
              <a:t>介绍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043608" y="985292"/>
            <a:ext cx="7920880" cy="46085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的分级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u"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2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：纠错海明码磁盘阵列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使用加重平均纠错码（海明码）的编码技术提供错误检查及恢复。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 2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对大数据量的输入</a:t>
            </a:r>
            <a:r>
              <a:rPr lang="en-US" sz="1600" dirty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输出有很高的性能，但少量数据的输入</a:t>
            </a:r>
            <a:r>
              <a:rPr lang="en-US" sz="1600" dirty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输出时性能不好。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 2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技术实施更复杂，因此在商业环境中很少使用。</a:t>
            </a:r>
            <a:r>
              <a:rPr lang="zh-CN" altLang="en-US" sz="1800" dirty="0">
                <a:latin typeface="幼圆" pitchFamily="49" charset="-122"/>
                <a:ea typeface="幼圆" pitchFamily="49" charset="-122"/>
              </a:rPr>
              <a:t>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u"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3/ RAID 4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：奇校验或偶校验的磁盘阵列 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 3/ RAID 4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使用简单的奇偶校验，并用单块磁盘存放奇偶校验信息。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 3/RAID 4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对于大量的连续数据可提供很好的传输率，但对于随机数据来说，奇偶盘会成为写操作的瓶颈。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u"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5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：无独立校验盘的奇偶校验磁盘阵列 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不单独指定奇偶盘，而是在所有磁盘上交叉地存取数据及奇偶校验信息。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 5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更适合于小数据块和随机读</a:t>
            </a:r>
            <a:r>
              <a:rPr lang="en-US" sz="1600" dirty="0">
                <a:latin typeface="幼圆" pitchFamily="49" charset="-122"/>
                <a:ea typeface="幼圆" pitchFamily="49" charset="-122"/>
              </a:rPr>
              <a:t>/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写的数据。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u"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6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：与</a:t>
            </a: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5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相比，</a:t>
            </a: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6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增加了第</a:t>
            </a:r>
            <a:r>
              <a:rPr lang="en-US" sz="1800" b="1" dirty="0">
                <a:latin typeface="幼圆" pitchFamily="49" charset="-122"/>
                <a:ea typeface="幼圆" pitchFamily="49" charset="-122"/>
              </a:rPr>
              <a:t>2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个独立的奇偶校验信息块 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u"/>
            </a:pPr>
            <a:r>
              <a:rPr lang="en-US" sz="1800" b="1" dirty="0">
                <a:latin typeface="幼圆" pitchFamily="49" charset="-122"/>
                <a:ea typeface="幼圆" pitchFamily="49" charset="-122"/>
              </a:rPr>
              <a:t>RAID 7</a:t>
            </a:r>
            <a:r>
              <a:rPr lang="zh-CN" altLang="en-US" sz="1800" b="1" dirty="0">
                <a:latin typeface="幼圆" pitchFamily="49" charset="-122"/>
                <a:ea typeface="幼圆" pitchFamily="49" charset="-122"/>
              </a:rPr>
              <a:t>：优化的高速数据传送磁盘结构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这是一种新的</a:t>
            </a:r>
            <a:r>
              <a:rPr lang="en-US" sz="1600" dirty="0">
                <a:latin typeface="幼圆" pitchFamily="49" charset="-122"/>
                <a:ea typeface="幼圆" pitchFamily="49" charset="-122"/>
              </a:rPr>
              <a:t>RAID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标准，其自身带有智能化实时操作系统和用于存储管理的软件工具，可完全独立于主机运行，不占用主机</a:t>
            </a:r>
            <a:r>
              <a:rPr lang="en-US" sz="1600" dirty="0">
                <a:latin typeface="幼圆" pitchFamily="49" charset="-122"/>
                <a:ea typeface="幼圆" pitchFamily="49" charset="-122"/>
              </a:rPr>
              <a:t>CPU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资源。</a:t>
            </a:r>
          </a:p>
          <a:p>
            <a:pPr lvl="1">
              <a:buFont typeface="Wingdings" pitchFamily="2" charset="2"/>
              <a:buChar char="l"/>
            </a:pPr>
            <a:r>
              <a:rPr lang="en-US" sz="1600" dirty="0">
                <a:latin typeface="幼圆" pitchFamily="49" charset="-122"/>
                <a:ea typeface="幼圆" pitchFamily="49" charset="-122"/>
              </a:rPr>
              <a:t>RAID7</a:t>
            </a:r>
            <a:r>
              <a:rPr lang="zh-CN" altLang="en-US" sz="1600" dirty="0">
                <a:latin typeface="幼圆" pitchFamily="49" charset="-122"/>
                <a:ea typeface="幼圆" pitchFamily="49" charset="-122"/>
              </a:rPr>
              <a:t>系统成本很高，可以看做是一种存储计算机。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91880" y="83127"/>
            <a:ext cx="3168352" cy="8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Tx/>
              <a:buNone/>
            </a:pPr>
            <a:r>
              <a:rPr lang="en-US" altLang="zh-CN" sz="2800" b="0" dirty="0" smtClean="0">
                <a:latin typeface="+mj-ea"/>
                <a:ea typeface="+mj-ea"/>
              </a:rPr>
              <a:t>—— </a:t>
            </a:r>
            <a:r>
              <a:rPr lang="en-US" sz="2800" b="0" dirty="0" smtClean="0">
                <a:latin typeface="+mj-ea"/>
                <a:ea typeface="+mj-ea"/>
              </a:rPr>
              <a:t>RAID</a:t>
            </a:r>
            <a:r>
              <a:rPr lang="zh-CN" altLang="en-US" sz="2800" b="0" dirty="0">
                <a:latin typeface="+mj-ea"/>
                <a:ea typeface="+mj-ea"/>
              </a:rPr>
              <a:t>介绍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39552" y="1057300"/>
            <a:ext cx="2555776" cy="371053"/>
          </a:xfrm>
        </p:spPr>
        <p:txBody>
          <a:bodyPr/>
          <a:lstStyle/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常用</a:t>
            </a:r>
            <a:r>
              <a:rPr lang="en-US" b="1" dirty="0">
                <a:latin typeface="黑体" pitchFamily="2" charset="-122"/>
                <a:ea typeface="黑体" pitchFamily="2" charset="-122"/>
              </a:rPr>
              <a:t>RAID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级别比较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/>
        </p:nvGraphicFramePr>
        <p:xfrm>
          <a:off x="534989" y="1390386"/>
          <a:ext cx="8154987" cy="3687439"/>
        </p:xfrm>
        <a:graphic>
          <a:graphicData uri="http://schemas.openxmlformats.org/drawingml/2006/table">
            <a:tbl>
              <a:tblPr/>
              <a:tblGrid>
                <a:gridCol w="1631950"/>
                <a:gridCol w="1630362"/>
                <a:gridCol w="1630363"/>
                <a:gridCol w="1630362"/>
                <a:gridCol w="1631950"/>
              </a:tblGrid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RAID</a:t>
                      </a: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级别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RAID0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RAID1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RAID3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altLang="zh-CN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RAID5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容错性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没有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冗余类型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没有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复制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奇偶校验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奇偶校验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读性能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随即写性能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5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连续写性能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高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低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06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需要的磁盘数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一个或多个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个或</a:t>
                      </a: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2*N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个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三个或更多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三个或更多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63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可用容量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总的磁盘容量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磁盘容量的</a:t>
                      </a:r>
                      <a:r>
                        <a:rPr kumimoji="0" lang="en-US" altLang="zh-CN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50%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(n-1)/n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的磁盘容量，</a:t>
                      </a: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为磁盘数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(n-1)/n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的磁盘容量，</a:t>
                      </a: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为磁盘数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9154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典型应用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无故障的迅速读写，安全性要求不高，如图形工作站等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随机数据写入，要求的安全性高，如数据库服务器在存储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连续数据传输，要求的安全性高。如视频编辑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525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kumimoji="0" lang="zh-CN" alt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随机数据传输，要求安全性高，如金融领域数据库</a:t>
                      </a:r>
                    </a:p>
                  </a:txBody>
                  <a:tcPr marL="68580" marR="68580" marT="6000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1880" y="83127"/>
            <a:ext cx="3168352" cy="801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buFontTx/>
              <a:buNone/>
            </a:pPr>
            <a:r>
              <a:rPr lang="en-US" altLang="zh-CN" sz="2800" b="0" dirty="0" smtClean="0">
                <a:latin typeface="+mj-ea"/>
                <a:ea typeface="+mj-ea"/>
              </a:rPr>
              <a:t>—— </a:t>
            </a:r>
            <a:r>
              <a:rPr lang="en-US" sz="2800" b="0" dirty="0" smtClean="0">
                <a:latin typeface="+mj-ea"/>
                <a:ea typeface="+mj-ea"/>
              </a:rPr>
              <a:t>RAID</a:t>
            </a:r>
            <a:r>
              <a:rPr lang="zh-CN" altLang="en-US" sz="2800" b="0" dirty="0">
                <a:latin typeface="+mj-ea"/>
                <a:ea typeface="+mj-ea"/>
              </a:rPr>
              <a:t>介绍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187624" y="0"/>
            <a:ext cx="2373511" cy="913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ea"/>
                <a:ea typeface="+mn-ea"/>
              </a:rPr>
              <a:t>数据库镜像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5536" y="193204"/>
            <a:ext cx="576064" cy="5600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pPr algn="l"/>
            <a:r>
              <a:rPr lang="zh-CN" altLang="en-US">
                <a:ea typeface="黑体" pitchFamily="2" charset="-122"/>
              </a:rPr>
              <a:t>小 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057300"/>
            <a:ext cx="7488832" cy="4032448"/>
          </a:xfrm>
        </p:spPr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如果数据库只包含成功事务提交的结果，就说数据库处于一致性状态。保证数据一致性是对数据库的最基本的要求。</a:t>
            </a: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事务是数据库的逻辑工作单位</a:t>
            </a:r>
          </a:p>
          <a:p>
            <a:pPr lvl="1">
              <a:lnSpc>
                <a:spcPct val="180000"/>
              </a:lnSpc>
            </a:pPr>
            <a:r>
              <a:rPr lang="en-US" b="1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b="1" dirty="0">
                <a:latin typeface="幼圆" pitchFamily="49" charset="-122"/>
                <a:ea typeface="幼圆" pitchFamily="49" charset="-122"/>
              </a:rPr>
              <a:t>保证系统中一切事务的原子性、一致性、隔离性和持续性</a:t>
            </a:r>
          </a:p>
          <a:p>
            <a:endParaRPr lang="zh-CN" altLang="en-US" sz="2400" b="1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1201316"/>
            <a:ext cx="3528392" cy="4247317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/>
              <a:t>Begin Transaction;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Read(A);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A=A-1000;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IF A&lt;0 THEN 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{  </a:t>
            </a:r>
            <a:r>
              <a:rPr lang="zh-CN" altLang="en-US" sz="2200" dirty="0" smtClean="0"/>
              <a:t>输出“金额不足”；</a:t>
            </a:r>
            <a:endParaRPr lang="en-US" altLang="zh-CN" sz="2200" dirty="0" smtClean="0"/>
          </a:p>
          <a:p>
            <a:pPr algn="l"/>
            <a:r>
              <a:rPr lang="en-US" altLang="zh-CN" sz="2400" b="1" dirty="0" smtClean="0"/>
              <a:t>             Rollback;  </a:t>
            </a:r>
            <a:r>
              <a:rPr lang="en-US" altLang="zh-CN" sz="2400" dirty="0" smtClean="0"/>
              <a:t>}</a:t>
            </a:r>
          </a:p>
          <a:p>
            <a:pPr algn="l"/>
            <a:r>
              <a:rPr lang="en-US" altLang="zh-CN" sz="2200" dirty="0" smtClean="0"/>
              <a:t>     ELSE     </a:t>
            </a:r>
          </a:p>
          <a:p>
            <a:pPr algn="l"/>
            <a:r>
              <a:rPr lang="en-US" altLang="zh-CN" sz="2200" dirty="0" smtClean="0"/>
              <a:t>           Write(A);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Read(B);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B=B+1000;</a:t>
            </a:r>
          </a:p>
          <a:p>
            <a:pPr algn="l"/>
            <a:r>
              <a:rPr lang="en-US" altLang="zh-CN" sz="2200" dirty="0"/>
              <a:t> </a:t>
            </a:r>
            <a:r>
              <a:rPr lang="en-US" altLang="zh-CN" sz="2200" dirty="0" smtClean="0"/>
              <a:t>          Write(B);</a:t>
            </a:r>
          </a:p>
          <a:p>
            <a:pPr algn="l"/>
            <a:r>
              <a:rPr lang="en-US" altLang="zh-CN" sz="2400" b="1" dirty="0" smtClean="0"/>
              <a:t>Commit;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30202" y="1110144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2800" b="0" dirty="0" smtClean="0">
                <a:latin typeface="+mj-ea"/>
                <a:ea typeface="+mj-ea"/>
              </a:rPr>
              <a:t>定义事务：</a:t>
            </a:r>
            <a:endParaRPr lang="zh-CN" altLang="en-US" sz="2800" b="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9877" y="20836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幼圆" pitchFamily="49" charset="-122"/>
                <a:ea typeface="幼圆" pitchFamily="49" charset="-122"/>
              </a:rPr>
              <a:t>事务的概念与定义</a:t>
            </a:r>
            <a:endParaRPr lang="zh-CN" altLang="en-US" sz="28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95536" y="193204"/>
            <a:ext cx="612068" cy="5552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r>
              <a:rPr lang="en-US" altLang="zh-CN" sz="1200" dirty="0" smtClean="0"/>
              <a:t>.</a:t>
            </a:r>
            <a:r>
              <a:rPr lang="en-US" altLang="zh-CN" sz="6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53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小 结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7128792" cy="3672408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en-US" sz="2400" b="1" dirty="0">
                <a:latin typeface="幼圆" pitchFamily="49" charset="-122"/>
                <a:ea typeface="幼圆" pitchFamily="49" charset="-122"/>
              </a:rPr>
              <a:t>DBMS</a:t>
            </a: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必须对事务故障、系统故障和介质故障进行恢复</a:t>
            </a:r>
          </a:p>
          <a:p>
            <a:pPr>
              <a:lnSpc>
                <a:spcPct val="220000"/>
              </a:lnSpc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恢复中最经常使用的技术：数据库转储和登记日志文件</a:t>
            </a:r>
          </a:p>
          <a:p>
            <a:pPr>
              <a:lnSpc>
                <a:spcPct val="220000"/>
              </a:lnSpc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恢复的基本原理：利用存储在后备副本、日志文件和数据库镜像中的冗余数据来重建数据库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r>
              <a:rPr lang="zh-CN" altLang="en-US" sz="3200">
                <a:latin typeface="黑体" pitchFamily="2" charset="-122"/>
                <a:ea typeface="黑体" pitchFamily="2" charset="-122"/>
              </a:rPr>
              <a:t>小 结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608" y="1057300"/>
            <a:ext cx="5832648" cy="410445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常用恢复技术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事务故障的恢复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b="1" dirty="0">
                <a:latin typeface="幼圆" pitchFamily="49" charset="-122"/>
                <a:ea typeface="幼圆" pitchFamily="49" charset="-122"/>
              </a:rPr>
              <a:t>UNDO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系统故障的恢复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Ø"/>
            </a:pPr>
            <a:r>
              <a:rPr lang="en-US" sz="2000" b="1" dirty="0">
                <a:latin typeface="幼圆" pitchFamily="49" charset="-122"/>
                <a:ea typeface="幼圆" pitchFamily="49" charset="-122"/>
              </a:rPr>
              <a:t>UNDO + REDO</a:t>
            </a:r>
          </a:p>
          <a:p>
            <a:pPr lvl="1">
              <a:lnSpc>
                <a:spcPct val="140000"/>
              </a:lnSpc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介质故障的恢复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000" b="1" dirty="0">
                <a:latin typeface="幼圆" pitchFamily="49" charset="-122"/>
                <a:ea typeface="幼圆" pitchFamily="49" charset="-122"/>
              </a:rPr>
              <a:t>重装备份并恢复到一致性状态 </a:t>
            </a:r>
            <a:r>
              <a:rPr lang="en-US" sz="2000" b="1" dirty="0">
                <a:latin typeface="幼圆" pitchFamily="49" charset="-122"/>
                <a:ea typeface="幼圆" pitchFamily="49" charset="-122"/>
              </a:rPr>
              <a:t>+ REDO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425" y="304800"/>
            <a:ext cx="7521575" cy="457200"/>
          </a:xfrm>
        </p:spPr>
        <p:txBody>
          <a:bodyPr/>
          <a:lstStyle/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小 结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15616" y="1057300"/>
            <a:ext cx="7488832" cy="43924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提高恢复效率的技术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+mj-ea"/>
                <a:ea typeface="+mj-ea"/>
              </a:rPr>
              <a:t>检查点技术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可以提高系统故障的恢复效率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可以在一定程度上提高利用动态转储备份进行介质故障恢复的效率</a:t>
            </a:r>
          </a:p>
          <a:p>
            <a:pPr lvl="1">
              <a:lnSpc>
                <a:spcPct val="130000"/>
              </a:lnSpc>
              <a:spcBef>
                <a:spcPct val="60000"/>
              </a:spcBef>
            </a:pPr>
            <a:r>
              <a:rPr lang="zh-CN" altLang="en-US" sz="2400" b="1" dirty="0">
                <a:latin typeface="+mj-ea"/>
                <a:ea typeface="+mj-ea"/>
              </a:rPr>
              <a:t>镜像技术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幼圆" pitchFamily="49" charset="-122"/>
                <a:ea typeface="幼圆" pitchFamily="49" charset="-122"/>
              </a:rPr>
              <a:t>镜像技术可以改善介质故障的恢复效率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844</TotalTime>
  <Words>5623</Words>
  <Application>Microsoft Office PowerPoint</Application>
  <PresentationFormat>全屏显示(16:10)</PresentationFormat>
  <Paragraphs>935</Paragraphs>
  <Slides>92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4" baseType="lpstr">
      <vt:lpstr>角度</vt:lpstr>
      <vt:lpstr>Photoshop.Image.7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—— 事务内部可预期的故障</vt:lpstr>
      <vt:lpstr>PowerPoint 演示文稿</vt:lpstr>
      <vt:lpstr>PowerPoint 演示文稿</vt:lpstr>
      <vt:lpstr>PowerPoint 演示文稿</vt:lpstr>
      <vt:lpstr>—— 系统故障</vt:lpstr>
      <vt:lpstr>PowerPoint 演示文稿</vt:lpstr>
      <vt:lpstr>—— 介质故障</vt:lpstr>
      <vt:lpstr>PowerPoint 演示文稿</vt:lpstr>
      <vt:lpstr>PowerPoint 演示文稿</vt:lpstr>
      <vt:lpstr>PowerPoint 演示文稿</vt:lpstr>
      <vt:lpstr>恢复的实现技术</vt:lpstr>
      <vt:lpstr>PowerPoint 演示文稿</vt:lpstr>
      <vt:lpstr>—— 数据转储</vt:lpstr>
      <vt:lpstr>—— 什么是数据转储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日志文件的格式和内容</vt:lpstr>
      <vt:lpstr>PowerPoint 演示文稿</vt:lpstr>
      <vt:lpstr>日志文件的作用</vt:lpstr>
      <vt:lpstr>利用静态转储副本和日志文件进行恢复</vt:lpstr>
      <vt:lpstr>日志文件——登记日志文件</vt:lpstr>
      <vt:lpstr>PowerPoint 演示文稿</vt:lpstr>
      <vt:lpstr>PowerPoint 演示文稿</vt:lpstr>
      <vt:lpstr>恢复策略</vt:lpstr>
      <vt:lpstr>—— 事务故障的恢复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具有检查点的恢复技术</vt:lpstr>
      <vt:lpstr>PowerPoint 演示文稿</vt:lpstr>
      <vt:lpstr>PowerPoint 演示文稿</vt:lpstr>
      <vt:lpstr>PowerPoint 演示文稿</vt:lpstr>
      <vt:lpstr>PowerPoint 演示文稿</vt:lpstr>
      <vt:lpstr> 建立检查点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数据库镜像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 结</vt:lpstr>
      <vt:lpstr>小 结</vt:lpstr>
      <vt:lpstr>小 结</vt:lpstr>
      <vt:lpstr>小 结</vt:lpstr>
    </vt:vector>
  </TitlesOfParts>
  <Company>idke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课程名称：数据库系统概论</dc:title>
  <dc:creator>RUC IDKE</dc:creator>
  <cp:lastModifiedBy>L.Zehua</cp:lastModifiedBy>
  <cp:revision>389</cp:revision>
  <dcterms:created xsi:type="dcterms:W3CDTF">2000-08-09T08:19:00Z</dcterms:created>
  <dcterms:modified xsi:type="dcterms:W3CDTF">2018-12-25T02:36:37Z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