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99"/>
  </p:notesMasterIdLst>
  <p:sldIdLst>
    <p:sldId id="714" r:id="rId2"/>
    <p:sldId id="715" r:id="rId3"/>
    <p:sldId id="663" r:id="rId4"/>
    <p:sldId id="543" r:id="rId5"/>
    <p:sldId id="544" r:id="rId6"/>
    <p:sldId id="664" r:id="rId7"/>
    <p:sldId id="545" r:id="rId8"/>
    <p:sldId id="546" r:id="rId9"/>
    <p:sldId id="718" r:id="rId10"/>
    <p:sldId id="723" r:id="rId11"/>
    <p:sldId id="719" r:id="rId12"/>
    <p:sldId id="720" r:id="rId13"/>
    <p:sldId id="547" r:id="rId14"/>
    <p:sldId id="671" r:id="rId15"/>
    <p:sldId id="717" r:id="rId16"/>
    <p:sldId id="558" r:id="rId17"/>
    <p:sldId id="559" r:id="rId18"/>
    <p:sldId id="731" r:id="rId19"/>
    <p:sldId id="732" r:id="rId20"/>
    <p:sldId id="733" r:id="rId21"/>
    <p:sldId id="561" r:id="rId22"/>
    <p:sldId id="562" r:id="rId23"/>
    <p:sldId id="563" r:id="rId24"/>
    <p:sldId id="565" r:id="rId25"/>
    <p:sldId id="724" r:id="rId26"/>
    <p:sldId id="725" r:id="rId27"/>
    <p:sldId id="726" r:id="rId28"/>
    <p:sldId id="757" r:id="rId29"/>
    <p:sldId id="727" r:id="rId30"/>
    <p:sldId id="728" r:id="rId31"/>
    <p:sldId id="729" r:id="rId32"/>
    <p:sldId id="730" r:id="rId33"/>
    <p:sldId id="734" r:id="rId34"/>
    <p:sldId id="580" r:id="rId35"/>
    <p:sldId id="581" r:id="rId36"/>
    <p:sldId id="678" r:id="rId37"/>
    <p:sldId id="582" r:id="rId38"/>
    <p:sldId id="736" r:id="rId39"/>
    <p:sldId id="738" r:id="rId40"/>
    <p:sldId id="739" r:id="rId41"/>
    <p:sldId id="740" r:id="rId42"/>
    <p:sldId id="741" r:id="rId43"/>
    <p:sldId id="742" r:id="rId44"/>
    <p:sldId id="743" r:id="rId45"/>
    <p:sldId id="744" r:id="rId46"/>
    <p:sldId id="745" r:id="rId47"/>
    <p:sldId id="746" r:id="rId48"/>
    <p:sldId id="747" r:id="rId49"/>
    <p:sldId id="748" r:id="rId50"/>
    <p:sldId id="598" r:id="rId51"/>
    <p:sldId id="686" r:id="rId52"/>
    <p:sldId id="687" r:id="rId53"/>
    <p:sldId id="688" r:id="rId54"/>
    <p:sldId id="690" r:id="rId55"/>
    <p:sldId id="689" r:id="rId56"/>
    <p:sldId id="749" r:id="rId57"/>
    <p:sldId id="704" r:id="rId58"/>
    <p:sldId id="705" r:id="rId59"/>
    <p:sldId id="706" r:id="rId60"/>
    <p:sldId id="707" r:id="rId61"/>
    <p:sldId id="750" r:id="rId62"/>
    <p:sldId id="701" r:id="rId63"/>
    <p:sldId id="613" r:id="rId64"/>
    <p:sldId id="695" r:id="rId65"/>
    <p:sldId id="614" r:id="rId66"/>
    <p:sldId id="751" r:id="rId67"/>
    <p:sldId id="752" r:id="rId68"/>
    <p:sldId id="753" r:id="rId69"/>
    <p:sldId id="696" r:id="rId70"/>
    <p:sldId id="754" r:id="rId71"/>
    <p:sldId id="755" r:id="rId72"/>
    <p:sldId id="702" r:id="rId73"/>
    <p:sldId id="703" r:id="rId74"/>
    <p:sldId id="756" r:id="rId75"/>
    <p:sldId id="624" r:id="rId76"/>
    <p:sldId id="625" r:id="rId77"/>
    <p:sldId id="698" r:id="rId78"/>
    <p:sldId id="628" r:id="rId79"/>
    <p:sldId id="630" r:id="rId80"/>
    <p:sldId id="631" r:id="rId81"/>
    <p:sldId id="632" r:id="rId82"/>
    <p:sldId id="633" r:id="rId83"/>
    <p:sldId id="699" r:id="rId84"/>
    <p:sldId id="634" r:id="rId85"/>
    <p:sldId id="636" r:id="rId86"/>
    <p:sldId id="639" r:id="rId87"/>
    <p:sldId id="640" r:id="rId88"/>
    <p:sldId id="641" r:id="rId89"/>
    <p:sldId id="642" r:id="rId90"/>
    <p:sldId id="643" r:id="rId91"/>
    <p:sldId id="644" r:id="rId92"/>
    <p:sldId id="645" r:id="rId93"/>
    <p:sldId id="700" r:id="rId94"/>
    <p:sldId id="656" r:id="rId95"/>
    <p:sldId id="657" r:id="rId96"/>
    <p:sldId id="658" r:id="rId97"/>
    <p:sldId id="659" r:id="rId98"/>
  </p:sldIdLst>
  <p:sldSz cx="9144000" cy="5715000" type="screen16x10"/>
  <p:notesSz cx="6858000" cy="9144000"/>
  <p:defaultTextStyle>
    <a:defPPr>
      <a:defRPr lang="zh-CN"/>
    </a:defPPr>
    <a:lvl1pPr algn="ctr" rtl="0" fontAlgn="base">
      <a:spcBef>
        <a:spcPct val="0"/>
      </a:spcBef>
      <a:spcAft>
        <a:spcPct val="0"/>
      </a:spcAft>
      <a:buFont typeface="Arial" pitchFamily="34" charset="0"/>
      <a:defRPr b="1"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buFont typeface="Arial" pitchFamily="34" charset="0"/>
      <a:defRPr b="1"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buFont typeface="Arial" pitchFamily="34" charset="0"/>
      <a:defRPr b="1"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buFont typeface="Arial" pitchFamily="34" charset="0"/>
      <a:defRPr b="1"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buFont typeface="Arial" pitchFamily="34" charset="0"/>
      <a:defRPr b="1" kern="1200">
        <a:solidFill>
          <a:schemeClr val="tx1"/>
        </a:solidFill>
        <a:latin typeface="Times New Roman" pitchFamily="18" charset="0"/>
        <a:ea typeface="宋体" pitchFamily="2" charset="-122"/>
        <a:cs typeface="+mn-cs"/>
      </a:defRPr>
    </a:lvl5pPr>
    <a:lvl6pPr marL="2286000" algn="l" defTabSz="914400" rtl="0" eaLnBrk="1" latinLnBrk="0" hangingPunct="1">
      <a:defRPr b="1" kern="1200">
        <a:solidFill>
          <a:schemeClr val="tx1"/>
        </a:solidFill>
        <a:latin typeface="Times New Roman" pitchFamily="18" charset="0"/>
        <a:ea typeface="宋体" pitchFamily="2" charset="-122"/>
        <a:cs typeface="+mn-cs"/>
      </a:defRPr>
    </a:lvl6pPr>
    <a:lvl7pPr marL="2743200" algn="l" defTabSz="914400" rtl="0" eaLnBrk="1" latinLnBrk="0" hangingPunct="1">
      <a:defRPr b="1" kern="1200">
        <a:solidFill>
          <a:schemeClr val="tx1"/>
        </a:solidFill>
        <a:latin typeface="Times New Roman" pitchFamily="18" charset="0"/>
        <a:ea typeface="宋体" pitchFamily="2" charset="-122"/>
        <a:cs typeface="+mn-cs"/>
      </a:defRPr>
    </a:lvl7pPr>
    <a:lvl8pPr marL="3200400" algn="l" defTabSz="914400" rtl="0" eaLnBrk="1" latinLnBrk="0" hangingPunct="1">
      <a:defRPr b="1" kern="1200">
        <a:solidFill>
          <a:schemeClr val="tx1"/>
        </a:solidFill>
        <a:latin typeface="Times New Roman" pitchFamily="18" charset="0"/>
        <a:ea typeface="宋体" pitchFamily="2" charset="-122"/>
        <a:cs typeface="+mn-cs"/>
      </a:defRPr>
    </a:lvl8pPr>
    <a:lvl9pPr marL="3657600" algn="l" defTabSz="914400" rtl="0" eaLnBrk="1" latinLnBrk="0" hangingPunct="1">
      <a:defRPr b="1"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4B7D1D"/>
    <a:srgbClr val="365B15"/>
    <a:srgbClr val="65A927"/>
    <a:srgbClr val="FF66FF"/>
    <a:srgbClr val="130A36"/>
    <a:srgbClr val="FF000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1308" y="-540"/>
      </p:cViewPr>
      <p:guideLst>
        <p:guide orient="horz" pos="180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0"/>
            </a:lvl1pPr>
          </a:lstStyle>
          <a:p>
            <a:endParaRPr lang="zh-CN" altLang="en-US"/>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en-US"/>
          </a:p>
        </p:txBody>
      </p:sp>
      <p:sp>
        <p:nvSpPr>
          <p:cNvPr id="3076" name="Rectangle 4"/>
          <p:cNvSpPr>
            <a:spLocks noGrp="1" noRot="1" noChangeAspect="1" noChangeArrowheads="1" noTextEdit="1"/>
          </p:cNvSpPr>
          <p:nvPr>
            <p:ph type="sldImg" idx="2"/>
          </p:nvPr>
        </p:nvSpPr>
        <p:spPr bwMode="auto">
          <a:xfrm>
            <a:off x="685800" y="685800"/>
            <a:ext cx="54864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noTextEdit="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b="0"/>
            </a:lvl1pPr>
          </a:lstStyle>
          <a:p>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14B6118B-1AD5-42CD-80D3-798340A63A20}" type="slidenum">
              <a:rPr lang="zh-CN" altLang="en-US"/>
              <a:pPr/>
              <a:t>‹#›</a:t>
            </a:fld>
            <a:endParaRPr lang="en-US"/>
          </a:p>
        </p:txBody>
      </p:sp>
    </p:spTree>
    <p:extLst>
      <p:ext uri="{BB962C8B-B14F-4D97-AF65-F5344CB8AC3E}">
        <p14:creationId xmlns:p14="http://schemas.microsoft.com/office/powerpoint/2010/main" val="309022224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ight Triangle 6"/>
          <p:cNvSpPr/>
          <p:nvPr/>
        </p:nvSpPr>
        <p:spPr>
          <a:xfrm>
            <a:off x="1" y="2206625"/>
            <a:ext cx="3571875" cy="3508375"/>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771"/>
            <a:ext cx="9146380" cy="5715771"/>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3" y="1442003"/>
            <a:ext cx="5648623" cy="1003588"/>
          </a:xfrm>
        </p:spPr>
        <p:txBody>
          <a:bodyPr bIns="9144" anchor="b"/>
          <a:lstStyle>
            <a:lvl1pPr>
              <a:defRPr sz="3200"/>
            </a:lvl1pPr>
          </a:lstStyle>
          <a:p>
            <a:r>
              <a:rPr lang="zh-CN" altLang="en-US" smtClean="0"/>
              <a:t>单击此处编辑母版标题样式</a:t>
            </a:r>
            <a:endParaRPr lang="en-US" dirty="0"/>
          </a:p>
        </p:txBody>
      </p:sp>
      <p:sp>
        <p:nvSpPr>
          <p:cNvPr id="3" name="Subtitle 2"/>
          <p:cNvSpPr>
            <a:spLocks noGrp="1"/>
          </p:cNvSpPr>
          <p:nvPr>
            <p:ph type="subTitle" idx="1"/>
          </p:nvPr>
        </p:nvSpPr>
        <p:spPr>
          <a:xfrm rot="19140000">
            <a:off x="1212278" y="2059104"/>
            <a:ext cx="6511131" cy="274383"/>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zh-CN" altLang="en-US" smtClean="0"/>
              <a:t>An Introduction to Database System</a:t>
            </a:r>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A16C3AA4-67BE-44F7-809A-3582401494AF}" type="datetime4">
              <a:rPr lang="en-US" smtClean="0"/>
              <a:pPr/>
              <a:t>December 26,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6"/>
            <a:ext cx="2057400" cy="389863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28866"/>
            <a:ext cx="6019800" cy="389863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25172EEB-1769-4776-AD69-E7C1260563EB}" type="datetime4">
              <a:rPr lang="en-US" smtClean="0"/>
              <a:pPr/>
              <a:t>December 26,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7" name="Right Triangle 6"/>
          <p:cNvSpPr/>
          <p:nvPr/>
        </p:nvSpPr>
        <p:spPr>
          <a:xfrm>
            <a:off x="9" y="2206625"/>
            <a:ext cx="3571875" cy="3508376"/>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userDrawn="1"/>
        </p:nvSpPr>
        <p:spPr>
          <a:xfrm>
            <a:off x="-2380" y="-771"/>
            <a:ext cx="9146380" cy="5715771"/>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937899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3_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7" name="Right Triangle 6"/>
          <p:cNvSpPr/>
          <p:nvPr userDrawn="1"/>
        </p:nvSpPr>
        <p:spPr>
          <a:xfrm>
            <a:off x="10" y="1047059"/>
            <a:ext cx="4834145" cy="4690028"/>
          </a:xfrm>
          <a:custGeom>
            <a:avLst/>
            <a:gdLst>
              <a:gd name="connsiteX0" fmla="*/ 0 w 3571875"/>
              <a:gd name="connsiteY0" fmla="*/ 3157538 h 3157538"/>
              <a:gd name="connsiteX1" fmla="*/ 0 w 3571875"/>
              <a:gd name="connsiteY1" fmla="*/ 0 h 3157538"/>
              <a:gd name="connsiteX2" fmla="*/ 3571875 w 3571875"/>
              <a:gd name="connsiteY2" fmla="*/ 3157538 h 3157538"/>
              <a:gd name="connsiteX3" fmla="*/ 0 w 3571875"/>
              <a:gd name="connsiteY3" fmla="*/ 3157538 h 3157538"/>
              <a:gd name="connsiteX0" fmla="*/ 0 w 3571875"/>
              <a:gd name="connsiteY0" fmla="*/ 4658347 h 4658347"/>
              <a:gd name="connsiteX1" fmla="*/ 2604052 w 3571875"/>
              <a:gd name="connsiteY1" fmla="*/ 0 h 4658347"/>
              <a:gd name="connsiteX2" fmla="*/ 3571875 w 3571875"/>
              <a:gd name="connsiteY2" fmla="*/ 4658347 h 4658347"/>
              <a:gd name="connsiteX3" fmla="*/ 0 w 3571875"/>
              <a:gd name="connsiteY3" fmla="*/ 4658347 h 4658347"/>
              <a:gd name="connsiteX0" fmla="*/ 0 w 5291344"/>
              <a:gd name="connsiteY0" fmla="*/ 4658347 h 4668287"/>
              <a:gd name="connsiteX1" fmla="*/ 2604052 w 5291344"/>
              <a:gd name="connsiteY1" fmla="*/ 0 h 4668287"/>
              <a:gd name="connsiteX2" fmla="*/ 5291344 w 5291344"/>
              <a:gd name="connsiteY2" fmla="*/ 4668287 h 4668287"/>
              <a:gd name="connsiteX3" fmla="*/ 0 w 5291344"/>
              <a:gd name="connsiteY3" fmla="*/ 4658347 h 4668287"/>
              <a:gd name="connsiteX0" fmla="*/ 0 w 3373092"/>
              <a:gd name="connsiteY0" fmla="*/ 4658347 h 4668287"/>
              <a:gd name="connsiteX1" fmla="*/ 2604052 w 3373092"/>
              <a:gd name="connsiteY1" fmla="*/ 0 h 4668287"/>
              <a:gd name="connsiteX2" fmla="*/ 3373092 w 3373092"/>
              <a:gd name="connsiteY2" fmla="*/ 4668287 h 4668287"/>
              <a:gd name="connsiteX3" fmla="*/ 0 w 3373092"/>
              <a:gd name="connsiteY3" fmla="*/ 4658347 h 4668287"/>
              <a:gd name="connsiteX0" fmla="*/ 0 w 3373092"/>
              <a:gd name="connsiteY0" fmla="*/ 4141512 h 4151452"/>
              <a:gd name="connsiteX1" fmla="*/ 2365513 w 3373092"/>
              <a:gd name="connsiteY1" fmla="*/ 0 h 4151452"/>
              <a:gd name="connsiteX2" fmla="*/ 3373092 w 3373092"/>
              <a:gd name="connsiteY2" fmla="*/ 4151452 h 4151452"/>
              <a:gd name="connsiteX3" fmla="*/ 0 w 3373092"/>
              <a:gd name="connsiteY3" fmla="*/ 4141512 h 4151452"/>
              <a:gd name="connsiteX0" fmla="*/ 0 w 4585666"/>
              <a:gd name="connsiteY0" fmla="*/ 4141512 h 4141512"/>
              <a:gd name="connsiteX1" fmla="*/ 2365513 w 4585666"/>
              <a:gd name="connsiteY1" fmla="*/ 0 h 4141512"/>
              <a:gd name="connsiteX2" fmla="*/ 4585666 w 4585666"/>
              <a:gd name="connsiteY2" fmla="*/ 4141512 h 4141512"/>
              <a:gd name="connsiteX3" fmla="*/ 0 w 4585666"/>
              <a:gd name="connsiteY3" fmla="*/ 4141512 h 4141512"/>
              <a:gd name="connsiteX0" fmla="*/ 0 w 4585666"/>
              <a:gd name="connsiteY0" fmla="*/ 4201147 h 4201147"/>
              <a:gd name="connsiteX1" fmla="*/ 3359426 w 4585666"/>
              <a:gd name="connsiteY1" fmla="*/ 0 h 4201147"/>
              <a:gd name="connsiteX2" fmla="*/ 4585666 w 4585666"/>
              <a:gd name="connsiteY2" fmla="*/ 4201147 h 4201147"/>
              <a:gd name="connsiteX3" fmla="*/ 0 w 4585666"/>
              <a:gd name="connsiteY3" fmla="*/ 4201147 h 4201147"/>
              <a:gd name="connsiteX0" fmla="*/ 0 w 4834145"/>
              <a:gd name="connsiteY0" fmla="*/ 4201147 h 4221025"/>
              <a:gd name="connsiteX1" fmla="*/ 3359426 w 4834145"/>
              <a:gd name="connsiteY1" fmla="*/ 0 h 4221025"/>
              <a:gd name="connsiteX2" fmla="*/ 4834145 w 4834145"/>
              <a:gd name="connsiteY2" fmla="*/ 4221025 h 4221025"/>
              <a:gd name="connsiteX3" fmla="*/ 0 w 4834145"/>
              <a:gd name="connsiteY3" fmla="*/ 4201147 h 4221025"/>
            </a:gdLst>
            <a:ahLst/>
            <a:cxnLst>
              <a:cxn ang="0">
                <a:pos x="connsiteX0" y="connsiteY0"/>
              </a:cxn>
              <a:cxn ang="0">
                <a:pos x="connsiteX1" y="connsiteY1"/>
              </a:cxn>
              <a:cxn ang="0">
                <a:pos x="connsiteX2" y="connsiteY2"/>
              </a:cxn>
              <a:cxn ang="0">
                <a:pos x="connsiteX3" y="connsiteY3"/>
              </a:cxn>
            </a:cxnLst>
            <a:rect l="l" t="t" r="r" b="b"/>
            <a:pathLst>
              <a:path w="4834145" h="4221025">
                <a:moveTo>
                  <a:pt x="0" y="4201147"/>
                </a:moveTo>
                <a:lnTo>
                  <a:pt x="3359426" y="0"/>
                </a:lnTo>
                <a:lnTo>
                  <a:pt x="4834145" y="4221025"/>
                </a:lnTo>
                <a:lnTo>
                  <a:pt x="0" y="420114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userDrawn="1"/>
        </p:nvSpPr>
        <p:spPr>
          <a:xfrm>
            <a:off x="-12318" y="-11815"/>
            <a:ext cx="4027727" cy="5759948"/>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6771 h 2006771"/>
              <a:gd name="connsiteX1" fmla="*/ 2021 w 3352800"/>
              <a:gd name="connsiteY1" fmla="*/ 0 h 2006771"/>
              <a:gd name="connsiteX2" fmla="*/ 3352800 w 3352800"/>
              <a:gd name="connsiteY2" fmla="*/ 4140 h 2006771"/>
              <a:gd name="connsiteX3" fmla="*/ 3352800 w 3352800"/>
              <a:gd name="connsiteY3" fmla="*/ 2006771 h 2006771"/>
              <a:gd name="connsiteX4" fmla="*/ 0 w 3352800"/>
              <a:gd name="connsiteY4" fmla="*/ 2006771 h 2006771"/>
              <a:gd name="connsiteX0" fmla="*/ 0 w 3352800"/>
              <a:gd name="connsiteY0" fmla="*/ 2006771 h 2006771"/>
              <a:gd name="connsiteX1" fmla="*/ 2021 w 3352800"/>
              <a:gd name="connsiteY1" fmla="*/ 0 h 2006771"/>
              <a:gd name="connsiteX2" fmla="*/ 1042885 w 3352800"/>
              <a:gd name="connsiteY2" fmla="*/ 270 h 2006771"/>
              <a:gd name="connsiteX3" fmla="*/ 3352800 w 3352800"/>
              <a:gd name="connsiteY3" fmla="*/ 2006771 h 2006771"/>
              <a:gd name="connsiteX4" fmla="*/ 0 w 3352800"/>
              <a:gd name="connsiteY4" fmla="*/ 2006771 h 2006771"/>
              <a:gd name="connsiteX0" fmla="*/ 0 w 1042885"/>
              <a:gd name="connsiteY0" fmla="*/ 2006771 h 2010641"/>
              <a:gd name="connsiteX1" fmla="*/ 2021 w 1042885"/>
              <a:gd name="connsiteY1" fmla="*/ 0 h 2010641"/>
              <a:gd name="connsiteX2" fmla="*/ 1042885 w 1042885"/>
              <a:gd name="connsiteY2" fmla="*/ 270 h 2010641"/>
              <a:gd name="connsiteX3" fmla="*/ 157539 w 1042885"/>
              <a:gd name="connsiteY3" fmla="*/ 2010641 h 2010641"/>
              <a:gd name="connsiteX4" fmla="*/ 0 w 1042885"/>
              <a:gd name="connsiteY4" fmla="*/ 2006771 h 2010641"/>
              <a:gd name="connsiteX0" fmla="*/ 0 w 1042885"/>
              <a:gd name="connsiteY0" fmla="*/ 2018381 h 2018381"/>
              <a:gd name="connsiteX1" fmla="*/ 2021 w 1042885"/>
              <a:gd name="connsiteY1" fmla="*/ 0 h 2018381"/>
              <a:gd name="connsiteX2" fmla="*/ 1042885 w 1042885"/>
              <a:gd name="connsiteY2" fmla="*/ 270 h 2018381"/>
              <a:gd name="connsiteX3" fmla="*/ 157539 w 1042885"/>
              <a:gd name="connsiteY3" fmla="*/ 2010641 h 2018381"/>
              <a:gd name="connsiteX4" fmla="*/ 0 w 1042885"/>
              <a:gd name="connsiteY4" fmla="*/ 2018381 h 2018381"/>
              <a:gd name="connsiteX0" fmla="*/ 0 w 1046528"/>
              <a:gd name="connsiteY0" fmla="*/ 2018381 h 2018381"/>
              <a:gd name="connsiteX1" fmla="*/ 5664 w 1046528"/>
              <a:gd name="connsiteY1" fmla="*/ 0 h 2018381"/>
              <a:gd name="connsiteX2" fmla="*/ 1046528 w 1046528"/>
              <a:gd name="connsiteY2" fmla="*/ 270 h 2018381"/>
              <a:gd name="connsiteX3" fmla="*/ 161182 w 1046528"/>
              <a:gd name="connsiteY3" fmla="*/ 2010641 h 2018381"/>
              <a:gd name="connsiteX4" fmla="*/ 0 w 1046528"/>
              <a:gd name="connsiteY4" fmla="*/ 2018381 h 2018381"/>
              <a:gd name="connsiteX0" fmla="*/ 0 w 1476449"/>
              <a:gd name="connsiteY0" fmla="*/ 2018381 h 2018381"/>
              <a:gd name="connsiteX1" fmla="*/ 5664 w 1476449"/>
              <a:gd name="connsiteY1" fmla="*/ 0 h 2018381"/>
              <a:gd name="connsiteX2" fmla="*/ 1476449 w 1476449"/>
              <a:gd name="connsiteY2" fmla="*/ 270 h 2018381"/>
              <a:gd name="connsiteX3" fmla="*/ 161182 w 1476449"/>
              <a:gd name="connsiteY3" fmla="*/ 2010641 h 2018381"/>
              <a:gd name="connsiteX4" fmla="*/ 0 w 1476449"/>
              <a:gd name="connsiteY4" fmla="*/ 2018381 h 2018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6449" h="2018381">
                <a:moveTo>
                  <a:pt x="0" y="2018381"/>
                </a:moveTo>
                <a:cubicBezTo>
                  <a:pt x="674" y="1349457"/>
                  <a:pt x="4990" y="668924"/>
                  <a:pt x="5664" y="0"/>
                </a:cubicBezTo>
                <a:lnTo>
                  <a:pt x="1476449" y="270"/>
                </a:lnTo>
                <a:lnTo>
                  <a:pt x="161182" y="2010641"/>
                </a:lnTo>
                <a:lnTo>
                  <a:pt x="0" y="201838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81144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4_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8" name="Freeform 7"/>
          <p:cNvSpPr/>
          <p:nvPr userDrawn="1"/>
        </p:nvSpPr>
        <p:spPr>
          <a:xfrm>
            <a:off x="-12318" y="-11815"/>
            <a:ext cx="1202334" cy="5772108"/>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6771 h 2006771"/>
              <a:gd name="connsiteX1" fmla="*/ 2021 w 3352800"/>
              <a:gd name="connsiteY1" fmla="*/ 0 h 2006771"/>
              <a:gd name="connsiteX2" fmla="*/ 3352800 w 3352800"/>
              <a:gd name="connsiteY2" fmla="*/ 4140 h 2006771"/>
              <a:gd name="connsiteX3" fmla="*/ 3352800 w 3352800"/>
              <a:gd name="connsiteY3" fmla="*/ 2006771 h 2006771"/>
              <a:gd name="connsiteX4" fmla="*/ 0 w 3352800"/>
              <a:gd name="connsiteY4" fmla="*/ 2006771 h 2006771"/>
              <a:gd name="connsiteX0" fmla="*/ 0 w 3352800"/>
              <a:gd name="connsiteY0" fmla="*/ 2006771 h 2006771"/>
              <a:gd name="connsiteX1" fmla="*/ 2021 w 3352800"/>
              <a:gd name="connsiteY1" fmla="*/ 0 h 2006771"/>
              <a:gd name="connsiteX2" fmla="*/ 1042885 w 3352800"/>
              <a:gd name="connsiteY2" fmla="*/ 270 h 2006771"/>
              <a:gd name="connsiteX3" fmla="*/ 3352800 w 3352800"/>
              <a:gd name="connsiteY3" fmla="*/ 2006771 h 2006771"/>
              <a:gd name="connsiteX4" fmla="*/ 0 w 3352800"/>
              <a:gd name="connsiteY4" fmla="*/ 2006771 h 2006771"/>
              <a:gd name="connsiteX0" fmla="*/ 0 w 1042885"/>
              <a:gd name="connsiteY0" fmla="*/ 2006771 h 2010641"/>
              <a:gd name="connsiteX1" fmla="*/ 2021 w 1042885"/>
              <a:gd name="connsiteY1" fmla="*/ 0 h 2010641"/>
              <a:gd name="connsiteX2" fmla="*/ 1042885 w 1042885"/>
              <a:gd name="connsiteY2" fmla="*/ 270 h 2010641"/>
              <a:gd name="connsiteX3" fmla="*/ 157539 w 1042885"/>
              <a:gd name="connsiteY3" fmla="*/ 2010641 h 2010641"/>
              <a:gd name="connsiteX4" fmla="*/ 0 w 1042885"/>
              <a:gd name="connsiteY4" fmla="*/ 2006771 h 2010641"/>
              <a:gd name="connsiteX0" fmla="*/ 0 w 1042885"/>
              <a:gd name="connsiteY0" fmla="*/ 2018381 h 2018381"/>
              <a:gd name="connsiteX1" fmla="*/ 2021 w 1042885"/>
              <a:gd name="connsiteY1" fmla="*/ 0 h 2018381"/>
              <a:gd name="connsiteX2" fmla="*/ 1042885 w 1042885"/>
              <a:gd name="connsiteY2" fmla="*/ 270 h 2018381"/>
              <a:gd name="connsiteX3" fmla="*/ 157539 w 1042885"/>
              <a:gd name="connsiteY3" fmla="*/ 2010641 h 2018381"/>
              <a:gd name="connsiteX4" fmla="*/ 0 w 1042885"/>
              <a:gd name="connsiteY4" fmla="*/ 2018381 h 2018381"/>
              <a:gd name="connsiteX0" fmla="*/ 0 w 1046528"/>
              <a:gd name="connsiteY0" fmla="*/ 2018381 h 2018381"/>
              <a:gd name="connsiteX1" fmla="*/ 5664 w 1046528"/>
              <a:gd name="connsiteY1" fmla="*/ 0 h 2018381"/>
              <a:gd name="connsiteX2" fmla="*/ 1046528 w 1046528"/>
              <a:gd name="connsiteY2" fmla="*/ 270 h 2018381"/>
              <a:gd name="connsiteX3" fmla="*/ 161182 w 1046528"/>
              <a:gd name="connsiteY3" fmla="*/ 2010641 h 2018381"/>
              <a:gd name="connsiteX4" fmla="*/ 0 w 1046528"/>
              <a:gd name="connsiteY4" fmla="*/ 2018381 h 2018381"/>
              <a:gd name="connsiteX0" fmla="*/ 0 w 1476449"/>
              <a:gd name="connsiteY0" fmla="*/ 2018381 h 2018381"/>
              <a:gd name="connsiteX1" fmla="*/ 5664 w 1476449"/>
              <a:gd name="connsiteY1" fmla="*/ 0 h 2018381"/>
              <a:gd name="connsiteX2" fmla="*/ 1476449 w 1476449"/>
              <a:gd name="connsiteY2" fmla="*/ 270 h 2018381"/>
              <a:gd name="connsiteX3" fmla="*/ 161182 w 1476449"/>
              <a:gd name="connsiteY3" fmla="*/ 2010641 h 2018381"/>
              <a:gd name="connsiteX4" fmla="*/ 0 w 1476449"/>
              <a:gd name="connsiteY4" fmla="*/ 2018381 h 2018381"/>
              <a:gd name="connsiteX0" fmla="*/ 0 w 440741"/>
              <a:gd name="connsiteY0" fmla="*/ 2018381 h 2018381"/>
              <a:gd name="connsiteX1" fmla="*/ 5664 w 440741"/>
              <a:gd name="connsiteY1" fmla="*/ 0 h 2018381"/>
              <a:gd name="connsiteX2" fmla="*/ 440741 w 440741"/>
              <a:gd name="connsiteY2" fmla="*/ 4270 h 2018381"/>
              <a:gd name="connsiteX3" fmla="*/ 161182 w 440741"/>
              <a:gd name="connsiteY3" fmla="*/ 2010641 h 2018381"/>
              <a:gd name="connsiteX4" fmla="*/ 0 w 440741"/>
              <a:gd name="connsiteY4" fmla="*/ 2018381 h 2018381"/>
              <a:gd name="connsiteX0" fmla="*/ 0 w 440741"/>
              <a:gd name="connsiteY0" fmla="*/ 2018381 h 2022642"/>
              <a:gd name="connsiteX1" fmla="*/ 5664 w 440741"/>
              <a:gd name="connsiteY1" fmla="*/ 0 h 2022642"/>
              <a:gd name="connsiteX2" fmla="*/ 440741 w 440741"/>
              <a:gd name="connsiteY2" fmla="*/ 4270 h 2022642"/>
              <a:gd name="connsiteX3" fmla="*/ 104689 w 440741"/>
              <a:gd name="connsiteY3" fmla="*/ 2022642 h 2022642"/>
              <a:gd name="connsiteX4" fmla="*/ 0 w 440741"/>
              <a:gd name="connsiteY4" fmla="*/ 2018381 h 2022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741" h="2022642">
                <a:moveTo>
                  <a:pt x="0" y="2018381"/>
                </a:moveTo>
                <a:cubicBezTo>
                  <a:pt x="674" y="1349457"/>
                  <a:pt x="4990" y="668924"/>
                  <a:pt x="5664" y="0"/>
                </a:cubicBezTo>
                <a:lnTo>
                  <a:pt x="440741" y="4270"/>
                </a:lnTo>
                <a:lnTo>
                  <a:pt x="104689" y="2022642"/>
                </a:lnTo>
                <a:lnTo>
                  <a:pt x="0" y="20183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矩形 1"/>
          <p:cNvSpPr/>
          <p:nvPr userDrawn="1"/>
        </p:nvSpPr>
        <p:spPr>
          <a:xfrm>
            <a:off x="-12318" y="1"/>
            <a:ext cx="9156318" cy="937287"/>
          </a:xfrm>
          <a:prstGeom prst="rect">
            <a:avLst/>
          </a:prstGeom>
          <a:solidFill>
            <a:srgbClr val="00B0F0">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Picture 4" descr="软件学院院图标"/>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40519" y="1"/>
            <a:ext cx="904278" cy="93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522602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5_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12318" y="1"/>
            <a:ext cx="9156318" cy="937287"/>
          </a:xfrm>
          <a:prstGeom prst="rect">
            <a:avLst/>
          </a:prstGeom>
          <a:solidFill>
            <a:srgbClr val="00B0F0">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Picture 4" descr="软件学院院图标"/>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40519" y="1"/>
            <a:ext cx="904278" cy="93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548680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标题和表格">
    <p:spTree>
      <p:nvGrpSpPr>
        <p:cNvPr id="1" name=""/>
        <p:cNvGrpSpPr/>
        <p:nvPr/>
      </p:nvGrpSpPr>
      <p:grpSpPr>
        <a:xfrm>
          <a:off x="0" y="0"/>
          <a:ext cx="0" cy="0"/>
          <a:chOff x="0" y="0"/>
          <a:chExt cx="0" cy="0"/>
        </a:xfrm>
      </p:grpSpPr>
    </p:spTree>
    <p:extLst>
      <p:ext uri="{BB962C8B-B14F-4D97-AF65-F5344CB8AC3E}">
        <p14:creationId xmlns:p14="http://schemas.microsoft.com/office/powerpoint/2010/main" val="68847220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标题，文本与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3319360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2_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7" name="Right Triangle 6"/>
          <p:cNvSpPr/>
          <p:nvPr/>
        </p:nvSpPr>
        <p:spPr>
          <a:xfrm>
            <a:off x="-19876" y="5522"/>
            <a:ext cx="5013048" cy="762000"/>
          </a:xfrm>
          <a:custGeom>
            <a:avLst/>
            <a:gdLst>
              <a:gd name="connsiteX0" fmla="*/ 0 w 3571875"/>
              <a:gd name="connsiteY0" fmla="*/ 3157538 h 3157538"/>
              <a:gd name="connsiteX1" fmla="*/ 0 w 3571875"/>
              <a:gd name="connsiteY1" fmla="*/ 0 h 3157538"/>
              <a:gd name="connsiteX2" fmla="*/ 3571875 w 3571875"/>
              <a:gd name="connsiteY2" fmla="*/ 3157538 h 3157538"/>
              <a:gd name="connsiteX3" fmla="*/ 0 w 3571875"/>
              <a:gd name="connsiteY3" fmla="*/ 3157538 h 3157538"/>
              <a:gd name="connsiteX0" fmla="*/ 0 w 3571875"/>
              <a:gd name="connsiteY0" fmla="*/ 5135425 h 5135425"/>
              <a:gd name="connsiteX1" fmla="*/ 0 w 3571875"/>
              <a:gd name="connsiteY1" fmla="*/ 0 h 5135425"/>
              <a:gd name="connsiteX2" fmla="*/ 3571875 w 3571875"/>
              <a:gd name="connsiteY2" fmla="*/ 5135425 h 5135425"/>
              <a:gd name="connsiteX3" fmla="*/ 0 w 3571875"/>
              <a:gd name="connsiteY3" fmla="*/ 5135425 h 5135425"/>
              <a:gd name="connsiteX0" fmla="*/ 0 w 4108588"/>
              <a:gd name="connsiteY0" fmla="*/ 5148469 h 5148469"/>
              <a:gd name="connsiteX1" fmla="*/ 0 w 4108588"/>
              <a:gd name="connsiteY1" fmla="*/ 13044 h 5148469"/>
              <a:gd name="connsiteX2" fmla="*/ 4108588 w 4108588"/>
              <a:gd name="connsiteY2" fmla="*/ 0 h 5148469"/>
              <a:gd name="connsiteX3" fmla="*/ 0 w 4108588"/>
              <a:gd name="connsiteY3" fmla="*/ 5148469 h 5148469"/>
              <a:gd name="connsiteX0" fmla="*/ 9939 w 4108588"/>
              <a:gd name="connsiteY0" fmla="*/ 477078 h 477078"/>
              <a:gd name="connsiteX1" fmla="*/ 0 w 4108588"/>
              <a:gd name="connsiteY1" fmla="*/ 13044 h 477078"/>
              <a:gd name="connsiteX2" fmla="*/ 4108588 w 4108588"/>
              <a:gd name="connsiteY2" fmla="*/ 0 h 477078"/>
              <a:gd name="connsiteX3" fmla="*/ 9939 w 4108588"/>
              <a:gd name="connsiteY3" fmla="*/ 477078 h 477078"/>
              <a:gd name="connsiteX0" fmla="*/ 9939 w 4993170"/>
              <a:gd name="connsiteY0" fmla="*/ 467139 h 467139"/>
              <a:gd name="connsiteX1" fmla="*/ 0 w 4993170"/>
              <a:gd name="connsiteY1" fmla="*/ 3105 h 467139"/>
              <a:gd name="connsiteX2" fmla="*/ 4993170 w 4993170"/>
              <a:gd name="connsiteY2" fmla="*/ 0 h 467139"/>
              <a:gd name="connsiteX3" fmla="*/ 9939 w 4993170"/>
              <a:gd name="connsiteY3" fmla="*/ 467139 h 467139"/>
              <a:gd name="connsiteX0" fmla="*/ 0 w 5013048"/>
              <a:gd name="connsiteY0" fmla="*/ 685800 h 685800"/>
              <a:gd name="connsiteX1" fmla="*/ 19878 w 5013048"/>
              <a:gd name="connsiteY1" fmla="*/ 3105 h 685800"/>
              <a:gd name="connsiteX2" fmla="*/ 5013048 w 5013048"/>
              <a:gd name="connsiteY2" fmla="*/ 0 h 685800"/>
              <a:gd name="connsiteX3" fmla="*/ 0 w 5013048"/>
              <a:gd name="connsiteY3" fmla="*/ 685800 h 685800"/>
            </a:gdLst>
            <a:ahLst/>
            <a:cxnLst>
              <a:cxn ang="0">
                <a:pos x="connsiteX0" y="connsiteY0"/>
              </a:cxn>
              <a:cxn ang="0">
                <a:pos x="connsiteX1" y="connsiteY1"/>
              </a:cxn>
              <a:cxn ang="0">
                <a:pos x="connsiteX2" y="connsiteY2"/>
              </a:cxn>
              <a:cxn ang="0">
                <a:pos x="connsiteX3" y="connsiteY3"/>
              </a:cxn>
            </a:cxnLst>
            <a:rect l="l" t="t" r="r" b="b"/>
            <a:pathLst>
              <a:path w="5013048" h="685800">
                <a:moveTo>
                  <a:pt x="0" y="685800"/>
                </a:moveTo>
                <a:lnTo>
                  <a:pt x="19878" y="3105"/>
                </a:lnTo>
                <a:lnTo>
                  <a:pt x="5013048" y="0"/>
                </a:lnTo>
                <a:lnTo>
                  <a:pt x="0" y="6858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11045"/>
            <a:ext cx="1036050" cy="5726046"/>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5664 w 3352800"/>
              <a:gd name="connsiteY1" fmla="*/ 747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5664 w 3352800"/>
              <a:gd name="connsiteY1" fmla="*/ 360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1999031 h 1999031"/>
              <a:gd name="connsiteX1" fmla="*/ 5664 w 3352800"/>
              <a:gd name="connsiteY1" fmla="*/ 0 h 1999031"/>
              <a:gd name="connsiteX2" fmla="*/ 489088 w 3352800"/>
              <a:gd name="connsiteY2" fmla="*/ 8009 h 1999031"/>
              <a:gd name="connsiteX3" fmla="*/ 3352800 w 3352800"/>
              <a:gd name="connsiteY3" fmla="*/ 1999031 h 1999031"/>
              <a:gd name="connsiteX4" fmla="*/ 0 w 3352800"/>
              <a:gd name="connsiteY4" fmla="*/ 1999031 h 1999031"/>
              <a:gd name="connsiteX0" fmla="*/ 0 w 3352800"/>
              <a:gd name="connsiteY0" fmla="*/ 2006501 h 2006501"/>
              <a:gd name="connsiteX1" fmla="*/ 5664 w 3352800"/>
              <a:gd name="connsiteY1" fmla="*/ 7470 h 2006501"/>
              <a:gd name="connsiteX2" fmla="*/ 379786 w 3352800"/>
              <a:gd name="connsiteY2" fmla="*/ 0 h 2006501"/>
              <a:gd name="connsiteX3" fmla="*/ 3352800 w 3352800"/>
              <a:gd name="connsiteY3" fmla="*/ 2006501 h 2006501"/>
              <a:gd name="connsiteX4" fmla="*/ 0 w 3352800"/>
              <a:gd name="connsiteY4" fmla="*/ 2006501 h 2006501"/>
              <a:gd name="connsiteX0" fmla="*/ 0 w 379786"/>
              <a:gd name="connsiteY0" fmla="*/ 2006501 h 2006501"/>
              <a:gd name="connsiteX1" fmla="*/ 5664 w 379786"/>
              <a:gd name="connsiteY1" fmla="*/ 7470 h 2006501"/>
              <a:gd name="connsiteX2" fmla="*/ 379786 w 379786"/>
              <a:gd name="connsiteY2" fmla="*/ 0 h 2006501"/>
              <a:gd name="connsiteX3" fmla="*/ 102887 w 379786"/>
              <a:gd name="connsiteY3" fmla="*/ 2006501 h 2006501"/>
              <a:gd name="connsiteX4" fmla="*/ 0 w 379786"/>
              <a:gd name="connsiteY4" fmla="*/ 2006501 h 2006501"/>
              <a:gd name="connsiteX0" fmla="*/ 0 w 379786"/>
              <a:gd name="connsiteY0" fmla="*/ 2006501 h 2006501"/>
              <a:gd name="connsiteX1" fmla="*/ 5664 w 379786"/>
              <a:gd name="connsiteY1" fmla="*/ 7470 h 2006501"/>
              <a:gd name="connsiteX2" fmla="*/ 379786 w 379786"/>
              <a:gd name="connsiteY2" fmla="*/ 0 h 2006501"/>
              <a:gd name="connsiteX3" fmla="*/ 102887 w 379786"/>
              <a:gd name="connsiteY3" fmla="*/ 2006501 h 2006501"/>
              <a:gd name="connsiteX4" fmla="*/ 0 w 379786"/>
              <a:gd name="connsiteY4" fmla="*/ 2006501 h 2006501"/>
              <a:gd name="connsiteX0" fmla="*/ 1623 w 381409"/>
              <a:gd name="connsiteY0" fmla="*/ 2006501 h 2006501"/>
              <a:gd name="connsiteX1" fmla="*/ 0 w 381409"/>
              <a:gd name="connsiteY1" fmla="*/ 30689 h 2006501"/>
              <a:gd name="connsiteX2" fmla="*/ 381409 w 381409"/>
              <a:gd name="connsiteY2" fmla="*/ 0 h 2006501"/>
              <a:gd name="connsiteX3" fmla="*/ 104510 w 381409"/>
              <a:gd name="connsiteY3" fmla="*/ 2006501 h 2006501"/>
              <a:gd name="connsiteX4" fmla="*/ 1623 w 381409"/>
              <a:gd name="connsiteY4" fmla="*/ 2006501 h 2006501"/>
              <a:gd name="connsiteX0" fmla="*/ 0 w 379786"/>
              <a:gd name="connsiteY0" fmla="*/ 2006501 h 2006501"/>
              <a:gd name="connsiteX1" fmla="*/ 2020 w 379786"/>
              <a:gd name="connsiteY1" fmla="*/ 11340 h 2006501"/>
              <a:gd name="connsiteX2" fmla="*/ 379786 w 379786"/>
              <a:gd name="connsiteY2" fmla="*/ 0 h 2006501"/>
              <a:gd name="connsiteX3" fmla="*/ 102887 w 379786"/>
              <a:gd name="connsiteY3" fmla="*/ 2006501 h 2006501"/>
              <a:gd name="connsiteX4" fmla="*/ 0 w 379786"/>
              <a:gd name="connsiteY4" fmla="*/ 2006501 h 2006501"/>
              <a:gd name="connsiteX0" fmla="*/ 0 w 379786"/>
              <a:gd name="connsiteY0" fmla="*/ 2006501 h 2006501"/>
              <a:gd name="connsiteX1" fmla="*/ 2020 w 379786"/>
              <a:gd name="connsiteY1" fmla="*/ 3600 h 2006501"/>
              <a:gd name="connsiteX2" fmla="*/ 379786 w 379786"/>
              <a:gd name="connsiteY2" fmla="*/ 0 h 2006501"/>
              <a:gd name="connsiteX3" fmla="*/ 102887 w 379786"/>
              <a:gd name="connsiteY3" fmla="*/ 2006501 h 2006501"/>
              <a:gd name="connsiteX4" fmla="*/ 0 w 379786"/>
              <a:gd name="connsiteY4" fmla="*/ 2006501 h 2006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786" h="2006501">
                <a:moveTo>
                  <a:pt x="0" y="2006501"/>
                </a:moveTo>
                <a:cubicBezTo>
                  <a:pt x="673" y="1341447"/>
                  <a:pt x="1347" y="668654"/>
                  <a:pt x="2020" y="3600"/>
                </a:cubicBezTo>
                <a:lnTo>
                  <a:pt x="379786" y="0"/>
                </a:lnTo>
                <a:lnTo>
                  <a:pt x="102887" y="2006501"/>
                </a:lnTo>
                <a:lnTo>
                  <a:pt x="0" y="20065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868242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47BB8AF-C16A-4836-A92D-61834B5F0BA5}" type="datetime4">
              <a:rPr lang="en-US" smtClean="0"/>
              <a:pPr/>
              <a:t>December 26,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8" name="Freeform 7"/>
          <p:cNvSpPr/>
          <p:nvPr/>
        </p:nvSpPr>
        <p:spPr>
          <a:xfrm>
            <a:off x="-2380" y="-771"/>
            <a:ext cx="9146380" cy="5715771"/>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1" y="2206625"/>
            <a:ext cx="3571875" cy="3508375"/>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438948"/>
            <a:ext cx="5650992" cy="1006258"/>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Text Placeholder 2"/>
          <p:cNvSpPr>
            <a:spLocks noGrp="1"/>
          </p:cNvSpPr>
          <p:nvPr>
            <p:ph type="body" idx="1"/>
          </p:nvPr>
        </p:nvSpPr>
        <p:spPr>
          <a:xfrm rot="19140000">
            <a:off x="1216152" y="2056920"/>
            <a:ext cx="6510528" cy="274320"/>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4" name="Date Placeholder 3"/>
          <p:cNvSpPr>
            <a:spLocks noGrp="1"/>
          </p:cNvSpPr>
          <p:nvPr>
            <p:ph type="dt" sz="half" idx="10"/>
          </p:nvPr>
        </p:nvSpPr>
        <p:spPr/>
        <p:txBody>
          <a:bodyPr/>
          <a:lstStyle/>
          <a:p>
            <a:fld id="{647D2193-4505-4A75-99BB-880C6989A757}" type="datetime4">
              <a:rPr lang="en-US" smtClean="0"/>
              <a:pPr/>
              <a:t>December 26,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914400"/>
            <a:ext cx="3200400" cy="30937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700016" y="914400"/>
            <a:ext cx="3200400" cy="30937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13A18F4-33C3-445B-924C-31108C51719C}" type="datetime4">
              <a:rPr lang="en-US" smtClean="0"/>
              <a:pPr/>
              <a:t>December 26, 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822960" y="914400"/>
            <a:ext cx="3200400" cy="45720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4" name="Content Placeholder 3"/>
          <p:cNvSpPr>
            <a:spLocks noGrp="1"/>
          </p:cNvSpPr>
          <p:nvPr>
            <p:ph sz="half" idx="2"/>
          </p:nvPr>
        </p:nvSpPr>
        <p:spPr>
          <a:xfrm>
            <a:off x="819150" y="1418207"/>
            <a:ext cx="3200400" cy="25908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00016" y="914400"/>
            <a:ext cx="3200400" cy="45720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6" name="Content Placeholder 5"/>
          <p:cNvSpPr>
            <a:spLocks noGrp="1"/>
          </p:cNvSpPr>
          <p:nvPr>
            <p:ph sz="quarter" idx="4"/>
          </p:nvPr>
        </p:nvSpPr>
        <p:spPr>
          <a:xfrm>
            <a:off x="4700016" y="1418207"/>
            <a:ext cx="3200400" cy="25908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AF7543A-E259-478F-9E0D-57BA40E442B7}" type="datetime4">
              <a:rPr lang="en-US" smtClean="0"/>
              <a:pPr/>
              <a:t>December 26, 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1EFB012D-77A1-44B0-BB26-329BA1EE55C9}" type="datetime4">
              <a:rPr lang="en-US" smtClean="0"/>
              <a:pPr/>
              <a:t>December 26, 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December 26, 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7" name="Right Triangle 16"/>
          <p:cNvSpPr/>
          <p:nvPr/>
        </p:nvSpPr>
        <p:spPr>
          <a:xfrm>
            <a:off x="1" y="2206625"/>
            <a:ext cx="3571875" cy="3508375"/>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1004889" y="-1004887"/>
            <a:ext cx="5715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313420"/>
            <a:ext cx="5212080" cy="907856"/>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Content Placeholder 2"/>
          <p:cNvSpPr>
            <a:spLocks noGrp="1"/>
          </p:cNvSpPr>
          <p:nvPr>
            <p:ph idx="1"/>
          </p:nvPr>
        </p:nvSpPr>
        <p:spPr>
          <a:xfrm>
            <a:off x="4749553" y="2182427"/>
            <a:ext cx="3807779" cy="277057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rot="19140000">
            <a:off x="1297954" y="1877821"/>
            <a:ext cx="5794760" cy="519428"/>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5" name="Date Placeholder 4"/>
          <p:cNvSpPr>
            <a:spLocks noGrp="1"/>
          </p:cNvSpPr>
          <p:nvPr>
            <p:ph type="dt" sz="half" idx="10"/>
          </p:nvPr>
        </p:nvSpPr>
        <p:spPr/>
        <p:txBody>
          <a:bodyPr/>
          <a:lstStyle/>
          <a:p>
            <a:fld id="{DC7EAB0C-2220-4D0E-A0DD-DB7FA0F742F4}" type="datetime4">
              <a:rPr lang="en-US" smtClean="0"/>
              <a:pPr/>
              <a:t>December 26, 2017</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2754ED01-E2A0-4C1E-8E21-014B9904157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6" y="0"/>
            <a:ext cx="7115175" cy="5715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zh-CN" altLang="en-US" smtClean="0"/>
              <a:t>单击图标添加图片</a:t>
            </a:r>
            <a:endParaRPr lang="en-US" dirty="0"/>
          </a:p>
        </p:txBody>
      </p:sp>
      <p:sp>
        <p:nvSpPr>
          <p:cNvPr id="9" name="Right Triangle 8"/>
          <p:cNvSpPr/>
          <p:nvPr/>
        </p:nvSpPr>
        <p:spPr>
          <a:xfrm>
            <a:off x="1" y="2206625"/>
            <a:ext cx="3571875" cy="3508375"/>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 y="4206875"/>
            <a:ext cx="3571875" cy="1508125"/>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431251"/>
            <a:ext cx="5486400" cy="722870"/>
          </a:xfrm>
        </p:spPr>
        <p:txBody>
          <a:bodyPr anchor="b"/>
          <a:lstStyle>
            <a:lvl1pPr algn="l">
              <a:defRPr sz="2800" b="0">
                <a:latin typeface="+mj-l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rot="19140000">
            <a:off x="1143480" y="1817108"/>
            <a:ext cx="6096545" cy="617220"/>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3416D63-31BF-4B94-B6C5-E20B2C63F515}" type="datetime4">
              <a:rPr lang="en-US" smtClean="0"/>
              <a:pPr/>
              <a:t>December 26, 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hyperlink" Target="http://www.nordridesign.com/"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4208861"/>
            <a:ext cx="3574257" cy="150614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4209410"/>
            <a:ext cx="9146380" cy="1505591"/>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04800"/>
            <a:ext cx="7520940" cy="45720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917190"/>
            <a:ext cx="7520940" cy="298320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rot="19140000">
            <a:off x="201168" y="4892040"/>
            <a:ext cx="2176272" cy="167640"/>
          </a:xfrm>
          <a:prstGeom prst="rect">
            <a:avLst/>
          </a:prstGeom>
        </p:spPr>
        <p:txBody>
          <a:bodyPr vert="horz" lIns="91440" tIns="45720" rIns="91440" bIns="45720" rtlCol="0" anchor="ctr"/>
          <a:lstStyle>
            <a:lvl1pPr algn="l">
              <a:defRPr sz="1200">
                <a:solidFill>
                  <a:srgbClr val="FFFFFF"/>
                </a:solidFill>
              </a:defRPr>
            </a:lvl1pPr>
          </a:lstStyle>
          <a:p>
            <a:fld id="{62B1B13E-D5AF-485E-81A1-82A140076526}" type="datetime4">
              <a:rPr lang="en-US" smtClean="0"/>
              <a:pPr/>
              <a:t>December 26, 2017</a:t>
            </a:fld>
            <a:endParaRPr lang="en-US" dirty="0"/>
          </a:p>
        </p:txBody>
      </p:sp>
      <p:sp>
        <p:nvSpPr>
          <p:cNvPr id="5" name="Footer Placeholder 4"/>
          <p:cNvSpPr>
            <a:spLocks noGrp="1"/>
          </p:cNvSpPr>
          <p:nvPr>
            <p:ph type="ftr" sz="quarter" idx="3"/>
          </p:nvPr>
        </p:nvSpPr>
        <p:spPr>
          <a:xfrm>
            <a:off x="3517514" y="5237602"/>
            <a:ext cx="4724400" cy="22860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401038" y="5142352"/>
            <a:ext cx="502920" cy="41910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2754ED01-E2A0-4C1E-8E21-014B99041579}" type="slidenum">
              <a:rPr lang="en-US" smtClean="0"/>
              <a:pPr/>
              <a:t>‹#›</a:t>
            </a:fld>
            <a:endParaRPr lang="en-US" dirty="0"/>
          </a:p>
        </p:txBody>
      </p:sp>
      <p:grpSp>
        <p:nvGrpSpPr>
          <p:cNvPr id="9" name="Group 4"/>
          <p:cNvGrpSpPr>
            <a:grpSpLocks/>
          </p:cNvGrpSpPr>
          <p:nvPr userDrawn="1"/>
        </p:nvGrpSpPr>
        <p:grpSpPr bwMode="auto">
          <a:xfrm>
            <a:off x="-6350" y="5155407"/>
            <a:ext cx="9139238" cy="534458"/>
            <a:chOff x="0" y="0"/>
            <a:chExt cx="5760" cy="404"/>
          </a:xfrm>
        </p:grpSpPr>
        <p:sp>
          <p:nvSpPr>
            <p:cNvPr id="10" name="Rectangle 29"/>
            <p:cNvSpPr>
              <a:spLocks noChangeArrowheads="1"/>
            </p:cNvSpPr>
            <p:nvPr/>
          </p:nvSpPr>
          <p:spPr bwMode="auto">
            <a:xfrm rot="5400000">
              <a:off x="2792" y="-2795"/>
              <a:ext cx="169" cy="576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pPr algn="l"/>
              <a:endParaRPr lang="zh-CN" altLang="en-US" b="0">
                <a:latin typeface="Arial" pitchFamily="34" charset="0"/>
              </a:endParaRPr>
            </a:p>
          </p:txBody>
        </p:sp>
        <p:sp>
          <p:nvSpPr>
            <p:cNvPr id="11" name="Rectangle 30"/>
            <p:cNvSpPr>
              <a:spLocks noChangeArrowheads="1"/>
            </p:cNvSpPr>
            <p:nvPr/>
          </p:nvSpPr>
          <p:spPr bwMode="auto">
            <a:xfrm rot="5400000">
              <a:off x="2698" y="-2658"/>
              <a:ext cx="364" cy="5760"/>
            </a:xfrm>
            <a:prstGeom prst="rect">
              <a:avLst/>
            </a:prstGeom>
            <a:gradFill rotWithShape="1">
              <a:gsLst>
                <a:gs pos="0">
                  <a:srgbClr val="DDDDDD"/>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pPr algn="l"/>
              <a:endParaRPr lang="zh-CN" altLang="en-US" b="0">
                <a:latin typeface="Arial" pitchFamily="34" charset="0"/>
              </a:endParaRPr>
            </a:p>
          </p:txBody>
        </p:sp>
      </p:grpSp>
      <p:sp>
        <p:nvSpPr>
          <p:cNvPr id="12" name="TextBox 35"/>
          <p:cNvSpPr txBox="1">
            <a:spLocks noChangeArrowheads="1"/>
          </p:cNvSpPr>
          <p:nvPr userDrawn="1"/>
        </p:nvSpPr>
        <p:spPr bwMode="auto">
          <a:xfrm>
            <a:off x="206376" y="5298282"/>
            <a:ext cx="18272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a:solidFill>
                  <a:schemeClr val="tx1"/>
                </a:solidFill>
                <a:latin typeface="Times New Roman" pitchFamily="18" charset="0"/>
                <a:ea typeface="宋体" pitchFamily="2" charset="-122"/>
              </a:defRPr>
            </a:lvl1pPr>
            <a:lvl2pPr marL="742950" indent="-285750" algn="l">
              <a:defRPr sz="2400">
                <a:solidFill>
                  <a:schemeClr val="tx1"/>
                </a:solidFill>
                <a:latin typeface="Times New Roman" pitchFamily="18" charset="0"/>
                <a:ea typeface="宋体" pitchFamily="2" charset="-122"/>
              </a:defRPr>
            </a:lvl2pPr>
            <a:lvl3pPr marL="1143000" indent="-228600" algn="l">
              <a:defRPr sz="2400">
                <a:solidFill>
                  <a:schemeClr val="tx1"/>
                </a:solidFill>
                <a:latin typeface="Times New Roman" pitchFamily="18" charset="0"/>
                <a:ea typeface="宋体" pitchFamily="2" charset="-122"/>
              </a:defRPr>
            </a:lvl3pPr>
            <a:lvl4pPr marL="1600200" indent="-228600" algn="l">
              <a:defRPr sz="2400">
                <a:solidFill>
                  <a:schemeClr val="tx1"/>
                </a:solidFill>
                <a:latin typeface="Times New Roman" pitchFamily="18" charset="0"/>
                <a:ea typeface="宋体" pitchFamily="2" charset="-122"/>
              </a:defRPr>
            </a:lvl4pPr>
            <a:lvl5pPr marL="2057400" indent="-228600" algn="l">
              <a:defRPr sz="2400">
                <a:solidFill>
                  <a:schemeClr val="tx1"/>
                </a:solidFill>
                <a:latin typeface="Times New Roman" pitchFamily="18" charset="0"/>
                <a:ea typeface="宋体" pitchFamily="2" charset="-122"/>
              </a:defRPr>
            </a:lvl5pPr>
            <a:lvl6pPr marL="2514600" indent="-228600"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r>
              <a:rPr lang="zh-CN" altLang="en-US" sz="1200">
                <a:solidFill>
                  <a:srgbClr val="FF0000"/>
                </a:solidFill>
                <a:latin typeface="Arial" pitchFamily="34" charset="0"/>
              </a:rPr>
              <a:t>学以致用                     </a:t>
            </a:r>
          </a:p>
          <a:p>
            <a:r>
              <a:rPr lang="zh-CN" altLang="en-US" sz="1200">
                <a:solidFill>
                  <a:srgbClr val="FF0000"/>
                </a:solidFill>
                <a:latin typeface="Arial" pitchFamily="34" charset="0"/>
              </a:rPr>
              <a:t>	用以促学</a:t>
            </a:r>
          </a:p>
        </p:txBody>
      </p:sp>
      <p:sp>
        <p:nvSpPr>
          <p:cNvPr id="13" name="Rectangle 40">
            <a:hlinkClick r:id="rId20"/>
          </p:cNvPr>
          <p:cNvSpPr>
            <a:spLocks noChangeArrowheads="1"/>
          </p:cNvSpPr>
          <p:nvPr userDrawn="1"/>
        </p:nvSpPr>
        <p:spPr bwMode="auto">
          <a:xfrm>
            <a:off x="7078664" y="5340615"/>
            <a:ext cx="1912937" cy="307777"/>
          </a:xfrm>
          <a:prstGeom prst="rect">
            <a:avLst/>
          </a:prstGeom>
          <a:solidFill>
            <a:schemeClr val="accent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sz="1400">
                <a:latin typeface="Arial" pitchFamily="34" charset="0"/>
              </a:rPr>
              <a:t>DATABASE@HUST</a:t>
            </a:r>
          </a:p>
        </p:txBody>
      </p:sp>
      <p:sp>
        <p:nvSpPr>
          <p:cNvPr id="14" name="Rectangle 7"/>
          <p:cNvSpPr>
            <a:spLocks noChangeArrowheads="1"/>
          </p:cNvSpPr>
          <p:nvPr userDrawn="1"/>
        </p:nvSpPr>
        <p:spPr bwMode="auto">
          <a:xfrm>
            <a:off x="-4763" y="5292"/>
            <a:ext cx="9139238" cy="697178"/>
          </a:xfrm>
          <a:prstGeom prst="rect">
            <a:avLst/>
          </a:prstGeom>
          <a:gradFill rotWithShape="1">
            <a:gsLst>
              <a:gs pos="0">
                <a:srgbClr val="0066FF"/>
              </a:gs>
              <a:gs pos="50000">
                <a:srgbClr val="3399FF"/>
              </a:gs>
              <a:gs pos="100000">
                <a:srgbClr val="0066FF"/>
              </a:gs>
            </a:gsLst>
            <a:lin ang="5400000" scaled="1"/>
          </a:gradFill>
          <a:ln w="9525" cmpd="sng">
            <a:solidFill>
              <a:schemeClr val="hlink"/>
            </a:solidFill>
            <a:miter lim="800000"/>
            <a:headEnd/>
            <a:tailEnd/>
          </a:ln>
        </p:spPr>
        <p:txBody>
          <a:bodyPr wrap="none" anchor="ctr"/>
          <a:lstStyle/>
          <a:p>
            <a:pPr algn="l"/>
            <a:endParaRPr lang="zh-CN" altLang="en-US" b="0">
              <a:latin typeface="Arial" pitchFamily="34" charset="0"/>
            </a:endParaRPr>
          </a:p>
        </p:txBody>
      </p:sp>
      <p:pic>
        <p:nvPicPr>
          <p:cNvPr id="15" name="Picture 10" descr="软件学院院图标"/>
          <p:cNvPicPr>
            <a:picLocks noChangeAspect="1" noChangeArrowheads="1"/>
          </p:cNvPicPr>
          <p:nvPr userDrawn="1"/>
        </p:nvPicPr>
        <p:blipFill>
          <a:blip r:embed="rId21">
            <a:extLst>
              <a:ext uri="{28A0092B-C50C-407E-A947-70E740481C1C}">
                <a14:useLocalDpi xmlns:a14="http://schemas.microsoft.com/office/drawing/2010/main" val="0"/>
              </a:ext>
            </a:extLst>
          </a:blip>
          <a:srcRect/>
          <a:stretch>
            <a:fillRect/>
          </a:stretch>
        </p:blipFill>
        <p:spPr bwMode="auto">
          <a:xfrm>
            <a:off x="8307389" y="5292"/>
            <a:ext cx="827087" cy="697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7" r:id="rId15"/>
    <p:sldLayoutId id="2147483685" r:id="rId16"/>
    <p:sldLayoutId id="2147483686" r:id="rId17"/>
    <p:sldLayoutId id="2147483688" r:id="rId18"/>
  </p:sldLayoutIdLst>
  <p:timing>
    <p:tnLst>
      <p:par>
        <p:cTn id="1" dur="indefinite" restart="never" nodeType="tmRoot"/>
      </p:par>
    </p:tnLst>
  </p:timing>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4.xml"/><Relationship Id="rId1" Type="http://schemas.openxmlformats.org/officeDocument/2006/relationships/vmlDrawing" Target="../drawings/vmlDrawing1.vml"/><Relationship Id="rId4" Type="http://schemas.openxmlformats.org/officeDocument/2006/relationships/image" Target="../media/image10.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8674" name="Picture 2" descr="C:\Program Files (x86)\Microsoft Office\MEDIA\CAGCAT10\j029202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8" y="265214"/>
            <a:ext cx="2615449" cy="275819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699792" y="3361556"/>
            <a:ext cx="6444208" cy="1846659"/>
          </a:xfrm>
          <a:prstGeom prst="rect">
            <a:avLst/>
          </a:prstGeom>
          <a:noFill/>
        </p:spPr>
        <p:txBody>
          <a:bodyPr wrap="square" rtlCol="0">
            <a:spAutoFit/>
          </a:bodyPr>
          <a:lstStyle/>
          <a:p>
            <a:pPr marL="0" lvl="1" algn="l">
              <a:lnSpc>
                <a:spcPct val="150000"/>
              </a:lnSpc>
            </a:pPr>
            <a:r>
              <a:rPr lang="zh-CN" alt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幼圆" pitchFamily="49" charset="-122"/>
                <a:ea typeface="幼圆" pitchFamily="49" charset="-122"/>
              </a:rPr>
              <a:t>第</a:t>
            </a:r>
            <a:r>
              <a:rPr lang="zh-CN" alt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幼圆" pitchFamily="49" charset="-122"/>
                <a:ea typeface="幼圆" pitchFamily="49" charset="-122"/>
              </a:rPr>
              <a:t>九</a:t>
            </a:r>
            <a:r>
              <a:rPr lang="zh-CN" alt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幼圆" pitchFamily="49" charset="-122"/>
                <a:ea typeface="幼圆" pitchFamily="49" charset="-122"/>
              </a:rPr>
              <a:t>讲</a:t>
            </a:r>
          </a:p>
          <a:p>
            <a:pPr marL="0" lvl="1" algn="l"/>
            <a:r>
              <a:rPr lang="zh-CN" altLang="en-US" sz="5400" b="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方正姚体" pitchFamily="2" charset="-122"/>
                <a:ea typeface="方正姚体" pitchFamily="2" charset="-122"/>
              </a:rPr>
              <a:t>        </a:t>
            </a:r>
            <a:r>
              <a:rPr lang="zh-CN" altLang="en-US" sz="6000" b="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方正姚体" pitchFamily="2" charset="-122"/>
                <a:ea typeface="方正姚体" pitchFamily="2" charset="-122"/>
              </a:rPr>
              <a:t>并   发   控   制</a:t>
            </a:r>
            <a:endParaRPr lang="zh-CN" altLang="en-US" sz="6000" b="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方正姚体" pitchFamily="2" charset="-122"/>
              <a:ea typeface="方正姚体" pitchFamily="2" charset="-122"/>
            </a:endParaRPr>
          </a:p>
        </p:txBody>
      </p:sp>
    </p:spTree>
    <p:extLst>
      <p:ext uri="{BB962C8B-B14F-4D97-AF65-F5344CB8AC3E}">
        <p14:creationId xmlns:p14="http://schemas.microsoft.com/office/powerpoint/2010/main" val="168928319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4294967295"/>
          </p:nvPr>
        </p:nvSpPr>
        <p:spPr>
          <a:xfrm>
            <a:off x="1187624" y="1561356"/>
            <a:ext cx="7687665" cy="3888432"/>
          </a:xfrm>
        </p:spPr>
        <p:txBody>
          <a:bodyPr>
            <a:normAutofit/>
          </a:bodyPr>
          <a:lstStyle/>
          <a:p>
            <a:pPr marL="0" indent="0">
              <a:lnSpc>
                <a:spcPct val="150000"/>
              </a:lnSpc>
              <a:spcBef>
                <a:spcPct val="60000"/>
              </a:spcBef>
            </a:pPr>
            <a:r>
              <a:rPr lang="zh-CN" altLang="en-US" sz="2400" b="0" dirty="0" smtClean="0">
                <a:latin typeface="幼圆" panose="02010509060101010101" pitchFamily="49" charset="-122"/>
                <a:ea typeface="幼圆" panose="02010509060101010101" pitchFamily="49" charset="-122"/>
              </a:rPr>
              <a:t>（</a:t>
            </a:r>
            <a:r>
              <a:rPr lang="en-US" altLang="zh-CN" sz="2400" b="0" dirty="0" smtClean="0">
                <a:latin typeface="幼圆" panose="02010509060101010101" pitchFamily="49" charset="-122"/>
                <a:ea typeface="幼圆" panose="02010509060101010101" pitchFamily="49" charset="-122"/>
              </a:rPr>
              <a:t>2</a:t>
            </a:r>
            <a:r>
              <a:rPr lang="zh-CN" altLang="en-US" sz="2400" b="0" dirty="0" smtClean="0">
                <a:latin typeface="幼圆" panose="02010509060101010101" pitchFamily="49" charset="-122"/>
                <a:ea typeface="幼圆" panose="02010509060101010101" pitchFamily="49" charset="-122"/>
              </a:rPr>
              <a:t>）</a:t>
            </a:r>
            <a:r>
              <a:rPr lang="zh-CN" altLang="en-US" sz="2000" b="1" dirty="0" smtClean="0">
                <a:latin typeface="幼圆" panose="02010509060101010101" pitchFamily="49" charset="-122"/>
                <a:ea typeface="幼圆" panose="02010509060101010101" pitchFamily="49" charset="-122"/>
              </a:rPr>
              <a:t>事务</a:t>
            </a:r>
            <a:r>
              <a:rPr lang="zh-CN" altLang="en-US" sz="2000" b="1" dirty="0">
                <a:latin typeface="幼圆" panose="02010509060101010101" pitchFamily="49" charset="-122"/>
                <a:ea typeface="幼圆" panose="02010509060101010101" pitchFamily="49" charset="-122"/>
              </a:rPr>
              <a:t>T1按一定条件从数据库中读取了某些数据记录后，</a:t>
            </a:r>
            <a:r>
              <a:rPr lang="zh-CN" altLang="en-US" sz="2000" b="1" dirty="0" smtClean="0">
                <a:latin typeface="幼圆" panose="02010509060101010101" pitchFamily="49" charset="-122"/>
                <a:ea typeface="幼圆" panose="02010509060101010101" pitchFamily="49" charset="-122"/>
              </a:rPr>
              <a:t>事务 </a:t>
            </a:r>
            <a:r>
              <a:rPr lang="en-US" altLang="zh-CN" sz="2000" dirty="0">
                <a:latin typeface="幼圆" panose="02010509060101010101" pitchFamily="49" charset="-122"/>
                <a:ea typeface="幼圆" panose="02010509060101010101" pitchFamily="49" charset="-122"/>
              </a:rPr>
              <a:t> </a:t>
            </a:r>
            <a:r>
              <a:rPr lang="zh-CN" altLang="en-US" sz="2000" b="1" dirty="0" smtClean="0">
                <a:latin typeface="幼圆" panose="02010509060101010101" pitchFamily="49" charset="-122"/>
                <a:ea typeface="幼圆" panose="02010509060101010101" pitchFamily="49" charset="-122"/>
              </a:rPr>
              <a:t>T</a:t>
            </a:r>
            <a:r>
              <a:rPr lang="zh-CN" altLang="en-US" sz="2000" b="1" dirty="0">
                <a:latin typeface="幼圆" panose="02010509060101010101" pitchFamily="49" charset="-122"/>
                <a:ea typeface="幼圆" panose="02010509060101010101" pitchFamily="49" charset="-122"/>
              </a:rPr>
              <a:t>2删除了  其中部分记录，当T1再次按相同条件读取数据时，发现某些记录消失了 </a:t>
            </a:r>
            <a:r>
              <a:rPr lang="en-US" sz="2000" b="1" dirty="0">
                <a:latin typeface="幼圆" panose="02010509060101010101" pitchFamily="49" charset="-122"/>
                <a:ea typeface="幼圆" panose="02010509060101010101" pitchFamily="49" charset="-122"/>
              </a:rPr>
              <a:t>;</a:t>
            </a:r>
          </a:p>
          <a:p>
            <a:pPr marL="0" indent="0">
              <a:lnSpc>
                <a:spcPct val="150000"/>
              </a:lnSpc>
              <a:spcBef>
                <a:spcPct val="60000"/>
              </a:spcBef>
            </a:pPr>
            <a:r>
              <a:rPr lang="zh-CN" altLang="en-US" sz="2400" b="0" dirty="0" smtClean="0">
                <a:latin typeface="幼圆" panose="02010509060101010101" pitchFamily="49" charset="-122"/>
                <a:ea typeface="幼圆" panose="02010509060101010101" pitchFamily="49" charset="-122"/>
              </a:rPr>
              <a:t>（</a:t>
            </a:r>
            <a:r>
              <a:rPr lang="en-US" altLang="zh-CN" sz="2400" b="0" dirty="0" smtClean="0">
                <a:latin typeface="幼圆" panose="02010509060101010101" pitchFamily="49" charset="-122"/>
                <a:ea typeface="幼圆" panose="02010509060101010101" pitchFamily="49" charset="-122"/>
              </a:rPr>
              <a:t>3</a:t>
            </a:r>
            <a:r>
              <a:rPr lang="zh-CN" altLang="en-US" sz="2400" b="0" dirty="0" smtClean="0">
                <a:latin typeface="幼圆" panose="02010509060101010101" pitchFamily="49" charset="-122"/>
                <a:ea typeface="幼圆" panose="02010509060101010101" pitchFamily="49" charset="-122"/>
              </a:rPr>
              <a:t>）</a:t>
            </a:r>
            <a:r>
              <a:rPr lang="zh-CN" altLang="en-US" sz="2000" b="1" dirty="0" smtClean="0">
                <a:latin typeface="幼圆" panose="02010509060101010101" pitchFamily="49" charset="-122"/>
                <a:ea typeface="幼圆" panose="02010509060101010101" pitchFamily="49" charset="-122"/>
              </a:rPr>
              <a:t>事务</a:t>
            </a:r>
            <a:r>
              <a:rPr lang="zh-CN" altLang="en-US" sz="2000" b="1" dirty="0">
                <a:latin typeface="幼圆" panose="02010509060101010101" pitchFamily="49" charset="-122"/>
                <a:ea typeface="幼圆" panose="02010509060101010101" pitchFamily="49" charset="-122"/>
              </a:rPr>
              <a:t>T1按一定条件从数据库中读取某些数据记录后，事务T2插入了一些记录，当T1再次按相同条件读取数据时，发现多了一些记录。</a:t>
            </a:r>
            <a:endParaRPr lang="en-US" sz="2000" b="1" dirty="0">
              <a:latin typeface="幼圆" panose="02010509060101010101" pitchFamily="49" charset="-122"/>
              <a:ea typeface="幼圆" panose="02010509060101010101" pitchFamily="49" charset="-122"/>
            </a:endParaRPr>
          </a:p>
          <a:p>
            <a:pPr marL="533400" indent="-533400">
              <a:lnSpc>
                <a:spcPct val="150000"/>
              </a:lnSpc>
              <a:buFont typeface="Wingdings" panose="05000000000000000000" pitchFamily="2" charset="2"/>
              <a:buChar char="l"/>
            </a:pPr>
            <a:r>
              <a:rPr lang="zh-CN" altLang="en-US" sz="2000" b="1" dirty="0" smtClean="0">
                <a:latin typeface="幼圆" panose="02010509060101010101" pitchFamily="49" charset="-122"/>
                <a:ea typeface="幼圆" panose="02010509060101010101" pitchFamily="49" charset="-122"/>
              </a:rPr>
              <a:t>后</a:t>
            </a:r>
            <a:r>
              <a:rPr lang="zh-CN" altLang="en-US" sz="2000" b="1" dirty="0">
                <a:latin typeface="幼圆" panose="02010509060101010101" pitchFamily="49" charset="-122"/>
                <a:ea typeface="幼圆" panose="02010509060101010101" pitchFamily="49" charset="-122"/>
              </a:rPr>
              <a:t>两种不可重复读有时也称为幻影</a:t>
            </a:r>
            <a:r>
              <a:rPr lang="zh-CN" altLang="en-US" sz="2000" b="1" dirty="0" smtClean="0">
                <a:latin typeface="幼圆" panose="02010509060101010101" pitchFamily="49" charset="-122"/>
                <a:ea typeface="幼圆" panose="02010509060101010101" pitchFamily="49" charset="-122"/>
              </a:rPr>
              <a:t>现象</a:t>
            </a:r>
            <a:endParaRPr lang="zh-CN" altLang="en-US" sz="2000" b="1" dirty="0">
              <a:latin typeface="幼圆" panose="02010509060101010101" pitchFamily="49" charset="-122"/>
              <a:ea typeface="幼圆" panose="02010509060101010101" pitchFamily="49" charset="-122"/>
            </a:endParaRPr>
          </a:p>
        </p:txBody>
      </p:sp>
      <p:sp>
        <p:nvSpPr>
          <p:cNvPr id="4" name="TextBox 3"/>
          <p:cNvSpPr txBox="1"/>
          <p:nvPr/>
        </p:nvSpPr>
        <p:spPr>
          <a:xfrm>
            <a:off x="5076056" y="913284"/>
            <a:ext cx="2592288" cy="646331"/>
          </a:xfrm>
          <a:prstGeom prst="rect">
            <a:avLst/>
          </a:prstGeom>
          <a:noFill/>
        </p:spPr>
        <p:txBody>
          <a:bodyPr wrap="square" rtlCol="0">
            <a:spAutoFit/>
          </a:bodyPr>
          <a:lstStyle/>
          <a:p>
            <a:pPr algn="l">
              <a:lnSpc>
                <a:spcPct val="150000"/>
              </a:lnSpc>
            </a:pPr>
            <a:r>
              <a:rPr lang="en-US" altLang="zh-CN" sz="2400" b="0" dirty="0" smtClean="0">
                <a:latin typeface="+mj-ea"/>
                <a:ea typeface="+mj-ea"/>
              </a:rPr>
              <a:t>——</a:t>
            </a:r>
            <a:r>
              <a:rPr lang="zh-CN" altLang="en-US" sz="2400" b="0" dirty="0" smtClean="0">
                <a:latin typeface="+mj-ea"/>
                <a:ea typeface="+mj-ea"/>
              </a:rPr>
              <a:t>不可重复读</a:t>
            </a:r>
            <a:endParaRPr lang="zh-CN" altLang="en-US" sz="2400" b="0" dirty="0">
              <a:latin typeface="+mj-ea"/>
              <a:ea typeface="+mj-ea"/>
            </a:endParaRPr>
          </a:p>
        </p:txBody>
      </p:sp>
      <p:sp>
        <p:nvSpPr>
          <p:cNvPr id="5" name="矩形 4"/>
          <p:cNvSpPr/>
          <p:nvPr/>
        </p:nvSpPr>
        <p:spPr>
          <a:xfrm>
            <a:off x="1043608" y="985292"/>
            <a:ext cx="3964547" cy="525657"/>
          </a:xfrm>
          <a:prstGeom prst="rect">
            <a:avLst/>
          </a:prstGeom>
        </p:spPr>
        <p:txBody>
          <a:bodyPr wrap="none">
            <a:spAutoFit/>
          </a:bodyPr>
          <a:lstStyle/>
          <a:p>
            <a:pPr algn="just">
              <a:lnSpc>
                <a:spcPct val="130000"/>
              </a:lnSpc>
              <a:buFont typeface="Wingdings" panose="05000000000000000000" pitchFamily="2" charset="2"/>
              <a:buChar char="u"/>
            </a:pPr>
            <a:r>
              <a:rPr lang="zh-CN" altLang="en-US" sz="2400" dirty="0" smtClean="0">
                <a:latin typeface="+mj-ea"/>
                <a:ea typeface="+mj-ea"/>
              </a:rPr>
              <a:t> 事务</a:t>
            </a:r>
            <a:r>
              <a:rPr lang="zh-CN" altLang="en-US" sz="2400" dirty="0">
                <a:latin typeface="+mj-ea"/>
                <a:ea typeface="+mj-ea"/>
              </a:rPr>
              <a:t>并发执行带来的问题</a:t>
            </a:r>
          </a:p>
        </p:txBody>
      </p:sp>
      <p:sp>
        <p:nvSpPr>
          <p:cNvPr id="6" name="矩形 5"/>
          <p:cNvSpPr/>
          <p:nvPr/>
        </p:nvSpPr>
        <p:spPr>
          <a:xfrm>
            <a:off x="1187624" y="121196"/>
            <a:ext cx="6480720" cy="812530"/>
          </a:xfrm>
          <a:prstGeom prst="rect">
            <a:avLst/>
          </a:prstGeom>
        </p:spPr>
        <p:txBody>
          <a:bodyPr wrap="square">
            <a:spAutoFit/>
          </a:bodyPr>
          <a:lstStyle/>
          <a:p>
            <a:pPr algn="just" fontAlgn="auto">
              <a:lnSpc>
                <a:spcPct val="130000"/>
              </a:lnSpc>
              <a:spcAft>
                <a:spcPts val="0"/>
              </a:spcAft>
            </a:pPr>
            <a:r>
              <a:rPr lang="zh-CN" altLang="en-US" sz="3600" b="0" dirty="0" smtClean="0">
                <a:latin typeface="+mn-ea"/>
                <a:ea typeface="+mn-ea"/>
              </a:rPr>
              <a:t>并发</a:t>
            </a:r>
            <a:r>
              <a:rPr lang="zh-CN" altLang="en-US" sz="3600" b="0" dirty="0">
                <a:latin typeface="+mn-ea"/>
                <a:ea typeface="+mn-ea"/>
              </a:rPr>
              <a:t>控制概</a:t>
            </a:r>
            <a:r>
              <a:rPr lang="zh-CN" altLang="en-US" sz="3600" b="0" dirty="0" smtClean="0">
                <a:latin typeface="+mn-ea"/>
                <a:ea typeface="+mn-ea"/>
              </a:rPr>
              <a:t>述及事务特性回顾</a:t>
            </a:r>
            <a:endParaRPr lang="zh-CN" altLang="en-US" sz="3600" b="0" dirty="0">
              <a:latin typeface="+mn-ea"/>
              <a:ea typeface="+mn-ea"/>
            </a:endParaRPr>
          </a:p>
        </p:txBody>
      </p:sp>
      <p:sp>
        <p:nvSpPr>
          <p:cNvPr id="7" name="椭圆 6"/>
          <p:cNvSpPr/>
          <p:nvPr/>
        </p:nvSpPr>
        <p:spPr>
          <a:xfrm>
            <a:off x="323528" y="209205"/>
            <a:ext cx="576064" cy="560063"/>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smtClean="0"/>
              <a:t>1</a:t>
            </a:r>
            <a:endParaRPr lang="zh-CN" altLang="en-US" sz="3200" dirty="0"/>
          </a:p>
        </p:txBody>
      </p:sp>
    </p:spTree>
    <p:extLst>
      <p:ext uri="{BB962C8B-B14F-4D97-AF65-F5344CB8AC3E}">
        <p14:creationId xmlns:p14="http://schemas.microsoft.com/office/powerpoint/2010/main" val="3017141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fade">
                                      <p:cBhvr>
                                        <p:cTn id="7" dur="500"/>
                                        <p:tgtEl>
                                          <p:spTgt spid="19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459">
                                            <p:txEl>
                                              <p:pRg st="1" end="1"/>
                                            </p:txEl>
                                          </p:spTgt>
                                        </p:tgtEl>
                                        <p:attrNameLst>
                                          <p:attrName>style.visibility</p:attrName>
                                        </p:attrNameLst>
                                      </p:cBhvr>
                                      <p:to>
                                        <p:strVal val="visible"/>
                                      </p:to>
                                    </p:set>
                                    <p:animEffect transition="in" filter="fade">
                                      <p:cBhvr>
                                        <p:cTn id="12" dur="500"/>
                                        <p:tgtEl>
                                          <p:spTgt spid="194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459">
                                            <p:txEl>
                                              <p:pRg st="2" end="2"/>
                                            </p:txEl>
                                          </p:spTgt>
                                        </p:tgtEl>
                                        <p:attrNameLst>
                                          <p:attrName>style.visibility</p:attrName>
                                        </p:attrNameLst>
                                      </p:cBhvr>
                                      <p:to>
                                        <p:strVal val="visible"/>
                                      </p:to>
                                    </p:set>
                                    <p:animEffect transition="in" filter="fade">
                                      <p:cBhvr>
                                        <p:cTn id="17" dur="500"/>
                                        <p:tgtEl>
                                          <p:spTgt spid="194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915816" y="1633364"/>
            <a:ext cx="2952328" cy="3831818"/>
            <a:chOff x="2483768" y="1995686"/>
            <a:chExt cx="2952328" cy="3448637"/>
          </a:xfrm>
        </p:grpSpPr>
        <p:sp>
          <p:nvSpPr>
            <p:cNvPr id="5" name="TextBox 4"/>
            <p:cNvSpPr txBox="1"/>
            <p:nvPr/>
          </p:nvSpPr>
          <p:spPr>
            <a:xfrm>
              <a:off x="2483768" y="1995686"/>
              <a:ext cx="2952328" cy="3448637"/>
            </a:xfrm>
            <a:prstGeom prst="rect">
              <a:avLst/>
            </a:prstGeom>
            <a:noFill/>
            <a:ln>
              <a:solidFill>
                <a:schemeClr val="tx1"/>
              </a:solidFill>
              <a:prstDash val="dash"/>
            </a:ln>
          </p:spPr>
          <p:txBody>
            <a:bodyPr wrap="square" rtlCol="0">
              <a:spAutoFit/>
            </a:bodyPr>
            <a:lstStyle/>
            <a:p>
              <a:pPr algn="l">
                <a:lnSpc>
                  <a:spcPct val="150000"/>
                </a:lnSpc>
              </a:pPr>
              <a:r>
                <a:rPr lang="en-US" altLang="zh-CN" dirty="0" smtClean="0"/>
                <a:t>           T1                 T2  </a:t>
              </a:r>
            </a:p>
            <a:p>
              <a:pPr algn="l">
                <a:lnSpc>
                  <a:spcPct val="150000"/>
                </a:lnSpc>
              </a:pPr>
              <a:r>
                <a:rPr lang="en-US" altLang="zh-CN" dirty="0"/>
                <a:t> </a:t>
              </a:r>
              <a:r>
                <a:rPr lang="en-US" altLang="zh-CN" dirty="0" smtClean="0"/>
                <a:t>    R(A)=16</a:t>
              </a:r>
            </a:p>
            <a:p>
              <a:pPr algn="l">
                <a:lnSpc>
                  <a:spcPct val="150000"/>
                </a:lnSpc>
              </a:pPr>
              <a:r>
                <a:rPr lang="en-US" altLang="zh-CN" dirty="0"/>
                <a:t> </a:t>
              </a:r>
              <a:r>
                <a:rPr lang="en-US" altLang="zh-CN" dirty="0" smtClean="0"/>
                <a:t>    A*2→A</a:t>
              </a:r>
            </a:p>
            <a:p>
              <a:pPr algn="l">
                <a:lnSpc>
                  <a:spcPct val="150000"/>
                </a:lnSpc>
              </a:pPr>
              <a:r>
                <a:rPr lang="en-US" altLang="zh-CN" dirty="0"/>
                <a:t> </a:t>
              </a:r>
              <a:r>
                <a:rPr lang="en-US" altLang="zh-CN" dirty="0" smtClean="0"/>
                <a:t>    W(A)=32</a:t>
              </a:r>
            </a:p>
            <a:p>
              <a:pPr algn="l">
                <a:lnSpc>
                  <a:spcPct val="150000"/>
                </a:lnSpc>
              </a:pPr>
              <a:endParaRPr lang="en-US" altLang="zh-CN" dirty="0"/>
            </a:p>
            <a:p>
              <a:pPr algn="l">
                <a:lnSpc>
                  <a:spcPct val="150000"/>
                </a:lnSpc>
              </a:pPr>
              <a:r>
                <a:rPr lang="en-US" altLang="zh-CN" dirty="0" smtClean="0"/>
                <a:t>                             R(A)=32</a:t>
              </a:r>
            </a:p>
            <a:p>
              <a:pPr algn="l">
                <a:lnSpc>
                  <a:spcPct val="150000"/>
                </a:lnSpc>
              </a:pPr>
              <a:endParaRPr lang="en-US" altLang="zh-CN" dirty="0" smtClean="0"/>
            </a:p>
            <a:p>
              <a:pPr algn="l">
                <a:lnSpc>
                  <a:spcPct val="150000"/>
                </a:lnSpc>
              </a:pPr>
              <a:r>
                <a:rPr lang="en-US" altLang="zh-CN" dirty="0"/>
                <a:t> </a:t>
              </a:r>
              <a:r>
                <a:rPr lang="en-US" altLang="zh-CN" dirty="0" smtClean="0"/>
                <a:t>ROLLBACK</a:t>
              </a:r>
            </a:p>
            <a:p>
              <a:pPr algn="l">
                <a:lnSpc>
                  <a:spcPct val="150000"/>
                </a:lnSpc>
              </a:pPr>
              <a:r>
                <a:rPr lang="en-US" altLang="zh-CN" dirty="0"/>
                <a:t> </a:t>
              </a:r>
              <a:r>
                <a:rPr lang="en-US" altLang="zh-CN" dirty="0" smtClean="0"/>
                <a:t>   A</a:t>
              </a:r>
              <a:r>
                <a:rPr lang="zh-CN" altLang="en-US" dirty="0" smtClean="0"/>
                <a:t>恢复为</a:t>
              </a:r>
              <a:r>
                <a:rPr lang="en-US" altLang="zh-CN" dirty="0" smtClean="0"/>
                <a:t>16</a:t>
              </a:r>
              <a:endParaRPr lang="en-US" altLang="zh-CN" dirty="0"/>
            </a:p>
          </p:txBody>
        </p:sp>
        <p:cxnSp>
          <p:nvCxnSpPr>
            <p:cNvPr id="7" name="直接连接符 6"/>
            <p:cNvCxnSpPr>
              <a:stCxn id="5" idx="0"/>
              <a:endCxn id="5" idx="2"/>
            </p:cNvCxnSpPr>
            <p:nvPr/>
          </p:nvCxnSpPr>
          <p:spPr>
            <a:xfrm>
              <a:off x="3959932" y="1995686"/>
              <a:ext cx="0" cy="3448637"/>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483768" y="2427734"/>
              <a:ext cx="29523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4860032" y="913284"/>
            <a:ext cx="4176464" cy="646331"/>
          </a:xfrm>
          <a:prstGeom prst="rect">
            <a:avLst/>
          </a:prstGeom>
          <a:noFill/>
        </p:spPr>
        <p:txBody>
          <a:bodyPr wrap="square" rtlCol="0">
            <a:spAutoFit/>
          </a:bodyPr>
          <a:lstStyle/>
          <a:p>
            <a:pPr algn="l">
              <a:lnSpc>
                <a:spcPct val="150000"/>
              </a:lnSpc>
            </a:pPr>
            <a:r>
              <a:rPr lang="en-US" altLang="zh-CN" sz="2400" b="0" dirty="0" smtClean="0">
                <a:latin typeface="+mj-ea"/>
                <a:ea typeface="+mj-ea"/>
              </a:rPr>
              <a:t>——</a:t>
            </a:r>
            <a:r>
              <a:rPr lang="zh-CN" altLang="en-US" sz="2400" b="0" dirty="0" smtClean="0">
                <a:latin typeface="+mj-ea"/>
                <a:ea typeface="+mj-ea"/>
              </a:rPr>
              <a:t>读脏数据（</a:t>
            </a:r>
            <a:r>
              <a:rPr lang="en-US" altLang="zh-CN" sz="2400" dirty="0"/>
              <a:t> Dirty Read </a:t>
            </a:r>
            <a:r>
              <a:rPr lang="zh-CN" altLang="en-US" sz="2400" b="0" dirty="0" smtClean="0">
                <a:latin typeface="+mj-ea"/>
                <a:ea typeface="+mj-ea"/>
              </a:rPr>
              <a:t>）</a:t>
            </a:r>
            <a:endParaRPr lang="zh-CN" altLang="en-US" sz="2400" b="0" dirty="0">
              <a:latin typeface="+mj-ea"/>
              <a:ea typeface="+mj-ea"/>
            </a:endParaRPr>
          </a:p>
        </p:txBody>
      </p:sp>
      <p:sp>
        <p:nvSpPr>
          <p:cNvPr id="14" name="矩形 13"/>
          <p:cNvSpPr/>
          <p:nvPr/>
        </p:nvSpPr>
        <p:spPr>
          <a:xfrm>
            <a:off x="1043608" y="985292"/>
            <a:ext cx="3964547" cy="525657"/>
          </a:xfrm>
          <a:prstGeom prst="rect">
            <a:avLst/>
          </a:prstGeom>
        </p:spPr>
        <p:txBody>
          <a:bodyPr wrap="none">
            <a:spAutoFit/>
          </a:bodyPr>
          <a:lstStyle/>
          <a:p>
            <a:pPr algn="just">
              <a:lnSpc>
                <a:spcPct val="130000"/>
              </a:lnSpc>
              <a:buFont typeface="Wingdings" panose="05000000000000000000" pitchFamily="2" charset="2"/>
              <a:buChar char="u"/>
            </a:pPr>
            <a:r>
              <a:rPr lang="zh-CN" altLang="en-US" sz="2400" dirty="0" smtClean="0">
                <a:latin typeface="+mj-ea"/>
                <a:ea typeface="+mj-ea"/>
              </a:rPr>
              <a:t> 事务</a:t>
            </a:r>
            <a:r>
              <a:rPr lang="zh-CN" altLang="en-US" sz="2400" dirty="0">
                <a:latin typeface="+mj-ea"/>
                <a:ea typeface="+mj-ea"/>
              </a:rPr>
              <a:t>并发执行带来的问题</a:t>
            </a:r>
          </a:p>
        </p:txBody>
      </p:sp>
      <p:sp>
        <p:nvSpPr>
          <p:cNvPr id="16" name="矩形 15"/>
          <p:cNvSpPr/>
          <p:nvPr/>
        </p:nvSpPr>
        <p:spPr>
          <a:xfrm>
            <a:off x="1187624" y="121196"/>
            <a:ext cx="6480720" cy="812530"/>
          </a:xfrm>
          <a:prstGeom prst="rect">
            <a:avLst/>
          </a:prstGeom>
        </p:spPr>
        <p:txBody>
          <a:bodyPr wrap="square">
            <a:spAutoFit/>
          </a:bodyPr>
          <a:lstStyle/>
          <a:p>
            <a:pPr algn="just" fontAlgn="auto">
              <a:lnSpc>
                <a:spcPct val="130000"/>
              </a:lnSpc>
              <a:spcAft>
                <a:spcPts val="0"/>
              </a:spcAft>
            </a:pPr>
            <a:r>
              <a:rPr lang="zh-CN" altLang="en-US" sz="3600" b="0" dirty="0" smtClean="0">
                <a:latin typeface="+mn-ea"/>
                <a:ea typeface="+mn-ea"/>
              </a:rPr>
              <a:t>并发</a:t>
            </a:r>
            <a:r>
              <a:rPr lang="zh-CN" altLang="en-US" sz="3600" b="0" dirty="0">
                <a:latin typeface="+mn-ea"/>
                <a:ea typeface="+mn-ea"/>
              </a:rPr>
              <a:t>控制概</a:t>
            </a:r>
            <a:r>
              <a:rPr lang="zh-CN" altLang="en-US" sz="3600" b="0" dirty="0" smtClean="0">
                <a:latin typeface="+mn-ea"/>
                <a:ea typeface="+mn-ea"/>
              </a:rPr>
              <a:t>述及事务特性回顾</a:t>
            </a:r>
            <a:endParaRPr lang="zh-CN" altLang="en-US" sz="3600" b="0" dirty="0">
              <a:latin typeface="+mn-ea"/>
              <a:ea typeface="+mn-ea"/>
            </a:endParaRPr>
          </a:p>
        </p:txBody>
      </p:sp>
      <p:sp>
        <p:nvSpPr>
          <p:cNvPr id="17" name="椭圆 16"/>
          <p:cNvSpPr/>
          <p:nvPr/>
        </p:nvSpPr>
        <p:spPr>
          <a:xfrm>
            <a:off x="323528" y="209205"/>
            <a:ext cx="576064" cy="560063"/>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smtClean="0"/>
              <a:t>1</a:t>
            </a:r>
            <a:endParaRPr lang="zh-CN" altLang="en-US" sz="3200" dirty="0"/>
          </a:p>
        </p:txBody>
      </p:sp>
    </p:spTree>
    <p:extLst>
      <p:ext uri="{BB962C8B-B14F-4D97-AF65-F5344CB8AC3E}">
        <p14:creationId xmlns:p14="http://schemas.microsoft.com/office/powerpoint/2010/main" val="19091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up)">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843808" y="1633364"/>
            <a:ext cx="2952328" cy="3323987"/>
            <a:chOff x="2483768" y="1995686"/>
            <a:chExt cx="2952328" cy="2991587"/>
          </a:xfrm>
        </p:grpSpPr>
        <p:sp>
          <p:nvSpPr>
            <p:cNvPr id="5" name="TextBox 4"/>
            <p:cNvSpPr txBox="1"/>
            <p:nvPr/>
          </p:nvSpPr>
          <p:spPr>
            <a:xfrm>
              <a:off x="2483768" y="1995686"/>
              <a:ext cx="2952328" cy="2991587"/>
            </a:xfrm>
            <a:prstGeom prst="rect">
              <a:avLst/>
            </a:prstGeom>
            <a:noFill/>
            <a:ln>
              <a:solidFill>
                <a:schemeClr val="tx1"/>
              </a:solidFill>
              <a:prstDash val="dash"/>
            </a:ln>
          </p:spPr>
          <p:txBody>
            <a:bodyPr wrap="square" rtlCol="0">
              <a:spAutoFit/>
            </a:bodyPr>
            <a:lstStyle/>
            <a:p>
              <a:pPr algn="l">
                <a:lnSpc>
                  <a:spcPct val="150000"/>
                </a:lnSpc>
              </a:pPr>
              <a:r>
                <a:rPr lang="en-US" altLang="zh-CN" sz="2000" dirty="0" smtClean="0"/>
                <a:t>           T1                 T2  </a:t>
              </a:r>
            </a:p>
            <a:p>
              <a:pPr algn="l">
                <a:lnSpc>
                  <a:spcPct val="150000"/>
                </a:lnSpc>
              </a:pPr>
              <a:r>
                <a:rPr lang="en-US" altLang="zh-CN" sz="2000" dirty="0"/>
                <a:t> </a:t>
              </a:r>
              <a:r>
                <a:rPr lang="en-US" altLang="zh-CN" sz="2000" dirty="0" smtClean="0"/>
                <a:t>      R(A)=16</a:t>
              </a:r>
              <a:endParaRPr lang="en-US" altLang="zh-CN" sz="2000" dirty="0"/>
            </a:p>
            <a:p>
              <a:pPr algn="l">
                <a:lnSpc>
                  <a:spcPct val="150000"/>
                </a:lnSpc>
              </a:pPr>
              <a:r>
                <a:rPr lang="en-US" altLang="zh-CN" sz="2000" dirty="0" smtClean="0"/>
                <a:t>                            R(A)=16</a:t>
              </a:r>
            </a:p>
            <a:p>
              <a:pPr algn="l">
                <a:lnSpc>
                  <a:spcPct val="150000"/>
                </a:lnSpc>
              </a:pPr>
              <a:r>
                <a:rPr lang="en-US" altLang="zh-CN" sz="2000" dirty="0"/>
                <a:t> </a:t>
              </a:r>
              <a:r>
                <a:rPr lang="en-US" altLang="zh-CN" sz="2000" dirty="0" smtClean="0"/>
                <a:t>       A-1→A       </a:t>
              </a:r>
            </a:p>
            <a:p>
              <a:pPr algn="l">
                <a:lnSpc>
                  <a:spcPct val="150000"/>
                </a:lnSpc>
              </a:pPr>
              <a:r>
                <a:rPr lang="en-US" altLang="zh-CN" sz="2000" dirty="0"/>
                <a:t> </a:t>
              </a:r>
              <a:r>
                <a:rPr lang="en-US" altLang="zh-CN" sz="2000" dirty="0" smtClean="0"/>
                <a:t>       W(A)   </a:t>
              </a:r>
            </a:p>
            <a:p>
              <a:pPr algn="l">
                <a:lnSpc>
                  <a:spcPct val="150000"/>
                </a:lnSpc>
              </a:pPr>
              <a:r>
                <a:rPr lang="en-US" altLang="zh-CN" sz="2000" dirty="0"/>
                <a:t> </a:t>
              </a:r>
              <a:r>
                <a:rPr lang="en-US" altLang="zh-CN" sz="2000" dirty="0" smtClean="0"/>
                <a:t>                            A-1→A</a:t>
              </a:r>
            </a:p>
            <a:p>
              <a:pPr algn="l">
                <a:lnSpc>
                  <a:spcPct val="150000"/>
                </a:lnSpc>
              </a:pPr>
              <a:r>
                <a:rPr lang="en-US" altLang="zh-CN" sz="2000" dirty="0"/>
                <a:t> </a:t>
              </a:r>
              <a:r>
                <a:rPr lang="en-US" altLang="zh-CN" sz="2000" dirty="0" smtClean="0"/>
                <a:t>                            W(A)</a:t>
              </a:r>
              <a:endParaRPr lang="zh-CN" altLang="en-US" sz="2000" dirty="0"/>
            </a:p>
          </p:txBody>
        </p:sp>
        <p:cxnSp>
          <p:nvCxnSpPr>
            <p:cNvPr id="7" name="直接连接符 6"/>
            <p:cNvCxnSpPr/>
            <p:nvPr/>
          </p:nvCxnSpPr>
          <p:spPr>
            <a:xfrm>
              <a:off x="4139952" y="1995686"/>
              <a:ext cx="0" cy="2991587"/>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483768" y="2427734"/>
              <a:ext cx="29523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4860032" y="913284"/>
            <a:ext cx="4176464" cy="646331"/>
          </a:xfrm>
          <a:prstGeom prst="rect">
            <a:avLst/>
          </a:prstGeom>
          <a:noFill/>
        </p:spPr>
        <p:txBody>
          <a:bodyPr wrap="square" rtlCol="0">
            <a:spAutoFit/>
          </a:bodyPr>
          <a:lstStyle/>
          <a:p>
            <a:pPr algn="l">
              <a:lnSpc>
                <a:spcPct val="150000"/>
              </a:lnSpc>
            </a:pPr>
            <a:r>
              <a:rPr lang="en-US" altLang="zh-CN" sz="2400" b="0" dirty="0" smtClean="0">
                <a:latin typeface="+mj-ea"/>
                <a:ea typeface="+mj-ea"/>
              </a:rPr>
              <a:t>——</a:t>
            </a:r>
            <a:r>
              <a:rPr lang="zh-CN" altLang="en-US" sz="2400" b="0" dirty="0" smtClean="0">
                <a:latin typeface="+mj-ea"/>
                <a:ea typeface="+mj-ea"/>
              </a:rPr>
              <a:t>丢失更新（</a:t>
            </a:r>
            <a:r>
              <a:rPr lang="en-US" altLang="zh-CN" sz="2400" dirty="0" smtClean="0"/>
              <a:t>Lost Update</a:t>
            </a:r>
            <a:r>
              <a:rPr lang="zh-CN" altLang="en-US" sz="2400" dirty="0" smtClean="0"/>
              <a:t>）</a:t>
            </a:r>
            <a:endParaRPr lang="zh-CN" altLang="en-US" sz="2400" b="0" dirty="0">
              <a:latin typeface="+mj-ea"/>
              <a:ea typeface="+mj-ea"/>
            </a:endParaRPr>
          </a:p>
        </p:txBody>
      </p:sp>
      <p:sp>
        <p:nvSpPr>
          <p:cNvPr id="14" name="矩形 13"/>
          <p:cNvSpPr/>
          <p:nvPr/>
        </p:nvSpPr>
        <p:spPr>
          <a:xfrm>
            <a:off x="1043608" y="985292"/>
            <a:ext cx="3964547" cy="525657"/>
          </a:xfrm>
          <a:prstGeom prst="rect">
            <a:avLst/>
          </a:prstGeom>
        </p:spPr>
        <p:txBody>
          <a:bodyPr wrap="none">
            <a:spAutoFit/>
          </a:bodyPr>
          <a:lstStyle/>
          <a:p>
            <a:pPr algn="just">
              <a:lnSpc>
                <a:spcPct val="130000"/>
              </a:lnSpc>
              <a:buFont typeface="Wingdings" panose="05000000000000000000" pitchFamily="2" charset="2"/>
              <a:buChar char="u"/>
            </a:pPr>
            <a:r>
              <a:rPr lang="zh-CN" altLang="en-US" sz="2400" dirty="0" smtClean="0">
                <a:latin typeface="+mj-ea"/>
                <a:ea typeface="+mj-ea"/>
              </a:rPr>
              <a:t> 事务</a:t>
            </a:r>
            <a:r>
              <a:rPr lang="zh-CN" altLang="en-US" sz="2400" dirty="0">
                <a:latin typeface="+mj-ea"/>
                <a:ea typeface="+mj-ea"/>
              </a:rPr>
              <a:t>并发执行带来的问题</a:t>
            </a:r>
          </a:p>
        </p:txBody>
      </p:sp>
      <p:sp>
        <p:nvSpPr>
          <p:cNvPr id="16" name="矩形 15"/>
          <p:cNvSpPr/>
          <p:nvPr/>
        </p:nvSpPr>
        <p:spPr>
          <a:xfrm>
            <a:off x="1187624" y="121196"/>
            <a:ext cx="6480720" cy="812530"/>
          </a:xfrm>
          <a:prstGeom prst="rect">
            <a:avLst/>
          </a:prstGeom>
        </p:spPr>
        <p:txBody>
          <a:bodyPr wrap="square">
            <a:spAutoFit/>
          </a:bodyPr>
          <a:lstStyle/>
          <a:p>
            <a:pPr algn="just" fontAlgn="auto">
              <a:lnSpc>
                <a:spcPct val="130000"/>
              </a:lnSpc>
              <a:spcAft>
                <a:spcPts val="0"/>
              </a:spcAft>
            </a:pPr>
            <a:r>
              <a:rPr lang="zh-CN" altLang="en-US" sz="3600" b="0" dirty="0" smtClean="0">
                <a:latin typeface="+mn-ea"/>
                <a:ea typeface="+mn-ea"/>
              </a:rPr>
              <a:t>并发</a:t>
            </a:r>
            <a:r>
              <a:rPr lang="zh-CN" altLang="en-US" sz="3600" b="0" dirty="0">
                <a:latin typeface="+mn-ea"/>
                <a:ea typeface="+mn-ea"/>
              </a:rPr>
              <a:t>控制概</a:t>
            </a:r>
            <a:r>
              <a:rPr lang="zh-CN" altLang="en-US" sz="3600" b="0" dirty="0" smtClean="0">
                <a:latin typeface="+mn-ea"/>
                <a:ea typeface="+mn-ea"/>
              </a:rPr>
              <a:t>述及事务特性回顾</a:t>
            </a:r>
            <a:endParaRPr lang="zh-CN" altLang="en-US" sz="3600" b="0" dirty="0">
              <a:latin typeface="+mn-ea"/>
              <a:ea typeface="+mn-ea"/>
            </a:endParaRPr>
          </a:p>
        </p:txBody>
      </p:sp>
      <p:sp>
        <p:nvSpPr>
          <p:cNvPr id="17" name="椭圆 16"/>
          <p:cNvSpPr/>
          <p:nvPr/>
        </p:nvSpPr>
        <p:spPr>
          <a:xfrm>
            <a:off x="323528" y="209205"/>
            <a:ext cx="576064" cy="560063"/>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smtClean="0"/>
              <a:t>1</a:t>
            </a:r>
            <a:endParaRPr lang="zh-CN" altLang="en-US" sz="3200" dirty="0"/>
          </a:p>
        </p:txBody>
      </p:sp>
    </p:spTree>
    <p:extLst>
      <p:ext uri="{BB962C8B-B14F-4D97-AF65-F5344CB8AC3E}">
        <p14:creationId xmlns:p14="http://schemas.microsoft.com/office/powerpoint/2010/main" val="701798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up)">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4294967295"/>
          </p:nvPr>
        </p:nvSpPr>
        <p:spPr>
          <a:xfrm>
            <a:off x="1331640" y="1201316"/>
            <a:ext cx="6696744" cy="3528392"/>
          </a:xfrm>
        </p:spPr>
        <p:txBody>
          <a:bodyPr>
            <a:noAutofit/>
          </a:bodyPr>
          <a:lstStyle/>
          <a:p>
            <a:pPr algn="just">
              <a:lnSpc>
                <a:spcPct val="160000"/>
              </a:lnSpc>
            </a:pPr>
            <a:r>
              <a:rPr lang="zh-CN" altLang="en-US" sz="3200" dirty="0">
                <a:latin typeface="+mj-ea"/>
                <a:ea typeface="+mj-ea"/>
              </a:rPr>
              <a:t> 并发控制机制的任务</a:t>
            </a:r>
          </a:p>
          <a:p>
            <a:pPr lvl="3" algn="just">
              <a:lnSpc>
                <a:spcPct val="160000"/>
              </a:lnSpc>
              <a:buClrTx/>
              <a:buFont typeface="Wingdings" panose="05000000000000000000" pitchFamily="2" charset="2"/>
              <a:buChar char="Ø"/>
            </a:pPr>
            <a:r>
              <a:rPr lang="zh-CN" altLang="en-US" sz="2800" b="1" dirty="0" smtClean="0">
                <a:latin typeface="幼圆" panose="02010509060101010101" pitchFamily="49" charset="-122"/>
                <a:ea typeface="幼圆" panose="02010509060101010101" pitchFamily="49" charset="-122"/>
              </a:rPr>
              <a:t> 保</a:t>
            </a:r>
            <a:r>
              <a:rPr lang="zh-CN" altLang="en-US" sz="2800" b="1" dirty="0">
                <a:latin typeface="幼圆" panose="02010509060101010101" pitchFamily="49" charset="-122"/>
                <a:ea typeface="幼圆" panose="02010509060101010101" pitchFamily="49" charset="-122"/>
              </a:rPr>
              <a:t>证事务的隔离性</a:t>
            </a:r>
            <a:endParaRPr lang="en-US" altLang="zh-CN" sz="2800" b="1" dirty="0">
              <a:latin typeface="幼圆" panose="02010509060101010101" pitchFamily="49" charset="-122"/>
              <a:ea typeface="幼圆" panose="02010509060101010101" pitchFamily="49" charset="-122"/>
            </a:endParaRPr>
          </a:p>
          <a:p>
            <a:pPr lvl="3" algn="just">
              <a:lnSpc>
                <a:spcPct val="160000"/>
              </a:lnSpc>
              <a:buClrTx/>
              <a:buFont typeface="Wingdings" panose="05000000000000000000" pitchFamily="2" charset="2"/>
              <a:buChar char="Ø"/>
            </a:pPr>
            <a:r>
              <a:rPr lang="zh-CN" altLang="en-US" sz="2800" b="1" dirty="0" smtClean="0">
                <a:latin typeface="幼圆" panose="02010509060101010101" pitchFamily="49" charset="-122"/>
                <a:ea typeface="幼圆" panose="02010509060101010101" pitchFamily="49" charset="-122"/>
              </a:rPr>
              <a:t> 对</a:t>
            </a:r>
            <a:r>
              <a:rPr lang="zh-CN" altLang="en-US" sz="2800" b="1" dirty="0">
                <a:latin typeface="幼圆" panose="02010509060101010101" pitchFamily="49" charset="-122"/>
                <a:ea typeface="幼圆" panose="02010509060101010101" pitchFamily="49" charset="-122"/>
              </a:rPr>
              <a:t>并发操作进行正确</a:t>
            </a:r>
            <a:r>
              <a:rPr lang="zh-CN" altLang="en-US" sz="2800" b="1" dirty="0" smtClean="0">
                <a:latin typeface="幼圆" panose="02010509060101010101" pitchFamily="49" charset="-122"/>
                <a:ea typeface="幼圆" panose="02010509060101010101" pitchFamily="49" charset="-122"/>
              </a:rPr>
              <a:t>调度</a:t>
            </a:r>
            <a:endParaRPr lang="en-US" altLang="zh-CN" sz="2800" b="1" dirty="0" smtClean="0">
              <a:latin typeface="幼圆" panose="02010509060101010101" pitchFamily="49" charset="-122"/>
              <a:ea typeface="幼圆" panose="02010509060101010101" pitchFamily="49" charset="-122"/>
            </a:endParaRPr>
          </a:p>
          <a:p>
            <a:pPr lvl="3" algn="just">
              <a:lnSpc>
                <a:spcPct val="160000"/>
              </a:lnSpc>
              <a:buClrTx/>
              <a:buFont typeface="Wingdings" panose="05000000000000000000" pitchFamily="2" charset="2"/>
              <a:buChar char="Ø"/>
            </a:pPr>
            <a:r>
              <a:rPr lang="zh-CN" altLang="en-US" sz="2800" b="1" dirty="0" smtClean="0">
                <a:latin typeface="幼圆" panose="02010509060101010101" pitchFamily="49" charset="-122"/>
                <a:ea typeface="幼圆" panose="02010509060101010101" pitchFamily="49" charset="-122"/>
              </a:rPr>
              <a:t> 保证</a:t>
            </a:r>
            <a:r>
              <a:rPr lang="zh-CN" altLang="en-US" sz="2800" b="1" dirty="0">
                <a:latin typeface="幼圆" panose="02010509060101010101" pitchFamily="49" charset="-122"/>
                <a:ea typeface="幼圆" panose="02010509060101010101" pitchFamily="49" charset="-122"/>
              </a:rPr>
              <a:t>数据库的一致性</a:t>
            </a:r>
          </a:p>
        </p:txBody>
      </p:sp>
      <p:sp>
        <p:nvSpPr>
          <p:cNvPr id="4" name="矩形 3"/>
          <p:cNvSpPr/>
          <p:nvPr/>
        </p:nvSpPr>
        <p:spPr>
          <a:xfrm>
            <a:off x="1187624" y="121196"/>
            <a:ext cx="6480720" cy="812530"/>
          </a:xfrm>
          <a:prstGeom prst="rect">
            <a:avLst/>
          </a:prstGeom>
        </p:spPr>
        <p:txBody>
          <a:bodyPr wrap="square">
            <a:spAutoFit/>
          </a:bodyPr>
          <a:lstStyle/>
          <a:p>
            <a:pPr algn="just" fontAlgn="auto">
              <a:lnSpc>
                <a:spcPct val="130000"/>
              </a:lnSpc>
              <a:spcAft>
                <a:spcPts val="0"/>
              </a:spcAft>
            </a:pPr>
            <a:r>
              <a:rPr lang="zh-CN" altLang="en-US" sz="3600" b="0" dirty="0" smtClean="0">
                <a:latin typeface="+mn-ea"/>
                <a:ea typeface="+mn-ea"/>
              </a:rPr>
              <a:t>并发</a:t>
            </a:r>
            <a:r>
              <a:rPr lang="zh-CN" altLang="en-US" sz="3600" b="0" dirty="0">
                <a:latin typeface="+mn-ea"/>
                <a:ea typeface="+mn-ea"/>
              </a:rPr>
              <a:t>控制概</a:t>
            </a:r>
            <a:r>
              <a:rPr lang="zh-CN" altLang="en-US" sz="3600" b="0" dirty="0" smtClean="0">
                <a:latin typeface="+mn-ea"/>
                <a:ea typeface="+mn-ea"/>
              </a:rPr>
              <a:t>述及事务特性回顾</a:t>
            </a:r>
            <a:endParaRPr lang="zh-CN" altLang="en-US" sz="3600" b="0" dirty="0">
              <a:latin typeface="+mn-ea"/>
              <a:ea typeface="+mn-ea"/>
            </a:endParaRPr>
          </a:p>
        </p:txBody>
      </p:sp>
      <p:sp>
        <p:nvSpPr>
          <p:cNvPr id="5" name="椭圆 4"/>
          <p:cNvSpPr/>
          <p:nvPr/>
        </p:nvSpPr>
        <p:spPr>
          <a:xfrm>
            <a:off x="323528" y="209205"/>
            <a:ext cx="576064" cy="560063"/>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smtClean="0"/>
              <a:t>1</a:t>
            </a:r>
            <a:endParaRPr lang="zh-CN" alt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wipe(up)">
                                      <p:cBhvr>
                                        <p:cTn id="7" dur="500"/>
                                        <p:tgtEl>
                                          <p:spTgt spid="12291">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2291">
                                            <p:txEl>
                                              <p:pRg st="1" end="1"/>
                                            </p:txEl>
                                          </p:spTgt>
                                        </p:tgtEl>
                                        <p:attrNameLst>
                                          <p:attrName>style.visibility</p:attrName>
                                        </p:attrNameLst>
                                      </p:cBhvr>
                                      <p:to>
                                        <p:strVal val="visible"/>
                                      </p:to>
                                    </p:set>
                                    <p:animEffect transition="in" filter="wipe(up)">
                                      <p:cBhvr>
                                        <p:cTn id="10" dur="500"/>
                                        <p:tgtEl>
                                          <p:spTgt spid="12291">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2291">
                                            <p:txEl>
                                              <p:pRg st="2" end="2"/>
                                            </p:txEl>
                                          </p:spTgt>
                                        </p:tgtEl>
                                        <p:attrNameLst>
                                          <p:attrName>style.visibility</p:attrName>
                                        </p:attrNameLst>
                                      </p:cBhvr>
                                      <p:to>
                                        <p:strVal val="visible"/>
                                      </p:to>
                                    </p:set>
                                    <p:animEffect transition="in" filter="wipe(up)">
                                      <p:cBhvr>
                                        <p:cTn id="13" dur="500"/>
                                        <p:tgtEl>
                                          <p:spTgt spid="12291">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2291">
                                            <p:txEl>
                                              <p:pRg st="3" end="3"/>
                                            </p:txEl>
                                          </p:spTgt>
                                        </p:tgtEl>
                                        <p:attrNameLst>
                                          <p:attrName>style.visibility</p:attrName>
                                        </p:attrNameLst>
                                      </p:cBhvr>
                                      <p:to>
                                        <p:strVal val="visible"/>
                                      </p:to>
                                    </p:set>
                                    <p:animEffect transition="in" filter="wipe(up)">
                                      <p:cBhvr>
                                        <p:cTn id="16" dur="500"/>
                                        <p:tgtEl>
                                          <p:spTgt spid="122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4294967295"/>
          </p:nvPr>
        </p:nvSpPr>
        <p:spPr>
          <a:xfrm>
            <a:off x="1403648" y="1201316"/>
            <a:ext cx="6336704" cy="4176464"/>
          </a:xfrm>
        </p:spPr>
        <p:txBody>
          <a:bodyPr>
            <a:noAutofit/>
          </a:bodyPr>
          <a:lstStyle/>
          <a:p>
            <a:pPr>
              <a:lnSpc>
                <a:spcPct val="170000"/>
              </a:lnSpc>
            </a:pPr>
            <a:r>
              <a:rPr lang="zh-CN" altLang="en-US" sz="3200" b="1" dirty="0">
                <a:latin typeface="+mj-ea"/>
                <a:ea typeface="+mj-ea"/>
              </a:rPr>
              <a:t>并发控制的主要技术</a:t>
            </a:r>
          </a:p>
          <a:p>
            <a:pPr lvl="1">
              <a:lnSpc>
                <a:spcPct val="170000"/>
              </a:lnSpc>
              <a:buClrTx/>
              <a:buFont typeface="Wingdings" pitchFamily="2" charset="2"/>
              <a:buChar char="Ø"/>
            </a:pPr>
            <a:r>
              <a:rPr lang="zh-CN" altLang="en-US" sz="2800" b="1" dirty="0">
                <a:latin typeface="幼圆" panose="02010509060101010101" pitchFamily="49" charset="-122"/>
                <a:ea typeface="幼圆" panose="02010509060101010101" pitchFamily="49" charset="-122"/>
              </a:rPr>
              <a:t>有封锁</a:t>
            </a:r>
            <a:r>
              <a:rPr lang="en-US" sz="2800" b="1" dirty="0">
                <a:latin typeface="幼圆" panose="02010509060101010101" pitchFamily="49" charset="-122"/>
                <a:ea typeface="幼圆" panose="02010509060101010101" pitchFamily="49" charset="-122"/>
              </a:rPr>
              <a:t>(Locking</a:t>
            </a:r>
            <a:r>
              <a:rPr lang="en-US" sz="2800" b="1" dirty="0" smtClean="0">
                <a:latin typeface="幼圆" panose="02010509060101010101" pitchFamily="49" charset="-122"/>
                <a:ea typeface="幼圆" panose="02010509060101010101" pitchFamily="49" charset="-122"/>
              </a:rPr>
              <a:t>)</a:t>
            </a:r>
          </a:p>
          <a:p>
            <a:pPr lvl="1">
              <a:lnSpc>
                <a:spcPct val="170000"/>
              </a:lnSpc>
              <a:buClrTx/>
              <a:buFont typeface="Wingdings" pitchFamily="2" charset="2"/>
              <a:buChar char="Ø"/>
            </a:pPr>
            <a:r>
              <a:rPr lang="zh-CN" altLang="en-US" sz="2800" b="1" dirty="0" smtClean="0">
                <a:latin typeface="幼圆" panose="02010509060101010101" pitchFamily="49" charset="-122"/>
                <a:ea typeface="幼圆" panose="02010509060101010101" pitchFamily="49" charset="-122"/>
              </a:rPr>
              <a:t>时间</a:t>
            </a:r>
            <a:r>
              <a:rPr lang="zh-CN" altLang="en-US" sz="2800" b="1" dirty="0">
                <a:latin typeface="幼圆" panose="02010509060101010101" pitchFamily="49" charset="-122"/>
                <a:ea typeface="幼圆" panose="02010509060101010101" pitchFamily="49" charset="-122"/>
              </a:rPr>
              <a:t>戳</a:t>
            </a:r>
            <a:r>
              <a:rPr lang="en-US" sz="2800" b="1" dirty="0">
                <a:latin typeface="幼圆" panose="02010509060101010101" pitchFamily="49" charset="-122"/>
                <a:ea typeface="幼圆" panose="02010509060101010101" pitchFamily="49" charset="-122"/>
              </a:rPr>
              <a:t>(Timestamp</a:t>
            </a:r>
            <a:r>
              <a:rPr lang="en-US" sz="2800" b="1" dirty="0" smtClean="0">
                <a:latin typeface="幼圆" panose="02010509060101010101" pitchFamily="49" charset="-122"/>
                <a:ea typeface="幼圆" panose="02010509060101010101" pitchFamily="49" charset="-122"/>
              </a:rPr>
              <a:t>)</a:t>
            </a:r>
          </a:p>
          <a:p>
            <a:pPr lvl="1">
              <a:lnSpc>
                <a:spcPct val="170000"/>
              </a:lnSpc>
              <a:buClrTx/>
              <a:buFont typeface="Wingdings" pitchFamily="2" charset="2"/>
              <a:buChar char="Ø"/>
            </a:pPr>
            <a:r>
              <a:rPr lang="zh-CN" altLang="en-US" sz="2800" b="1" dirty="0" smtClean="0">
                <a:latin typeface="幼圆" panose="02010509060101010101" pitchFamily="49" charset="-122"/>
                <a:ea typeface="幼圆" panose="02010509060101010101" pitchFamily="49" charset="-122"/>
              </a:rPr>
              <a:t>乐观</a:t>
            </a:r>
            <a:r>
              <a:rPr lang="zh-CN" altLang="en-US" sz="2800" b="1" dirty="0">
                <a:latin typeface="幼圆" panose="02010509060101010101" pitchFamily="49" charset="-122"/>
                <a:ea typeface="幼圆" panose="02010509060101010101" pitchFamily="49" charset="-122"/>
              </a:rPr>
              <a:t>控制法</a:t>
            </a:r>
          </a:p>
          <a:p>
            <a:pPr marL="457200" indent="-457200">
              <a:lnSpc>
                <a:spcPct val="170000"/>
              </a:lnSpc>
              <a:buFont typeface="Wingdings" pitchFamily="2" charset="2"/>
              <a:buChar char="u"/>
            </a:pPr>
            <a:r>
              <a:rPr lang="zh-CN" altLang="en-US" sz="2800" b="1" dirty="0">
                <a:latin typeface="微软雅黑 Light" panose="020B0502040204020203" pitchFamily="34" charset="-122"/>
                <a:ea typeface="微软雅黑 Light" panose="020B0502040204020203" pitchFamily="34" charset="-122"/>
              </a:rPr>
              <a:t>商用的</a:t>
            </a:r>
            <a:r>
              <a:rPr lang="en-US" sz="2800" b="1" dirty="0">
                <a:latin typeface="微软雅黑 Light" panose="020B0502040204020203" pitchFamily="34" charset="-122"/>
                <a:ea typeface="微软雅黑 Light" panose="020B0502040204020203" pitchFamily="34" charset="-122"/>
              </a:rPr>
              <a:t>DBMS</a:t>
            </a:r>
            <a:r>
              <a:rPr lang="zh-CN" altLang="en-US" sz="2800" b="1" dirty="0">
                <a:latin typeface="微软雅黑 Light" panose="020B0502040204020203" pitchFamily="34" charset="-122"/>
                <a:ea typeface="微软雅黑 Light" panose="020B0502040204020203" pitchFamily="34" charset="-122"/>
              </a:rPr>
              <a:t>一般都采用封锁方法 </a:t>
            </a:r>
          </a:p>
        </p:txBody>
      </p:sp>
      <p:sp>
        <p:nvSpPr>
          <p:cNvPr id="4" name="矩形 3"/>
          <p:cNvSpPr/>
          <p:nvPr/>
        </p:nvSpPr>
        <p:spPr>
          <a:xfrm>
            <a:off x="1187624" y="121196"/>
            <a:ext cx="6480720" cy="812530"/>
          </a:xfrm>
          <a:prstGeom prst="rect">
            <a:avLst/>
          </a:prstGeom>
        </p:spPr>
        <p:txBody>
          <a:bodyPr wrap="square">
            <a:spAutoFit/>
          </a:bodyPr>
          <a:lstStyle/>
          <a:p>
            <a:pPr algn="just" fontAlgn="auto">
              <a:lnSpc>
                <a:spcPct val="130000"/>
              </a:lnSpc>
              <a:spcAft>
                <a:spcPts val="0"/>
              </a:spcAft>
            </a:pPr>
            <a:r>
              <a:rPr lang="zh-CN" altLang="en-US" sz="3600" b="0" dirty="0" smtClean="0">
                <a:latin typeface="+mn-ea"/>
                <a:ea typeface="+mn-ea"/>
              </a:rPr>
              <a:t>并发</a:t>
            </a:r>
            <a:r>
              <a:rPr lang="zh-CN" altLang="en-US" sz="3600" b="0" dirty="0">
                <a:latin typeface="+mn-ea"/>
                <a:ea typeface="+mn-ea"/>
              </a:rPr>
              <a:t>控制概</a:t>
            </a:r>
            <a:r>
              <a:rPr lang="zh-CN" altLang="en-US" sz="3600" b="0" dirty="0" smtClean="0">
                <a:latin typeface="+mn-ea"/>
                <a:ea typeface="+mn-ea"/>
              </a:rPr>
              <a:t>述及事务特性回顾</a:t>
            </a:r>
            <a:endParaRPr lang="zh-CN" altLang="en-US" sz="3600" b="0" dirty="0">
              <a:latin typeface="+mn-ea"/>
              <a:ea typeface="+mn-ea"/>
            </a:endParaRPr>
          </a:p>
        </p:txBody>
      </p:sp>
      <p:sp>
        <p:nvSpPr>
          <p:cNvPr id="5" name="椭圆 4"/>
          <p:cNvSpPr/>
          <p:nvPr/>
        </p:nvSpPr>
        <p:spPr>
          <a:xfrm>
            <a:off x="323528" y="209205"/>
            <a:ext cx="576064" cy="560063"/>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smtClean="0"/>
              <a:t>1</a:t>
            </a:r>
            <a:endParaRPr lang="zh-CN" alt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fade">
                                      <p:cBhvr>
                                        <p:cTn id="7" dur="500"/>
                                        <p:tgtEl>
                                          <p:spTgt spid="2355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555">
                                            <p:txEl>
                                              <p:pRg st="1" end="1"/>
                                            </p:txEl>
                                          </p:spTgt>
                                        </p:tgtEl>
                                        <p:attrNameLst>
                                          <p:attrName>style.visibility</p:attrName>
                                        </p:attrNameLst>
                                      </p:cBhvr>
                                      <p:to>
                                        <p:strVal val="visible"/>
                                      </p:to>
                                    </p:set>
                                    <p:animEffect transition="in" filter="fade">
                                      <p:cBhvr>
                                        <p:cTn id="10" dur="500"/>
                                        <p:tgtEl>
                                          <p:spTgt spid="2355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555">
                                            <p:txEl>
                                              <p:pRg st="2" end="2"/>
                                            </p:txEl>
                                          </p:spTgt>
                                        </p:tgtEl>
                                        <p:attrNameLst>
                                          <p:attrName>style.visibility</p:attrName>
                                        </p:attrNameLst>
                                      </p:cBhvr>
                                      <p:to>
                                        <p:strVal val="visible"/>
                                      </p:to>
                                    </p:set>
                                    <p:animEffect transition="in" filter="fade">
                                      <p:cBhvr>
                                        <p:cTn id="13" dur="500"/>
                                        <p:tgtEl>
                                          <p:spTgt spid="2355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555">
                                            <p:txEl>
                                              <p:pRg st="3" end="3"/>
                                            </p:txEl>
                                          </p:spTgt>
                                        </p:tgtEl>
                                        <p:attrNameLst>
                                          <p:attrName>style.visibility</p:attrName>
                                        </p:attrNameLst>
                                      </p:cBhvr>
                                      <p:to>
                                        <p:strVal val="visible"/>
                                      </p:to>
                                    </p:set>
                                    <p:animEffect transition="in" filter="fade">
                                      <p:cBhvr>
                                        <p:cTn id="16" dur="500"/>
                                        <p:tgtEl>
                                          <p:spTgt spid="2355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3555">
                                            <p:txEl>
                                              <p:pRg st="4" end="4"/>
                                            </p:txEl>
                                          </p:spTgt>
                                        </p:tgtEl>
                                        <p:attrNameLst>
                                          <p:attrName>style.visibility</p:attrName>
                                        </p:attrNameLst>
                                      </p:cBhvr>
                                      <p:to>
                                        <p:strVal val="visible"/>
                                      </p:to>
                                    </p:set>
                                    <p:animEffect transition="in" filter="fade">
                                      <p:cBhvr>
                                        <p:cTn id="21" dur="500"/>
                                        <p:tgtEl>
                                          <p:spTgt spid="235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67546" y="483742"/>
            <a:ext cx="2447925" cy="53842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n-US" altLang="zh-CN" sz="3600" cap="none"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ea"/>
              </a:rPr>
              <a:t>Contents</a:t>
            </a:r>
            <a:endParaRPr lang="zh-CN" altLang="en-US" sz="3600" cap="none"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j-ea"/>
            </a:endParaRPr>
          </a:p>
        </p:txBody>
      </p:sp>
      <p:sp>
        <p:nvSpPr>
          <p:cNvPr id="5" name="椭圆 4"/>
          <p:cNvSpPr/>
          <p:nvPr/>
        </p:nvSpPr>
        <p:spPr>
          <a:xfrm>
            <a:off x="3275856" y="1542192"/>
            <a:ext cx="504056" cy="52322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800" dirty="0"/>
              <a:t>2</a:t>
            </a:r>
            <a:endParaRPr lang="zh-CN" altLang="en-US" sz="2800" dirty="0"/>
          </a:p>
        </p:txBody>
      </p:sp>
      <p:sp>
        <p:nvSpPr>
          <p:cNvPr id="9" name="椭圆 8"/>
          <p:cNvSpPr/>
          <p:nvPr/>
        </p:nvSpPr>
        <p:spPr>
          <a:xfrm>
            <a:off x="4355976" y="4797404"/>
            <a:ext cx="504056" cy="455526"/>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6</a:t>
            </a:r>
            <a:endParaRPr lang="zh-CN" altLang="en-US" sz="3200" dirty="0"/>
          </a:p>
        </p:txBody>
      </p:sp>
      <p:sp>
        <p:nvSpPr>
          <p:cNvPr id="11" name="椭圆 10"/>
          <p:cNvSpPr/>
          <p:nvPr/>
        </p:nvSpPr>
        <p:spPr>
          <a:xfrm>
            <a:off x="3057438" y="796320"/>
            <a:ext cx="504056" cy="48745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smtClean="0"/>
              <a:t>1</a:t>
            </a:r>
            <a:endParaRPr lang="zh-CN" altLang="en-US" sz="3200" dirty="0"/>
          </a:p>
        </p:txBody>
      </p:sp>
      <p:sp>
        <p:nvSpPr>
          <p:cNvPr id="13" name="椭圆 12"/>
          <p:cNvSpPr/>
          <p:nvPr/>
        </p:nvSpPr>
        <p:spPr>
          <a:xfrm>
            <a:off x="3563888" y="2353445"/>
            <a:ext cx="432048" cy="504056"/>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3</a:t>
            </a:r>
            <a:endParaRPr lang="zh-CN" altLang="en-US" sz="3200" dirty="0"/>
          </a:p>
        </p:txBody>
      </p:sp>
      <p:sp>
        <p:nvSpPr>
          <p:cNvPr id="15" name="椭圆 14"/>
          <p:cNvSpPr/>
          <p:nvPr/>
        </p:nvSpPr>
        <p:spPr>
          <a:xfrm>
            <a:off x="3851921" y="3198376"/>
            <a:ext cx="468052" cy="45121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4</a:t>
            </a:r>
            <a:endParaRPr lang="zh-CN" altLang="en-US" sz="3200" dirty="0"/>
          </a:p>
        </p:txBody>
      </p:sp>
      <p:sp>
        <p:nvSpPr>
          <p:cNvPr id="17" name="椭圆 16"/>
          <p:cNvSpPr/>
          <p:nvPr/>
        </p:nvSpPr>
        <p:spPr>
          <a:xfrm>
            <a:off x="4131645" y="3914075"/>
            <a:ext cx="432048" cy="47475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5</a:t>
            </a:r>
            <a:endParaRPr lang="zh-CN" altLang="en-US" sz="3200" dirty="0"/>
          </a:p>
        </p:txBody>
      </p:sp>
      <p:sp>
        <p:nvSpPr>
          <p:cNvPr id="2" name="矩形 1"/>
          <p:cNvSpPr/>
          <p:nvPr/>
        </p:nvSpPr>
        <p:spPr>
          <a:xfrm>
            <a:off x="3581306" y="625252"/>
            <a:ext cx="5562694" cy="732508"/>
          </a:xfrm>
          <a:prstGeom prst="rect">
            <a:avLst/>
          </a:prstGeom>
        </p:spPr>
        <p:txBody>
          <a:bodyPr wrap="square">
            <a:spAutoFit/>
          </a:bodyPr>
          <a:lstStyle/>
          <a:p>
            <a:pPr algn="just" fontAlgn="auto">
              <a:lnSpc>
                <a:spcPct val="130000"/>
              </a:lnSpc>
              <a:spcAft>
                <a:spcPts val="0"/>
              </a:spcAft>
            </a:pPr>
            <a:r>
              <a:rPr lang="zh-CN" altLang="en-US" sz="3200" b="0" dirty="0" smtClean="0">
                <a:latin typeface="+mn-ea"/>
                <a:ea typeface="+mn-ea"/>
              </a:rPr>
              <a:t>并发</a:t>
            </a:r>
            <a:r>
              <a:rPr lang="zh-CN" altLang="en-US" sz="3200" b="0" dirty="0">
                <a:latin typeface="+mn-ea"/>
                <a:ea typeface="+mn-ea"/>
              </a:rPr>
              <a:t>控制概</a:t>
            </a:r>
            <a:r>
              <a:rPr lang="zh-CN" altLang="en-US" sz="3200" b="0" dirty="0" smtClean="0">
                <a:latin typeface="+mn-ea"/>
                <a:ea typeface="+mn-ea"/>
              </a:rPr>
              <a:t>述及事务特性回顾</a:t>
            </a:r>
            <a:endParaRPr lang="zh-CN" altLang="en-US" sz="3200" b="0" dirty="0">
              <a:latin typeface="+mn-ea"/>
              <a:ea typeface="+mn-ea"/>
            </a:endParaRPr>
          </a:p>
        </p:txBody>
      </p:sp>
      <p:sp>
        <p:nvSpPr>
          <p:cNvPr id="20" name="矩形 19"/>
          <p:cNvSpPr/>
          <p:nvPr/>
        </p:nvSpPr>
        <p:spPr>
          <a:xfrm>
            <a:off x="3912010" y="1423698"/>
            <a:ext cx="1005403" cy="641714"/>
          </a:xfrm>
          <a:prstGeom prst="rect">
            <a:avLst/>
          </a:prstGeom>
        </p:spPr>
        <p:txBody>
          <a:bodyPr wrap="none">
            <a:spAutoFit/>
          </a:bodyPr>
          <a:lstStyle/>
          <a:p>
            <a:pPr algn="just" fontAlgn="auto">
              <a:lnSpc>
                <a:spcPct val="130000"/>
              </a:lnSpc>
              <a:spcAft>
                <a:spcPts val="0"/>
              </a:spcAft>
            </a:pPr>
            <a:r>
              <a:rPr lang="zh-CN" altLang="en-US" sz="3200" b="0" dirty="0" smtClean="0">
                <a:solidFill>
                  <a:srgbClr val="3333FF"/>
                </a:solidFill>
                <a:latin typeface="+mn-ea"/>
                <a:ea typeface="+mn-ea"/>
              </a:rPr>
              <a:t>封锁</a:t>
            </a:r>
            <a:endParaRPr lang="zh-CN" altLang="en-US" sz="3200" b="0" dirty="0">
              <a:solidFill>
                <a:srgbClr val="3333FF"/>
              </a:solidFill>
              <a:latin typeface="+mn-ea"/>
              <a:ea typeface="+mn-ea"/>
            </a:endParaRPr>
          </a:p>
        </p:txBody>
      </p:sp>
      <p:sp>
        <p:nvSpPr>
          <p:cNvPr id="21" name="矩形 20"/>
          <p:cNvSpPr/>
          <p:nvPr/>
        </p:nvSpPr>
        <p:spPr>
          <a:xfrm>
            <a:off x="4063682" y="2199736"/>
            <a:ext cx="2236510" cy="732508"/>
          </a:xfrm>
          <a:prstGeom prst="rect">
            <a:avLst/>
          </a:prstGeom>
        </p:spPr>
        <p:txBody>
          <a:bodyPr wrap="none">
            <a:spAutoFit/>
          </a:bodyPr>
          <a:lstStyle/>
          <a:p>
            <a:pPr algn="just" fontAlgn="auto">
              <a:lnSpc>
                <a:spcPct val="130000"/>
              </a:lnSpc>
              <a:spcAft>
                <a:spcPts val="0"/>
              </a:spcAft>
            </a:pPr>
            <a:r>
              <a:rPr lang="zh-CN" altLang="en-US" sz="3200" b="0" dirty="0">
                <a:latin typeface="+mn-ea"/>
                <a:ea typeface="+mn-ea"/>
              </a:rPr>
              <a:t>活</a:t>
            </a:r>
            <a:r>
              <a:rPr lang="zh-CN" altLang="en-US" sz="3200" b="0" dirty="0" smtClean="0">
                <a:latin typeface="+mn-ea"/>
                <a:ea typeface="+mn-ea"/>
              </a:rPr>
              <a:t>锁和死锁</a:t>
            </a:r>
            <a:endParaRPr lang="zh-CN" altLang="en-US" sz="3200" b="0" dirty="0">
              <a:latin typeface="+mn-ea"/>
              <a:ea typeface="+mn-ea"/>
            </a:endParaRPr>
          </a:p>
        </p:txBody>
      </p:sp>
      <p:sp>
        <p:nvSpPr>
          <p:cNvPr id="22" name="矩形 21"/>
          <p:cNvSpPr/>
          <p:nvPr/>
        </p:nvSpPr>
        <p:spPr>
          <a:xfrm>
            <a:off x="4427984" y="3007874"/>
            <a:ext cx="3877985" cy="732508"/>
          </a:xfrm>
          <a:prstGeom prst="rect">
            <a:avLst/>
          </a:prstGeom>
        </p:spPr>
        <p:txBody>
          <a:bodyPr wrap="none">
            <a:spAutoFit/>
          </a:bodyPr>
          <a:lstStyle/>
          <a:p>
            <a:pPr algn="just" fontAlgn="auto">
              <a:lnSpc>
                <a:spcPct val="130000"/>
              </a:lnSpc>
              <a:spcAft>
                <a:spcPts val="0"/>
              </a:spcAft>
            </a:pPr>
            <a:r>
              <a:rPr lang="zh-CN" altLang="en-US" sz="3200" b="0" dirty="0" smtClean="0">
                <a:latin typeface="+mn-ea"/>
                <a:ea typeface="+mn-ea"/>
              </a:rPr>
              <a:t>并发调度的可串行性</a:t>
            </a:r>
            <a:endParaRPr lang="zh-CN" altLang="en-US" sz="3200" b="0" dirty="0">
              <a:latin typeface="+mn-ea"/>
              <a:ea typeface="+mn-ea"/>
            </a:endParaRPr>
          </a:p>
        </p:txBody>
      </p:sp>
      <p:sp>
        <p:nvSpPr>
          <p:cNvPr id="23" name="矩形 22"/>
          <p:cNvSpPr/>
          <p:nvPr/>
        </p:nvSpPr>
        <p:spPr>
          <a:xfrm>
            <a:off x="4683105" y="3799962"/>
            <a:ext cx="3057247" cy="641714"/>
          </a:xfrm>
          <a:prstGeom prst="rect">
            <a:avLst/>
          </a:prstGeom>
        </p:spPr>
        <p:txBody>
          <a:bodyPr wrap="none">
            <a:spAutoFit/>
          </a:bodyPr>
          <a:lstStyle/>
          <a:p>
            <a:pPr algn="just" fontAlgn="auto">
              <a:lnSpc>
                <a:spcPct val="130000"/>
              </a:lnSpc>
              <a:spcAft>
                <a:spcPts val="0"/>
              </a:spcAft>
            </a:pPr>
            <a:r>
              <a:rPr lang="zh-CN" altLang="en-US" sz="3200" b="0" dirty="0" smtClean="0">
                <a:latin typeface="+mn-ea"/>
                <a:ea typeface="+mn-ea"/>
              </a:rPr>
              <a:t>两段锁封锁协议</a:t>
            </a:r>
            <a:endParaRPr lang="zh-CN" altLang="en-US" sz="3200" b="0" dirty="0">
              <a:latin typeface="+mn-ea"/>
              <a:ea typeface="+mn-ea"/>
            </a:endParaRPr>
          </a:p>
        </p:txBody>
      </p:sp>
      <p:sp>
        <p:nvSpPr>
          <p:cNvPr id="24" name="矩形 23"/>
          <p:cNvSpPr/>
          <p:nvPr/>
        </p:nvSpPr>
        <p:spPr>
          <a:xfrm>
            <a:off x="4999786" y="4585692"/>
            <a:ext cx="2236510" cy="641714"/>
          </a:xfrm>
          <a:prstGeom prst="rect">
            <a:avLst/>
          </a:prstGeom>
        </p:spPr>
        <p:txBody>
          <a:bodyPr wrap="none">
            <a:spAutoFit/>
          </a:bodyPr>
          <a:lstStyle/>
          <a:p>
            <a:pPr algn="just" fontAlgn="auto">
              <a:lnSpc>
                <a:spcPct val="130000"/>
              </a:lnSpc>
              <a:spcAft>
                <a:spcPts val="0"/>
              </a:spcAft>
            </a:pPr>
            <a:r>
              <a:rPr lang="zh-CN" altLang="en-US" sz="3200" b="0" dirty="0" smtClean="0">
                <a:latin typeface="+mn-ea"/>
                <a:ea typeface="+mn-ea"/>
              </a:rPr>
              <a:t>封锁的粒度</a:t>
            </a:r>
            <a:endParaRPr lang="zh-CN" altLang="en-US" sz="3200" b="0" dirty="0">
              <a:latin typeface="+mn-ea"/>
              <a:ea typeface="+mn-ea"/>
            </a:endParaRPr>
          </a:p>
        </p:txBody>
      </p:sp>
    </p:spTree>
    <p:extLst>
      <p:ext uri="{BB962C8B-B14F-4D97-AF65-F5344CB8AC3E}">
        <p14:creationId xmlns:p14="http://schemas.microsoft.com/office/powerpoint/2010/main" val="366214886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20">
                                            <p:txEl>
                                              <p:pRg st="0" end="0"/>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1187624" y="1158"/>
            <a:ext cx="1440160" cy="912126"/>
          </a:xfrm>
        </p:spPr>
        <p:txBody>
          <a:bodyPr/>
          <a:lstStyle/>
          <a:p>
            <a:pPr algn="l"/>
            <a:r>
              <a:rPr lang="zh-CN" altLang="en-US" sz="3600" dirty="0" smtClean="0">
                <a:latin typeface="+mn-ea"/>
                <a:ea typeface="+mn-ea"/>
              </a:rPr>
              <a:t>封 锁</a:t>
            </a:r>
            <a:endParaRPr lang="zh-CN" altLang="en-US" sz="3600" dirty="0">
              <a:latin typeface="+mn-ea"/>
              <a:ea typeface="+mn-ea"/>
            </a:endParaRPr>
          </a:p>
        </p:txBody>
      </p:sp>
      <p:sp>
        <p:nvSpPr>
          <p:cNvPr id="25603" name="Rectangle 3"/>
          <p:cNvSpPr>
            <a:spLocks noGrp="1" noChangeArrowheads="1"/>
          </p:cNvSpPr>
          <p:nvPr>
            <p:ph idx="4294967295"/>
          </p:nvPr>
        </p:nvSpPr>
        <p:spPr>
          <a:xfrm>
            <a:off x="1979712" y="1201316"/>
            <a:ext cx="4968552" cy="3672408"/>
          </a:xfrm>
        </p:spPr>
        <p:txBody>
          <a:bodyPr>
            <a:noAutofit/>
          </a:bodyPr>
          <a:lstStyle/>
          <a:p>
            <a:pPr>
              <a:lnSpc>
                <a:spcPct val="150000"/>
              </a:lnSpc>
              <a:buFont typeface="Wingdings" panose="05000000000000000000" pitchFamily="2" charset="2"/>
              <a:buChar char="Ø"/>
            </a:pPr>
            <a:r>
              <a:rPr lang="zh-CN" altLang="en-US" sz="3200" b="1" dirty="0">
                <a:latin typeface="幼圆" panose="02010509060101010101" pitchFamily="49" charset="-122"/>
                <a:ea typeface="幼圆" panose="02010509060101010101" pitchFamily="49" charset="-122"/>
              </a:rPr>
              <a:t> </a:t>
            </a:r>
            <a:r>
              <a:rPr lang="zh-CN" altLang="en-US" sz="3200" b="1" dirty="0">
                <a:latin typeface="微软雅黑 Light" panose="020B0502040204020203" pitchFamily="34" charset="-122"/>
                <a:ea typeface="微软雅黑 Light" panose="020B0502040204020203" pitchFamily="34" charset="-122"/>
              </a:rPr>
              <a:t>什么是封锁</a:t>
            </a:r>
          </a:p>
          <a:p>
            <a:pPr>
              <a:lnSpc>
                <a:spcPct val="150000"/>
              </a:lnSpc>
              <a:buFont typeface="Wingdings" panose="05000000000000000000" pitchFamily="2" charset="2"/>
              <a:buChar char="Ø"/>
            </a:pPr>
            <a:r>
              <a:rPr lang="zh-CN" altLang="en-US" sz="3200" b="1" dirty="0">
                <a:latin typeface="微软雅黑 Light" panose="020B0502040204020203" pitchFamily="34" charset="-122"/>
                <a:ea typeface="微软雅黑 Light" panose="020B0502040204020203" pitchFamily="34" charset="-122"/>
              </a:rPr>
              <a:t> 基本封锁类型</a:t>
            </a:r>
          </a:p>
          <a:p>
            <a:pPr>
              <a:lnSpc>
                <a:spcPct val="150000"/>
              </a:lnSpc>
              <a:buFont typeface="Wingdings" panose="05000000000000000000" pitchFamily="2" charset="2"/>
              <a:buChar char="Ø"/>
            </a:pPr>
            <a:r>
              <a:rPr lang="zh-CN" altLang="en-US" sz="3200" b="1" dirty="0">
                <a:latin typeface="微软雅黑 Light" panose="020B0502040204020203" pitchFamily="34" charset="-122"/>
                <a:ea typeface="微软雅黑 Light" panose="020B0502040204020203" pitchFamily="34" charset="-122"/>
              </a:rPr>
              <a:t> 锁的相容矩阵</a:t>
            </a:r>
          </a:p>
        </p:txBody>
      </p:sp>
      <p:sp>
        <p:nvSpPr>
          <p:cNvPr id="4" name="椭圆 3"/>
          <p:cNvSpPr/>
          <p:nvPr/>
        </p:nvSpPr>
        <p:spPr>
          <a:xfrm>
            <a:off x="323528" y="265212"/>
            <a:ext cx="504056" cy="52322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800" dirty="0"/>
              <a:t>2</a:t>
            </a:r>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1000"/>
                                        <p:tgtEl>
                                          <p:spTgt spid="4"/>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25602"/>
                                        </p:tgtEl>
                                        <p:attrNameLst>
                                          <p:attrName>style.visibility</p:attrName>
                                        </p:attrNameLst>
                                      </p:cBhvr>
                                      <p:to>
                                        <p:strVal val="visible"/>
                                      </p:to>
                                    </p:set>
                                    <p:animEffect transition="in" filter="wipe(left)">
                                      <p:cBhvr>
                                        <p:cTn id="11" dur="500"/>
                                        <p:tgtEl>
                                          <p:spTgt spid="2560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5603">
                                            <p:txEl>
                                              <p:pRg st="0" end="0"/>
                                            </p:txEl>
                                          </p:spTgt>
                                        </p:tgtEl>
                                        <p:attrNameLst>
                                          <p:attrName>style.visibility</p:attrName>
                                        </p:attrNameLst>
                                      </p:cBhvr>
                                      <p:to>
                                        <p:strVal val="visible"/>
                                      </p:to>
                                    </p:set>
                                    <p:animEffect transition="in" filter="wipe(up)">
                                      <p:cBhvr>
                                        <p:cTn id="16" dur="500"/>
                                        <p:tgtEl>
                                          <p:spTgt spid="2560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5603">
                                            <p:txEl>
                                              <p:pRg st="1" end="1"/>
                                            </p:txEl>
                                          </p:spTgt>
                                        </p:tgtEl>
                                        <p:attrNameLst>
                                          <p:attrName>style.visibility</p:attrName>
                                        </p:attrNameLst>
                                      </p:cBhvr>
                                      <p:to>
                                        <p:strVal val="visible"/>
                                      </p:to>
                                    </p:set>
                                    <p:animEffect transition="in" filter="wipe(up)">
                                      <p:cBhvr>
                                        <p:cTn id="21" dur="500"/>
                                        <p:tgtEl>
                                          <p:spTgt spid="2560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25603">
                                            <p:txEl>
                                              <p:pRg st="2" end="2"/>
                                            </p:txEl>
                                          </p:spTgt>
                                        </p:tgtEl>
                                        <p:attrNameLst>
                                          <p:attrName>style.visibility</p:attrName>
                                        </p:attrNameLst>
                                      </p:cBhvr>
                                      <p:to>
                                        <p:strVal val="visible"/>
                                      </p:to>
                                    </p:set>
                                    <p:animEffect transition="in" filter="wipe(up)">
                                      <p:cBhvr>
                                        <p:cTn id="26" dur="500"/>
                                        <p:tgtEl>
                                          <p:spTgt spid="256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P spid="25603" grpId="0" build="p"/>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2771800" y="61177"/>
            <a:ext cx="3021583" cy="792088"/>
          </a:xfrm>
        </p:spPr>
        <p:txBody>
          <a:bodyPr/>
          <a:lstStyle/>
          <a:p>
            <a:pPr algn="l"/>
            <a:r>
              <a:rPr lang="en-US" altLang="zh-CN" sz="2400" dirty="0" smtClean="0">
                <a:latin typeface="+mj-ea"/>
              </a:rPr>
              <a:t>——</a:t>
            </a:r>
            <a:r>
              <a:rPr lang="zh-CN" altLang="en-US" sz="2400" dirty="0" smtClean="0">
                <a:latin typeface="华文楷体" panose="02010600040101010101" pitchFamily="2" charset="-122"/>
                <a:ea typeface="华文楷体" panose="02010600040101010101" pitchFamily="2" charset="-122"/>
              </a:rPr>
              <a:t>什么</a:t>
            </a:r>
            <a:r>
              <a:rPr lang="zh-CN" altLang="en-US" sz="2400" dirty="0">
                <a:latin typeface="华文楷体" panose="02010600040101010101" pitchFamily="2" charset="-122"/>
                <a:ea typeface="华文楷体" panose="02010600040101010101" pitchFamily="2" charset="-122"/>
              </a:rPr>
              <a:t>是封锁</a:t>
            </a:r>
          </a:p>
        </p:txBody>
      </p:sp>
      <p:sp>
        <p:nvSpPr>
          <p:cNvPr id="26627" name="Rectangle 3"/>
          <p:cNvSpPr>
            <a:spLocks noGrp="1" noChangeArrowheads="1"/>
          </p:cNvSpPr>
          <p:nvPr>
            <p:ph idx="4294967295"/>
          </p:nvPr>
        </p:nvSpPr>
        <p:spPr>
          <a:xfrm>
            <a:off x="899592" y="1057300"/>
            <a:ext cx="8244408" cy="4657700"/>
          </a:xfrm>
        </p:spPr>
        <p:txBody>
          <a:bodyPr>
            <a:noAutofit/>
          </a:bodyPr>
          <a:lstStyle/>
          <a:p>
            <a:pPr marL="457200" indent="-457200">
              <a:lnSpc>
                <a:spcPct val="200000"/>
              </a:lnSpc>
              <a:buFont typeface="Wingdings" panose="05000000000000000000" pitchFamily="2" charset="2"/>
              <a:buChar char="u"/>
            </a:pPr>
            <a:r>
              <a:rPr lang="zh-CN" altLang="en-US" sz="2600" dirty="0">
                <a:latin typeface="幼圆" panose="02010509060101010101" pitchFamily="49" charset="-122"/>
                <a:ea typeface="幼圆" panose="02010509060101010101" pitchFamily="49" charset="-122"/>
              </a:rPr>
              <a:t>封锁就是事务</a:t>
            </a:r>
            <a:r>
              <a:rPr lang="en-US" sz="2600" dirty="0">
                <a:latin typeface="幼圆" panose="02010509060101010101" pitchFamily="49" charset="-122"/>
                <a:ea typeface="幼圆" panose="02010509060101010101" pitchFamily="49" charset="-122"/>
              </a:rPr>
              <a:t>T</a:t>
            </a:r>
            <a:r>
              <a:rPr lang="zh-CN" altLang="en-US" sz="2600" dirty="0">
                <a:latin typeface="幼圆" panose="02010509060101010101" pitchFamily="49" charset="-122"/>
                <a:ea typeface="幼圆" panose="02010509060101010101" pitchFamily="49" charset="-122"/>
              </a:rPr>
              <a:t>在对某个数据对象（例如表、记录等）操作之前，先向系统发出请求，对</a:t>
            </a:r>
            <a:r>
              <a:rPr lang="zh-CN" altLang="en-US" sz="2600" dirty="0" smtClean="0">
                <a:latin typeface="幼圆" panose="02010509060101010101" pitchFamily="49" charset="-122"/>
                <a:ea typeface="幼圆" panose="02010509060101010101" pitchFamily="49" charset="-122"/>
              </a:rPr>
              <a:t>其封锁；</a:t>
            </a:r>
            <a:endParaRPr lang="zh-CN" altLang="en-US" sz="2600" dirty="0">
              <a:latin typeface="幼圆" panose="02010509060101010101" pitchFamily="49" charset="-122"/>
              <a:ea typeface="幼圆" panose="02010509060101010101" pitchFamily="49" charset="-122"/>
            </a:endParaRPr>
          </a:p>
          <a:p>
            <a:pPr>
              <a:lnSpc>
                <a:spcPct val="200000"/>
              </a:lnSpc>
              <a:buFont typeface="Wingdings" panose="05000000000000000000" pitchFamily="2" charset="2"/>
              <a:buChar char="u"/>
            </a:pPr>
            <a:r>
              <a:rPr lang="zh-CN" altLang="en-US" sz="2600" dirty="0" smtClean="0">
                <a:latin typeface="幼圆" panose="02010509060101010101" pitchFamily="49" charset="-122"/>
                <a:ea typeface="幼圆" panose="02010509060101010101" pitchFamily="49" charset="-122"/>
              </a:rPr>
              <a:t> 加锁</a:t>
            </a:r>
            <a:r>
              <a:rPr lang="zh-CN" altLang="en-US" sz="2600" dirty="0">
                <a:latin typeface="幼圆" panose="02010509060101010101" pitchFamily="49" charset="-122"/>
                <a:ea typeface="幼圆" panose="02010509060101010101" pitchFamily="49" charset="-122"/>
              </a:rPr>
              <a:t>后事务</a:t>
            </a:r>
            <a:r>
              <a:rPr lang="en-US" sz="2600" dirty="0">
                <a:latin typeface="幼圆" panose="02010509060101010101" pitchFamily="49" charset="-122"/>
                <a:ea typeface="幼圆" panose="02010509060101010101" pitchFamily="49" charset="-122"/>
              </a:rPr>
              <a:t>T</a:t>
            </a:r>
            <a:r>
              <a:rPr lang="zh-CN" altLang="en-US" sz="2600" dirty="0">
                <a:latin typeface="幼圆" panose="02010509060101010101" pitchFamily="49" charset="-122"/>
                <a:ea typeface="幼圆" panose="02010509060101010101" pitchFamily="49" charset="-122"/>
              </a:rPr>
              <a:t>就对该数据对象有了一定的控制，在</a:t>
            </a:r>
            <a:r>
              <a:rPr lang="zh-CN" altLang="en-US" sz="2600" dirty="0" smtClean="0">
                <a:latin typeface="幼圆" panose="02010509060101010101" pitchFamily="49" charset="-122"/>
                <a:ea typeface="幼圆" panose="02010509060101010101" pitchFamily="49" charset="-122"/>
              </a:rPr>
              <a:t>事 务</a:t>
            </a:r>
            <a:r>
              <a:rPr lang="en-US" sz="2600" dirty="0">
                <a:latin typeface="幼圆" panose="02010509060101010101" pitchFamily="49" charset="-122"/>
                <a:ea typeface="幼圆" panose="02010509060101010101" pitchFamily="49" charset="-122"/>
              </a:rPr>
              <a:t>T</a:t>
            </a:r>
            <a:r>
              <a:rPr lang="zh-CN" altLang="en-US" sz="2600" dirty="0">
                <a:latin typeface="幼圆" panose="02010509060101010101" pitchFamily="49" charset="-122"/>
                <a:ea typeface="幼圆" panose="02010509060101010101" pitchFamily="49" charset="-122"/>
              </a:rPr>
              <a:t>释放它的锁之前，其它的事务不能更新此数据对象。</a:t>
            </a:r>
          </a:p>
        </p:txBody>
      </p:sp>
      <p:sp>
        <p:nvSpPr>
          <p:cNvPr id="4" name="Rectangle 2"/>
          <p:cNvSpPr txBox="1">
            <a:spLocks noChangeArrowheads="1"/>
          </p:cNvSpPr>
          <p:nvPr/>
        </p:nvSpPr>
        <p:spPr>
          <a:xfrm>
            <a:off x="1187624" y="1158"/>
            <a:ext cx="1440160" cy="912126"/>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600" b="0" smtClean="0">
                <a:latin typeface="+mn-ea"/>
                <a:ea typeface="+mn-ea"/>
              </a:rPr>
              <a:t>封 锁</a:t>
            </a:r>
            <a:endParaRPr lang="zh-CN" altLang="en-US" sz="3600" b="0" dirty="0">
              <a:latin typeface="+mn-ea"/>
              <a:ea typeface="+mn-ea"/>
            </a:endParaRPr>
          </a:p>
        </p:txBody>
      </p:sp>
      <p:sp>
        <p:nvSpPr>
          <p:cNvPr id="5" name="椭圆 4"/>
          <p:cNvSpPr/>
          <p:nvPr/>
        </p:nvSpPr>
        <p:spPr>
          <a:xfrm>
            <a:off x="323528" y="265212"/>
            <a:ext cx="504056" cy="52322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800" dirty="0"/>
              <a:t>2</a:t>
            </a:r>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0" y="168275"/>
            <a:ext cx="7391400" cy="469900"/>
          </a:xfrm>
        </p:spPr>
        <p:txBody>
          <a:bodyPr/>
          <a:lstStyle/>
          <a:p>
            <a:pPr algn="l"/>
            <a:r>
              <a:rPr lang="zh-CN" altLang="en-US" sz="3200" dirty="0">
                <a:ea typeface="黑体" pitchFamily="2" charset="-122"/>
              </a:rPr>
              <a:t>使用封锁机制解决丢失修改问题</a:t>
            </a:r>
          </a:p>
        </p:txBody>
      </p:sp>
      <p:graphicFrame>
        <p:nvGraphicFramePr>
          <p:cNvPr id="31747" name="Group 3"/>
          <p:cNvGraphicFramePr>
            <a:graphicFrameLocks noGrp="1"/>
          </p:cNvGraphicFramePr>
          <p:nvPr>
            <p:ph type="tbl" idx="4294967295"/>
            <p:extLst>
              <p:ext uri="{D42A27DB-BD31-4B8C-83A1-F6EECF244321}">
                <p14:modId xmlns:p14="http://schemas.microsoft.com/office/powerpoint/2010/main" val="3185446966"/>
              </p:ext>
            </p:extLst>
          </p:nvPr>
        </p:nvGraphicFramePr>
        <p:xfrm>
          <a:off x="5940152" y="1057300"/>
          <a:ext cx="2808312" cy="4497864"/>
        </p:xfrm>
        <a:graphic>
          <a:graphicData uri="http://schemas.openxmlformats.org/drawingml/2006/table">
            <a:tbl>
              <a:tblPr/>
              <a:tblGrid>
                <a:gridCol w="1404156"/>
                <a:gridCol w="1404156"/>
              </a:tblGrid>
              <a:tr h="337344">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600" b="1" i="0" u="none" strike="noStrike" cap="none" normalizeH="0" baseline="0" dirty="0" smtClean="0">
                          <a:ln>
                            <a:noFill/>
                          </a:ln>
                          <a:solidFill>
                            <a:schemeClr val="tx1"/>
                          </a:solidFill>
                          <a:effectLst/>
                          <a:latin typeface="Times New Roman" pitchFamily="18" charset="0"/>
                          <a:ea typeface="宋体" pitchFamily="2" charset="-122"/>
                        </a:rPr>
                        <a:t>T</a:t>
                      </a:r>
                      <a:r>
                        <a:rPr kumimoji="0" lang="en-US" sz="1600" b="1" i="0" u="none" strike="noStrike" cap="none" normalizeH="0" baseline="-30000" dirty="0" smtClean="0">
                          <a:ln>
                            <a:noFill/>
                          </a:ln>
                          <a:solidFill>
                            <a:schemeClr val="tx1"/>
                          </a:solidFill>
                          <a:effectLst/>
                          <a:latin typeface="Times New Roman" pitchFamily="18" charset="0"/>
                          <a:ea typeface="宋体" pitchFamily="2" charset="-122"/>
                        </a:rPr>
                        <a:t>1</a:t>
                      </a:r>
                      <a:endParaRPr kumimoji="0" lang="en-US" sz="1600" b="1" i="0" u="none" strike="noStrike" cap="none" normalizeH="0" baseline="0" dirty="0" smtClean="0">
                        <a:ln>
                          <a:noFill/>
                        </a:ln>
                        <a:solidFill>
                          <a:schemeClr val="tx1"/>
                        </a:solidFill>
                        <a:effectLst/>
                        <a:latin typeface="Times New Roman" pitchFamily="18" charset="0"/>
                        <a:ea typeface="宋体" pitchFamily="2" charset="-122"/>
                      </a:endParaRPr>
                    </a:p>
                  </a:txBody>
                  <a:tcPr marT="38100" marB="38100"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600" b="1" i="0" u="none" strike="noStrike" cap="none" normalizeH="0" baseline="0" smtClean="0">
                          <a:ln>
                            <a:noFill/>
                          </a:ln>
                          <a:solidFill>
                            <a:schemeClr val="tx1"/>
                          </a:solidFill>
                          <a:effectLst/>
                          <a:latin typeface="Times New Roman" pitchFamily="18" charset="0"/>
                          <a:ea typeface="宋体" pitchFamily="2" charset="-122"/>
                        </a:rPr>
                        <a:t>T</a:t>
                      </a:r>
                      <a:r>
                        <a:rPr kumimoji="0" lang="en-US" sz="1600" b="1" i="0" u="none" strike="noStrike" cap="none" normalizeH="0" baseline="-30000" smtClean="0">
                          <a:ln>
                            <a:noFill/>
                          </a:ln>
                          <a:solidFill>
                            <a:schemeClr val="tx1"/>
                          </a:solidFill>
                          <a:effectLst/>
                          <a:latin typeface="Times New Roman" pitchFamily="18" charset="0"/>
                          <a:ea typeface="宋体" pitchFamily="2" charset="-122"/>
                        </a:rPr>
                        <a:t>2</a:t>
                      </a:r>
                      <a:endParaRPr kumimoji="0" lang="en-US" sz="16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r>
              <a:tr h="292365">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rPr>
                        <a:t>① </a:t>
                      </a:r>
                      <a:r>
                        <a:rPr kumimoji="0" lang="en-US" sz="1600" b="1" i="0" u="none" strike="noStrike" cap="none" normalizeH="0" baseline="0" smtClean="0">
                          <a:ln>
                            <a:noFill/>
                          </a:ln>
                          <a:solidFill>
                            <a:schemeClr val="tx1"/>
                          </a:solidFill>
                          <a:effectLst/>
                          <a:latin typeface="Times New Roman" pitchFamily="18" charset="0"/>
                          <a:ea typeface="宋体" pitchFamily="2" charset="-122"/>
                        </a:rPr>
                        <a:t>Xlock A</a:t>
                      </a:r>
                    </a:p>
                  </a:txBody>
                  <a:tcPr marT="38100" marB="38100"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600" b="1" i="0" u="none" strike="noStrike" cap="none" normalizeH="0" baseline="0" dirty="0" smtClean="0">
                        <a:ln>
                          <a:noFill/>
                        </a:ln>
                        <a:solidFill>
                          <a:schemeClr val="tx1"/>
                        </a:solidFill>
                        <a:effectLst/>
                        <a:latin typeface="Arial" pitchFamily="34" charset="0"/>
                        <a:ea typeface="宋体" pitchFamily="2" charset="-122"/>
                      </a:endParaRPr>
                    </a:p>
                  </a:txBody>
                  <a:tcPr marT="38100" marB="38100"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r>
              <a:tr h="292365">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rPr>
                        <a:t>② </a:t>
                      </a:r>
                      <a:r>
                        <a:rPr kumimoji="0" lang="en-US" sz="1600" b="1" i="0" u="none" strike="noStrike" cap="none" normalizeH="0" baseline="0" smtClean="0">
                          <a:ln>
                            <a:noFill/>
                          </a:ln>
                          <a:solidFill>
                            <a:schemeClr val="tx1"/>
                          </a:solidFill>
                          <a:effectLst/>
                          <a:latin typeface="Times New Roman" pitchFamily="18" charset="0"/>
                          <a:ea typeface="宋体" pitchFamily="2" charset="-122"/>
                        </a:rPr>
                        <a:t>R(A)=16</a:t>
                      </a:r>
                    </a:p>
                  </a:txBody>
                  <a:tcPr marT="38100" marB="38100"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pitchFamily="34" charset="0"/>
                        <a:ea typeface="宋体" pitchFamily="2" charset="-122"/>
                      </a:endParaRPr>
                    </a:p>
                  </a:txBody>
                  <a:tcPr marT="38100" marB="38100"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r>
              <a:tr h="29236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pitchFamily="34" charset="0"/>
                        <a:ea typeface="宋体" pitchFamily="2" charset="-122"/>
                      </a:endParaRPr>
                    </a:p>
                  </a:txBody>
                  <a:tcPr marT="38100" marB="38100"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600" b="1" i="0" u="none" strike="noStrike" cap="none" normalizeH="0" baseline="0" smtClean="0">
                          <a:ln>
                            <a:noFill/>
                          </a:ln>
                          <a:solidFill>
                            <a:schemeClr val="tx1"/>
                          </a:solidFill>
                          <a:effectLst/>
                          <a:latin typeface="Times New Roman" pitchFamily="18" charset="0"/>
                          <a:ea typeface="宋体" pitchFamily="2" charset="-122"/>
                        </a:rPr>
                        <a:t>Xlock A</a:t>
                      </a:r>
                    </a:p>
                  </a:txBody>
                  <a:tcPr marT="38100" marB="38100"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r>
              <a:tr h="292365">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rPr>
                        <a:t>③ </a:t>
                      </a:r>
                      <a:r>
                        <a:rPr kumimoji="0" lang="en-US" sz="1600" b="1" i="0" u="none" strike="noStrike" cap="none" normalizeH="0" baseline="0" smtClean="0">
                          <a:ln>
                            <a:noFill/>
                          </a:ln>
                          <a:solidFill>
                            <a:schemeClr val="tx1"/>
                          </a:solidFill>
                          <a:effectLst/>
                          <a:latin typeface="Times New Roman" pitchFamily="18" charset="0"/>
                          <a:ea typeface="宋体" pitchFamily="2" charset="-122"/>
                        </a:rPr>
                        <a:t>A←A-1</a:t>
                      </a:r>
                    </a:p>
                  </a:txBody>
                  <a:tcPr marT="38100" marB="38100"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zh-CN" sz="1600" b="1" i="0" u="none" strike="noStrike" cap="none" normalizeH="0" baseline="0" smtClean="0">
                          <a:ln>
                            <a:noFill/>
                          </a:ln>
                          <a:solidFill>
                            <a:schemeClr val="tx1"/>
                          </a:solidFill>
                          <a:effectLst/>
                          <a:latin typeface="Times New Roman" pitchFamily="18" charset="0"/>
                          <a:ea typeface="宋体" pitchFamily="2" charset="-122"/>
                        </a:rPr>
                        <a:t>等待</a:t>
                      </a:r>
                    </a:p>
                  </a:txBody>
                  <a:tcPr marT="38100" marB="38100"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r>
              <a:tr h="292365">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rPr>
                        <a:t>    </a:t>
                      </a:r>
                      <a:r>
                        <a:rPr kumimoji="0" lang="en-US" sz="1600" b="1" i="0" u="none" strike="noStrike" cap="none" normalizeH="0" baseline="0" smtClean="0">
                          <a:ln>
                            <a:noFill/>
                          </a:ln>
                          <a:solidFill>
                            <a:schemeClr val="tx1"/>
                          </a:solidFill>
                          <a:effectLst/>
                          <a:latin typeface="Times New Roman" pitchFamily="18" charset="0"/>
                          <a:ea typeface="宋体" pitchFamily="2" charset="-122"/>
                        </a:rPr>
                        <a:t>W(A)=15</a:t>
                      </a:r>
                    </a:p>
                  </a:txBody>
                  <a:tcPr marT="38100" marB="38100"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zh-CN" sz="1600" b="1" i="0" u="none" strike="noStrike" cap="none" normalizeH="0" baseline="0" smtClean="0">
                          <a:ln>
                            <a:noFill/>
                          </a:ln>
                          <a:solidFill>
                            <a:schemeClr val="tx1"/>
                          </a:solidFill>
                          <a:effectLst/>
                          <a:latin typeface="Times New Roman" pitchFamily="18" charset="0"/>
                          <a:ea typeface="宋体" pitchFamily="2" charset="-122"/>
                        </a:rPr>
                        <a:t>等待</a:t>
                      </a:r>
                    </a:p>
                  </a:txBody>
                  <a:tcPr marT="38100" marB="38100"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r>
              <a:tr h="292365">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rPr>
                        <a:t>    </a:t>
                      </a:r>
                      <a:r>
                        <a:rPr kumimoji="0" lang="en-US" sz="1600" b="1" i="0" u="none" strike="noStrike" cap="none" normalizeH="0" baseline="0" dirty="0" smtClean="0">
                          <a:ln>
                            <a:noFill/>
                          </a:ln>
                          <a:solidFill>
                            <a:schemeClr val="tx1"/>
                          </a:solidFill>
                          <a:effectLst/>
                          <a:latin typeface="Times New Roman" pitchFamily="18" charset="0"/>
                          <a:ea typeface="宋体" pitchFamily="2" charset="-122"/>
                        </a:rPr>
                        <a:t>Commit</a:t>
                      </a:r>
                    </a:p>
                  </a:txBody>
                  <a:tcPr marT="38100" marB="38100"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zh-CN" sz="1600" b="1" i="0" u="none" strike="noStrike" cap="none" normalizeH="0" baseline="0" smtClean="0">
                          <a:ln>
                            <a:noFill/>
                          </a:ln>
                          <a:solidFill>
                            <a:schemeClr val="tx1"/>
                          </a:solidFill>
                          <a:effectLst/>
                          <a:latin typeface="Times New Roman" pitchFamily="18" charset="0"/>
                          <a:ea typeface="宋体" pitchFamily="2" charset="-122"/>
                        </a:rPr>
                        <a:t>等待</a:t>
                      </a:r>
                    </a:p>
                  </a:txBody>
                  <a:tcPr marT="38100" marB="38100"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r>
              <a:tr h="292365">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rPr>
                        <a:t>    </a:t>
                      </a:r>
                      <a:r>
                        <a:rPr kumimoji="0" lang="en-US" sz="1600" b="1" i="0" u="none" strike="noStrike" cap="none" normalizeH="0" baseline="0" smtClean="0">
                          <a:ln>
                            <a:noFill/>
                          </a:ln>
                          <a:solidFill>
                            <a:schemeClr val="tx1"/>
                          </a:solidFill>
                          <a:effectLst/>
                          <a:latin typeface="Times New Roman" pitchFamily="18" charset="0"/>
                          <a:ea typeface="宋体" pitchFamily="2" charset="-122"/>
                        </a:rPr>
                        <a:t>Unlock A</a:t>
                      </a:r>
                    </a:p>
                  </a:txBody>
                  <a:tcPr marT="38100" marB="38100"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zh-CN" sz="1600" b="1" i="0" u="none" strike="noStrike" cap="none" normalizeH="0" baseline="0" smtClean="0">
                          <a:ln>
                            <a:noFill/>
                          </a:ln>
                          <a:solidFill>
                            <a:schemeClr val="tx1"/>
                          </a:solidFill>
                          <a:effectLst/>
                          <a:latin typeface="Times New Roman" pitchFamily="18" charset="0"/>
                          <a:ea typeface="宋体" pitchFamily="2" charset="-122"/>
                        </a:rPr>
                        <a:t>等待</a:t>
                      </a:r>
                    </a:p>
                  </a:txBody>
                  <a:tcPr marT="38100" marB="38100"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r>
              <a:tr h="292365">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zh-CN" altLang="zh-CN" sz="1600" b="1" i="0" u="none" strike="noStrike" cap="none" normalizeH="0" baseline="0" smtClean="0">
                          <a:ln>
                            <a:noFill/>
                          </a:ln>
                          <a:solidFill>
                            <a:schemeClr val="tx1"/>
                          </a:solidFill>
                          <a:effectLst/>
                          <a:latin typeface="Times New Roman" pitchFamily="18" charset="0"/>
                          <a:ea typeface="宋体" pitchFamily="2" charset="-122"/>
                        </a:rPr>
                        <a:t>④</a:t>
                      </a:r>
                    </a:p>
                  </a:txBody>
                  <a:tcPr marT="38100" marB="38100"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rPr>
                        <a:t>获得</a:t>
                      </a:r>
                      <a:r>
                        <a:rPr kumimoji="0" lang="en-US" sz="1600" b="1" i="0" u="none" strike="noStrike" cap="none" normalizeH="0" baseline="0" smtClean="0">
                          <a:ln>
                            <a:noFill/>
                          </a:ln>
                          <a:solidFill>
                            <a:schemeClr val="tx1"/>
                          </a:solidFill>
                          <a:effectLst/>
                          <a:latin typeface="Times New Roman" pitchFamily="18" charset="0"/>
                          <a:ea typeface="宋体" pitchFamily="2" charset="-122"/>
                        </a:rPr>
                        <a:t>Xlock A</a:t>
                      </a:r>
                    </a:p>
                  </a:txBody>
                  <a:tcPr marT="38100" marB="38100"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r>
              <a:tr h="29236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pitchFamily="34" charset="0"/>
                        <a:ea typeface="宋体" pitchFamily="2" charset="-122"/>
                      </a:endParaRPr>
                    </a:p>
                  </a:txBody>
                  <a:tcPr marT="38100" marB="38100"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600" b="1" i="0" u="none" strike="noStrike" cap="none" normalizeH="0" baseline="0" smtClean="0">
                          <a:ln>
                            <a:noFill/>
                          </a:ln>
                          <a:solidFill>
                            <a:schemeClr val="tx1"/>
                          </a:solidFill>
                          <a:effectLst/>
                          <a:latin typeface="Times New Roman" pitchFamily="18" charset="0"/>
                          <a:ea typeface="宋体" pitchFamily="2" charset="-122"/>
                        </a:rPr>
                        <a:t>R(A)=15</a:t>
                      </a:r>
                    </a:p>
                  </a:txBody>
                  <a:tcPr marT="38100" marB="38100"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r>
              <a:tr h="29236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pitchFamily="34" charset="0"/>
                        <a:ea typeface="宋体" pitchFamily="2" charset="-122"/>
                      </a:endParaRPr>
                    </a:p>
                  </a:txBody>
                  <a:tcPr marT="38100" marB="38100"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600" b="1" i="0" u="none" strike="noStrike" cap="none" normalizeH="0" baseline="0" dirty="0" smtClean="0">
                          <a:ln>
                            <a:noFill/>
                          </a:ln>
                          <a:solidFill>
                            <a:schemeClr val="tx1"/>
                          </a:solidFill>
                          <a:effectLst/>
                          <a:latin typeface="Times New Roman" pitchFamily="18" charset="0"/>
                          <a:ea typeface="宋体" pitchFamily="2" charset="-122"/>
                        </a:rPr>
                        <a:t>A←A-1</a:t>
                      </a:r>
                    </a:p>
                  </a:txBody>
                  <a:tcPr marT="38100" marB="38100"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r>
              <a:tr h="292365">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zh-CN" altLang="zh-CN" sz="1600" b="1" i="0" u="none" strike="noStrike" cap="none" normalizeH="0" baseline="0" smtClean="0">
                          <a:ln>
                            <a:noFill/>
                          </a:ln>
                          <a:solidFill>
                            <a:schemeClr val="tx1"/>
                          </a:solidFill>
                          <a:effectLst/>
                          <a:latin typeface="Times New Roman" pitchFamily="18" charset="0"/>
                          <a:ea typeface="宋体" pitchFamily="2" charset="-122"/>
                        </a:rPr>
                        <a:t>⑤</a:t>
                      </a:r>
                    </a:p>
                  </a:txBody>
                  <a:tcPr marT="38100" marB="38100"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600" b="1" i="0" u="none" strike="noStrike" cap="none" normalizeH="0" baseline="0" smtClean="0">
                          <a:ln>
                            <a:noFill/>
                          </a:ln>
                          <a:solidFill>
                            <a:schemeClr val="tx1"/>
                          </a:solidFill>
                          <a:effectLst/>
                          <a:latin typeface="Times New Roman" pitchFamily="18" charset="0"/>
                          <a:ea typeface="宋体" pitchFamily="2" charset="-122"/>
                        </a:rPr>
                        <a:t>W(A)=14</a:t>
                      </a:r>
                    </a:p>
                  </a:txBody>
                  <a:tcPr marT="38100" marB="38100"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r>
              <a:tr h="29236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pitchFamily="34" charset="0"/>
                        <a:ea typeface="宋体" pitchFamily="2" charset="-122"/>
                      </a:endParaRPr>
                    </a:p>
                  </a:txBody>
                  <a:tcPr marT="38100" marB="38100"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600" b="1" i="0" u="none" strike="noStrike" cap="none" normalizeH="0" baseline="0" smtClean="0">
                          <a:ln>
                            <a:noFill/>
                          </a:ln>
                          <a:solidFill>
                            <a:schemeClr val="tx1"/>
                          </a:solidFill>
                          <a:effectLst/>
                          <a:latin typeface="Times New Roman" pitchFamily="18" charset="0"/>
                          <a:ea typeface="宋体" pitchFamily="2" charset="-122"/>
                        </a:rPr>
                        <a:t>Commit</a:t>
                      </a:r>
                    </a:p>
                  </a:txBody>
                  <a:tcPr marT="38100" marB="38100"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r>
              <a:tr h="2936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pitchFamily="34" charset="0"/>
                        <a:ea typeface="宋体" pitchFamily="2" charset="-122"/>
                      </a:endParaRPr>
                    </a:p>
                  </a:txBody>
                  <a:tcPr marT="38100" marB="38100"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600" b="1" i="0" u="none" strike="noStrike" cap="none" normalizeH="0" baseline="0" dirty="0" smtClean="0">
                          <a:ln>
                            <a:noFill/>
                          </a:ln>
                          <a:solidFill>
                            <a:schemeClr val="tx1"/>
                          </a:solidFill>
                          <a:effectLst/>
                          <a:latin typeface="Times New Roman" pitchFamily="18" charset="0"/>
                          <a:ea typeface="宋体" pitchFamily="2" charset="-122"/>
                        </a:rPr>
                        <a:t>Unlock A</a:t>
                      </a:r>
                    </a:p>
                  </a:txBody>
                  <a:tcPr marT="38100" marB="38100"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r>
            </a:tbl>
          </a:graphicData>
        </a:graphic>
      </p:graphicFrame>
      <p:sp>
        <p:nvSpPr>
          <p:cNvPr id="31808" name="Text Box 64"/>
          <p:cNvSpPr txBox="1">
            <a:spLocks noChangeArrowheads="1"/>
          </p:cNvSpPr>
          <p:nvPr/>
        </p:nvSpPr>
        <p:spPr bwMode="auto">
          <a:xfrm>
            <a:off x="0" y="1479470"/>
            <a:ext cx="5940152" cy="397031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sz="2400">
                <a:solidFill>
                  <a:schemeClr val="tx1"/>
                </a:solidFill>
                <a:latin typeface="Times New Roman" pitchFamily="18" charset="0"/>
                <a:ea typeface="宋体" pitchFamily="2" charset="-122"/>
              </a:defRPr>
            </a:lvl1pPr>
            <a:lvl2pPr algn="l">
              <a:defRPr sz="2400">
                <a:solidFill>
                  <a:schemeClr val="tx1"/>
                </a:solidFill>
                <a:latin typeface="Times New Roman" pitchFamily="18" charset="0"/>
                <a:ea typeface="宋体" pitchFamily="2" charset="-122"/>
              </a:defRPr>
            </a:lvl2pPr>
            <a:lvl3pPr algn="l">
              <a:defRPr sz="2400">
                <a:solidFill>
                  <a:schemeClr val="tx1"/>
                </a:solidFill>
                <a:latin typeface="Times New Roman" pitchFamily="18" charset="0"/>
                <a:ea typeface="宋体" pitchFamily="2" charset="-122"/>
              </a:defRPr>
            </a:lvl3pPr>
            <a:lvl4pPr algn="l">
              <a:defRPr sz="2400">
                <a:solidFill>
                  <a:schemeClr val="tx1"/>
                </a:solidFill>
                <a:latin typeface="Times New Roman" pitchFamily="18" charset="0"/>
                <a:ea typeface="宋体" pitchFamily="2" charset="-122"/>
              </a:defRPr>
            </a:lvl4pPr>
            <a:lvl5pPr algn="l">
              <a:defRPr sz="2400">
                <a:solidFill>
                  <a:schemeClr val="tx1"/>
                </a:solidFill>
                <a:latin typeface="Times New Roman" pitchFamily="18" charset="0"/>
                <a:ea typeface="宋体" pitchFamily="2" charset="-122"/>
              </a:defRPr>
            </a:lvl5pPr>
            <a:lvl6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nSpc>
                <a:spcPct val="150000"/>
              </a:lnSpc>
              <a:spcBef>
                <a:spcPct val="50000"/>
              </a:spcBef>
              <a:buClr>
                <a:schemeClr val="accent1"/>
              </a:buClr>
              <a:buFont typeface="Wingdings" pitchFamily="2" charset="2"/>
              <a:buChar char="n"/>
            </a:pPr>
            <a:r>
              <a:rPr lang="zh-CN" altLang="en-US" dirty="0">
                <a:latin typeface="幼圆" panose="02010509060101010101" pitchFamily="49" charset="-122"/>
                <a:ea typeface="幼圆" panose="02010509060101010101" pitchFamily="49" charset="-122"/>
              </a:rPr>
              <a:t>事务</a:t>
            </a:r>
            <a:r>
              <a:rPr lang="en-US" dirty="0">
                <a:latin typeface="幼圆" panose="02010509060101010101" pitchFamily="49" charset="-122"/>
                <a:ea typeface="幼圆" panose="02010509060101010101" pitchFamily="49" charset="-122"/>
              </a:rPr>
              <a:t>T1</a:t>
            </a:r>
            <a:r>
              <a:rPr lang="zh-CN" altLang="en-US" dirty="0">
                <a:latin typeface="幼圆" panose="02010509060101010101" pitchFamily="49" charset="-122"/>
                <a:ea typeface="幼圆" panose="02010509060101010101" pitchFamily="49" charset="-122"/>
              </a:rPr>
              <a:t>在读</a:t>
            </a:r>
            <a:r>
              <a:rPr lang="en-US" dirty="0">
                <a:latin typeface="幼圆" panose="02010509060101010101" pitchFamily="49" charset="-122"/>
                <a:ea typeface="幼圆" panose="02010509060101010101" pitchFamily="49" charset="-122"/>
              </a:rPr>
              <a:t>A</a:t>
            </a:r>
            <a:r>
              <a:rPr lang="zh-CN" altLang="en-US" dirty="0">
                <a:latin typeface="幼圆" panose="02010509060101010101" pitchFamily="49" charset="-122"/>
                <a:ea typeface="幼圆" panose="02010509060101010101" pitchFamily="49" charset="-122"/>
              </a:rPr>
              <a:t>进行修改之前先对</a:t>
            </a:r>
            <a:r>
              <a:rPr lang="en-US" dirty="0">
                <a:latin typeface="幼圆" panose="02010509060101010101" pitchFamily="49" charset="-122"/>
                <a:ea typeface="幼圆" panose="02010509060101010101" pitchFamily="49" charset="-122"/>
              </a:rPr>
              <a:t>A</a:t>
            </a:r>
            <a:r>
              <a:rPr lang="zh-CN" altLang="en-US" dirty="0">
                <a:latin typeface="幼圆" panose="02010509060101010101" pitchFamily="49" charset="-122"/>
                <a:ea typeface="幼圆" panose="02010509060101010101" pitchFamily="49" charset="-122"/>
              </a:rPr>
              <a:t>加</a:t>
            </a:r>
            <a:r>
              <a:rPr lang="en-US" dirty="0">
                <a:latin typeface="幼圆" panose="02010509060101010101" pitchFamily="49" charset="-122"/>
                <a:ea typeface="幼圆" panose="02010509060101010101" pitchFamily="49" charset="-122"/>
              </a:rPr>
              <a:t>X</a:t>
            </a:r>
            <a:r>
              <a:rPr lang="zh-CN" altLang="en-US" dirty="0">
                <a:latin typeface="幼圆" panose="02010509060101010101" pitchFamily="49" charset="-122"/>
                <a:ea typeface="幼圆" panose="02010509060101010101" pitchFamily="49" charset="-122"/>
              </a:rPr>
              <a:t>锁</a:t>
            </a:r>
          </a:p>
          <a:p>
            <a:pPr>
              <a:lnSpc>
                <a:spcPct val="150000"/>
              </a:lnSpc>
              <a:spcBef>
                <a:spcPts val="0"/>
              </a:spcBef>
              <a:buClr>
                <a:schemeClr val="accent1"/>
              </a:buClr>
              <a:buFont typeface="Wingdings" pitchFamily="2" charset="2"/>
              <a:buChar char="n"/>
            </a:pPr>
            <a:r>
              <a:rPr lang="zh-CN" altLang="en-US" dirty="0">
                <a:latin typeface="幼圆" panose="02010509060101010101" pitchFamily="49" charset="-122"/>
                <a:ea typeface="幼圆" panose="02010509060101010101" pitchFamily="49" charset="-122"/>
              </a:rPr>
              <a:t>当</a:t>
            </a:r>
            <a:r>
              <a:rPr lang="en-US" dirty="0">
                <a:latin typeface="幼圆" panose="02010509060101010101" pitchFamily="49" charset="-122"/>
                <a:ea typeface="幼圆" panose="02010509060101010101" pitchFamily="49" charset="-122"/>
              </a:rPr>
              <a:t>T2</a:t>
            </a:r>
            <a:r>
              <a:rPr lang="zh-CN" altLang="en-US" dirty="0">
                <a:latin typeface="幼圆" panose="02010509060101010101" pitchFamily="49" charset="-122"/>
                <a:ea typeface="幼圆" panose="02010509060101010101" pitchFamily="49" charset="-122"/>
              </a:rPr>
              <a:t>再请求对</a:t>
            </a:r>
            <a:r>
              <a:rPr lang="en-US" dirty="0">
                <a:latin typeface="幼圆" panose="02010509060101010101" pitchFamily="49" charset="-122"/>
                <a:ea typeface="幼圆" panose="02010509060101010101" pitchFamily="49" charset="-122"/>
              </a:rPr>
              <a:t>A</a:t>
            </a:r>
            <a:r>
              <a:rPr lang="zh-CN" altLang="en-US" dirty="0">
                <a:latin typeface="幼圆" panose="02010509060101010101" pitchFamily="49" charset="-122"/>
                <a:ea typeface="幼圆" panose="02010509060101010101" pitchFamily="49" charset="-122"/>
              </a:rPr>
              <a:t>加</a:t>
            </a:r>
            <a:r>
              <a:rPr lang="en-US" dirty="0">
                <a:latin typeface="幼圆" panose="02010509060101010101" pitchFamily="49" charset="-122"/>
                <a:ea typeface="幼圆" panose="02010509060101010101" pitchFamily="49" charset="-122"/>
              </a:rPr>
              <a:t>X</a:t>
            </a:r>
            <a:r>
              <a:rPr lang="zh-CN" altLang="en-US" dirty="0">
                <a:latin typeface="幼圆" panose="02010509060101010101" pitchFamily="49" charset="-122"/>
                <a:ea typeface="幼圆" panose="02010509060101010101" pitchFamily="49" charset="-122"/>
              </a:rPr>
              <a:t>锁时被拒绝</a:t>
            </a:r>
          </a:p>
          <a:p>
            <a:pPr>
              <a:lnSpc>
                <a:spcPct val="150000"/>
              </a:lnSpc>
              <a:spcBef>
                <a:spcPts val="0"/>
              </a:spcBef>
              <a:buClr>
                <a:schemeClr val="accent1"/>
              </a:buClr>
              <a:buFont typeface="Wingdings" pitchFamily="2" charset="2"/>
              <a:buChar char="n"/>
            </a:pPr>
            <a:r>
              <a:rPr lang="en-US" dirty="0">
                <a:latin typeface="幼圆" panose="02010509060101010101" pitchFamily="49" charset="-122"/>
                <a:ea typeface="幼圆" panose="02010509060101010101" pitchFamily="49" charset="-122"/>
              </a:rPr>
              <a:t>T2</a:t>
            </a:r>
            <a:r>
              <a:rPr lang="zh-CN" altLang="en-US" dirty="0">
                <a:latin typeface="幼圆" panose="02010509060101010101" pitchFamily="49" charset="-122"/>
                <a:ea typeface="幼圆" panose="02010509060101010101" pitchFamily="49" charset="-122"/>
              </a:rPr>
              <a:t>只能等待</a:t>
            </a:r>
            <a:r>
              <a:rPr lang="en-US" dirty="0">
                <a:latin typeface="幼圆" panose="02010509060101010101" pitchFamily="49" charset="-122"/>
                <a:ea typeface="幼圆" panose="02010509060101010101" pitchFamily="49" charset="-122"/>
              </a:rPr>
              <a:t>T1</a:t>
            </a:r>
            <a:r>
              <a:rPr lang="zh-CN" altLang="en-US" dirty="0">
                <a:latin typeface="幼圆" panose="02010509060101010101" pitchFamily="49" charset="-122"/>
                <a:ea typeface="幼圆" panose="02010509060101010101" pitchFamily="49" charset="-122"/>
              </a:rPr>
              <a:t>释放</a:t>
            </a:r>
            <a:r>
              <a:rPr lang="en-US" dirty="0">
                <a:latin typeface="幼圆" panose="02010509060101010101" pitchFamily="49" charset="-122"/>
                <a:ea typeface="幼圆" panose="02010509060101010101" pitchFamily="49" charset="-122"/>
              </a:rPr>
              <a:t>A</a:t>
            </a:r>
            <a:r>
              <a:rPr lang="zh-CN" altLang="en-US" dirty="0">
                <a:latin typeface="幼圆" panose="02010509060101010101" pitchFamily="49" charset="-122"/>
                <a:ea typeface="幼圆" panose="02010509060101010101" pitchFamily="49" charset="-122"/>
              </a:rPr>
              <a:t>上的锁后</a:t>
            </a:r>
            <a:r>
              <a:rPr lang="en-US" dirty="0">
                <a:latin typeface="幼圆" panose="02010509060101010101" pitchFamily="49" charset="-122"/>
                <a:ea typeface="幼圆" panose="02010509060101010101" pitchFamily="49" charset="-122"/>
              </a:rPr>
              <a:t>T2</a:t>
            </a:r>
            <a:r>
              <a:rPr lang="zh-CN" altLang="en-US" dirty="0">
                <a:latin typeface="幼圆" panose="02010509060101010101" pitchFamily="49" charset="-122"/>
                <a:ea typeface="幼圆" panose="02010509060101010101" pitchFamily="49" charset="-122"/>
              </a:rPr>
              <a:t>获得对</a:t>
            </a:r>
            <a:r>
              <a:rPr lang="en-US" dirty="0">
                <a:latin typeface="幼圆" panose="02010509060101010101" pitchFamily="49" charset="-122"/>
                <a:ea typeface="幼圆" panose="02010509060101010101" pitchFamily="49" charset="-122"/>
              </a:rPr>
              <a:t>A</a:t>
            </a:r>
            <a:r>
              <a:rPr lang="zh-CN" altLang="en-US" dirty="0">
                <a:latin typeface="幼圆" panose="02010509060101010101" pitchFamily="49" charset="-122"/>
                <a:ea typeface="幼圆" panose="02010509060101010101" pitchFamily="49" charset="-122"/>
              </a:rPr>
              <a:t>的</a:t>
            </a:r>
            <a:r>
              <a:rPr lang="en-US" dirty="0">
                <a:latin typeface="幼圆" panose="02010509060101010101" pitchFamily="49" charset="-122"/>
                <a:ea typeface="幼圆" panose="02010509060101010101" pitchFamily="49" charset="-122"/>
              </a:rPr>
              <a:t>X</a:t>
            </a:r>
            <a:r>
              <a:rPr lang="zh-CN" altLang="en-US" dirty="0">
                <a:latin typeface="幼圆" panose="02010509060101010101" pitchFamily="49" charset="-122"/>
                <a:ea typeface="幼圆" panose="02010509060101010101" pitchFamily="49" charset="-122"/>
              </a:rPr>
              <a:t>锁</a:t>
            </a:r>
          </a:p>
          <a:p>
            <a:pPr>
              <a:lnSpc>
                <a:spcPct val="150000"/>
              </a:lnSpc>
              <a:spcBef>
                <a:spcPts val="0"/>
              </a:spcBef>
              <a:buClr>
                <a:schemeClr val="accent1"/>
              </a:buClr>
              <a:buFont typeface="Wingdings" pitchFamily="2" charset="2"/>
              <a:buChar char="n"/>
            </a:pPr>
            <a:r>
              <a:rPr lang="zh-CN" altLang="en-US" dirty="0">
                <a:latin typeface="幼圆" panose="02010509060101010101" pitchFamily="49" charset="-122"/>
                <a:ea typeface="幼圆" panose="02010509060101010101" pitchFamily="49" charset="-122"/>
              </a:rPr>
              <a:t>这时</a:t>
            </a:r>
            <a:r>
              <a:rPr lang="en-US" dirty="0">
                <a:latin typeface="幼圆" panose="02010509060101010101" pitchFamily="49" charset="-122"/>
                <a:ea typeface="幼圆" panose="02010509060101010101" pitchFamily="49" charset="-122"/>
              </a:rPr>
              <a:t>T2</a:t>
            </a:r>
            <a:r>
              <a:rPr lang="zh-CN" altLang="en-US" dirty="0">
                <a:latin typeface="幼圆" panose="02010509060101010101" pitchFamily="49" charset="-122"/>
                <a:ea typeface="幼圆" panose="02010509060101010101" pitchFamily="49" charset="-122"/>
              </a:rPr>
              <a:t>读到的</a:t>
            </a:r>
            <a:r>
              <a:rPr lang="en-US" dirty="0">
                <a:latin typeface="幼圆" panose="02010509060101010101" pitchFamily="49" charset="-122"/>
                <a:ea typeface="幼圆" panose="02010509060101010101" pitchFamily="49" charset="-122"/>
              </a:rPr>
              <a:t>A</a:t>
            </a:r>
            <a:r>
              <a:rPr lang="zh-CN" altLang="en-US" dirty="0">
                <a:latin typeface="幼圆" panose="02010509060101010101" pitchFamily="49" charset="-122"/>
                <a:ea typeface="幼圆" panose="02010509060101010101" pitchFamily="49" charset="-122"/>
              </a:rPr>
              <a:t>已经是</a:t>
            </a:r>
            <a:r>
              <a:rPr lang="en-US" dirty="0">
                <a:latin typeface="幼圆" panose="02010509060101010101" pitchFamily="49" charset="-122"/>
                <a:ea typeface="幼圆" panose="02010509060101010101" pitchFamily="49" charset="-122"/>
              </a:rPr>
              <a:t>T1</a:t>
            </a:r>
            <a:r>
              <a:rPr lang="zh-CN" altLang="en-US" dirty="0">
                <a:latin typeface="幼圆" panose="02010509060101010101" pitchFamily="49" charset="-122"/>
                <a:ea typeface="幼圆" panose="02010509060101010101" pitchFamily="49" charset="-122"/>
              </a:rPr>
              <a:t>更新过的值</a:t>
            </a:r>
            <a:r>
              <a:rPr lang="en-US" dirty="0">
                <a:latin typeface="幼圆" panose="02010509060101010101" pitchFamily="49" charset="-122"/>
                <a:ea typeface="幼圆" panose="02010509060101010101" pitchFamily="49" charset="-122"/>
              </a:rPr>
              <a:t>15</a:t>
            </a:r>
          </a:p>
          <a:p>
            <a:pPr>
              <a:lnSpc>
                <a:spcPct val="150000"/>
              </a:lnSpc>
              <a:spcBef>
                <a:spcPts val="0"/>
              </a:spcBef>
              <a:buClr>
                <a:schemeClr val="accent1"/>
              </a:buClr>
              <a:buFont typeface="Wingdings" pitchFamily="2" charset="2"/>
              <a:buChar char="n"/>
            </a:pPr>
            <a:r>
              <a:rPr lang="en-US" dirty="0">
                <a:latin typeface="幼圆" panose="02010509060101010101" pitchFamily="49" charset="-122"/>
                <a:ea typeface="幼圆" panose="02010509060101010101" pitchFamily="49" charset="-122"/>
              </a:rPr>
              <a:t>T2</a:t>
            </a:r>
            <a:r>
              <a:rPr lang="zh-CN" altLang="en-US" dirty="0">
                <a:latin typeface="幼圆" panose="02010509060101010101" pitchFamily="49" charset="-122"/>
                <a:ea typeface="幼圆" panose="02010509060101010101" pitchFamily="49" charset="-122"/>
              </a:rPr>
              <a:t>按此新的</a:t>
            </a:r>
            <a:r>
              <a:rPr lang="en-US" dirty="0">
                <a:latin typeface="幼圆" panose="02010509060101010101" pitchFamily="49" charset="-122"/>
                <a:ea typeface="幼圆" panose="02010509060101010101" pitchFamily="49" charset="-122"/>
              </a:rPr>
              <a:t>A</a:t>
            </a:r>
            <a:r>
              <a:rPr lang="zh-CN" altLang="en-US" dirty="0">
                <a:latin typeface="幼圆" panose="02010509060101010101" pitchFamily="49" charset="-122"/>
                <a:ea typeface="幼圆" panose="02010509060101010101" pitchFamily="49" charset="-122"/>
              </a:rPr>
              <a:t>值进行运算，并将结果值</a:t>
            </a:r>
            <a:r>
              <a:rPr lang="en-US" dirty="0">
                <a:latin typeface="幼圆" panose="02010509060101010101" pitchFamily="49" charset="-122"/>
                <a:ea typeface="幼圆" panose="02010509060101010101" pitchFamily="49" charset="-122"/>
              </a:rPr>
              <a:t>A=14</a:t>
            </a:r>
            <a:r>
              <a:rPr lang="zh-CN" altLang="en-US" dirty="0">
                <a:latin typeface="幼圆" panose="02010509060101010101" pitchFamily="49" charset="-122"/>
                <a:ea typeface="幼圆" panose="02010509060101010101" pitchFamily="49" charset="-122"/>
              </a:rPr>
              <a:t>送回到磁盘。避免了丢失</a:t>
            </a:r>
            <a:r>
              <a:rPr lang="en-US" dirty="0">
                <a:latin typeface="幼圆" panose="02010509060101010101" pitchFamily="49" charset="-122"/>
                <a:ea typeface="幼圆" panose="02010509060101010101" pitchFamily="49" charset="-122"/>
              </a:rPr>
              <a:t>T1</a:t>
            </a:r>
            <a:r>
              <a:rPr lang="zh-CN" altLang="en-US" dirty="0">
                <a:latin typeface="幼圆" panose="02010509060101010101" pitchFamily="49" charset="-122"/>
                <a:ea typeface="幼圆" panose="02010509060101010101" pitchFamily="49" charset="-122"/>
              </a:rPr>
              <a:t>的更新。</a:t>
            </a:r>
          </a:p>
        </p:txBody>
      </p:sp>
      <p:sp>
        <p:nvSpPr>
          <p:cNvPr id="31809" name="Text Box 65"/>
          <p:cNvSpPr txBox="1">
            <a:spLocks noChangeArrowheads="1"/>
          </p:cNvSpPr>
          <p:nvPr/>
        </p:nvSpPr>
        <p:spPr bwMode="auto">
          <a:xfrm>
            <a:off x="35496" y="894120"/>
            <a:ext cx="3024336" cy="52322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sz="2400">
                <a:solidFill>
                  <a:schemeClr val="tx1"/>
                </a:solidFill>
                <a:latin typeface="Times New Roman" pitchFamily="18" charset="0"/>
                <a:ea typeface="宋体" pitchFamily="2" charset="-122"/>
              </a:defRPr>
            </a:lvl1pPr>
            <a:lvl2pPr algn="l">
              <a:defRPr sz="2400">
                <a:solidFill>
                  <a:schemeClr val="tx1"/>
                </a:solidFill>
                <a:latin typeface="Times New Roman" pitchFamily="18" charset="0"/>
                <a:ea typeface="宋体" pitchFamily="2" charset="-122"/>
              </a:defRPr>
            </a:lvl2pPr>
            <a:lvl3pPr algn="l">
              <a:defRPr sz="2400">
                <a:solidFill>
                  <a:schemeClr val="tx1"/>
                </a:solidFill>
                <a:latin typeface="Times New Roman" pitchFamily="18" charset="0"/>
                <a:ea typeface="宋体" pitchFamily="2" charset="-122"/>
              </a:defRPr>
            </a:lvl3pPr>
            <a:lvl4pPr algn="l">
              <a:defRPr sz="2400">
                <a:solidFill>
                  <a:schemeClr val="tx1"/>
                </a:solidFill>
                <a:latin typeface="Times New Roman" pitchFamily="18" charset="0"/>
                <a:ea typeface="宋体" pitchFamily="2" charset="-122"/>
              </a:defRPr>
            </a:lvl4pPr>
            <a:lvl5pPr algn="l">
              <a:defRPr sz="2400">
                <a:solidFill>
                  <a:schemeClr val="tx1"/>
                </a:solidFill>
                <a:latin typeface="Times New Roman" pitchFamily="18" charset="0"/>
                <a:ea typeface="宋体" pitchFamily="2" charset="-122"/>
              </a:defRPr>
            </a:lvl5pPr>
            <a:lvl6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ctr"/>
            <a:r>
              <a:rPr lang="zh-CN" altLang="en-US" sz="2800" dirty="0">
                <a:latin typeface="黑体" pitchFamily="2" charset="-122"/>
                <a:ea typeface="黑体" pitchFamily="2" charset="-122"/>
              </a:rPr>
              <a:t>没有丢失</a:t>
            </a:r>
            <a:r>
              <a:rPr lang="zh-CN" altLang="en-US" sz="2800" dirty="0" smtClean="0">
                <a:latin typeface="黑体" pitchFamily="2" charset="-122"/>
                <a:ea typeface="黑体" pitchFamily="2" charset="-122"/>
              </a:rPr>
              <a:t>修改：</a:t>
            </a:r>
            <a:endParaRPr lang="zh-CN" altLang="en-US" sz="2800" dirty="0">
              <a:latin typeface="黑体" pitchFamily="2" charset="-122"/>
              <a:ea typeface="黑体" pitchFamily="2" charset="-122"/>
            </a:endParaRPr>
          </a:p>
        </p:txBody>
      </p:sp>
    </p:spTree>
    <p:extLst>
      <p:ext uri="{BB962C8B-B14F-4D97-AF65-F5344CB8AC3E}">
        <p14:creationId xmlns:p14="http://schemas.microsoft.com/office/powerpoint/2010/main" val="2623093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0" y="190500"/>
            <a:ext cx="7343775" cy="419100"/>
          </a:xfrm>
        </p:spPr>
        <p:txBody>
          <a:bodyPr/>
          <a:lstStyle/>
          <a:p>
            <a:pPr algn="l"/>
            <a:r>
              <a:rPr lang="zh-CN" altLang="en-US" sz="3200">
                <a:ea typeface="黑体" pitchFamily="2" charset="-122"/>
              </a:rPr>
              <a:t>使用封锁机制解决不可重复读问题</a:t>
            </a:r>
          </a:p>
        </p:txBody>
      </p:sp>
      <p:graphicFrame>
        <p:nvGraphicFramePr>
          <p:cNvPr id="32771" name="Group 3"/>
          <p:cNvGraphicFramePr>
            <a:graphicFrameLocks noGrp="1"/>
          </p:cNvGraphicFramePr>
          <p:nvPr>
            <p:ph type="tbl" idx="4294967295"/>
            <p:extLst>
              <p:ext uri="{D42A27DB-BD31-4B8C-83A1-F6EECF244321}">
                <p14:modId xmlns:p14="http://schemas.microsoft.com/office/powerpoint/2010/main" val="544947503"/>
              </p:ext>
            </p:extLst>
          </p:nvPr>
        </p:nvGraphicFramePr>
        <p:xfrm>
          <a:off x="6228184" y="1092109"/>
          <a:ext cx="2520007" cy="4229057"/>
        </p:xfrm>
        <a:graphic>
          <a:graphicData uri="http://schemas.openxmlformats.org/drawingml/2006/table">
            <a:tbl>
              <a:tblPr/>
              <a:tblGrid>
                <a:gridCol w="1432569"/>
                <a:gridCol w="1087438"/>
              </a:tblGrid>
              <a:tr h="260615">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Times New Roman" pitchFamily="18" charset="0"/>
                          <a:ea typeface="宋体" pitchFamily="2" charset="-122"/>
                        </a:rPr>
                        <a:t>T</a:t>
                      </a:r>
                      <a:r>
                        <a:rPr kumimoji="0" lang="en-US" sz="1000" b="0" i="0" u="none" strike="noStrike" cap="none" normalizeH="0" baseline="-30000" dirty="0" smtClean="0">
                          <a:ln>
                            <a:noFill/>
                          </a:ln>
                          <a:solidFill>
                            <a:schemeClr val="tx1"/>
                          </a:solidFill>
                          <a:effectLst/>
                          <a:latin typeface="Times New Roman" pitchFamily="18" charset="0"/>
                          <a:ea typeface="宋体" pitchFamily="2" charset="-122"/>
                        </a:rPr>
                        <a:t>1</a:t>
                      </a:r>
                      <a:endParaRPr kumimoji="0" lang="en-US" sz="1000" b="0" i="0" u="none" strike="noStrike" cap="none" normalizeH="0" baseline="0" dirty="0" smtClean="0">
                        <a:ln>
                          <a:noFill/>
                        </a:ln>
                        <a:solidFill>
                          <a:schemeClr val="tx1"/>
                        </a:solidFill>
                        <a:effectLst/>
                        <a:latin typeface="Times New Roman" pitchFamily="18" charset="0"/>
                        <a:ea typeface="宋体" pitchFamily="2" charset="-122"/>
                      </a:endParaRPr>
                    </a:p>
                  </a:txBody>
                  <a:tcPr marT="38100" marB="38100"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000" b="0" i="0" u="none" strike="noStrike" cap="none" normalizeH="0" baseline="0" smtClean="0">
                          <a:ln>
                            <a:noFill/>
                          </a:ln>
                          <a:solidFill>
                            <a:schemeClr val="tx1"/>
                          </a:solidFill>
                          <a:effectLst/>
                          <a:latin typeface="Times New Roman" pitchFamily="18" charset="0"/>
                          <a:ea typeface="宋体" pitchFamily="2" charset="-122"/>
                        </a:rPr>
                        <a:t>T</a:t>
                      </a:r>
                      <a:r>
                        <a:rPr kumimoji="0" lang="en-US" sz="1000" b="0" i="0" u="none" strike="noStrike" cap="none" normalizeH="0" baseline="-30000" smtClean="0">
                          <a:ln>
                            <a:noFill/>
                          </a:ln>
                          <a:solidFill>
                            <a:schemeClr val="tx1"/>
                          </a:solidFill>
                          <a:effectLst/>
                          <a:latin typeface="Times New Roman" pitchFamily="18" charset="0"/>
                          <a:ea typeface="宋体" pitchFamily="2" charset="-122"/>
                        </a:rPr>
                        <a:t>2</a:t>
                      </a:r>
                      <a:endParaRPr kumimoji="0" lang="en-US" sz="1000" b="0"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lnL w="127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r>
              <a:tr h="198438">
                <a:tc>
                  <a:txBody>
                    <a:bodyPr/>
                    <a:lstStyle/>
                    <a:p>
                      <a:pPr marL="0" marR="0" lvl="0" indent="0" algn="l" defTabSz="914400" rtl="0" eaLnBrk="1" fontAlgn="base" latinLnBrk="0" hangingPunct="1">
                        <a:lnSpc>
                          <a:spcPct val="80000"/>
                        </a:lnSpc>
                        <a:spcBef>
                          <a:spcPct val="0"/>
                        </a:spcBef>
                        <a:spcAft>
                          <a:spcPct val="0"/>
                        </a:spcAft>
                        <a:buClrTx/>
                        <a:buSzTx/>
                        <a:buFont typeface="Wingdings" pitchFamily="2" charset="2"/>
                        <a:buNone/>
                        <a:tabLst/>
                      </a:pPr>
                      <a:r>
                        <a:rPr kumimoji="0" lang="zh-CN" altLang="en-US" sz="1000" b="1" i="0" u="none" strike="noStrike" cap="none" normalizeH="0" baseline="0" dirty="0" smtClean="0">
                          <a:ln>
                            <a:noFill/>
                          </a:ln>
                          <a:solidFill>
                            <a:schemeClr val="tx1"/>
                          </a:solidFill>
                          <a:effectLst/>
                          <a:latin typeface="Times New Roman" pitchFamily="18" charset="0"/>
                          <a:ea typeface="宋体" pitchFamily="2" charset="-122"/>
                        </a:rPr>
                        <a:t>① </a:t>
                      </a:r>
                      <a:r>
                        <a:rPr kumimoji="0" lang="en-US" sz="1000" b="1" i="0" u="none" strike="noStrike" cap="none" normalizeH="0" baseline="0" dirty="0" err="1" smtClean="0">
                          <a:ln>
                            <a:noFill/>
                          </a:ln>
                          <a:solidFill>
                            <a:schemeClr val="tx1"/>
                          </a:solidFill>
                          <a:effectLst/>
                          <a:latin typeface="Times New Roman" pitchFamily="18" charset="0"/>
                          <a:ea typeface="宋体" pitchFamily="2" charset="-122"/>
                        </a:rPr>
                        <a:t>Slock</a:t>
                      </a:r>
                      <a:r>
                        <a:rPr kumimoji="0" lang="en-US" sz="1000" b="1" i="0" u="none" strike="noStrike" cap="none" normalizeH="0" baseline="0" dirty="0" smtClean="0">
                          <a:ln>
                            <a:noFill/>
                          </a:ln>
                          <a:solidFill>
                            <a:schemeClr val="tx1"/>
                          </a:solidFill>
                          <a:effectLst/>
                          <a:latin typeface="Times New Roman" pitchFamily="18" charset="0"/>
                          <a:ea typeface="宋体" pitchFamily="2" charset="-122"/>
                        </a:rPr>
                        <a:t> A</a:t>
                      </a:r>
                    </a:p>
                  </a:txBody>
                  <a:tcPr marT="38100" marB="38100"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itchFamily="2" charset="2"/>
                        <a:buNone/>
                        <a:tabLst/>
                      </a:pPr>
                      <a:endParaRPr kumimoji="0" lang="zh-CN" altLang="zh-CN" sz="1000" b="1" i="0" u="none" strike="noStrike" cap="none" normalizeH="0" baseline="0" smtClean="0">
                        <a:ln>
                          <a:noFill/>
                        </a:ln>
                        <a:solidFill>
                          <a:schemeClr val="tx1"/>
                        </a:solidFill>
                        <a:effectLst/>
                        <a:latin typeface="Arial" pitchFamily="34" charset="0"/>
                        <a:ea typeface="宋体" pitchFamily="2" charset="-122"/>
                      </a:endParaRPr>
                    </a:p>
                  </a:txBody>
                  <a:tcPr marT="38100" marB="38100"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r>
              <a:tr h="198438">
                <a:tc>
                  <a:txBody>
                    <a:bodyPr/>
                    <a:lstStyle/>
                    <a:p>
                      <a:pPr marL="0" marR="0" lvl="0" indent="0" algn="l" defTabSz="914400" rtl="0" eaLnBrk="1" fontAlgn="base" latinLnBrk="0" hangingPunct="1">
                        <a:lnSpc>
                          <a:spcPct val="80000"/>
                        </a:lnSpc>
                        <a:spcBef>
                          <a:spcPct val="0"/>
                        </a:spcBef>
                        <a:spcAft>
                          <a:spcPct val="0"/>
                        </a:spcAft>
                        <a:buClrTx/>
                        <a:buSzTx/>
                        <a:buFont typeface="Wingdings" pitchFamily="2" charset="2"/>
                        <a:buNone/>
                        <a:tabLst/>
                      </a:pPr>
                      <a:r>
                        <a:rPr kumimoji="0" lang="en-US" sz="1000" b="1" i="0" u="none" strike="noStrike" cap="none" normalizeH="0" baseline="0" smtClean="0">
                          <a:ln>
                            <a:noFill/>
                          </a:ln>
                          <a:solidFill>
                            <a:schemeClr val="tx1"/>
                          </a:solidFill>
                          <a:effectLst/>
                          <a:latin typeface="Times New Roman" pitchFamily="18" charset="0"/>
                          <a:ea typeface="宋体" pitchFamily="2" charset="-122"/>
                        </a:rPr>
                        <a:t>Slock B</a:t>
                      </a:r>
                    </a:p>
                  </a:txBody>
                  <a:tcPr marT="38100" marB="38100"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itchFamily="2" charset="2"/>
                        <a:buNone/>
                        <a:tabLst/>
                      </a:pPr>
                      <a:endParaRPr kumimoji="0" lang="zh-CN" altLang="zh-CN" sz="1000" b="1" i="0" u="none" strike="noStrike" cap="none" normalizeH="0" baseline="0" smtClean="0">
                        <a:ln>
                          <a:noFill/>
                        </a:ln>
                        <a:solidFill>
                          <a:schemeClr val="tx1"/>
                        </a:solidFill>
                        <a:effectLst/>
                        <a:latin typeface="Arial" pitchFamily="34" charset="0"/>
                        <a:ea typeface="宋体" pitchFamily="2" charset="-122"/>
                      </a:endParaRPr>
                    </a:p>
                  </a:txBody>
                  <a:tcPr marT="38100" marB="38100"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r>
              <a:tr h="198438">
                <a:tc>
                  <a:txBody>
                    <a:bodyPr/>
                    <a:lstStyle/>
                    <a:p>
                      <a:pPr marL="0" marR="0" lvl="0" indent="0" algn="l" defTabSz="914400" rtl="0" eaLnBrk="1" fontAlgn="base" latinLnBrk="0" hangingPunct="1">
                        <a:lnSpc>
                          <a:spcPct val="80000"/>
                        </a:lnSpc>
                        <a:spcBef>
                          <a:spcPct val="0"/>
                        </a:spcBef>
                        <a:spcAft>
                          <a:spcPct val="0"/>
                        </a:spcAft>
                        <a:buClrTx/>
                        <a:buSzTx/>
                        <a:buFont typeface="Wingdings" pitchFamily="2" charset="2"/>
                        <a:buNone/>
                        <a:tabLst/>
                      </a:pPr>
                      <a:r>
                        <a:rPr kumimoji="0" lang="en-US" sz="1000" b="1" i="0" u="none" strike="noStrike" cap="none" normalizeH="0" baseline="0" smtClean="0">
                          <a:ln>
                            <a:noFill/>
                          </a:ln>
                          <a:solidFill>
                            <a:schemeClr val="tx1"/>
                          </a:solidFill>
                          <a:effectLst/>
                          <a:latin typeface="Times New Roman" pitchFamily="18" charset="0"/>
                          <a:ea typeface="宋体" pitchFamily="2" charset="-122"/>
                        </a:rPr>
                        <a:t>R(A)=50</a:t>
                      </a:r>
                    </a:p>
                  </a:txBody>
                  <a:tcPr marT="38100" marB="38100"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itchFamily="2" charset="2"/>
                        <a:buNone/>
                        <a:tabLst/>
                      </a:pPr>
                      <a:endParaRPr kumimoji="0" lang="zh-CN" altLang="zh-CN" sz="1000" b="1" i="0" u="none" strike="noStrike" cap="none" normalizeH="0" baseline="0" smtClean="0">
                        <a:ln>
                          <a:noFill/>
                        </a:ln>
                        <a:solidFill>
                          <a:schemeClr val="tx1"/>
                        </a:solidFill>
                        <a:effectLst/>
                        <a:latin typeface="Arial" pitchFamily="34" charset="0"/>
                        <a:ea typeface="宋体" pitchFamily="2" charset="-122"/>
                      </a:endParaRPr>
                    </a:p>
                  </a:txBody>
                  <a:tcPr marT="38100" marB="38100"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r>
              <a:tr h="198438">
                <a:tc>
                  <a:txBody>
                    <a:bodyPr/>
                    <a:lstStyle/>
                    <a:p>
                      <a:pPr marL="0" marR="0" lvl="0" indent="0" algn="l" defTabSz="914400" rtl="0" eaLnBrk="1" fontAlgn="base" latinLnBrk="0" hangingPunct="1">
                        <a:lnSpc>
                          <a:spcPct val="80000"/>
                        </a:lnSpc>
                        <a:spcBef>
                          <a:spcPct val="0"/>
                        </a:spcBef>
                        <a:spcAft>
                          <a:spcPct val="0"/>
                        </a:spcAft>
                        <a:buClrTx/>
                        <a:buSzTx/>
                        <a:buFont typeface="Wingdings" pitchFamily="2" charset="2"/>
                        <a:buNone/>
                        <a:tabLst/>
                      </a:pPr>
                      <a:r>
                        <a:rPr kumimoji="0" lang="en-US" sz="1000" b="1" i="0" u="none" strike="noStrike" cap="none" normalizeH="0" baseline="0" smtClean="0">
                          <a:ln>
                            <a:noFill/>
                          </a:ln>
                          <a:solidFill>
                            <a:schemeClr val="tx1"/>
                          </a:solidFill>
                          <a:effectLst/>
                          <a:latin typeface="Times New Roman" pitchFamily="18" charset="0"/>
                          <a:ea typeface="宋体" pitchFamily="2" charset="-122"/>
                        </a:rPr>
                        <a:t>R(B)=100</a:t>
                      </a:r>
                    </a:p>
                  </a:txBody>
                  <a:tcPr marT="38100" marB="38100"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itchFamily="2" charset="2"/>
                        <a:buNone/>
                        <a:tabLst/>
                      </a:pPr>
                      <a:endParaRPr kumimoji="0" lang="zh-CN" altLang="zh-CN" sz="1000" b="1" i="0" u="none" strike="noStrike" cap="none" normalizeH="0" baseline="0" smtClean="0">
                        <a:ln>
                          <a:noFill/>
                        </a:ln>
                        <a:solidFill>
                          <a:schemeClr val="tx1"/>
                        </a:solidFill>
                        <a:effectLst/>
                        <a:latin typeface="Arial" pitchFamily="34" charset="0"/>
                        <a:ea typeface="宋体" pitchFamily="2" charset="-122"/>
                      </a:endParaRPr>
                    </a:p>
                  </a:txBody>
                  <a:tcPr marT="38100" marB="38100"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r>
              <a:tr h="198438">
                <a:tc>
                  <a:txBody>
                    <a:bodyPr/>
                    <a:lstStyle/>
                    <a:p>
                      <a:pPr marL="0" marR="0" lvl="0" indent="0" algn="l" defTabSz="914400" rtl="0" eaLnBrk="1" fontAlgn="base" latinLnBrk="0" hangingPunct="1">
                        <a:lnSpc>
                          <a:spcPct val="80000"/>
                        </a:lnSpc>
                        <a:spcBef>
                          <a:spcPct val="0"/>
                        </a:spcBef>
                        <a:spcAft>
                          <a:spcPct val="0"/>
                        </a:spcAft>
                        <a:buClrTx/>
                        <a:buSzTx/>
                        <a:buFont typeface="Wingdings" pitchFamily="2" charset="2"/>
                        <a:buNone/>
                        <a:tabLst/>
                      </a:pPr>
                      <a:r>
                        <a:rPr kumimoji="0" lang="zh-CN" altLang="en-US" sz="1000" b="1" i="0" u="none" strike="noStrike" cap="none" normalizeH="0" baseline="0" smtClean="0">
                          <a:ln>
                            <a:noFill/>
                          </a:ln>
                          <a:solidFill>
                            <a:schemeClr val="tx1"/>
                          </a:solidFill>
                          <a:effectLst/>
                          <a:latin typeface="Times New Roman" pitchFamily="18" charset="0"/>
                          <a:ea typeface="宋体" pitchFamily="2" charset="-122"/>
                        </a:rPr>
                        <a:t>求和</a:t>
                      </a:r>
                      <a:r>
                        <a:rPr kumimoji="0" lang="en-US" sz="1000" b="1" i="0" u="none" strike="noStrike" cap="none" normalizeH="0" baseline="0" smtClean="0">
                          <a:ln>
                            <a:noFill/>
                          </a:ln>
                          <a:solidFill>
                            <a:schemeClr val="tx1"/>
                          </a:solidFill>
                          <a:effectLst/>
                          <a:latin typeface="Times New Roman" pitchFamily="18" charset="0"/>
                          <a:ea typeface="宋体" pitchFamily="2" charset="-122"/>
                        </a:rPr>
                        <a:t>=150</a:t>
                      </a:r>
                    </a:p>
                  </a:txBody>
                  <a:tcPr marT="38100" marB="38100"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itchFamily="2" charset="2"/>
                        <a:buNone/>
                        <a:tabLst/>
                      </a:pPr>
                      <a:endParaRPr kumimoji="0" lang="zh-CN" altLang="zh-CN" sz="1000" b="1" i="0" u="none" strike="noStrike" cap="none" normalizeH="0" baseline="0" dirty="0" smtClean="0">
                        <a:ln>
                          <a:noFill/>
                        </a:ln>
                        <a:solidFill>
                          <a:schemeClr val="tx1"/>
                        </a:solidFill>
                        <a:effectLst/>
                        <a:latin typeface="Arial" pitchFamily="34" charset="0"/>
                        <a:ea typeface="宋体" pitchFamily="2" charset="-122"/>
                      </a:endParaRPr>
                    </a:p>
                  </a:txBody>
                  <a:tcPr marT="38100" marB="38100"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r>
              <a:tr h="198438">
                <a:tc>
                  <a:txBody>
                    <a:bodyPr/>
                    <a:lstStyle/>
                    <a:p>
                      <a:pPr marL="0" marR="0" lvl="0" indent="0" algn="l" defTabSz="914400" rtl="0" eaLnBrk="1" fontAlgn="base" latinLnBrk="0" hangingPunct="1">
                        <a:lnSpc>
                          <a:spcPct val="80000"/>
                        </a:lnSpc>
                        <a:spcBef>
                          <a:spcPct val="0"/>
                        </a:spcBef>
                        <a:spcAft>
                          <a:spcPct val="0"/>
                        </a:spcAft>
                        <a:buClrTx/>
                        <a:buSzTx/>
                        <a:buFont typeface="Wingdings" pitchFamily="2" charset="2"/>
                        <a:buNone/>
                        <a:tabLst/>
                      </a:pPr>
                      <a:r>
                        <a:rPr kumimoji="0" lang="zh-CN" altLang="zh-CN" sz="1000" b="1" i="0" u="none" strike="noStrike" cap="none" normalizeH="0" baseline="0" smtClean="0">
                          <a:ln>
                            <a:noFill/>
                          </a:ln>
                          <a:solidFill>
                            <a:schemeClr val="tx1"/>
                          </a:solidFill>
                          <a:effectLst/>
                          <a:latin typeface="Times New Roman" pitchFamily="18" charset="0"/>
                          <a:ea typeface="宋体" pitchFamily="2" charset="-122"/>
                        </a:rPr>
                        <a:t>②</a:t>
                      </a:r>
                    </a:p>
                  </a:txBody>
                  <a:tcPr marT="38100" marB="38100"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80000"/>
                        </a:lnSpc>
                        <a:spcBef>
                          <a:spcPct val="0"/>
                        </a:spcBef>
                        <a:spcAft>
                          <a:spcPct val="0"/>
                        </a:spcAft>
                        <a:buClrTx/>
                        <a:buSzTx/>
                        <a:buFont typeface="Wingdings" pitchFamily="2" charset="2"/>
                        <a:buNone/>
                        <a:tabLst/>
                      </a:pPr>
                      <a:r>
                        <a:rPr kumimoji="0" lang="en-US" sz="1000" b="1" i="0" u="none" strike="noStrike" cap="none" normalizeH="0" baseline="0" smtClean="0">
                          <a:ln>
                            <a:noFill/>
                          </a:ln>
                          <a:solidFill>
                            <a:schemeClr val="tx1"/>
                          </a:solidFill>
                          <a:effectLst/>
                          <a:latin typeface="Times New Roman" pitchFamily="18" charset="0"/>
                          <a:ea typeface="宋体" pitchFamily="2" charset="-122"/>
                        </a:rPr>
                        <a:t>Xlock B</a:t>
                      </a:r>
                    </a:p>
                  </a:txBody>
                  <a:tcPr marT="38100" marB="38100"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r>
              <a:tr h="198438">
                <a:tc>
                  <a:txBody>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itchFamily="2" charset="2"/>
                        <a:buNone/>
                        <a:tabLst/>
                      </a:pPr>
                      <a:endParaRPr kumimoji="0" lang="zh-CN" altLang="zh-CN" sz="1000" b="1" i="0" u="none" strike="noStrike" cap="none" normalizeH="0" baseline="0" smtClean="0">
                        <a:ln>
                          <a:noFill/>
                        </a:ln>
                        <a:solidFill>
                          <a:schemeClr val="tx1"/>
                        </a:solidFill>
                        <a:effectLst/>
                        <a:latin typeface="Arial" pitchFamily="34" charset="0"/>
                        <a:ea typeface="宋体" pitchFamily="2" charset="-122"/>
                      </a:endParaRPr>
                    </a:p>
                  </a:txBody>
                  <a:tcPr marT="38100" marB="38100"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80000"/>
                        </a:lnSpc>
                        <a:spcBef>
                          <a:spcPct val="0"/>
                        </a:spcBef>
                        <a:spcAft>
                          <a:spcPct val="0"/>
                        </a:spcAft>
                        <a:buClrTx/>
                        <a:buSzTx/>
                        <a:buFont typeface="Wingdings" pitchFamily="2" charset="2"/>
                        <a:buNone/>
                        <a:tabLst/>
                      </a:pPr>
                      <a:r>
                        <a:rPr kumimoji="0" lang="zh-CN" sz="1000" b="1" i="0" u="none" strike="noStrike" cap="none" normalizeH="0" baseline="0" smtClean="0">
                          <a:ln>
                            <a:noFill/>
                          </a:ln>
                          <a:solidFill>
                            <a:schemeClr val="tx1"/>
                          </a:solidFill>
                          <a:effectLst/>
                          <a:latin typeface="Times New Roman" pitchFamily="18" charset="0"/>
                          <a:ea typeface="宋体" pitchFamily="2" charset="-122"/>
                        </a:rPr>
                        <a:t>等待</a:t>
                      </a:r>
                    </a:p>
                  </a:txBody>
                  <a:tcPr marT="38100" marB="38100"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r>
              <a:tr h="198438">
                <a:tc>
                  <a:txBody>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itchFamily="2" charset="2"/>
                        <a:buNone/>
                        <a:tabLst/>
                      </a:pPr>
                      <a:endParaRPr kumimoji="0" lang="zh-CN" altLang="zh-CN" sz="1000" b="1" i="0" u="none" strike="noStrike" cap="none" normalizeH="0" baseline="0" smtClean="0">
                        <a:ln>
                          <a:noFill/>
                        </a:ln>
                        <a:solidFill>
                          <a:schemeClr val="tx1"/>
                        </a:solidFill>
                        <a:effectLst/>
                        <a:latin typeface="Arial" pitchFamily="34" charset="0"/>
                        <a:ea typeface="宋体" pitchFamily="2" charset="-122"/>
                      </a:endParaRPr>
                    </a:p>
                  </a:txBody>
                  <a:tcPr marT="38100" marB="38100"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80000"/>
                        </a:lnSpc>
                        <a:spcBef>
                          <a:spcPct val="0"/>
                        </a:spcBef>
                        <a:spcAft>
                          <a:spcPct val="0"/>
                        </a:spcAft>
                        <a:buClrTx/>
                        <a:buSzTx/>
                        <a:buFont typeface="Wingdings" pitchFamily="2" charset="2"/>
                        <a:buNone/>
                        <a:tabLst/>
                      </a:pPr>
                      <a:r>
                        <a:rPr kumimoji="0" lang="zh-CN" sz="1000" b="1" i="0" u="none" strike="noStrike" cap="none" normalizeH="0" baseline="0" smtClean="0">
                          <a:ln>
                            <a:noFill/>
                          </a:ln>
                          <a:solidFill>
                            <a:schemeClr val="tx1"/>
                          </a:solidFill>
                          <a:effectLst/>
                          <a:latin typeface="Times New Roman" pitchFamily="18" charset="0"/>
                          <a:ea typeface="宋体" pitchFamily="2" charset="-122"/>
                        </a:rPr>
                        <a:t>等待</a:t>
                      </a:r>
                    </a:p>
                  </a:txBody>
                  <a:tcPr marT="38100" marB="38100"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r>
              <a:tr h="198438">
                <a:tc>
                  <a:txBody>
                    <a:bodyPr/>
                    <a:lstStyle/>
                    <a:p>
                      <a:pPr marL="0" marR="0" lvl="0" indent="0" algn="l" defTabSz="914400" rtl="0" eaLnBrk="1" fontAlgn="base" latinLnBrk="0" hangingPunct="1">
                        <a:lnSpc>
                          <a:spcPct val="80000"/>
                        </a:lnSpc>
                        <a:spcBef>
                          <a:spcPct val="0"/>
                        </a:spcBef>
                        <a:spcAft>
                          <a:spcPct val="0"/>
                        </a:spcAft>
                        <a:buClrTx/>
                        <a:buSzTx/>
                        <a:buFont typeface="Wingdings" pitchFamily="2" charset="2"/>
                        <a:buNone/>
                        <a:tabLst/>
                      </a:pPr>
                      <a:r>
                        <a:rPr kumimoji="0" lang="zh-CN" altLang="en-US" sz="1000" b="1" i="0" u="none" strike="noStrike" cap="none" normalizeH="0" baseline="0" smtClean="0">
                          <a:ln>
                            <a:noFill/>
                          </a:ln>
                          <a:solidFill>
                            <a:schemeClr val="tx1"/>
                          </a:solidFill>
                          <a:effectLst/>
                          <a:latin typeface="Times New Roman" pitchFamily="18" charset="0"/>
                          <a:ea typeface="宋体" pitchFamily="2" charset="-122"/>
                        </a:rPr>
                        <a:t>③ </a:t>
                      </a:r>
                      <a:r>
                        <a:rPr kumimoji="0" lang="en-US" sz="1000" b="1" i="0" u="none" strike="noStrike" cap="none" normalizeH="0" baseline="0" smtClean="0">
                          <a:ln>
                            <a:noFill/>
                          </a:ln>
                          <a:solidFill>
                            <a:schemeClr val="tx1"/>
                          </a:solidFill>
                          <a:effectLst/>
                          <a:latin typeface="Times New Roman" pitchFamily="18" charset="0"/>
                          <a:ea typeface="宋体" pitchFamily="2" charset="-122"/>
                        </a:rPr>
                        <a:t>R(A)=50</a:t>
                      </a:r>
                    </a:p>
                  </a:txBody>
                  <a:tcPr marT="38100" marB="38100"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80000"/>
                        </a:lnSpc>
                        <a:spcBef>
                          <a:spcPct val="0"/>
                        </a:spcBef>
                        <a:spcAft>
                          <a:spcPct val="0"/>
                        </a:spcAft>
                        <a:buClrTx/>
                        <a:buSzTx/>
                        <a:buFont typeface="Wingdings" pitchFamily="2" charset="2"/>
                        <a:buNone/>
                        <a:tabLst/>
                      </a:pPr>
                      <a:r>
                        <a:rPr kumimoji="0" lang="zh-CN" sz="1000" b="1" i="0" u="none" strike="noStrike" cap="none" normalizeH="0" baseline="0" smtClean="0">
                          <a:ln>
                            <a:noFill/>
                          </a:ln>
                          <a:solidFill>
                            <a:schemeClr val="tx1"/>
                          </a:solidFill>
                          <a:effectLst/>
                          <a:latin typeface="Times New Roman" pitchFamily="18" charset="0"/>
                          <a:ea typeface="宋体" pitchFamily="2" charset="-122"/>
                        </a:rPr>
                        <a:t>等待</a:t>
                      </a:r>
                    </a:p>
                  </a:txBody>
                  <a:tcPr marT="38100" marB="38100"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r>
              <a:tr h="198438">
                <a:tc>
                  <a:txBody>
                    <a:bodyPr/>
                    <a:lstStyle/>
                    <a:p>
                      <a:pPr marL="0" marR="0" lvl="0" indent="0" algn="l" defTabSz="914400" rtl="0" eaLnBrk="1" fontAlgn="base" latinLnBrk="0" hangingPunct="1">
                        <a:lnSpc>
                          <a:spcPct val="80000"/>
                        </a:lnSpc>
                        <a:spcBef>
                          <a:spcPct val="0"/>
                        </a:spcBef>
                        <a:spcAft>
                          <a:spcPct val="0"/>
                        </a:spcAft>
                        <a:buClrTx/>
                        <a:buSzTx/>
                        <a:buFont typeface="Wingdings" pitchFamily="2" charset="2"/>
                        <a:buNone/>
                        <a:tabLst/>
                      </a:pPr>
                      <a:r>
                        <a:rPr kumimoji="0" lang="en-US" sz="1000" b="1" i="0" u="none" strike="noStrike" cap="none" normalizeH="0" baseline="0" smtClean="0">
                          <a:ln>
                            <a:noFill/>
                          </a:ln>
                          <a:solidFill>
                            <a:schemeClr val="tx1"/>
                          </a:solidFill>
                          <a:effectLst/>
                          <a:latin typeface="Times New Roman" pitchFamily="18" charset="0"/>
                          <a:ea typeface="宋体" pitchFamily="2" charset="-122"/>
                        </a:rPr>
                        <a:t>R(B)=100</a:t>
                      </a:r>
                    </a:p>
                  </a:txBody>
                  <a:tcPr marT="38100" marB="38100"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80000"/>
                        </a:lnSpc>
                        <a:spcBef>
                          <a:spcPct val="0"/>
                        </a:spcBef>
                        <a:spcAft>
                          <a:spcPct val="0"/>
                        </a:spcAft>
                        <a:buClrTx/>
                        <a:buSzTx/>
                        <a:buFont typeface="Wingdings" pitchFamily="2" charset="2"/>
                        <a:buNone/>
                        <a:tabLst/>
                      </a:pPr>
                      <a:r>
                        <a:rPr kumimoji="0" lang="zh-CN" sz="1000" b="1" i="0" u="none" strike="noStrike" cap="none" normalizeH="0" baseline="0" smtClean="0">
                          <a:ln>
                            <a:noFill/>
                          </a:ln>
                          <a:solidFill>
                            <a:schemeClr val="tx1"/>
                          </a:solidFill>
                          <a:effectLst/>
                          <a:latin typeface="Times New Roman" pitchFamily="18" charset="0"/>
                          <a:ea typeface="宋体" pitchFamily="2" charset="-122"/>
                        </a:rPr>
                        <a:t>等待</a:t>
                      </a:r>
                    </a:p>
                  </a:txBody>
                  <a:tcPr marT="38100" marB="38100"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r>
              <a:tr h="198120">
                <a:tc>
                  <a:txBody>
                    <a:bodyPr/>
                    <a:lstStyle/>
                    <a:p>
                      <a:pPr marL="0" marR="0" lvl="0" indent="0" algn="l" defTabSz="914400" rtl="0" eaLnBrk="1" fontAlgn="base" latinLnBrk="0" hangingPunct="1">
                        <a:lnSpc>
                          <a:spcPct val="80000"/>
                        </a:lnSpc>
                        <a:spcBef>
                          <a:spcPct val="0"/>
                        </a:spcBef>
                        <a:spcAft>
                          <a:spcPct val="0"/>
                        </a:spcAft>
                        <a:buClrTx/>
                        <a:buSzTx/>
                        <a:buFont typeface="Wingdings" pitchFamily="2" charset="2"/>
                        <a:buNone/>
                        <a:tabLst/>
                      </a:pPr>
                      <a:r>
                        <a:rPr kumimoji="0" lang="zh-CN" altLang="en-US" sz="1000" b="1" i="0" u="none" strike="noStrike" cap="none" normalizeH="0" baseline="0" smtClean="0">
                          <a:ln>
                            <a:noFill/>
                          </a:ln>
                          <a:solidFill>
                            <a:schemeClr val="tx1"/>
                          </a:solidFill>
                          <a:effectLst/>
                          <a:latin typeface="Times New Roman" pitchFamily="18" charset="0"/>
                          <a:ea typeface="宋体" pitchFamily="2" charset="-122"/>
                        </a:rPr>
                        <a:t>求和</a:t>
                      </a:r>
                      <a:r>
                        <a:rPr kumimoji="0" lang="en-US" sz="1000" b="1" i="0" u="none" strike="noStrike" cap="none" normalizeH="0" baseline="0" smtClean="0">
                          <a:ln>
                            <a:noFill/>
                          </a:ln>
                          <a:solidFill>
                            <a:schemeClr val="tx1"/>
                          </a:solidFill>
                          <a:effectLst/>
                          <a:latin typeface="Times New Roman" pitchFamily="18" charset="0"/>
                          <a:ea typeface="宋体" pitchFamily="2" charset="-122"/>
                        </a:rPr>
                        <a:t>=150</a:t>
                      </a:r>
                    </a:p>
                  </a:txBody>
                  <a:tcPr marT="38100" marB="38100"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80000"/>
                        </a:lnSpc>
                        <a:spcBef>
                          <a:spcPct val="0"/>
                        </a:spcBef>
                        <a:spcAft>
                          <a:spcPct val="0"/>
                        </a:spcAft>
                        <a:buClrTx/>
                        <a:buSzTx/>
                        <a:buFont typeface="Wingdings" pitchFamily="2" charset="2"/>
                        <a:buNone/>
                        <a:tabLst/>
                      </a:pPr>
                      <a:r>
                        <a:rPr kumimoji="0" lang="zh-CN" sz="1000" b="1" i="0" u="none" strike="noStrike" cap="none" normalizeH="0" baseline="0" smtClean="0">
                          <a:ln>
                            <a:noFill/>
                          </a:ln>
                          <a:solidFill>
                            <a:schemeClr val="tx1"/>
                          </a:solidFill>
                          <a:effectLst/>
                          <a:latin typeface="Times New Roman" pitchFamily="18" charset="0"/>
                          <a:ea typeface="宋体" pitchFamily="2" charset="-122"/>
                        </a:rPr>
                        <a:t>等待</a:t>
                      </a:r>
                    </a:p>
                  </a:txBody>
                  <a:tcPr marT="38100" marB="38100"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r>
              <a:tr h="198438">
                <a:tc>
                  <a:txBody>
                    <a:bodyPr/>
                    <a:lstStyle/>
                    <a:p>
                      <a:pPr marL="0" marR="0" lvl="0" indent="0" algn="l" defTabSz="914400" rtl="0" eaLnBrk="1" fontAlgn="base" latinLnBrk="0" hangingPunct="1">
                        <a:lnSpc>
                          <a:spcPct val="80000"/>
                        </a:lnSpc>
                        <a:spcBef>
                          <a:spcPct val="0"/>
                        </a:spcBef>
                        <a:spcAft>
                          <a:spcPct val="0"/>
                        </a:spcAft>
                        <a:buClrTx/>
                        <a:buSzTx/>
                        <a:buFont typeface="Wingdings" pitchFamily="2" charset="2"/>
                        <a:buNone/>
                        <a:tabLst/>
                      </a:pPr>
                      <a:r>
                        <a:rPr kumimoji="0" lang="en-US" sz="1000" b="1" i="0" u="none" strike="noStrike" cap="none" normalizeH="0" baseline="0" smtClean="0">
                          <a:ln>
                            <a:noFill/>
                          </a:ln>
                          <a:solidFill>
                            <a:schemeClr val="tx1"/>
                          </a:solidFill>
                          <a:effectLst/>
                          <a:latin typeface="Times New Roman" pitchFamily="18" charset="0"/>
                          <a:ea typeface="宋体" pitchFamily="2" charset="-122"/>
                        </a:rPr>
                        <a:t>Commit</a:t>
                      </a:r>
                    </a:p>
                  </a:txBody>
                  <a:tcPr marT="38100" marB="38100"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80000"/>
                        </a:lnSpc>
                        <a:spcBef>
                          <a:spcPct val="0"/>
                        </a:spcBef>
                        <a:spcAft>
                          <a:spcPct val="0"/>
                        </a:spcAft>
                        <a:buClrTx/>
                        <a:buSzTx/>
                        <a:buFont typeface="Wingdings" pitchFamily="2" charset="2"/>
                        <a:buNone/>
                        <a:tabLst/>
                      </a:pPr>
                      <a:r>
                        <a:rPr kumimoji="0" lang="zh-CN" sz="1000" b="1" i="0" u="none" strike="noStrike" cap="none" normalizeH="0" baseline="0" smtClean="0">
                          <a:ln>
                            <a:noFill/>
                          </a:ln>
                          <a:solidFill>
                            <a:schemeClr val="tx1"/>
                          </a:solidFill>
                          <a:effectLst/>
                          <a:latin typeface="Times New Roman" pitchFamily="18" charset="0"/>
                          <a:ea typeface="宋体" pitchFamily="2" charset="-122"/>
                        </a:rPr>
                        <a:t>等待</a:t>
                      </a:r>
                    </a:p>
                  </a:txBody>
                  <a:tcPr marT="38100" marB="38100"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r>
              <a:tr h="198438">
                <a:tc>
                  <a:txBody>
                    <a:bodyPr/>
                    <a:lstStyle/>
                    <a:p>
                      <a:pPr marL="0" marR="0" lvl="0" indent="0" algn="l" defTabSz="914400" rtl="0" eaLnBrk="1" fontAlgn="base" latinLnBrk="0" hangingPunct="1">
                        <a:lnSpc>
                          <a:spcPct val="80000"/>
                        </a:lnSpc>
                        <a:spcBef>
                          <a:spcPct val="0"/>
                        </a:spcBef>
                        <a:spcAft>
                          <a:spcPct val="0"/>
                        </a:spcAft>
                        <a:buClrTx/>
                        <a:buSzTx/>
                        <a:buFont typeface="Wingdings" pitchFamily="2" charset="2"/>
                        <a:buNone/>
                        <a:tabLst/>
                      </a:pPr>
                      <a:r>
                        <a:rPr kumimoji="0" lang="en-US" sz="1000" b="1" i="0" u="none" strike="noStrike" cap="none" normalizeH="0" baseline="0" smtClean="0">
                          <a:ln>
                            <a:noFill/>
                          </a:ln>
                          <a:solidFill>
                            <a:schemeClr val="tx1"/>
                          </a:solidFill>
                          <a:effectLst/>
                          <a:latin typeface="Times New Roman" pitchFamily="18" charset="0"/>
                          <a:ea typeface="宋体" pitchFamily="2" charset="-122"/>
                        </a:rPr>
                        <a:t>Unlock A</a:t>
                      </a:r>
                    </a:p>
                  </a:txBody>
                  <a:tcPr marT="38100" marB="38100"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80000"/>
                        </a:lnSpc>
                        <a:spcBef>
                          <a:spcPct val="0"/>
                        </a:spcBef>
                        <a:spcAft>
                          <a:spcPct val="0"/>
                        </a:spcAft>
                        <a:buClrTx/>
                        <a:buSzTx/>
                        <a:buFont typeface="Wingdings" pitchFamily="2" charset="2"/>
                        <a:buNone/>
                        <a:tabLst/>
                      </a:pPr>
                      <a:r>
                        <a:rPr kumimoji="0" lang="zh-CN" sz="1000" b="1" i="0" u="none" strike="noStrike" cap="none" normalizeH="0" baseline="0" smtClean="0">
                          <a:ln>
                            <a:noFill/>
                          </a:ln>
                          <a:solidFill>
                            <a:schemeClr val="tx1"/>
                          </a:solidFill>
                          <a:effectLst/>
                          <a:latin typeface="Times New Roman" pitchFamily="18" charset="0"/>
                          <a:ea typeface="宋体" pitchFamily="2" charset="-122"/>
                        </a:rPr>
                        <a:t>等待</a:t>
                      </a:r>
                    </a:p>
                  </a:txBody>
                  <a:tcPr marT="38100" marB="38100"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r>
              <a:tr h="198438">
                <a:tc>
                  <a:txBody>
                    <a:bodyPr/>
                    <a:lstStyle/>
                    <a:p>
                      <a:pPr marL="0" marR="0" lvl="0" indent="0" algn="l" defTabSz="914400" rtl="0" eaLnBrk="1" fontAlgn="base" latinLnBrk="0" hangingPunct="1">
                        <a:lnSpc>
                          <a:spcPct val="80000"/>
                        </a:lnSpc>
                        <a:spcBef>
                          <a:spcPct val="0"/>
                        </a:spcBef>
                        <a:spcAft>
                          <a:spcPct val="0"/>
                        </a:spcAft>
                        <a:buClrTx/>
                        <a:buSzTx/>
                        <a:buFont typeface="Wingdings" pitchFamily="2" charset="2"/>
                        <a:buNone/>
                        <a:tabLst/>
                      </a:pPr>
                      <a:r>
                        <a:rPr kumimoji="0" lang="en-US" sz="1000" b="1" i="0" u="none" strike="noStrike" cap="none" normalizeH="0" baseline="0" smtClean="0">
                          <a:ln>
                            <a:noFill/>
                          </a:ln>
                          <a:solidFill>
                            <a:schemeClr val="tx1"/>
                          </a:solidFill>
                          <a:effectLst/>
                          <a:latin typeface="Times New Roman" pitchFamily="18" charset="0"/>
                          <a:ea typeface="宋体" pitchFamily="2" charset="-122"/>
                        </a:rPr>
                        <a:t>Unlock B</a:t>
                      </a:r>
                    </a:p>
                  </a:txBody>
                  <a:tcPr marT="38100" marB="38100"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80000"/>
                        </a:lnSpc>
                        <a:spcBef>
                          <a:spcPct val="0"/>
                        </a:spcBef>
                        <a:spcAft>
                          <a:spcPct val="0"/>
                        </a:spcAft>
                        <a:buClrTx/>
                        <a:buSzTx/>
                        <a:buFont typeface="Wingdings" pitchFamily="2" charset="2"/>
                        <a:buNone/>
                        <a:tabLst/>
                      </a:pPr>
                      <a:r>
                        <a:rPr kumimoji="0" lang="zh-CN" sz="1000" b="1" i="0" u="none" strike="noStrike" cap="none" normalizeH="0" baseline="0" smtClean="0">
                          <a:ln>
                            <a:noFill/>
                          </a:ln>
                          <a:solidFill>
                            <a:schemeClr val="tx1"/>
                          </a:solidFill>
                          <a:effectLst/>
                          <a:latin typeface="Times New Roman" pitchFamily="18" charset="0"/>
                          <a:ea typeface="宋体" pitchFamily="2" charset="-122"/>
                        </a:rPr>
                        <a:t>等待</a:t>
                      </a:r>
                    </a:p>
                  </a:txBody>
                  <a:tcPr marT="38100" marB="38100"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r>
              <a:tr h="198438">
                <a:tc>
                  <a:txBody>
                    <a:bodyPr/>
                    <a:lstStyle/>
                    <a:p>
                      <a:pPr marL="0" marR="0" lvl="0" indent="0" algn="l" defTabSz="914400" rtl="0" eaLnBrk="1" fontAlgn="base" latinLnBrk="0" hangingPunct="1">
                        <a:lnSpc>
                          <a:spcPct val="80000"/>
                        </a:lnSpc>
                        <a:spcBef>
                          <a:spcPct val="0"/>
                        </a:spcBef>
                        <a:spcAft>
                          <a:spcPct val="0"/>
                        </a:spcAft>
                        <a:buClrTx/>
                        <a:buSzTx/>
                        <a:buFont typeface="Wingdings" pitchFamily="2" charset="2"/>
                        <a:buNone/>
                        <a:tabLst/>
                      </a:pPr>
                      <a:r>
                        <a:rPr kumimoji="0" lang="zh-CN" altLang="zh-CN" sz="1000" b="1" i="0" u="none" strike="noStrike" cap="none" normalizeH="0" baseline="0" smtClean="0">
                          <a:ln>
                            <a:noFill/>
                          </a:ln>
                          <a:solidFill>
                            <a:schemeClr val="tx1"/>
                          </a:solidFill>
                          <a:effectLst/>
                          <a:latin typeface="Times New Roman" pitchFamily="18" charset="0"/>
                          <a:ea typeface="宋体" pitchFamily="2" charset="-122"/>
                        </a:rPr>
                        <a:t>④</a:t>
                      </a:r>
                    </a:p>
                  </a:txBody>
                  <a:tcPr marT="38100" marB="38100"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80000"/>
                        </a:lnSpc>
                        <a:spcBef>
                          <a:spcPct val="0"/>
                        </a:spcBef>
                        <a:spcAft>
                          <a:spcPct val="0"/>
                        </a:spcAft>
                        <a:buClrTx/>
                        <a:buSzTx/>
                        <a:buFont typeface="Wingdings" pitchFamily="2" charset="2"/>
                        <a:buNone/>
                        <a:tabLst/>
                      </a:pPr>
                      <a:r>
                        <a:rPr kumimoji="0" lang="zh-CN" altLang="en-US" sz="1000" b="1" i="0" u="none" strike="noStrike" cap="none" normalizeH="0" baseline="0" smtClean="0">
                          <a:ln>
                            <a:noFill/>
                          </a:ln>
                          <a:solidFill>
                            <a:schemeClr val="tx1"/>
                          </a:solidFill>
                          <a:effectLst/>
                          <a:latin typeface="Times New Roman" pitchFamily="18" charset="0"/>
                          <a:ea typeface="宋体" pitchFamily="2" charset="-122"/>
                        </a:rPr>
                        <a:t>获得</a:t>
                      </a:r>
                      <a:r>
                        <a:rPr kumimoji="0" lang="en-US" sz="1000" b="1" i="0" u="none" strike="noStrike" cap="none" normalizeH="0" baseline="0" smtClean="0">
                          <a:ln>
                            <a:noFill/>
                          </a:ln>
                          <a:solidFill>
                            <a:schemeClr val="tx1"/>
                          </a:solidFill>
                          <a:effectLst/>
                          <a:latin typeface="Times New Roman" pitchFamily="18" charset="0"/>
                          <a:ea typeface="宋体" pitchFamily="2" charset="-122"/>
                        </a:rPr>
                        <a:t>XlockB</a:t>
                      </a:r>
                    </a:p>
                  </a:txBody>
                  <a:tcPr marT="38100" marB="38100"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r>
              <a:tr h="198438">
                <a:tc>
                  <a:txBody>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itchFamily="2" charset="2"/>
                        <a:buNone/>
                        <a:tabLst/>
                      </a:pPr>
                      <a:endParaRPr kumimoji="0" lang="zh-CN" altLang="zh-CN" sz="1000" b="1" i="0" u="none" strike="noStrike" cap="none" normalizeH="0" baseline="0" smtClean="0">
                        <a:ln>
                          <a:noFill/>
                        </a:ln>
                        <a:solidFill>
                          <a:schemeClr val="tx1"/>
                        </a:solidFill>
                        <a:effectLst/>
                        <a:latin typeface="Arial" pitchFamily="34" charset="0"/>
                        <a:ea typeface="宋体" pitchFamily="2" charset="-122"/>
                      </a:endParaRPr>
                    </a:p>
                  </a:txBody>
                  <a:tcPr marT="38100" marB="38100"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80000"/>
                        </a:lnSpc>
                        <a:spcBef>
                          <a:spcPct val="0"/>
                        </a:spcBef>
                        <a:spcAft>
                          <a:spcPct val="0"/>
                        </a:spcAft>
                        <a:buClrTx/>
                        <a:buSzTx/>
                        <a:buFont typeface="Wingdings" pitchFamily="2" charset="2"/>
                        <a:buNone/>
                        <a:tabLst/>
                      </a:pPr>
                      <a:r>
                        <a:rPr kumimoji="0" lang="en-US" sz="1000" b="1" i="0" u="none" strike="noStrike" cap="none" normalizeH="0" baseline="0" smtClean="0">
                          <a:ln>
                            <a:noFill/>
                          </a:ln>
                          <a:solidFill>
                            <a:schemeClr val="tx1"/>
                          </a:solidFill>
                          <a:effectLst/>
                          <a:latin typeface="Times New Roman" pitchFamily="18" charset="0"/>
                          <a:ea typeface="宋体" pitchFamily="2" charset="-122"/>
                        </a:rPr>
                        <a:t>R(B)=100</a:t>
                      </a:r>
                    </a:p>
                  </a:txBody>
                  <a:tcPr marT="38100" marB="38100"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r>
              <a:tr h="198438">
                <a:tc>
                  <a:txBody>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itchFamily="2" charset="2"/>
                        <a:buNone/>
                        <a:tabLst/>
                      </a:pPr>
                      <a:endParaRPr kumimoji="0" lang="zh-CN" altLang="zh-CN" sz="1000" b="1" i="0" u="none" strike="noStrike" cap="none" normalizeH="0" baseline="0" smtClean="0">
                        <a:ln>
                          <a:noFill/>
                        </a:ln>
                        <a:solidFill>
                          <a:schemeClr val="tx1"/>
                        </a:solidFill>
                        <a:effectLst/>
                        <a:latin typeface="Arial" pitchFamily="34" charset="0"/>
                        <a:ea typeface="宋体" pitchFamily="2" charset="-122"/>
                      </a:endParaRPr>
                    </a:p>
                  </a:txBody>
                  <a:tcPr marT="38100" marB="38100"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80000"/>
                        </a:lnSpc>
                        <a:spcBef>
                          <a:spcPct val="0"/>
                        </a:spcBef>
                        <a:spcAft>
                          <a:spcPct val="0"/>
                        </a:spcAft>
                        <a:buClrTx/>
                        <a:buSzTx/>
                        <a:buFont typeface="Wingdings" pitchFamily="2" charset="2"/>
                        <a:buNone/>
                        <a:tabLst/>
                      </a:pPr>
                      <a:r>
                        <a:rPr kumimoji="0" lang="en-US" sz="1000" b="1" i="0" u="none" strike="noStrike" cap="none" normalizeH="0" baseline="0" smtClean="0">
                          <a:ln>
                            <a:noFill/>
                          </a:ln>
                          <a:solidFill>
                            <a:schemeClr val="tx1"/>
                          </a:solidFill>
                          <a:effectLst/>
                          <a:latin typeface="Times New Roman" pitchFamily="18" charset="0"/>
                          <a:ea typeface="宋体" pitchFamily="2" charset="-122"/>
                        </a:rPr>
                        <a:t>B←B*2</a:t>
                      </a:r>
                    </a:p>
                  </a:txBody>
                  <a:tcPr marT="38100" marB="38100"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r>
              <a:tr h="198438">
                <a:tc>
                  <a:txBody>
                    <a:bodyPr/>
                    <a:lstStyle/>
                    <a:p>
                      <a:pPr marL="0" marR="0" lvl="0" indent="0" algn="l" defTabSz="914400" rtl="0" eaLnBrk="1" fontAlgn="base" latinLnBrk="0" hangingPunct="1">
                        <a:lnSpc>
                          <a:spcPct val="80000"/>
                        </a:lnSpc>
                        <a:spcBef>
                          <a:spcPct val="0"/>
                        </a:spcBef>
                        <a:spcAft>
                          <a:spcPct val="0"/>
                        </a:spcAft>
                        <a:buClrTx/>
                        <a:buSzTx/>
                        <a:buFont typeface="Wingdings" pitchFamily="2" charset="2"/>
                        <a:buNone/>
                        <a:tabLst/>
                      </a:pPr>
                      <a:r>
                        <a:rPr kumimoji="0" lang="zh-CN" altLang="zh-CN" sz="1000" b="1" i="0" u="none" strike="noStrike" cap="none" normalizeH="0" baseline="0" smtClean="0">
                          <a:ln>
                            <a:noFill/>
                          </a:ln>
                          <a:solidFill>
                            <a:schemeClr val="tx1"/>
                          </a:solidFill>
                          <a:effectLst/>
                          <a:latin typeface="Times New Roman" pitchFamily="18" charset="0"/>
                          <a:ea typeface="宋体" pitchFamily="2" charset="-122"/>
                        </a:rPr>
                        <a:t>⑤</a:t>
                      </a:r>
                    </a:p>
                  </a:txBody>
                  <a:tcPr marT="38100" marB="38100"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80000"/>
                        </a:lnSpc>
                        <a:spcBef>
                          <a:spcPct val="0"/>
                        </a:spcBef>
                        <a:spcAft>
                          <a:spcPct val="0"/>
                        </a:spcAft>
                        <a:buClrTx/>
                        <a:buSzTx/>
                        <a:buFont typeface="Wingdings" pitchFamily="2" charset="2"/>
                        <a:buNone/>
                        <a:tabLst/>
                      </a:pPr>
                      <a:r>
                        <a:rPr kumimoji="0" lang="en-US" sz="1000" b="1" i="0" u="none" strike="noStrike" cap="none" normalizeH="0" baseline="0" smtClean="0">
                          <a:ln>
                            <a:noFill/>
                          </a:ln>
                          <a:solidFill>
                            <a:schemeClr val="tx1"/>
                          </a:solidFill>
                          <a:effectLst/>
                          <a:latin typeface="Times New Roman" pitchFamily="18" charset="0"/>
                          <a:ea typeface="宋体" pitchFamily="2" charset="-122"/>
                        </a:rPr>
                        <a:t>W(B)=200</a:t>
                      </a:r>
                    </a:p>
                  </a:txBody>
                  <a:tcPr marT="38100" marB="38100"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r>
              <a:tr h="198438">
                <a:tc>
                  <a:txBody>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itchFamily="2" charset="2"/>
                        <a:buNone/>
                        <a:tabLst/>
                      </a:pPr>
                      <a:endParaRPr kumimoji="0" lang="zh-CN" altLang="zh-CN" sz="1000" b="1" i="0" u="none" strike="noStrike" cap="none" normalizeH="0" baseline="0" smtClean="0">
                        <a:ln>
                          <a:noFill/>
                        </a:ln>
                        <a:solidFill>
                          <a:schemeClr val="tx1"/>
                        </a:solidFill>
                        <a:effectLst/>
                        <a:latin typeface="Arial" pitchFamily="34" charset="0"/>
                        <a:ea typeface="宋体" pitchFamily="2" charset="-122"/>
                      </a:endParaRPr>
                    </a:p>
                  </a:txBody>
                  <a:tcPr marT="38100" marB="38100"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80000"/>
                        </a:lnSpc>
                        <a:spcBef>
                          <a:spcPct val="0"/>
                        </a:spcBef>
                        <a:spcAft>
                          <a:spcPct val="0"/>
                        </a:spcAft>
                        <a:buClrTx/>
                        <a:buSzTx/>
                        <a:buFont typeface="Wingdings" pitchFamily="2" charset="2"/>
                        <a:buNone/>
                        <a:tabLst/>
                      </a:pPr>
                      <a:r>
                        <a:rPr kumimoji="0" lang="en-US" sz="1000" b="1" i="0" u="none" strike="noStrike" cap="none" normalizeH="0" baseline="0" smtClean="0">
                          <a:ln>
                            <a:noFill/>
                          </a:ln>
                          <a:solidFill>
                            <a:schemeClr val="tx1"/>
                          </a:solidFill>
                          <a:effectLst/>
                          <a:latin typeface="Times New Roman" pitchFamily="18" charset="0"/>
                          <a:ea typeface="宋体" pitchFamily="2" charset="-122"/>
                        </a:rPr>
                        <a:t>Commit</a:t>
                      </a:r>
                    </a:p>
                  </a:txBody>
                  <a:tcPr marT="38100" marB="38100"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r>
              <a:tr h="198438">
                <a:tc>
                  <a:txBody>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itchFamily="2" charset="2"/>
                        <a:buNone/>
                        <a:tabLst/>
                      </a:pPr>
                      <a:endParaRPr kumimoji="0" lang="zh-CN" altLang="zh-CN" sz="1000" b="1" i="0" u="none" strike="noStrike" cap="none" normalizeH="0" baseline="0" smtClean="0">
                        <a:ln>
                          <a:noFill/>
                        </a:ln>
                        <a:solidFill>
                          <a:schemeClr val="tx1"/>
                        </a:solidFill>
                        <a:effectLst/>
                        <a:latin typeface="Arial" pitchFamily="34" charset="0"/>
                        <a:ea typeface="宋体" pitchFamily="2" charset="-122"/>
                      </a:endParaRPr>
                    </a:p>
                  </a:txBody>
                  <a:tcPr marT="38100" marB="38100"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80000"/>
                        </a:lnSpc>
                        <a:spcBef>
                          <a:spcPct val="0"/>
                        </a:spcBef>
                        <a:spcAft>
                          <a:spcPct val="0"/>
                        </a:spcAft>
                        <a:buClrTx/>
                        <a:buSzTx/>
                        <a:buFont typeface="Wingdings" pitchFamily="2" charset="2"/>
                        <a:buNone/>
                        <a:tabLst/>
                      </a:pPr>
                      <a:r>
                        <a:rPr kumimoji="0" lang="en-US" sz="1000" b="1" i="0" u="none" strike="noStrike" cap="none" normalizeH="0" baseline="0" dirty="0" smtClean="0">
                          <a:ln>
                            <a:noFill/>
                          </a:ln>
                          <a:solidFill>
                            <a:schemeClr val="tx1"/>
                          </a:solidFill>
                          <a:effectLst/>
                          <a:latin typeface="Times New Roman" pitchFamily="18" charset="0"/>
                          <a:ea typeface="宋体" pitchFamily="2" charset="-122"/>
                        </a:rPr>
                        <a:t>Unlock B</a:t>
                      </a:r>
                    </a:p>
                  </a:txBody>
                  <a:tcPr marT="38100" marB="38100"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r>
            </a:tbl>
          </a:graphicData>
        </a:graphic>
      </p:graphicFrame>
      <p:sp>
        <p:nvSpPr>
          <p:cNvPr id="32880" name="Text Box 112"/>
          <p:cNvSpPr txBox="1">
            <a:spLocks noChangeArrowheads="1"/>
          </p:cNvSpPr>
          <p:nvPr/>
        </p:nvSpPr>
        <p:spPr bwMode="auto">
          <a:xfrm>
            <a:off x="251520" y="1601420"/>
            <a:ext cx="5976664" cy="371351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sz="2400">
                <a:solidFill>
                  <a:schemeClr val="tx1"/>
                </a:solidFill>
                <a:latin typeface="Times New Roman" pitchFamily="18" charset="0"/>
                <a:ea typeface="宋体" pitchFamily="2" charset="-122"/>
              </a:defRPr>
            </a:lvl1pPr>
            <a:lvl2pPr algn="l">
              <a:defRPr sz="2400">
                <a:solidFill>
                  <a:schemeClr val="tx1"/>
                </a:solidFill>
                <a:latin typeface="Times New Roman" pitchFamily="18" charset="0"/>
                <a:ea typeface="宋体" pitchFamily="2" charset="-122"/>
              </a:defRPr>
            </a:lvl2pPr>
            <a:lvl3pPr algn="l">
              <a:defRPr sz="2400">
                <a:solidFill>
                  <a:schemeClr val="tx1"/>
                </a:solidFill>
                <a:latin typeface="Times New Roman" pitchFamily="18" charset="0"/>
                <a:ea typeface="宋体" pitchFamily="2" charset="-122"/>
              </a:defRPr>
            </a:lvl3pPr>
            <a:lvl4pPr algn="l">
              <a:defRPr sz="2400">
                <a:solidFill>
                  <a:schemeClr val="tx1"/>
                </a:solidFill>
                <a:latin typeface="Times New Roman" pitchFamily="18" charset="0"/>
                <a:ea typeface="宋体" pitchFamily="2" charset="-122"/>
              </a:defRPr>
            </a:lvl4pPr>
            <a:lvl5pPr algn="l">
              <a:defRPr sz="2400">
                <a:solidFill>
                  <a:schemeClr val="tx1"/>
                </a:solidFill>
                <a:latin typeface="Times New Roman" pitchFamily="18" charset="0"/>
                <a:ea typeface="宋体" pitchFamily="2" charset="-122"/>
              </a:defRPr>
            </a:lvl5pPr>
            <a:lvl6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nSpc>
                <a:spcPct val="150000"/>
              </a:lnSpc>
              <a:buClr>
                <a:schemeClr val="accent1"/>
              </a:buClr>
              <a:buFont typeface="Wingdings" pitchFamily="2" charset="2"/>
              <a:buChar char="n"/>
            </a:pPr>
            <a:r>
              <a:rPr lang="zh-CN" altLang="en-US" sz="2000" dirty="0">
                <a:latin typeface="幼圆" panose="02010509060101010101" pitchFamily="49" charset="-122"/>
                <a:ea typeface="幼圆" panose="02010509060101010101" pitchFamily="49" charset="-122"/>
              </a:rPr>
              <a:t>事务</a:t>
            </a:r>
            <a:r>
              <a:rPr lang="en-US" sz="2000" dirty="0">
                <a:latin typeface="幼圆" panose="02010509060101010101" pitchFamily="49" charset="-122"/>
                <a:ea typeface="幼圆" panose="02010509060101010101" pitchFamily="49" charset="-122"/>
              </a:rPr>
              <a:t>T1</a:t>
            </a:r>
            <a:r>
              <a:rPr lang="zh-CN" altLang="en-US" sz="2000" dirty="0">
                <a:latin typeface="幼圆" panose="02010509060101010101" pitchFamily="49" charset="-122"/>
                <a:ea typeface="幼圆" panose="02010509060101010101" pitchFamily="49" charset="-122"/>
              </a:rPr>
              <a:t>在读</a:t>
            </a:r>
            <a:r>
              <a:rPr lang="en-US" sz="2000" dirty="0">
                <a:latin typeface="幼圆" panose="02010509060101010101" pitchFamily="49" charset="-122"/>
                <a:ea typeface="幼圆" panose="02010509060101010101" pitchFamily="49" charset="-122"/>
              </a:rPr>
              <a:t>A</a:t>
            </a:r>
            <a:r>
              <a:rPr lang="zh-CN" altLang="en-US" sz="2000" dirty="0">
                <a:latin typeface="幼圆" panose="02010509060101010101" pitchFamily="49" charset="-122"/>
                <a:ea typeface="幼圆" panose="02010509060101010101" pitchFamily="49" charset="-122"/>
              </a:rPr>
              <a:t>，</a:t>
            </a:r>
            <a:r>
              <a:rPr lang="en-US" sz="2000" dirty="0">
                <a:latin typeface="幼圆" panose="02010509060101010101" pitchFamily="49" charset="-122"/>
                <a:ea typeface="幼圆" panose="02010509060101010101" pitchFamily="49" charset="-122"/>
              </a:rPr>
              <a:t>B</a:t>
            </a:r>
            <a:r>
              <a:rPr lang="zh-CN" altLang="en-US" sz="2000" dirty="0">
                <a:latin typeface="幼圆" panose="02010509060101010101" pitchFamily="49" charset="-122"/>
                <a:ea typeface="幼圆" panose="02010509060101010101" pitchFamily="49" charset="-122"/>
              </a:rPr>
              <a:t>之前，先对</a:t>
            </a:r>
            <a:r>
              <a:rPr lang="en-US" sz="2000" dirty="0">
                <a:latin typeface="幼圆" panose="02010509060101010101" pitchFamily="49" charset="-122"/>
                <a:ea typeface="幼圆" panose="02010509060101010101" pitchFamily="49" charset="-122"/>
              </a:rPr>
              <a:t>A</a:t>
            </a:r>
            <a:r>
              <a:rPr lang="zh-CN" altLang="en-US" sz="2000" dirty="0">
                <a:latin typeface="幼圆" panose="02010509060101010101" pitchFamily="49" charset="-122"/>
                <a:ea typeface="幼圆" panose="02010509060101010101" pitchFamily="49" charset="-122"/>
              </a:rPr>
              <a:t>，</a:t>
            </a:r>
            <a:r>
              <a:rPr lang="en-US" sz="2000" dirty="0">
                <a:latin typeface="幼圆" panose="02010509060101010101" pitchFamily="49" charset="-122"/>
                <a:ea typeface="幼圆" panose="02010509060101010101" pitchFamily="49" charset="-122"/>
              </a:rPr>
              <a:t>B</a:t>
            </a:r>
            <a:r>
              <a:rPr lang="zh-CN" altLang="en-US" sz="2000" dirty="0">
                <a:latin typeface="幼圆" panose="02010509060101010101" pitchFamily="49" charset="-122"/>
                <a:ea typeface="幼圆" panose="02010509060101010101" pitchFamily="49" charset="-122"/>
              </a:rPr>
              <a:t>加</a:t>
            </a:r>
            <a:r>
              <a:rPr lang="en-US" sz="2000" dirty="0">
                <a:latin typeface="幼圆" panose="02010509060101010101" pitchFamily="49" charset="-122"/>
                <a:ea typeface="幼圆" panose="02010509060101010101" pitchFamily="49" charset="-122"/>
              </a:rPr>
              <a:t>S</a:t>
            </a:r>
            <a:r>
              <a:rPr lang="zh-CN" altLang="en-US" sz="2000" dirty="0">
                <a:latin typeface="幼圆" panose="02010509060101010101" pitchFamily="49" charset="-122"/>
                <a:ea typeface="幼圆" panose="02010509060101010101" pitchFamily="49" charset="-122"/>
              </a:rPr>
              <a:t>锁</a:t>
            </a:r>
          </a:p>
          <a:p>
            <a:pPr>
              <a:lnSpc>
                <a:spcPct val="150000"/>
              </a:lnSpc>
              <a:buClr>
                <a:schemeClr val="accent1"/>
              </a:buClr>
              <a:buFont typeface="Wingdings" pitchFamily="2" charset="2"/>
              <a:buChar char="n"/>
            </a:pPr>
            <a:r>
              <a:rPr lang="zh-CN" altLang="en-US" sz="2000" dirty="0">
                <a:latin typeface="幼圆" panose="02010509060101010101" pitchFamily="49" charset="-122"/>
                <a:ea typeface="幼圆" panose="02010509060101010101" pitchFamily="49" charset="-122"/>
              </a:rPr>
              <a:t>其他事务只能再对</a:t>
            </a:r>
            <a:r>
              <a:rPr lang="en-US" sz="2000" dirty="0">
                <a:latin typeface="幼圆" panose="02010509060101010101" pitchFamily="49" charset="-122"/>
                <a:ea typeface="幼圆" panose="02010509060101010101" pitchFamily="49" charset="-122"/>
              </a:rPr>
              <a:t>A</a:t>
            </a:r>
            <a:r>
              <a:rPr lang="zh-CN" altLang="en-US" sz="2000" dirty="0">
                <a:latin typeface="幼圆" panose="02010509060101010101" pitchFamily="49" charset="-122"/>
                <a:ea typeface="幼圆" panose="02010509060101010101" pitchFamily="49" charset="-122"/>
              </a:rPr>
              <a:t>，</a:t>
            </a:r>
            <a:r>
              <a:rPr lang="en-US" sz="2000" dirty="0">
                <a:latin typeface="幼圆" panose="02010509060101010101" pitchFamily="49" charset="-122"/>
                <a:ea typeface="幼圆" panose="02010509060101010101" pitchFamily="49" charset="-122"/>
              </a:rPr>
              <a:t>B</a:t>
            </a:r>
            <a:r>
              <a:rPr lang="zh-CN" altLang="en-US" sz="2000" dirty="0">
                <a:latin typeface="幼圆" panose="02010509060101010101" pitchFamily="49" charset="-122"/>
                <a:ea typeface="幼圆" panose="02010509060101010101" pitchFamily="49" charset="-122"/>
              </a:rPr>
              <a:t>加</a:t>
            </a:r>
            <a:r>
              <a:rPr lang="en-US" sz="2000" dirty="0">
                <a:latin typeface="幼圆" panose="02010509060101010101" pitchFamily="49" charset="-122"/>
                <a:ea typeface="幼圆" panose="02010509060101010101" pitchFamily="49" charset="-122"/>
              </a:rPr>
              <a:t>S</a:t>
            </a:r>
            <a:r>
              <a:rPr lang="zh-CN" altLang="en-US" sz="2000" dirty="0">
                <a:latin typeface="幼圆" panose="02010509060101010101" pitchFamily="49" charset="-122"/>
                <a:ea typeface="幼圆" panose="02010509060101010101" pitchFamily="49" charset="-122"/>
              </a:rPr>
              <a:t>锁，而不能加</a:t>
            </a:r>
            <a:r>
              <a:rPr lang="en-US" sz="2000" dirty="0">
                <a:latin typeface="幼圆" panose="02010509060101010101" pitchFamily="49" charset="-122"/>
                <a:ea typeface="幼圆" panose="02010509060101010101" pitchFamily="49" charset="-122"/>
              </a:rPr>
              <a:t>X</a:t>
            </a:r>
            <a:r>
              <a:rPr lang="zh-CN" altLang="en-US" sz="2000" dirty="0">
                <a:latin typeface="幼圆" panose="02010509060101010101" pitchFamily="49" charset="-122"/>
                <a:ea typeface="幼圆" panose="02010509060101010101" pitchFamily="49" charset="-122"/>
              </a:rPr>
              <a:t>锁，即其他事务只能读</a:t>
            </a:r>
            <a:r>
              <a:rPr lang="en-US" sz="2000" dirty="0">
                <a:latin typeface="幼圆" panose="02010509060101010101" pitchFamily="49" charset="-122"/>
                <a:ea typeface="幼圆" panose="02010509060101010101" pitchFamily="49" charset="-122"/>
              </a:rPr>
              <a:t>A</a:t>
            </a:r>
            <a:r>
              <a:rPr lang="zh-CN" altLang="en-US" sz="2000" dirty="0">
                <a:latin typeface="幼圆" panose="02010509060101010101" pitchFamily="49" charset="-122"/>
                <a:ea typeface="幼圆" panose="02010509060101010101" pitchFamily="49" charset="-122"/>
              </a:rPr>
              <a:t>，</a:t>
            </a:r>
            <a:r>
              <a:rPr lang="en-US" sz="2000" dirty="0">
                <a:latin typeface="幼圆" panose="02010509060101010101" pitchFamily="49" charset="-122"/>
                <a:ea typeface="幼圆" panose="02010509060101010101" pitchFamily="49" charset="-122"/>
              </a:rPr>
              <a:t>B</a:t>
            </a:r>
            <a:r>
              <a:rPr lang="zh-CN" altLang="en-US" sz="2000" dirty="0">
                <a:latin typeface="幼圆" panose="02010509060101010101" pitchFamily="49" charset="-122"/>
                <a:ea typeface="幼圆" panose="02010509060101010101" pitchFamily="49" charset="-122"/>
              </a:rPr>
              <a:t>，而不能修改</a:t>
            </a:r>
          </a:p>
          <a:p>
            <a:pPr>
              <a:lnSpc>
                <a:spcPct val="150000"/>
              </a:lnSpc>
              <a:buClr>
                <a:schemeClr val="accent1"/>
              </a:buClr>
              <a:buFont typeface="Wingdings" pitchFamily="2" charset="2"/>
              <a:buChar char="n"/>
            </a:pPr>
            <a:r>
              <a:rPr lang="zh-CN" altLang="en-US" sz="2000" dirty="0">
                <a:latin typeface="幼圆" panose="02010509060101010101" pitchFamily="49" charset="-122"/>
                <a:ea typeface="幼圆" panose="02010509060101010101" pitchFamily="49" charset="-122"/>
              </a:rPr>
              <a:t>当</a:t>
            </a:r>
            <a:r>
              <a:rPr lang="en-US" sz="2000" dirty="0">
                <a:latin typeface="幼圆" panose="02010509060101010101" pitchFamily="49" charset="-122"/>
                <a:ea typeface="幼圆" panose="02010509060101010101" pitchFamily="49" charset="-122"/>
              </a:rPr>
              <a:t>T2</a:t>
            </a:r>
            <a:r>
              <a:rPr lang="zh-CN" altLang="en-US" sz="2000" dirty="0">
                <a:latin typeface="幼圆" panose="02010509060101010101" pitchFamily="49" charset="-122"/>
                <a:ea typeface="幼圆" panose="02010509060101010101" pitchFamily="49" charset="-122"/>
              </a:rPr>
              <a:t>为修改</a:t>
            </a:r>
            <a:r>
              <a:rPr lang="en-US" sz="2000" dirty="0">
                <a:latin typeface="幼圆" panose="02010509060101010101" pitchFamily="49" charset="-122"/>
                <a:ea typeface="幼圆" panose="02010509060101010101" pitchFamily="49" charset="-122"/>
              </a:rPr>
              <a:t>B</a:t>
            </a:r>
            <a:r>
              <a:rPr lang="zh-CN" altLang="en-US" sz="2000" dirty="0">
                <a:latin typeface="幼圆" panose="02010509060101010101" pitchFamily="49" charset="-122"/>
                <a:ea typeface="幼圆" panose="02010509060101010101" pitchFamily="49" charset="-122"/>
              </a:rPr>
              <a:t>而申请对</a:t>
            </a:r>
            <a:r>
              <a:rPr lang="en-US" sz="2000" dirty="0">
                <a:latin typeface="幼圆" panose="02010509060101010101" pitchFamily="49" charset="-122"/>
                <a:ea typeface="幼圆" panose="02010509060101010101" pitchFamily="49" charset="-122"/>
              </a:rPr>
              <a:t>B</a:t>
            </a:r>
            <a:r>
              <a:rPr lang="zh-CN" altLang="en-US" sz="2000" dirty="0">
                <a:latin typeface="幼圆" panose="02010509060101010101" pitchFamily="49" charset="-122"/>
                <a:ea typeface="幼圆" panose="02010509060101010101" pitchFamily="49" charset="-122"/>
              </a:rPr>
              <a:t>的</a:t>
            </a:r>
            <a:r>
              <a:rPr lang="en-US" sz="2000" dirty="0">
                <a:latin typeface="幼圆" panose="02010509060101010101" pitchFamily="49" charset="-122"/>
                <a:ea typeface="幼圆" panose="02010509060101010101" pitchFamily="49" charset="-122"/>
              </a:rPr>
              <a:t>X</a:t>
            </a:r>
            <a:r>
              <a:rPr lang="zh-CN" altLang="en-US" sz="2000" dirty="0">
                <a:latin typeface="幼圆" panose="02010509060101010101" pitchFamily="49" charset="-122"/>
                <a:ea typeface="幼圆" panose="02010509060101010101" pitchFamily="49" charset="-122"/>
              </a:rPr>
              <a:t>锁时被拒绝只能等待</a:t>
            </a:r>
            <a:r>
              <a:rPr lang="en-US" sz="2000" dirty="0">
                <a:latin typeface="幼圆" panose="02010509060101010101" pitchFamily="49" charset="-122"/>
                <a:ea typeface="幼圆" panose="02010509060101010101" pitchFamily="49" charset="-122"/>
              </a:rPr>
              <a:t>T1</a:t>
            </a:r>
            <a:r>
              <a:rPr lang="zh-CN" altLang="en-US" sz="2000" dirty="0">
                <a:latin typeface="幼圆" panose="02010509060101010101" pitchFamily="49" charset="-122"/>
                <a:ea typeface="幼圆" panose="02010509060101010101" pitchFamily="49" charset="-122"/>
              </a:rPr>
              <a:t>释放</a:t>
            </a:r>
            <a:r>
              <a:rPr lang="en-US" sz="2000" dirty="0">
                <a:latin typeface="幼圆" panose="02010509060101010101" pitchFamily="49" charset="-122"/>
                <a:ea typeface="幼圆" panose="02010509060101010101" pitchFamily="49" charset="-122"/>
              </a:rPr>
              <a:t>B</a:t>
            </a:r>
            <a:r>
              <a:rPr lang="zh-CN" altLang="en-US" sz="2000" dirty="0">
                <a:latin typeface="幼圆" panose="02010509060101010101" pitchFamily="49" charset="-122"/>
                <a:ea typeface="幼圆" panose="02010509060101010101" pitchFamily="49" charset="-122"/>
              </a:rPr>
              <a:t>上的锁</a:t>
            </a:r>
          </a:p>
          <a:p>
            <a:pPr>
              <a:lnSpc>
                <a:spcPct val="150000"/>
              </a:lnSpc>
              <a:buClr>
                <a:schemeClr val="accent1"/>
              </a:buClr>
              <a:buFont typeface="Wingdings" pitchFamily="2" charset="2"/>
              <a:buChar char="n"/>
            </a:pPr>
            <a:r>
              <a:rPr lang="en-US" sz="2000" dirty="0">
                <a:latin typeface="幼圆" panose="02010509060101010101" pitchFamily="49" charset="-122"/>
                <a:ea typeface="幼圆" panose="02010509060101010101" pitchFamily="49" charset="-122"/>
              </a:rPr>
              <a:t>T1</a:t>
            </a:r>
            <a:r>
              <a:rPr lang="zh-CN" altLang="en-US" sz="2000" dirty="0">
                <a:latin typeface="幼圆" panose="02010509060101010101" pitchFamily="49" charset="-122"/>
                <a:ea typeface="幼圆" panose="02010509060101010101" pitchFamily="49" charset="-122"/>
              </a:rPr>
              <a:t>为验算再读</a:t>
            </a:r>
            <a:r>
              <a:rPr lang="en-US" sz="2000" dirty="0">
                <a:latin typeface="幼圆" panose="02010509060101010101" pitchFamily="49" charset="-122"/>
                <a:ea typeface="幼圆" panose="02010509060101010101" pitchFamily="49" charset="-122"/>
              </a:rPr>
              <a:t>A</a:t>
            </a:r>
            <a:r>
              <a:rPr lang="zh-CN" altLang="en-US" sz="2000" dirty="0">
                <a:latin typeface="幼圆" panose="02010509060101010101" pitchFamily="49" charset="-122"/>
                <a:ea typeface="幼圆" panose="02010509060101010101" pitchFamily="49" charset="-122"/>
              </a:rPr>
              <a:t>，</a:t>
            </a:r>
            <a:r>
              <a:rPr lang="en-US" sz="2000" dirty="0">
                <a:latin typeface="幼圆" panose="02010509060101010101" pitchFamily="49" charset="-122"/>
                <a:ea typeface="幼圆" panose="02010509060101010101" pitchFamily="49" charset="-122"/>
              </a:rPr>
              <a:t>B</a:t>
            </a:r>
            <a:r>
              <a:rPr lang="zh-CN" altLang="en-US" sz="2000" dirty="0">
                <a:latin typeface="幼圆" panose="02010509060101010101" pitchFamily="49" charset="-122"/>
                <a:ea typeface="幼圆" panose="02010509060101010101" pitchFamily="49" charset="-122"/>
              </a:rPr>
              <a:t>，这时读出的</a:t>
            </a:r>
            <a:r>
              <a:rPr lang="en-US" sz="2000" dirty="0">
                <a:latin typeface="幼圆" panose="02010509060101010101" pitchFamily="49" charset="-122"/>
                <a:ea typeface="幼圆" panose="02010509060101010101" pitchFamily="49" charset="-122"/>
              </a:rPr>
              <a:t>B</a:t>
            </a:r>
            <a:r>
              <a:rPr lang="zh-CN" altLang="en-US" sz="2000" dirty="0">
                <a:latin typeface="幼圆" panose="02010509060101010101" pitchFamily="49" charset="-122"/>
                <a:ea typeface="幼圆" panose="02010509060101010101" pitchFamily="49" charset="-122"/>
              </a:rPr>
              <a:t>仍是</a:t>
            </a:r>
            <a:r>
              <a:rPr lang="en-US" sz="2000" dirty="0">
                <a:latin typeface="幼圆" panose="02010509060101010101" pitchFamily="49" charset="-122"/>
                <a:ea typeface="幼圆" panose="02010509060101010101" pitchFamily="49" charset="-122"/>
              </a:rPr>
              <a:t>100</a:t>
            </a:r>
            <a:r>
              <a:rPr lang="zh-CN" altLang="en-US" sz="2000" dirty="0">
                <a:latin typeface="幼圆" panose="02010509060101010101" pitchFamily="49" charset="-122"/>
                <a:ea typeface="幼圆" panose="02010509060101010101" pitchFamily="49" charset="-122"/>
              </a:rPr>
              <a:t>，求和结果仍为</a:t>
            </a:r>
            <a:r>
              <a:rPr lang="en-US" sz="2000" dirty="0">
                <a:latin typeface="幼圆" panose="02010509060101010101" pitchFamily="49" charset="-122"/>
                <a:ea typeface="幼圆" panose="02010509060101010101" pitchFamily="49" charset="-122"/>
              </a:rPr>
              <a:t>150</a:t>
            </a:r>
            <a:r>
              <a:rPr lang="zh-CN" altLang="en-US" sz="2000" dirty="0">
                <a:latin typeface="幼圆" panose="02010509060101010101" pitchFamily="49" charset="-122"/>
                <a:ea typeface="幼圆" panose="02010509060101010101" pitchFamily="49" charset="-122"/>
              </a:rPr>
              <a:t>，即可重复读</a:t>
            </a:r>
          </a:p>
          <a:p>
            <a:pPr>
              <a:lnSpc>
                <a:spcPct val="150000"/>
              </a:lnSpc>
              <a:buClr>
                <a:schemeClr val="accent1"/>
              </a:buClr>
              <a:buFont typeface="Wingdings" pitchFamily="2" charset="2"/>
              <a:buChar char="n"/>
            </a:pPr>
            <a:r>
              <a:rPr lang="en-US" sz="2000" dirty="0">
                <a:latin typeface="幼圆" panose="02010509060101010101" pitchFamily="49" charset="-122"/>
                <a:ea typeface="幼圆" panose="02010509060101010101" pitchFamily="49" charset="-122"/>
              </a:rPr>
              <a:t>T1</a:t>
            </a:r>
            <a:r>
              <a:rPr lang="zh-CN" altLang="en-US" sz="2000" dirty="0">
                <a:latin typeface="幼圆" panose="02010509060101010101" pitchFamily="49" charset="-122"/>
                <a:ea typeface="幼圆" panose="02010509060101010101" pitchFamily="49" charset="-122"/>
              </a:rPr>
              <a:t>结束才释放</a:t>
            </a:r>
            <a:r>
              <a:rPr lang="en-US" sz="2000" dirty="0">
                <a:latin typeface="幼圆" panose="02010509060101010101" pitchFamily="49" charset="-122"/>
                <a:ea typeface="幼圆" panose="02010509060101010101" pitchFamily="49" charset="-122"/>
              </a:rPr>
              <a:t>A</a:t>
            </a:r>
            <a:r>
              <a:rPr lang="zh-CN" altLang="en-US" sz="2000" dirty="0">
                <a:latin typeface="幼圆" panose="02010509060101010101" pitchFamily="49" charset="-122"/>
                <a:ea typeface="幼圆" panose="02010509060101010101" pitchFamily="49" charset="-122"/>
              </a:rPr>
              <a:t>，</a:t>
            </a:r>
            <a:r>
              <a:rPr lang="en-US" sz="2000" dirty="0">
                <a:latin typeface="幼圆" panose="02010509060101010101" pitchFamily="49" charset="-122"/>
                <a:ea typeface="幼圆" panose="02010509060101010101" pitchFamily="49" charset="-122"/>
              </a:rPr>
              <a:t>B</a:t>
            </a:r>
            <a:r>
              <a:rPr lang="zh-CN" altLang="en-US" sz="2000" dirty="0">
                <a:latin typeface="幼圆" panose="02010509060101010101" pitchFamily="49" charset="-122"/>
                <a:ea typeface="幼圆" panose="02010509060101010101" pitchFamily="49" charset="-122"/>
              </a:rPr>
              <a:t>上的</a:t>
            </a:r>
            <a:r>
              <a:rPr lang="en-US" sz="2000" dirty="0">
                <a:latin typeface="幼圆" panose="02010509060101010101" pitchFamily="49" charset="-122"/>
                <a:ea typeface="幼圆" panose="02010509060101010101" pitchFamily="49" charset="-122"/>
              </a:rPr>
              <a:t>S</a:t>
            </a:r>
            <a:r>
              <a:rPr lang="zh-CN" altLang="en-US" sz="2000" dirty="0">
                <a:latin typeface="幼圆" panose="02010509060101010101" pitchFamily="49" charset="-122"/>
                <a:ea typeface="幼圆" panose="02010509060101010101" pitchFamily="49" charset="-122"/>
              </a:rPr>
              <a:t>锁。</a:t>
            </a:r>
            <a:r>
              <a:rPr lang="en-US" sz="2000" dirty="0">
                <a:latin typeface="幼圆" panose="02010509060101010101" pitchFamily="49" charset="-122"/>
                <a:ea typeface="幼圆" panose="02010509060101010101" pitchFamily="49" charset="-122"/>
              </a:rPr>
              <a:t>T2</a:t>
            </a:r>
            <a:r>
              <a:rPr lang="zh-CN" altLang="en-US" sz="2000" dirty="0">
                <a:latin typeface="幼圆" panose="02010509060101010101" pitchFamily="49" charset="-122"/>
                <a:ea typeface="幼圆" panose="02010509060101010101" pitchFamily="49" charset="-122"/>
              </a:rPr>
              <a:t>才获得对</a:t>
            </a:r>
            <a:r>
              <a:rPr lang="en-US" sz="2000" dirty="0">
                <a:latin typeface="幼圆" panose="02010509060101010101" pitchFamily="49" charset="-122"/>
                <a:ea typeface="幼圆" panose="02010509060101010101" pitchFamily="49" charset="-122"/>
              </a:rPr>
              <a:t>B</a:t>
            </a:r>
            <a:r>
              <a:rPr lang="zh-CN" altLang="en-US" sz="2000" dirty="0">
                <a:latin typeface="幼圆" panose="02010509060101010101" pitchFamily="49" charset="-122"/>
                <a:ea typeface="幼圆" panose="02010509060101010101" pitchFamily="49" charset="-122"/>
              </a:rPr>
              <a:t>的</a:t>
            </a:r>
            <a:r>
              <a:rPr lang="en-US" sz="2000" dirty="0">
                <a:latin typeface="幼圆" panose="02010509060101010101" pitchFamily="49" charset="-122"/>
                <a:ea typeface="幼圆" panose="02010509060101010101" pitchFamily="49" charset="-122"/>
              </a:rPr>
              <a:t>X</a:t>
            </a:r>
            <a:r>
              <a:rPr lang="zh-CN" altLang="en-US" sz="2000" dirty="0">
                <a:latin typeface="幼圆" panose="02010509060101010101" pitchFamily="49" charset="-122"/>
                <a:ea typeface="幼圆" panose="02010509060101010101" pitchFamily="49" charset="-122"/>
              </a:rPr>
              <a:t>锁 </a:t>
            </a:r>
          </a:p>
        </p:txBody>
      </p:sp>
      <p:sp>
        <p:nvSpPr>
          <p:cNvPr id="32881" name="Text Box 113"/>
          <p:cNvSpPr txBox="1">
            <a:spLocks noChangeArrowheads="1"/>
          </p:cNvSpPr>
          <p:nvPr/>
        </p:nvSpPr>
        <p:spPr bwMode="auto">
          <a:xfrm>
            <a:off x="281330" y="1027683"/>
            <a:ext cx="2130430" cy="52322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sz="2400">
                <a:solidFill>
                  <a:schemeClr val="tx1"/>
                </a:solidFill>
                <a:latin typeface="Times New Roman" pitchFamily="18" charset="0"/>
                <a:ea typeface="宋体" pitchFamily="2" charset="-122"/>
              </a:defRPr>
            </a:lvl1pPr>
            <a:lvl2pPr algn="l">
              <a:defRPr sz="2400">
                <a:solidFill>
                  <a:schemeClr val="tx1"/>
                </a:solidFill>
                <a:latin typeface="Times New Roman" pitchFamily="18" charset="0"/>
                <a:ea typeface="宋体" pitchFamily="2" charset="-122"/>
              </a:defRPr>
            </a:lvl2pPr>
            <a:lvl3pPr algn="l">
              <a:defRPr sz="2400">
                <a:solidFill>
                  <a:schemeClr val="tx1"/>
                </a:solidFill>
                <a:latin typeface="Times New Roman" pitchFamily="18" charset="0"/>
                <a:ea typeface="宋体" pitchFamily="2" charset="-122"/>
              </a:defRPr>
            </a:lvl3pPr>
            <a:lvl4pPr algn="l">
              <a:defRPr sz="2400">
                <a:solidFill>
                  <a:schemeClr val="tx1"/>
                </a:solidFill>
                <a:latin typeface="Times New Roman" pitchFamily="18" charset="0"/>
                <a:ea typeface="宋体" pitchFamily="2" charset="-122"/>
              </a:defRPr>
            </a:lvl4pPr>
            <a:lvl5pPr algn="l">
              <a:defRPr sz="2400">
                <a:solidFill>
                  <a:schemeClr val="tx1"/>
                </a:solidFill>
                <a:latin typeface="Times New Roman" pitchFamily="18" charset="0"/>
                <a:ea typeface="宋体" pitchFamily="2" charset="-122"/>
              </a:defRPr>
            </a:lvl5pPr>
            <a:lvl6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ctr"/>
            <a:r>
              <a:rPr lang="zh-CN" altLang="en-US" sz="2800" dirty="0">
                <a:latin typeface="黑体" pitchFamily="2" charset="-122"/>
                <a:ea typeface="黑体" pitchFamily="2" charset="-122"/>
              </a:rPr>
              <a:t>可重</a:t>
            </a:r>
            <a:r>
              <a:rPr lang="zh-CN" altLang="en-US" sz="2800" dirty="0" smtClean="0">
                <a:latin typeface="黑体" pitchFamily="2" charset="-122"/>
                <a:ea typeface="黑体" pitchFamily="2" charset="-122"/>
              </a:rPr>
              <a:t>复读：</a:t>
            </a:r>
            <a:endParaRPr lang="zh-CN" altLang="en-US" sz="2800" dirty="0">
              <a:latin typeface="黑体" pitchFamily="2" charset="-122"/>
              <a:ea typeface="黑体" pitchFamily="2" charset="-122"/>
            </a:endParaRPr>
          </a:p>
        </p:txBody>
      </p:sp>
    </p:spTree>
    <p:extLst>
      <p:ext uri="{BB962C8B-B14F-4D97-AF65-F5344CB8AC3E}">
        <p14:creationId xmlns:p14="http://schemas.microsoft.com/office/powerpoint/2010/main" val="2926521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67546" y="483742"/>
            <a:ext cx="2447925" cy="53842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n-US" altLang="zh-CN" sz="3600" cap="none"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ea"/>
              </a:rPr>
              <a:t>Contents</a:t>
            </a:r>
            <a:endParaRPr lang="zh-CN" altLang="en-US" sz="3600" cap="none"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j-ea"/>
            </a:endParaRPr>
          </a:p>
        </p:txBody>
      </p:sp>
      <p:sp>
        <p:nvSpPr>
          <p:cNvPr id="5" name="椭圆 4"/>
          <p:cNvSpPr/>
          <p:nvPr/>
        </p:nvSpPr>
        <p:spPr>
          <a:xfrm>
            <a:off x="3275856" y="1542192"/>
            <a:ext cx="504056" cy="52322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800" dirty="0"/>
              <a:t>2</a:t>
            </a:r>
            <a:endParaRPr lang="zh-CN" altLang="en-US" sz="2800" dirty="0"/>
          </a:p>
        </p:txBody>
      </p:sp>
      <p:sp>
        <p:nvSpPr>
          <p:cNvPr id="9" name="椭圆 8"/>
          <p:cNvSpPr/>
          <p:nvPr/>
        </p:nvSpPr>
        <p:spPr>
          <a:xfrm>
            <a:off x="4355976" y="4797404"/>
            <a:ext cx="504056" cy="455526"/>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6</a:t>
            </a:r>
            <a:endParaRPr lang="zh-CN" altLang="en-US" sz="3200" dirty="0"/>
          </a:p>
        </p:txBody>
      </p:sp>
      <p:sp>
        <p:nvSpPr>
          <p:cNvPr id="11" name="椭圆 10"/>
          <p:cNvSpPr/>
          <p:nvPr/>
        </p:nvSpPr>
        <p:spPr>
          <a:xfrm>
            <a:off x="3057438" y="796320"/>
            <a:ext cx="504056" cy="48745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smtClean="0"/>
              <a:t>1</a:t>
            </a:r>
            <a:endParaRPr lang="zh-CN" altLang="en-US" sz="3200" dirty="0"/>
          </a:p>
        </p:txBody>
      </p:sp>
      <p:sp>
        <p:nvSpPr>
          <p:cNvPr id="13" name="椭圆 12"/>
          <p:cNvSpPr/>
          <p:nvPr/>
        </p:nvSpPr>
        <p:spPr>
          <a:xfrm>
            <a:off x="3563888" y="2353445"/>
            <a:ext cx="432048" cy="504056"/>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3</a:t>
            </a:r>
            <a:endParaRPr lang="zh-CN" altLang="en-US" sz="3200" dirty="0"/>
          </a:p>
        </p:txBody>
      </p:sp>
      <p:sp>
        <p:nvSpPr>
          <p:cNvPr id="15" name="椭圆 14"/>
          <p:cNvSpPr/>
          <p:nvPr/>
        </p:nvSpPr>
        <p:spPr>
          <a:xfrm>
            <a:off x="3851921" y="3198376"/>
            <a:ext cx="468052" cy="45121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4</a:t>
            </a:r>
            <a:endParaRPr lang="zh-CN" altLang="en-US" sz="3200" dirty="0"/>
          </a:p>
        </p:txBody>
      </p:sp>
      <p:sp>
        <p:nvSpPr>
          <p:cNvPr id="17" name="椭圆 16"/>
          <p:cNvSpPr/>
          <p:nvPr/>
        </p:nvSpPr>
        <p:spPr>
          <a:xfrm>
            <a:off x="4131645" y="3914075"/>
            <a:ext cx="432048" cy="47475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5</a:t>
            </a:r>
            <a:endParaRPr lang="zh-CN" altLang="en-US" sz="3200" dirty="0"/>
          </a:p>
        </p:txBody>
      </p:sp>
      <p:sp>
        <p:nvSpPr>
          <p:cNvPr id="2" name="矩形 1"/>
          <p:cNvSpPr/>
          <p:nvPr/>
        </p:nvSpPr>
        <p:spPr>
          <a:xfrm>
            <a:off x="3581306" y="625252"/>
            <a:ext cx="5562694" cy="641714"/>
          </a:xfrm>
          <a:prstGeom prst="rect">
            <a:avLst/>
          </a:prstGeom>
        </p:spPr>
        <p:txBody>
          <a:bodyPr wrap="square">
            <a:spAutoFit/>
          </a:bodyPr>
          <a:lstStyle/>
          <a:p>
            <a:pPr algn="just" fontAlgn="auto">
              <a:lnSpc>
                <a:spcPct val="130000"/>
              </a:lnSpc>
              <a:spcAft>
                <a:spcPts val="0"/>
              </a:spcAft>
            </a:pPr>
            <a:r>
              <a:rPr lang="zh-CN" altLang="en-US" sz="3200" b="0" dirty="0" smtClean="0">
                <a:solidFill>
                  <a:schemeClr val="accent3"/>
                </a:solidFill>
                <a:latin typeface="+mn-ea"/>
                <a:ea typeface="+mn-ea"/>
              </a:rPr>
              <a:t>并发</a:t>
            </a:r>
            <a:r>
              <a:rPr lang="zh-CN" altLang="en-US" sz="3200" b="0" dirty="0">
                <a:solidFill>
                  <a:schemeClr val="accent3"/>
                </a:solidFill>
                <a:latin typeface="+mn-ea"/>
                <a:ea typeface="+mn-ea"/>
              </a:rPr>
              <a:t>控制概</a:t>
            </a:r>
            <a:r>
              <a:rPr lang="zh-CN" altLang="en-US" sz="3200" b="0" dirty="0" smtClean="0">
                <a:solidFill>
                  <a:schemeClr val="accent3"/>
                </a:solidFill>
                <a:latin typeface="+mn-ea"/>
                <a:ea typeface="+mn-ea"/>
              </a:rPr>
              <a:t>述及事务特性回顾</a:t>
            </a:r>
            <a:endParaRPr lang="zh-CN" altLang="en-US" sz="3200" b="0" dirty="0">
              <a:solidFill>
                <a:schemeClr val="accent3"/>
              </a:solidFill>
              <a:latin typeface="+mn-ea"/>
              <a:ea typeface="+mn-ea"/>
            </a:endParaRPr>
          </a:p>
        </p:txBody>
      </p:sp>
      <p:sp>
        <p:nvSpPr>
          <p:cNvPr id="20" name="矩形 19"/>
          <p:cNvSpPr/>
          <p:nvPr/>
        </p:nvSpPr>
        <p:spPr>
          <a:xfrm>
            <a:off x="3912010" y="1423698"/>
            <a:ext cx="1005403" cy="641714"/>
          </a:xfrm>
          <a:prstGeom prst="rect">
            <a:avLst/>
          </a:prstGeom>
        </p:spPr>
        <p:txBody>
          <a:bodyPr wrap="none">
            <a:spAutoFit/>
          </a:bodyPr>
          <a:lstStyle/>
          <a:p>
            <a:pPr algn="just" fontAlgn="auto">
              <a:lnSpc>
                <a:spcPct val="130000"/>
              </a:lnSpc>
              <a:spcAft>
                <a:spcPts val="0"/>
              </a:spcAft>
            </a:pPr>
            <a:r>
              <a:rPr lang="zh-CN" altLang="en-US" sz="3200" b="0" dirty="0" smtClean="0">
                <a:latin typeface="+mn-ea"/>
                <a:ea typeface="+mn-ea"/>
              </a:rPr>
              <a:t>封锁</a:t>
            </a:r>
            <a:endParaRPr lang="zh-CN" altLang="en-US" sz="3200" b="0" dirty="0">
              <a:latin typeface="+mn-ea"/>
              <a:ea typeface="+mn-ea"/>
            </a:endParaRPr>
          </a:p>
        </p:txBody>
      </p:sp>
      <p:sp>
        <p:nvSpPr>
          <p:cNvPr id="21" name="矩形 20"/>
          <p:cNvSpPr/>
          <p:nvPr/>
        </p:nvSpPr>
        <p:spPr>
          <a:xfrm>
            <a:off x="4063682" y="2199736"/>
            <a:ext cx="2236510" cy="732508"/>
          </a:xfrm>
          <a:prstGeom prst="rect">
            <a:avLst/>
          </a:prstGeom>
        </p:spPr>
        <p:txBody>
          <a:bodyPr wrap="none">
            <a:spAutoFit/>
          </a:bodyPr>
          <a:lstStyle/>
          <a:p>
            <a:pPr algn="just" fontAlgn="auto">
              <a:lnSpc>
                <a:spcPct val="130000"/>
              </a:lnSpc>
              <a:spcAft>
                <a:spcPts val="0"/>
              </a:spcAft>
            </a:pPr>
            <a:r>
              <a:rPr lang="zh-CN" altLang="en-US" sz="3200" b="0" dirty="0">
                <a:latin typeface="+mn-ea"/>
                <a:ea typeface="+mn-ea"/>
              </a:rPr>
              <a:t>活</a:t>
            </a:r>
            <a:r>
              <a:rPr lang="zh-CN" altLang="en-US" sz="3200" b="0" dirty="0" smtClean="0">
                <a:latin typeface="+mn-ea"/>
                <a:ea typeface="+mn-ea"/>
              </a:rPr>
              <a:t>锁和死锁</a:t>
            </a:r>
            <a:endParaRPr lang="zh-CN" altLang="en-US" sz="3200" b="0" dirty="0">
              <a:latin typeface="+mn-ea"/>
              <a:ea typeface="+mn-ea"/>
            </a:endParaRPr>
          </a:p>
        </p:txBody>
      </p:sp>
      <p:sp>
        <p:nvSpPr>
          <p:cNvPr id="22" name="矩形 21"/>
          <p:cNvSpPr/>
          <p:nvPr/>
        </p:nvSpPr>
        <p:spPr>
          <a:xfrm>
            <a:off x="4427984" y="3007874"/>
            <a:ext cx="3877985" cy="732508"/>
          </a:xfrm>
          <a:prstGeom prst="rect">
            <a:avLst/>
          </a:prstGeom>
        </p:spPr>
        <p:txBody>
          <a:bodyPr wrap="none">
            <a:spAutoFit/>
          </a:bodyPr>
          <a:lstStyle/>
          <a:p>
            <a:pPr algn="just" fontAlgn="auto">
              <a:lnSpc>
                <a:spcPct val="130000"/>
              </a:lnSpc>
              <a:spcAft>
                <a:spcPts val="0"/>
              </a:spcAft>
            </a:pPr>
            <a:r>
              <a:rPr lang="zh-CN" altLang="en-US" sz="3200" b="0" dirty="0" smtClean="0">
                <a:latin typeface="+mn-ea"/>
                <a:ea typeface="+mn-ea"/>
              </a:rPr>
              <a:t>并发调度的可串行性</a:t>
            </a:r>
            <a:endParaRPr lang="zh-CN" altLang="en-US" sz="3200" b="0" dirty="0">
              <a:latin typeface="+mn-ea"/>
              <a:ea typeface="+mn-ea"/>
            </a:endParaRPr>
          </a:p>
        </p:txBody>
      </p:sp>
      <p:sp>
        <p:nvSpPr>
          <p:cNvPr id="23" name="矩形 22"/>
          <p:cNvSpPr/>
          <p:nvPr/>
        </p:nvSpPr>
        <p:spPr>
          <a:xfrm>
            <a:off x="4683105" y="3799962"/>
            <a:ext cx="3057247" cy="641714"/>
          </a:xfrm>
          <a:prstGeom prst="rect">
            <a:avLst/>
          </a:prstGeom>
        </p:spPr>
        <p:txBody>
          <a:bodyPr wrap="none">
            <a:spAutoFit/>
          </a:bodyPr>
          <a:lstStyle/>
          <a:p>
            <a:pPr algn="just" fontAlgn="auto">
              <a:lnSpc>
                <a:spcPct val="130000"/>
              </a:lnSpc>
              <a:spcAft>
                <a:spcPts val="0"/>
              </a:spcAft>
            </a:pPr>
            <a:r>
              <a:rPr lang="zh-CN" altLang="en-US" sz="3200" b="0" dirty="0" smtClean="0">
                <a:latin typeface="+mn-ea"/>
                <a:ea typeface="+mn-ea"/>
              </a:rPr>
              <a:t>两段锁封锁协议</a:t>
            </a:r>
            <a:endParaRPr lang="zh-CN" altLang="en-US" sz="3200" b="0" dirty="0">
              <a:latin typeface="+mn-ea"/>
              <a:ea typeface="+mn-ea"/>
            </a:endParaRPr>
          </a:p>
        </p:txBody>
      </p:sp>
      <p:sp>
        <p:nvSpPr>
          <p:cNvPr id="24" name="矩形 23"/>
          <p:cNvSpPr/>
          <p:nvPr/>
        </p:nvSpPr>
        <p:spPr>
          <a:xfrm>
            <a:off x="4999786" y="4585692"/>
            <a:ext cx="2236510" cy="641714"/>
          </a:xfrm>
          <a:prstGeom prst="rect">
            <a:avLst/>
          </a:prstGeom>
        </p:spPr>
        <p:txBody>
          <a:bodyPr wrap="none">
            <a:spAutoFit/>
          </a:bodyPr>
          <a:lstStyle/>
          <a:p>
            <a:pPr algn="just" fontAlgn="auto">
              <a:lnSpc>
                <a:spcPct val="130000"/>
              </a:lnSpc>
              <a:spcAft>
                <a:spcPts val="0"/>
              </a:spcAft>
            </a:pPr>
            <a:r>
              <a:rPr lang="zh-CN" altLang="en-US" sz="3200" b="0" dirty="0" smtClean="0">
                <a:latin typeface="+mn-ea"/>
                <a:ea typeface="+mn-ea"/>
              </a:rPr>
              <a:t>封锁的粒度</a:t>
            </a:r>
            <a:endParaRPr lang="zh-CN" altLang="en-US" sz="3200" b="0" dirty="0">
              <a:latin typeface="+mn-ea"/>
              <a:ea typeface="+mn-ea"/>
            </a:endParaRPr>
          </a:p>
        </p:txBody>
      </p:sp>
    </p:spTree>
    <p:extLst>
      <p:ext uri="{BB962C8B-B14F-4D97-AF65-F5344CB8AC3E}">
        <p14:creationId xmlns:p14="http://schemas.microsoft.com/office/powerpoint/2010/main" val="27636568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2">
                                            <p:txEl>
                                              <p:pRg st="0" end="0"/>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0" y="168275"/>
            <a:ext cx="7391400" cy="469900"/>
          </a:xfrm>
        </p:spPr>
        <p:txBody>
          <a:bodyPr/>
          <a:lstStyle/>
          <a:p>
            <a:pPr algn="l"/>
            <a:r>
              <a:rPr lang="zh-CN" altLang="en-US" sz="3200">
                <a:ea typeface="黑体" pitchFamily="2" charset="-122"/>
              </a:rPr>
              <a:t>使用封锁机制解决读“脏”数据问题</a:t>
            </a:r>
          </a:p>
        </p:txBody>
      </p:sp>
      <p:graphicFrame>
        <p:nvGraphicFramePr>
          <p:cNvPr id="33795" name="Group 3"/>
          <p:cNvGraphicFramePr>
            <a:graphicFrameLocks noGrp="1"/>
          </p:cNvGraphicFramePr>
          <p:nvPr>
            <p:ph type="tbl" idx="4294967295"/>
            <p:extLst>
              <p:ext uri="{D42A27DB-BD31-4B8C-83A1-F6EECF244321}">
                <p14:modId xmlns:p14="http://schemas.microsoft.com/office/powerpoint/2010/main" val="860948553"/>
              </p:ext>
            </p:extLst>
          </p:nvPr>
        </p:nvGraphicFramePr>
        <p:xfrm>
          <a:off x="6516216" y="1099821"/>
          <a:ext cx="2448272" cy="4349967"/>
        </p:xfrm>
        <a:graphic>
          <a:graphicData uri="http://schemas.openxmlformats.org/drawingml/2006/table">
            <a:tbl>
              <a:tblPr/>
              <a:tblGrid>
                <a:gridCol w="1462123"/>
                <a:gridCol w="986149"/>
              </a:tblGrid>
              <a:tr h="337344">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400" b="1" i="0" u="none" strike="noStrike" cap="none" normalizeH="0" baseline="0" dirty="0" smtClean="0">
                          <a:ln>
                            <a:noFill/>
                          </a:ln>
                          <a:solidFill>
                            <a:schemeClr val="tx1"/>
                          </a:solidFill>
                          <a:effectLst/>
                          <a:latin typeface="Times New Roman" pitchFamily="18" charset="0"/>
                          <a:ea typeface="宋体" pitchFamily="2" charset="-122"/>
                        </a:rPr>
                        <a:t>T</a:t>
                      </a:r>
                      <a:r>
                        <a:rPr kumimoji="0" lang="en-US" sz="1400" b="1" i="0" u="none" strike="noStrike" cap="none" normalizeH="0" baseline="-30000" dirty="0" smtClean="0">
                          <a:ln>
                            <a:noFill/>
                          </a:ln>
                          <a:solidFill>
                            <a:schemeClr val="tx1"/>
                          </a:solidFill>
                          <a:effectLst/>
                          <a:latin typeface="Times New Roman" pitchFamily="18" charset="0"/>
                          <a:ea typeface="宋体" pitchFamily="2" charset="-122"/>
                        </a:rPr>
                        <a:t>1</a:t>
                      </a:r>
                      <a:endParaRPr kumimoji="0" lang="en-US" sz="1400" b="1" i="0" u="none" strike="noStrike" cap="none" normalizeH="0" baseline="0" dirty="0" smtClean="0">
                        <a:ln>
                          <a:noFill/>
                        </a:ln>
                        <a:solidFill>
                          <a:schemeClr val="tx1"/>
                        </a:solidFill>
                        <a:effectLst/>
                        <a:latin typeface="Times New Roman" pitchFamily="18" charset="0"/>
                        <a:ea typeface="宋体" pitchFamily="2" charset="-122"/>
                      </a:endParaRPr>
                    </a:p>
                  </a:txBody>
                  <a:tcPr marT="38100" marB="38100"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ea typeface="宋体" pitchFamily="2" charset="-122"/>
                        </a:rPr>
                        <a:t>T</a:t>
                      </a:r>
                      <a:r>
                        <a:rPr kumimoji="0" lang="en-US" sz="1400" b="1" i="0" u="none" strike="noStrike" cap="none" normalizeH="0" baseline="-30000" smtClean="0">
                          <a:ln>
                            <a:noFill/>
                          </a:ln>
                          <a:solidFill>
                            <a:schemeClr val="tx1"/>
                          </a:solidFill>
                          <a:effectLst/>
                          <a:latin typeface="Times New Roman" pitchFamily="18" charset="0"/>
                          <a:ea typeface="宋体" pitchFamily="2" charset="-122"/>
                        </a:rPr>
                        <a:t>2</a:t>
                      </a:r>
                      <a:endParaRPr kumimoji="0" lang="en-US" sz="14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r>
              <a:tr h="292365">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zh-CN" altLang="en-US" sz="1300" b="1" i="0" u="none" strike="noStrike" cap="none" normalizeH="0" baseline="0" dirty="0" smtClean="0">
                          <a:ln>
                            <a:noFill/>
                          </a:ln>
                          <a:solidFill>
                            <a:schemeClr val="tx1"/>
                          </a:solidFill>
                          <a:effectLst/>
                          <a:latin typeface="Times New Roman" pitchFamily="18" charset="0"/>
                          <a:ea typeface="宋体" pitchFamily="2" charset="-122"/>
                        </a:rPr>
                        <a:t>①</a:t>
                      </a:r>
                      <a:r>
                        <a:rPr kumimoji="0" lang="zh-CN" altLang="en-US" sz="1400" b="1" i="0" u="none" strike="noStrike" cap="none" normalizeH="0" baseline="0" dirty="0" smtClean="0">
                          <a:ln>
                            <a:noFill/>
                          </a:ln>
                          <a:solidFill>
                            <a:schemeClr val="tx1"/>
                          </a:solidFill>
                          <a:effectLst/>
                          <a:latin typeface="Times New Roman" pitchFamily="18" charset="0"/>
                          <a:ea typeface="宋体" pitchFamily="2" charset="-122"/>
                        </a:rPr>
                        <a:t> </a:t>
                      </a:r>
                      <a:r>
                        <a:rPr kumimoji="0" lang="en-US" sz="1400" b="1" i="0" u="none" strike="noStrike" cap="none" normalizeH="0" baseline="0" dirty="0" err="1" smtClean="0">
                          <a:ln>
                            <a:noFill/>
                          </a:ln>
                          <a:solidFill>
                            <a:schemeClr val="tx1"/>
                          </a:solidFill>
                          <a:effectLst/>
                          <a:latin typeface="Times New Roman" pitchFamily="18" charset="0"/>
                          <a:ea typeface="宋体" pitchFamily="2" charset="-122"/>
                        </a:rPr>
                        <a:t>Xlock</a:t>
                      </a:r>
                      <a:r>
                        <a:rPr kumimoji="0" lang="en-US" sz="1400" b="1" i="0" u="none" strike="noStrike" cap="none" normalizeH="0" baseline="0" dirty="0" smtClean="0">
                          <a:ln>
                            <a:noFill/>
                          </a:ln>
                          <a:solidFill>
                            <a:schemeClr val="tx1"/>
                          </a:solidFill>
                          <a:effectLst/>
                          <a:latin typeface="Times New Roman" pitchFamily="18" charset="0"/>
                          <a:ea typeface="宋体" pitchFamily="2" charset="-122"/>
                        </a:rPr>
                        <a:t> C</a:t>
                      </a:r>
                    </a:p>
                  </a:txBody>
                  <a:tcPr marT="38100" marB="38100"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400" b="1" i="0" u="none" strike="noStrike" cap="none" normalizeH="0" baseline="0" smtClean="0">
                        <a:ln>
                          <a:noFill/>
                        </a:ln>
                        <a:solidFill>
                          <a:schemeClr val="tx1"/>
                        </a:solidFill>
                        <a:effectLst/>
                        <a:latin typeface="Arial" pitchFamily="34" charset="0"/>
                        <a:ea typeface="宋体" pitchFamily="2" charset="-122"/>
                      </a:endParaRPr>
                    </a:p>
                  </a:txBody>
                  <a:tcPr marT="38100" marB="38100"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r>
              <a:tr h="292365">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400" b="1" i="0" u="none" strike="noStrike" cap="none" normalizeH="0" baseline="0" dirty="0" smtClean="0">
                          <a:ln>
                            <a:noFill/>
                          </a:ln>
                          <a:solidFill>
                            <a:schemeClr val="tx1"/>
                          </a:solidFill>
                          <a:effectLst/>
                          <a:latin typeface="Times New Roman" pitchFamily="18" charset="0"/>
                          <a:ea typeface="宋体" pitchFamily="2" charset="-122"/>
                        </a:rPr>
                        <a:t>R(C)=100</a:t>
                      </a:r>
                    </a:p>
                  </a:txBody>
                  <a:tcPr marT="38100" marB="38100"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400" b="1" i="0" u="none" strike="noStrike" cap="none" normalizeH="0" baseline="0" smtClean="0">
                        <a:ln>
                          <a:noFill/>
                        </a:ln>
                        <a:solidFill>
                          <a:schemeClr val="tx1"/>
                        </a:solidFill>
                        <a:effectLst/>
                        <a:latin typeface="Arial" pitchFamily="34" charset="0"/>
                        <a:ea typeface="宋体" pitchFamily="2" charset="-122"/>
                      </a:endParaRPr>
                    </a:p>
                  </a:txBody>
                  <a:tcPr marT="38100" marB="38100"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r>
              <a:tr h="292365">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ea typeface="宋体" pitchFamily="2" charset="-122"/>
                        </a:rPr>
                        <a:t>C←C*2</a:t>
                      </a:r>
                    </a:p>
                  </a:txBody>
                  <a:tcPr marT="38100" marB="38100"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400" b="1" i="0" u="none" strike="noStrike" cap="none" normalizeH="0" baseline="0" smtClean="0">
                        <a:ln>
                          <a:noFill/>
                        </a:ln>
                        <a:solidFill>
                          <a:schemeClr val="tx1"/>
                        </a:solidFill>
                        <a:effectLst/>
                        <a:latin typeface="Arial" pitchFamily="34" charset="0"/>
                        <a:ea typeface="宋体" pitchFamily="2" charset="-122"/>
                      </a:endParaRPr>
                    </a:p>
                  </a:txBody>
                  <a:tcPr marT="38100" marB="38100"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r>
              <a:tr h="292365">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ea typeface="宋体" pitchFamily="2" charset="-122"/>
                        </a:rPr>
                        <a:t>W(C)=200</a:t>
                      </a:r>
                    </a:p>
                  </a:txBody>
                  <a:tcPr marT="38100" marB="38100"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400" b="1" i="0" u="none" strike="noStrike" cap="none" normalizeH="0" baseline="0" smtClean="0">
                        <a:ln>
                          <a:noFill/>
                        </a:ln>
                        <a:solidFill>
                          <a:schemeClr val="tx1"/>
                        </a:solidFill>
                        <a:effectLst/>
                        <a:latin typeface="Arial" pitchFamily="34" charset="0"/>
                        <a:ea typeface="宋体" pitchFamily="2" charset="-122"/>
                      </a:endParaRPr>
                    </a:p>
                  </a:txBody>
                  <a:tcPr marT="38100" marB="38100"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r>
              <a:tr h="292365">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zh-CN" altLang="zh-CN" sz="1400" b="1" i="0" u="none" strike="noStrike" cap="none" normalizeH="0" baseline="0" smtClean="0">
                          <a:ln>
                            <a:noFill/>
                          </a:ln>
                          <a:solidFill>
                            <a:schemeClr val="tx1"/>
                          </a:solidFill>
                          <a:effectLst/>
                          <a:latin typeface="Times New Roman" pitchFamily="18" charset="0"/>
                          <a:ea typeface="宋体" pitchFamily="2" charset="-122"/>
                        </a:rPr>
                        <a:t>②</a:t>
                      </a:r>
                      <a:endParaRPr kumimoji="0" lang="zh-CN" altLang="zh-CN" sz="1400" b="1" i="0" u="none" strike="noStrike" cap="none" normalizeH="0" baseline="0" smtClean="0">
                        <a:ln>
                          <a:noFill/>
                        </a:ln>
                        <a:solidFill>
                          <a:schemeClr val="tx1"/>
                        </a:solidFill>
                        <a:effectLst/>
                        <a:latin typeface="宋体" pitchFamily="2" charset="-122"/>
                        <a:ea typeface="宋体" pitchFamily="2" charset="-122"/>
                      </a:endParaRPr>
                    </a:p>
                  </a:txBody>
                  <a:tcPr marT="38100" marB="38100"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ea typeface="宋体" pitchFamily="2" charset="-122"/>
                        </a:rPr>
                        <a:t>Slock C</a:t>
                      </a:r>
                    </a:p>
                  </a:txBody>
                  <a:tcPr marT="38100" marB="38100"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r>
              <a:tr h="29236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400" b="1" i="0" u="none" strike="noStrike" cap="none" normalizeH="0" baseline="0" smtClean="0">
                        <a:ln>
                          <a:noFill/>
                        </a:ln>
                        <a:solidFill>
                          <a:schemeClr val="tx1"/>
                        </a:solidFill>
                        <a:effectLst/>
                        <a:latin typeface="Arial" pitchFamily="34" charset="0"/>
                        <a:ea typeface="宋体" pitchFamily="2" charset="-122"/>
                      </a:endParaRPr>
                    </a:p>
                  </a:txBody>
                  <a:tcPr marT="38100" marB="38100"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等待</a:t>
                      </a:r>
                    </a:p>
                  </a:txBody>
                  <a:tcPr marT="38100" marB="38100"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r>
              <a:tr h="292365">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zh-CN" altLang="en-US" sz="1400" b="1" i="0" u="none" strike="noStrike" cap="none" normalizeH="0" baseline="0" smtClean="0">
                          <a:ln>
                            <a:noFill/>
                          </a:ln>
                          <a:solidFill>
                            <a:schemeClr val="tx1"/>
                          </a:solidFill>
                          <a:effectLst/>
                          <a:latin typeface="宋体" pitchFamily="2" charset="-122"/>
                          <a:ea typeface="宋体" pitchFamily="2" charset="-122"/>
                        </a:rPr>
                        <a:t>③</a:t>
                      </a: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rPr>
                        <a:t> </a:t>
                      </a:r>
                      <a:r>
                        <a:rPr kumimoji="0" lang="en-US" sz="1400" b="1" i="0" u="none" strike="noStrike" cap="none" normalizeH="0" baseline="0" smtClean="0">
                          <a:ln>
                            <a:noFill/>
                          </a:ln>
                          <a:solidFill>
                            <a:schemeClr val="tx1"/>
                          </a:solidFill>
                          <a:effectLst/>
                          <a:latin typeface="Times New Roman" pitchFamily="18" charset="0"/>
                          <a:ea typeface="宋体" pitchFamily="2" charset="-122"/>
                        </a:rPr>
                        <a:t>ROLLBACK</a:t>
                      </a:r>
                    </a:p>
                  </a:txBody>
                  <a:tcPr marT="38100" marB="38100"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等待</a:t>
                      </a:r>
                    </a:p>
                  </a:txBody>
                  <a:tcPr marT="38100" marB="38100"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r>
              <a:tr h="292365">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400" b="1" i="0" u="none" strike="noStrike" cap="none" normalizeH="0" baseline="0" dirty="0" smtClean="0">
                          <a:ln>
                            <a:noFill/>
                          </a:ln>
                          <a:solidFill>
                            <a:schemeClr val="tx1"/>
                          </a:solidFill>
                          <a:effectLst/>
                          <a:latin typeface="Times New Roman" pitchFamily="18" charset="0"/>
                          <a:ea typeface="宋体" pitchFamily="2" charset="-122"/>
                        </a:rPr>
                        <a:t>(C</a:t>
                      </a:r>
                      <a:r>
                        <a:rPr kumimoji="0" lang="zh-CN" altLang="en-US" sz="1400" b="1" i="0" u="none" strike="noStrike" cap="none" normalizeH="0" baseline="0" dirty="0" smtClean="0">
                          <a:ln>
                            <a:noFill/>
                          </a:ln>
                          <a:solidFill>
                            <a:schemeClr val="tx1"/>
                          </a:solidFill>
                          <a:effectLst/>
                          <a:latin typeface="Times New Roman" pitchFamily="18" charset="0"/>
                          <a:ea typeface="宋体" pitchFamily="2" charset="-122"/>
                        </a:rPr>
                        <a:t>恢复为</a:t>
                      </a:r>
                      <a:r>
                        <a:rPr kumimoji="0" lang="en-US" sz="1400" b="1" i="0" u="none" strike="noStrike" cap="none" normalizeH="0" baseline="0" dirty="0" smtClean="0">
                          <a:ln>
                            <a:noFill/>
                          </a:ln>
                          <a:solidFill>
                            <a:schemeClr val="tx1"/>
                          </a:solidFill>
                          <a:effectLst/>
                          <a:latin typeface="Times New Roman" pitchFamily="18" charset="0"/>
                          <a:ea typeface="宋体" pitchFamily="2" charset="-122"/>
                        </a:rPr>
                        <a:t>100)</a:t>
                      </a:r>
                    </a:p>
                  </a:txBody>
                  <a:tcPr marT="38100" marB="38100"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等待</a:t>
                      </a:r>
                    </a:p>
                  </a:txBody>
                  <a:tcPr marT="38100" marB="38100"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r>
              <a:tr h="292365">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ea typeface="宋体" pitchFamily="2" charset="-122"/>
                        </a:rPr>
                        <a:t>Unlock C</a:t>
                      </a:r>
                    </a:p>
                  </a:txBody>
                  <a:tcPr marT="38100" marB="38100"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zh-CN" sz="1400" b="1" i="0" u="none" strike="noStrike" cap="none" normalizeH="0" baseline="0" smtClean="0">
                          <a:ln>
                            <a:noFill/>
                          </a:ln>
                          <a:solidFill>
                            <a:schemeClr val="tx1"/>
                          </a:solidFill>
                          <a:effectLst/>
                          <a:latin typeface="Times New Roman" pitchFamily="18" charset="0"/>
                          <a:ea typeface="宋体" pitchFamily="2" charset="-122"/>
                        </a:rPr>
                        <a:t>等待</a:t>
                      </a:r>
                    </a:p>
                  </a:txBody>
                  <a:tcPr marT="38100" marB="38100"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r>
              <a:tr h="292365">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zh-CN" altLang="zh-CN" sz="1400" b="1" i="0" u="none" strike="noStrike" cap="none" normalizeH="0" baseline="0" smtClean="0">
                          <a:ln>
                            <a:noFill/>
                          </a:ln>
                          <a:solidFill>
                            <a:schemeClr val="tx1"/>
                          </a:solidFill>
                          <a:effectLst/>
                          <a:latin typeface="Times New Roman" pitchFamily="18" charset="0"/>
                          <a:ea typeface="宋体" pitchFamily="2" charset="-122"/>
                        </a:rPr>
                        <a:t>④</a:t>
                      </a:r>
                    </a:p>
                  </a:txBody>
                  <a:tcPr marT="38100" marB="38100"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rPr>
                        <a:t>获得</a:t>
                      </a:r>
                      <a:r>
                        <a:rPr kumimoji="0" lang="en-US" sz="1400" b="1" i="0" u="none" strike="noStrike" cap="none" normalizeH="0" baseline="0" smtClean="0">
                          <a:ln>
                            <a:noFill/>
                          </a:ln>
                          <a:solidFill>
                            <a:schemeClr val="tx1"/>
                          </a:solidFill>
                          <a:effectLst/>
                          <a:latin typeface="Times New Roman" pitchFamily="18" charset="0"/>
                          <a:ea typeface="宋体" pitchFamily="2" charset="-122"/>
                        </a:rPr>
                        <a:t>Slock C</a:t>
                      </a:r>
                    </a:p>
                  </a:txBody>
                  <a:tcPr marT="38100" marB="38100"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r>
              <a:tr h="29236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400" b="1" i="0" u="none" strike="noStrike" cap="none" normalizeH="0" baseline="0" smtClean="0">
                        <a:ln>
                          <a:noFill/>
                        </a:ln>
                        <a:solidFill>
                          <a:schemeClr val="tx1"/>
                        </a:solidFill>
                        <a:effectLst/>
                        <a:latin typeface="Arial" pitchFamily="34" charset="0"/>
                        <a:ea typeface="宋体" pitchFamily="2" charset="-122"/>
                      </a:endParaRPr>
                    </a:p>
                  </a:txBody>
                  <a:tcPr marT="38100" marB="38100"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ea typeface="宋体" pitchFamily="2" charset="-122"/>
                        </a:rPr>
                        <a:t>R(C)=100</a:t>
                      </a:r>
                    </a:p>
                  </a:txBody>
                  <a:tcPr marT="38100" marB="38100"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r>
              <a:tr h="292365">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zh-CN" altLang="zh-CN" sz="1400" b="1" i="0" u="none" strike="noStrike" cap="none" normalizeH="0" baseline="0" smtClean="0">
                          <a:ln>
                            <a:noFill/>
                          </a:ln>
                          <a:solidFill>
                            <a:schemeClr val="tx1"/>
                          </a:solidFill>
                          <a:effectLst/>
                          <a:latin typeface="Times New Roman" pitchFamily="18" charset="0"/>
                          <a:ea typeface="宋体" pitchFamily="2" charset="-122"/>
                        </a:rPr>
                        <a:t>⑤</a:t>
                      </a:r>
                    </a:p>
                  </a:txBody>
                  <a:tcPr marT="38100" marB="38100"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400" b="1" i="0" u="none" strike="noStrike" cap="none" normalizeH="0" baseline="0" smtClean="0">
                          <a:ln>
                            <a:noFill/>
                          </a:ln>
                          <a:solidFill>
                            <a:schemeClr val="tx1"/>
                          </a:solidFill>
                          <a:effectLst/>
                          <a:latin typeface="Times New Roman" pitchFamily="18" charset="0"/>
                          <a:ea typeface="宋体" pitchFamily="2" charset="-122"/>
                        </a:rPr>
                        <a:t>Commit C</a:t>
                      </a:r>
                    </a:p>
                  </a:txBody>
                  <a:tcPr marT="38100" marB="38100"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r>
              <a:tr h="2936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400" b="1" i="0" u="none" strike="noStrike" cap="none" normalizeH="0" baseline="0" smtClean="0">
                        <a:ln>
                          <a:noFill/>
                        </a:ln>
                        <a:solidFill>
                          <a:schemeClr val="tx1"/>
                        </a:solidFill>
                        <a:effectLst/>
                        <a:latin typeface="Arial" pitchFamily="34" charset="0"/>
                        <a:ea typeface="宋体" pitchFamily="2" charset="-122"/>
                      </a:endParaRPr>
                    </a:p>
                  </a:txBody>
                  <a:tcPr marT="38100" marB="38100"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400" b="1" i="0" u="none" strike="noStrike" cap="none" normalizeH="0" baseline="0" dirty="0" smtClean="0">
                          <a:ln>
                            <a:noFill/>
                          </a:ln>
                          <a:solidFill>
                            <a:schemeClr val="tx1"/>
                          </a:solidFill>
                          <a:effectLst/>
                          <a:latin typeface="Times New Roman" pitchFamily="18" charset="0"/>
                          <a:ea typeface="宋体" pitchFamily="2" charset="-122"/>
                        </a:rPr>
                        <a:t>Unlock C</a:t>
                      </a:r>
                    </a:p>
                  </a:txBody>
                  <a:tcPr marT="38100" marB="38100"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2"/>
                    </a:solidFill>
                  </a:tcPr>
                </a:tc>
              </a:tr>
            </a:tbl>
          </a:graphicData>
        </a:graphic>
      </p:graphicFrame>
      <p:sp>
        <p:nvSpPr>
          <p:cNvPr id="33856" name="Text Box 64"/>
          <p:cNvSpPr txBox="1">
            <a:spLocks noChangeArrowheads="1"/>
          </p:cNvSpPr>
          <p:nvPr/>
        </p:nvSpPr>
        <p:spPr bwMode="auto">
          <a:xfrm>
            <a:off x="251520" y="1551478"/>
            <a:ext cx="6264696" cy="397031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sz="2400">
                <a:solidFill>
                  <a:schemeClr val="tx1"/>
                </a:solidFill>
                <a:latin typeface="Times New Roman" pitchFamily="18" charset="0"/>
                <a:ea typeface="宋体" pitchFamily="2" charset="-122"/>
              </a:defRPr>
            </a:lvl1pPr>
            <a:lvl2pPr algn="l">
              <a:defRPr sz="2400">
                <a:solidFill>
                  <a:schemeClr val="tx1"/>
                </a:solidFill>
                <a:latin typeface="Times New Roman" pitchFamily="18" charset="0"/>
                <a:ea typeface="宋体" pitchFamily="2" charset="-122"/>
              </a:defRPr>
            </a:lvl2pPr>
            <a:lvl3pPr algn="l">
              <a:defRPr sz="2400">
                <a:solidFill>
                  <a:schemeClr val="tx1"/>
                </a:solidFill>
                <a:latin typeface="Times New Roman" pitchFamily="18" charset="0"/>
                <a:ea typeface="宋体" pitchFamily="2" charset="-122"/>
              </a:defRPr>
            </a:lvl3pPr>
            <a:lvl4pPr algn="l">
              <a:defRPr sz="2400">
                <a:solidFill>
                  <a:schemeClr val="tx1"/>
                </a:solidFill>
                <a:latin typeface="Times New Roman" pitchFamily="18" charset="0"/>
                <a:ea typeface="宋体" pitchFamily="2" charset="-122"/>
              </a:defRPr>
            </a:lvl4pPr>
            <a:lvl5pPr algn="l">
              <a:defRPr sz="2400">
                <a:solidFill>
                  <a:schemeClr val="tx1"/>
                </a:solidFill>
                <a:latin typeface="Times New Roman" pitchFamily="18" charset="0"/>
                <a:ea typeface="宋体" pitchFamily="2" charset="-122"/>
              </a:defRPr>
            </a:lvl5pPr>
            <a:lvl6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nSpc>
                <a:spcPct val="150000"/>
              </a:lnSpc>
              <a:buClr>
                <a:schemeClr val="accent1"/>
              </a:buClr>
              <a:buFont typeface="Wingdings" pitchFamily="2" charset="2"/>
              <a:buChar char="n"/>
            </a:pPr>
            <a:r>
              <a:rPr lang="zh-CN" altLang="en-US" dirty="0">
                <a:latin typeface="幼圆" panose="02010509060101010101" pitchFamily="49" charset="-122"/>
                <a:ea typeface="幼圆" panose="02010509060101010101" pitchFamily="49" charset="-122"/>
              </a:rPr>
              <a:t>事务</a:t>
            </a:r>
            <a:r>
              <a:rPr lang="en-US" dirty="0">
                <a:latin typeface="幼圆" panose="02010509060101010101" pitchFamily="49" charset="-122"/>
                <a:ea typeface="幼圆" panose="02010509060101010101" pitchFamily="49" charset="-122"/>
              </a:rPr>
              <a:t>T1</a:t>
            </a:r>
            <a:r>
              <a:rPr lang="zh-CN" altLang="en-US" dirty="0">
                <a:latin typeface="幼圆" panose="02010509060101010101" pitchFamily="49" charset="-122"/>
                <a:ea typeface="幼圆" panose="02010509060101010101" pitchFamily="49" charset="-122"/>
              </a:rPr>
              <a:t>在对</a:t>
            </a:r>
            <a:r>
              <a:rPr lang="en-US" dirty="0">
                <a:latin typeface="幼圆" panose="02010509060101010101" pitchFamily="49" charset="-122"/>
                <a:ea typeface="幼圆" panose="02010509060101010101" pitchFamily="49" charset="-122"/>
              </a:rPr>
              <a:t>C</a:t>
            </a:r>
            <a:r>
              <a:rPr lang="zh-CN" altLang="en-US" dirty="0">
                <a:latin typeface="幼圆" panose="02010509060101010101" pitchFamily="49" charset="-122"/>
                <a:ea typeface="幼圆" panose="02010509060101010101" pitchFamily="49" charset="-122"/>
              </a:rPr>
              <a:t>进行修改之前，先对</a:t>
            </a:r>
            <a:r>
              <a:rPr lang="en-US" dirty="0">
                <a:latin typeface="幼圆" panose="02010509060101010101" pitchFamily="49" charset="-122"/>
                <a:ea typeface="幼圆" panose="02010509060101010101" pitchFamily="49" charset="-122"/>
              </a:rPr>
              <a:t>C</a:t>
            </a:r>
            <a:r>
              <a:rPr lang="zh-CN" altLang="en-US" dirty="0">
                <a:latin typeface="幼圆" panose="02010509060101010101" pitchFamily="49" charset="-122"/>
                <a:ea typeface="幼圆" panose="02010509060101010101" pitchFamily="49" charset="-122"/>
              </a:rPr>
              <a:t>加</a:t>
            </a:r>
            <a:r>
              <a:rPr lang="en-US" dirty="0">
                <a:latin typeface="幼圆" panose="02010509060101010101" pitchFamily="49" charset="-122"/>
                <a:ea typeface="幼圆" panose="02010509060101010101" pitchFamily="49" charset="-122"/>
              </a:rPr>
              <a:t>X</a:t>
            </a:r>
            <a:r>
              <a:rPr lang="zh-CN" altLang="en-US" dirty="0">
                <a:latin typeface="幼圆" panose="02010509060101010101" pitchFamily="49" charset="-122"/>
                <a:ea typeface="幼圆" panose="02010509060101010101" pitchFamily="49" charset="-122"/>
              </a:rPr>
              <a:t>锁，修改其值后写回</a:t>
            </a:r>
            <a:r>
              <a:rPr lang="zh-CN" altLang="en-US" dirty="0" smtClean="0">
                <a:latin typeface="幼圆" panose="02010509060101010101" pitchFamily="49" charset="-122"/>
                <a:ea typeface="幼圆" panose="02010509060101010101" pitchFamily="49" charset="-122"/>
              </a:rPr>
              <a:t>磁盘；</a:t>
            </a:r>
            <a:endParaRPr lang="zh-CN" altLang="en-US" dirty="0">
              <a:latin typeface="幼圆" panose="02010509060101010101" pitchFamily="49" charset="-122"/>
              <a:ea typeface="幼圆" panose="02010509060101010101" pitchFamily="49" charset="-122"/>
            </a:endParaRPr>
          </a:p>
          <a:p>
            <a:pPr>
              <a:lnSpc>
                <a:spcPct val="150000"/>
              </a:lnSpc>
              <a:buClr>
                <a:schemeClr val="accent1"/>
              </a:buClr>
              <a:buFont typeface="Wingdings" pitchFamily="2" charset="2"/>
              <a:buChar char="n"/>
            </a:pPr>
            <a:r>
              <a:rPr lang="en-US" dirty="0">
                <a:latin typeface="幼圆" panose="02010509060101010101" pitchFamily="49" charset="-122"/>
                <a:ea typeface="幼圆" panose="02010509060101010101" pitchFamily="49" charset="-122"/>
              </a:rPr>
              <a:t>T2</a:t>
            </a:r>
            <a:r>
              <a:rPr lang="zh-CN" altLang="en-US" dirty="0">
                <a:latin typeface="幼圆" panose="02010509060101010101" pitchFamily="49" charset="-122"/>
                <a:ea typeface="幼圆" panose="02010509060101010101" pitchFamily="49" charset="-122"/>
              </a:rPr>
              <a:t>请求在</a:t>
            </a:r>
            <a:r>
              <a:rPr lang="en-US" dirty="0">
                <a:latin typeface="幼圆" panose="02010509060101010101" pitchFamily="49" charset="-122"/>
                <a:ea typeface="幼圆" panose="02010509060101010101" pitchFamily="49" charset="-122"/>
              </a:rPr>
              <a:t>C</a:t>
            </a:r>
            <a:r>
              <a:rPr lang="zh-CN" altLang="en-US" dirty="0">
                <a:latin typeface="幼圆" panose="02010509060101010101" pitchFamily="49" charset="-122"/>
                <a:ea typeface="幼圆" panose="02010509060101010101" pitchFamily="49" charset="-122"/>
              </a:rPr>
              <a:t>上加</a:t>
            </a:r>
            <a:r>
              <a:rPr lang="en-US" dirty="0">
                <a:latin typeface="幼圆" panose="02010509060101010101" pitchFamily="49" charset="-122"/>
                <a:ea typeface="幼圆" panose="02010509060101010101" pitchFamily="49" charset="-122"/>
              </a:rPr>
              <a:t>S</a:t>
            </a:r>
            <a:r>
              <a:rPr lang="zh-CN" altLang="en-US" dirty="0">
                <a:latin typeface="幼圆" panose="02010509060101010101" pitchFamily="49" charset="-122"/>
                <a:ea typeface="幼圆" panose="02010509060101010101" pitchFamily="49" charset="-122"/>
              </a:rPr>
              <a:t>锁，因</a:t>
            </a:r>
            <a:r>
              <a:rPr lang="en-US" dirty="0">
                <a:latin typeface="幼圆" panose="02010509060101010101" pitchFamily="49" charset="-122"/>
                <a:ea typeface="幼圆" panose="02010509060101010101" pitchFamily="49" charset="-122"/>
              </a:rPr>
              <a:t>T1</a:t>
            </a:r>
            <a:r>
              <a:rPr lang="zh-CN" altLang="en-US" dirty="0">
                <a:latin typeface="幼圆" panose="02010509060101010101" pitchFamily="49" charset="-122"/>
                <a:ea typeface="幼圆" panose="02010509060101010101" pitchFamily="49" charset="-122"/>
              </a:rPr>
              <a:t>已在</a:t>
            </a:r>
            <a:r>
              <a:rPr lang="en-US" dirty="0">
                <a:latin typeface="幼圆" panose="02010509060101010101" pitchFamily="49" charset="-122"/>
                <a:ea typeface="幼圆" panose="02010509060101010101" pitchFamily="49" charset="-122"/>
              </a:rPr>
              <a:t>C</a:t>
            </a:r>
            <a:r>
              <a:rPr lang="zh-CN" altLang="en-US" dirty="0">
                <a:latin typeface="幼圆" panose="02010509060101010101" pitchFamily="49" charset="-122"/>
                <a:ea typeface="幼圆" panose="02010509060101010101" pitchFamily="49" charset="-122"/>
              </a:rPr>
              <a:t>上加了</a:t>
            </a:r>
            <a:r>
              <a:rPr lang="en-US" dirty="0">
                <a:latin typeface="幼圆" panose="02010509060101010101" pitchFamily="49" charset="-122"/>
                <a:ea typeface="幼圆" panose="02010509060101010101" pitchFamily="49" charset="-122"/>
              </a:rPr>
              <a:t>X</a:t>
            </a:r>
            <a:r>
              <a:rPr lang="zh-CN" altLang="en-US" dirty="0">
                <a:latin typeface="幼圆" panose="02010509060101010101" pitchFamily="49" charset="-122"/>
                <a:ea typeface="幼圆" panose="02010509060101010101" pitchFamily="49" charset="-122"/>
              </a:rPr>
              <a:t>锁，</a:t>
            </a:r>
            <a:r>
              <a:rPr lang="en-US" dirty="0">
                <a:latin typeface="幼圆" panose="02010509060101010101" pitchFamily="49" charset="-122"/>
                <a:ea typeface="幼圆" panose="02010509060101010101" pitchFamily="49" charset="-122"/>
              </a:rPr>
              <a:t>T2</a:t>
            </a:r>
            <a:r>
              <a:rPr lang="zh-CN" altLang="en-US" dirty="0">
                <a:latin typeface="幼圆" panose="02010509060101010101" pitchFamily="49" charset="-122"/>
                <a:ea typeface="幼圆" panose="02010509060101010101" pitchFamily="49" charset="-122"/>
              </a:rPr>
              <a:t>只能等待</a:t>
            </a:r>
          </a:p>
          <a:p>
            <a:pPr>
              <a:lnSpc>
                <a:spcPct val="150000"/>
              </a:lnSpc>
              <a:buClr>
                <a:schemeClr val="accent1"/>
              </a:buClr>
              <a:buFont typeface="Wingdings" pitchFamily="2" charset="2"/>
              <a:buChar char="n"/>
            </a:pPr>
            <a:r>
              <a:rPr lang="en-US" dirty="0">
                <a:latin typeface="幼圆" panose="02010509060101010101" pitchFamily="49" charset="-122"/>
                <a:ea typeface="幼圆" panose="02010509060101010101" pitchFamily="49" charset="-122"/>
              </a:rPr>
              <a:t>T1</a:t>
            </a:r>
            <a:r>
              <a:rPr lang="zh-CN" altLang="en-US" dirty="0">
                <a:latin typeface="幼圆" panose="02010509060101010101" pitchFamily="49" charset="-122"/>
                <a:ea typeface="幼圆" panose="02010509060101010101" pitchFamily="49" charset="-122"/>
              </a:rPr>
              <a:t>因某种原因被撤销，</a:t>
            </a:r>
            <a:r>
              <a:rPr lang="en-US" dirty="0">
                <a:latin typeface="幼圆" panose="02010509060101010101" pitchFamily="49" charset="-122"/>
                <a:ea typeface="幼圆" panose="02010509060101010101" pitchFamily="49" charset="-122"/>
              </a:rPr>
              <a:t>C</a:t>
            </a:r>
            <a:r>
              <a:rPr lang="zh-CN" altLang="en-US" dirty="0">
                <a:latin typeface="幼圆" panose="02010509060101010101" pitchFamily="49" charset="-122"/>
                <a:ea typeface="幼圆" panose="02010509060101010101" pitchFamily="49" charset="-122"/>
              </a:rPr>
              <a:t>恢复为原值</a:t>
            </a:r>
            <a:r>
              <a:rPr lang="en-US" dirty="0" smtClean="0">
                <a:latin typeface="幼圆" panose="02010509060101010101" pitchFamily="49" charset="-122"/>
                <a:ea typeface="幼圆" panose="02010509060101010101" pitchFamily="49" charset="-122"/>
              </a:rPr>
              <a:t>100</a:t>
            </a:r>
            <a:r>
              <a:rPr lang="zh-CN" altLang="en-US" dirty="0" smtClean="0">
                <a:latin typeface="幼圆" panose="02010509060101010101" pitchFamily="49" charset="-122"/>
                <a:ea typeface="幼圆" panose="02010509060101010101" pitchFamily="49" charset="-122"/>
              </a:rPr>
              <a:t>；</a:t>
            </a:r>
            <a:endParaRPr lang="en-US" dirty="0">
              <a:latin typeface="幼圆" panose="02010509060101010101" pitchFamily="49" charset="-122"/>
              <a:ea typeface="幼圆" panose="02010509060101010101" pitchFamily="49" charset="-122"/>
            </a:endParaRPr>
          </a:p>
          <a:p>
            <a:pPr>
              <a:lnSpc>
                <a:spcPct val="150000"/>
              </a:lnSpc>
              <a:buClr>
                <a:schemeClr val="accent1"/>
              </a:buClr>
              <a:buFont typeface="Wingdings" pitchFamily="2" charset="2"/>
              <a:buChar char="n"/>
            </a:pPr>
            <a:r>
              <a:rPr lang="en-US" dirty="0">
                <a:latin typeface="幼圆" panose="02010509060101010101" pitchFamily="49" charset="-122"/>
                <a:ea typeface="幼圆" panose="02010509060101010101" pitchFamily="49" charset="-122"/>
              </a:rPr>
              <a:t>T1</a:t>
            </a:r>
            <a:r>
              <a:rPr lang="zh-CN" altLang="en-US" dirty="0">
                <a:latin typeface="幼圆" panose="02010509060101010101" pitchFamily="49" charset="-122"/>
                <a:ea typeface="幼圆" panose="02010509060101010101" pitchFamily="49" charset="-122"/>
              </a:rPr>
              <a:t>释放</a:t>
            </a:r>
            <a:r>
              <a:rPr lang="en-US" dirty="0">
                <a:latin typeface="幼圆" panose="02010509060101010101" pitchFamily="49" charset="-122"/>
                <a:ea typeface="幼圆" panose="02010509060101010101" pitchFamily="49" charset="-122"/>
              </a:rPr>
              <a:t>C</a:t>
            </a:r>
            <a:r>
              <a:rPr lang="zh-CN" altLang="en-US" dirty="0">
                <a:latin typeface="幼圆" panose="02010509060101010101" pitchFamily="49" charset="-122"/>
                <a:ea typeface="幼圆" panose="02010509060101010101" pitchFamily="49" charset="-122"/>
              </a:rPr>
              <a:t>上的</a:t>
            </a:r>
            <a:r>
              <a:rPr lang="en-US" dirty="0">
                <a:latin typeface="幼圆" panose="02010509060101010101" pitchFamily="49" charset="-122"/>
                <a:ea typeface="幼圆" panose="02010509060101010101" pitchFamily="49" charset="-122"/>
              </a:rPr>
              <a:t>X</a:t>
            </a:r>
            <a:r>
              <a:rPr lang="zh-CN" altLang="en-US" dirty="0">
                <a:latin typeface="幼圆" panose="02010509060101010101" pitchFamily="49" charset="-122"/>
                <a:ea typeface="幼圆" panose="02010509060101010101" pitchFamily="49" charset="-122"/>
              </a:rPr>
              <a:t>锁后</a:t>
            </a:r>
            <a:r>
              <a:rPr lang="en-US" dirty="0">
                <a:latin typeface="幼圆" panose="02010509060101010101" pitchFamily="49" charset="-122"/>
                <a:ea typeface="幼圆" panose="02010509060101010101" pitchFamily="49" charset="-122"/>
              </a:rPr>
              <a:t>T2</a:t>
            </a:r>
            <a:r>
              <a:rPr lang="zh-CN" altLang="en-US" dirty="0">
                <a:latin typeface="幼圆" panose="02010509060101010101" pitchFamily="49" charset="-122"/>
                <a:ea typeface="幼圆" panose="02010509060101010101" pitchFamily="49" charset="-122"/>
              </a:rPr>
              <a:t>获得</a:t>
            </a:r>
            <a:r>
              <a:rPr lang="en-US" dirty="0">
                <a:latin typeface="幼圆" panose="02010509060101010101" pitchFamily="49" charset="-122"/>
                <a:ea typeface="幼圆" panose="02010509060101010101" pitchFamily="49" charset="-122"/>
              </a:rPr>
              <a:t>C</a:t>
            </a:r>
            <a:r>
              <a:rPr lang="zh-CN" altLang="en-US" dirty="0">
                <a:latin typeface="幼圆" panose="02010509060101010101" pitchFamily="49" charset="-122"/>
                <a:ea typeface="幼圆" panose="02010509060101010101" pitchFamily="49" charset="-122"/>
              </a:rPr>
              <a:t>上的</a:t>
            </a:r>
            <a:r>
              <a:rPr lang="en-US" dirty="0">
                <a:latin typeface="幼圆" panose="02010509060101010101" pitchFamily="49" charset="-122"/>
                <a:ea typeface="幼圆" panose="02010509060101010101" pitchFamily="49" charset="-122"/>
              </a:rPr>
              <a:t>S</a:t>
            </a:r>
            <a:r>
              <a:rPr lang="zh-CN" altLang="en-US" dirty="0">
                <a:latin typeface="幼圆" panose="02010509060101010101" pitchFamily="49" charset="-122"/>
                <a:ea typeface="幼圆" panose="02010509060101010101" pitchFamily="49" charset="-122"/>
              </a:rPr>
              <a:t>锁，读</a:t>
            </a:r>
            <a:r>
              <a:rPr lang="en-US" dirty="0">
                <a:latin typeface="幼圆" panose="02010509060101010101" pitchFamily="49" charset="-122"/>
                <a:ea typeface="幼圆" panose="02010509060101010101" pitchFamily="49" charset="-122"/>
              </a:rPr>
              <a:t>C=100</a:t>
            </a:r>
            <a:r>
              <a:rPr lang="zh-CN" altLang="en-US" dirty="0">
                <a:latin typeface="幼圆" panose="02010509060101010101" pitchFamily="49" charset="-122"/>
                <a:ea typeface="幼圆" panose="02010509060101010101" pitchFamily="49" charset="-122"/>
              </a:rPr>
              <a:t>。避免了</a:t>
            </a:r>
            <a:r>
              <a:rPr lang="en-US" dirty="0">
                <a:latin typeface="幼圆" panose="02010509060101010101" pitchFamily="49" charset="-122"/>
                <a:ea typeface="幼圆" panose="02010509060101010101" pitchFamily="49" charset="-122"/>
              </a:rPr>
              <a:t>T2</a:t>
            </a:r>
            <a:r>
              <a:rPr lang="zh-CN" altLang="en-US" dirty="0">
                <a:latin typeface="幼圆" panose="02010509060101010101" pitchFamily="49" charset="-122"/>
                <a:ea typeface="幼圆" panose="02010509060101010101" pitchFamily="49" charset="-122"/>
              </a:rPr>
              <a:t>读“脏”</a:t>
            </a:r>
            <a:r>
              <a:rPr lang="zh-CN" altLang="en-US" dirty="0" smtClean="0">
                <a:latin typeface="幼圆" panose="02010509060101010101" pitchFamily="49" charset="-122"/>
                <a:ea typeface="幼圆" panose="02010509060101010101" pitchFamily="49" charset="-122"/>
              </a:rPr>
              <a:t>数据。</a:t>
            </a:r>
            <a:endParaRPr lang="zh-CN" altLang="en-US" dirty="0">
              <a:latin typeface="幼圆" panose="02010509060101010101" pitchFamily="49" charset="-122"/>
              <a:ea typeface="幼圆" panose="02010509060101010101" pitchFamily="49" charset="-122"/>
            </a:endParaRPr>
          </a:p>
        </p:txBody>
      </p:sp>
      <p:sp>
        <p:nvSpPr>
          <p:cNvPr id="33857" name="Text Box 65"/>
          <p:cNvSpPr txBox="1">
            <a:spLocks noChangeArrowheads="1"/>
          </p:cNvSpPr>
          <p:nvPr/>
        </p:nvSpPr>
        <p:spPr bwMode="auto">
          <a:xfrm>
            <a:off x="35496" y="913284"/>
            <a:ext cx="3134097" cy="52322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sz="2400">
                <a:solidFill>
                  <a:schemeClr val="tx1"/>
                </a:solidFill>
                <a:latin typeface="Times New Roman" pitchFamily="18" charset="0"/>
                <a:ea typeface="宋体" pitchFamily="2" charset="-122"/>
              </a:defRPr>
            </a:lvl1pPr>
            <a:lvl2pPr algn="l">
              <a:defRPr sz="2400">
                <a:solidFill>
                  <a:schemeClr val="tx1"/>
                </a:solidFill>
                <a:latin typeface="Times New Roman" pitchFamily="18" charset="0"/>
                <a:ea typeface="宋体" pitchFamily="2" charset="-122"/>
              </a:defRPr>
            </a:lvl2pPr>
            <a:lvl3pPr algn="l">
              <a:defRPr sz="2400">
                <a:solidFill>
                  <a:schemeClr val="tx1"/>
                </a:solidFill>
                <a:latin typeface="Times New Roman" pitchFamily="18" charset="0"/>
                <a:ea typeface="宋体" pitchFamily="2" charset="-122"/>
              </a:defRPr>
            </a:lvl3pPr>
            <a:lvl4pPr algn="l">
              <a:defRPr sz="2400">
                <a:solidFill>
                  <a:schemeClr val="tx1"/>
                </a:solidFill>
                <a:latin typeface="Times New Roman" pitchFamily="18" charset="0"/>
                <a:ea typeface="宋体" pitchFamily="2" charset="-122"/>
              </a:defRPr>
            </a:lvl4pPr>
            <a:lvl5pPr algn="l">
              <a:defRPr sz="2400">
                <a:solidFill>
                  <a:schemeClr val="tx1"/>
                </a:solidFill>
                <a:latin typeface="Times New Roman" pitchFamily="18" charset="0"/>
                <a:ea typeface="宋体" pitchFamily="2" charset="-122"/>
              </a:defRPr>
            </a:lvl5pPr>
            <a:lvl6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r>
              <a:rPr lang="zh-CN" altLang="en-US" sz="2800" dirty="0">
                <a:ea typeface="黑体" pitchFamily="2" charset="-122"/>
              </a:rPr>
              <a:t>不读“脏”数据</a:t>
            </a:r>
            <a:r>
              <a:rPr lang="zh-CN" altLang="en-US" sz="2000" dirty="0"/>
              <a:t> </a:t>
            </a:r>
          </a:p>
        </p:txBody>
      </p:sp>
    </p:spTree>
    <p:extLst>
      <p:ext uri="{BB962C8B-B14F-4D97-AF65-F5344CB8AC3E}">
        <p14:creationId xmlns:p14="http://schemas.microsoft.com/office/powerpoint/2010/main" val="196030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2627784" y="121196"/>
            <a:ext cx="3312368" cy="792088"/>
          </a:xfrm>
        </p:spPr>
        <p:txBody>
          <a:bodyPr/>
          <a:lstStyle/>
          <a:p>
            <a:pPr algn="l"/>
            <a:r>
              <a:rPr lang="en-US" altLang="zh-CN" sz="2800" dirty="0" smtClean="0">
                <a:latin typeface="华文楷体" panose="02010600040101010101" pitchFamily="2" charset="-122"/>
                <a:ea typeface="华文楷体" panose="02010600040101010101" pitchFamily="2" charset="-122"/>
              </a:rPr>
              <a:t>—— </a:t>
            </a:r>
            <a:r>
              <a:rPr lang="zh-CN" altLang="en-US" sz="2800" dirty="0" smtClean="0">
                <a:latin typeface="华文楷体" panose="02010600040101010101" pitchFamily="2" charset="-122"/>
                <a:ea typeface="华文楷体" panose="02010600040101010101" pitchFamily="2" charset="-122"/>
              </a:rPr>
              <a:t>基本</a:t>
            </a:r>
            <a:r>
              <a:rPr lang="zh-CN" altLang="en-US" sz="2800" dirty="0">
                <a:latin typeface="华文楷体" panose="02010600040101010101" pitchFamily="2" charset="-122"/>
                <a:ea typeface="华文楷体" panose="02010600040101010101" pitchFamily="2" charset="-122"/>
              </a:rPr>
              <a:t>封锁类型</a:t>
            </a:r>
          </a:p>
        </p:txBody>
      </p:sp>
      <p:sp>
        <p:nvSpPr>
          <p:cNvPr id="27651" name="Rectangle 3"/>
          <p:cNvSpPr>
            <a:spLocks noGrp="1" noChangeArrowheads="1"/>
          </p:cNvSpPr>
          <p:nvPr>
            <p:ph idx="4294967295"/>
          </p:nvPr>
        </p:nvSpPr>
        <p:spPr>
          <a:xfrm>
            <a:off x="971600" y="1057300"/>
            <a:ext cx="8172400" cy="4657700"/>
          </a:xfrm>
        </p:spPr>
        <p:txBody>
          <a:bodyPr>
            <a:normAutofit/>
          </a:bodyPr>
          <a:lstStyle/>
          <a:p>
            <a:pPr marL="457200" indent="-457200">
              <a:lnSpc>
                <a:spcPct val="190000"/>
              </a:lnSpc>
              <a:buFont typeface="Wingdings" panose="05000000000000000000" pitchFamily="2" charset="2"/>
              <a:buChar char="u"/>
            </a:pPr>
            <a:r>
              <a:rPr lang="zh-CN" altLang="en-US" sz="2800" b="1" dirty="0">
                <a:latin typeface="幼圆" panose="02010509060101010101" pitchFamily="49" charset="-122"/>
                <a:ea typeface="幼圆" panose="02010509060101010101" pitchFamily="49" charset="-122"/>
              </a:rPr>
              <a:t>一个事务对某个数据对象加锁后究竟拥有什么样的控制由封锁的类型</a:t>
            </a:r>
            <a:r>
              <a:rPr lang="zh-CN" altLang="en-US" sz="2800" b="1" dirty="0" smtClean="0">
                <a:latin typeface="幼圆" panose="02010509060101010101" pitchFamily="49" charset="-122"/>
                <a:ea typeface="幼圆" panose="02010509060101010101" pitchFamily="49" charset="-122"/>
              </a:rPr>
              <a:t>决定</a:t>
            </a:r>
            <a:endParaRPr lang="zh-CN" altLang="en-US" sz="2800" b="1" dirty="0">
              <a:latin typeface="幼圆" panose="02010509060101010101" pitchFamily="49" charset="-122"/>
              <a:ea typeface="幼圆" panose="02010509060101010101" pitchFamily="49" charset="-122"/>
            </a:endParaRPr>
          </a:p>
          <a:p>
            <a:pPr>
              <a:lnSpc>
                <a:spcPct val="190000"/>
              </a:lnSpc>
            </a:pPr>
            <a:r>
              <a:rPr lang="zh-CN" altLang="en-US" sz="2800" dirty="0">
                <a:latin typeface="幼圆" panose="02010509060101010101" pitchFamily="49" charset="-122"/>
                <a:ea typeface="幼圆" panose="02010509060101010101" pitchFamily="49" charset="-122"/>
              </a:rPr>
              <a:t>基本封锁类型：</a:t>
            </a:r>
          </a:p>
          <a:p>
            <a:pPr lvl="1">
              <a:lnSpc>
                <a:spcPct val="190000"/>
              </a:lnSpc>
            </a:pPr>
            <a:r>
              <a:rPr lang="zh-CN" altLang="en-US" sz="2800" b="1" dirty="0" smtClean="0">
                <a:latin typeface="+mj-ea"/>
                <a:ea typeface="+mj-ea"/>
              </a:rPr>
              <a:t> 排它锁</a:t>
            </a:r>
            <a:r>
              <a:rPr lang="zh-CN" altLang="en-US" sz="2800" b="1" dirty="0">
                <a:latin typeface="+mj-ea"/>
                <a:ea typeface="+mj-ea"/>
              </a:rPr>
              <a:t>（</a:t>
            </a:r>
            <a:r>
              <a:rPr lang="en-US" sz="2800" b="1" dirty="0">
                <a:latin typeface="+mj-ea"/>
                <a:ea typeface="+mj-ea"/>
              </a:rPr>
              <a:t>Exclusive Locks</a:t>
            </a:r>
            <a:r>
              <a:rPr lang="zh-CN" altLang="en-US" sz="2800" b="1" dirty="0">
                <a:latin typeface="+mj-ea"/>
                <a:ea typeface="+mj-ea"/>
              </a:rPr>
              <a:t>，简记为</a:t>
            </a:r>
            <a:r>
              <a:rPr lang="en-US" sz="2800" b="1" dirty="0">
                <a:latin typeface="+mj-ea"/>
                <a:ea typeface="+mj-ea"/>
              </a:rPr>
              <a:t>X</a:t>
            </a:r>
            <a:r>
              <a:rPr lang="zh-CN" altLang="en-US" sz="2800" b="1" dirty="0">
                <a:latin typeface="+mj-ea"/>
                <a:ea typeface="+mj-ea"/>
              </a:rPr>
              <a:t>锁）</a:t>
            </a:r>
          </a:p>
          <a:p>
            <a:pPr lvl="1">
              <a:lnSpc>
                <a:spcPct val="190000"/>
              </a:lnSpc>
            </a:pPr>
            <a:r>
              <a:rPr lang="zh-CN" altLang="en-US" sz="2800" b="1" dirty="0" smtClean="0">
                <a:latin typeface="+mj-ea"/>
                <a:ea typeface="+mj-ea"/>
              </a:rPr>
              <a:t> 共享锁</a:t>
            </a:r>
            <a:r>
              <a:rPr lang="zh-CN" altLang="en-US" sz="2800" b="1" dirty="0">
                <a:latin typeface="+mj-ea"/>
                <a:ea typeface="+mj-ea"/>
              </a:rPr>
              <a:t>（</a:t>
            </a:r>
            <a:r>
              <a:rPr lang="en-US" sz="2800" b="1" dirty="0">
                <a:latin typeface="+mj-ea"/>
                <a:ea typeface="+mj-ea"/>
              </a:rPr>
              <a:t>Share Locks</a:t>
            </a:r>
            <a:r>
              <a:rPr lang="zh-CN" altLang="en-US" sz="2800" b="1" dirty="0">
                <a:latin typeface="+mj-ea"/>
                <a:ea typeface="+mj-ea"/>
              </a:rPr>
              <a:t>，简记为</a:t>
            </a:r>
            <a:r>
              <a:rPr lang="en-US" sz="2800" b="1" dirty="0">
                <a:latin typeface="+mj-ea"/>
                <a:ea typeface="+mj-ea"/>
              </a:rPr>
              <a:t>S</a:t>
            </a:r>
            <a:r>
              <a:rPr lang="zh-CN" altLang="en-US" sz="2800" b="1" dirty="0">
                <a:latin typeface="+mj-ea"/>
                <a:ea typeface="+mj-ea"/>
              </a:rPr>
              <a:t>锁）</a:t>
            </a:r>
          </a:p>
        </p:txBody>
      </p:sp>
      <p:sp>
        <p:nvSpPr>
          <p:cNvPr id="4" name="Rectangle 2"/>
          <p:cNvSpPr txBox="1">
            <a:spLocks noChangeArrowheads="1"/>
          </p:cNvSpPr>
          <p:nvPr/>
        </p:nvSpPr>
        <p:spPr>
          <a:xfrm>
            <a:off x="1187624" y="1158"/>
            <a:ext cx="1440160" cy="912126"/>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600" b="0" smtClean="0">
                <a:latin typeface="+mn-ea"/>
                <a:ea typeface="+mn-ea"/>
              </a:rPr>
              <a:t>封 锁</a:t>
            </a:r>
            <a:endParaRPr lang="zh-CN" altLang="en-US" sz="3600" b="0" dirty="0">
              <a:latin typeface="+mn-ea"/>
              <a:ea typeface="+mn-ea"/>
            </a:endParaRPr>
          </a:p>
        </p:txBody>
      </p:sp>
      <p:sp>
        <p:nvSpPr>
          <p:cNvPr id="5" name="椭圆 4"/>
          <p:cNvSpPr/>
          <p:nvPr/>
        </p:nvSpPr>
        <p:spPr>
          <a:xfrm>
            <a:off x="323528" y="265212"/>
            <a:ext cx="504056" cy="52322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800" dirty="0"/>
              <a:t>2</a:t>
            </a:r>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anim calcmode="lin" valueType="num">
                                      <p:cBhvr>
                                        <p:cTn id="7" dur="500" fill="hold"/>
                                        <p:tgtEl>
                                          <p:spTgt spid="27650"/>
                                        </p:tgtEl>
                                        <p:attrNameLst>
                                          <p:attrName>ppt_w</p:attrName>
                                        </p:attrNameLst>
                                      </p:cBhvr>
                                      <p:tavLst>
                                        <p:tav tm="0">
                                          <p:val>
                                            <p:fltVal val="0"/>
                                          </p:val>
                                        </p:tav>
                                        <p:tav tm="100000">
                                          <p:val>
                                            <p:strVal val="#ppt_w"/>
                                          </p:val>
                                        </p:tav>
                                      </p:tavLst>
                                    </p:anim>
                                    <p:anim calcmode="lin" valueType="num">
                                      <p:cBhvr>
                                        <p:cTn id="8" dur="500" fill="hold"/>
                                        <p:tgtEl>
                                          <p:spTgt spid="27650"/>
                                        </p:tgtEl>
                                        <p:attrNameLst>
                                          <p:attrName>ppt_h</p:attrName>
                                        </p:attrNameLst>
                                      </p:cBhvr>
                                      <p:tavLst>
                                        <p:tav tm="0">
                                          <p:val>
                                            <p:fltVal val="0"/>
                                          </p:val>
                                        </p:tav>
                                        <p:tav tm="100000">
                                          <p:val>
                                            <p:strVal val="#ppt_h"/>
                                          </p:val>
                                        </p:tav>
                                      </p:tavLst>
                                    </p:anim>
                                    <p:animEffect transition="in" filter="fade">
                                      <p:cBhvr>
                                        <p:cTn id="9" dur="500"/>
                                        <p:tgtEl>
                                          <p:spTgt spid="27650"/>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27651">
                                            <p:txEl>
                                              <p:pRg st="0" end="0"/>
                                            </p:txEl>
                                          </p:spTgt>
                                        </p:tgtEl>
                                        <p:attrNameLst>
                                          <p:attrName>style.visibility</p:attrName>
                                        </p:attrNameLst>
                                      </p:cBhvr>
                                      <p:to>
                                        <p:strVal val="visible"/>
                                      </p:to>
                                    </p:set>
                                    <p:animEffect transition="in" filter="wipe(down)">
                                      <p:cBhvr>
                                        <p:cTn id="14" dur="500"/>
                                        <p:tgtEl>
                                          <p:spTgt spid="27651">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27651">
                                            <p:txEl>
                                              <p:pRg st="1" end="1"/>
                                            </p:txEl>
                                          </p:spTgt>
                                        </p:tgtEl>
                                        <p:attrNameLst>
                                          <p:attrName>style.visibility</p:attrName>
                                        </p:attrNameLst>
                                      </p:cBhvr>
                                      <p:to>
                                        <p:strVal val="visible"/>
                                      </p:to>
                                    </p:set>
                                    <p:animEffect transition="in" filter="wipe(down)">
                                      <p:cBhvr>
                                        <p:cTn id="19" dur="500"/>
                                        <p:tgtEl>
                                          <p:spTgt spid="27651">
                                            <p:txEl>
                                              <p:pRg st="1" end="1"/>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7651">
                                            <p:txEl>
                                              <p:pRg st="2" end="2"/>
                                            </p:txEl>
                                          </p:spTgt>
                                        </p:tgtEl>
                                        <p:attrNameLst>
                                          <p:attrName>style.visibility</p:attrName>
                                        </p:attrNameLst>
                                      </p:cBhvr>
                                      <p:to>
                                        <p:strVal val="visible"/>
                                      </p:to>
                                    </p:set>
                                    <p:animEffect transition="in" filter="wipe(down)">
                                      <p:cBhvr>
                                        <p:cTn id="22" dur="500"/>
                                        <p:tgtEl>
                                          <p:spTgt spid="27651">
                                            <p:txEl>
                                              <p:pRg st="2" end="2"/>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7651">
                                            <p:txEl>
                                              <p:pRg st="3" end="3"/>
                                            </p:txEl>
                                          </p:spTgt>
                                        </p:tgtEl>
                                        <p:attrNameLst>
                                          <p:attrName>style.visibility</p:attrName>
                                        </p:attrNameLst>
                                      </p:cBhvr>
                                      <p:to>
                                        <p:strVal val="visible"/>
                                      </p:to>
                                    </p:set>
                                    <p:animEffect transition="in" filter="wipe(down)">
                                      <p:cBhvr>
                                        <p:cTn id="25" dur="500"/>
                                        <p:tgtEl>
                                          <p:spTgt spid="276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2765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4294967295"/>
          </p:nvPr>
        </p:nvSpPr>
        <p:spPr>
          <a:xfrm>
            <a:off x="1156429" y="1057300"/>
            <a:ext cx="7880067" cy="4032448"/>
          </a:xfrm>
        </p:spPr>
        <p:txBody>
          <a:bodyPr>
            <a:noAutofit/>
          </a:bodyPr>
          <a:lstStyle/>
          <a:p>
            <a:pPr>
              <a:lnSpc>
                <a:spcPct val="130000"/>
              </a:lnSpc>
              <a:spcBef>
                <a:spcPct val="60000"/>
              </a:spcBef>
            </a:pPr>
            <a:r>
              <a:rPr lang="zh-CN" altLang="en-US" sz="2800" b="1" dirty="0">
                <a:latin typeface="+mj-ea"/>
                <a:ea typeface="+mj-ea"/>
              </a:rPr>
              <a:t>排它锁又称为写锁</a:t>
            </a:r>
          </a:p>
          <a:p>
            <a:pPr>
              <a:lnSpc>
                <a:spcPct val="140000"/>
              </a:lnSpc>
              <a:spcBef>
                <a:spcPct val="60000"/>
              </a:spcBef>
              <a:buFont typeface="Wingdings" pitchFamily="2" charset="2"/>
              <a:buChar char="l"/>
            </a:pPr>
            <a:r>
              <a:rPr lang="zh-CN" altLang="en-US" sz="2400" b="0" dirty="0">
                <a:latin typeface="幼圆" panose="02010509060101010101" pitchFamily="49" charset="-122"/>
                <a:ea typeface="幼圆" panose="02010509060101010101" pitchFamily="49" charset="-122"/>
              </a:rPr>
              <a:t>若事务</a:t>
            </a:r>
            <a:r>
              <a:rPr lang="en-US" sz="2400" b="0" dirty="0">
                <a:latin typeface="幼圆" panose="02010509060101010101" pitchFamily="49" charset="-122"/>
                <a:ea typeface="幼圆" panose="02010509060101010101" pitchFamily="49" charset="-122"/>
              </a:rPr>
              <a:t>T</a:t>
            </a:r>
            <a:r>
              <a:rPr lang="zh-CN" altLang="en-US" sz="2400" b="0" dirty="0">
                <a:latin typeface="幼圆" panose="02010509060101010101" pitchFamily="49" charset="-122"/>
                <a:ea typeface="幼圆" panose="02010509060101010101" pitchFamily="49" charset="-122"/>
              </a:rPr>
              <a:t>对数据对象</a:t>
            </a:r>
            <a:r>
              <a:rPr lang="en-US" sz="2400" b="0" dirty="0">
                <a:latin typeface="幼圆" panose="02010509060101010101" pitchFamily="49" charset="-122"/>
                <a:ea typeface="幼圆" panose="02010509060101010101" pitchFamily="49" charset="-122"/>
              </a:rPr>
              <a:t>A</a:t>
            </a:r>
            <a:r>
              <a:rPr lang="zh-CN" altLang="en-US" sz="2400" b="0" dirty="0">
                <a:latin typeface="幼圆" panose="02010509060101010101" pitchFamily="49" charset="-122"/>
                <a:ea typeface="幼圆" panose="02010509060101010101" pitchFamily="49" charset="-122"/>
              </a:rPr>
              <a:t>加上</a:t>
            </a:r>
            <a:r>
              <a:rPr lang="en-US" sz="2400" b="0" dirty="0">
                <a:latin typeface="幼圆" panose="02010509060101010101" pitchFamily="49" charset="-122"/>
                <a:ea typeface="幼圆" panose="02010509060101010101" pitchFamily="49" charset="-122"/>
              </a:rPr>
              <a:t>X</a:t>
            </a:r>
            <a:r>
              <a:rPr lang="zh-CN" altLang="en-US" sz="2400" b="0" dirty="0">
                <a:latin typeface="幼圆" panose="02010509060101010101" pitchFamily="49" charset="-122"/>
                <a:ea typeface="幼圆" panose="02010509060101010101" pitchFamily="49" charset="-122"/>
              </a:rPr>
              <a:t>锁，则只允许</a:t>
            </a:r>
            <a:r>
              <a:rPr lang="en-US" sz="2400" b="0" dirty="0">
                <a:latin typeface="幼圆" panose="02010509060101010101" pitchFamily="49" charset="-122"/>
                <a:ea typeface="幼圆" panose="02010509060101010101" pitchFamily="49" charset="-122"/>
              </a:rPr>
              <a:t>T</a:t>
            </a:r>
            <a:r>
              <a:rPr lang="zh-CN" altLang="en-US" sz="2400" b="0" dirty="0">
                <a:latin typeface="幼圆" panose="02010509060101010101" pitchFamily="49" charset="-122"/>
                <a:ea typeface="幼圆" panose="02010509060101010101" pitchFamily="49" charset="-122"/>
              </a:rPr>
              <a:t>读取和修改</a:t>
            </a:r>
            <a:r>
              <a:rPr lang="en-US" sz="2400" b="0" dirty="0">
                <a:latin typeface="幼圆" panose="02010509060101010101" pitchFamily="49" charset="-122"/>
                <a:ea typeface="幼圆" panose="02010509060101010101" pitchFamily="49" charset="-122"/>
              </a:rPr>
              <a:t>A</a:t>
            </a:r>
            <a:r>
              <a:rPr lang="zh-CN" altLang="en-US" sz="2400" b="0" dirty="0">
                <a:latin typeface="幼圆" panose="02010509060101010101" pitchFamily="49" charset="-122"/>
                <a:ea typeface="幼圆" panose="02010509060101010101" pitchFamily="49" charset="-122"/>
              </a:rPr>
              <a:t>，其它任何事务都不能再对</a:t>
            </a:r>
            <a:r>
              <a:rPr lang="en-US" sz="2400" b="0" dirty="0">
                <a:latin typeface="幼圆" panose="02010509060101010101" pitchFamily="49" charset="-122"/>
                <a:ea typeface="幼圆" panose="02010509060101010101" pitchFamily="49" charset="-122"/>
              </a:rPr>
              <a:t>A</a:t>
            </a:r>
            <a:r>
              <a:rPr lang="zh-CN" altLang="en-US" sz="2400" b="0" dirty="0">
                <a:latin typeface="幼圆" panose="02010509060101010101" pitchFamily="49" charset="-122"/>
                <a:ea typeface="幼圆" panose="02010509060101010101" pitchFamily="49" charset="-122"/>
              </a:rPr>
              <a:t>加任何类型的锁，直到</a:t>
            </a:r>
            <a:r>
              <a:rPr lang="en-US" sz="2400" b="0" dirty="0">
                <a:latin typeface="幼圆" panose="02010509060101010101" pitchFamily="49" charset="-122"/>
                <a:ea typeface="幼圆" panose="02010509060101010101" pitchFamily="49" charset="-122"/>
              </a:rPr>
              <a:t>T</a:t>
            </a:r>
            <a:r>
              <a:rPr lang="zh-CN" altLang="en-US" sz="2400" b="0" dirty="0">
                <a:latin typeface="幼圆" panose="02010509060101010101" pitchFamily="49" charset="-122"/>
                <a:ea typeface="幼圆" panose="02010509060101010101" pitchFamily="49" charset="-122"/>
              </a:rPr>
              <a:t>释放</a:t>
            </a:r>
            <a:r>
              <a:rPr lang="en-US" sz="2400" b="0" dirty="0">
                <a:latin typeface="幼圆" panose="02010509060101010101" pitchFamily="49" charset="-122"/>
                <a:ea typeface="幼圆" panose="02010509060101010101" pitchFamily="49" charset="-122"/>
              </a:rPr>
              <a:t>A</a:t>
            </a:r>
            <a:r>
              <a:rPr lang="zh-CN" altLang="en-US" sz="2400" b="0" dirty="0">
                <a:latin typeface="幼圆" panose="02010509060101010101" pitchFamily="49" charset="-122"/>
                <a:ea typeface="幼圆" panose="02010509060101010101" pitchFamily="49" charset="-122"/>
              </a:rPr>
              <a:t>上的锁</a:t>
            </a:r>
          </a:p>
          <a:p>
            <a:pPr>
              <a:lnSpc>
                <a:spcPct val="140000"/>
              </a:lnSpc>
              <a:spcBef>
                <a:spcPct val="60000"/>
              </a:spcBef>
              <a:buFont typeface="Wingdings" pitchFamily="2" charset="2"/>
              <a:buChar char="l"/>
            </a:pPr>
            <a:r>
              <a:rPr lang="zh-CN" altLang="en-US" sz="2400" b="0" dirty="0">
                <a:latin typeface="幼圆" panose="02010509060101010101" pitchFamily="49" charset="-122"/>
                <a:ea typeface="幼圆" panose="02010509060101010101" pitchFamily="49" charset="-122"/>
              </a:rPr>
              <a:t>保证其他事务</a:t>
            </a:r>
            <a:r>
              <a:rPr lang="zh-CN" altLang="en-US" sz="2400" b="0" dirty="0" smtClean="0">
                <a:latin typeface="幼圆" panose="02010509060101010101" pitchFamily="49" charset="-122"/>
                <a:ea typeface="幼圆" panose="02010509060101010101" pitchFamily="49" charset="-122"/>
              </a:rPr>
              <a:t>在 </a:t>
            </a:r>
            <a:r>
              <a:rPr lang="en-US" sz="2400" b="0" dirty="0" smtClean="0">
                <a:latin typeface="幼圆" panose="02010509060101010101" pitchFamily="49" charset="-122"/>
                <a:ea typeface="幼圆" panose="02010509060101010101" pitchFamily="49" charset="-122"/>
              </a:rPr>
              <a:t>T </a:t>
            </a:r>
            <a:r>
              <a:rPr lang="zh-CN" altLang="en-US" sz="2400" b="0" dirty="0" smtClean="0">
                <a:latin typeface="幼圆" panose="02010509060101010101" pitchFamily="49" charset="-122"/>
                <a:ea typeface="幼圆" panose="02010509060101010101" pitchFamily="49" charset="-122"/>
              </a:rPr>
              <a:t>释放 </a:t>
            </a:r>
            <a:r>
              <a:rPr lang="en-US" sz="2400" b="0" dirty="0" smtClean="0">
                <a:latin typeface="幼圆" panose="02010509060101010101" pitchFamily="49" charset="-122"/>
                <a:ea typeface="幼圆" panose="02010509060101010101" pitchFamily="49" charset="-122"/>
              </a:rPr>
              <a:t>A </a:t>
            </a:r>
            <a:r>
              <a:rPr lang="zh-CN" altLang="en-US" sz="2400" b="0" dirty="0" smtClean="0">
                <a:latin typeface="幼圆" panose="02010509060101010101" pitchFamily="49" charset="-122"/>
                <a:ea typeface="幼圆" panose="02010509060101010101" pitchFamily="49" charset="-122"/>
              </a:rPr>
              <a:t>上</a:t>
            </a:r>
            <a:r>
              <a:rPr lang="zh-CN" altLang="en-US" sz="2400" b="0" dirty="0">
                <a:latin typeface="幼圆" panose="02010509060101010101" pitchFamily="49" charset="-122"/>
                <a:ea typeface="幼圆" panose="02010509060101010101" pitchFamily="49" charset="-122"/>
              </a:rPr>
              <a:t>的锁之前不能再读取和修改</a:t>
            </a:r>
            <a:r>
              <a:rPr lang="en-US" sz="2400" b="0" dirty="0">
                <a:latin typeface="幼圆" panose="02010509060101010101" pitchFamily="49" charset="-122"/>
                <a:ea typeface="幼圆" panose="02010509060101010101" pitchFamily="49" charset="-122"/>
              </a:rPr>
              <a:t>A </a:t>
            </a:r>
          </a:p>
        </p:txBody>
      </p:sp>
      <p:sp>
        <p:nvSpPr>
          <p:cNvPr id="5" name="Rectangle 2"/>
          <p:cNvSpPr txBox="1">
            <a:spLocks noChangeArrowheads="1"/>
          </p:cNvSpPr>
          <p:nvPr/>
        </p:nvSpPr>
        <p:spPr>
          <a:xfrm>
            <a:off x="1187624" y="1158"/>
            <a:ext cx="1440160" cy="912126"/>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600" b="0" smtClean="0">
                <a:latin typeface="+mn-ea"/>
                <a:ea typeface="+mn-ea"/>
              </a:rPr>
              <a:t>封 锁</a:t>
            </a:r>
            <a:endParaRPr lang="zh-CN" altLang="en-US" sz="3600" b="0" dirty="0">
              <a:latin typeface="+mn-ea"/>
              <a:ea typeface="+mn-ea"/>
            </a:endParaRPr>
          </a:p>
        </p:txBody>
      </p:sp>
      <p:sp>
        <p:nvSpPr>
          <p:cNvPr id="6" name="椭圆 5"/>
          <p:cNvSpPr/>
          <p:nvPr/>
        </p:nvSpPr>
        <p:spPr>
          <a:xfrm>
            <a:off x="323528" y="265212"/>
            <a:ext cx="504056" cy="52322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800" dirty="0"/>
              <a:t>2</a:t>
            </a:r>
            <a:endParaRPr lang="zh-CN" altLang="en-US" sz="2800" dirty="0"/>
          </a:p>
        </p:txBody>
      </p:sp>
      <p:sp>
        <p:nvSpPr>
          <p:cNvPr id="7" name="Rectangle 2"/>
          <p:cNvSpPr txBox="1">
            <a:spLocks noChangeArrowheads="1"/>
          </p:cNvSpPr>
          <p:nvPr/>
        </p:nvSpPr>
        <p:spPr>
          <a:xfrm>
            <a:off x="2627784" y="121196"/>
            <a:ext cx="3312368" cy="792088"/>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en-US" altLang="zh-CN" b="0" dirty="0" smtClean="0">
                <a:latin typeface="华文楷体" panose="02010600040101010101" pitchFamily="2" charset="-122"/>
                <a:ea typeface="华文楷体" panose="02010600040101010101" pitchFamily="2" charset="-122"/>
              </a:rPr>
              <a:t>—— </a:t>
            </a:r>
            <a:r>
              <a:rPr lang="zh-CN" altLang="en-US" b="0" dirty="0" smtClean="0">
                <a:latin typeface="华文楷体" panose="02010600040101010101" pitchFamily="2" charset="-122"/>
                <a:ea typeface="华文楷体" panose="02010600040101010101" pitchFamily="2" charset="-122"/>
              </a:rPr>
              <a:t>基本封锁类型</a:t>
            </a:r>
            <a:endParaRPr lang="zh-CN" altLang="en-US" b="0"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4294967295"/>
          </p:nvPr>
        </p:nvSpPr>
        <p:spPr>
          <a:xfrm>
            <a:off x="1158062" y="1129308"/>
            <a:ext cx="7302370" cy="3888432"/>
          </a:xfrm>
        </p:spPr>
        <p:txBody>
          <a:bodyPr>
            <a:normAutofit lnSpcReduction="10000"/>
          </a:bodyPr>
          <a:lstStyle/>
          <a:p>
            <a:r>
              <a:rPr lang="zh-CN" altLang="en-US" sz="3200" dirty="0">
                <a:latin typeface="+mj-ea"/>
                <a:ea typeface="+mj-ea"/>
              </a:rPr>
              <a:t>共享锁又</a:t>
            </a:r>
            <a:r>
              <a:rPr lang="zh-CN" altLang="en-US" sz="3200" dirty="0" smtClean="0">
                <a:latin typeface="+mj-ea"/>
                <a:ea typeface="+mj-ea"/>
              </a:rPr>
              <a:t>称读锁</a:t>
            </a:r>
            <a:endParaRPr lang="zh-CN" altLang="en-US" sz="3200" dirty="0">
              <a:latin typeface="+mj-ea"/>
              <a:ea typeface="+mj-ea"/>
            </a:endParaRPr>
          </a:p>
          <a:p>
            <a:pPr lvl="2">
              <a:lnSpc>
                <a:spcPct val="150000"/>
              </a:lnSpc>
              <a:spcBef>
                <a:spcPct val="60000"/>
              </a:spcBef>
              <a:buClrTx/>
              <a:buFont typeface="Wingdings" pitchFamily="2" charset="2"/>
              <a:buChar char="l"/>
            </a:pPr>
            <a:r>
              <a:rPr lang="zh-CN" altLang="en-US" sz="2600" dirty="0">
                <a:latin typeface="幼圆" panose="02010509060101010101" pitchFamily="49" charset="-122"/>
                <a:ea typeface="幼圆" panose="02010509060101010101" pitchFamily="49" charset="-122"/>
              </a:rPr>
              <a:t>若事</a:t>
            </a:r>
            <a:r>
              <a:rPr lang="zh-CN" altLang="en-US" sz="2600" dirty="0" smtClean="0">
                <a:latin typeface="幼圆" panose="02010509060101010101" pitchFamily="49" charset="-122"/>
                <a:ea typeface="幼圆" panose="02010509060101010101" pitchFamily="49" charset="-122"/>
              </a:rPr>
              <a:t>务 </a:t>
            </a:r>
            <a:r>
              <a:rPr lang="en-US" sz="2600" dirty="0" smtClean="0">
                <a:latin typeface="+mj-ea"/>
                <a:ea typeface="+mj-ea"/>
              </a:rPr>
              <a:t>T</a:t>
            </a:r>
            <a:r>
              <a:rPr lang="en-US" sz="2600" dirty="0" smtClean="0">
                <a:latin typeface="幼圆" panose="02010509060101010101" pitchFamily="49" charset="-122"/>
                <a:ea typeface="幼圆" panose="02010509060101010101" pitchFamily="49" charset="-122"/>
              </a:rPr>
              <a:t> </a:t>
            </a:r>
            <a:r>
              <a:rPr lang="zh-CN" altLang="en-US" sz="2600" dirty="0" smtClean="0">
                <a:latin typeface="幼圆" panose="02010509060101010101" pitchFamily="49" charset="-122"/>
                <a:ea typeface="幼圆" panose="02010509060101010101" pitchFamily="49" charset="-122"/>
              </a:rPr>
              <a:t>对</a:t>
            </a:r>
            <a:r>
              <a:rPr lang="zh-CN" altLang="en-US" sz="2600" dirty="0">
                <a:latin typeface="幼圆" panose="02010509060101010101" pitchFamily="49" charset="-122"/>
                <a:ea typeface="幼圆" panose="02010509060101010101" pitchFamily="49" charset="-122"/>
              </a:rPr>
              <a:t>数据对</a:t>
            </a:r>
            <a:r>
              <a:rPr lang="zh-CN" altLang="en-US" sz="2600" dirty="0" smtClean="0">
                <a:latin typeface="幼圆" panose="02010509060101010101" pitchFamily="49" charset="-122"/>
                <a:ea typeface="幼圆" panose="02010509060101010101" pitchFamily="49" charset="-122"/>
              </a:rPr>
              <a:t>象 </a:t>
            </a:r>
            <a:r>
              <a:rPr lang="en-US" sz="2600" dirty="0" smtClean="0">
                <a:latin typeface="+mj-ea"/>
                <a:ea typeface="+mj-ea"/>
              </a:rPr>
              <a:t>A</a:t>
            </a:r>
            <a:r>
              <a:rPr lang="en-US" sz="2600" dirty="0" smtClean="0">
                <a:latin typeface="幼圆" panose="02010509060101010101" pitchFamily="49" charset="-122"/>
                <a:ea typeface="幼圆" panose="02010509060101010101" pitchFamily="49" charset="-122"/>
              </a:rPr>
              <a:t> </a:t>
            </a:r>
            <a:r>
              <a:rPr lang="zh-CN" altLang="en-US" sz="2600" dirty="0" smtClean="0">
                <a:latin typeface="幼圆" panose="02010509060101010101" pitchFamily="49" charset="-122"/>
                <a:ea typeface="幼圆" panose="02010509060101010101" pitchFamily="49" charset="-122"/>
              </a:rPr>
              <a:t>加上 </a:t>
            </a:r>
            <a:r>
              <a:rPr lang="en-US" sz="2600" dirty="0">
                <a:latin typeface="+mj-ea"/>
                <a:ea typeface="+mj-ea"/>
              </a:rPr>
              <a:t>S</a:t>
            </a:r>
            <a:r>
              <a:rPr lang="en-US" sz="2600" dirty="0" smtClean="0">
                <a:latin typeface="幼圆" panose="02010509060101010101" pitchFamily="49" charset="-122"/>
                <a:ea typeface="幼圆" panose="02010509060101010101" pitchFamily="49" charset="-122"/>
              </a:rPr>
              <a:t> </a:t>
            </a:r>
            <a:r>
              <a:rPr lang="zh-CN" altLang="en-US" sz="2600" dirty="0" smtClean="0">
                <a:latin typeface="幼圆" panose="02010509060101010101" pitchFamily="49" charset="-122"/>
                <a:ea typeface="幼圆" panose="02010509060101010101" pitchFamily="49" charset="-122"/>
              </a:rPr>
              <a:t>锁</a:t>
            </a:r>
            <a:r>
              <a:rPr lang="zh-CN" altLang="en-US" sz="2600" dirty="0">
                <a:latin typeface="幼圆" panose="02010509060101010101" pitchFamily="49" charset="-122"/>
                <a:ea typeface="幼圆" panose="02010509060101010101" pitchFamily="49" charset="-122"/>
              </a:rPr>
              <a:t>，则其它事务只能再</a:t>
            </a:r>
            <a:r>
              <a:rPr lang="zh-CN" altLang="en-US" sz="2600" dirty="0" smtClean="0">
                <a:latin typeface="幼圆" panose="02010509060101010101" pitchFamily="49" charset="-122"/>
                <a:ea typeface="幼圆" panose="02010509060101010101" pitchFamily="49" charset="-122"/>
              </a:rPr>
              <a:t>对 </a:t>
            </a:r>
            <a:r>
              <a:rPr lang="en-US" sz="2600" dirty="0">
                <a:latin typeface="+mj-ea"/>
                <a:ea typeface="+mj-ea"/>
              </a:rPr>
              <a:t>A</a:t>
            </a:r>
            <a:r>
              <a:rPr lang="en-US" sz="2600" dirty="0" smtClean="0">
                <a:latin typeface="幼圆" panose="02010509060101010101" pitchFamily="49" charset="-122"/>
                <a:ea typeface="幼圆" panose="02010509060101010101" pitchFamily="49" charset="-122"/>
              </a:rPr>
              <a:t> </a:t>
            </a:r>
            <a:r>
              <a:rPr lang="zh-CN" altLang="en-US" sz="2600" dirty="0" smtClean="0">
                <a:latin typeface="幼圆" panose="02010509060101010101" pitchFamily="49" charset="-122"/>
                <a:ea typeface="幼圆" panose="02010509060101010101" pitchFamily="49" charset="-122"/>
              </a:rPr>
              <a:t>加 </a:t>
            </a:r>
            <a:r>
              <a:rPr lang="en-US" sz="2600" dirty="0">
                <a:latin typeface="+mj-ea"/>
                <a:ea typeface="+mj-ea"/>
              </a:rPr>
              <a:t>S</a:t>
            </a:r>
            <a:r>
              <a:rPr lang="en-US" sz="2600" dirty="0" smtClean="0">
                <a:latin typeface="幼圆" panose="02010509060101010101" pitchFamily="49" charset="-122"/>
                <a:ea typeface="幼圆" panose="02010509060101010101" pitchFamily="49" charset="-122"/>
              </a:rPr>
              <a:t> </a:t>
            </a:r>
            <a:r>
              <a:rPr lang="zh-CN" altLang="en-US" sz="2600" dirty="0" smtClean="0">
                <a:latin typeface="幼圆" panose="02010509060101010101" pitchFamily="49" charset="-122"/>
                <a:ea typeface="幼圆" panose="02010509060101010101" pitchFamily="49" charset="-122"/>
              </a:rPr>
              <a:t>锁</a:t>
            </a:r>
            <a:r>
              <a:rPr lang="zh-CN" altLang="en-US" sz="2600" dirty="0">
                <a:latin typeface="幼圆" panose="02010509060101010101" pitchFamily="49" charset="-122"/>
                <a:ea typeface="幼圆" panose="02010509060101010101" pitchFamily="49" charset="-122"/>
              </a:rPr>
              <a:t>，而不能</a:t>
            </a:r>
            <a:r>
              <a:rPr lang="zh-CN" altLang="en-US" sz="2600" dirty="0" smtClean="0">
                <a:latin typeface="幼圆" panose="02010509060101010101" pitchFamily="49" charset="-122"/>
                <a:ea typeface="幼圆" panose="02010509060101010101" pitchFamily="49" charset="-122"/>
              </a:rPr>
              <a:t>加 </a:t>
            </a:r>
            <a:r>
              <a:rPr lang="en-US" sz="2600" dirty="0" smtClean="0">
                <a:latin typeface="+mj-ea"/>
                <a:ea typeface="+mj-ea"/>
              </a:rPr>
              <a:t>X</a:t>
            </a:r>
            <a:r>
              <a:rPr lang="en-US" sz="2600" dirty="0" smtClean="0">
                <a:latin typeface="幼圆" panose="02010509060101010101" pitchFamily="49" charset="-122"/>
                <a:ea typeface="幼圆" panose="02010509060101010101" pitchFamily="49" charset="-122"/>
              </a:rPr>
              <a:t> </a:t>
            </a:r>
            <a:r>
              <a:rPr lang="zh-CN" altLang="en-US" sz="2600" dirty="0" smtClean="0">
                <a:latin typeface="幼圆" panose="02010509060101010101" pitchFamily="49" charset="-122"/>
                <a:ea typeface="幼圆" panose="02010509060101010101" pitchFamily="49" charset="-122"/>
              </a:rPr>
              <a:t>锁</a:t>
            </a:r>
            <a:r>
              <a:rPr lang="zh-CN" altLang="en-US" sz="2600" dirty="0">
                <a:latin typeface="幼圆" panose="02010509060101010101" pitchFamily="49" charset="-122"/>
                <a:ea typeface="幼圆" panose="02010509060101010101" pitchFamily="49" charset="-122"/>
              </a:rPr>
              <a:t>，直</a:t>
            </a:r>
            <a:r>
              <a:rPr lang="zh-CN" altLang="en-US" sz="2600" dirty="0" smtClean="0">
                <a:latin typeface="幼圆" panose="02010509060101010101" pitchFamily="49" charset="-122"/>
                <a:ea typeface="幼圆" panose="02010509060101010101" pitchFamily="49" charset="-122"/>
              </a:rPr>
              <a:t>到 </a:t>
            </a:r>
            <a:r>
              <a:rPr lang="en-US" sz="2600" dirty="0">
                <a:latin typeface="+mj-ea"/>
                <a:ea typeface="+mj-ea"/>
              </a:rPr>
              <a:t>T</a:t>
            </a:r>
            <a:r>
              <a:rPr lang="en-US" sz="2600" dirty="0" smtClean="0">
                <a:latin typeface="幼圆" panose="02010509060101010101" pitchFamily="49" charset="-122"/>
                <a:ea typeface="幼圆" panose="02010509060101010101" pitchFamily="49" charset="-122"/>
              </a:rPr>
              <a:t> </a:t>
            </a:r>
            <a:r>
              <a:rPr lang="zh-CN" altLang="en-US" sz="2600" dirty="0" smtClean="0">
                <a:latin typeface="幼圆" panose="02010509060101010101" pitchFamily="49" charset="-122"/>
                <a:ea typeface="幼圆" panose="02010509060101010101" pitchFamily="49" charset="-122"/>
              </a:rPr>
              <a:t>释放 </a:t>
            </a:r>
            <a:r>
              <a:rPr lang="en-US" sz="2600" dirty="0">
                <a:latin typeface="+mj-ea"/>
                <a:ea typeface="+mj-ea"/>
              </a:rPr>
              <a:t>A</a:t>
            </a:r>
            <a:r>
              <a:rPr lang="en-US" sz="2600" dirty="0" smtClean="0">
                <a:latin typeface="幼圆" panose="02010509060101010101" pitchFamily="49" charset="-122"/>
                <a:ea typeface="幼圆" panose="02010509060101010101" pitchFamily="49" charset="-122"/>
              </a:rPr>
              <a:t> </a:t>
            </a:r>
            <a:r>
              <a:rPr lang="zh-CN" altLang="en-US" sz="2600" dirty="0" smtClean="0">
                <a:latin typeface="幼圆" panose="02010509060101010101" pitchFamily="49" charset="-122"/>
                <a:ea typeface="幼圆" panose="02010509060101010101" pitchFamily="49" charset="-122"/>
              </a:rPr>
              <a:t>上的 </a:t>
            </a:r>
            <a:r>
              <a:rPr lang="en-US" sz="2600" dirty="0">
                <a:latin typeface="+mj-ea"/>
                <a:ea typeface="+mj-ea"/>
              </a:rPr>
              <a:t>S</a:t>
            </a:r>
            <a:r>
              <a:rPr lang="en-US" sz="2600" dirty="0" smtClean="0">
                <a:latin typeface="幼圆" panose="02010509060101010101" pitchFamily="49" charset="-122"/>
                <a:ea typeface="幼圆" panose="02010509060101010101" pitchFamily="49" charset="-122"/>
              </a:rPr>
              <a:t> </a:t>
            </a:r>
            <a:r>
              <a:rPr lang="zh-CN" altLang="en-US" sz="2600" dirty="0" smtClean="0">
                <a:latin typeface="幼圆" panose="02010509060101010101" pitchFamily="49" charset="-122"/>
                <a:ea typeface="幼圆" panose="02010509060101010101" pitchFamily="49" charset="-122"/>
              </a:rPr>
              <a:t>锁</a:t>
            </a:r>
            <a:endParaRPr lang="zh-CN" altLang="en-US" sz="2600" dirty="0">
              <a:latin typeface="幼圆" panose="02010509060101010101" pitchFamily="49" charset="-122"/>
              <a:ea typeface="幼圆" panose="02010509060101010101" pitchFamily="49" charset="-122"/>
            </a:endParaRPr>
          </a:p>
          <a:p>
            <a:pPr lvl="2">
              <a:lnSpc>
                <a:spcPct val="150000"/>
              </a:lnSpc>
              <a:spcBef>
                <a:spcPct val="60000"/>
              </a:spcBef>
              <a:buClrTx/>
              <a:buFont typeface="Wingdings" pitchFamily="2" charset="2"/>
              <a:buChar char="l"/>
            </a:pPr>
            <a:r>
              <a:rPr lang="zh-CN" altLang="en-US" sz="2600" dirty="0">
                <a:latin typeface="幼圆" panose="02010509060101010101" pitchFamily="49" charset="-122"/>
                <a:ea typeface="幼圆" panose="02010509060101010101" pitchFamily="49" charset="-122"/>
              </a:rPr>
              <a:t>保证其他事务可以</a:t>
            </a:r>
            <a:r>
              <a:rPr lang="zh-CN" altLang="en-US" sz="2600" dirty="0" smtClean="0">
                <a:latin typeface="幼圆" panose="02010509060101010101" pitchFamily="49" charset="-122"/>
                <a:ea typeface="幼圆" panose="02010509060101010101" pitchFamily="49" charset="-122"/>
              </a:rPr>
              <a:t>读 </a:t>
            </a:r>
            <a:r>
              <a:rPr lang="en-US" sz="2600" dirty="0">
                <a:latin typeface="+mj-ea"/>
                <a:ea typeface="+mj-ea"/>
              </a:rPr>
              <a:t>A</a:t>
            </a:r>
            <a:r>
              <a:rPr lang="zh-CN" altLang="en-US" sz="2600" dirty="0">
                <a:latin typeface="幼圆" panose="02010509060101010101" pitchFamily="49" charset="-122"/>
                <a:ea typeface="幼圆" panose="02010509060101010101" pitchFamily="49" charset="-122"/>
              </a:rPr>
              <a:t>，但</a:t>
            </a:r>
            <a:r>
              <a:rPr lang="zh-CN" altLang="en-US" sz="2600" dirty="0" smtClean="0">
                <a:latin typeface="幼圆" panose="02010509060101010101" pitchFamily="49" charset="-122"/>
                <a:ea typeface="幼圆" panose="02010509060101010101" pitchFamily="49" charset="-122"/>
              </a:rPr>
              <a:t>在 </a:t>
            </a:r>
            <a:r>
              <a:rPr lang="en-US" sz="2600" dirty="0" smtClean="0">
                <a:latin typeface="+mj-ea"/>
                <a:ea typeface="+mj-ea"/>
              </a:rPr>
              <a:t>T </a:t>
            </a:r>
            <a:r>
              <a:rPr lang="zh-CN" altLang="en-US" sz="2600" dirty="0" smtClean="0">
                <a:latin typeface="幼圆" panose="02010509060101010101" pitchFamily="49" charset="-122"/>
                <a:ea typeface="幼圆" panose="02010509060101010101" pitchFamily="49" charset="-122"/>
              </a:rPr>
              <a:t>释放 </a:t>
            </a:r>
            <a:r>
              <a:rPr lang="en-US" sz="2600" dirty="0">
                <a:latin typeface="+mj-ea"/>
                <a:ea typeface="+mj-ea"/>
              </a:rPr>
              <a:t>A</a:t>
            </a:r>
            <a:r>
              <a:rPr lang="en-US" sz="2600" dirty="0" smtClean="0">
                <a:latin typeface="幼圆" panose="02010509060101010101" pitchFamily="49" charset="-122"/>
                <a:ea typeface="幼圆" panose="02010509060101010101" pitchFamily="49" charset="-122"/>
              </a:rPr>
              <a:t> </a:t>
            </a:r>
            <a:r>
              <a:rPr lang="zh-CN" altLang="en-US" sz="2600" dirty="0" smtClean="0">
                <a:latin typeface="幼圆" panose="02010509060101010101" pitchFamily="49" charset="-122"/>
                <a:ea typeface="幼圆" panose="02010509060101010101" pitchFamily="49" charset="-122"/>
              </a:rPr>
              <a:t>上的 </a:t>
            </a:r>
            <a:r>
              <a:rPr lang="en-US" sz="2600" dirty="0">
                <a:latin typeface="+mj-ea"/>
                <a:ea typeface="+mj-ea"/>
              </a:rPr>
              <a:t>S</a:t>
            </a:r>
            <a:r>
              <a:rPr lang="en-US" sz="2600" dirty="0" smtClean="0">
                <a:latin typeface="幼圆" panose="02010509060101010101" pitchFamily="49" charset="-122"/>
                <a:ea typeface="幼圆" panose="02010509060101010101" pitchFamily="49" charset="-122"/>
              </a:rPr>
              <a:t> </a:t>
            </a:r>
            <a:r>
              <a:rPr lang="zh-CN" altLang="en-US" sz="2600" dirty="0" smtClean="0">
                <a:latin typeface="幼圆" panose="02010509060101010101" pitchFamily="49" charset="-122"/>
                <a:ea typeface="幼圆" panose="02010509060101010101" pitchFamily="49" charset="-122"/>
              </a:rPr>
              <a:t>锁</a:t>
            </a:r>
            <a:r>
              <a:rPr lang="zh-CN" altLang="en-US" sz="2600" dirty="0">
                <a:latin typeface="幼圆" panose="02010509060101010101" pitchFamily="49" charset="-122"/>
                <a:ea typeface="幼圆" panose="02010509060101010101" pitchFamily="49" charset="-122"/>
              </a:rPr>
              <a:t>之前不能</a:t>
            </a:r>
            <a:r>
              <a:rPr lang="zh-CN" altLang="en-US" sz="2600" dirty="0" smtClean="0">
                <a:latin typeface="幼圆" panose="02010509060101010101" pitchFamily="49" charset="-122"/>
                <a:ea typeface="幼圆" panose="02010509060101010101" pitchFamily="49" charset="-122"/>
              </a:rPr>
              <a:t>对 </a:t>
            </a:r>
            <a:r>
              <a:rPr lang="en-US" sz="2600" dirty="0">
                <a:latin typeface="+mj-ea"/>
                <a:ea typeface="+mj-ea"/>
              </a:rPr>
              <a:t>A</a:t>
            </a:r>
            <a:r>
              <a:rPr lang="en-US" sz="2600" dirty="0" smtClean="0">
                <a:latin typeface="幼圆" panose="02010509060101010101" pitchFamily="49" charset="-122"/>
                <a:ea typeface="幼圆" panose="02010509060101010101" pitchFamily="49" charset="-122"/>
              </a:rPr>
              <a:t> </a:t>
            </a:r>
            <a:r>
              <a:rPr lang="zh-CN" altLang="en-US" sz="2600" dirty="0" smtClean="0">
                <a:latin typeface="幼圆" panose="02010509060101010101" pitchFamily="49" charset="-122"/>
                <a:ea typeface="幼圆" panose="02010509060101010101" pitchFamily="49" charset="-122"/>
              </a:rPr>
              <a:t>做</a:t>
            </a:r>
            <a:r>
              <a:rPr lang="zh-CN" altLang="en-US" sz="2600" dirty="0">
                <a:latin typeface="幼圆" panose="02010509060101010101" pitchFamily="49" charset="-122"/>
                <a:ea typeface="幼圆" panose="02010509060101010101" pitchFamily="49" charset="-122"/>
              </a:rPr>
              <a:t>任何修改 </a:t>
            </a:r>
          </a:p>
        </p:txBody>
      </p:sp>
      <p:sp>
        <p:nvSpPr>
          <p:cNvPr id="5" name="Rectangle 2"/>
          <p:cNvSpPr txBox="1">
            <a:spLocks noChangeArrowheads="1"/>
          </p:cNvSpPr>
          <p:nvPr/>
        </p:nvSpPr>
        <p:spPr>
          <a:xfrm>
            <a:off x="1187624" y="1158"/>
            <a:ext cx="1440160" cy="912126"/>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600" b="0" smtClean="0">
                <a:latin typeface="+mn-ea"/>
                <a:ea typeface="+mn-ea"/>
              </a:rPr>
              <a:t>封 锁</a:t>
            </a:r>
            <a:endParaRPr lang="zh-CN" altLang="en-US" sz="3600" b="0" dirty="0">
              <a:latin typeface="+mn-ea"/>
              <a:ea typeface="+mn-ea"/>
            </a:endParaRPr>
          </a:p>
        </p:txBody>
      </p:sp>
      <p:sp>
        <p:nvSpPr>
          <p:cNvPr id="6" name="椭圆 5"/>
          <p:cNvSpPr/>
          <p:nvPr/>
        </p:nvSpPr>
        <p:spPr>
          <a:xfrm>
            <a:off x="323528" y="265212"/>
            <a:ext cx="504056" cy="52322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800" dirty="0"/>
              <a:t>2</a:t>
            </a:r>
            <a:endParaRPr lang="zh-CN" altLang="en-US" sz="2800" dirty="0"/>
          </a:p>
        </p:txBody>
      </p:sp>
      <p:sp>
        <p:nvSpPr>
          <p:cNvPr id="7" name="Rectangle 2"/>
          <p:cNvSpPr txBox="1">
            <a:spLocks noChangeArrowheads="1"/>
          </p:cNvSpPr>
          <p:nvPr/>
        </p:nvSpPr>
        <p:spPr>
          <a:xfrm>
            <a:off x="2627784" y="121196"/>
            <a:ext cx="3312368" cy="792088"/>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en-US" altLang="zh-CN" b="0" dirty="0" smtClean="0">
                <a:latin typeface="华文楷体" panose="02010600040101010101" pitchFamily="2" charset="-122"/>
                <a:ea typeface="华文楷体" panose="02010600040101010101" pitchFamily="2" charset="-122"/>
              </a:rPr>
              <a:t>—— </a:t>
            </a:r>
            <a:r>
              <a:rPr lang="zh-CN" altLang="en-US" b="0" dirty="0" smtClean="0">
                <a:latin typeface="华文楷体" panose="02010600040101010101" pitchFamily="2" charset="-122"/>
                <a:ea typeface="华文楷体" panose="02010600040101010101" pitchFamily="2" charset="-122"/>
              </a:rPr>
              <a:t>基本封锁类型</a:t>
            </a:r>
            <a:endParaRPr lang="zh-CN" altLang="en-US" b="0"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7" name="Rectangle 57"/>
          <p:cNvSpPr>
            <a:spLocks noGrp="1" noChangeArrowheads="1"/>
          </p:cNvSpPr>
          <p:nvPr>
            <p:ph idx="4294967295"/>
          </p:nvPr>
        </p:nvSpPr>
        <p:spPr>
          <a:xfrm>
            <a:off x="936104" y="951136"/>
            <a:ext cx="8244408" cy="4763864"/>
          </a:xfrm>
          <a:noFill/>
          <a:ln/>
        </p:spPr>
        <p:txBody>
          <a:bodyPr>
            <a:noAutofit/>
          </a:bodyPr>
          <a:lstStyle/>
          <a:p>
            <a:pPr>
              <a:lnSpc>
                <a:spcPct val="140000"/>
              </a:lnSpc>
            </a:pPr>
            <a:r>
              <a:rPr lang="zh-CN" altLang="en-US" sz="2600" b="1" dirty="0">
                <a:latin typeface="微软雅黑" pitchFamily="34" charset="-122"/>
                <a:ea typeface="微软雅黑" pitchFamily="34" charset="-122"/>
              </a:rPr>
              <a:t>在锁的相容矩阵中：</a:t>
            </a:r>
          </a:p>
          <a:p>
            <a:pPr>
              <a:lnSpc>
                <a:spcPct val="150000"/>
              </a:lnSpc>
              <a:buFont typeface="Wingdings" pitchFamily="2" charset="2"/>
              <a:buChar char="l"/>
            </a:pPr>
            <a:r>
              <a:rPr lang="zh-CN" altLang="en-US" sz="2200" b="1" dirty="0" smtClean="0">
                <a:latin typeface="幼圆" panose="02010509060101010101" pitchFamily="49" charset="-122"/>
                <a:ea typeface="幼圆" panose="02010509060101010101" pitchFamily="49" charset="-122"/>
              </a:rPr>
              <a:t>最</a:t>
            </a:r>
            <a:r>
              <a:rPr lang="zh-CN" altLang="en-US" sz="2200" b="1" dirty="0">
                <a:latin typeface="幼圆" panose="02010509060101010101" pitchFamily="49" charset="-122"/>
                <a:ea typeface="幼圆" panose="02010509060101010101" pitchFamily="49" charset="-122"/>
              </a:rPr>
              <a:t>左边一列表示事务</a:t>
            </a:r>
            <a:r>
              <a:rPr lang="en-US" sz="2200" b="1" dirty="0">
                <a:latin typeface="幼圆" panose="02010509060101010101" pitchFamily="49" charset="-122"/>
                <a:ea typeface="幼圆" panose="02010509060101010101" pitchFamily="49" charset="-122"/>
              </a:rPr>
              <a:t>T1</a:t>
            </a:r>
            <a:r>
              <a:rPr lang="zh-CN" altLang="en-US" sz="2200" b="1" dirty="0">
                <a:latin typeface="幼圆" panose="02010509060101010101" pitchFamily="49" charset="-122"/>
                <a:ea typeface="幼圆" panose="02010509060101010101" pitchFamily="49" charset="-122"/>
              </a:rPr>
              <a:t>已经</a:t>
            </a:r>
            <a:r>
              <a:rPr lang="zh-CN" altLang="en-US" sz="2200" b="1" dirty="0" smtClean="0">
                <a:latin typeface="幼圆" panose="02010509060101010101" pitchFamily="49" charset="-122"/>
                <a:ea typeface="幼圆" panose="02010509060101010101" pitchFamily="49" charset="-122"/>
              </a:rPr>
              <a:t>获</a:t>
            </a:r>
            <a:endParaRPr lang="en-US" altLang="zh-CN" sz="2200" b="1" dirty="0" smtClean="0">
              <a:latin typeface="幼圆" panose="02010509060101010101" pitchFamily="49" charset="-122"/>
              <a:ea typeface="幼圆" panose="02010509060101010101" pitchFamily="49" charset="-122"/>
            </a:endParaRPr>
          </a:p>
          <a:p>
            <a:pPr marL="0" indent="0">
              <a:lnSpc>
                <a:spcPct val="150000"/>
              </a:lnSpc>
            </a:pPr>
            <a:r>
              <a:rPr lang="en-US" altLang="zh-CN" sz="2200" dirty="0">
                <a:latin typeface="幼圆" panose="02010509060101010101" pitchFamily="49" charset="-122"/>
                <a:ea typeface="幼圆" panose="02010509060101010101" pitchFamily="49" charset="-122"/>
              </a:rPr>
              <a:t> </a:t>
            </a:r>
            <a:r>
              <a:rPr lang="en-US" altLang="zh-CN" sz="2200" dirty="0" smtClean="0">
                <a:latin typeface="幼圆" panose="02010509060101010101" pitchFamily="49" charset="-122"/>
                <a:ea typeface="幼圆" panose="02010509060101010101" pitchFamily="49" charset="-122"/>
              </a:rPr>
              <a:t> </a:t>
            </a:r>
            <a:r>
              <a:rPr lang="zh-CN" altLang="en-US" sz="2200" b="1" dirty="0" smtClean="0">
                <a:latin typeface="幼圆" panose="02010509060101010101" pitchFamily="49" charset="-122"/>
                <a:ea typeface="幼圆" panose="02010509060101010101" pitchFamily="49" charset="-122"/>
              </a:rPr>
              <a:t>得的数据</a:t>
            </a:r>
            <a:r>
              <a:rPr lang="zh-CN" altLang="en-US" sz="2200" b="1" dirty="0">
                <a:latin typeface="幼圆" panose="02010509060101010101" pitchFamily="49" charset="-122"/>
                <a:ea typeface="幼圆" panose="02010509060101010101" pitchFamily="49" charset="-122"/>
              </a:rPr>
              <a:t>对象上的锁的类型</a:t>
            </a:r>
            <a:r>
              <a:rPr lang="zh-CN" altLang="en-US" sz="2200" b="1" dirty="0" smtClean="0">
                <a:latin typeface="幼圆" panose="02010509060101010101" pitchFamily="49" charset="-122"/>
                <a:ea typeface="幼圆" panose="02010509060101010101" pitchFamily="49" charset="-122"/>
              </a:rPr>
              <a:t>，</a:t>
            </a:r>
            <a:endParaRPr lang="en-US" altLang="zh-CN" sz="2200" b="1" dirty="0" smtClean="0">
              <a:latin typeface="幼圆" panose="02010509060101010101" pitchFamily="49" charset="-122"/>
              <a:ea typeface="幼圆" panose="02010509060101010101" pitchFamily="49" charset="-122"/>
            </a:endParaRPr>
          </a:p>
          <a:p>
            <a:pPr marL="0" indent="0">
              <a:lnSpc>
                <a:spcPct val="150000"/>
              </a:lnSpc>
            </a:pPr>
            <a:r>
              <a:rPr lang="en-US" altLang="zh-CN" sz="2200" dirty="0">
                <a:latin typeface="幼圆" panose="02010509060101010101" pitchFamily="49" charset="-122"/>
                <a:ea typeface="幼圆" panose="02010509060101010101" pitchFamily="49" charset="-122"/>
              </a:rPr>
              <a:t> </a:t>
            </a:r>
            <a:r>
              <a:rPr lang="en-US" altLang="zh-CN" sz="2200" dirty="0" smtClean="0">
                <a:latin typeface="幼圆" panose="02010509060101010101" pitchFamily="49" charset="-122"/>
                <a:ea typeface="幼圆" panose="02010509060101010101" pitchFamily="49" charset="-122"/>
              </a:rPr>
              <a:t> </a:t>
            </a:r>
            <a:r>
              <a:rPr lang="zh-CN" altLang="en-US" sz="2200" b="1" dirty="0" smtClean="0">
                <a:latin typeface="幼圆" panose="02010509060101010101" pitchFamily="49" charset="-122"/>
                <a:ea typeface="幼圆" panose="02010509060101010101" pitchFamily="49" charset="-122"/>
              </a:rPr>
              <a:t>其中横线</a:t>
            </a:r>
            <a:r>
              <a:rPr lang="zh-CN" altLang="en-US" sz="2200" b="1" dirty="0">
                <a:latin typeface="幼圆" panose="02010509060101010101" pitchFamily="49" charset="-122"/>
                <a:ea typeface="幼圆" panose="02010509060101010101" pitchFamily="49" charset="-122"/>
              </a:rPr>
              <a:t>表示没有</a:t>
            </a:r>
            <a:r>
              <a:rPr lang="zh-CN" altLang="en-US" sz="2200" b="1" dirty="0" smtClean="0">
                <a:latin typeface="幼圆" panose="02010509060101010101" pitchFamily="49" charset="-122"/>
                <a:ea typeface="幼圆" panose="02010509060101010101" pitchFamily="49" charset="-122"/>
              </a:rPr>
              <a:t>加锁</a:t>
            </a:r>
            <a:endParaRPr lang="zh-CN" altLang="en-US" sz="2200" b="1" dirty="0">
              <a:latin typeface="幼圆" panose="02010509060101010101" pitchFamily="49" charset="-122"/>
              <a:ea typeface="幼圆" panose="02010509060101010101" pitchFamily="49" charset="-122"/>
            </a:endParaRPr>
          </a:p>
          <a:p>
            <a:pPr>
              <a:lnSpc>
                <a:spcPct val="150000"/>
              </a:lnSpc>
              <a:buFont typeface="Wingdings" pitchFamily="2" charset="2"/>
              <a:buChar char="l"/>
            </a:pPr>
            <a:r>
              <a:rPr lang="zh-CN" altLang="en-US" sz="2200" b="1" dirty="0">
                <a:latin typeface="幼圆" panose="02010509060101010101" pitchFamily="49" charset="-122"/>
                <a:ea typeface="幼圆" panose="02010509060101010101" pitchFamily="49" charset="-122"/>
              </a:rPr>
              <a:t>最上面一行表示另一事务</a:t>
            </a:r>
            <a:r>
              <a:rPr lang="en-US" sz="2200" b="1" dirty="0">
                <a:latin typeface="幼圆" panose="02010509060101010101" pitchFamily="49" charset="-122"/>
                <a:ea typeface="幼圆" panose="02010509060101010101" pitchFamily="49" charset="-122"/>
              </a:rPr>
              <a:t>T2</a:t>
            </a:r>
            <a:r>
              <a:rPr lang="zh-CN" altLang="en-US" sz="2200" b="1" dirty="0" smtClean="0">
                <a:latin typeface="幼圆" panose="02010509060101010101" pitchFamily="49" charset="-122"/>
                <a:ea typeface="幼圆" panose="02010509060101010101" pitchFamily="49" charset="-122"/>
              </a:rPr>
              <a:t>对同一</a:t>
            </a:r>
            <a:r>
              <a:rPr lang="zh-CN" altLang="en-US" sz="2200" b="1" dirty="0">
                <a:latin typeface="幼圆" panose="02010509060101010101" pitchFamily="49" charset="-122"/>
                <a:ea typeface="幼圆" panose="02010509060101010101" pitchFamily="49" charset="-122"/>
              </a:rPr>
              <a:t>数据对象发出的封锁</a:t>
            </a:r>
            <a:r>
              <a:rPr lang="zh-CN" altLang="en-US" sz="2200" b="1" dirty="0" smtClean="0">
                <a:latin typeface="幼圆" panose="02010509060101010101" pitchFamily="49" charset="-122"/>
                <a:ea typeface="幼圆" panose="02010509060101010101" pitchFamily="49" charset="-122"/>
              </a:rPr>
              <a:t>请求</a:t>
            </a:r>
            <a:endParaRPr lang="en-US" altLang="zh-CN" sz="2200" dirty="0">
              <a:latin typeface="幼圆" panose="02010509060101010101" pitchFamily="49" charset="-122"/>
              <a:ea typeface="幼圆" panose="02010509060101010101" pitchFamily="49" charset="-122"/>
            </a:endParaRPr>
          </a:p>
          <a:p>
            <a:pPr>
              <a:lnSpc>
                <a:spcPct val="150000"/>
              </a:lnSpc>
              <a:buFont typeface="Wingdings" pitchFamily="2" charset="2"/>
              <a:buChar char="l"/>
            </a:pPr>
            <a:r>
              <a:rPr lang="en-US" sz="2200" b="1" dirty="0" smtClean="0">
                <a:latin typeface="幼圆" panose="02010509060101010101" pitchFamily="49" charset="-122"/>
                <a:ea typeface="幼圆" panose="02010509060101010101" pitchFamily="49" charset="-122"/>
              </a:rPr>
              <a:t>T2</a:t>
            </a:r>
            <a:r>
              <a:rPr lang="zh-CN" altLang="en-US" sz="2200" b="1" dirty="0">
                <a:latin typeface="幼圆" panose="02010509060101010101" pitchFamily="49" charset="-122"/>
                <a:ea typeface="幼圆" panose="02010509060101010101" pitchFamily="49" charset="-122"/>
              </a:rPr>
              <a:t>的封锁请求能否被满足用矩阵中的</a:t>
            </a:r>
            <a:r>
              <a:rPr lang="en-US" sz="2200" b="1" dirty="0">
                <a:latin typeface="幼圆" panose="02010509060101010101" pitchFamily="49" charset="-122"/>
                <a:ea typeface="幼圆" panose="02010509060101010101" pitchFamily="49" charset="-122"/>
              </a:rPr>
              <a:t>Y</a:t>
            </a:r>
            <a:r>
              <a:rPr lang="zh-CN" altLang="en-US" sz="2200" b="1" dirty="0">
                <a:latin typeface="幼圆" panose="02010509060101010101" pitchFamily="49" charset="-122"/>
                <a:ea typeface="幼圆" panose="02010509060101010101" pitchFamily="49" charset="-122"/>
              </a:rPr>
              <a:t>和</a:t>
            </a:r>
            <a:r>
              <a:rPr lang="en-US" sz="2200" b="1" dirty="0">
                <a:latin typeface="幼圆" panose="02010509060101010101" pitchFamily="49" charset="-122"/>
                <a:ea typeface="幼圆" panose="02010509060101010101" pitchFamily="49" charset="-122"/>
              </a:rPr>
              <a:t>N</a:t>
            </a:r>
            <a:r>
              <a:rPr lang="zh-CN" altLang="en-US" sz="2200" b="1" dirty="0">
                <a:latin typeface="幼圆" panose="02010509060101010101" pitchFamily="49" charset="-122"/>
                <a:ea typeface="幼圆" panose="02010509060101010101" pitchFamily="49" charset="-122"/>
              </a:rPr>
              <a:t>表示</a:t>
            </a:r>
            <a:endParaRPr lang="en-US" altLang="zh-CN" sz="2200" b="1" dirty="0">
              <a:latin typeface="幼圆" panose="02010509060101010101" pitchFamily="49" charset="-122"/>
              <a:ea typeface="幼圆" panose="02010509060101010101" pitchFamily="49" charset="-122"/>
            </a:endParaRPr>
          </a:p>
          <a:p>
            <a:pPr lvl="2">
              <a:lnSpc>
                <a:spcPct val="150000"/>
              </a:lnSpc>
              <a:buClrTx/>
              <a:buFont typeface="Wingdings" panose="05000000000000000000" pitchFamily="2" charset="2"/>
              <a:buChar char="Ø"/>
            </a:pPr>
            <a:r>
              <a:rPr lang="en-US" sz="2000" b="1" dirty="0" smtClean="0">
                <a:latin typeface="幼圆" panose="02010509060101010101" pitchFamily="49" charset="-122"/>
                <a:ea typeface="幼圆" panose="02010509060101010101" pitchFamily="49" charset="-122"/>
              </a:rPr>
              <a:t> Y </a:t>
            </a:r>
            <a:r>
              <a:rPr lang="zh-CN" altLang="en-US" sz="2000" b="1" dirty="0" smtClean="0">
                <a:latin typeface="幼圆" panose="02010509060101010101" pitchFamily="49" charset="-122"/>
                <a:ea typeface="幼圆" panose="02010509060101010101" pitchFamily="49" charset="-122"/>
              </a:rPr>
              <a:t>表示事务封锁锁相</a:t>
            </a:r>
            <a:r>
              <a:rPr lang="zh-CN" altLang="en-US" sz="2000" b="1" dirty="0">
                <a:latin typeface="幼圆" panose="02010509060101010101" pitchFamily="49" charset="-122"/>
                <a:ea typeface="幼圆" panose="02010509060101010101" pitchFamily="49" charset="-122"/>
              </a:rPr>
              <a:t>容，封锁请求可以</a:t>
            </a:r>
            <a:r>
              <a:rPr lang="zh-CN" altLang="en-US" sz="2000" b="1" dirty="0" smtClean="0">
                <a:latin typeface="幼圆" panose="02010509060101010101" pitchFamily="49" charset="-122"/>
                <a:ea typeface="幼圆" panose="02010509060101010101" pitchFamily="49" charset="-122"/>
              </a:rPr>
              <a:t>满足</a:t>
            </a:r>
            <a:endParaRPr lang="en-US" altLang="zh-CN" sz="2000" dirty="0">
              <a:latin typeface="幼圆" panose="02010509060101010101" pitchFamily="49" charset="-122"/>
              <a:ea typeface="幼圆" panose="02010509060101010101" pitchFamily="49" charset="-122"/>
            </a:endParaRPr>
          </a:p>
          <a:p>
            <a:pPr lvl="2">
              <a:lnSpc>
                <a:spcPct val="150000"/>
              </a:lnSpc>
              <a:buClr>
                <a:schemeClr val="tx1"/>
              </a:buClr>
              <a:buFont typeface="Wingdings" panose="05000000000000000000" pitchFamily="2" charset="2"/>
              <a:buChar char="Ø"/>
            </a:pPr>
            <a:r>
              <a:rPr lang="en-US" sz="2000" b="1" dirty="0" smtClean="0">
                <a:latin typeface="幼圆" panose="02010509060101010101" pitchFamily="49" charset="-122"/>
                <a:ea typeface="幼圆" panose="02010509060101010101" pitchFamily="49" charset="-122"/>
              </a:rPr>
              <a:t> N </a:t>
            </a:r>
            <a:r>
              <a:rPr lang="zh-CN" altLang="en-US" sz="2000" b="1" dirty="0" smtClean="0">
                <a:latin typeface="幼圆" panose="02010509060101010101" pitchFamily="49" charset="-122"/>
                <a:ea typeface="幼圆" panose="02010509060101010101" pitchFamily="49" charset="-122"/>
              </a:rPr>
              <a:t>表示封锁请求冲突，封锁请求</a:t>
            </a:r>
            <a:r>
              <a:rPr lang="zh-CN" altLang="en-US" sz="2000" b="1" dirty="0">
                <a:latin typeface="幼圆" panose="02010509060101010101" pitchFamily="49" charset="-122"/>
                <a:ea typeface="幼圆" panose="02010509060101010101" pitchFamily="49" charset="-122"/>
              </a:rPr>
              <a:t>被拒绝</a:t>
            </a:r>
          </a:p>
        </p:txBody>
      </p:sp>
      <p:sp>
        <p:nvSpPr>
          <p:cNvPr id="30723" name="Text Box 3"/>
          <p:cNvSpPr txBox="1">
            <a:spLocks noChangeArrowheads="1"/>
          </p:cNvSpPr>
          <p:nvPr/>
        </p:nvSpPr>
        <p:spPr bwMode="auto">
          <a:xfrm>
            <a:off x="5551115" y="3001516"/>
            <a:ext cx="3557389" cy="419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lnSpc>
                <a:spcPct val="130000"/>
              </a:lnSpc>
            </a:pPr>
            <a:r>
              <a:rPr lang="en-US" dirty="0" smtClean="0">
                <a:solidFill>
                  <a:srgbClr val="3333FF"/>
                </a:solidFill>
                <a:latin typeface="+mj-ea"/>
                <a:ea typeface="+mj-ea"/>
              </a:rPr>
              <a:t>Y</a:t>
            </a:r>
            <a:r>
              <a:rPr lang="en-US" dirty="0">
                <a:latin typeface="+mj-ea"/>
                <a:ea typeface="+mj-ea"/>
              </a:rPr>
              <a:t> </a:t>
            </a:r>
            <a:r>
              <a:rPr lang="zh-CN" altLang="en-US" dirty="0" smtClean="0">
                <a:latin typeface="+mj-ea"/>
                <a:ea typeface="+mj-ea"/>
              </a:rPr>
              <a:t>相容</a:t>
            </a:r>
            <a:r>
              <a:rPr lang="zh-CN" altLang="en-US" dirty="0">
                <a:latin typeface="+mj-ea"/>
                <a:ea typeface="+mj-ea"/>
              </a:rPr>
              <a:t>的</a:t>
            </a:r>
            <a:r>
              <a:rPr lang="zh-CN" altLang="en-US" dirty="0" smtClean="0">
                <a:latin typeface="+mj-ea"/>
                <a:ea typeface="+mj-ea"/>
              </a:rPr>
              <a:t>请求， </a:t>
            </a:r>
            <a:r>
              <a:rPr lang="en-US" dirty="0" smtClean="0">
                <a:solidFill>
                  <a:srgbClr val="FF0000"/>
                </a:solidFill>
                <a:latin typeface="+mj-ea"/>
                <a:ea typeface="+mj-ea"/>
              </a:rPr>
              <a:t>N</a:t>
            </a:r>
            <a:r>
              <a:rPr lang="en-US" dirty="0">
                <a:latin typeface="+mj-ea"/>
                <a:ea typeface="+mj-ea"/>
              </a:rPr>
              <a:t> </a:t>
            </a:r>
            <a:r>
              <a:rPr lang="zh-CN" altLang="en-US" dirty="0" smtClean="0">
                <a:latin typeface="+mj-ea"/>
                <a:ea typeface="+mj-ea"/>
              </a:rPr>
              <a:t>不相容</a:t>
            </a:r>
            <a:r>
              <a:rPr lang="zh-CN" altLang="en-US" dirty="0">
                <a:latin typeface="+mj-ea"/>
                <a:ea typeface="+mj-ea"/>
              </a:rPr>
              <a:t>的请求</a:t>
            </a:r>
          </a:p>
        </p:txBody>
      </p:sp>
      <p:sp>
        <p:nvSpPr>
          <p:cNvPr id="30724" name="Rectangle 4"/>
          <p:cNvSpPr>
            <a:spLocks noChangeArrowheads="1"/>
          </p:cNvSpPr>
          <p:nvPr/>
        </p:nvSpPr>
        <p:spPr bwMode="auto">
          <a:xfrm>
            <a:off x="5551115" y="1057011"/>
            <a:ext cx="958256" cy="53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pPr algn="just">
              <a:lnSpc>
                <a:spcPct val="80000"/>
              </a:lnSpc>
            </a:pPr>
            <a:r>
              <a:rPr lang="zh-CN" altLang="en-US" sz="1100" dirty="0"/>
              <a:t>        </a:t>
            </a:r>
            <a:r>
              <a:rPr lang="en-US" sz="1600" dirty="0"/>
              <a:t>T</a:t>
            </a:r>
            <a:r>
              <a:rPr lang="en-US" baseline="-30000" dirty="0"/>
              <a:t>1</a:t>
            </a:r>
            <a:r>
              <a:rPr lang="en-US" dirty="0"/>
              <a:t>    </a:t>
            </a:r>
            <a:r>
              <a:rPr lang="en-US" sz="1600" dirty="0"/>
              <a:t>T</a:t>
            </a:r>
            <a:r>
              <a:rPr lang="en-US" baseline="-30000" dirty="0"/>
              <a:t>2</a:t>
            </a:r>
            <a:endParaRPr lang="en-US" b="0" dirty="0"/>
          </a:p>
        </p:txBody>
      </p:sp>
      <p:grpSp>
        <p:nvGrpSpPr>
          <p:cNvPr id="30725" name="Group 5"/>
          <p:cNvGrpSpPr>
            <a:grpSpLocks/>
          </p:cNvGrpSpPr>
          <p:nvPr/>
        </p:nvGrpSpPr>
        <p:grpSpPr bwMode="auto">
          <a:xfrm>
            <a:off x="5479479" y="1060239"/>
            <a:ext cx="3629025" cy="1980406"/>
            <a:chOff x="0" y="0"/>
            <a:chExt cx="1733" cy="1841"/>
          </a:xfrm>
        </p:grpSpPr>
        <p:grpSp>
          <p:nvGrpSpPr>
            <p:cNvPr id="30726" name="Group 6"/>
            <p:cNvGrpSpPr>
              <a:grpSpLocks/>
            </p:cNvGrpSpPr>
            <p:nvPr/>
          </p:nvGrpSpPr>
          <p:grpSpPr bwMode="auto">
            <a:xfrm>
              <a:off x="3" y="3"/>
              <a:ext cx="1727" cy="1835"/>
              <a:chOff x="0" y="0"/>
              <a:chExt cx="1727" cy="1835"/>
            </a:xfrm>
          </p:grpSpPr>
          <p:grpSp>
            <p:nvGrpSpPr>
              <p:cNvPr id="30727" name="Group 7"/>
              <p:cNvGrpSpPr>
                <a:grpSpLocks/>
              </p:cNvGrpSpPr>
              <p:nvPr/>
            </p:nvGrpSpPr>
            <p:grpSpPr bwMode="auto">
              <a:xfrm>
                <a:off x="0" y="0"/>
                <a:ext cx="447" cy="442"/>
                <a:chOff x="0" y="0"/>
                <a:chExt cx="447" cy="442"/>
              </a:xfrm>
            </p:grpSpPr>
            <p:sp>
              <p:nvSpPr>
                <p:cNvPr id="30728" name="Rectangle 8"/>
                <p:cNvSpPr>
                  <a:spLocks noChangeArrowheads="1"/>
                </p:cNvSpPr>
                <p:nvPr/>
              </p:nvSpPr>
              <p:spPr bwMode="auto">
                <a:xfrm>
                  <a:off x="43" y="0"/>
                  <a:ext cx="361"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0729" name="Rectangle 9"/>
                <p:cNvSpPr>
                  <a:spLocks noChangeArrowheads="1"/>
                </p:cNvSpPr>
                <p:nvPr/>
              </p:nvSpPr>
              <p:spPr bwMode="auto">
                <a:xfrm>
                  <a:off x="0" y="0"/>
                  <a:ext cx="447" cy="442"/>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0730" name="Group 10"/>
              <p:cNvGrpSpPr>
                <a:grpSpLocks/>
              </p:cNvGrpSpPr>
              <p:nvPr/>
            </p:nvGrpSpPr>
            <p:grpSpPr bwMode="auto">
              <a:xfrm>
                <a:off x="447" y="0"/>
                <a:ext cx="426" cy="442"/>
                <a:chOff x="0" y="0"/>
                <a:chExt cx="426" cy="442"/>
              </a:xfrm>
            </p:grpSpPr>
            <p:sp>
              <p:nvSpPr>
                <p:cNvPr id="30731" name="Rectangle 11"/>
                <p:cNvSpPr>
                  <a:spLocks noChangeArrowheads="1"/>
                </p:cNvSpPr>
                <p:nvPr/>
              </p:nvSpPr>
              <p:spPr bwMode="auto">
                <a:xfrm>
                  <a:off x="43" y="0"/>
                  <a:ext cx="3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US" sz="2400"/>
                    <a:t>X</a:t>
                  </a:r>
                  <a:endParaRPr lang="en-US" sz="3600" b="0"/>
                </a:p>
              </p:txBody>
            </p:sp>
            <p:sp>
              <p:nvSpPr>
                <p:cNvPr id="30732" name="Rectangle 12"/>
                <p:cNvSpPr>
                  <a:spLocks noChangeArrowheads="1"/>
                </p:cNvSpPr>
                <p:nvPr/>
              </p:nvSpPr>
              <p:spPr bwMode="auto">
                <a:xfrm>
                  <a:off x="0" y="0"/>
                  <a:ext cx="426" cy="442"/>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0733" name="Group 13"/>
              <p:cNvGrpSpPr>
                <a:grpSpLocks/>
              </p:cNvGrpSpPr>
              <p:nvPr/>
            </p:nvGrpSpPr>
            <p:grpSpPr bwMode="auto">
              <a:xfrm>
                <a:off x="873" y="0"/>
                <a:ext cx="426" cy="442"/>
                <a:chOff x="0" y="0"/>
                <a:chExt cx="426" cy="442"/>
              </a:xfrm>
            </p:grpSpPr>
            <p:sp>
              <p:nvSpPr>
                <p:cNvPr id="30734" name="Rectangle 14"/>
                <p:cNvSpPr>
                  <a:spLocks noChangeArrowheads="1"/>
                </p:cNvSpPr>
                <p:nvPr/>
              </p:nvSpPr>
              <p:spPr bwMode="auto">
                <a:xfrm>
                  <a:off x="43" y="0"/>
                  <a:ext cx="3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US" sz="2400"/>
                    <a:t>S</a:t>
                  </a:r>
                  <a:endParaRPr lang="en-US" sz="3600" b="0"/>
                </a:p>
              </p:txBody>
            </p:sp>
            <p:sp>
              <p:nvSpPr>
                <p:cNvPr id="30735" name="Rectangle 15"/>
                <p:cNvSpPr>
                  <a:spLocks noChangeArrowheads="1"/>
                </p:cNvSpPr>
                <p:nvPr/>
              </p:nvSpPr>
              <p:spPr bwMode="auto">
                <a:xfrm>
                  <a:off x="0" y="0"/>
                  <a:ext cx="426" cy="442"/>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0736" name="Group 16"/>
              <p:cNvGrpSpPr>
                <a:grpSpLocks/>
              </p:cNvGrpSpPr>
              <p:nvPr/>
            </p:nvGrpSpPr>
            <p:grpSpPr bwMode="auto">
              <a:xfrm>
                <a:off x="1299" y="0"/>
                <a:ext cx="428" cy="442"/>
                <a:chOff x="0" y="0"/>
                <a:chExt cx="428" cy="442"/>
              </a:xfrm>
            </p:grpSpPr>
            <p:sp>
              <p:nvSpPr>
                <p:cNvPr id="30737" name="Rectangle 17"/>
                <p:cNvSpPr>
                  <a:spLocks noChangeArrowheads="1"/>
                </p:cNvSpPr>
                <p:nvPr/>
              </p:nvSpPr>
              <p:spPr bwMode="auto">
                <a:xfrm>
                  <a:off x="43" y="0"/>
                  <a:ext cx="34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US" sz="2400"/>
                    <a:t>-</a:t>
                  </a:r>
                  <a:endParaRPr lang="en-US" sz="3600" b="0"/>
                </a:p>
              </p:txBody>
            </p:sp>
            <p:sp>
              <p:nvSpPr>
                <p:cNvPr id="30738" name="Rectangle 18"/>
                <p:cNvSpPr>
                  <a:spLocks noChangeArrowheads="1"/>
                </p:cNvSpPr>
                <p:nvPr/>
              </p:nvSpPr>
              <p:spPr bwMode="auto">
                <a:xfrm>
                  <a:off x="0" y="0"/>
                  <a:ext cx="428" cy="442"/>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0739" name="Group 19"/>
              <p:cNvGrpSpPr>
                <a:grpSpLocks/>
              </p:cNvGrpSpPr>
              <p:nvPr/>
            </p:nvGrpSpPr>
            <p:grpSpPr bwMode="auto">
              <a:xfrm>
                <a:off x="0" y="442"/>
                <a:ext cx="447" cy="509"/>
                <a:chOff x="0" y="0"/>
                <a:chExt cx="447" cy="509"/>
              </a:xfrm>
            </p:grpSpPr>
            <p:sp>
              <p:nvSpPr>
                <p:cNvPr id="30740" name="Rectangle 20"/>
                <p:cNvSpPr>
                  <a:spLocks noChangeArrowheads="1"/>
                </p:cNvSpPr>
                <p:nvPr/>
              </p:nvSpPr>
              <p:spPr bwMode="auto">
                <a:xfrm>
                  <a:off x="43" y="0"/>
                  <a:ext cx="361"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US" sz="2400"/>
                    <a:t>X</a:t>
                  </a:r>
                  <a:endParaRPr lang="en-US" sz="3600" b="0"/>
                </a:p>
              </p:txBody>
            </p:sp>
            <p:sp>
              <p:nvSpPr>
                <p:cNvPr id="30741" name="Rectangle 21"/>
                <p:cNvSpPr>
                  <a:spLocks noChangeArrowheads="1"/>
                </p:cNvSpPr>
                <p:nvPr/>
              </p:nvSpPr>
              <p:spPr bwMode="auto">
                <a:xfrm>
                  <a:off x="0" y="0"/>
                  <a:ext cx="447" cy="509"/>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0742" name="Group 22"/>
              <p:cNvGrpSpPr>
                <a:grpSpLocks/>
              </p:cNvGrpSpPr>
              <p:nvPr/>
            </p:nvGrpSpPr>
            <p:grpSpPr bwMode="auto">
              <a:xfrm>
                <a:off x="447" y="442"/>
                <a:ext cx="426" cy="509"/>
                <a:chOff x="0" y="0"/>
                <a:chExt cx="426" cy="509"/>
              </a:xfrm>
            </p:grpSpPr>
            <p:sp>
              <p:nvSpPr>
                <p:cNvPr id="30743" name="Rectangle 23"/>
                <p:cNvSpPr>
                  <a:spLocks noChangeArrowheads="1"/>
                </p:cNvSpPr>
                <p:nvPr/>
              </p:nvSpPr>
              <p:spPr bwMode="auto">
                <a:xfrm>
                  <a:off x="43" y="0"/>
                  <a:ext cx="340"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US" sz="2400">
                      <a:solidFill>
                        <a:srgbClr val="FF0000"/>
                      </a:solidFill>
                    </a:rPr>
                    <a:t>N</a:t>
                  </a:r>
                </a:p>
              </p:txBody>
            </p:sp>
            <p:sp>
              <p:nvSpPr>
                <p:cNvPr id="30744" name="Rectangle 24"/>
                <p:cNvSpPr>
                  <a:spLocks noChangeArrowheads="1"/>
                </p:cNvSpPr>
                <p:nvPr/>
              </p:nvSpPr>
              <p:spPr bwMode="auto">
                <a:xfrm>
                  <a:off x="0" y="0"/>
                  <a:ext cx="426" cy="509"/>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0745" name="Group 25"/>
              <p:cNvGrpSpPr>
                <a:grpSpLocks/>
              </p:cNvGrpSpPr>
              <p:nvPr/>
            </p:nvGrpSpPr>
            <p:grpSpPr bwMode="auto">
              <a:xfrm>
                <a:off x="873" y="442"/>
                <a:ext cx="426" cy="509"/>
                <a:chOff x="0" y="0"/>
                <a:chExt cx="426" cy="509"/>
              </a:xfrm>
            </p:grpSpPr>
            <p:sp>
              <p:nvSpPr>
                <p:cNvPr id="30746" name="Rectangle 26"/>
                <p:cNvSpPr>
                  <a:spLocks noChangeArrowheads="1"/>
                </p:cNvSpPr>
                <p:nvPr/>
              </p:nvSpPr>
              <p:spPr bwMode="auto">
                <a:xfrm>
                  <a:off x="43" y="0"/>
                  <a:ext cx="340"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US" sz="2400">
                      <a:solidFill>
                        <a:srgbClr val="FF0000"/>
                      </a:solidFill>
                    </a:rPr>
                    <a:t>N</a:t>
                  </a:r>
                  <a:endParaRPr lang="en-US" sz="3600" b="0">
                    <a:solidFill>
                      <a:srgbClr val="FF0000"/>
                    </a:solidFill>
                  </a:endParaRPr>
                </a:p>
              </p:txBody>
            </p:sp>
            <p:sp>
              <p:nvSpPr>
                <p:cNvPr id="30747" name="Rectangle 27"/>
                <p:cNvSpPr>
                  <a:spLocks noChangeArrowheads="1"/>
                </p:cNvSpPr>
                <p:nvPr/>
              </p:nvSpPr>
              <p:spPr bwMode="auto">
                <a:xfrm>
                  <a:off x="0" y="0"/>
                  <a:ext cx="426" cy="509"/>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0748" name="Group 28"/>
              <p:cNvGrpSpPr>
                <a:grpSpLocks/>
              </p:cNvGrpSpPr>
              <p:nvPr/>
            </p:nvGrpSpPr>
            <p:grpSpPr bwMode="auto">
              <a:xfrm>
                <a:off x="1299" y="442"/>
                <a:ext cx="428" cy="509"/>
                <a:chOff x="0" y="0"/>
                <a:chExt cx="428" cy="509"/>
              </a:xfrm>
            </p:grpSpPr>
            <p:sp>
              <p:nvSpPr>
                <p:cNvPr id="30749" name="Rectangle 29"/>
                <p:cNvSpPr>
                  <a:spLocks noChangeArrowheads="1"/>
                </p:cNvSpPr>
                <p:nvPr/>
              </p:nvSpPr>
              <p:spPr bwMode="auto">
                <a:xfrm>
                  <a:off x="43" y="0"/>
                  <a:ext cx="342"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0"/>
                <a:lstStyle/>
                <a:p>
                  <a:r>
                    <a:rPr lang="en-US" sz="2200">
                      <a:solidFill>
                        <a:srgbClr val="3333FF"/>
                      </a:solidFill>
                      <a:cs typeface="Times New Roman" pitchFamily="18" charset="0"/>
                    </a:rPr>
                    <a:t>Y</a:t>
                  </a:r>
                  <a:endParaRPr lang="en-US" sz="2000" b="0">
                    <a:solidFill>
                      <a:srgbClr val="3333FF"/>
                    </a:solidFill>
                  </a:endParaRPr>
                </a:p>
              </p:txBody>
            </p:sp>
            <p:sp>
              <p:nvSpPr>
                <p:cNvPr id="30750" name="Rectangle 30"/>
                <p:cNvSpPr>
                  <a:spLocks noChangeArrowheads="1"/>
                </p:cNvSpPr>
                <p:nvPr/>
              </p:nvSpPr>
              <p:spPr bwMode="auto">
                <a:xfrm>
                  <a:off x="0" y="0"/>
                  <a:ext cx="428" cy="509"/>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0751" name="Group 31"/>
              <p:cNvGrpSpPr>
                <a:grpSpLocks/>
              </p:cNvGrpSpPr>
              <p:nvPr/>
            </p:nvGrpSpPr>
            <p:grpSpPr bwMode="auto">
              <a:xfrm>
                <a:off x="0" y="951"/>
                <a:ext cx="447" cy="442"/>
                <a:chOff x="0" y="0"/>
                <a:chExt cx="447" cy="442"/>
              </a:xfrm>
            </p:grpSpPr>
            <p:sp>
              <p:nvSpPr>
                <p:cNvPr id="30752" name="Rectangle 32"/>
                <p:cNvSpPr>
                  <a:spLocks noChangeArrowheads="1"/>
                </p:cNvSpPr>
                <p:nvPr/>
              </p:nvSpPr>
              <p:spPr bwMode="auto">
                <a:xfrm>
                  <a:off x="43" y="0"/>
                  <a:ext cx="36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US" sz="2400"/>
                    <a:t>S</a:t>
                  </a:r>
                  <a:endParaRPr lang="en-US" sz="2400" b="0"/>
                </a:p>
              </p:txBody>
            </p:sp>
            <p:sp>
              <p:nvSpPr>
                <p:cNvPr id="30753" name="Rectangle 33"/>
                <p:cNvSpPr>
                  <a:spLocks noChangeArrowheads="1"/>
                </p:cNvSpPr>
                <p:nvPr/>
              </p:nvSpPr>
              <p:spPr bwMode="auto">
                <a:xfrm>
                  <a:off x="0" y="0"/>
                  <a:ext cx="447" cy="442"/>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0754" name="Group 34"/>
              <p:cNvGrpSpPr>
                <a:grpSpLocks/>
              </p:cNvGrpSpPr>
              <p:nvPr/>
            </p:nvGrpSpPr>
            <p:grpSpPr bwMode="auto">
              <a:xfrm>
                <a:off x="447" y="951"/>
                <a:ext cx="426" cy="442"/>
                <a:chOff x="0" y="0"/>
                <a:chExt cx="426" cy="442"/>
              </a:xfrm>
            </p:grpSpPr>
            <p:sp>
              <p:nvSpPr>
                <p:cNvPr id="30755" name="Rectangle 35"/>
                <p:cNvSpPr>
                  <a:spLocks noChangeArrowheads="1"/>
                </p:cNvSpPr>
                <p:nvPr/>
              </p:nvSpPr>
              <p:spPr bwMode="auto">
                <a:xfrm>
                  <a:off x="43" y="0"/>
                  <a:ext cx="3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US" sz="2400">
                      <a:solidFill>
                        <a:srgbClr val="FF0000"/>
                      </a:solidFill>
                    </a:rPr>
                    <a:t>N</a:t>
                  </a:r>
                  <a:endParaRPr lang="en-US" sz="2400" b="0">
                    <a:solidFill>
                      <a:srgbClr val="FF0000"/>
                    </a:solidFill>
                  </a:endParaRPr>
                </a:p>
              </p:txBody>
            </p:sp>
            <p:sp>
              <p:nvSpPr>
                <p:cNvPr id="30756" name="Rectangle 36"/>
                <p:cNvSpPr>
                  <a:spLocks noChangeArrowheads="1"/>
                </p:cNvSpPr>
                <p:nvPr/>
              </p:nvSpPr>
              <p:spPr bwMode="auto">
                <a:xfrm>
                  <a:off x="0" y="0"/>
                  <a:ext cx="426" cy="442"/>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0757" name="Group 37"/>
              <p:cNvGrpSpPr>
                <a:grpSpLocks/>
              </p:cNvGrpSpPr>
              <p:nvPr/>
            </p:nvGrpSpPr>
            <p:grpSpPr bwMode="auto">
              <a:xfrm>
                <a:off x="873" y="951"/>
                <a:ext cx="426" cy="442"/>
                <a:chOff x="0" y="0"/>
                <a:chExt cx="426" cy="442"/>
              </a:xfrm>
            </p:grpSpPr>
            <p:sp>
              <p:nvSpPr>
                <p:cNvPr id="30758" name="Rectangle 38"/>
                <p:cNvSpPr>
                  <a:spLocks noChangeArrowheads="1"/>
                </p:cNvSpPr>
                <p:nvPr/>
              </p:nvSpPr>
              <p:spPr bwMode="auto">
                <a:xfrm>
                  <a:off x="43" y="0"/>
                  <a:ext cx="3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US" sz="2400">
                      <a:solidFill>
                        <a:srgbClr val="3333FF"/>
                      </a:solidFill>
                    </a:rPr>
                    <a:t>Y</a:t>
                  </a:r>
                  <a:endParaRPr lang="en-US" sz="2400" b="0">
                    <a:solidFill>
                      <a:srgbClr val="3333FF"/>
                    </a:solidFill>
                  </a:endParaRPr>
                </a:p>
              </p:txBody>
            </p:sp>
            <p:sp>
              <p:nvSpPr>
                <p:cNvPr id="30759" name="Rectangle 39"/>
                <p:cNvSpPr>
                  <a:spLocks noChangeArrowheads="1"/>
                </p:cNvSpPr>
                <p:nvPr/>
              </p:nvSpPr>
              <p:spPr bwMode="auto">
                <a:xfrm>
                  <a:off x="0" y="0"/>
                  <a:ext cx="426" cy="442"/>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0760" name="Group 40"/>
              <p:cNvGrpSpPr>
                <a:grpSpLocks/>
              </p:cNvGrpSpPr>
              <p:nvPr/>
            </p:nvGrpSpPr>
            <p:grpSpPr bwMode="auto">
              <a:xfrm>
                <a:off x="1299" y="951"/>
                <a:ext cx="428" cy="442"/>
                <a:chOff x="0" y="0"/>
                <a:chExt cx="428" cy="442"/>
              </a:xfrm>
            </p:grpSpPr>
            <p:sp>
              <p:nvSpPr>
                <p:cNvPr id="30761" name="Rectangle 41"/>
                <p:cNvSpPr>
                  <a:spLocks noChangeArrowheads="1"/>
                </p:cNvSpPr>
                <p:nvPr/>
              </p:nvSpPr>
              <p:spPr bwMode="auto">
                <a:xfrm>
                  <a:off x="43" y="0"/>
                  <a:ext cx="34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US" sz="2400">
                      <a:solidFill>
                        <a:srgbClr val="3333FF"/>
                      </a:solidFill>
                    </a:rPr>
                    <a:t>Y</a:t>
                  </a:r>
                  <a:endParaRPr lang="en-US" sz="2400" b="0">
                    <a:solidFill>
                      <a:srgbClr val="3333FF"/>
                    </a:solidFill>
                  </a:endParaRPr>
                </a:p>
              </p:txBody>
            </p:sp>
            <p:sp>
              <p:nvSpPr>
                <p:cNvPr id="30762" name="Rectangle 42"/>
                <p:cNvSpPr>
                  <a:spLocks noChangeArrowheads="1"/>
                </p:cNvSpPr>
                <p:nvPr/>
              </p:nvSpPr>
              <p:spPr bwMode="auto">
                <a:xfrm>
                  <a:off x="0" y="0"/>
                  <a:ext cx="428" cy="442"/>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0763" name="Group 43"/>
              <p:cNvGrpSpPr>
                <a:grpSpLocks/>
              </p:cNvGrpSpPr>
              <p:nvPr/>
            </p:nvGrpSpPr>
            <p:grpSpPr bwMode="auto">
              <a:xfrm>
                <a:off x="0" y="1393"/>
                <a:ext cx="447" cy="442"/>
                <a:chOff x="0" y="0"/>
                <a:chExt cx="447" cy="442"/>
              </a:xfrm>
            </p:grpSpPr>
            <p:sp>
              <p:nvSpPr>
                <p:cNvPr id="30764" name="Rectangle 44"/>
                <p:cNvSpPr>
                  <a:spLocks noChangeArrowheads="1"/>
                </p:cNvSpPr>
                <p:nvPr/>
              </p:nvSpPr>
              <p:spPr bwMode="auto">
                <a:xfrm>
                  <a:off x="43" y="0"/>
                  <a:ext cx="36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US" sz="2400"/>
                    <a:t>-</a:t>
                  </a:r>
                  <a:endParaRPr lang="en-US" sz="3600" b="0"/>
                </a:p>
              </p:txBody>
            </p:sp>
            <p:sp>
              <p:nvSpPr>
                <p:cNvPr id="30765" name="Rectangle 45"/>
                <p:cNvSpPr>
                  <a:spLocks noChangeArrowheads="1"/>
                </p:cNvSpPr>
                <p:nvPr/>
              </p:nvSpPr>
              <p:spPr bwMode="auto">
                <a:xfrm>
                  <a:off x="0" y="0"/>
                  <a:ext cx="447" cy="442"/>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0766" name="Group 46"/>
              <p:cNvGrpSpPr>
                <a:grpSpLocks/>
              </p:cNvGrpSpPr>
              <p:nvPr/>
            </p:nvGrpSpPr>
            <p:grpSpPr bwMode="auto">
              <a:xfrm>
                <a:off x="447" y="1393"/>
                <a:ext cx="426" cy="442"/>
                <a:chOff x="0" y="0"/>
                <a:chExt cx="426" cy="442"/>
              </a:xfrm>
            </p:grpSpPr>
            <p:sp>
              <p:nvSpPr>
                <p:cNvPr id="30767" name="Rectangle 47"/>
                <p:cNvSpPr>
                  <a:spLocks noChangeArrowheads="1"/>
                </p:cNvSpPr>
                <p:nvPr/>
              </p:nvSpPr>
              <p:spPr bwMode="auto">
                <a:xfrm>
                  <a:off x="43" y="0"/>
                  <a:ext cx="3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US" sz="2400">
                      <a:solidFill>
                        <a:srgbClr val="3333FF"/>
                      </a:solidFill>
                    </a:rPr>
                    <a:t>Y</a:t>
                  </a:r>
                  <a:endParaRPr lang="en-US" sz="2400" b="0">
                    <a:solidFill>
                      <a:srgbClr val="3333FF"/>
                    </a:solidFill>
                  </a:endParaRPr>
                </a:p>
              </p:txBody>
            </p:sp>
            <p:sp>
              <p:nvSpPr>
                <p:cNvPr id="30768" name="Rectangle 48"/>
                <p:cNvSpPr>
                  <a:spLocks noChangeArrowheads="1"/>
                </p:cNvSpPr>
                <p:nvPr/>
              </p:nvSpPr>
              <p:spPr bwMode="auto">
                <a:xfrm>
                  <a:off x="0" y="0"/>
                  <a:ext cx="426" cy="442"/>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0769" name="Group 49"/>
              <p:cNvGrpSpPr>
                <a:grpSpLocks/>
              </p:cNvGrpSpPr>
              <p:nvPr/>
            </p:nvGrpSpPr>
            <p:grpSpPr bwMode="auto">
              <a:xfrm>
                <a:off x="873" y="1393"/>
                <a:ext cx="426" cy="442"/>
                <a:chOff x="0" y="0"/>
                <a:chExt cx="426" cy="442"/>
              </a:xfrm>
            </p:grpSpPr>
            <p:sp>
              <p:nvSpPr>
                <p:cNvPr id="30770" name="Rectangle 50"/>
                <p:cNvSpPr>
                  <a:spLocks noChangeArrowheads="1"/>
                </p:cNvSpPr>
                <p:nvPr/>
              </p:nvSpPr>
              <p:spPr bwMode="auto">
                <a:xfrm>
                  <a:off x="43" y="0"/>
                  <a:ext cx="3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US" sz="2400" dirty="0">
                      <a:solidFill>
                        <a:srgbClr val="3333FF"/>
                      </a:solidFill>
                    </a:rPr>
                    <a:t>Y</a:t>
                  </a:r>
                  <a:endParaRPr lang="en-US" sz="2400" b="0" dirty="0">
                    <a:solidFill>
                      <a:srgbClr val="3333FF"/>
                    </a:solidFill>
                  </a:endParaRPr>
                </a:p>
              </p:txBody>
            </p:sp>
            <p:sp>
              <p:nvSpPr>
                <p:cNvPr id="30771" name="Rectangle 51"/>
                <p:cNvSpPr>
                  <a:spLocks noChangeArrowheads="1"/>
                </p:cNvSpPr>
                <p:nvPr/>
              </p:nvSpPr>
              <p:spPr bwMode="auto">
                <a:xfrm>
                  <a:off x="0" y="0"/>
                  <a:ext cx="426" cy="442"/>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0772" name="Group 52"/>
              <p:cNvGrpSpPr>
                <a:grpSpLocks/>
              </p:cNvGrpSpPr>
              <p:nvPr/>
            </p:nvGrpSpPr>
            <p:grpSpPr bwMode="auto">
              <a:xfrm>
                <a:off x="1299" y="1393"/>
                <a:ext cx="428" cy="442"/>
                <a:chOff x="0" y="0"/>
                <a:chExt cx="428" cy="442"/>
              </a:xfrm>
            </p:grpSpPr>
            <p:sp>
              <p:nvSpPr>
                <p:cNvPr id="30773" name="Rectangle 53"/>
                <p:cNvSpPr>
                  <a:spLocks noChangeArrowheads="1"/>
                </p:cNvSpPr>
                <p:nvPr/>
              </p:nvSpPr>
              <p:spPr bwMode="auto">
                <a:xfrm>
                  <a:off x="43" y="0"/>
                  <a:ext cx="34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US" sz="2400">
                      <a:solidFill>
                        <a:srgbClr val="3333FF"/>
                      </a:solidFill>
                    </a:rPr>
                    <a:t>Y</a:t>
                  </a:r>
                  <a:endParaRPr lang="en-US" sz="2400" b="0">
                    <a:solidFill>
                      <a:srgbClr val="3333FF"/>
                    </a:solidFill>
                  </a:endParaRPr>
                </a:p>
              </p:txBody>
            </p:sp>
            <p:sp>
              <p:nvSpPr>
                <p:cNvPr id="30774" name="Rectangle 54"/>
                <p:cNvSpPr>
                  <a:spLocks noChangeArrowheads="1"/>
                </p:cNvSpPr>
                <p:nvPr/>
              </p:nvSpPr>
              <p:spPr bwMode="auto">
                <a:xfrm>
                  <a:off x="0" y="0"/>
                  <a:ext cx="428" cy="442"/>
                </a:xfrm>
                <a:prstGeom prst="rect">
                  <a:avLst/>
                </a:prstGeom>
                <a:noFill/>
                <a:ln w="7"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sp>
          <p:nvSpPr>
            <p:cNvPr id="30775" name="Rectangle 55"/>
            <p:cNvSpPr>
              <a:spLocks noChangeArrowheads="1"/>
            </p:cNvSpPr>
            <p:nvPr/>
          </p:nvSpPr>
          <p:spPr bwMode="auto">
            <a:xfrm>
              <a:off x="0" y="0"/>
              <a:ext cx="1733" cy="1841"/>
            </a:xfrm>
            <a:prstGeom prst="rect">
              <a:avLst/>
            </a:prstGeom>
            <a:noFill/>
            <a:ln w="11112" cmpd="sng">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30776" name="Line 56"/>
          <p:cNvSpPr>
            <a:spLocks noChangeShapeType="1"/>
          </p:cNvSpPr>
          <p:nvPr/>
        </p:nvSpPr>
        <p:spPr bwMode="auto">
          <a:xfrm>
            <a:off x="5483277" y="1063467"/>
            <a:ext cx="931439" cy="473763"/>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9" name="Rectangle 2"/>
          <p:cNvSpPr txBox="1">
            <a:spLocks noChangeArrowheads="1"/>
          </p:cNvSpPr>
          <p:nvPr/>
        </p:nvSpPr>
        <p:spPr>
          <a:xfrm>
            <a:off x="1187624" y="1158"/>
            <a:ext cx="1440160" cy="912126"/>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600" b="0" smtClean="0">
                <a:latin typeface="+mn-ea"/>
                <a:ea typeface="+mn-ea"/>
              </a:rPr>
              <a:t>封 锁</a:t>
            </a:r>
            <a:endParaRPr lang="zh-CN" altLang="en-US" sz="3600" b="0" dirty="0">
              <a:latin typeface="+mn-ea"/>
              <a:ea typeface="+mn-ea"/>
            </a:endParaRPr>
          </a:p>
        </p:txBody>
      </p:sp>
      <p:sp>
        <p:nvSpPr>
          <p:cNvPr id="60" name="椭圆 59"/>
          <p:cNvSpPr/>
          <p:nvPr/>
        </p:nvSpPr>
        <p:spPr>
          <a:xfrm>
            <a:off x="323528" y="265212"/>
            <a:ext cx="504056" cy="52322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800" dirty="0"/>
              <a:t>2</a:t>
            </a:r>
            <a:endParaRPr lang="zh-CN" altLang="en-US" sz="2800" dirty="0"/>
          </a:p>
        </p:txBody>
      </p:sp>
      <p:sp>
        <p:nvSpPr>
          <p:cNvPr id="61" name="Rectangle 2"/>
          <p:cNvSpPr txBox="1">
            <a:spLocks noChangeArrowheads="1"/>
          </p:cNvSpPr>
          <p:nvPr/>
        </p:nvSpPr>
        <p:spPr>
          <a:xfrm>
            <a:off x="2627784" y="121196"/>
            <a:ext cx="3312368" cy="792088"/>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en-US" altLang="zh-CN" b="0" dirty="0" smtClean="0">
                <a:latin typeface="华文楷体" panose="02010600040101010101" pitchFamily="2" charset="-122"/>
                <a:ea typeface="华文楷体" panose="02010600040101010101" pitchFamily="2" charset="-122"/>
              </a:rPr>
              <a:t>—— </a:t>
            </a:r>
            <a:r>
              <a:rPr lang="zh-CN" altLang="en-US" b="0" dirty="0" smtClean="0">
                <a:latin typeface="华文楷体" panose="02010600040101010101" pitchFamily="2" charset="-122"/>
                <a:ea typeface="华文楷体" panose="02010600040101010101" pitchFamily="2" charset="-122"/>
              </a:rPr>
              <a:t>基本封锁类型</a:t>
            </a:r>
            <a:endParaRPr lang="zh-CN" altLang="en-US" b="0"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55776" y="266953"/>
            <a:ext cx="2376264" cy="461665"/>
          </a:xfrm>
          <a:prstGeom prst="rect">
            <a:avLst/>
          </a:prstGeom>
          <a:noFill/>
        </p:spPr>
        <p:txBody>
          <a:bodyPr wrap="square" rtlCol="0">
            <a:spAutoFit/>
          </a:bodyPr>
          <a:lstStyle/>
          <a:p>
            <a:pPr algn="l"/>
            <a:r>
              <a:rPr lang="en-US" altLang="zh-CN" sz="2400" b="1" dirty="0" smtClean="0">
                <a:latin typeface="+mj-ea"/>
                <a:ea typeface="+mj-ea"/>
              </a:rPr>
              <a:t>——</a:t>
            </a:r>
            <a:r>
              <a:rPr lang="zh-CN" altLang="en-US" sz="2400" b="1" dirty="0" smtClean="0">
                <a:latin typeface="幼圆" pitchFamily="49" charset="-122"/>
                <a:ea typeface="幼圆" pitchFamily="49" charset="-122"/>
              </a:rPr>
              <a:t>封锁协议</a:t>
            </a:r>
            <a:endParaRPr lang="zh-CN" altLang="en-US" sz="2400" b="1" dirty="0">
              <a:latin typeface="幼圆" pitchFamily="49" charset="-122"/>
              <a:ea typeface="幼圆" pitchFamily="49" charset="-122"/>
            </a:endParaRPr>
          </a:p>
        </p:txBody>
      </p:sp>
      <p:sp>
        <p:nvSpPr>
          <p:cNvPr id="5" name="TextBox 4"/>
          <p:cNvSpPr txBox="1"/>
          <p:nvPr/>
        </p:nvSpPr>
        <p:spPr>
          <a:xfrm>
            <a:off x="1187624" y="1497349"/>
            <a:ext cx="2880320" cy="523220"/>
          </a:xfrm>
          <a:prstGeom prst="rect">
            <a:avLst/>
          </a:prstGeom>
          <a:noFill/>
        </p:spPr>
        <p:txBody>
          <a:bodyPr wrap="square" rtlCol="0">
            <a:spAutoFit/>
          </a:bodyPr>
          <a:lstStyle/>
          <a:p>
            <a:pPr marL="342900" indent="-342900">
              <a:buFont typeface="Wingdings" pitchFamily="2" charset="2"/>
              <a:buChar char="n"/>
            </a:pPr>
            <a:r>
              <a:rPr lang="zh-CN" altLang="en-US" sz="2800" b="1" dirty="0">
                <a:latin typeface="+mj-ea"/>
                <a:ea typeface="+mj-ea"/>
              </a:rPr>
              <a:t>一级</a:t>
            </a:r>
            <a:r>
              <a:rPr lang="zh-CN" altLang="en-US" sz="2800" b="1" dirty="0" smtClean="0">
                <a:latin typeface="+mj-ea"/>
                <a:ea typeface="+mj-ea"/>
              </a:rPr>
              <a:t>封锁协议：</a:t>
            </a:r>
            <a:endParaRPr lang="zh-CN" altLang="en-US" sz="2800" b="1" dirty="0">
              <a:latin typeface="+mj-ea"/>
              <a:ea typeface="+mj-ea"/>
            </a:endParaRPr>
          </a:p>
        </p:txBody>
      </p:sp>
      <p:sp>
        <p:nvSpPr>
          <p:cNvPr id="6" name="TextBox 5"/>
          <p:cNvSpPr txBox="1"/>
          <p:nvPr/>
        </p:nvSpPr>
        <p:spPr>
          <a:xfrm>
            <a:off x="1475656" y="2137891"/>
            <a:ext cx="2880320" cy="2677656"/>
          </a:xfrm>
          <a:prstGeom prst="rect">
            <a:avLst/>
          </a:prstGeom>
          <a:noFill/>
        </p:spPr>
        <p:txBody>
          <a:bodyPr wrap="square" rtlCol="0">
            <a:spAutoFit/>
          </a:bodyPr>
          <a:lstStyle/>
          <a:p>
            <a:pPr algn="just">
              <a:lnSpc>
                <a:spcPct val="150000"/>
              </a:lnSpc>
            </a:pPr>
            <a:r>
              <a:rPr lang="zh-CN" altLang="en-US" sz="2800" dirty="0" smtClean="0">
                <a:latin typeface="幼圆" pitchFamily="49" charset="-122"/>
                <a:ea typeface="幼圆" pitchFamily="49" charset="-122"/>
              </a:rPr>
              <a:t>事务</a:t>
            </a:r>
            <a:r>
              <a:rPr lang="en-US" altLang="zh-CN" sz="2800" dirty="0" smtClean="0">
                <a:latin typeface="幼圆" pitchFamily="49" charset="-122"/>
                <a:ea typeface="幼圆" pitchFamily="49" charset="-122"/>
              </a:rPr>
              <a:t>T</a:t>
            </a:r>
            <a:r>
              <a:rPr lang="zh-CN" altLang="en-US" sz="2800" dirty="0" smtClean="0">
                <a:latin typeface="幼圆" pitchFamily="49" charset="-122"/>
                <a:ea typeface="幼圆" pitchFamily="49" charset="-122"/>
              </a:rPr>
              <a:t>在修改数据 </a:t>
            </a:r>
            <a:r>
              <a:rPr lang="en-US" altLang="zh-CN" sz="2800" dirty="0" smtClean="0">
                <a:latin typeface="幼圆" pitchFamily="49" charset="-122"/>
                <a:ea typeface="幼圆" pitchFamily="49" charset="-122"/>
              </a:rPr>
              <a:t>A </a:t>
            </a:r>
            <a:r>
              <a:rPr lang="zh-CN" altLang="en-US" sz="2800" dirty="0" smtClean="0">
                <a:latin typeface="幼圆" pitchFamily="49" charset="-122"/>
                <a:ea typeface="幼圆" pitchFamily="49" charset="-122"/>
              </a:rPr>
              <a:t>之前，先对其加 </a:t>
            </a:r>
            <a:r>
              <a:rPr lang="en-US" altLang="zh-CN" sz="2800" dirty="0" smtClean="0">
                <a:latin typeface="幼圆" pitchFamily="49" charset="-122"/>
                <a:ea typeface="幼圆" pitchFamily="49" charset="-122"/>
              </a:rPr>
              <a:t>X </a:t>
            </a:r>
            <a:r>
              <a:rPr lang="zh-CN" altLang="en-US" sz="2800" dirty="0" smtClean="0">
                <a:latin typeface="幼圆" pitchFamily="49" charset="-122"/>
                <a:ea typeface="幼圆" pitchFamily="49" charset="-122"/>
              </a:rPr>
              <a:t>锁，直到事务结束才释放</a:t>
            </a:r>
            <a:endParaRPr lang="zh-CN" altLang="en-US" sz="2800" dirty="0">
              <a:latin typeface="幼圆" pitchFamily="49" charset="-122"/>
              <a:ea typeface="幼圆" pitchFamily="49" charset="-122"/>
            </a:endParaRPr>
          </a:p>
        </p:txBody>
      </p:sp>
      <p:grpSp>
        <p:nvGrpSpPr>
          <p:cNvPr id="12" name="组合 11"/>
          <p:cNvGrpSpPr/>
          <p:nvPr/>
        </p:nvGrpSpPr>
        <p:grpSpPr>
          <a:xfrm>
            <a:off x="5148064" y="1401946"/>
            <a:ext cx="2952328" cy="3831818"/>
            <a:chOff x="4860032" y="1131590"/>
            <a:chExt cx="2952328" cy="3448636"/>
          </a:xfrm>
        </p:grpSpPr>
        <p:sp>
          <p:nvSpPr>
            <p:cNvPr id="7" name="TextBox 6"/>
            <p:cNvSpPr txBox="1"/>
            <p:nvPr/>
          </p:nvSpPr>
          <p:spPr>
            <a:xfrm>
              <a:off x="4860032" y="1131590"/>
              <a:ext cx="2952328" cy="3448636"/>
            </a:xfrm>
            <a:prstGeom prst="rect">
              <a:avLst/>
            </a:prstGeom>
            <a:noFill/>
            <a:ln>
              <a:solidFill>
                <a:schemeClr val="tx1"/>
              </a:solidFill>
              <a:prstDash val="dash"/>
            </a:ln>
          </p:spPr>
          <p:txBody>
            <a:bodyPr wrap="square" rtlCol="0">
              <a:spAutoFit/>
            </a:bodyPr>
            <a:lstStyle/>
            <a:p>
              <a:pPr algn="l">
                <a:lnSpc>
                  <a:spcPct val="150000"/>
                </a:lnSpc>
              </a:pPr>
              <a:r>
                <a:rPr lang="en-US" altLang="zh-CN" dirty="0" smtClean="0"/>
                <a:t>           T1                 T2  </a:t>
              </a:r>
            </a:p>
            <a:p>
              <a:pPr algn="l"/>
              <a:r>
                <a:rPr lang="en-US" altLang="zh-CN" dirty="0"/>
                <a:t> </a:t>
              </a:r>
              <a:r>
                <a:rPr lang="en-US" altLang="zh-CN" dirty="0" smtClean="0"/>
                <a:t>  X(A)   </a:t>
              </a:r>
            </a:p>
            <a:p>
              <a:pPr algn="l"/>
              <a:r>
                <a:rPr lang="en-US" altLang="zh-CN" dirty="0" smtClean="0"/>
                <a:t>   R(A)=16</a:t>
              </a:r>
              <a:endParaRPr lang="en-US" altLang="zh-CN" dirty="0"/>
            </a:p>
            <a:p>
              <a:pPr algn="l"/>
              <a:r>
                <a:rPr lang="en-US" altLang="zh-CN" dirty="0" smtClean="0"/>
                <a:t>                               X(A)</a:t>
              </a:r>
            </a:p>
            <a:p>
              <a:pPr algn="l"/>
              <a:r>
                <a:rPr lang="en-US" altLang="zh-CN" dirty="0"/>
                <a:t> </a:t>
              </a:r>
              <a:r>
                <a:rPr lang="en-US" altLang="zh-CN" dirty="0" smtClean="0"/>
                <a:t>                              </a:t>
              </a:r>
              <a:r>
                <a:rPr lang="zh-CN" altLang="en-US" dirty="0" smtClean="0"/>
                <a:t>等</a:t>
              </a:r>
              <a:r>
                <a:rPr lang="zh-CN" altLang="en-US" dirty="0"/>
                <a:t>待</a:t>
              </a:r>
              <a:endParaRPr lang="en-US" altLang="zh-CN" dirty="0" smtClean="0"/>
            </a:p>
            <a:p>
              <a:pPr algn="l"/>
              <a:r>
                <a:rPr lang="en-US" altLang="zh-CN" dirty="0"/>
                <a:t> </a:t>
              </a:r>
              <a:r>
                <a:rPr lang="en-US" altLang="zh-CN" dirty="0" smtClean="0"/>
                <a:t>                              </a:t>
              </a:r>
              <a:r>
                <a:rPr lang="zh-CN" altLang="en-US" dirty="0" smtClean="0"/>
                <a:t>等待</a:t>
              </a:r>
              <a:endParaRPr lang="en-US" altLang="zh-CN" dirty="0" smtClean="0"/>
            </a:p>
            <a:p>
              <a:pPr algn="l"/>
              <a:r>
                <a:rPr lang="en-US" altLang="zh-CN" dirty="0"/>
                <a:t> </a:t>
              </a:r>
              <a:r>
                <a:rPr lang="en-US" altLang="zh-CN" dirty="0" smtClean="0"/>
                <a:t>  A-1→A               </a:t>
              </a:r>
              <a:r>
                <a:rPr lang="zh-CN" altLang="en-US" dirty="0" smtClean="0"/>
                <a:t>等待</a:t>
              </a:r>
              <a:r>
                <a:rPr lang="en-US" altLang="zh-CN" dirty="0" smtClean="0"/>
                <a:t>                  </a:t>
              </a:r>
            </a:p>
            <a:p>
              <a:pPr algn="l"/>
              <a:r>
                <a:rPr lang="en-US" altLang="zh-CN" dirty="0"/>
                <a:t> </a:t>
              </a:r>
              <a:r>
                <a:rPr lang="en-US" altLang="zh-CN" dirty="0" smtClean="0"/>
                <a:t>  W(A)                  </a:t>
              </a:r>
              <a:r>
                <a:rPr lang="zh-CN" altLang="en-US" dirty="0" smtClean="0"/>
                <a:t>等待</a:t>
              </a:r>
              <a:endParaRPr lang="en-US" altLang="zh-CN" dirty="0" smtClean="0"/>
            </a:p>
            <a:p>
              <a:pPr algn="l"/>
              <a:r>
                <a:rPr lang="en-US" altLang="zh-CN" dirty="0"/>
                <a:t> </a:t>
              </a:r>
              <a:r>
                <a:rPr lang="en-US" altLang="zh-CN" dirty="0" smtClean="0"/>
                <a:t>  ULOCK(A)       </a:t>
              </a:r>
              <a:r>
                <a:rPr lang="zh-CN" altLang="en-US" dirty="0" smtClean="0"/>
                <a:t>等待</a:t>
              </a:r>
              <a:endParaRPr lang="en-US" altLang="zh-CN" dirty="0" smtClean="0"/>
            </a:p>
            <a:p>
              <a:pPr algn="l"/>
              <a:r>
                <a:rPr lang="en-US" altLang="zh-CN" dirty="0"/>
                <a:t> </a:t>
              </a:r>
              <a:r>
                <a:rPr lang="en-US" altLang="zh-CN" dirty="0" smtClean="0"/>
                <a:t>                              R(A)=15</a:t>
              </a:r>
            </a:p>
            <a:p>
              <a:pPr algn="l"/>
              <a:r>
                <a:rPr lang="en-US" altLang="zh-CN" dirty="0"/>
                <a:t> </a:t>
              </a:r>
              <a:r>
                <a:rPr lang="en-US" altLang="zh-CN" dirty="0" smtClean="0"/>
                <a:t>                              A-1→A</a:t>
              </a:r>
            </a:p>
            <a:p>
              <a:pPr algn="l"/>
              <a:r>
                <a:rPr lang="en-US" altLang="zh-CN" dirty="0"/>
                <a:t> </a:t>
              </a:r>
              <a:r>
                <a:rPr lang="en-US" altLang="zh-CN" dirty="0" smtClean="0"/>
                <a:t>                               W(A)</a:t>
              </a:r>
            </a:p>
            <a:p>
              <a:pPr algn="l"/>
              <a:r>
                <a:rPr lang="en-US" altLang="zh-CN" dirty="0"/>
                <a:t> </a:t>
              </a:r>
              <a:r>
                <a:rPr lang="en-US" altLang="zh-CN" dirty="0" smtClean="0"/>
                <a:t>                            ULOCK(A)</a:t>
              </a:r>
              <a:endParaRPr lang="zh-CN" altLang="en-US" dirty="0"/>
            </a:p>
          </p:txBody>
        </p:sp>
        <p:cxnSp>
          <p:nvCxnSpPr>
            <p:cNvPr id="8" name="直接连接符 7"/>
            <p:cNvCxnSpPr>
              <a:stCxn id="7" idx="0"/>
              <a:endCxn id="7" idx="2"/>
            </p:cNvCxnSpPr>
            <p:nvPr/>
          </p:nvCxnSpPr>
          <p:spPr>
            <a:xfrm>
              <a:off x="6336196" y="1131590"/>
              <a:ext cx="0" cy="344863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4860032" y="1563638"/>
              <a:ext cx="29523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Rectangle 2"/>
          <p:cNvSpPr txBox="1">
            <a:spLocks noChangeArrowheads="1"/>
          </p:cNvSpPr>
          <p:nvPr/>
        </p:nvSpPr>
        <p:spPr>
          <a:xfrm>
            <a:off x="1187624" y="1158"/>
            <a:ext cx="1440160" cy="912126"/>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600" b="0" dirty="0" smtClean="0">
                <a:latin typeface="+mn-ea"/>
                <a:ea typeface="+mn-ea"/>
              </a:rPr>
              <a:t>封 锁</a:t>
            </a:r>
            <a:endParaRPr lang="zh-CN" altLang="en-US" sz="3600" b="0" dirty="0">
              <a:latin typeface="+mn-ea"/>
              <a:ea typeface="+mn-ea"/>
            </a:endParaRPr>
          </a:p>
        </p:txBody>
      </p:sp>
      <p:sp>
        <p:nvSpPr>
          <p:cNvPr id="11" name="椭圆 10"/>
          <p:cNvSpPr/>
          <p:nvPr/>
        </p:nvSpPr>
        <p:spPr>
          <a:xfrm>
            <a:off x="323528" y="265212"/>
            <a:ext cx="504056" cy="52322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800" dirty="0"/>
              <a:t>2</a:t>
            </a:r>
            <a:endParaRPr lang="zh-CN" altLang="en-US" sz="2800" dirty="0"/>
          </a:p>
        </p:txBody>
      </p:sp>
      <p:sp>
        <p:nvSpPr>
          <p:cNvPr id="13" name="TextBox 12"/>
          <p:cNvSpPr txBox="1"/>
          <p:nvPr/>
        </p:nvSpPr>
        <p:spPr>
          <a:xfrm>
            <a:off x="8244408" y="1661671"/>
            <a:ext cx="553998" cy="3312368"/>
          </a:xfrm>
          <a:prstGeom prst="rect">
            <a:avLst/>
          </a:prstGeom>
        </p:spPr>
        <p:style>
          <a:lnRef idx="0">
            <a:schemeClr val="accent3"/>
          </a:lnRef>
          <a:fillRef idx="3">
            <a:schemeClr val="accent3"/>
          </a:fillRef>
          <a:effectRef idx="3">
            <a:schemeClr val="accent3"/>
          </a:effectRef>
          <a:fontRef idx="minor">
            <a:schemeClr val="lt1"/>
          </a:fontRef>
        </p:style>
        <p:txBody>
          <a:bodyPr vert="eaVert" wrap="square" rtlCol="0">
            <a:spAutoFit/>
          </a:bodyPr>
          <a:lstStyle/>
          <a:p>
            <a:r>
              <a:rPr lang="zh-CN" altLang="en-US" sz="2400" dirty="0" smtClean="0">
                <a:latin typeface="幼圆" panose="02010509060101010101" pitchFamily="49" charset="-122"/>
                <a:ea typeface="幼圆" panose="02010509060101010101" pitchFamily="49" charset="-122"/>
              </a:rPr>
              <a:t>解决了丢失更新问题</a:t>
            </a:r>
            <a:endParaRPr lang="zh-CN" altLang="en-US" sz="2400"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2227044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up)">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033154" y="1201316"/>
            <a:ext cx="3250814" cy="4247317"/>
            <a:chOff x="2483768" y="1995686"/>
            <a:chExt cx="2952328" cy="3822585"/>
          </a:xfrm>
        </p:grpSpPr>
        <p:sp>
          <p:nvSpPr>
            <p:cNvPr id="11" name="TextBox 10"/>
            <p:cNvSpPr txBox="1"/>
            <p:nvPr/>
          </p:nvSpPr>
          <p:spPr>
            <a:xfrm>
              <a:off x="2483768" y="1995686"/>
              <a:ext cx="2952328" cy="3822585"/>
            </a:xfrm>
            <a:prstGeom prst="rect">
              <a:avLst/>
            </a:prstGeom>
            <a:noFill/>
            <a:ln>
              <a:solidFill>
                <a:schemeClr val="tx1"/>
              </a:solidFill>
              <a:prstDash val="dash"/>
            </a:ln>
          </p:spPr>
          <p:txBody>
            <a:bodyPr wrap="square" rtlCol="0">
              <a:spAutoFit/>
            </a:bodyPr>
            <a:lstStyle/>
            <a:p>
              <a:pPr algn="l">
                <a:lnSpc>
                  <a:spcPct val="150000"/>
                </a:lnSpc>
              </a:pPr>
              <a:r>
                <a:rPr lang="en-US" altLang="zh-CN" sz="2000" dirty="0" smtClean="0"/>
                <a:t>           T1                 T2  </a:t>
              </a:r>
            </a:p>
            <a:p>
              <a:pPr algn="l"/>
              <a:r>
                <a:rPr lang="en-US" altLang="zh-CN" sz="2000" dirty="0"/>
                <a:t> </a:t>
              </a:r>
              <a:r>
                <a:rPr lang="en-US" altLang="zh-CN" sz="2000" dirty="0" smtClean="0"/>
                <a:t>     </a:t>
              </a:r>
              <a:r>
                <a:rPr lang="en-US" altLang="zh-CN" sz="2000" dirty="0" err="1" smtClean="0"/>
                <a:t>Xlock</a:t>
              </a:r>
              <a:r>
                <a:rPr lang="en-US" altLang="zh-CN" sz="2000" dirty="0" smtClean="0"/>
                <a:t>(A) </a:t>
              </a:r>
            </a:p>
            <a:p>
              <a:pPr algn="l"/>
              <a:r>
                <a:rPr lang="en-US" altLang="zh-CN" sz="2000" dirty="0"/>
                <a:t> </a:t>
              </a:r>
              <a:r>
                <a:rPr lang="en-US" altLang="zh-CN" sz="2000" dirty="0" smtClean="0"/>
                <a:t>     R(A)=16</a:t>
              </a:r>
            </a:p>
            <a:p>
              <a:pPr algn="l"/>
              <a:r>
                <a:rPr lang="en-US" altLang="zh-CN" sz="2000" dirty="0"/>
                <a:t> </a:t>
              </a:r>
              <a:r>
                <a:rPr lang="en-US" altLang="zh-CN" sz="2000" dirty="0" smtClean="0"/>
                <a:t>     A*2→A</a:t>
              </a:r>
            </a:p>
            <a:p>
              <a:pPr algn="l"/>
              <a:r>
                <a:rPr lang="en-US" altLang="zh-CN" sz="2000" dirty="0"/>
                <a:t> </a:t>
              </a:r>
              <a:r>
                <a:rPr lang="en-US" altLang="zh-CN" sz="2000" dirty="0" smtClean="0"/>
                <a:t>     W(A)=32</a:t>
              </a:r>
            </a:p>
            <a:p>
              <a:pPr algn="l"/>
              <a:r>
                <a:rPr lang="en-US" altLang="zh-CN" sz="2000" dirty="0" smtClean="0"/>
                <a:t>                              </a:t>
              </a:r>
            </a:p>
            <a:p>
              <a:pPr algn="l"/>
              <a:r>
                <a:rPr lang="en-US" altLang="zh-CN" sz="2000" dirty="0" smtClean="0"/>
                <a:t>                             R(A)=32</a:t>
              </a:r>
            </a:p>
            <a:p>
              <a:pPr algn="l"/>
              <a:r>
                <a:rPr lang="en-US" altLang="zh-CN" sz="2000" dirty="0" smtClean="0"/>
                <a:t>                            </a:t>
              </a:r>
            </a:p>
            <a:p>
              <a:pPr algn="l"/>
              <a:r>
                <a:rPr lang="en-US" altLang="zh-CN" sz="2000" dirty="0"/>
                <a:t> </a:t>
              </a:r>
              <a:r>
                <a:rPr lang="en-US" altLang="zh-CN" sz="2000" dirty="0" smtClean="0"/>
                <a:t>   ROLLBACK         </a:t>
              </a:r>
            </a:p>
            <a:p>
              <a:pPr algn="l"/>
              <a:r>
                <a:rPr lang="en-US" altLang="zh-CN" sz="2000" dirty="0"/>
                <a:t> </a:t>
              </a:r>
              <a:r>
                <a:rPr lang="en-US" altLang="zh-CN" sz="2000" dirty="0" smtClean="0"/>
                <a:t>   A</a:t>
              </a:r>
              <a:r>
                <a:rPr lang="zh-CN" altLang="en-US" sz="2000" dirty="0" smtClean="0"/>
                <a:t>恢复为</a:t>
              </a:r>
              <a:r>
                <a:rPr lang="en-US" altLang="zh-CN" sz="2000" dirty="0" smtClean="0"/>
                <a:t>16         </a:t>
              </a:r>
            </a:p>
            <a:p>
              <a:pPr algn="l"/>
              <a:r>
                <a:rPr lang="en-US" altLang="zh-CN" sz="2000" dirty="0"/>
                <a:t> </a:t>
              </a:r>
              <a:r>
                <a:rPr lang="en-US" altLang="zh-CN" sz="2000" dirty="0" smtClean="0"/>
                <a:t>   ULOCK(A)            </a:t>
              </a:r>
            </a:p>
            <a:p>
              <a:pPr algn="l"/>
              <a:r>
                <a:rPr lang="en-US" altLang="zh-CN" sz="2000" dirty="0"/>
                <a:t> </a:t>
              </a:r>
              <a:r>
                <a:rPr lang="en-US" altLang="zh-CN" sz="2000" dirty="0" smtClean="0"/>
                <a:t>                               </a:t>
              </a:r>
              <a:endParaRPr lang="en-US" altLang="zh-CN" sz="2000" dirty="0"/>
            </a:p>
          </p:txBody>
        </p:sp>
        <p:cxnSp>
          <p:nvCxnSpPr>
            <p:cNvPr id="12" name="直接连接符 11"/>
            <p:cNvCxnSpPr/>
            <p:nvPr/>
          </p:nvCxnSpPr>
          <p:spPr>
            <a:xfrm>
              <a:off x="4184072" y="1995686"/>
              <a:ext cx="0" cy="3794884"/>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483768" y="2427734"/>
              <a:ext cx="29523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5868144" y="1291805"/>
            <a:ext cx="2952328" cy="523220"/>
          </a:xfrm>
          <a:prstGeom prst="rect">
            <a:avLst/>
          </a:prstGeom>
          <a:noFill/>
        </p:spPr>
        <p:txBody>
          <a:bodyPr wrap="square" rtlCol="0">
            <a:spAutoFit/>
          </a:bodyPr>
          <a:lstStyle/>
          <a:p>
            <a:pPr marL="342900" indent="-342900">
              <a:buFont typeface="Wingdings" pitchFamily="2" charset="2"/>
              <a:buChar char="n"/>
            </a:pPr>
            <a:r>
              <a:rPr lang="zh-CN" altLang="en-US" sz="2800" b="1" dirty="0" smtClean="0">
                <a:latin typeface="+mj-ea"/>
                <a:ea typeface="+mj-ea"/>
              </a:rPr>
              <a:t>二级封锁协议：</a:t>
            </a:r>
            <a:endParaRPr lang="zh-CN" altLang="en-US" sz="2800" b="1" dirty="0">
              <a:latin typeface="+mj-ea"/>
              <a:ea typeface="+mj-ea"/>
            </a:endParaRPr>
          </a:p>
        </p:txBody>
      </p:sp>
      <p:sp>
        <p:nvSpPr>
          <p:cNvPr id="15" name="TextBox 14"/>
          <p:cNvSpPr txBox="1"/>
          <p:nvPr/>
        </p:nvSpPr>
        <p:spPr>
          <a:xfrm>
            <a:off x="6012160" y="2052052"/>
            <a:ext cx="2520280" cy="2677656"/>
          </a:xfrm>
          <a:prstGeom prst="rect">
            <a:avLst/>
          </a:prstGeom>
          <a:noFill/>
        </p:spPr>
        <p:txBody>
          <a:bodyPr wrap="square" rtlCol="0">
            <a:spAutoFit/>
          </a:bodyPr>
          <a:lstStyle/>
          <a:p>
            <a:pPr algn="l">
              <a:lnSpc>
                <a:spcPct val="150000"/>
              </a:lnSpc>
            </a:pPr>
            <a:r>
              <a:rPr lang="zh-CN" altLang="en-US" sz="2800" dirty="0" smtClean="0">
                <a:latin typeface="幼圆" pitchFamily="49" charset="-122"/>
                <a:ea typeface="幼圆" pitchFamily="49" charset="-122"/>
              </a:rPr>
              <a:t>事务</a:t>
            </a:r>
            <a:r>
              <a:rPr lang="en-US" altLang="zh-CN" sz="2800" dirty="0" smtClean="0">
                <a:latin typeface="幼圆" pitchFamily="49" charset="-122"/>
                <a:ea typeface="幼圆" pitchFamily="49" charset="-122"/>
              </a:rPr>
              <a:t>T</a:t>
            </a:r>
            <a:r>
              <a:rPr lang="zh-CN" altLang="en-US" sz="2800" dirty="0" smtClean="0">
                <a:latin typeface="幼圆" pitchFamily="49" charset="-122"/>
                <a:ea typeface="幼圆" pitchFamily="49" charset="-122"/>
              </a:rPr>
              <a:t>在读数据</a:t>
            </a:r>
            <a:r>
              <a:rPr lang="en-US" altLang="zh-CN" sz="2800" dirty="0" smtClean="0">
                <a:latin typeface="幼圆" pitchFamily="49" charset="-122"/>
                <a:ea typeface="幼圆" pitchFamily="49" charset="-122"/>
              </a:rPr>
              <a:t>A</a:t>
            </a:r>
            <a:r>
              <a:rPr lang="zh-CN" altLang="en-US" sz="2800" dirty="0" smtClean="0">
                <a:latin typeface="幼圆" pitchFamily="49" charset="-122"/>
                <a:ea typeface="幼圆" pitchFamily="49" charset="-122"/>
              </a:rPr>
              <a:t>之前，先对其加</a:t>
            </a:r>
            <a:r>
              <a:rPr lang="en-US" altLang="zh-CN" sz="2800" dirty="0">
                <a:latin typeface="幼圆" pitchFamily="49" charset="-122"/>
                <a:ea typeface="幼圆" pitchFamily="49" charset="-122"/>
              </a:rPr>
              <a:t>S</a:t>
            </a:r>
            <a:r>
              <a:rPr lang="zh-CN" altLang="en-US" sz="2800" dirty="0" smtClean="0">
                <a:latin typeface="幼圆" pitchFamily="49" charset="-122"/>
                <a:ea typeface="幼圆" pitchFamily="49" charset="-122"/>
              </a:rPr>
              <a:t>锁，读完后释放</a:t>
            </a:r>
            <a:endParaRPr lang="zh-CN" altLang="en-US" sz="2800" dirty="0">
              <a:latin typeface="幼圆" pitchFamily="49" charset="-122"/>
              <a:ea typeface="幼圆" pitchFamily="49" charset="-122"/>
            </a:endParaRPr>
          </a:p>
        </p:txBody>
      </p:sp>
      <p:sp>
        <p:nvSpPr>
          <p:cNvPr id="8" name="TextBox 7"/>
          <p:cNvSpPr txBox="1"/>
          <p:nvPr/>
        </p:nvSpPr>
        <p:spPr>
          <a:xfrm>
            <a:off x="2555776" y="266953"/>
            <a:ext cx="2304256" cy="461665"/>
          </a:xfrm>
          <a:prstGeom prst="rect">
            <a:avLst/>
          </a:prstGeom>
          <a:noFill/>
        </p:spPr>
        <p:txBody>
          <a:bodyPr wrap="square" rtlCol="0">
            <a:spAutoFit/>
          </a:bodyPr>
          <a:lstStyle/>
          <a:p>
            <a:pPr algn="l"/>
            <a:r>
              <a:rPr lang="en-US" altLang="zh-CN" sz="2400" b="1" dirty="0" smtClean="0">
                <a:latin typeface="+mj-ea"/>
                <a:ea typeface="+mj-ea"/>
              </a:rPr>
              <a:t>——</a:t>
            </a:r>
            <a:r>
              <a:rPr lang="zh-CN" altLang="en-US" sz="2400" b="1" dirty="0" smtClean="0">
                <a:latin typeface="幼圆" pitchFamily="49" charset="-122"/>
                <a:ea typeface="幼圆" pitchFamily="49" charset="-122"/>
              </a:rPr>
              <a:t>封锁协议</a:t>
            </a:r>
            <a:endParaRPr lang="zh-CN" altLang="en-US" sz="2400" b="1" dirty="0">
              <a:latin typeface="幼圆" pitchFamily="49" charset="-122"/>
              <a:ea typeface="幼圆" pitchFamily="49" charset="-122"/>
            </a:endParaRPr>
          </a:p>
        </p:txBody>
      </p:sp>
      <p:sp>
        <p:nvSpPr>
          <p:cNvPr id="9" name="Rectangle 2"/>
          <p:cNvSpPr txBox="1">
            <a:spLocks noChangeArrowheads="1"/>
          </p:cNvSpPr>
          <p:nvPr/>
        </p:nvSpPr>
        <p:spPr>
          <a:xfrm>
            <a:off x="1187624" y="1158"/>
            <a:ext cx="1440160" cy="912126"/>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600" b="0" dirty="0" smtClean="0">
                <a:latin typeface="+mn-ea"/>
                <a:ea typeface="+mn-ea"/>
              </a:rPr>
              <a:t>封 锁</a:t>
            </a:r>
            <a:endParaRPr lang="zh-CN" altLang="en-US" sz="3600" b="0" dirty="0">
              <a:latin typeface="+mn-ea"/>
              <a:ea typeface="+mn-ea"/>
            </a:endParaRPr>
          </a:p>
        </p:txBody>
      </p:sp>
      <p:sp>
        <p:nvSpPr>
          <p:cNvPr id="16" name="椭圆 15"/>
          <p:cNvSpPr/>
          <p:nvPr/>
        </p:nvSpPr>
        <p:spPr>
          <a:xfrm>
            <a:off x="323528" y="265212"/>
            <a:ext cx="504056" cy="52322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800" dirty="0"/>
              <a:t>2</a:t>
            </a:r>
            <a:endParaRPr lang="zh-CN" altLang="en-US" sz="2800" dirty="0"/>
          </a:p>
        </p:txBody>
      </p:sp>
      <p:sp>
        <p:nvSpPr>
          <p:cNvPr id="2" name="TextBox 1"/>
          <p:cNvSpPr txBox="1"/>
          <p:nvPr/>
        </p:nvSpPr>
        <p:spPr>
          <a:xfrm>
            <a:off x="4366430" y="1345332"/>
            <a:ext cx="553998" cy="3312368"/>
          </a:xfrm>
          <a:prstGeom prst="rect">
            <a:avLst/>
          </a:prstGeom>
        </p:spPr>
        <p:style>
          <a:lnRef idx="0">
            <a:schemeClr val="accent3"/>
          </a:lnRef>
          <a:fillRef idx="3">
            <a:schemeClr val="accent3"/>
          </a:fillRef>
          <a:effectRef idx="3">
            <a:schemeClr val="accent3"/>
          </a:effectRef>
          <a:fontRef idx="minor">
            <a:schemeClr val="lt1"/>
          </a:fontRef>
        </p:style>
        <p:txBody>
          <a:bodyPr vert="eaVert" wrap="square" rtlCol="0">
            <a:spAutoFit/>
          </a:bodyPr>
          <a:lstStyle/>
          <a:p>
            <a:r>
              <a:rPr lang="zh-CN" altLang="en-US" sz="2400" dirty="0" smtClean="0">
                <a:latin typeface="幼圆" panose="02010509060101010101" pitchFamily="49" charset="-122"/>
                <a:ea typeface="幼圆" panose="02010509060101010101" pitchFamily="49" charset="-122"/>
              </a:rPr>
              <a:t>读脏数据情况仍然存在</a:t>
            </a:r>
            <a:endParaRPr lang="zh-CN" altLang="en-US" sz="2400" dirty="0">
              <a:latin typeface="幼圆" panose="02010509060101010101" pitchFamily="49" charset="-122"/>
              <a:ea typeface="幼圆" panose="02010509060101010101" pitchFamily="49" charset="-122"/>
            </a:endParaRPr>
          </a:p>
        </p:txBody>
      </p:sp>
      <p:sp>
        <p:nvSpPr>
          <p:cNvPr id="3" name="右箭头 2"/>
          <p:cNvSpPr/>
          <p:nvPr/>
        </p:nvSpPr>
        <p:spPr>
          <a:xfrm>
            <a:off x="5148064" y="1417340"/>
            <a:ext cx="576064" cy="288032"/>
          </a:xfrm>
          <a:prstGeom prst="rightArrow">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2046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up)">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2" grpId="0" animBg="1"/>
      <p:bldP spid="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475656" y="1390913"/>
            <a:ext cx="2952328" cy="3554819"/>
            <a:chOff x="2483768" y="1995686"/>
            <a:chExt cx="2952328" cy="3199337"/>
          </a:xfrm>
        </p:grpSpPr>
        <p:sp>
          <p:nvSpPr>
            <p:cNvPr id="11" name="TextBox 10"/>
            <p:cNvSpPr txBox="1"/>
            <p:nvPr/>
          </p:nvSpPr>
          <p:spPr>
            <a:xfrm>
              <a:off x="2483768" y="1995686"/>
              <a:ext cx="2952328" cy="3199337"/>
            </a:xfrm>
            <a:prstGeom prst="rect">
              <a:avLst/>
            </a:prstGeom>
            <a:noFill/>
            <a:ln>
              <a:solidFill>
                <a:schemeClr val="tx1"/>
              </a:solidFill>
              <a:prstDash val="dash"/>
            </a:ln>
          </p:spPr>
          <p:txBody>
            <a:bodyPr wrap="square" rtlCol="0">
              <a:spAutoFit/>
            </a:bodyPr>
            <a:lstStyle/>
            <a:p>
              <a:pPr algn="l">
                <a:lnSpc>
                  <a:spcPct val="150000"/>
                </a:lnSpc>
              </a:pPr>
              <a:r>
                <a:rPr lang="en-US" altLang="zh-CN" dirty="0" smtClean="0"/>
                <a:t>           T1                 T2  </a:t>
              </a:r>
            </a:p>
            <a:p>
              <a:pPr algn="l"/>
              <a:r>
                <a:rPr lang="en-US" altLang="zh-CN" dirty="0"/>
                <a:t> </a:t>
              </a:r>
              <a:r>
                <a:rPr lang="en-US" altLang="zh-CN" dirty="0" smtClean="0"/>
                <a:t>    </a:t>
              </a:r>
              <a:r>
                <a:rPr lang="en-US" altLang="zh-CN" dirty="0" err="1" smtClean="0"/>
                <a:t>XLock</a:t>
              </a:r>
              <a:r>
                <a:rPr lang="en-US" altLang="zh-CN" dirty="0" smtClean="0"/>
                <a:t>(A) </a:t>
              </a:r>
            </a:p>
            <a:p>
              <a:pPr algn="l"/>
              <a:r>
                <a:rPr lang="en-US" altLang="zh-CN" dirty="0"/>
                <a:t> </a:t>
              </a:r>
              <a:r>
                <a:rPr lang="en-US" altLang="zh-CN" dirty="0" smtClean="0"/>
                <a:t>     R(A)=16</a:t>
              </a:r>
            </a:p>
            <a:p>
              <a:pPr algn="l"/>
              <a:r>
                <a:rPr lang="en-US" altLang="zh-CN" dirty="0"/>
                <a:t> </a:t>
              </a:r>
              <a:r>
                <a:rPr lang="en-US" altLang="zh-CN" dirty="0" smtClean="0"/>
                <a:t>     A*2→A</a:t>
              </a:r>
            </a:p>
            <a:p>
              <a:pPr algn="l"/>
              <a:r>
                <a:rPr lang="en-US" altLang="zh-CN" dirty="0"/>
                <a:t> </a:t>
              </a:r>
              <a:r>
                <a:rPr lang="en-US" altLang="zh-CN" dirty="0" smtClean="0"/>
                <a:t>     W(A)=32</a:t>
              </a:r>
            </a:p>
            <a:p>
              <a:pPr algn="l"/>
              <a:r>
                <a:rPr lang="en-US" altLang="zh-CN" dirty="0" smtClean="0"/>
                <a:t>                               </a:t>
              </a:r>
              <a:r>
                <a:rPr lang="en-US" altLang="zh-CN" dirty="0" err="1" smtClean="0"/>
                <a:t>SLock</a:t>
              </a:r>
              <a:r>
                <a:rPr lang="en-US" altLang="zh-CN" dirty="0" smtClean="0"/>
                <a:t>(A)</a:t>
              </a:r>
              <a:endParaRPr lang="en-US" altLang="zh-CN" dirty="0"/>
            </a:p>
            <a:p>
              <a:pPr algn="l"/>
              <a:r>
                <a:rPr lang="en-US" altLang="zh-CN" dirty="0" smtClean="0"/>
                <a:t>                                 R(A)</a:t>
              </a:r>
            </a:p>
            <a:p>
              <a:pPr algn="l"/>
              <a:r>
                <a:rPr lang="en-US" altLang="zh-CN" dirty="0" smtClean="0"/>
                <a:t>                                 </a:t>
              </a:r>
              <a:r>
                <a:rPr lang="zh-CN" altLang="en-US" dirty="0" smtClean="0"/>
                <a:t>等待</a:t>
              </a:r>
              <a:endParaRPr lang="en-US" altLang="zh-CN" dirty="0" smtClean="0"/>
            </a:p>
            <a:p>
              <a:pPr algn="l"/>
              <a:r>
                <a:rPr lang="en-US" altLang="zh-CN" dirty="0"/>
                <a:t> </a:t>
              </a:r>
              <a:r>
                <a:rPr lang="en-US" altLang="zh-CN" dirty="0" smtClean="0"/>
                <a:t>   ROLLBACK      </a:t>
              </a:r>
              <a:r>
                <a:rPr lang="zh-CN" altLang="en-US" dirty="0" smtClean="0"/>
                <a:t>等待</a:t>
              </a:r>
              <a:endParaRPr lang="en-US" altLang="zh-CN" dirty="0" smtClean="0"/>
            </a:p>
            <a:p>
              <a:pPr algn="l"/>
              <a:r>
                <a:rPr lang="en-US" altLang="zh-CN" dirty="0"/>
                <a:t> </a:t>
              </a:r>
              <a:r>
                <a:rPr lang="en-US" altLang="zh-CN" dirty="0" smtClean="0"/>
                <a:t>   A</a:t>
              </a:r>
              <a:r>
                <a:rPr lang="zh-CN" altLang="en-US" dirty="0" smtClean="0"/>
                <a:t>恢复为</a:t>
              </a:r>
              <a:r>
                <a:rPr lang="en-US" altLang="zh-CN" dirty="0" smtClean="0"/>
                <a:t>16          </a:t>
              </a:r>
              <a:r>
                <a:rPr lang="zh-CN" altLang="en-US" dirty="0" smtClean="0"/>
                <a:t>等待</a:t>
              </a:r>
              <a:endParaRPr lang="en-US" altLang="zh-CN" dirty="0" smtClean="0"/>
            </a:p>
            <a:p>
              <a:pPr algn="l"/>
              <a:r>
                <a:rPr lang="en-US" altLang="zh-CN" dirty="0"/>
                <a:t> </a:t>
              </a:r>
              <a:r>
                <a:rPr lang="en-US" altLang="zh-CN" dirty="0" smtClean="0"/>
                <a:t>   ULOCK(A)         </a:t>
              </a:r>
              <a:r>
                <a:rPr lang="zh-CN" altLang="en-US" dirty="0" smtClean="0"/>
                <a:t>等待</a:t>
              </a:r>
              <a:endParaRPr lang="en-US" altLang="zh-CN" dirty="0" smtClean="0"/>
            </a:p>
            <a:p>
              <a:pPr algn="l"/>
              <a:r>
                <a:rPr lang="en-US" altLang="zh-CN" dirty="0"/>
                <a:t> </a:t>
              </a:r>
              <a:r>
                <a:rPr lang="en-US" altLang="zh-CN" dirty="0" smtClean="0"/>
                <a:t>                                R(A)     </a:t>
              </a:r>
              <a:endParaRPr lang="en-US" altLang="zh-CN" dirty="0"/>
            </a:p>
          </p:txBody>
        </p:sp>
        <p:cxnSp>
          <p:nvCxnSpPr>
            <p:cNvPr id="12" name="直接连接符 11"/>
            <p:cNvCxnSpPr/>
            <p:nvPr/>
          </p:nvCxnSpPr>
          <p:spPr>
            <a:xfrm>
              <a:off x="4211960" y="1995686"/>
              <a:ext cx="0" cy="3199337"/>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483768" y="2427734"/>
              <a:ext cx="29523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2555776" y="266953"/>
            <a:ext cx="2304256" cy="461665"/>
          </a:xfrm>
          <a:prstGeom prst="rect">
            <a:avLst/>
          </a:prstGeom>
          <a:noFill/>
        </p:spPr>
        <p:txBody>
          <a:bodyPr wrap="square" rtlCol="0">
            <a:spAutoFit/>
          </a:bodyPr>
          <a:lstStyle/>
          <a:p>
            <a:pPr algn="l"/>
            <a:r>
              <a:rPr lang="en-US" altLang="zh-CN" sz="2400" b="1" dirty="0" smtClean="0">
                <a:latin typeface="+mj-ea"/>
                <a:ea typeface="+mj-ea"/>
              </a:rPr>
              <a:t>——</a:t>
            </a:r>
            <a:r>
              <a:rPr lang="zh-CN" altLang="en-US" sz="2400" b="1" dirty="0" smtClean="0">
                <a:latin typeface="幼圆" pitchFamily="49" charset="-122"/>
                <a:ea typeface="幼圆" pitchFamily="49" charset="-122"/>
              </a:rPr>
              <a:t>封锁协议</a:t>
            </a:r>
            <a:endParaRPr lang="zh-CN" altLang="en-US" sz="2400" b="1" dirty="0">
              <a:latin typeface="幼圆" pitchFamily="49" charset="-122"/>
              <a:ea typeface="幼圆" pitchFamily="49" charset="-122"/>
            </a:endParaRPr>
          </a:p>
        </p:txBody>
      </p:sp>
      <p:sp>
        <p:nvSpPr>
          <p:cNvPr id="17" name="Rectangle 2"/>
          <p:cNvSpPr txBox="1">
            <a:spLocks noChangeArrowheads="1"/>
          </p:cNvSpPr>
          <p:nvPr/>
        </p:nvSpPr>
        <p:spPr>
          <a:xfrm>
            <a:off x="1187624" y="1158"/>
            <a:ext cx="1440160" cy="912126"/>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600" b="0" dirty="0" smtClean="0">
                <a:latin typeface="+mn-ea"/>
                <a:ea typeface="+mn-ea"/>
              </a:rPr>
              <a:t>封 锁</a:t>
            </a:r>
            <a:endParaRPr lang="zh-CN" altLang="en-US" sz="3600" b="0" dirty="0">
              <a:latin typeface="+mn-ea"/>
              <a:ea typeface="+mn-ea"/>
            </a:endParaRPr>
          </a:p>
        </p:txBody>
      </p:sp>
      <p:sp>
        <p:nvSpPr>
          <p:cNvPr id="18" name="椭圆 17"/>
          <p:cNvSpPr/>
          <p:nvPr/>
        </p:nvSpPr>
        <p:spPr>
          <a:xfrm>
            <a:off x="323528" y="265212"/>
            <a:ext cx="504056" cy="52322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800" dirty="0"/>
              <a:t>2</a:t>
            </a:r>
            <a:endParaRPr lang="zh-CN" altLang="en-US" sz="2800" dirty="0"/>
          </a:p>
        </p:txBody>
      </p:sp>
      <p:sp>
        <p:nvSpPr>
          <p:cNvPr id="15" name="TextBox 14"/>
          <p:cNvSpPr txBox="1"/>
          <p:nvPr/>
        </p:nvSpPr>
        <p:spPr>
          <a:xfrm>
            <a:off x="5868144" y="1291805"/>
            <a:ext cx="2952328" cy="523220"/>
          </a:xfrm>
          <a:prstGeom prst="rect">
            <a:avLst/>
          </a:prstGeom>
          <a:noFill/>
        </p:spPr>
        <p:txBody>
          <a:bodyPr wrap="square" rtlCol="0">
            <a:spAutoFit/>
          </a:bodyPr>
          <a:lstStyle/>
          <a:p>
            <a:pPr marL="342900" indent="-342900">
              <a:buFont typeface="Wingdings" pitchFamily="2" charset="2"/>
              <a:buChar char="n"/>
            </a:pPr>
            <a:r>
              <a:rPr lang="zh-CN" altLang="en-US" sz="2800" b="1" dirty="0" smtClean="0">
                <a:latin typeface="+mj-ea"/>
                <a:ea typeface="+mj-ea"/>
              </a:rPr>
              <a:t>二级封锁协议：</a:t>
            </a:r>
            <a:endParaRPr lang="zh-CN" altLang="en-US" sz="2800" b="1" dirty="0">
              <a:latin typeface="+mj-ea"/>
              <a:ea typeface="+mj-ea"/>
            </a:endParaRPr>
          </a:p>
        </p:txBody>
      </p:sp>
      <p:sp>
        <p:nvSpPr>
          <p:cNvPr id="20" name="TextBox 19"/>
          <p:cNvSpPr txBox="1"/>
          <p:nvPr/>
        </p:nvSpPr>
        <p:spPr>
          <a:xfrm>
            <a:off x="6012160" y="2052052"/>
            <a:ext cx="2520280" cy="2677656"/>
          </a:xfrm>
          <a:prstGeom prst="rect">
            <a:avLst/>
          </a:prstGeom>
          <a:noFill/>
        </p:spPr>
        <p:txBody>
          <a:bodyPr wrap="square" rtlCol="0">
            <a:spAutoFit/>
          </a:bodyPr>
          <a:lstStyle/>
          <a:p>
            <a:pPr algn="l">
              <a:lnSpc>
                <a:spcPct val="150000"/>
              </a:lnSpc>
            </a:pPr>
            <a:r>
              <a:rPr lang="zh-CN" altLang="en-US" sz="2800" dirty="0" smtClean="0">
                <a:latin typeface="幼圆" pitchFamily="49" charset="-122"/>
                <a:ea typeface="幼圆" pitchFamily="49" charset="-122"/>
              </a:rPr>
              <a:t>事务</a:t>
            </a:r>
            <a:r>
              <a:rPr lang="en-US" altLang="zh-CN" sz="2800" dirty="0" smtClean="0">
                <a:latin typeface="幼圆" pitchFamily="49" charset="-122"/>
                <a:ea typeface="幼圆" pitchFamily="49" charset="-122"/>
              </a:rPr>
              <a:t>T</a:t>
            </a:r>
            <a:r>
              <a:rPr lang="zh-CN" altLang="en-US" sz="2800" dirty="0" smtClean="0">
                <a:latin typeface="幼圆" pitchFamily="49" charset="-122"/>
                <a:ea typeface="幼圆" pitchFamily="49" charset="-122"/>
              </a:rPr>
              <a:t>在读数据</a:t>
            </a:r>
            <a:r>
              <a:rPr lang="en-US" altLang="zh-CN" sz="2800" dirty="0" smtClean="0">
                <a:latin typeface="幼圆" pitchFamily="49" charset="-122"/>
                <a:ea typeface="幼圆" pitchFamily="49" charset="-122"/>
              </a:rPr>
              <a:t>A</a:t>
            </a:r>
            <a:r>
              <a:rPr lang="zh-CN" altLang="en-US" sz="2800" dirty="0" smtClean="0">
                <a:latin typeface="幼圆" pitchFamily="49" charset="-122"/>
                <a:ea typeface="幼圆" pitchFamily="49" charset="-122"/>
              </a:rPr>
              <a:t>之前，先对其加</a:t>
            </a:r>
            <a:r>
              <a:rPr lang="en-US" altLang="zh-CN" sz="2800" dirty="0">
                <a:latin typeface="幼圆" pitchFamily="49" charset="-122"/>
                <a:ea typeface="幼圆" pitchFamily="49" charset="-122"/>
              </a:rPr>
              <a:t>S</a:t>
            </a:r>
            <a:r>
              <a:rPr lang="zh-CN" altLang="en-US" sz="2800" dirty="0" smtClean="0">
                <a:latin typeface="幼圆" pitchFamily="49" charset="-122"/>
                <a:ea typeface="幼圆" pitchFamily="49" charset="-122"/>
              </a:rPr>
              <a:t>锁，读完后释放</a:t>
            </a:r>
            <a:endParaRPr lang="zh-CN" altLang="en-US" sz="2800" dirty="0">
              <a:latin typeface="幼圆" pitchFamily="49" charset="-122"/>
              <a:ea typeface="幼圆" pitchFamily="49" charset="-122"/>
            </a:endParaRPr>
          </a:p>
        </p:txBody>
      </p:sp>
    </p:spTree>
    <p:extLst>
      <p:ext uri="{BB962C8B-B14F-4D97-AF65-F5344CB8AC3E}">
        <p14:creationId xmlns:p14="http://schemas.microsoft.com/office/powerpoint/2010/main" val="346197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68144" y="1291805"/>
            <a:ext cx="2952328" cy="523220"/>
          </a:xfrm>
          <a:prstGeom prst="rect">
            <a:avLst/>
          </a:prstGeom>
          <a:noFill/>
        </p:spPr>
        <p:txBody>
          <a:bodyPr wrap="square" rtlCol="0">
            <a:spAutoFit/>
          </a:bodyPr>
          <a:lstStyle/>
          <a:p>
            <a:pPr marL="342900" indent="-342900">
              <a:buFont typeface="Wingdings" pitchFamily="2" charset="2"/>
              <a:buChar char="n"/>
            </a:pPr>
            <a:r>
              <a:rPr lang="zh-CN" altLang="en-US" sz="2800" b="1" dirty="0" smtClean="0">
                <a:latin typeface="+mj-ea"/>
                <a:ea typeface="+mj-ea"/>
              </a:rPr>
              <a:t>二级封锁协议：</a:t>
            </a:r>
            <a:endParaRPr lang="zh-CN" altLang="en-US" sz="2800" b="1" dirty="0">
              <a:latin typeface="+mj-ea"/>
              <a:ea typeface="+mj-ea"/>
            </a:endParaRPr>
          </a:p>
        </p:txBody>
      </p:sp>
      <p:sp>
        <p:nvSpPr>
          <p:cNvPr id="3" name="TextBox 2"/>
          <p:cNvSpPr txBox="1"/>
          <p:nvPr/>
        </p:nvSpPr>
        <p:spPr>
          <a:xfrm>
            <a:off x="6012160" y="2052052"/>
            <a:ext cx="2520280" cy="2677656"/>
          </a:xfrm>
          <a:prstGeom prst="rect">
            <a:avLst/>
          </a:prstGeom>
          <a:noFill/>
        </p:spPr>
        <p:txBody>
          <a:bodyPr wrap="square" rtlCol="0">
            <a:spAutoFit/>
          </a:bodyPr>
          <a:lstStyle/>
          <a:p>
            <a:pPr algn="l">
              <a:lnSpc>
                <a:spcPct val="150000"/>
              </a:lnSpc>
            </a:pPr>
            <a:r>
              <a:rPr lang="zh-CN" altLang="en-US" sz="2800" dirty="0" smtClean="0">
                <a:latin typeface="幼圆" pitchFamily="49" charset="-122"/>
                <a:ea typeface="幼圆" pitchFamily="49" charset="-122"/>
              </a:rPr>
              <a:t>事务</a:t>
            </a:r>
            <a:r>
              <a:rPr lang="en-US" altLang="zh-CN" sz="2800" dirty="0" smtClean="0">
                <a:latin typeface="幼圆" pitchFamily="49" charset="-122"/>
                <a:ea typeface="幼圆" pitchFamily="49" charset="-122"/>
              </a:rPr>
              <a:t>T</a:t>
            </a:r>
            <a:r>
              <a:rPr lang="zh-CN" altLang="en-US" sz="2800" dirty="0" smtClean="0">
                <a:latin typeface="幼圆" pitchFamily="49" charset="-122"/>
                <a:ea typeface="幼圆" pitchFamily="49" charset="-122"/>
              </a:rPr>
              <a:t>在读数据</a:t>
            </a:r>
            <a:r>
              <a:rPr lang="en-US" altLang="zh-CN" sz="2800" dirty="0" smtClean="0">
                <a:latin typeface="幼圆" pitchFamily="49" charset="-122"/>
                <a:ea typeface="幼圆" pitchFamily="49" charset="-122"/>
              </a:rPr>
              <a:t>A</a:t>
            </a:r>
            <a:r>
              <a:rPr lang="zh-CN" altLang="en-US" sz="2800" dirty="0" smtClean="0">
                <a:latin typeface="幼圆" pitchFamily="49" charset="-122"/>
                <a:ea typeface="幼圆" pitchFamily="49" charset="-122"/>
              </a:rPr>
              <a:t>之前，先对其加</a:t>
            </a:r>
            <a:r>
              <a:rPr lang="en-US" altLang="zh-CN" sz="2800" dirty="0">
                <a:latin typeface="幼圆" pitchFamily="49" charset="-122"/>
                <a:ea typeface="幼圆" pitchFamily="49" charset="-122"/>
              </a:rPr>
              <a:t>S</a:t>
            </a:r>
            <a:r>
              <a:rPr lang="zh-CN" altLang="en-US" sz="2800" dirty="0" smtClean="0">
                <a:latin typeface="幼圆" pitchFamily="49" charset="-122"/>
                <a:ea typeface="幼圆" pitchFamily="49" charset="-122"/>
              </a:rPr>
              <a:t>锁，读完后释放</a:t>
            </a:r>
            <a:endParaRPr lang="zh-CN" altLang="en-US" sz="2800" dirty="0">
              <a:latin typeface="幼圆" pitchFamily="49" charset="-122"/>
              <a:ea typeface="幼圆" pitchFamily="49" charset="-122"/>
            </a:endParaRPr>
          </a:p>
        </p:txBody>
      </p:sp>
      <p:sp>
        <p:nvSpPr>
          <p:cNvPr id="4" name="TextBox 3"/>
          <p:cNvSpPr txBox="1"/>
          <p:nvPr/>
        </p:nvSpPr>
        <p:spPr>
          <a:xfrm>
            <a:off x="2555776" y="266953"/>
            <a:ext cx="2304256" cy="461665"/>
          </a:xfrm>
          <a:prstGeom prst="rect">
            <a:avLst/>
          </a:prstGeom>
          <a:noFill/>
        </p:spPr>
        <p:txBody>
          <a:bodyPr wrap="square" rtlCol="0">
            <a:spAutoFit/>
          </a:bodyPr>
          <a:lstStyle/>
          <a:p>
            <a:pPr algn="l"/>
            <a:r>
              <a:rPr lang="en-US" altLang="zh-CN" sz="2400" b="1" dirty="0" smtClean="0">
                <a:latin typeface="+mj-ea"/>
                <a:ea typeface="+mj-ea"/>
              </a:rPr>
              <a:t>——</a:t>
            </a:r>
            <a:r>
              <a:rPr lang="zh-CN" altLang="en-US" sz="2400" b="1" dirty="0" smtClean="0">
                <a:latin typeface="幼圆" pitchFamily="49" charset="-122"/>
                <a:ea typeface="幼圆" pitchFamily="49" charset="-122"/>
              </a:rPr>
              <a:t>封锁协议</a:t>
            </a:r>
            <a:endParaRPr lang="zh-CN" altLang="en-US" sz="2400" b="1" dirty="0">
              <a:latin typeface="幼圆" pitchFamily="49" charset="-122"/>
              <a:ea typeface="幼圆" pitchFamily="49" charset="-122"/>
            </a:endParaRPr>
          </a:p>
        </p:txBody>
      </p:sp>
      <p:sp>
        <p:nvSpPr>
          <p:cNvPr id="5" name="Rectangle 2"/>
          <p:cNvSpPr txBox="1">
            <a:spLocks noChangeArrowheads="1"/>
          </p:cNvSpPr>
          <p:nvPr/>
        </p:nvSpPr>
        <p:spPr>
          <a:xfrm>
            <a:off x="1187624" y="1158"/>
            <a:ext cx="1440160" cy="912126"/>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600" b="0" dirty="0" smtClean="0">
                <a:latin typeface="+mn-ea"/>
                <a:ea typeface="+mn-ea"/>
              </a:rPr>
              <a:t>封 锁</a:t>
            </a:r>
            <a:endParaRPr lang="zh-CN" altLang="en-US" sz="3600" b="0" dirty="0">
              <a:latin typeface="+mn-ea"/>
              <a:ea typeface="+mn-ea"/>
            </a:endParaRPr>
          </a:p>
        </p:txBody>
      </p:sp>
      <p:sp>
        <p:nvSpPr>
          <p:cNvPr id="6" name="椭圆 5"/>
          <p:cNvSpPr/>
          <p:nvPr/>
        </p:nvSpPr>
        <p:spPr>
          <a:xfrm>
            <a:off x="323528" y="265212"/>
            <a:ext cx="504056" cy="52322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800" dirty="0"/>
              <a:t>2</a:t>
            </a:r>
            <a:endParaRPr lang="zh-CN" altLang="en-US" sz="2800" dirty="0"/>
          </a:p>
        </p:txBody>
      </p:sp>
      <p:sp>
        <p:nvSpPr>
          <p:cNvPr id="12" name="TextBox 11"/>
          <p:cNvSpPr txBox="1"/>
          <p:nvPr/>
        </p:nvSpPr>
        <p:spPr>
          <a:xfrm>
            <a:off x="982058" y="1985810"/>
            <a:ext cx="553998" cy="2959922"/>
          </a:xfrm>
          <a:prstGeom prst="rect">
            <a:avLst/>
          </a:prstGeom>
        </p:spPr>
        <p:style>
          <a:lnRef idx="0">
            <a:schemeClr val="accent3"/>
          </a:lnRef>
          <a:fillRef idx="3">
            <a:schemeClr val="accent3"/>
          </a:fillRef>
          <a:effectRef idx="3">
            <a:schemeClr val="accent3"/>
          </a:effectRef>
          <a:fontRef idx="minor">
            <a:schemeClr val="lt1"/>
          </a:fontRef>
        </p:style>
        <p:txBody>
          <a:bodyPr vert="eaVert" wrap="square" rtlCol="0">
            <a:spAutoFit/>
          </a:bodyPr>
          <a:lstStyle/>
          <a:p>
            <a:r>
              <a:rPr lang="zh-CN" altLang="en-US" sz="2400" dirty="0" smtClean="0">
                <a:latin typeface="幼圆" panose="02010509060101010101" pitchFamily="49" charset="-122"/>
                <a:ea typeface="幼圆" panose="02010509060101010101" pitchFamily="49" charset="-122"/>
              </a:rPr>
              <a:t>不可重复读仍然存在</a:t>
            </a:r>
            <a:endParaRPr lang="zh-CN" altLang="en-US" sz="2400" dirty="0">
              <a:latin typeface="幼圆" panose="02010509060101010101" pitchFamily="49" charset="-122"/>
              <a:ea typeface="幼圆" panose="02010509060101010101" pitchFamily="49" charset="-122"/>
            </a:endParaRPr>
          </a:p>
        </p:txBody>
      </p:sp>
      <p:grpSp>
        <p:nvGrpSpPr>
          <p:cNvPr id="13" name="组合 12"/>
          <p:cNvGrpSpPr/>
          <p:nvPr/>
        </p:nvGrpSpPr>
        <p:grpSpPr>
          <a:xfrm>
            <a:off x="1547664" y="1129308"/>
            <a:ext cx="3168352" cy="4524315"/>
            <a:chOff x="2483768" y="1995686"/>
            <a:chExt cx="2952328" cy="3763043"/>
          </a:xfrm>
        </p:grpSpPr>
        <p:sp>
          <p:nvSpPr>
            <p:cNvPr id="14" name="TextBox 13"/>
            <p:cNvSpPr txBox="1"/>
            <p:nvPr/>
          </p:nvSpPr>
          <p:spPr>
            <a:xfrm>
              <a:off x="2483768" y="1995686"/>
              <a:ext cx="2952328" cy="3763043"/>
            </a:xfrm>
            <a:prstGeom prst="rect">
              <a:avLst/>
            </a:prstGeom>
            <a:noFill/>
            <a:ln>
              <a:solidFill>
                <a:schemeClr val="tx1"/>
              </a:solidFill>
              <a:prstDash val="dash"/>
            </a:ln>
          </p:spPr>
          <p:txBody>
            <a:bodyPr wrap="square" rtlCol="0">
              <a:spAutoFit/>
            </a:bodyPr>
            <a:lstStyle/>
            <a:p>
              <a:pPr algn="l">
                <a:lnSpc>
                  <a:spcPct val="150000"/>
                </a:lnSpc>
              </a:pPr>
              <a:r>
                <a:rPr lang="en-US" altLang="zh-CN" sz="2000" dirty="0" smtClean="0"/>
                <a:t>           T1                 T2  </a:t>
              </a:r>
            </a:p>
            <a:p>
              <a:pPr algn="l"/>
              <a:r>
                <a:rPr lang="en-US" altLang="zh-CN" sz="2000" dirty="0"/>
                <a:t> </a:t>
              </a:r>
              <a:r>
                <a:rPr lang="en-US" altLang="zh-CN" sz="2000" dirty="0" smtClean="0"/>
                <a:t> </a:t>
              </a:r>
              <a:r>
                <a:rPr lang="en-US" altLang="zh-CN" sz="2000" dirty="0" err="1" smtClean="0"/>
                <a:t>SLock</a:t>
              </a:r>
              <a:r>
                <a:rPr lang="en-US" altLang="zh-CN" sz="2000" dirty="0" smtClean="0"/>
                <a:t>(A, B)</a:t>
              </a:r>
            </a:p>
            <a:p>
              <a:pPr algn="l"/>
              <a:r>
                <a:rPr lang="en-US" altLang="zh-CN" sz="2000" dirty="0"/>
                <a:t> </a:t>
              </a:r>
              <a:r>
                <a:rPr lang="en-US" altLang="zh-CN" sz="2000" dirty="0" smtClean="0"/>
                <a:t> R(A)=16</a:t>
              </a:r>
            </a:p>
            <a:p>
              <a:pPr algn="l"/>
              <a:r>
                <a:rPr lang="en-US" altLang="zh-CN" sz="2000" dirty="0"/>
                <a:t> </a:t>
              </a:r>
              <a:r>
                <a:rPr lang="en-US" altLang="zh-CN" sz="2000" dirty="0" smtClean="0"/>
                <a:t> R(B)=17</a:t>
              </a:r>
            </a:p>
            <a:p>
              <a:pPr algn="l"/>
              <a:r>
                <a:rPr lang="en-US" altLang="zh-CN" sz="2000" dirty="0"/>
                <a:t> </a:t>
              </a:r>
              <a:r>
                <a:rPr lang="en-US" altLang="zh-CN" sz="2000" dirty="0" smtClean="0"/>
                <a:t> </a:t>
              </a:r>
              <a:r>
                <a:rPr lang="zh-CN" altLang="en-US" sz="2000" dirty="0" smtClean="0"/>
                <a:t>求和</a:t>
              </a:r>
              <a:r>
                <a:rPr lang="en-US" altLang="zh-CN" sz="2000" dirty="0" smtClean="0"/>
                <a:t>=33</a:t>
              </a:r>
            </a:p>
            <a:p>
              <a:pPr algn="l"/>
              <a:r>
                <a:rPr lang="en-US" altLang="zh-CN" sz="2000" dirty="0"/>
                <a:t> </a:t>
              </a:r>
              <a:r>
                <a:rPr lang="en-US" altLang="zh-CN" sz="2000" dirty="0" smtClean="0"/>
                <a:t> ULOCK(A,B)     X(A)</a:t>
              </a:r>
              <a:endParaRPr lang="en-US" altLang="zh-CN" sz="2000" dirty="0"/>
            </a:p>
            <a:p>
              <a:pPr algn="l"/>
              <a:r>
                <a:rPr lang="en-US" altLang="zh-CN" sz="2000" dirty="0" smtClean="0"/>
                <a:t>                               R(A)=16</a:t>
              </a:r>
            </a:p>
            <a:p>
              <a:pPr algn="l"/>
              <a:r>
                <a:rPr lang="en-US" altLang="zh-CN" sz="2000" dirty="0"/>
                <a:t> </a:t>
              </a:r>
              <a:r>
                <a:rPr lang="en-US" altLang="zh-CN" sz="2000" dirty="0" smtClean="0"/>
                <a:t>                              A*2→A</a:t>
              </a:r>
            </a:p>
            <a:p>
              <a:pPr algn="l"/>
              <a:r>
                <a:rPr lang="en-US" altLang="zh-CN" sz="2000" dirty="0"/>
                <a:t> </a:t>
              </a:r>
              <a:r>
                <a:rPr lang="en-US" altLang="zh-CN" sz="2000" dirty="0" smtClean="0"/>
                <a:t>                              W(A)</a:t>
              </a:r>
            </a:p>
            <a:p>
              <a:pPr algn="l"/>
              <a:r>
                <a:rPr lang="en-US" altLang="zh-CN" sz="2000" dirty="0"/>
                <a:t> </a:t>
              </a:r>
              <a:r>
                <a:rPr lang="en-US" altLang="zh-CN" sz="2000" dirty="0" smtClean="0"/>
                <a:t>  </a:t>
              </a:r>
              <a:r>
                <a:rPr lang="en-US" altLang="zh-CN" sz="2000" dirty="0" err="1" smtClean="0"/>
                <a:t>SLock</a:t>
              </a:r>
              <a:r>
                <a:rPr lang="en-US" altLang="zh-CN" sz="2000" dirty="0" smtClean="0"/>
                <a:t>(A,B) </a:t>
              </a:r>
            </a:p>
            <a:p>
              <a:pPr algn="l"/>
              <a:r>
                <a:rPr lang="en-US" altLang="zh-CN" sz="2000" dirty="0"/>
                <a:t> </a:t>
              </a:r>
              <a:r>
                <a:rPr lang="en-US" altLang="zh-CN" sz="2000" dirty="0" smtClean="0"/>
                <a:t>  R(A)=32</a:t>
              </a:r>
            </a:p>
            <a:p>
              <a:pPr algn="l"/>
              <a:r>
                <a:rPr lang="en-US" altLang="zh-CN" sz="2000" dirty="0"/>
                <a:t> </a:t>
              </a:r>
              <a:r>
                <a:rPr lang="en-US" altLang="zh-CN" sz="2000" dirty="0" smtClean="0"/>
                <a:t>  R(B)=17</a:t>
              </a:r>
              <a:endParaRPr lang="en-US" altLang="zh-CN" sz="2000" dirty="0"/>
            </a:p>
            <a:p>
              <a:pPr algn="l"/>
              <a:r>
                <a:rPr lang="en-US" altLang="zh-CN" sz="2000" dirty="0" smtClean="0"/>
                <a:t>   </a:t>
              </a:r>
              <a:r>
                <a:rPr lang="zh-CN" altLang="en-US" sz="2000" dirty="0" smtClean="0"/>
                <a:t>求和</a:t>
              </a:r>
              <a:r>
                <a:rPr lang="en-US" altLang="zh-CN" sz="2000" dirty="0" smtClean="0"/>
                <a:t>=49</a:t>
              </a:r>
            </a:p>
            <a:p>
              <a:pPr algn="l"/>
              <a:r>
                <a:rPr lang="en-US" altLang="zh-CN" sz="2000" dirty="0"/>
                <a:t> </a:t>
              </a:r>
              <a:r>
                <a:rPr lang="en-US" altLang="zh-CN" sz="2000" dirty="0" smtClean="0"/>
                <a:t>  </a:t>
              </a:r>
              <a:r>
                <a:rPr lang="en-US" altLang="zh-CN" sz="2000" dirty="0" err="1" smtClean="0"/>
                <a:t>Ulock</a:t>
              </a:r>
              <a:r>
                <a:rPr lang="en-US" altLang="zh-CN" sz="2000" dirty="0" smtClean="0"/>
                <a:t>(A, B)</a:t>
              </a:r>
            </a:p>
          </p:txBody>
        </p:sp>
        <p:cxnSp>
          <p:nvCxnSpPr>
            <p:cNvPr id="15" name="直接连接符 14"/>
            <p:cNvCxnSpPr/>
            <p:nvPr/>
          </p:nvCxnSpPr>
          <p:spPr>
            <a:xfrm>
              <a:off x="4211960" y="1995686"/>
              <a:ext cx="0" cy="3763043"/>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483768" y="2427734"/>
              <a:ext cx="29523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29624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55776" y="266953"/>
            <a:ext cx="2304256" cy="461665"/>
          </a:xfrm>
          <a:prstGeom prst="rect">
            <a:avLst/>
          </a:prstGeom>
          <a:noFill/>
        </p:spPr>
        <p:txBody>
          <a:bodyPr wrap="square" rtlCol="0">
            <a:spAutoFit/>
          </a:bodyPr>
          <a:lstStyle/>
          <a:p>
            <a:pPr algn="l"/>
            <a:r>
              <a:rPr lang="en-US" altLang="zh-CN" sz="2400" b="1" dirty="0" smtClean="0">
                <a:latin typeface="+mj-ea"/>
                <a:ea typeface="+mj-ea"/>
              </a:rPr>
              <a:t>——</a:t>
            </a:r>
            <a:r>
              <a:rPr lang="zh-CN" altLang="en-US" sz="2400" b="1" dirty="0" smtClean="0">
                <a:latin typeface="幼圆" pitchFamily="49" charset="-122"/>
                <a:ea typeface="幼圆" pitchFamily="49" charset="-122"/>
              </a:rPr>
              <a:t>封锁协议</a:t>
            </a:r>
            <a:endParaRPr lang="zh-CN" altLang="en-US" sz="2400" b="1" dirty="0">
              <a:latin typeface="幼圆" pitchFamily="49" charset="-122"/>
              <a:ea typeface="幼圆" pitchFamily="49" charset="-122"/>
            </a:endParaRPr>
          </a:p>
        </p:txBody>
      </p:sp>
      <p:sp>
        <p:nvSpPr>
          <p:cNvPr id="9" name="Rectangle 2"/>
          <p:cNvSpPr txBox="1">
            <a:spLocks noChangeArrowheads="1"/>
          </p:cNvSpPr>
          <p:nvPr/>
        </p:nvSpPr>
        <p:spPr>
          <a:xfrm>
            <a:off x="1187624" y="1158"/>
            <a:ext cx="1440160" cy="912126"/>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600" b="0" dirty="0" smtClean="0">
                <a:latin typeface="+mn-ea"/>
                <a:ea typeface="+mn-ea"/>
              </a:rPr>
              <a:t>封 锁</a:t>
            </a:r>
            <a:endParaRPr lang="zh-CN" altLang="en-US" sz="3600" b="0" dirty="0">
              <a:latin typeface="+mn-ea"/>
              <a:ea typeface="+mn-ea"/>
            </a:endParaRPr>
          </a:p>
        </p:txBody>
      </p:sp>
      <p:sp>
        <p:nvSpPr>
          <p:cNvPr id="10" name="椭圆 9"/>
          <p:cNvSpPr/>
          <p:nvPr/>
        </p:nvSpPr>
        <p:spPr>
          <a:xfrm>
            <a:off x="323528" y="265212"/>
            <a:ext cx="504056" cy="52322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800" dirty="0"/>
              <a:t>2</a:t>
            </a:r>
            <a:endParaRPr lang="zh-CN" altLang="en-US" sz="2800" dirty="0"/>
          </a:p>
        </p:txBody>
      </p:sp>
      <p:grpSp>
        <p:nvGrpSpPr>
          <p:cNvPr id="13" name="组合 12"/>
          <p:cNvGrpSpPr/>
          <p:nvPr/>
        </p:nvGrpSpPr>
        <p:grpSpPr>
          <a:xfrm>
            <a:off x="1547664" y="1129308"/>
            <a:ext cx="3168352" cy="4524315"/>
            <a:chOff x="2483768" y="1995686"/>
            <a:chExt cx="2952328" cy="3763043"/>
          </a:xfrm>
        </p:grpSpPr>
        <p:sp>
          <p:nvSpPr>
            <p:cNvPr id="14" name="TextBox 13"/>
            <p:cNvSpPr txBox="1"/>
            <p:nvPr/>
          </p:nvSpPr>
          <p:spPr>
            <a:xfrm>
              <a:off x="2483768" y="1995686"/>
              <a:ext cx="2952328" cy="3763043"/>
            </a:xfrm>
            <a:prstGeom prst="rect">
              <a:avLst/>
            </a:prstGeom>
            <a:noFill/>
            <a:ln>
              <a:solidFill>
                <a:schemeClr val="tx1"/>
              </a:solidFill>
              <a:prstDash val="dash"/>
            </a:ln>
          </p:spPr>
          <p:txBody>
            <a:bodyPr wrap="square" rtlCol="0">
              <a:spAutoFit/>
            </a:bodyPr>
            <a:lstStyle/>
            <a:p>
              <a:pPr algn="l">
                <a:lnSpc>
                  <a:spcPct val="150000"/>
                </a:lnSpc>
              </a:pPr>
              <a:r>
                <a:rPr lang="en-US" altLang="zh-CN" sz="2000" dirty="0" smtClean="0"/>
                <a:t>           T1                 T2  </a:t>
              </a:r>
            </a:p>
            <a:p>
              <a:pPr algn="l"/>
              <a:r>
                <a:rPr lang="en-US" altLang="zh-CN" sz="2000" dirty="0"/>
                <a:t> </a:t>
              </a:r>
              <a:r>
                <a:rPr lang="en-US" altLang="zh-CN" sz="2000" dirty="0" smtClean="0"/>
                <a:t> </a:t>
              </a:r>
              <a:r>
                <a:rPr lang="en-US" altLang="zh-CN" sz="2000" dirty="0" err="1" smtClean="0"/>
                <a:t>SLock</a:t>
              </a:r>
              <a:r>
                <a:rPr lang="en-US" altLang="zh-CN" sz="2000" dirty="0" smtClean="0"/>
                <a:t>(A, B)</a:t>
              </a:r>
            </a:p>
            <a:p>
              <a:pPr algn="l"/>
              <a:r>
                <a:rPr lang="en-US" altLang="zh-CN" sz="2000" dirty="0"/>
                <a:t> </a:t>
              </a:r>
              <a:r>
                <a:rPr lang="en-US" altLang="zh-CN" sz="2000" dirty="0" smtClean="0"/>
                <a:t> R(A)=16</a:t>
              </a:r>
            </a:p>
            <a:p>
              <a:pPr algn="l"/>
              <a:r>
                <a:rPr lang="en-US" altLang="zh-CN" sz="2000" dirty="0"/>
                <a:t> </a:t>
              </a:r>
              <a:r>
                <a:rPr lang="en-US" altLang="zh-CN" sz="2000" dirty="0" smtClean="0"/>
                <a:t> R(B)=17</a:t>
              </a:r>
            </a:p>
            <a:p>
              <a:pPr algn="l"/>
              <a:r>
                <a:rPr lang="en-US" altLang="zh-CN" sz="2000" dirty="0"/>
                <a:t> </a:t>
              </a:r>
              <a:r>
                <a:rPr lang="en-US" altLang="zh-CN" sz="2000" dirty="0" smtClean="0"/>
                <a:t> </a:t>
              </a:r>
              <a:r>
                <a:rPr lang="zh-CN" altLang="en-US" sz="2000" dirty="0" smtClean="0"/>
                <a:t>求和</a:t>
              </a:r>
              <a:r>
                <a:rPr lang="en-US" altLang="zh-CN" sz="2000" dirty="0" smtClean="0"/>
                <a:t>=33</a:t>
              </a:r>
            </a:p>
            <a:p>
              <a:pPr algn="l"/>
              <a:r>
                <a:rPr lang="en-US" altLang="zh-CN" sz="2000" dirty="0"/>
                <a:t> </a:t>
              </a:r>
              <a:r>
                <a:rPr lang="en-US" altLang="zh-CN" sz="2000" dirty="0" smtClean="0"/>
                <a:t> ULOCK(A,B)     X(A)</a:t>
              </a:r>
              <a:endParaRPr lang="en-US" altLang="zh-CN" sz="2000" dirty="0"/>
            </a:p>
            <a:p>
              <a:pPr algn="l"/>
              <a:r>
                <a:rPr lang="en-US" altLang="zh-CN" sz="2000" dirty="0" smtClean="0"/>
                <a:t>                               R(A)=16</a:t>
              </a:r>
            </a:p>
            <a:p>
              <a:pPr algn="l"/>
              <a:r>
                <a:rPr lang="en-US" altLang="zh-CN" sz="2000" dirty="0"/>
                <a:t> </a:t>
              </a:r>
              <a:r>
                <a:rPr lang="en-US" altLang="zh-CN" sz="2000" dirty="0" smtClean="0"/>
                <a:t>                              A*2→A</a:t>
              </a:r>
            </a:p>
            <a:p>
              <a:pPr algn="l"/>
              <a:r>
                <a:rPr lang="en-US" altLang="zh-CN" sz="2000" dirty="0"/>
                <a:t> </a:t>
              </a:r>
              <a:r>
                <a:rPr lang="en-US" altLang="zh-CN" sz="2000" dirty="0" smtClean="0"/>
                <a:t>                              W(A)</a:t>
              </a:r>
            </a:p>
            <a:p>
              <a:pPr algn="l"/>
              <a:r>
                <a:rPr lang="en-US" altLang="zh-CN" sz="2000" dirty="0"/>
                <a:t> </a:t>
              </a:r>
              <a:r>
                <a:rPr lang="en-US" altLang="zh-CN" sz="2000" dirty="0" smtClean="0"/>
                <a:t>  </a:t>
              </a:r>
              <a:r>
                <a:rPr lang="en-US" altLang="zh-CN" sz="2000" dirty="0" err="1" smtClean="0"/>
                <a:t>SLock</a:t>
              </a:r>
              <a:r>
                <a:rPr lang="en-US" altLang="zh-CN" sz="2000" dirty="0" smtClean="0"/>
                <a:t>(A,B) </a:t>
              </a:r>
            </a:p>
            <a:p>
              <a:pPr algn="l"/>
              <a:r>
                <a:rPr lang="en-US" altLang="zh-CN" sz="2000" dirty="0"/>
                <a:t> </a:t>
              </a:r>
              <a:r>
                <a:rPr lang="en-US" altLang="zh-CN" sz="2000" dirty="0" smtClean="0"/>
                <a:t>  R(A)=32</a:t>
              </a:r>
            </a:p>
            <a:p>
              <a:pPr algn="l"/>
              <a:r>
                <a:rPr lang="en-US" altLang="zh-CN" sz="2000" dirty="0"/>
                <a:t> </a:t>
              </a:r>
              <a:r>
                <a:rPr lang="en-US" altLang="zh-CN" sz="2000" dirty="0" smtClean="0"/>
                <a:t>  R(B)=17</a:t>
              </a:r>
              <a:endParaRPr lang="en-US" altLang="zh-CN" sz="2000" dirty="0"/>
            </a:p>
            <a:p>
              <a:pPr algn="l"/>
              <a:r>
                <a:rPr lang="en-US" altLang="zh-CN" sz="2000" dirty="0" smtClean="0"/>
                <a:t>   </a:t>
              </a:r>
              <a:r>
                <a:rPr lang="zh-CN" altLang="en-US" sz="2000" dirty="0" smtClean="0"/>
                <a:t>求和</a:t>
              </a:r>
              <a:r>
                <a:rPr lang="en-US" altLang="zh-CN" sz="2000" dirty="0" smtClean="0"/>
                <a:t>=49</a:t>
              </a:r>
            </a:p>
            <a:p>
              <a:pPr algn="l"/>
              <a:r>
                <a:rPr lang="en-US" altLang="zh-CN" sz="2000" dirty="0"/>
                <a:t> </a:t>
              </a:r>
              <a:r>
                <a:rPr lang="en-US" altLang="zh-CN" sz="2000" dirty="0" smtClean="0"/>
                <a:t>  </a:t>
              </a:r>
              <a:r>
                <a:rPr lang="en-US" altLang="zh-CN" sz="2000" dirty="0" err="1" smtClean="0"/>
                <a:t>Ulock</a:t>
              </a:r>
              <a:r>
                <a:rPr lang="en-US" altLang="zh-CN" sz="2000" dirty="0" smtClean="0"/>
                <a:t>(A, B)</a:t>
              </a:r>
            </a:p>
          </p:txBody>
        </p:sp>
        <p:cxnSp>
          <p:nvCxnSpPr>
            <p:cNvPr id="15" name="直接连接符 14"/>
            <p:cNvCxnSpPr/>
            <p:nvPr/>
          </p:nvCxnSpPr>
          <p:spPr>
            <a:xfrm>
              <a:off x="4211960" y="1995686"/>
              <a:ext cx="0" cy="3763043"/>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483768" y="2427734"/>
              <a:ext cx="29523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5724128" y="1129308"/>
            <a:ext cx="2592288" cy="461665"/>
          </a:xfrm>
          <a:prstGeom prst="rect">
            <a:avLst/>
          </a:prstGeom>
          <a:noFill/>
        </p:spPr>
        <p:txBody>
          <a:bodyPr wrap="square" rtlCol="0">
            <a:spAutoFit/>
          </a:bodyPr>
          <a:lstStyle/>
          <a:p>
            <a:pPr marL="342900" indent="-342900">
              <a:buFont typeface="Wingdings" pitchFamily="2" charset="2"/>
              <a:buChar char="n"/>
            </a:pPr>
            <a:r>
              <a:rPr lang="zh-CN" altLang="en-US" sz="2400" dirty="0">
                <a:latin typeface="+mj-ea"/>
                <a:ea typeface="+mj-ea"/>
              </a:rPr>
              <a:t>三</a:t>
            </a:r>
            <a:r>
              <a:rPr lang="zh-CN" altLang="en-US" sz="2400" dirty="0" smtClean="0">
                <a:latin typeface="+mj-ea"/>
                <a:ea typeface="+mj-ea"/>
              </a:rPr>
              <a:t>级封锁协议：</a:t>
            </a:r>
            <a:endParaRPr lang="zh-CN" altLang="en-US" sz="2400" dirty="0">
              <a:latin typeface="+mj-ea"/>
              <a:ea typeface="+mj-ea"/>
            </a:endParaRPr>
          </a:p>
        </p:txBody>
      </p:sp>
      <p:sp>
        <p:nvSpPr>
          <p:cNvPr id="19" name="TextBox 18"/>
          <p:cNvSpPr txBox="1"/>
          <p:nvPr/>
        </p:nvSpPr>
        <p:spPr>
          <a:xfrm>
            <a:off x="5868144" y="1769379"/>
            <a:ext cx="2520280" cy="2308324"/>
          </a:xfrm>
          <a:prstGeom prst="rect">
            <a:avLst/>
          </a:prstGeom>
          <a:noFill/>
        </p:spPr>
        <p:txBody>
          <a:bodyPr wrap="square" rtlCol="0">
            <a:spAutoFit/>
          </a:bodyPr>
          <a:lstStyle/>
          <a:p>
            <a:pPr algn="l">
              <a:lnSpc>
                <a:spcPct val="150000"/>
              </a:lnSpc>
            </a:pPr>
            <a:r>
              <a:rPr lang="zh-CN" altLang="en-US" sz="2400" dirty="0" smtClean="0">
                <a:latin typeface="幼圆" pitchFamily="49" charset="-122"/>
                <a:ea typeface="幼圆" pitchFamily="49" charset="-122"/>
              </a:rPr>
              <a:t>事务</a:t>
            </a:r>
            <a:r>
              <a:rPr lang="en-US" altLang="zh-CN" sz="2400" dirty="0" smtClean="0">
                <a:latin typeface="幼圆" pitchFamily="49" charset="-122"/>
                <a:ea typeface="幼圆" pitchFamily="49" charset="-122"/>
              </a:rPr>
              <a:t>T</a:t>
            </a:r>
            <a:r>
              <a:rPr lang="zh-CN" altLang="en-US" sz="2400" dirty="0" smtClean="0">
                <a:latin typeface="幼圆" pitchFamily="49" charset="-122"/>
                <a:ea typeface="幼圆" pitchFamily="49" charset="-122"/>
              </a:rPr>
              <a:t>在读数据</a:t>
            </a:r>
            <a:r>
              <a:rPr lang="en-US" altLang="zh-CN" sz="2400" dirty="0">
                <a:latin typeface="幼圆" pitchFamily="49" charset="-122"/>
                <a:ea typeface="幼圆" pitchFamily="49" charset="-122"/>
              </a:rPr>
              <a:t>A</a:t>
            </a:r>
            <a:r>
              <a:rPr lang="zh-CN" altLang="en-US" sz="2400" dirty="0" smtClean="0">
                <a:latin typeface="幼圆" pitchFamily="49" charset="-122"/>
                <a:ea typeface="幼圆" pitchFamily="49" charset="-122"/>
              </a:rPr>
              <a:t>之前，先对其加</a:t>
            </a:r>
            <a:r>
              <a:rPr lang="en-US" altLang="zh-CN" sz="2400" dirty="0">
                <a:latin typeface="幼圆" pitchFamily="49" charset="-122"/>
                <a:ea typeface="幼圆" pitchFamily="49" charset="-122"/>
              </a:rPr>
              <a:t>S</a:t>
            </a:r>
            <a:r>
              <a:rPr lang="zh-CN" altLang="en-US" sz="2400" dirty="0" smtClean="0">
                <a:latin typeface="幼圆" pitchFamily="49" charset="-122"/>
                <a:ea typeface="幼圆" pitchFamily="49" charset="-122"/>
              </a:rPr>
              <a:t>锁，直到事务结束后释放</a:t>
            </a:r>
            <a:endParaRPr lang="zh-CN" altLang="en-US" sz="2400" dirty="0">
              <a:latin typeface="幼圆" pitchFamily="49" charset="-122"/>
              <a:ea typeface="幼圆" pitchFamily="49" charset="-122"/>
            </a:endParaRPr>
          </a:p>
        </p:txBody>
      </p:sp>
      <p:sp>
        <p:nvSpPr>
          <p:cNvPr id="6" name="右箭头 5"/>
          <p:cNvSpPr/>
          <p:nvPr/>
        </p:nvSpPr>
        <p:spPr>
          <a:xfrm>
            <a:off x="4788024" y="1239347"/>
            <a:ext cx="936104" cy="322009"/>
          </a:xfrm>
          <a:prstGeom prst="rightArrow">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982058" y="1985810"/>
            <a:ext cx="553998" cy="2959922"/>
          </a:xfrm>
          <a:prstGeom prst="rect">
            <a:avLst/>
          </a:prstGeom>
        </p:spPr>
        <p:style>
          <a:lnRef idx="0">
            <a:schemeClr val="accent3"/>
          </a:lnRef>
          <a:fillRef idx="3">
            <a:schemeClr val="accent3"/>
          </a:fillRef>
          <a:effectRef idx="3">
            <a:schemeClr val="accent3"/>
          </a:effectRef>
          <a:fontRef idx="minor">
            <a:schemeClr val="lt1"/>
          </a:fontRef>
        </p:style>
        <p:txBody>
          <a:bodyPr vert="eaVert" wrap="square" rtlCol="0">
            <a:spAutoFit/>
          </a:bodyPr>
          <a:lstStyle/>
          <a:p>
            <a:r>
              <a:rPr lang="zh-CN" altLang="en-US" sz="2400" dirty="0" smtClean="0">
                <a:latin typeface="幼圆" panose="02010509060101010101" pitchFamily="49" charset="-122"/>
                <a:ea typeface="幼圆" panose="02010509060101010101" pitchFamily="49" charset="-122"/>
              </a:rPr>
              <a:t>不可重复读仍然存在</a:t>
            </a:r>
            <a:endParaRPr lang="zh-CN" altLang="en-US" sz="2400"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1534411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up)">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4294967295"/>
          </p:nvPr>
        </p:nvSpPr>
        <p:spPr>
          <a:xfrm>
            <a:off x="1043608" y="1057300"/>
            <a:ext cx="7992888" cy="4464496"/>
          </a:xfrm>
        </p:spPr>
        <p:txBody>
          <a:bodyPr>
            <a:noAutofit/>
          </a:bodyPr>
          <a:lstStyle/>
          <a:p>
            <a:pPr>
              <a:lnSpc>
                <a:spcPct val="180000"/>
              </a:lnSpc>
              <a:buFont typeface="Wingdings" panose="05000000000000000000" pitchFamily="2" charset="2"/>
              <a:buChar char="u"/>
            </a:pPr>
            <a:r>
              <a:rPr lang="zh-CN" altLang="en-US" sz="2600" b="1" dirty="0" smtClean="0">
                <a:latin typeface="微软雅黑" pitchFamily="34" charset="-122"/>
                <a:ea typeface="微软雅黑" pitchFamily="34" charset="-122"/>
              </a:rPr>
              <a:t>多</a:t>
            </a:r>
            <a:r>
              <a:rPr lang="zh-CN" altLang="en-US" sz="2600" b="1" dirty="0">
                <a:latin typeface="微软雅黑" pitchFamily="34" charset="-122"/>
                <a:ea typeface="微软雅黑" pitchFamily="34" charset="-122"/>
              </a:rPr>
              <a:t>用户数据库系统的存</a:t>
            </a:r>
            <a:r>
              <a:rPr lang="zh-CN" altLang="en-US" sz="2600" b="1" dirty="0" smtClean="0">
                <a:latin typeface="微软雅黑" pitchFamily="34" charset="-122"/>
                <a:ea typeface="微软雅黑" pitchFamily="34" charset="-122"/>
              </a:rPr>
              <a:t>在，允</a:t>
            </a:r>
            <a:r>
              <a:rPr lang="zh-CN" altLang="en-US" sz="2600" b="1" dirty="0">
                <a:latin typeface="微软雅黑" pitchFamily="34" charset="-122"/>
                <a:ea typeface="微软雅黑" pitchFamily="34" charset="-122"/>
              </a:rPr>
              <a:t>许多个用户同时使用的数据库系统</a:t>
            </a:r>
          </a:p>
          <a:p>
            <a:pPr lvl="2">
              <a:lnSpc>
                <a:spcPct val="180000"/>
              </a:lnSpc>
              <a:buClrTx/>
              <a:buFont typeface="Wingdings" panose="05000000000000000000" pitchFamily="2" charset="2"/>
              <a:buChar char="Ø"/>
            </a:pPr>
            <a:r>
              <a:rPr lang="zh-CN" altLang="en-US" sz="2800" b="0" dirty="0" smtClean="0">
                <a:latin typeface="幼圆" panose="02010509060101010101" pitchFamily="49" charset="-122"/>
                <a:ea typeface="幼圆" panose="02010509060101010101" pitchFamily="49" charset="-122"/>
              </a:rPr>
              <a:t> 火车定</a:t>
            </a:r>
            <a:r>
              <a:rPr lang="zh-CN" altLang="en-US" sz="2800" b="0" dirty="0">
                <a:latin typeface="幼圆" panose="02010509060101010101" pitchFamily="49" charset="-122"/>
                <a:ea typeface="幼圆" panose="02010509060101010101" pitchFamily="49" charset="-122"/>
              </a:rPr>
              <a:t>票数据库系</a:t>
            </a:r>
            <a:r>
              <a:rPr lang="zh-CN" altLang="en-US" sz="2800" b="0" dirty="0" smtClean="0">
                <a:latin typeface="幼圆" panose="02010509060101010101" pitchFamily="49" charset="-122"/>
                <a:ea typeface="幼圆" panose="02010509060101010101" pitchFamily="49" charset="-122"/>
              </a:rPr>
              <a:t>统</a:t>
            </a:r>
            <a:endParaRPr lang="en-US" altLang="zh-CN" sz="2800" b="0" dirty="0" smtClean="0">
              <a:latin typeface="幼圆" panose="02010509060101010101" pitchFamily="49" charset="-122"/>
              <a:ea typeface="幼圆" panose="02010509060101010101" pitchFamily="49" charset="-122"/>
            </a:endParaRPr>
          </a:p>
          <a:p>
            <a:pPr lvl="2">
              <a:lnSpc>
                <a:spcPct val="180000"/>
              </a:lnSpc>
              <a:buClrTx/>
              <a:buFont typeface="Wingdings" panose="05000000000000000000" pitchFamily="2" charset="2"/>
              <a:buChar char="Ø"/>
            </a:pPr>
            <a:r>
              <a:rPr lang="zh-CN" altLang="en-US" sz="2800" b="0" dirty="0" smtClean="0">
                <a:latin typeface="幼圆" panose="02010509060101010101" pitchFamily="49" charset="-122"/>
                <a:ea typeface="幼圆" panose="02010509060101010101" pitchFamily="49" charset="-122"/>
              </a:rPr>
              <a:t> 银行</a:t>
            </a:r>
            <a:r>
              <a:rPr lang="zh-CN" altLang="en-US" sz="2800" b="0" dirty="0">
                <a:latin typeface="幼圆" panose="02010509060101010101" pitchFamily="49" charset="-122"/>
                <a:ea typeface="幼圆" panose="02010509060101010101" pitchFamily="49" charset="-122"/>
              </a:rPr>
              <a:t>数据库系统 </a:t>
            </a:r>
          </a:p>
          <a:p>
            <a:pPr>
              <a:lnSpc>
                <a:spcPct val="180000"/>
              </a:lnSpc>
              <a:buFont typeface="Wingdings" panose="05000000000000000000" pitchFamily="2" charset="2"/>
              <a:buChar char="l"/>
            </a:pPr>
            <a:r>
              <a:rPr lang="zh-CN" altLang="en-US" sz="2800" b="1" dirty="0" smtClean="0">
                <a:latin typeface="幼圆" panose="02010509060101010101" pitchFamily="49" charset="-122"/>
                <a:ea typeface="幼圆" panose="02010509060101010101" pitchFamily="49" charset="-122"/>
              </a:rPr>
              <a:t> </a:t>
            </a:r>
            <a:r>
              <a:rPr lang="zh-CN" altLang="en-US" sz="2600" dirty="0">
                <a:latin typeface="微软雅黑" pitchFamily="34" charset="-122"/>
                <a:ea typeface="微软雅黑" pitchFamily="34" charset="-122"/>
              </a:rPr>
              <a:t>特点：在同一时刻并发运行的事务数可达数百个 </a:t>
            </a:r>
          </a:p>
        </p:txBody>
      </p:sp>
      <p:sp>
        <p:nvSpPr>
          <p:cNvPr id="4" name="矩形 3"/>
          <p:cNvSpPr/>
          <p:nvPr/>
        </p:nvSpPr>
        <p:spPr>
          <a:xfrm>
            <a:off x="1187624" y="121196"/>
            <a:ext cx="6480720" cy="812530"/>
          </a:xfrm>
          <a:prstGeom prst="rect">
            <a:avLst/>
          </a:prstGeom>
        </p:spPr>
        <p:txBody>
          <a:bodyPr wrap="square">
            <a:spAutoFit/>
          </a:bodyPr>
          <a:lstStyle/>
          <a:p>
            <a:pPr algn="just" fontAlgn="auto">
              <a:lnSpc>
                <a:spcPct val="130000"/>
              </a:lnSpc>
              <a:spcAft>
                <a:spcPts val="0"/>
              </a:spcAft>
            </a:pPr>
            <a:r>
              <a:rPr lang="zh-CN" altLang="en-US" sz="3600" b="0" dirty="0" smtClean="0">
                <a:latin typeface="+mn-ea"/>
                <a:ea typeface="+mn-ea"/>
              </a:rPr>
              <a:t>并发</a:t>
            </a:r>
            <a:r>
              <a:rPr lang="zh-CN" altLang="en-US" sz="3600" b="0" dirty="0">
                <a:latin typeface="+mn-ea"/>
                <a:ea typeface="+mn-ea"/>
              </a:rPr>
              <a:t>控制概</a:t>
            </a:r>
            <a:r>
              <a:rPr lang="zh-CN" altLang="en-US" sz="3600" b="0" dirty="0" smtClean="0">
                <a:latin typeface="+mn-ea"/>
                <a:ea typeface="+mn-ea"/>
              </a:rPr>
              <a:t>述及事务特性回顾</a:t>
            </a:r>
            <a:endParaRPr lang="zh-CN" altLang="en-US" sz="3600" b="0" dirty="0">
              <a:latin typeface="+mn-ea"/>
              <a:ea typeface="+mn-ea"/>
            </a:endParaRPr>
          </a:p>
        </p:txBody>
      </p:sp>
      <p:sp>
        <p:nvSpPr>
          <p:cNvPr id="5" name="椭圆 4"/>
          <p:cNvSpPr/>
          <p:nvPr/>
        </p:nvSpPr>
        <p:spPr>
          <a:xfrm>
            <a:off x="323528" y="209205"/>
            <a:ext cx="576064" cy="560063"/>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smtClean="0"/>
              <a:t>1</a:t>
            </a:r>
            <a:endParaRPr lang="zh-CN" alt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1000"/>
                                        <p:tgtEl>
                                          <p:spTgt spid="5"/>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5123">
                                            <p:txEl>
                                              <p:pRg st="0" end="0"/>
                                            </p:txEl>
                                          </p:spTgt>
                                        </p:tgtEl>
                                        <p:attrNameLst>
                                          <p:attrName>style.visibility</p:attrName>
                                        </p:attrNameLst>
                                      </p:cBhvr>
                                      <p:to>
                                        <p:strVal val="visible"/>
                                      </p:to>
                                    </p:set>
                                    <p:animEffect transition="in" filter="wipe(up)">
                                      <p:cBhvr>
                                        <p:cTn id="16" dur="500"/>
                                        <p:tgtEl>
                                          <p:spTgt spid="5123">
                                            <p:txEl>
                                              <p:pRg st="0" end="0"/>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5123">
                                            <p:txEl>
                                              <p:pRg st="1" end="1"/>
                                            </p:txEl>
                                          </p:spTgt>
                                        </p:tgtEl>
                                        <p:attrNameLst>
                                          <p:attrName>style.visibility</p:attrName>
                                        </p:attrNameLst>
                                      </p:cBhvr>
                                      <p:to>
                                        <p:strVal val="visible"/>
                                      </p:to>
                                    </p:set>
                                    <p:animEffect transition="in" filter="wipe(up)">
                                      <p:cBhvr>
                                        <p:cTn id="19" dur="500"/>
                                        <p:tgtEl>
                                          <p:spTgt spid="5123">
                                            <p:txEl>
                                              <p:pRg st="1" end="1"/>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5123">
                                            <p:txEl>
                                              <p:pRg st="2" end="2"/>
                                            </p:txEl>
                                          </p:spTgt>
                                        </p:tgtEl>
                                        <p:attrNameLst>
                                          <p:attrName>style.visibility</p:attrName>
                                        </p:attrNameLst>
                                      </p:cBhvr>
                                      <p:to>
                                        <p:strVal val="visible"/>
                                      </p:to>
                                    </p:set>
                                    <p:animEffect transition="in" filter="wipe(up)">
                                      <p:cBhvr>
                                        <p:cTn id="22" dur="500"/>
                                        <p:tgtEl>
                                          <p:spTgt spid="512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123">
                                            <p:txEl>
                                              <p:pRg st="3" end="3"/>
                                            </p:txEl>
                                          </p:spTgt>
                                        </p:tgtEl>
                                        <p:attrNameLst>
                                          <p:attrName>style.visibility</p:attrName>
                                        </p:attrNameLst>
                                      </p:cBhvr>
                                      <p:to>
                                        <p:strVal val="visible"/>
                                      </p:to>
                                    </p:set>
                                    <p:animEffect transition="in" filter="wipe(left)">
                                      <p:cBhvr>
                                        <p:cTn id="27" dur="500"/>
                                        <p:tgtEl>
                                          <p:spTgt spid="51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P spid="4" grpId="0"/>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47664" y="1129308"/>
            <a:ext cx="2952328" cy="3831818"/>
            <a:chOff x="2483768" y="1995686"/>
            <a:chExt cx="2952328" cy="3448636"/>
          </a:xfrm>
        </p:grpSpPr>
        <p:sp>
          <p:nvSpPr>
            <p:cNvPr id="3" name="TextBox 2"/>
            <p:cNvSpPr txBox="1"/>
            <p:nvPr/>
          </p:nvSpPr>
          <p:spPr>
            <a:xfrm>
              <a:off x="2483768" y="1995686"/>
              <a:ext cx="2952328" cy="3448636"/>
            </a:xfrm>
            <a:prstGeom prst="rect">
              <a:avLst/>
            </a:prstGeom>
            <a:noFill/>
            <a:ln>
              <a:solidFill>
                <a:schemeClr val="tx1"/>
              </a:solidFill>
              <a:prstDash val="dash"/>
            </a:ln>
          </p:spPr>
          <p:txBody>
            <a:bodyPr wrap="square" rtlCol="0">
              <a:spAutoFit/>
            </a:bodyPr>
            <a:lstStyle/>
            <a:p>
              <a:pPr algn="l">
                <a:lnSpc>
                  <a:spcPct val="150000"/>
                </a:lnSpc>
              </a:pPr>
              <a:r>
                <a:rPr lang="en-US" altLang="zh-CN" dirty="0" smtClean="0"/>
                <a:t>           T1                 T2  </a:t>
              </a:r>
            </a:p>
            <a:p>
              <a:pPr algn="l"/>
              <a:r>
                <a:rPr lang="en-US" altLang="zh-CN" dirty="0"/>
                <a:t> </a:t>
              </a:r>
              <a:r>
                <a:rPr lang="en-US" altLang="zh-CN" dirty="0" smtClean="0"/>
                <a:t> </a:t>
              </a:r>
              <a:r>
                <a:rPr lang="en-US" altLang="zh-CN" dirty="0" err="1" smtClean="0"/>
                <a:t>SLock</a:t>
              </a:r>
              <a:r>
                <a:rPr lang="en-US" altLang="zh-CN" dirty="0" smtClean="0"/>
                <a:t>(A, B)</a:t>
              </a:r>
            </a:p>
            <a:p>
              <a:pPr algn="l"/>
              <a:r>
                <a:rPr lang="en-US" altLang="zh-CN" dirty="0"/>
                <a:t> </a:t>
              </a:r>
              <a:r>
                <a:rPr lang="en-US" altLang="zh-CN" dirty="0" smtClean="0"/>
                <a:t>  R(A)=16</a:t>
              </a:r>
            </a:p>
            <a:p>
              <a:pPr algn="l"/>
              <a:r>
                <a:rPr lang="en-US" altLang="zh-CN" dirty="0"/>
                <a:t> </a:t>
              </a:r>
              <a:r>
                <a:rPr lang="en-US" altLang="zh-CN" dirty="0" smtClean="0"/>
                <a:t>  R(B)=17</a:t>
              </a:r>
            </a:p>
            <a:p>
              <a:pPr algn="l"/>
              <a:r>
                <a:rPr lang="en-US" altLang="zh-CN" dirty="0"/>
                <a:t> </a:t>
              </a:r>
              <a:r>
                <a:rPr lang="en-US" altLang="zh-CN" dirty="0" smtClean="0"/>
                <a:t>  </a:t>
              </a:r>
              <a:r>
                <a:rPr lang="zh-CN" altLang="en-US" dirty="0" smtClean="0"/>
                <a:t>求和</a:t>
              </a:r>
              <a:r>
                <a:rPr lang="en-US" altLang="zh-CN" dirty="0" smtClean="0"/>
                <a:t>=33</a:t>
              </a:r>
              <a:endParaRPr lang="en-US" altLang="zh-CN" dirty="0"/>
            </a:p>
            <a:p>
              <a:pPr algn="l"/>
              <a:r>
                <a:rPr lang="en-US" altLang="zh-CN" dirty="0" smtClean="0"/>
                <a:t>                              x(A)</a:t>
              </a:r>
            </a:p>
            <a:p>
              <a:pPr algn="l"/>
              <a:r>
                <a:rPr lang="en-US" altLang="zh-CN" dirty="0"/>
                <a:t> </a:t>
              </a:r>
              <a:r>
                <a:rPr lang="en-US" altLang="zh-CN" dirty="0" smtClean="0"/>
                <a:t>                            </a:t>
              </a:r>
              <a:r>
                <a:rPr lang="zh-CN" altLang="en-US" dirty="0" smtClean="0"/>
                <a:t>等待</a:t>
              </a:r>
              <a:endParaRPr lang="en-US" altLang="zh-CN" dirty="0" smtClean="0"/>
            </a:p>
            <a:p>
              <a:pPr algn="l"/>
              <a:r>
                <a:rPr lang="zh-CN" altLang="en-US" dirty="0" smtClean="0"/>
                <a:t>                             等待</a:t>
              </a:r>
              <a:endParaRPr lang="en-US" altLang="zh-CN" dirty="0" smtClean="0"/>
            </a:p>
            <a:p>
              <a:pPr algn="l"/>
              <a:r>
                <a:rPr lang="en-US" altLang="zh-CN" dirty="0"/>
                <a:t> </a:t>
              </a:r>
              <a:r>
                <a:rPr lang="en-US" altLang="zh-CN" dirty="0" smtClean="0"/>
                <a:t>                            </a:t>
              </a:r>
              <a:r>
                <a:rPr lang="zh-CN" altLang="en-US" dirty="0" smtClean="0"/>
                <a:t>等待</a:t>
              </a:r>
              <a:endParaRPr lang="en-US" altLang="zh-CN" dirty="0" smtClean="0"/>
            </a:p>
            <a:p>
              <a:pPr algn="l"/>
              <a:r>
                <a:rPr lang="en-US" altLang="zh-CN" dirty="0"/>
                <a:t> </a:t>
              </a:r>
              <a:r>
                <a:rPr lang="en-US" altLang="zh-CN" dirty="0" smtClean="0"/>
                <a:t>  S(A,B)               </a:t>
              </a:r>
              <a:r>
                <a:rPr lang="zh-CN" altLang="en-US" dirty="0" smtClean="0"/>
                <a:t>等待</a:t>
              </a:r>
              <a:endParaRPr lang="en-US" altLang="zh-CN" dirty="0" smtClean="0"/>
            </a:p>
            <a:p>
              <a:pPr algn="l"/>
              <a:r>
                <a:rPr lang="en-US" altLang="zh-CN" dirty="0"/>
                <a:t> </a:t>
              </a:r>
              <a:r>
                <a:rPr lang="en-US" altLang="zh-CN" dirty="0" smtClean="0"/>
                <a:t>  R(A)=16            </a:t>
              </a:r>
              <a:r>
                <a:rPr lang="zh-CN" altLang="en-US" dirty="0" smtClean="0"/>
                <a:t>等待</a:t>
              </a:r>
              <a:endParaRPr lang="en-US" altLang="zh-CN" dirty="0" smtClean="0"/>
            </a:p>
            <a:p>
              <a:pPr algn="l"/>
              <a:r>
                <a:rPr lang="en-US" altLang="zh-CN" dirty="0"/>
                <a:t> </a:t>
              </a:r>
              <a:r>
                <a:rPr lang="en-US" altLang="zh-CN" dirty="0" smtClean="0"/>
                <a:t>  R(B)=17            </a:t>
              </a:r>
              <a:r>
                <a:rPr lang="zh-CN" altLang="en-US" dirty="0" smtClean="0"/>
                <a:t>等待</a:t>
              </a:r>
              <a:endParaRPr lang="en-US" altLang="zh-CN" dirty="0"/>
            </a:p>
            <a:p>
              <a:pPr algn="l"/>
              <a:r>
                <a:rPr lang="en-US" altLang="zh-CN" dirty="0" smtClean="0"/>
                <a:t>   </a:t>
              </a:r>
              <a:r>
                <a:rPr lang="zh-CN" altLang="en-US" dirty="0" smtClean="0"/>
                <a:t>求和</a:t>
              </a:r>
              <a:r>
                <a:rPr lang="en-US" altLang="zh-CN" dirty="0" smtClean="0"/>
                <a:t>=33            </a:t>
              </a:r>
              <a:r>
                <a:rPr lang="zh-CN" altLang="en-US" dirty="0" smtClean="0"/>
                <a:t>等待</a:t>
              </a:r>
              <a:endParaRPr lang="en-US" altLang="zh-CN" dirty="0" smtClean="0"/>
            </a:p>
          </p:txBody>
        </p:sp>
        <p:cxnSp>
          <p:nvCxnSpPr>
            <p:cNvPr id="4" name="直接连接符 3"/>
            <p:cNvCxnSpPr>
              <a:stCxn id="3" idx="0"/>
              <a:endCxn id="3" idx="2"/>
            </p:cNvCxnSpPr>
            <p:nvPr/>
          </p:nvCxnSpPr>
          <p:spPr>
            <a:xfrm>
              <a:off x="3959932" y="1995686"/>
              <a:ext cx="0" cy="344863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2483768" y="2427734"/>
              <a:ext cx="29523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555776" y="266953"/>
            <a:ext cx="2304256" cy="461665"/>
          </a:xfrm>
          <a:prstGeom prst="rect">
            <a:avLst/>
          </a:prstGeom>
          <a:noFill/>
        </p:spPr>
        <p:txBody>
          <a:bodyPr wrap="square" rtlCol="0">
            <a:spAutoFit/>
          </a:bodyPr>
          <a:lstStyle/>
          <a:p>
            <a:pPr algn="l"/>
            <a:r>
              <a:rPr lang="en-US" altLang="zh-CN" sz="2400" b="1" dirty="0" smtClean="0">
                <a:latin typeface="+mj-ea"/>
                <a:ea typeface="+mj-ea"/>
              </a:rPr>
              <a:t>——</a:t>
            </a:r>
            <a:r>
              <a:rPr lang="zh-CN" altLang="en-US" sz="2400" b="1" dirty="0" smtClean="0">
                <a:latin typeface="幼圆" pitchFamily="49" charset="-122"/>
                <a:ea typeface="幼圆" pitchFamily="49" charset="-122"/>
              </a:rPr>
              <a:t>封锁协议</a:t>
            </a:r>
            <a:endParaRPr lang="zh-CN" altLang="en-US" sz="2400" b="1" dirty="0">
              <a:latin typeface="幼圆" pitchFamily="49" charset="-122"/>
              <a:ea typeface="幼圆" pitchFamily="49" charset="-122"/>
            </a:endParaRPr>
          </a:p>
        </p:txBody>
      </p:sp>
      <p:sp>
        <p:nvSpPr>
          <p:cNvPr id="11" name="Rectangle 2"/>
          <p:cNvSpPr txBox="1">
            <a:spLocks noChangeArrowheads="1"/>
          </p:cNvSpPr>
          <p:nvPr/>
        </p:nvSpPr>
        <p:spPr>
          <a:xfrm>
            <a:off x="1187624" y="1158"/>
            <a:ext cx="1440160" cy="912126"/>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600" b="0" dirty="0" smtClean="0">
                <a:latin typeface="+mn-ea"/>
                <a:ea typeface="+mn-ea"/>
              </a:rPr>
              <a:t>封 锁</a:t>
            </a:r>
            <a:endParaRPr lang="zh-CN" altLang="en-US" sz="3600" b="0" dirty="0">
              <a:latin typeface="+mn-ea"/>
              <a:ea typeface="+mn-ea"/>
            </a:endParaRPr>
          </a:p>
        </p:txBody>
      </p:sp>
      <p:sp>
        <p:nvSpPr>
          <p:cNvPr id="12" name="椭圆 11"/>
          <p:cNvSpPr/>
          <p:nvPr/>
        </p:nvSpPr>
        <p:spPr>
          <a:xfrm>
            <a:off x="323528" y="265212"/>
            <a:ext cx="504056" cy="52322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800" dirty="0"/>
              <a:t>2</a:t>
            </a:r>
            <a:endParaRPr lang="zh-CN" altLang="en-US" sz="2800" dirty="0"/>
          </a:p>
        </p:txBody>
      </p:sp>
      <p:sp>
        <p:nvSpPr>
          <p:cNvPr id="13" name="TextBox 12"/>
          <p:cNvSpPr txBox="1"/>
          <p:nvPr/>
        </p:nvSpPr>
        <p:spPr>
          <a:xfrm>
            <a:off x="5724128" y="1129308"/>
            <a:ext cx="2592288" cy="461665"/>
          </a:xfrm>
          <a:prstGeom prst="rect">
            <a:avLst/>
          </a:prstGeom>
          <a:noFill/>
        </p:spPr>
        <p:txBody>
          <a:bodyPr wrap="square" rtlCol="0">
            <a:spAutoFit/>
          </a:bodyPr>
          <a:lstStyle/>
          <a:p>
            <a:pPr marL="342900" indent="-342900">
              <a:buFont typeface="Wingdings" pitchFamily="2" charset="2"/>
              <a:buChar char="n"/>
            </a:pPr>
            <a:r>
              <a:rPr lang="zh-CN" altLang="en-US" sz="2400" dirty="0">
                <a:latin typeface="+mj-ea"/>
                <a:ea typeface="+mj-ea"/>
              </a:rPr>
              <a:t>三</a:t>
            </a:r>
            <a:r>
              <a:rPr lang="zh-CN" altLang="en-US" sz="2400" dirty="0" smtClean="0">
                <a:latin typeface="+mj-ea"/>
                <a:ea typeface="+mj-ea"/>
              </a:rPr>
              <a:t>级封锁协议：</a:t>
            </a:r>
            <a:endParaRPr lang="zh-CN" altLang="en-US" sz="2400" dirty="0">
              <a:latin typeface="+mj-ea"/>
              <a:ea typeface="+mj-ea"/>
            </a:endParaRPr>
          </a:p>
        </p:txBody>
      </p:sp>
      <p:sp>
        <p:nvSpPr>
          <p:cNvPr id="14" name="TextBox 13"/>
          <p:cNvSpPr txBox="1"/>
          <p:nvPr/>
        </p:nvSpPr>
        <p:spPr>
          <a:xfrm>
            <a:off x="5868144" y="1769379"/>
            <a:ext cx="2520280" cy="2308324"/>
          </a:xfrm>
          <a:prstGeom prst="rect">
            <a:avLst/>
          </a:prstGeom>
          <a:noFill/>
        </p:spPr>
        <p:txBody>
          <a:bodyPr wrap="square" rtlCol="0">
            <a:spAutoFit/>
          </a:bodyPr>
          <a:lstStyle/>
          <a:p>
            <a:pPr algn="l">
              <a:lnSpc>
                <a:spcPct val="150000"/>
              </a:lnSpc>
            </a:pPr>
            <a:r>
              <a:rPr lang="zh-CN" altLang="en-US" sz="2400" dirty="0" smtClean="0">
                <a:latin typeface="幼圆" pitchFamily="49" charset="-122"/>
                <a:ea typeface="幼圆" pitchFamily="49" charset="-122"/>
              </a:rPr>
              <a:t>事务</a:t>
            </a:r>
            <a:r>
              <a:rPr lang="en-US" altLang="zh-CN" sz="2400" dirty="0" smtClean="0">
                <a:latin typeface="幼圆" pitchFamily="49" charset="-122"/>
                <a:ea typeface="幼圆" pitchFamily="49" charset="-122"/>
              </a:rPr>
              <a:t>T</a:t>
            </a:r>
            <a:r>
              <a:rPr lang="zh-CN" altLang="en-US" sz="2400" dirty="0" smtClean="0">
                <a:latin typeface="幼圆" pitchFamily="49" charset="-122"/>
                <a:ea typeface="幼圆" pitchFamily="49" charset="-122"/>
              </a:rPr>
              <a:t>在读数据</a:t>
            </a:r>
            <a:r>
              <a:rPr lang="en-US" altLang="zh-CN" sz="2400" dirty="0">
                <a:latin typeface="幼圆" pitchFamily="49" charset="-122"/>
                <a:ea typeface="幼圆" pitchFamily="49" charset="-122"/>
              </a:rPr>
              <a:t>A</a:t>
            </a:r>
            <a:r>
              <a:rPr lang="zh-CN" altLang="en-US" sz="2400" dirty="0" smtClean="0">
                <a:latin typeface="幼圆" pitchFamily="49" charset="-122"/>
                <a:ea typeface="幼圆" pitchFamily="49" charset="-122"/>
              </a:rPr>
              <a:t>之前，先对其加</a:t>
            </a:r>
            <a:r>
              <a:rPr lang="en-US" altLang="zh-CN" sz="2400" dirty="0">
                <a:latin typeface="幼圆" pitchFamily="49" charset="-122"/>
                <a:ea typeface="幼圆" pitchFamily="49" charset="-122"/>
              </a:rPr>
              <a:t>S</a:t>
            </a:r>
            <a:r>
              <a:rPr lang="zh-CN" altLang="en-US" sz="2400" dirty="0" smtClean="0">
                <a:latin typeface="幼圆" pitchFamily="49" charset="-122"/>
                <a:ea typeface="幼圆" pitchFamily="49" charset="-122"/>
              </a:rPr>
              <a:t>锁，直到事务结束后释放</a:t>
            </a:r>
            <a:endParaRPr lang="zh-CN" altLang="en-US" sz="2400" dirty="0">
              <a:latin typeface="幼圆" pitchFamily="49" charset="-122"/>
              <a:ea typeface="幼圆" pitchFamily="49" charset="-122"/>
            </a:endParaRPr>
          </a:p>
        </p:txBody>
      </p:sp>
      <p:sp>
        <p:nvSpPr>
          <p:cNvPr id="6" name="左箭头 5"/>
          <p:cNvSpPr/>
          <p:nvPr/>
        </p:nvSpPr>
        <p:spPr>
          <a:xfrm>
            <a:off x="4716016" y="1273324"/>
            <a:ext cx="792088" cy="336037"/>
          </a:xfrm>
          <a:prstGeom prst="leftArrow">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17854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2292335633"/>
              </p:ext>
            </p:extLst>
          </p:nvPr>
        </p:nvGraphicFramePr>
        <p:xfrm>
          <a:off x="1115616" y="1897394"/>
          <a:ext cx="7299584" cy="2797892"/>
        </p:xfrm>
        <a:graphic>
          <a:graphicData uri="http://schemas.openxmlformats.org/drawingml/2006/table">
            <a:tbl>
              <a:tblPr firstRow="1" bandRow="1"/>
              <a:tblGrid>
                <a:gridCol w="912448"/>
                <a:gridCol w="912448"/>
                <a:gridCol w="912448"/>
                <a:gridCol w="912448"/>
                <a:gridCol w="912448"/>
                <a:gridCol w="912448"/>
                <a:gridCol w="912448"/>
                <a:gridCol w="912448"/>
              </a:tblGrid>
              <a:tr h="445473">
                <a:tc rowSpan="2">
                  <a:txBody>
                    <a:bodyPr/>
                    <a:lstStyle/>
                    <a:p>
                      <a:pPr algn="ctr"/>
                      <a:endParaRPr lang="zh-CN" altLang="en-US" sz="2000" dirty="0"/>
                    </a:p>
                  </a:txBody>
                  <a:tcPr marT="50800" marB="50800"/>
                </a:tc>
                <a:tc gridSpan="2">
                  <a:txBody>
                    <a:bodyPr/>
                    <a:lstStyle/>
                    <a:p>
                      <a:pPr algn="ctr"/>
                      <a:r>
                        <a:rPr lang="en-US" altLang="zh-CN" sz="2000" dirty="0" smtClean="0"/>
                        <a:t>X</a:t>
                      </a:r>
                      <a:r>
                        <a:rPr lang="zh-CN" altLang="en-US" sz="2000" dirty="0" smtClean="0"/>
                        <a:t>锁</a:t>
                      </a:r>
                      <a:endParaRPr lang="zh-CN" altLang="en-US" sz="2000" dirty="0"/>
                    </a:p>
                  </a:txBody>
                  <a:tcPr marT="50800" marB="50800"/>
                </a:tc>
                <a:tc hMerge="1">
                  <a:txBody>
                    <a:bodyPr/>
                    <a:lstStyle/>
                    <a:p>
                      <a:endParaRPr lang="zh-CN" altLang="en-US" dirty="0"/>
                    </a:p>
                  </a:txBody>
                  <a:tcPr/>
                </a:tc>
                <a:tc gridSpan="2">
                  <a:txBody>
                    <a:bodyPr/>
                    <a:lstStyle/>
                    <a:p>
                      <a:pPr algn="ctr"/>
                      <a:r>
                        <a:rPr lang="en-US" altLang="zh-CN" sz="2000" dirty="0" smtClean="0"/>
                        <a:t>S</a:t>
                      </a:r>
                      <a:r>
                        <a:rPr lang="zh-CN" altLang="en-US" sz="2000" dirty="0" smtClean="0"/>
                        <a:t>锁</a:t>
                      </a:r>
                      <a:endParaRPr lang="zh-CN" altLang="en-US" sz="2000" dirty="0"/>
                    </a:p>
                  </a:txBody>
                  <a:tcPr marT="50800" marB="50800"/>
                </a:tc>
                <a:tc hMerge="1">
                  <a:txBody>
                    <a:bodyPr/>
                    <a:lstStyle/>
                    <a:p>
                      <a:endParaRPr lang="zh-CN" altLang="en-US" dirty="0"/>
                    </a:p>
                  </a:txBody>
                  <a:tcPr/>
                </a:tc>
                <a:tc gridSpan="3">
                  <a:txBody>
                    <a:bodyPr/>
                    <a:lstStyle/>
                    <a:p>
                      <a:pPr algn="ctr"/>
                      <a:r>
                        <a:rPr lang="zh-CN" altLang="en-US" sz="2000" dirty="0" smtClean="0"/>
                        <a:t>一致性保证</a:t>
                      </a:r>
                      <a:endParaRPr lang="zh-CN" altLang="en-US" sz="2000" dirty="0"/>
                    </a:p>
                  </a:txBody>
                  <a:tcPr marT="50800" marB="50800"/>
                </a:tc>
                <a:tc hMerge="1">
                  <a:txBody>
                    <a:bodyPr/>
                    <a:lstStyle/>
                    <a:p>
                      <a:endParaRPr lang="zh-CN" altLang="en-US" dirty="0"/>
                    </a:p>
                  </a:txBody>
                  <a:tcPr/>
                </a:tc>
                <a:tc hMerge="1">
                  <a:txBody>
                    <a:bodyPr/>
                    <a:lstStyle/>
                    <a:p>
                      <a:endParaRPr lang="zh-CN" altLang="en-US" dirty="0"/>
                    </a:p>
                  </a:txBody>
                  <a:tcPr/>
                </a:tc>
              </a:tr>
              <a:tr h="711200">
                <a:tc vMerge="1">
                  <a:txBody>
                    <a:bodyPr/>
                    <a:lstStyle/>
                    <a:p>
                      <a:pPr algn="ctr"/>
                      <a:endParaRPr lang="zh-CN" altLang="en-US" dirty="0"/>
                    </a:p>
                  </a:txBody>
                  <a:tcPr/>
                </a:tc>
                <a:tc>
                  <a:txBody>
                    <a:bodyPr/>
                    <a:lstStyle/>
                    <a:p>
                      <a:pPr algn="ctr"/>
                      <a:r>
                        <a:rPr lang="zh-CN" altLang="en-US" sz="2000" dirty="0" smtClean="0"/>
                        <a:t>操作结束释放</a:t>
                      </a:r>
                      <a:endParaRPr lang="zh-CN" altLang="en-US" sz="2000" dirty="0"/>
                    </a:p>
                  </a:txBody>
                  <a:tcPr marT="50800" marB="50800"/>
                </a:tc>
                <a:tc>
                  <a:txBody>
                    <a:bodyPr/>
                    <a:lstStyle/>
                    <a:p>
                      <a:pPr algn="ctr"/>
                      <a:r>
                        <a:rPr lang="zh-CN" altLang="en-US" sz="2000" dirty="0" smtClean="0"/>
                        <a:t>事务结束释放</a:t>
                      </a:r>
                      <a:endParaRPr lang="zh-CN" altLang="en-US" sz="2000" dirty="0"/>
                    </a:p>
                  </a:txBody>
                  <a:tcPr marT="50800" marB="50800"/>
                </a:tc>
                <a:tc>
                  <a:txBody>
                    <a:bodyPr/>
                    <a:lstStyle/>
                    <a:p>
                      <a:pPr algn="ctr"/>
                      <a:r>
                        <a:rPr lang="zh-CN" altLang="en-US" sz="2000" dirty="0" smtClean="0"/>
                        <a:t>操作结束释放</a:t>
                      </a:r>
                      <a:endParaRPr lang="zh-CN" altLang="en-US" sz="2000" dirty="0"/>
                    </a:p>
                  </a:txBody>
                  <a:tcPr marT="50800" marB="50800"/>
                </a:tc>
                <a:tc>
                  <a:txBody>
                    <a:bodyPr/>
                    <a:lstStyle/>
                    <a:p>
                      <a:pPr algn="ctr"/>
                      <a:r>
                        <a:rPr lang="zh-CN" altLang="en-US" sz="2000" dirty="0" smtClean="0"/>
                        <a:t>事务结束释放</a:t>
                      </a:r>
                      <a:endParaRPr lang="zh-CN" altLang="en-US" sz="2000" dirty="0"/>
                    </a:p>
                  </a:txBody>
                  <a:tcPr marT="50800" marB="50800"/>
                </a:tc>
                <a:tc>
                  <a:txBody>
                    <a:bodyPr/>
                    <a:lstStyle/>
                    <a:p>
                      <a:pPr algn="ctr"/>
                      <a:r>
                        <a:rPr lang="zh-CN" altLang="en-US" sz="2000" dirty="0" smtClean="0"/>
                        <a:t>不丢失修改</a:t>
                      </a:r>
                      <a:endParaRPr lang="zh-CN" altLang="en-US" sz="2000" dirty="0"/>
                    </a:p>
                  </a:txBody>
                  <a:tcPr marT="50800" marB="50800"/>
                </a:tc>
                <a:tc>
                  <a:txBody>
                    <a:bodyPr/>
                    <a:lstStyle/>
                    <a:p>
                      <a:pPr algn="ctr"/>
                      <a:r>
                        <a:rPr lang="zh-CN" altLang="en-US" sz="2000" dirty="0" smtClean="0"/>
                        <a:t>不读脏数据</a:t>
                      </a:r>
                      <a:endParaRPr lang="zh-CN" altLang="en-US" sz="2000" dirty="0"/>
                    </a:p>
                  </a:txBody>
                  <a:tcPr marT="50800" marB="50800"/>
                </a:tc>
                <a:tc>
                  <a:txBody>
                    <a:bodyPr/>
                    <a:lstStyle/>
                    <a:p>
                      <a:pPr algn="ctr"/>
                      <a:r>
                        <a:rPr lang="zh-CN" altLang="en-US" sz="2000" dirty="0" smtClean="0"/>
                        <a:t>可重复读</a:t>
                      </a:r>
                      <a:endParaRPr lang="zh-CN" altLang="en-US" sz="2000" dirty="0"/>
                    </a:p>
                  </a:txBody>
                  <a:tcPr marT="50800" marB="50800"/>
                </a:tc>
              </a:tr>
              <a:tr h="445473">
                <a:tc>
                  <a:txBody>
                    <a:bodyPr/>
                    <a:lstStyle/>
                    <a:p>
                      <a:pPr algn="ctr"/>
                      <a:r>
                        <a:rPr lang="zh-CN" altLang="en-US" sz="2000" dirty="0" smtClean="0"/>
                        <a:t>一级</a:t>
                      </a:r>
                      <a:endParaRPr lang="zh-CN" altLang="en-US" sz="2000" dirty="0"/>
                    </a:p>
                  </a:txBody>
                  <a:tcPr marT="50800" marB="50800"/>
                </a:tc>
                <a:tc>
                  <a:txBody>
                    <a:bodyPr/>
                    <a:lstStyle/>
                    <a:p>
                      <a:pPr algn="ctr"/>
                      <a:endParaRPr lang="zh-CN" altLang="en-US" sz="2000" dirty="0"/>
                    </a:p>
                  </a:txBody>
                  <a:tcPr marT="50800" marB="5080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t>√</a:t>
                      </a:r>
                    </a:p>
                  </a:txBody>
                  <a:tcPr marT="50800" marB="50800"/>
                </a:tc>
                <a:tc>
                  <a:txBody>
                    <a:bodyPr/>
                    <a:lstStyle/>
                    <a:p>
                      <a:pPr algn="ctr"/>
                      <a:endParaRPr lang="zh-CN" altLang="en-US" sz="2000"/>
                    </a:p>
                  </a:txBody>
                  <a:tcPr marT="50800" marB="50800"/>
                </a:tc>
                <a:tc>
                  <a:txBody>
                    <a:bodyPr/>
                    <a:lstStyle/>
                    <a:p>
                      <a:pPr algn="ctr"/>
                      <a:endParaRPr lang="zh-CN" altLang="en-US" sz="2000"/>
                    </a:p>
                  </a:txBody>
                  <a:tcPr marT="50800" marB="5080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t>√</a:t>
                      </a:r>
                    </a:p>
                  </a:txBody>
                  <a:tcPr marT="50800" marB="50800"/>
                </a:tc>
                <a:tc>
                  <a:txBody>
                    <a:bodyPr/>
                    <a:lstStyle/>
                    <a:p>
                      <a:pPr algn="ctr"/>
                      <a:endParaRPr lang="zh-CN" altLang="en-US" sz="2000"/>
                    </a:p>
                  </a:txBody>
                  <a:tcPr marT="50800" marB="50800"/>
                </a:tc>
                <a:tc>
                  <a:txBody>
                    <a:bodyPr/>
                    <a:lstStyle/>
                    <a:p>
                      <a:pPr algn="ctr"/>
                      <a:endParaRPr lang="zh-CN" altLang="en-US" sz="2000"/>
                    </a:p>
                  </a:txBody>
                  <a:tcPr marT="50800" marB="50800"/>
                </a:tc>
              </a:tr>
              <a:tr h="445473">
                <a:tc>
                  <a:txBody>
                    <a:bodyPr/>
                    <a:lstStyle/>
                    <a:p>
                      <a:pPr algn="ctr"/>
                      <a:r>
                        <a:rPr lang="zh-CN" altLang="en-US" sz="2000" dirty="0" smtClean="0"/>
                        <a:t>二级</a:t>
                      </a:r>
                      <a:endParaRPr lang="zh-CN" altLang="en-US" sz="2000" dirty="0"/>
                    </a:p>
                  </a:txBody>
                  <a:tcPr marT="50800" marB="50800"/>
                </a:tc>
                <a:tc>
                  <a:txBody>
                    <a:bodyPr/>
                    <a:lstStyle/>
                    <a:p>
                      <a:pPr algn="ctr"/>
                      <a:endParaRPr lang="zh-CN" altLang="en-US" sz="2000"/>
                    </a:p>
                  </a:txBody>
                  <a:tcPr marT="50800" marB="5080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t>√</a:t>
                      </a:r>
                    </a:p>
                  </a:txBody>
                  <a:tcPr marT="50800" marB="5080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t>√</a:t>
                      </a:r>
                    </a:p>
                  </a:txBody>
                  <a:tcPr marT="50800" marB="50800"/>
                </a:tc>
                <a:tc>
                  <a:txBody>
                    <a:bodyPr/>
                    <a:lstStyle/>
                    <a:p>
                      <a:pPr algn="ctr"/>
                      <a:endParaRPr lang="zh-CN" altLang="en-US" sz="2000"/>
                    </a:p>
                  </a:txBody>
                  <a:tcPr marT="50800" marB="5080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t>√</a:t>
                      </a:r>
                    </a:p>
                  </a:txBody>
                  <a:tcPr marT="50800" marB="5080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t>√</a:t>
                      </a:r>
                    </a:p>
                  </a:txBody>
                  <a:tcPr marT="50800" marB="50800"/>
                </a:tc>
                <a:tc>
                  <a:txBody>
                    <a:bodyPr/>
                    <a:lstStyle/>
                    <a:p>
                      <a:pPr algn="ctr"/>
                      <a:endParaRPr lang="zh-CN" altLang="en-US" sz="2000"/>
                    </a:p>
                  </a:txBody>
                  <a:tcPr marT="50800" marB="50800"/>
                </a:tc>
              </a:tr>
              <a:tr h="445473">
                <a:tc>
                  <a:txBody>
                    <a:bodyPr/>
                    <a:lstStyle/>
                    <a:p>
                      <a:pPr algn="ctr"/>
                      <a:r>
                        <a:rPr lang="zh-CN" altLang="en-US" sz="2000" dirty="0" smtClean="0"/>
                        <a:t>三级</a:t>
                      </a:r>
                      <a:endParaRPr lang="zh-CN" altLang="en-US" sz="2000" dirty="0"/>
                    </a:p>
                  </a:txBody>
                  <a:tcPr marT="50800" marB="50800"/>
                </a:tc>
                <a:tc>
                  <a:txBody>
                    <a:bodyPr/>
                    <a:lstStyle/>
                    <a:p>
                      <a:pPr algn="ctr"/>
                      <a:endParaRPr lang="zh-CN" altLang="en-US" sz="2000"/>
                    </a:p>
                  </a:txBody>
                  <a:tcPr marT="50800" marB="5080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t>√</a:t>
                      </a:r>
                    </a:p>
                  </a:txBody>
                  <a:tcPr marT="50800" marB="50800"/>
                </a:tc>
                <a:tc>
                  <a:txBody>
                    <a:bodyPr/>
                    <a:lstStyle/>
                    <a:p>
                      <a:pPr algn="ctr"/>
                      <a:endParaRPr lang="zh-CN" altLang="en-US" sz="2000"/>
                    </a:p>
                  </a:txBody>
                  <a:tcPr marT="50800" marB="5080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t>√</a:t>
                      </a:r>
                    </a:p>
                  </a:txBody>
                  <a:tcPr marT="50800" marB="5080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t>√</a:t>
                      </a:r>
                    </a:p>
                  </a:txBody>
                  <a:tcPr marT="50800" marB="5080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t>√</a:t>
                      </a:r>
                    </a:p>
                  </a:txBody>
                  <a:tcPr marT="50800" marB="5080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t>√</a:t>
                      </a:r>
                    </a:p>
                  </a:txBody>
                  <a:tcPr marT="50800" marB="50800"/>
                </a:tc>
              </a:tr>
            </a:tbl>
          </a:graphicData>
        </a:graphic>
      </p:graphicFrame>
      <p:sp>
        <p:nvSpPr>
          <p:cNvPr id="6" name="TextBox 5"/>
          <p:cNvSpPr txBox="1"/>
          <p:nvPr/>
        </p:nvSpPr>
        <p:spPr>
          <a:xfrm>
            <a:off x="1403648" y="4697705"/>
            <a:ext cx="6912768" cy="461665"/>
          </a:xfrm>
          <a:prstGeom prst="rect">
            <a:avLst/>
          </a:prstGeom>
          <a:noFill/>
        </p:spPr>
        <p:txBody>
          <a:bodyPr wrap="square" rtlCol="0">
            <a:spAutoFit/>
          </a:bodyPr>
          <a:lstStyle/>
          <a:p>
            <a:r>
              <a:rPr lang="zh-CN" altLang="en-US" sz="2400" dirty="0" smtClean="0"/>
              <a:t>问题：为什么要对封锁协议进行分级处理呢？</a:t>
            </a:r>
            <a:endParaRPr lang="zh-CN" altLang="en-US" sz="2400" dirty="0"/>
          </a:p>
        </p:txBody>
      </p:sp>
      <p:sp>
        <p:nvSpPr>
          <p:cNvPr id="4" name="TextBox 3"/>
          <p:cNvSpPr txBox="1"/>
          <p:nvPr/>
        </p:nvSpPr>
        <p:spPr>
          <a:xfrm>
            <a:off x="2555776" y="266953"/>
            <a:ext cx="2304256" cy="461665"/>
          </a:xfrm>
          <a:prstGeom prst="rect">
            <a:avLst/>
          </a:prstGeom>
          <a:noFill/>
        </p:spPr>
        <p:txBody>
          <a:bodyPr wrap="square" rtlCol="0">
            <a:spAutoFit/>
          </a:bodyPr>
          <a:lstStyle/>
          <a:p>
            <a:pPr algn="l"/>
            <a:r>
              <a:rPr lang="en-US" altLang="zh-CN" sz="2400" b="1" dirty="0" smtClean="0">
                <a:latin typeface="+mj-ea"/>
                <a:ea typeface="+mj-ea"/>
              </a:rPr>
              <a:t>——</a:t>
            </a:r>
            <a:r>
              <a:rPr lang="zh-CN" altLang="en-US" sz="2400" b="1" dirty="0" smtClean="0">
                <a:latin typeface="幼圆" pitchFamily="49" charset="-122"/>
                <a:ea typeface="幼圆" pitchFamily="49" charset="-122"/>
              </a:rPr>
              <a:t>封锁协议</a:t>
            </a:r>
            <a:endParaRPr lang="zh-CN" altLang="en-US" sz="2400" b="1" dirty="0">
              <a:latin typeface="幼圆" pitchFamily="49" charset="-122"/>
              <a:ea typeface="幼圆" pitchFamily="49" charset="-122"/>
            </a:endParaRPr>
          </a:p>
        </p:txBody>
      </p:sp>
      <p:sp>
        <p:nvSpPr>
          <p:cNvPr id="7" name="Rectangle 2"/>
          <p:cNvSpPr txBox="1">
            <a:spLocks noChangeArrowheads="1"/>
          </p:cNvSpPr>
          <p:nvPr/>
        </p:nvSpPr>
        <p:spPr>
          <a:xfrm>
            <a:off x="1187624" y="1158"/>
            <a:ext cx="1440160" cy="912126"/>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600" b="0" dirty="0" smtClean="0">
                <a:latin typeface="+mn-ea"/>
                <a:ea typeface="+mn-ea"/>
              </a:rPr>
              <a:t>封 锁</a:t>
            </a:r>
            <a:endParaRPr lang="zh-CN" altLang="en-US" sz="3600" b="0" dirty="0">
              <a:latin typeface="+mn-ea"/>
              <a:ea typeface="+mn-ea"/>
            </a:endParaRPr>
          </a:p>
        </p:txBody>
      </p:sp>
      <p:sp>
        <p:nvSpPr>
          <p:cNvPr id="8" name="椭圆 7"/>
          <p:cNvSpPr/>
          <p:nvPr/>
        </p:nvSpPr>
        <p:spPr>
          <a:xfrm>
            <a:off x="323528" y="265212"/>
            <a:ext cx="504056" cy="52322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800" dirty="0"/>
              <a:t>2</a:t>
            </a:r>
            <a:endParaRPr lang="zh-CN" altLang="en-US" sz="2800" dirty="0"/>
          </a:p>
        </p:txBody>
      </p:sp>
    </p:spTree>
    <p:extLst>
      <p:ext uri="{BB962C8B-B14F-4D97-AF65-F5344CB8AC3E}">
        <p14:creationId xmlns:p14="http://schemas.microsoft.com/office/powerpoint/2010/main" val="4294690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1640" y="121196"/>
            <a:ext cx="3024336" cy="646331"/>
          </a:xfrm>
          <a:prstGeom prst="rect">
            <a:avLst/>
          </a:prstGeom>
          <a:noFill/>
        </p:spPr>
        <p:txBody>
          <a:bodyPr wrap="square" rtlCol="0">
            <a:spAutoFit/>
          </a:bodyPr>
          <a:lstStyle/>
          <a:p>
            <a:r>
              <a:rPr lang="zh-CN" altLang="en-US" sz="3600" b="0" dirty="0" smtClean="0">
                <a:latin typeface="+mn-ea"/>
                <a:ea typeface="+mn-ea"/>
              </a:rPr>
              <a:t>总结与思考</a:t>
            </a:r>
            <a:endParaRPr lang="zh-CN" altLang="en-US" sz="3600" b="0" dirty="0">
              <a:latin typeface="+mn-ea"/>
              <a:ea typeface="+mn-ea"/>
            </a:endParaRPr>
          </a:p>
        </p:txBody>
      </p:sp>
      <p:sp>
        <p:nvSpPr>
          <p:cNvPr id="3" name="矩形 2"/>
          <p:cNvSpPr/>
          <p:nvPr/>
        </p:nvSpPr>
        <p:spPr>
          <a:xfrm>
            <a:off x="1331640" y="1345332"/>
            <a:ext cx="6552728" cy="738664"/>
          </a:xfrm>
          <a:prstGeom prst="rect">
            <a:avLst/>
          </a:prstGeom>
        </p:spPr>
        <p:txBody>
          <a:bodyPr wrap="square">
            <a:spAutoFit/>
          </a:bodyPr>
          <a:lstStyle/>
          <a:p>
            <a:pPr algn="l">
              <a:lnSpc>
                <a:spcPct val="150000"/>
              </a:lnSpc>
            </a:pPr>
            <a:r>
              <a:rPr lang="en-US" altLang="zh-CN" sz="2800" dirty="0" smtClean="0">
                <a:latin typeface="幼圆" pitchFamily="49" charset="-122"/>
                <a:ea typeface="幼圆" pitchFamily="49" charset="-122"/>
              </a:rPr>
              <a:t>1.</a:t>
            </a:r>
            <a:r>
              <a:rPr lang="zh-CN" altLang="en-US" sz="2800" dirty="0" smtClean="0">
                <a:latin typeface="幼圆" pitchFamily="49" charset="-122"/>
                <a:ea typeface="幼圆" pitchFamily="49" charset="-122"/>
              </a:rPr>
              <a:t> </a:t>
            </a:r>
            <a:r>
              <a:rPr lang="zh-CN" altLang="en-US" sz="2800" dirty="0">
                <a:latin typeface="幼圆" pitchFamily="49" charset="-122"/>
                <a:ea typeface="幼圆" pitchFamily="49" charset="-122"/>
              </a:rPr>
              <a:t>封锁会带来什么样的负面问题呢</a:t>
            </a:r>
            <a:r>
              <a:rPr lang="zh-CN" altLang="en-US" sz="2800" dirty="0" smtClean="0">
                <a:latin typeface="幼圆" pitchFamily="49" charset="-122"/>
                <a:ea typeface="幼圆" pitchFamily="49" charset="-122"/>
              </a:rPr>
              <a:t>？</a:t>
            </a:r>
            <a:endParaRPr lang="en-US" altLang="zh-CN" sz="2800" dirty="0">
              <a:latin typeface="幼圆" pitchFamily="49" charset="-122"/>
              <a:ea typeface="幼圆" pitchFamily="49" charset="-122"/>
            </a:endParaRPr>
          </a:p>
        </p:txBody>
      </p:sp>
      <p:sp>
        <p:nvSpPr>
          <p:cNvPr id="4" name="矩形 3"/>
          <p:cNvSpPr/>
          <p:nvPr/>
        </p:nvSpPr>
        <p:spPr>
          <a:xfrm>
            <a:off x="1115616" y="3073524"/>
            <a:ext cx="7632848" cy="1384995"/>
          </a:xfrm>
          <a:prstGeom prst="rect">
            <a:avLst/>
          </a:prstGeom>
        </p:spPr>
        <p:txBody>
          <a:bodyPr wrap="square">
            <a:spAutoFit/>
          </a:bodyPr>
          <a:lstStyle/>
          <a:p>
            <a:pPr algn="l">
              <a:lnSpc>
                <a:spcPct val="150000"/>
              </a:lnSpc>
            </a:pPr>
            <a:r>
              <a:rPr lang="en-US" altLang="zh-CN" sz="2800" dirty="0">
                <a:latin typeface="幼圆" pitchFamily="49" charset="-122"/>
                <a:ea typeface="幼圆" pitchFamily="49" charset="-122"/>
              </a:rPr>
              <a:t> </a:t>
            </a:r>
            <a:r>
              <a:rPr lang="en-US" altLang="zh-CN" sz="2800" dirty="0" smtClean="0">
                <a:latin typeface="幼圆" pitchFamily="49" charset="-122"/>
                <a:ea typeface="幼圆" pitchFamily="49" charset="-122"/>
              </a:rPr>
              <a:t>2. </a:t>
            </a:r>
            <a:r>
              <a:rPr lang="zh-CN" altLang="en-US" sz="2800" dirty="0">
                <a:latin typeface="幼圆" pitchFamily="49" charset="-122"/>
                <a:ea typeface="幼圆" pitchFamily="49" charset="-122"/>
              </a:rPr>
              <a:t>只要遵守三级封锁协议就一定能保证</a:t>
            </a:r>
            <a:r>
              <a:rPr lang="zh-CN" altLang="en-US" sz="2800" dirty="0" smtClean="0">
                <a:latin typeface="幼圆" pitchFamily="49" charset="-122"/>
                <a:ea typeface="幼圆" pitchFamily="49" charset="-122"/>
              </a:rPr>
              <a:t>事务 </a:t>
            </a:r>
            <a:endParaRPr lang="en-US" altLang="zh-CN" sz="2800" dirty="0" smtClean="0">
              <a:latin typeface="幼圆" pitchFamily="49" charset="-122"/>
              <a:ea typeface="幼圆" pitchFamily="49" charset="-122"/>
            </a:endParaRPr>
          </a:p>
          <a:p>
            <a:pPr algn="l">
              <a:lnSpc>
                <a:spcPct val="150000"/>
              </a:lnSpc>
            </a:pPr>
            <a:r>
              <a:rPr lang="en-US" altLang="zh-CN" sz="2800" dirty="0">
                <a:latin typeface="幼圆" pitchFamily="49" charset="-122"/>
                <a:ea typeface="幼圆" pitchFamily="49" charset="-122"/>
              </a:rPr>
              <a:t> </a:t>
            </a:r>
            <a:r>
              <a:rPr lang="en-US" altLang="zh-CN" sz="2800" dirty="0" smtClean="0">
                <a:latin typeface="幼圆" pitchFamily="49" charset="-122"/>
                <a:ea typeface="幼圆" pitchFamily="49" charset="-122"/>
              </a:rPr>
              <a:t>   </a:t>
            </a:r>
            <a:r>
              <a:rPr lang="zh-CN" altLang="en-US" sz="2800" dirty="0" smtClean="0">
                <a:latin typeface="幼圆" pitchFamily="49" charset="-122"/>
                <a:ea typeface="幼圆" pitchFamily="49" charset="-122"/>
              </a:rPr>
              <a:t>的</a:t>
            </a:r>
            <a:r>
              <a:rPr lang="zh-CN" altLang="en-US" sz="2800" dirty="0">
                <a:latin typeface="幼圆" pitchFamily="49" charset="-122"/>
                <a:ea typeface="幼圆" pitchFamily="49" charset="-122"/>
              </a:rPr>
              <a:t>调度结果是正确的吗</a:t>
            </a:r>
            <a:r>
              <a:rPr lang="zh-CN" altLang="en-US" sz="2800" dirty="0" smtClean="0">
                <a:latin typeface="幼圆" pitchFamily="49" charset="-122"/>
                <a:ea typeface="幼圆" pitchFamily="49" charset="-122"/>
              </a:rPr>
              <a:t>？</a:t>
            </a:r>
            <a:endParaRPr lang="zh-CN" altLang="en-US" sz="2800" dirty="0"/>
          </a:p>
        </p:txBody>
      </p:sp>
      <p:sp>
        <p:nvSpPr>
          <p:cNvPr id="5" name="TextBox 4"/>
          <p:cNvSpPr txBox="1"/>
          <p:nvPr/>
        </p:nvSpPr>
        <p:spPr>
          <a:xfrm>
            <a:off x="5364088" y="2209428"/>
            <a:ext cx="2607096" cy="523220"/>
          </a:xfrm>
          <a:prstGeom prst="rect">
            <a:avLst/>
          </a:prstGeom>
          <a:noFill/>
        </p:spPr>
        <p:txBody>
          <a:bodyPr wrap="square" rtlCol="0">
            <a:spAutoFit/>
          </a:bodyPr>
          <a:lstStyle/>
          <a:p>
            <a:r>
              <a:rPr lang="en-US" altLang="zh-CN" sz="2800" dirty="0" smtClean="0">
                <a:latin typeface="+mj-ea"/>
                <a:ea typeface="+mj-ea"/>
              </a:rPr>
              <a:t>—— </a:t>
            </a:r>
            <a:r>
              <a:rPr lang="zh-CN" altLang="en-US" sz="2800" dirty="0" smtClean="0">
                <a:latin typeface="+mj-ea"/>
                <a:ea typeface="+mj-ea"/>
              </a:rPr>
              <a:t>死锁问题</a:t>
            </a:r>
            <a:endParaRPr lang="zh-CN" altLang="en-US" sz="2800" dirty="0">
              <a:latin typeface="+mj-ea"/>
              <a:ea typeface="+mj-ea"/>
            </a:endParaRPr>
          </a:p>
        </p:txBody>
      </p:sp>
      <p:sp>
        <p:nvSpPr>
          <p:cNvPr id="6" name="矩形 5"/>
          <p:cNvSpPr/>
          <p:nvPr/>
        </p:nvSpPr>
        <p:spPr>
          <a:xfrm>
            <a:off x="5358683" y="4388252"/>
            <a:ext cx="3114956" cy="523220"/>
          </a:xfrm>
          <a:prstGeom prst="rect">
            <a:avLst/>
          </a:prstGeom>
        </p:spPr>
        <p:txBody>
          <a:bodyPr wrap="none">
            <a:spAutoFit/>
          </a:bodyPr>
          <a:lstStyle/>
          <a:p>
            <a:r>
              <a:rPr lang="en-US" altLang="zh-CN" sz="2800" dirty="0">
                <a:latin typeface="+mj-ea"/>
                <a:ea typeface="+mj-ea"/>
              </a:rPr>
              <a:t>——</a:t>
            </a:r>
            <a:r>
              <a:rPr lang="zh-CN" altLang="en-US" sz="2800" dirty="0" smtClean="0">
                <a:latin typeface="+mj-ea"/>
                <a:ea typeface="+mj-ea"/>
              </a:rPr>
              <a:t>可</a:t>
            </a:r>
            <a:r>
              <a:rPr lang="zh-CN" altLang="en-US" sz="2800" dirty="0">
                <a:latin typeface="+mj-ea"/>
                <a:ea typeface="+mj-ea"/>
              </a:rPr>
              <a:t>串行化问题</a:t>
            </a:r>
          </a:p>
        </p:txBody>
      </p:sp>
    </p:spTree>
    <p:extLst>
      <p:ext uri="{BB962C8B-B14F-4D97-AF65-F5344CB8AC3E}">
        <p14:creationId xmlns:p14="http://schemas.microsoft.com/office/powerpoint/2010/main" val="1779264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500" fill="hold"/>
                                        <p:tgtEl>
                                          <p:spTgt spid="6"/>
                                        </p:tgtEl>
                                        <p:attrNameLst>
                                          <p:attrName>ppt_w</p:attrName>
                                        </p:attrNameLst>
                                      </p:cBhvr>
                                      <p:tavLst>
                                        <p:tav tm="0">
                                          <p:val>
                                            <p:fltVal val="0"/>
                                          </p:val>
                                        </p:tav>
                                        <p:tav tm="100000">
                                          <p:val>
                                            <p:strVal val="#ppt_w"/>
                                          </p:val>
                                        </p:tav>
                                      </p:tavLst>
                                    </p:anim>
                                    <p:anim calcmode="lin" valueType="num">
                                      <p:cBhvr>
                                        <p:cTn id="25" dur="500" fill="hold"/>
                                        <p:tgtEl>
                                          <p:spTgt spid="6"/>
                                        </p:tgtEl>
                                        <p:attrNameLst>
                                          <p:attrName>ppt_h</p:attrName>
                                        </p:attrNameLst>
                                      </p:cBhvr>
                                      <p:tavLst>
                                        <p:tav tm="0">
                                          <p:val>
                                            <p:fltVal val="0"/>
                                          </p:val>
                                        </p:tav>
                                        <p:tav tm="100000">
                                          <p:val>
                                            <p:strVal val="#ppt_h"/>
                                          </p:val>
                                        </p:tav>
                                      </p:tavLst>
                                    </p:anim>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67546" y="483742"/>
            <a:ext cx="2447925" cy="53842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n-US" altLang="zh-CN" sz="3600" cap="none"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ea"/>
              </a:rPr>
              <a:t>Contents</a:t>
            </a:r>
            <a:endParaRPr lang="zh-CN" altLang="en-US" sz="3600" cap="none"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j-ea"/>
            </a:endParaRPr>
          </a:p>
        </p:txBody>
      </p:sp>
      <p:sp>
        <p:nvSpPr>
          <p:cNvPr id="5" name="椭圆 4"/>
          <p:cNvSpPr/>
          <p:nvPr/>
        </p:nvSpPr>
        <p:spPr>
          <a:xfrm>
            <a:off x="3275856" y="1542192"/>
            <a:ext cx="504056" cy="52322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800" dirty="0"/>
              <a:t>2</a:t>
            </a:r>
            <a:endParaRPr lang="zh-CN" altLang="en-US" sz="2800" dirty="0"/>
          </a:p>
        </p:txBody>
      </p:sp>
      <p:sp>
        <p:nvSpPr>
          <p:cNvPr id="9" name="椭圆 8"/>
          <p:cNvSpPr/>
          <p:nvPr/>
        </p:nvSpPr>
        <p:spPr>
          <a:xfrm>
            <a:off x="4355976" y="4797404"/>
            <a:ext cx="504056" cy="455526"/>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6</a:t>
            </a:r>
            <a:endParaRPr lang="zh-CN" altLang="en-US" sz="3200" dirty="0"/>
          </a:p>
        </p:txBody>
      </p:sp>
      <p:sp>
        <p:nvSpPr>
          <p:cNvPr id="11" name="椭圆 10"/>
          <p:cNvSpPr/>
          <p:nvPr/>
        </p:nvSpPr>
        <p:spPr>
          <a:xfrm>
            <a:off x="3057438" y="796320"/>
            <a:ext cx="504056" cy="48745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smtClean="0"/>
              <a:t>1</a:t>
            </a:r>
            <a:endParaRPr lang="zh-CN" altLang="en-US" sz="3200" dirty="0"/>
          </a:p>
        </p:txBody>
      </p:sp>
      <p:sp>
        <p:nvSpPr>
          <p:cNvPr id="13" name="椭圆 12"/>
          <p:cNvSpPr/>
          <p:nvPr/>
        </p:nvSpPr>
        <p:spPr>
          <a:xfrm>
            <a:off x="3563888" y="2353445"/>
            <a:ext cx="499794" cy="504056"/>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3</a:t>
            </a:r>
            <a:endParaRPr lang="zh-CN" altLang="en-US" sz="3200" dirty="0"/>
          </a:p>
        </p:txBody>
      </p:sp>
      <p:sp>
        <p:nvSpPr>
          <p:cNvPr id="15" name="椭圆 14"/>
          <p:cNvSpPr/>
          <p:nvPr/>
        </p:nvSpPr>
        <p:spPr>
          <a:xfrm>
            <a:off x="3851921" y="3198376"/>
            <a:ext cx="468052" cy="45121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4</a:t>
            </a:r>
            <a:endParaRPr lang="zh-CN" altLang="en-US" sz="3200" dirty="0"/>
          </a:p>
        </p:txBody>
      </p:sp>
      <p:sp>
        <p:nvSpPr>
          <p:cNvPr id="17" name="椭圆 16"/>
          <p:cNvSpPr/>
          <p:nvPr/>
        </p:nvSpPr>
        <p:spPr>
          <a:xfrm>
            <a:off x="4131645" y="3914075"/>
            <a:ext cx="432048" cy="47475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5</a:t>
            </a:r>
            <a:endParaRPr lang="zh-CN" altLang="en-US" sz="3200" dirty="0"/>
          </a:p>
        </p:txBody>
      </p:sp>
      <p:sp>
        <p:nvSpPr>
          <p:cNvPr id="2" name="矩形 1"/>
          <p:cNvSpPr/>
          <p:nvPr/>
        </p:nvSpPr>
        <p:spPr>
          <a:xfrm>
            <a:off x="3581306" y="625252"/>
            <a:ext cx="5562694" cy="732508"/>
          </a:xfrm>
          <a:prstGeom prst="rect">
            <a:avLst/>
          </a:prstGeom>
        </p:spPr>
        <p:txBody>
          <a:bodyPr wrap="square">
            <a:spAutoFit/>
          </a:bodyPr>
          <a:lstStyle/>
          <a:p>
            <a:pPr algn="just" fontAlgn="auto">
              <a:lnSpc>
                <a:spcPct val="130000"/>
              </a:lnSpc>
              <a:spcAft>
                <a:spcPts val="0"/>
              </a:spcAft>
            </a:pPr>
            <a:r>
              <a:rPr lang="zh-CN" altLang="en-US" sz="3200" b="0" dirty="0" smtClean="0">
                <a:latin typeface="+mn-ea"/>
                <a:ea typeface="+mn-ea"/>
              </a:rPr>
              <a:t>并发</a:t>
            </a:r>
            <a:r>
              <a:rPr lang="zh-CN" altLang="en-US" sz="3200" b="0" dirty="0">
                <a:latin typeface="+mn-ea"/>
                <a:ea typeface="+mn-ea"/>
              </a:rPr>
              <a:t>控制概</a:t>
            </a:r>
            <a:r>
              <a:rPr lang="zh-CN" altLang="en-US" sz="3200" b="0" dirty="0" smtClean="0">
                <a:latin typeface="+mn-ea"/>
                <a:ea typeface="+mn-ea"/>
              </a:rPr>
              <a:t>述及事务特性回顾</a:t>
            </a:r>
            <a:endParaRPr lang="zh-CN" altLang="en-US" sz="3200" b="0" dirty="0">
              <a:latin typeface="+mn-ea"/>
              <a:ea typeface="+mn-ea"/>
            </a:endParaRPr>
          </a:p>
        </p:txBody>
      </p:sp>
      <p:sp>
        <p:nvSpPr>
          <p:cNvPr id="20" name="矩形 19"/>
          <p:cNvSpPr/>
          <p:nvPr/>
        </p:nvSpPr>
        <p:spPr>
          <a:xfrm>
            <a:off x="3912010" y="1423698"/>
            <a:ext cx="1005403" cy="641714"/>
          </a:xfrm>
          <a:prstGeom prst="rect">
            <a:avLst/>
          </a:prstGeom>
        </p:spPr>
        <p:txBody>
          <a:bodyPr wrap="none">
            <a:spAutoFit/>
          </a:bodyPr>
          <a:lstStyle/>
          <a:p>
            <a:pPr algn="just" fontAlgn="auto">
              <a:lnSpc>
                <a:spcPct val="130000"/>
              </a:lnSpc>
              <a:spcAft>
                <a:spcPts val="0"/>
              </a:spcAft>
            </a:pPr>
            <a:r>
              <a:rPr lang="zh-CN" altLang="en-US" sz="3200" b="0" dirty="0" smtClean="0">
                <a:latin typeface="+mn-ea"/>
                <a:ea typeface="+mn-ea"/>
              </a:rPr>
              <a:t>封锁</a:t>
            </a:r>
            <a:endParaRPr lang="zh-CN" altLang="en-US" sz="3200" b="0" dirty="0">
              <a:latin typeface="+mn-ea"/>
              <a:ea typeface="+mn-ea"/>
            </a:endParaRPr>
          </a:p>
        </p:txBody>
      </p:sp>
      <p:sp>
        <p:nvSpPr>
          <p:cNvPr id="21" name="矩形 20"/>
          <p:cNvSpPr/>
          <p:nvPr/>
        </p:nvSpPr>
        <p:spPr>
          <a:xfrm>
            <a:off x="4063682" y="2199736"/>
            <a:ext cx="2236510" cy="641714"/>
          </a:xfrm>
          <a:prstGeom prst="rect">
            <a:avLst/>
          </a:prstGeom>
        </p:spPr>
        <p:txBody>
          <a:bodyPr wrap="none">
            <a:spAutoFit/>
          </a:bodyPr>
          <a:lstStyle/>
          <a:p>
            <a:pPr algn="just" fontAlgn="auto">
              <a:lnSpc>
                <a:spcPct val="130000"/>
              </a:lnSpc>
              <a:spcAft>
                <a:spcPts val="0"/>
              </a:spcAft>
            </a:pPr>
            <a:r>
              <a:rPr lang="zh-CN" altLang="en-US" sz="3200" b="0" dirty="0">
                <a:solidFill>
                  <a:srgbClr val="3333FF"/>
                </a:solidFill>
                <a:latin typeface="+mn-ea"/>
                <a:ea typeface="+mn-ea"/>
              </a:rPr>
              <a:t>活</a:t>
            </a:r>
            <a:r>
              <a:rPr lang="zh-CN" altLang="en-US" sz="3200" b="0" dirty="0" smtClean="0">
                <a:solidFill>
                  <a:srgbClr val="3333FF"/>
                </a:solidFill>
                <a:latin typeface="+mn-ea"/>
                <a:ea typeface="+mn-ea"/>
              </a:rPr>
              <a:t>锁和死锁</a:t>
            </a:r>
            <a:endParaRPr lang="zh-CN" altLang="en-US" sz="3200" b="0" dirty="0">
              <a:solidFill>
                <a:srgbClr val="3333FF"/>
              </a:solidFill>
              <a:latin typeface="+mn-ea"/>
              <a:ea typeface="+mn-ea"/>
            </a:endParaRPr>
          </a:p>
        </p:txBody>
      </p:sp>
      <p:sp>
        <p:nvSpPr>
          <p:cNvPr id="22" name="矩形 21"/>
          <p:cNvSpPr/>
          <p:nvPr/>
        </p:nvSpPr>
        <p:spPr>
          <a:xfrm>
            <a:off x="4427984" y="3007874"/>
            <a:ext cx="3877985" cy="732508"/>
          </a:xfrm>
          <a:prstGeom prst="rect">
            <a:avLst/>
          </a:prstGeom>
        </p:spPr>
        <p:txBody>
          <a:bodyPr wrap="none">
            <a:spAutoFit/>
          </a:bodyPr>
          <a:lstStyle/>
          <a:p>
            <a:pPr algn="just" fontAlgn="auto">
              <a:lnSpc>
                <a:spcPct val="130000"/>
              </a:lnSpc>
              <a:spcAft>
                <a:spcPts val="0"/>
              </a:spcAft>
            </a:pPr>
            <a:r>
              <a:rPr lang="zh-CN" altLang="en-US" sz="3200" b="0" dirty="0" smtClean="0">
                <a:latin typeface="+mn-ea"/>
                <a:ea typeface="+mn-ea"/>
              </a:rPr>
              <a:t>并发调度的可串行性</a:t>
            </a:r>
            <a:endParaRPr lang="zh-CN" altLang="en-US" sz="3200" b="0" dirty="0">
              <a:latin typeface="+mn-ea"/>
              <a:ea typeface="+mn-ea"/>
            </a:endParaRPr>
          </a:p>
        </p:txBody>
      </p:sp>
      <p:sp>
        <p:nvSpPr>
          <p:cNvPr id="23" name="矩形 22"/>
          <p:cNvSpPr/>
          <p:nvPr/>
        </p:nvSpPr>
        <p:spPr>
          <a:xfrm>
            <a:off x="4683105" y="3799962"/>
            <a:ext cx="3057247" cy="641714"/>
          </a:xfrm>
          <a:prstGeom prst="rect">
            <a:avLst/>
          </a:prstGeom>
        </p:spPr>
        <p:txBody>
          <a:bodyPr wrap="none">
            <a:spAutoFit/>
          </a:bodyPr>
          <a:lstStyle/>
          <a:p>
            <a:pPr algn="just" fontAlgn="auto">
              <a:lnSpc>
                <a:spcPct val="130000"/>
              </a:lnSpc>
              <a:spcAft>
                <a:spcPts val="0"/>
              </a:spcAft>
            </a:pPr>
            <a:r>
              <a:rPr lang="zh-CN" altLang="en-US" sz="3200" b="0" dirty="0" smtClean="0">
                <a:latin typeface="+mn-ea"/>
                <a:ea typeface="+mn-ea"/>
              </a:rPr>
              <a:t>两段锁封锁协议</a:t>
            </a:r>
            <a:endParaRPr lang="zh-CN" altLang="en-US" sz="3200" b="0" dirty="0">
              <a:latin typeface="+mn-ea"/>
              <a:ea typeface="+mn-ea"/>
            </a:endParaRPr>
          </a:p>
        </p:txBody>
      </p:sp>
      <p:sp>
        <p:nvSpPr>
          <p:cNvPr id="24" name="矩形 23"/>
          <p:cNvSpPr/>
          <p:nvPr/>
        </p:nvSpPr>
        <p:spPr>
          <a:xfrm>
            <a:off x="4999786" y="4585692"/>
            <a:ext cx="2236510" cy="641714"/>
          </a:xfrm>
          <a:prstGeom prst="rect">
            <a:avLst/>
          </a:prstGeom>
        </p:spPr>
        <p:txBody>
          <a:bodyPr wrap="none">
            <a:spAutoFit/>
          </a:bodyPr>
          <a:lstStyle/>
          <a:p>
            <a:pPr algn="just" fontAlgn="auto">
              <a:lnSpc>
                <a:spcPct val="130000"/>
              </a:lnSpc>
              <a:spcAft>
                <a:spcPts val="0"/>
              </a:spcAft>
            </a:pPr>
            <a:r>
              <a:rPr lang="zh-CN" altLang="en-US" sz="3200" b="0" dirty="0" smtClean="0">
                <a:latin typeface="+mn-ea"/>
                <a:ea typeface="+mn-ea"/>
              </a:rPr>
              <a:t>封锁的粒度</a:t>
            </a:r>
            <a:endParaRPr lang="zh-CN" altLang="en-US" sz="3200" b="0" dirty="0">
              <a:latin typeface="+mn-ea"/>
              <a:ea typeface="+mn-ea"/>
            </a:endParaRPr>
          </a:p>
        </p:txBody>
      </p:sp>
    </p:spTree>
    <p:extLst>
      <p:ext uri="{BB962C8B-B14F-4D97-AF65-F5344CB8AC3E}">
        <p14:creationId xmlns:p14="http://schemas.microsoft.com/office/powerpoint/2010/main" val="385381380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21">
                                            <p:txEl>
                                              <p:pRg st="0" end="0"/>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1187624" y="0"/>
            <a:ext cx="2520280" cy="913284"/>
          </a:xfrm>
        </p:spPr>
        <p:txBody>
          <a:bodyPr/>
          <a:lstStyle/>
          <a:p>
            <a:pPr algn="l"/>
            <a:r>
              <a:rPr lang="zh-CN" altLang="en-US" sz="3600" dirty="0">
                <a:latin typeface="+mn-ea"/>
                <a:ea typeface="+mn-ea"/>
              </a:rPr>
              <a:t>活锁和死锁</a:t>
            </a:r>
          </a:p>
        </p:txBody>
      </p:sp>
      <p:sp>
        <p:nvSpPr>
          <p:cNvPr id="35843" name="Rectangle 3"/>
          <p:cNvSpPr>
            <a:spLocks noGrp="1" noChangeArrowheads="1"/>
          </p:cNvSpPr>
          <p:nvPr>
            <p:ph idx="4294967295"/>
          </p:nvPr>
        </p:nvSpPr>
        <p:spPr>
          <a:xfrm>
            <a:off x="1475656" y="1273324"/>
            <a:ext cx="7560840" cy="3816424"/>
          </a:xfrm>
        </p:spPr>
        <p:txBody>
          <a:bodyPr>
            <a:normAutofit/>
          </a:bodyPr>
          <a:lstStyle/>
          <a:p>
            <a:pPr>
              <a:lnSpc>
                <a:spcPct val="135000"/>
              </a:lnSpc>
              <a:buFont typeface="Wingdings" panose="05000000000000000000" pitchFamily="2" charset="2"/>
              <a:buChar char="u"/>
            </a:pPr>
            <a:r>
              <a:rPr lang="zh-CN" altLang="en-US" sz="2800" b="1" dirty="0">
                <a:latin typeface="幼圆" panose="02010509060101010101" pitchFamily="49" charset="-122"/>
                <a:ea typeface="幼圆" panose="02010509060101010101" pitchFamily="49" charset="-122"/>
              </a:rPr>
              <a:t>封锁技术可以有效地解决并行操作的一致性问题，但也带来一些新的问题</a:t>
            </a:r>
          </a:p>
          <a:p>
            <a:pPr lvl="2">
              <a:lnSpc>
                <a:spcPct val="160000"/>
              </a:lnSpc>
              <a:buClrTx/>
              <a:buFont typeface="Wingdings" pitchFamily="2" charset="2"/>
              <a:buChar char="Ø"/>
            </a:pPr>
            <a:r>
              <a:rPr lang="zh-CN" altLang="en-US" sz="2800" dirty="0">
                <a:latin typeface="幼圆" panose="02010509060101010101" pitchFamily="49" charset="-122"/>
                <a:ea typeface="幼圆" panose="02010509060101010101" pitchFamily="49" charset="-122"/>
              </a:rPr>
              <a:t>  死锁</a:t>
            </a:r>
          </a:p>
          <a:p>
            <a:pPr lvl="2">
              <a:lnSpc>
                <a:spcPct val="160000"/>
              </a:lnSpc>
              <a:buClrTx/>
              <a:buFont typeface="Wingdings" pitchFamily="2" charset="2"/>
              <a:buChar char="Ø"/>
            </a:pPr>
            <a:r>
              <a:rPr lang="zh-CN" altLang="en-US" sz="2800" dirty="0">
                <a:latin typeface="幼圆" panose="02010509060101010101" pitchFamily="49" charset="-122"/>
                <a:ea typeface="幼圆" panose="02010509060101010101" pitchFamily="49" charset="-122"/>
              </a:rPr>
              <a:t>  活锁</a:t>
            </a:r>
          </a:p>
        </p:txBody>
      </p:sp>
      <p:sp>
        <p:nvSpPr>
          <p:cNvPr id="4" name="椭圆 3"/>
          <p:cNvSpPr/>
          <p:nvPr/>
        </p:nvSpPr>
        <p:spPr>
          <a:xfrm>
            <a:off x="395536" y="193204"/>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3</a:t>
            </a:r>
            <a:endParaRPr lang="zh-CN" alt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3635896" y="121196"/>
            <a:ext cx="2016224" cy="720080"/>
          </a:xfrm>
        </p:spPr>
        <p:txBody>
          <a:bodyPr/>
          <a:lstStyle/>
          <a:p>
            <a:pPr algn="l"/>
            <a:r>
              <a:rPr lang="en-US" altLang="zh-CN" dirty="0" smtClean="0">
                <a:latin typeface="+mj-ea"/>
              </a:rPr>
              <a:t>——</a:t>
            </a:r>
            <a:r>
              <a:rPr lang="zh-CN" altLang="en-US" dirty="0" smtClean="0">
                <a:latin typeface="+mj-ea"/>
              </a:rPr>
              <a:t>活</a:t>
            </a:r>
            <a:r>
              <a:rPr lang="zh-CN" altLang="en-US" dirty="0">
                <a:latin typeface="+mj-ea"/>
              </a:rPr>
              <a:t>锁</a:t>
            </a:r>
          </a:p>
        </p:txBody>
      </p:sp>
      <p:sp>
        <p:nvSpPr>
          <p:cNvPr id="36868" name="Rectangle 4"/>
          <p:cNvSpPr>
            <a:spLocks noGrp="1" noChangeArrowheads="1"/>
          </p:cNvSpPr>
          <p:nvPr>
            <p:ph idx="4294967295"/>
          </p:nvPr>
        </p:nvSpPr>
        <p:spPr>
          <a:xfrm>
            <a:off x="1171994" y="1057300"/>
            <a:ext cx="7972006" cy="4536504"/>
          </a:xfrm>
        </p:spPr>
        <p:txBody>
          <a:bodyPr>
            <a:normAutofit/>
          </a:bodyPr>
          <a:lstStyle/>
          <a:p>
            <a:pPr>
              <a:lnSpc>
                <a:spcPct val="150000"/>
              </a:lnSpc>
              <a:buFont typeface="Wingdings" panose="05000000000000000000" pitchFamily="2" charset="2"/>
              <a:buChar char="Ø"/>
            </a:pPr>
            <a:r>
              <a:rPr lang="zh-CN" altLang="en-US" sz="2400" b="1" dirty="0">
                <a:latin typeface="幼圆" panose="02010509060101010101" pitchFamily="49" charset="-122"/>
                <a:ea typeface="幼圆" panose="02010509060101010101" pitchFamily="49" charset="-122"/>
              </a:rPr>
              <a:t>事务</a:t>
            </a:r>
            <a:r>
              <a:rPr lang="en-US" sz="2400" b="1" dirty="0">
                <a:latin typeface="幼圆" panose="02010509060101010101" pitchFamily="49" charset="-122"/>
                <a:ea typeface="幼圆" panose="02010509060101010101" pitchFamily="49" charset="-122"/>
              </a:rPr>
              <a:t>T1</a:t>
            </a:r>
            <a:r>
              <a:rPr lang="zh-CN" altLang="en-US" sz="2400" b="1" dirty="0">
                <a:latin typeface="幼圆" panose="02010509060101010101" pitchFamily="49" charset="-122"/>
                <a:ea typeface="幼圆" panose="02010509060101010101" pitchFamily="49" charset="-122"/>
              </a:rPr>
              <a:t>封锁了数据</a:t>
            </a:r>
            <a:r>
              <a:rPr lang="en-US" sz="2400" b="1" dirty="0" smtClean="0">
                <a:latin typeface="幼圆" panose="02010509060101010101" pitchFamily="49" charset="-122"/>
                <a:ea typeface="幼圆" panose="02010509060101010101" pitchFamily="49" charset="-122"/>
              </a:rPr>
              <a:t>R</a:t>
            </a:r>
          </a:p>
          <a:p>
            <a:pPr>
              <a:lnSpc>
                <a:spcPct val="150000"/>
              </a:lnSpc>
              <a:buFont typeface="Wingdings" panose="05000000000000000000" pitchFamily="2" charset="2"/>
              <a:buChar char="Ø"/>
            </a:pPr>
            <a:r>
              <a:rPr lang="zh-CN" altLang="en-US" sz="2400" b="1" dirty="0" smtClean="0">
                <a:latin typeface="幼圆" panose="02010509060101010101" pitchFamily="49" charset="-122"/>
                <a:ea typeface="幼圆" panose="02010509060101010101" pitchFamily="49" charset="-122"/>
              </a:rPr>
              <a:t>事务</a:t>
            </a:r>
            <a:r>
              <a:rPr lang="en-US" sz="2400" b="1" dirty="0">
                <a:latin typeface="幼圆" panose="02010509060101010101" pitchFamily="49" charset="-122"/>
                <a:ea typeface="幼圆" panose="02010509060101010101" pitchFamily="49" charset="-122"/>
              </a:rPr>
              <a:t>T2</a:t>
            </a:r>
            <a:r>
              <a:rPr lang="zh-CN" altLang="en-US" sz="2400" b="1" dirty="0">
                <a:latin typeface="幼圆" panose="02010509060101010101" pitchFamily="49" charset="-122"/>
                <a:ea typeface="幼圆" panose="02010509060101010101" pitchFamily="49" charset="-122"/>
              </a:rPr>
              <a:t>又请求封锁</a:t>
            </a:r>
            <a:r>
              <a:rPr lang="en-US" sz="2400" b="1" dirty="0">
                <a:latin typeface="幼圆" panose="02010509060101010101" pitchFamily="49" charset="-122"/>
                <a:ea typeface="幼圆" panose="02010509060101010101" pitchFamily="49" charset="-122"/>
              </a:rPr>
              <a:t>R</a:t>
            </a:r>
            <a:r>
              <a:rPr lang="zh-CN" altLang="en-US" sz="2400" b="1" dirty="0">
                <a:latin typeface="幼圆" panose="02010509060101010101" pitchFamily="49" charset="-122"/>
                <a:ea typeface="幼圆" panose="02010509060101010101" pitchFamily="49" charset="-122"/>
              </a:rPr>
              <a:t>，于是</a:t>
            </a:r>
            <a:r>
              <a:rPr lang="en-US" sz="2400" b="1" dirty="0">
                <a:latin typeface="幼圆" panose="02010509060101010101" pitchFamily="49" charset="-122"/>
                <a:ea typeface="幼圆" panose="02010509060101010101" pitchFamily="49" charset="-122"/>
              </a:rPr>
              <a:t>T2</a:t>
            </a:r>
            <a:r>
              <a:rPr lang="zh-CN" altLang="en-US" sz="2400" b="1" dirty="0">
                <a:latin typeface="幼圆" panose="02010509060101010101" pitchFamily="49" charset="-122"/>
                <a:ea typeface="幼圆" panose="02010509060101010101" pitchFamily="49" charset="-122"/>
              </a:rPr>
              <a:t>等待</a:t>
            </a:r>
            <a:r>
              <a:rPr lang="zh-CN" altLang="en-US" sz="2400" b="1" dirty="0" smtClean="0">
                <a:latin typeface="幼圆" panose="02010509060101010101" pitchFamily="49" charset="-122"/>
                <a:ea typeface="幼圆" panose="02010509060101010101" pitchFamily="49" charset="-122"/>
              </a:rPr>
              <a:t>。</a:t>
            </a:r>
            <a:endParaRPr lang="en-US" altLang="zh-CN" sz="2400" b="1" dirty="0" smtClean="0">
              <a:latin typeface="幼圆" panose="02010509060101010101" pitchFamily="49" charset="-122"/>
              <a:ea typeface="幼圆" panose="02010509060101010101" pitchFamily="49" charset="-122"/>
            </a:endParaRPr>
          </a:p>
          <a:p>
            <a:pPr>
              <a:lnSpc>
                <a:spcPct val="150000"/>
              </a:lnSpc>
              <a:buFont typeface="Wingdings" panose="05000000000000000000" pitchFamily="2" charset="2"/>
              <a:buChar char="Ø"/>
            </a:pPr>
            <a:r>
              <a:rPr lang="en-US" sz="2400" b="1" dirty="0" smtClean="0">
                <a:latin typeface="幼圆" panose="02010509060101010101" pitchFamily="49" charset="-122"/>
                <a:ea typeface="幼圆" panose="02010509060101010101" pitchFamily="49" charset="-122"/>
              </a:rPr>
              <a:t>T3</a:t>
            </a:r>
            <a:r>
              <a:rPr lang="zh-CN" altLang="en-US" sz="2400" b="1" dirty="0">
                <a:latin typeface="幼圆" panose="02010509060101010101" pitchFamily="49" charset="-122"/>
                <a:ea typeface="幼圆" panose="02010509060101010101" pitchFamily="49" charset="-122"/>
              </a:rPr>
              <a:t>也请求封锁</a:t>
            </a:r>
            <a:r>
              <a:rPr lang="en-US" sz="2400" b="1" dirty="0">
                <a:latin typeface="幼圆" panose="02010509060101010101" pitchFamily="49" charset="-122"/>
                <a:ea typeface="幼圆" panose="02010509060101010101" pitchFamily="49" charset="-122"/>
              </a:rPr>
              <a:t>R</a:t>
            </a:r>
            <a:r>
              <a:rPr lang="zh-CN" altLang="en-US" sz="2400" b="1" dirty="0">
                <a:latin typeface="幼圆" panose="02010509060101010101" pitchFamily="49" charset="-122"/>
                <a:ea typeface="幼圆" panose="02010509060101010101" pitchFamily="49" charset="-122"/>
              </a:rPr>
              <a:t>，当</a:t>
            </a:r>
            <a:r>
              <a:rPr lang="en-US" sz="2400" b="1" dirty="0">
                <a:latin typeface="幼圆" panose="02010509060101010101" pitchFamily="49" charset="-122"/>
                <a:ea typeface="幼圆" panose="02010509060101010101" pitchFamily="49" charset="-122"/>
              </a:rPr>
              <a:t>T1</a:t>
            </a:r>
            <a:r>
              <a:rPr lang="zh-CN" altLang="en-US" sz="2400" b="1" dirty="0">
                <a:latin typeface="幼圆" panose="02010509060101010101" pitchFamily="49" charset="-122"/>
                <a:ea typeface="幼圆" panose="02010509060101010101" pitchFamily="49" charset="-122"/>
              </a:rPr>
              <a:t>释放了</a:t>
            </a:r>
            <a:r>
              <a:rPr lang="en-US" sz="2400" b="1" dirty="0">
                <a:latin typeface="幼圆" panose="02010509060101010101" pitchFamily="49" charset="-122"/>
                <a:ea typeface="幼圆" panose="02010509060101010101" pitchFamily="49" charset="-122"/>
              </a:rPr>
              <a:t>R</a:t>
            </a:r>
            <a:r>
              <a:rPr lang="zh-CN" altLang="en-US" sz="2400" b="1" dirty="0">
                <a:latin typeface="幼圆" panose="02010509060101010101" pitchFamily="49" charset="-122"/>
                <a:ea typeface="幼圆" panose="02010509060101010101" pitchFamily="49" charset="-122"/>
              </a:rPr>
              <a:t>上的封锁之后</a:t>
            </a:r>
            <a:r>
              <a:rPr lang="zh-CN" altLang="en-US" sz="2400" b="1" dirty="0" smtClean="0">
                <a:latin typeface="幼圆" panose="02010509060101010101" pitchFamily="49" charset="-122"/>
                <a:ea typeface="幼圆" panose="02010509060101010101" pitchFamily="49" charset="-122"/>
              </a:rPr>
              <a:t>系统首</a:t>
            </a:r>
            <a:r>
              <a:rPr lang="zh-CN" altLang="en-US" sz="2400" dirty="0">
                <a:latin typeface="幼圆" panose="02010509060101010101" pitchFamily="49" charset="-122"/>
                <a:ea typeface="幼圆" panose="02010509060101010101" pitchFamily="49" charset="-122"/>
              </a:rPr>
              <a:t>先</a:t>
            </a:r>
            <a:r>
              <a:rPr lang="zh-CN" altLang="en-US" sz="2400" b="1" dirty="0" smtClean="0">
                <a:latin typeface="幼圆" panose="02010509060101010101" pitchFamily="49" charset="-122"/>
                <a:ea typeface="幼圆" panose="02010509060101010101" pitchFamily="49" charset="-122"/>
              </a:rPr>
              <a:t>批准</a:t>
            </a:r>
            <a:r>
              <a:rPr lang="zh-CN" altLang="en-US" sz="2400" b="1" dirty="0">
                <a:latin typeface="幼圆" panose="02010509060101010101" pitchFamily="49" charset="-122"/>
                <a:ea typeface="幼圆" panose="02010509060101010101" pitchFamily="49" charset="-122"/>
              </a:rPr>
              <a:t>了</a:t>
            </a:r>
            <a:r>
              <a:rPr lang="en-US" sz="2400" b="1" dirty="0">
                <a:latin typeface="幼圆" panose="02010509060101010101" pitchFamily="49" charset="-122"/>
                <a:ea typeface="幼圆" panose="02010509060101010101" pitchFamily="49" charset="-122"/>
              </a:rPr>
              <a:t>T3</a:t>
            </a:r>
            <a:r>
              <a:rPr lang="zh-CN" altLang="en-US" sz="2400" b="1" dirty="0">
                <a:latin typeface="幼圆" panose="02010509060101010101" pitchFamily="49" charset="-122"/>
                <a:ea typeface="幼圆" panose="02010509060101010101" pitchFamily="49" charset="-122"/>
              </a:rPr>
              <a:t>的请求，</a:t>
            </a:r>
            <a:r>
              <a:rPr lang="en-US" sz="2400" b="1" dirty="0">
                <a:latin typeface="幼圆" panose="02010509060101010101" pitchFamily="49" charset="-122"/>
                <a:ea typeface="幼圆" panose="02010509060101010101" pitchFamily="49" charset="-122"/>
              </a:rPr>
              <a:t>T2</a:t>
            </a:r>
            <a:r>
              <a:rPr lang="zh-CN" altLang="en-US" sz="2400" b="1" dirty="0">
                <a:latin typeface="幼圆" panose="02010509060101010101" pitchFamily="49" charset="-122"/>
                <a:ea typeface="幼圆" panose="02010509060101010101" pitchFamily="49" charset="-122"/>
              </a:rPr>
              <a:t>仍然等待</a:t>
            </a:r>
            <a:r>
              <a:rPr lang="zh-CN" altLang="en-US" sz="2400" b="1" dirty="0" smtClean="0">
                <a:latin typeface="幼圆" panose="02010509060101010101" pitchFamily="49" charset="-122"/>
                <a:ea typeface="幼圆" panose="02010509060101010101" pitchFamily="49" charset="-122"/>
              </a:rPr>
              <a:t>。</a:t>
            </a:r>
            <a:endParaRPr lang="en-US" altLang="zh-CN" sz="2400" b="1" dirty="0" smtClean="0">
              <a:latin typeface="幼圆" panose="02010509060101010101" pitchFamily="49" charset="-122"/>
              <a:ea typeface="幼圆" panose="02010509060101010101" pitchFamily="49" charset="-122"/>
            </a:endParaRPr>
          </a:p>
          <a:p>
            <a:pPr>
              <a:lnSpc>
                <a:spcPct val="150000"/>
              </a:lnSpc>
              <a:buFont typeface="Wingdings" panose="05000000000000000000" pitchFamily="2" charset="2"/>
              <a:buChar char="Ø"/>
            </a:pPr>
            <a:r>
              <a:rPr lang="en-US" sz="2400" b="1" dirty="0" smtClean="0">
                <a:latin typeface="幼圆" panose="02010509060101010101" pitchFamily="49" charset="-122"/>
                <a:ea typeface="幼圆" panose="02010509060101010101" pitchFamily="49" charset="-122"/>
              </a:rPr>
              <a:t>T4</a:t>
            </a:r>
            <a:r>
              <a:rPr lang="zh-CN" altLang="en-US" sz="2400" b="1" dirty="0">
                <a:latin typeface="幼圆" panose="02010509060101010101" pitchFamily="49" charset="-122"/>
                <a:ea typeface="幼圆" panose="02010509060101010101" pitchFamily="49" charset="-122"/>
              </a:rPr>
              <a:t>又请求封锁</a:t>
            </a:r>
            <a:r>
              <a:rPr lang="en-US" sz="2400" b="1" dirty="0">
                <a:latin typeface="幼圆" panose="02010509060101010101" pitchFamily="49" charset="-122"/>
                <a:ea typeface="幼圆" panose="02010509060101010101" pitchFamily="49" charset="-122"/>
              </a:rPr>
              <a:t>R</a:t>
            </a:r>
            <a:r>
              <a:rPr lang="zh-CN" altLang="en-US" sz="2400" b="1" dirty="0">
                <a:latin typeface="幼圆" panose="02010509060101010101" pitchFamily="49" charset="-122"/>
                <a:ea typeface="幼圆" panose="02010509060101010101" pitchFamily="49" charset="-122"/>
              </a:rPr>
              <a:t>，当</a:t>
            </a:r>
            <a:r>
              <a:rPr lang="en-US" sz="2400" b="1" dirty="0">
                <a:latin typeface="幼圆" panose="02010509060101010101" pitchFamily="49" charset="-122"/>
                <a:ea typeface="幼圆" panose="02010509060101010101" pitchFamily="49" charset="-122"/>
              </a:rPr>
              <a:t>T3</a:t>
            </a:r>
            <a:r>
              <a:rPr lang="zh-CN" altLang="en-US" sz="2400" b="1" dirty="0">
                <a:latin typeface="幼圆" panose="02010509060101010101" pitchFamily="49" charset="-122"/>
                <a:ea typeface="幼圆" panose="02010509060101010101" pitchFamily="49" charset="-122"/>
              </a:rPr>
              <a:t>释放了</a:t>
            </a:r>
            <a:r>
              <a:rPr lang="en-US" sz="2400" b="1" dirty="0">
                <a:latin typeface="幼圆" panose="02010509060101010101" pitchFamily="49" charset="-122"/>
                <a:ea typeface="幼圆" panose="02010509060101010101" pitchFamily="49" charset="-122"/>
              </a:rPr>
              <a:t>R</a:t>
            </a:r>
            <a:r>
              <a:rPr lang="zh-CN" altLang="en-US" sz="2400" b="1" dirty="0">
                <a:latin typeface="幼圆" panose="02010509060101010101" pitchFamily="49" charset="-122"/>
                <a:ea typeface="幼圆" panose="02010509060101010101" pitchFamily="49" charset="-122"/>
              </a:rPr>
              <a:t>上的封锁之后系统又批准了</a:t>
            </a:r>
            <a:r>
              <a:rPr lang="en-US" sz="2400" b="1" dirty="0">
                <a:latin typeface="幼圆" panose="02010509060101010101" pitchFamily="49" charset="-122"/>
                <a:ea typeface="幼圆" panose="02010509060101010101" pitchFamily="49" charset="-122"/>
              </a:rPr>
              <a:t>T4</a:t>
            </a:r>
            <a:r>
              <a:rPr lang="zh-CN" altLang="en-US" sz="2400" b="1" dirty="0">
                <a:latin typeface="幼圆" panose="02010509060101010101" pitchFamily="49" charset="-122"/>
                <a:ea typeface="幼圆" panose="02010509060101010101" pitchFamily="49" charset="-122"/>
              </a:rPr>
              <a:t>的请求</a:t>
            </a:r>
            <a:r>
              <a:rPr lang="en-US" sz="2400" b="1" dirty="0" smtClean="0">
                <a:latin typeface="幼圆" panose="02010509060101010101" pitchFamily="49" charset="-122"/>
                <a:ea typeface="幼圆" panose="02010509060101010101" pitchFamily="49" charset="-122"/>
              </a:rPr>
              <a:t>……</a:t>
            </a:r>
          </a:p>
          <a:p>
            <a:pPr>
              <a:lnSpc>
                <a:spcPct val="150000"/>
              </a:lnSpc>
              <a:buFont typeface="Wingdings" panose="05000000000000000000" pitchFamily="2" charset="2"/>
              <a:buChar char="Ø"/>
            </a:pPr>
            <a:r>
              <a:rPr lang="en-US" sz="2400" b="1" dirty="0" smtClean="0">
                <a:latin typeface="幼圆" panose="02010509060101010101" pitchFamily="49" charset="-122"/>
                <a:ea typeface="幼圆" panose="02010509060101010101" pitchFamily="49" charset="-122"/>
              </a:rPr>
              <a:t>T2</a:t>
            </a:r>
            <a:r>
              <a:rPr lang="zh-CN" altLang="en-US" sz="2400" b="1" dirty="0">
                <a:latin typeface="幼圆" panose="02010509060101010101" pitchFamily="49" charset="-122"/>
                <a:ea typeface="幼圆" panose="02010509060101010101" pitchFamily="49" charset="-122"/>
              </a:rPr>
              <a:t>有可能永远等待，这就是活锁的情形 </a:t>
            </a:r>
          </a:p>
        </p:txBody>
      </p:sp>
      <p:sp>
        <p:nvSpPr>
          <p:cNvPr id="36867" name="Text Box 3"/>
          <p:cNvSpPr txBox="1">
            <a:spLocks noChangeArrowheads="1"/>
          </p:cNvSpPr>
          <p:nvPr/>
        </p:nvSpPr>
        <p:spPr bwMode="auto">
          <a:xfrm>
            <a:off x="2031710" y="1781969"/>
            <a:ext cx="184731" cy="36933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defRPr sz="2400">
                <a:solidFill>
                  <a:schemeClr val="tx1"/>
                </a:solidFill>
                <a:latin typeface="Times New Roman" pitchFamily="18" charset="0"/>
                <a:ea typeface="宋体" pitchFamily="2" charset="-122"/>
              </a:defRPr>
            </a:lvl1pPr>
            <a:lvl2pPr algn="l">
              <a:defRPr sz="2400">
                <a:solidFill>
                  <a:schemeClr val="tx1"/>
                </a:solidFill>
                <a:latin typeface="Times New Roman" pitchFamily="18" charset="0"/>
                <a:ea typeface="宋体" pitchFamily="2" charset="-122"/>
              </a:defRPr>
            </a:lvl2pPr>
            <a:lvl3pPr algn="l">
              <a:defRPr sz="2400">
                <a:solidFill>
                  <a:schemeClr val="tx1"/>
                </a:solidFill>
                <a:latin typeface="Times New Roman" pitchFamily="18" charset="0"/>
                <a:ea typeface="宋体" pitchFamily="2" charset="-122"/>
              </a:defRPr>
            </a:lvl3pPr>
            <a:lvl4pPr algn="l">
              <a:defRPr sz="2400">
                <a:solidFill>
                  <a:schemeClr val="tx1"/>
                </a:solidFill>
                <a:latin typeface="Times New Roman" pitchFamily="18" charset="0"/>
                <a:ea typeface="宋体" pitchFamily="2" charset="-122"/>
              </a:defRPr>
            </a:lvl4pPr>
            <a:lvl5pPr algn="l">
              <a:defRPr sz="2400">
                <a:solidFill>
                  <a:schemeClr val="tx1"/>
                </a:solidFill>
                <a:latin typeface="Times New Roman" pitchFamily="18" charset="0"/>
                <a:ea typeface="宋体" pitchFamily="2" charset="-122"/>
              </a:defRPr>
            </a:lvl5pPr>
            <a:lvl6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ctr"/>
            <a:endParaRPr lang="zh-CN" altLang="en-US" sz="1800"/>
          </a:p>
        </p:txBody>
      </p:sp>
      <p:sp>
        <p:nvSpPr>
          <p:cNvPr id="5" name="Rectangle 2"/>
          <p:cNvSpPr txBox="1">
            <a:spLocks noChangeArrowheads="1"/>
          </p:cNvSpPr>
          <p:nvPr/>
        </p:nvSpPr>
        <p:spPr>
          <a:xfrm>
            <a:off x="1187624" y="0"/>
            <a:ext cx="2520280"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600" b="0" smtClean="0">
                <a:latin typeface="+mn-ea"/>
                <a:ea typeface="+mn-ea"/>
              </a:rPr>
              <a:t>活锁和死锁</a:t>
            </a:r>
            <a:endParaRPr lang="zh-CN" altLang="en-US" sz="3600" b="0" dirty="0">
              <a:latin typeface="+mn-ea"/>
              <a:ea typeface="+mn-ea"/>
            </a:endParaRPr>
          </a:p>
        </p:txBody>
      </p:sp>
      <p:sp>
        <p:nvSpPr>
          <p:cNvPr id="6" name="椭圆 5"/>
          <p:cNvSpPr/>
          <p:nvPr/>
        </p:nvSpPr>
        <p:spPr>
          <a:xfrm>
            <a:off x="395536" y="193204"/>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3</a:t>
            </a:r>
            <a:endParaRPr lang="zh-CN" alt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1" name="Picture 3" descr="8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90350" y="1019968"/>
            <a:ext cx="7620000" cy="3697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Text Box 4"/>
          <p:cNvSpPr txBox="1">
            <a:spLocks noChangeArrowheads="1"/>
          </p:cNvSpPr>
          <p:nvPr/>
        </p:nvSpPr>
        <p:spPr bwMode="auto">
          <a:xfrm>
            <a:off x="4143894" y="4801716"/>
            <a:ext cx="1712912" cy="400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sz="2400">
                <a:solidFill>
                  <a:schemeClr val="tx1"/>
                </a:solidFill>
                <a:latin typeface="Times New Roman" pitchFamily="18" charset="0"/>
                <a:ea typeface="宋体" pitchFamily="2" charset="-122"/>
              </a:defRPr>
            </a:lvl1pPr>
            <a:lvl2pPr algn="l">
              <a:defRPr sz="2400">
                <a:solidFill>
                  <a:schemeClr val="tx1"/>
                </a:solidFill>
                <a:latin typeface="Times New Roman" pitchFamily="18" charset="0"/>
                <a:ea typeface="宋体" pitchFamily="2" charset="-122"/>
              </a:defRPr>
            </a:lvl2pPr>
            <a:lvl3pPr algn="l">
              <a:defRPr sz="2400">
                <a:solidFill>
                  <a:schemeClr val="tx1"/>
                </a:solidFill>
                <a:latin typeface="Times New Roman" pitchFamily="18" charset="0"/>
                <a:ea typeface="宋体" pitchFamily="2" charset="-122"/>
              </a:defRPr>
            </a:lvl3pPr>
            <a:lvl4pPr algn="l">
              <a:defRPr sz="2400">
                <a:solidFill>
                  <a:schemeClr val="tx1"/>
                </a:solidFill>
                <a:latin typeface="Times New Roman" pitchFamily="18" charset="0"/>
                <a:ea typeface="宋体" pitchFamily="2" charset="-122"/>
              </a:defRPr>
            </a:lvl4pPr>
            <a:lvl5pPr algn="l">
              <a:defRPr sz="2400">
                <a:solidFill>
                  <a:schemeClr val="tx1"/>
                </a:solidFill>
                <a:latin typeface="Times New Roman" pitchFamily="18" charset="0"/>
                <a:ea typeface="宋体" pitchFamily="2" charset="-122"/>
              </a:defRPr>
            </a:lvl5pPr>
            <a:lvl6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ctr"/>
            <a:r>
              <a:rPr lang="zh-CN" altLang="en-US" sz="2000" dirty="0">
                <a:latin typeface="隶书" panose="02010509060101010101" pitchFamily="49" charset="-122"/>
                <a:ea typeface="隶书" panose="02010509060101010101" pitchFamily="49" charset="-122"/>
              </a:rPr>
              <a:t>活  锁</a:t>
            </a:r>
          </a:p>
        </p:txBody>
      </p:sp>
      <p:sp>
        <p:nvSpPr>
          <p:cNvPr id="5" name="Rectangle 2"/>
          <p:cNvSpPr txBox="1">
            <a:spLocks noChangeArrowheads="1"/>
          </p:cNvSpPr>
          <p:nvPr/>
        </p:nvSpPr>
        <p:spPr>
          <a:xfrm>
            <a:off x="3635896" y="121196"/>
            <a:ext cx="2016224" cy="72008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en-US" altLang="zh-CN" b="0" smtClean="0">
                <a:latin typeface="+mj-ea"/>
              </a:rPr>
              <a:t>——</a:t>
            </a:r>
            <a:r>
              <a:rPr lang="zh-CN" altLang="en-US" b="0" smtClean="0">
                <a:latin typeface="+mj-ea"/>
              </a:rPr>
              <a:t>活锁</a:t>
            </a:r>
            <a:endParaRPr lang="zh-CN" altLang="en-US" b="0" dirty="0">
              <a:latin typeface="+mj-ea"/>
            </a:endParaRPr>
          </a:p>
        </p:txBody>
      </p:sp>
      <p:sp>
        <p:nvSpPr>
          <p:cNvPr id="6" name="Rectangle 2"/>
          <p:cNvSpPr txBox="1">
            <a:spLocks noChangeArrowheads="1"/>
          </p:cNvSpPr>
          <p:nvPr/>
        </p:nvSpPr>
        <p:spPr>
          <a:xfrm>
            <a:off x="1187624" y="0"/>
            <a:ext cx="2520280"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600" b="0" smtClean="0">
                <a:latin typeface="+mn-ea"/>
                <a:ea typeface="+mn-ea"/>
              </a:rPr>
              <a:t>活锁和死锁</a:t>
            </a:r>
            <a:endParaRPr lang="zh-CN" altLang="en-US" sz="3600" b="0" dirty="0">
              <a:latin typeface="+mn-ea"/>
              <a:ea typeface="+mn-ea"/>
            </a:endParaRPr>
          </a:p>
        </p:txBody>
      </p:sp>
      <p:sp>
        <p:nvSpPr>
          <p:cNvPr id="7" name="椭圆 6"/>
          <p:cNvSpPr/>
          <p:nvPr/>
        </p:nvSpPr>
        <p:spPr>
          <a:xfrm>
            <a:off x="395536" y="193204"/>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3</a:t>
            </a:r>
            <a:endParaRPr lang="zh-CN" alt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4294967295"/>
          </p:nvPr>
        </p:nvSpPr>
        <p:spPr>
          <a:xfrm>
            <a:off x="1187624" y="1129308"/>
            <a:ext cx="8208912" cy="4464496"/>
          </a:xfrm>
        </p:spPr>
        <p:txBody>
          <a:bodyPr>
            <a:noAutofit/>
          </a:bodyPr>
          <a:lstStyle/>
          <a:p>
            <a:pPr algn="just">
              <a:lnSpc>
                <a:spcPct val="170000"/>
              </a:lnSpc>
              <a:buFont typeface="Wingdings" panose="05000000000000000000" pitchFamily="2" charset="2"/>
              <a:buChar char="u"/>
            </a:pPr>
            <a:r>
              <a:rPr lang="zh-CN" altLang="en-US" sz="2800" b="1" dirty="0">
                <a:latin typeface="幼圆" panose="02010509060101010101" pitchFamily="49" charset="-122"/>
                <a:ea typeface="幼圆" panose="02010509060101010101" pitchFamily="49" charset="-122"/>
              </a:rPr>
              <a:t>避免活锁：采用先来先服务的策略</a:t>
            </a:r>
          </a:p>
          <a:p>
            <a:pPr lvl="2" algn="just">
              <a:lnSpc>
                <a:spcPct val="170000"/>
              </a:lnSpc>
            </a:pPr>
            <a:r>
              <a:rPr lang="zh-CN" altLang="en-US" sz="2400" b="1" dirty="0">
                <a:latin typeface="幼圆" panose="02010509060101010101" pitchFamily="49" charset="-122"/>
                <a:ea typeface="幼圆" panose="02010509060101010101" pitchFamily="49" charset="-122"/>
              </a:rPr>
              <a:t>当多个事务请求封锁同一数据对象时</a:t>
            </a:r>
          </a:p>
          <a:p>
            <a:pPr lvl="2" algn="just">
              <a:lnSpc>
                <a:spcPct val="170000"/>
              </a:lnSpc>
            </a:pPr>
            <a:r>
              <a:rPr lang="zh-CN" altLang="en-US" sz="2400" b="1" dirty="0">
                <a:latin typeface="幼圆" panose="02010509060101010101" pitchFamily="49" charset="-122"/>
                <a:ea typeface="幼圆" panose="02010509060101010101" pitchFamily="49" charset="-122"/>
              </a:rPr>
              <a:t>按请求封锁的先后次序对这些事务排队</a:t>
            </a:r>
          </a:p>
          <a:p>
            <a:pPr lvl="2" algn="just">
              <a:lnSpc>
                <a:spcPct val="170000"/>
              </a:lnSpc>
            </a:pPr>
            <a:r>
              <a:rPr lang="zh-CN" altLang="en-US" sz="2400" b="1" dirty="0" smtClean="0">
                <a:latin typeface="幼圆" panose="02010509060101010101" pitchFamily="49" charset="-122"/>
                <a:ea typeface="幼圆" panose="02010509060101010101" pitchFamily="49" charset="-122"/>
              </a:rPr>
              <a:t>该数据</a:t>
            </a:r>
            <a:r>
              <a:rPr lang="zh-CN" altLang="en-US" sz="2400" b="1" dirty="0">
                <a:latin typeface="幼圆" panose="02010509060101010101" pitchFamily="49" charset="-122"/>
                <a:ea typeface="幼圆" panose="02010509060101010101" pitchFamily="49" charset="-122"/>
              </a:rPr>
              <a:t>对象上的锁一旦释放，首先批准申请队列中第一个事务获得锁</a:t>
            </a:r>
          </a:p>
          <a:p>
            <a:pPr>
              <a:buFont typeface="Wingdings" pitchFamily="2" charset="2"/>
              <a:buNone/>
            </a:pPr>
            <a:endParaRPr lang="zh-CN" altLang="en-US" sz="2000" b="1" dirty="0">
              <a:latin typeface="幼圆" panose="02010509060101010101" pitchFamily="49" charset="-122"/>
              <a:ea typeface="幼圆" panose="02010509060101010101" pitchFamily="49" charset="-122"/>
            </a:endParaRPr>
          </a:p>
        </p:txBody>
      </p:sp>
      <p:sp>
        <p:nvSpPr>
          <p:cNvPr id="4" name="Rectangle 2"/>
          <p:cNvSpPr txBox="1">
            <a:spLocks noChangeArrowheads="1"/>
          </p:cNvSpPr>
          <p:nvPr/>
        </p:nvSpPr>
        <p:spPr>
          <a:xfrm>
            <a:off x="3635896" y="121196"/>
            <a:ext cx="2016224" cy="72008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en-US" altLang="zh-CN" b="0" smtClean="0">
                <a:latin typeface="+mj-ea"/>
              </a:rPr>
              <a:t>——</a:t>
            </a:r>
            <a:r>
              <a:rPr lang="zh-CN" altLang="en-US" b="0" smtClean="0">
                <a:latin typeface="+mj-ea"/>
              </a:rPr>
              <a:t>活锁</a:t>
            </a:r>
            <a:endParaRPr lang="zh-CN" altLang="en-US" b="0" dirty="0">
              <a:latin typeface="+mj-ea"/>
            </a:endParaRPr>
          </a:p>
        </p:txBody>
      </p:sp>
      <p:sp>
        <p:nvSpPr>
          <p:cNvPr id="5" name="Rectangle 2"/>
          <p:cNvSpPr txBox="1">
            <a:spLocks noChangeArrowheads="1"/>
          </p:cNvSpPr>
          <p:nvPr/>
        </p:nvSpPr>
        <p:spPr>
          <a:xfrm>
            <a:off x="1187624" y="0"/>
            <a:ext cx="2520280"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600" b="0" smtClean="0">
                <a:latin typeface="+mn-ea"/>
                <a:ea typeface="+mn-ea"/>
              </a:rPr>
              <a:t>活锁和死锁</a:t>
            </a:r>
            <a:endParaRPr lang="zh-CN" altLang="en-US" sz="3600" b="0" dirty="0">
              <a:latin typeface="+mn-ea"/>
              <a:ea typeface="+mn-ea"/>
            </a:endParaRPr>
          </a:p>
        </p:txBody>
      </p:sp>
      <p:sp>
        <p:nvSpPr>
          <p:cNvPr id="6" name="椭圆 5"/>
          <p:cNvSpPr/>
          <p:nvPr/>
        </p:nvSpPr>
        <p:spPr>
          <a:xfrm>
            <a:off x="395536" y="193204"/>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3</a:t>
            </a:r>
            <a:endParaRPr lang="zh-CN" alt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2123729" y="1486535"/>
            <a:ext cx="576064" cy="56006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smtClean="0"/>
              <a:t>3</a:t>
            </a:r>
            <a:r>
              <a:rPr lang="en-US" altLang="zh-CN" sz="800" dirty="0" smtClean="0"/>
              <a:t>.1</a:t>
            </a:r>
            <a:endParaRPr lang="zh-CN" altLang="en-US" sz="800" dirty="0"/>
          </a:p>
        </p:txBody>
      </p:sp>
      <p:sp>
        <p:nvSpPr>
          <p:cNvPr id="9" name="TextBox 8"/>
          <p:cNvSpPr txBox="1"/>
          <p:nvPr/>
        </p:nvSpPr>
        <p:spPr>
          <a:xfrm>
            <a:off x="2699792" y="1417340"/>
            <a:ext cx="2310037" cy="523220"/>
          </a:xfrm>
          <a:prstGeom prst="rect">
            <a:avLst/>
          </a:prstGeom>
          <a:noFill/>
        </p:spPr>
        <p:txBody>
          <a:bodyPr wrap="square" rtlCol="0">
            <a:spAutoFit/>
          </a:bodyPr>
          <a:lstStyle/>
          <a:p>
            <a:pPr algn="l"/>
            <a:r>
              <a:rPr lang="zh-CN" altLang="en-US" sz="2800" b="1" dirty="0" smtClean="0">
                <a:latin typeface="幼圆" pitchFamily="49" charset="-122"/>
                <a:ea typeface="幼圆" pitchFamily="49" charset="-122"/>
              </a:rPr>
              <a:t>死锁的产生</a:t>
            </a:r>
            <a:endParaRPr lang="zh-CN" altLang="en-US" sz="2800" b="1" dirty="0">
              <a:latin typeface="幼圆" pitchFamily="49" charset="-122"/>
              <a:ea typeface="幼圆" pitchFamily="49" charset="-122"/>
            </a:endParaRPr>
          </a:p>
        </p:txBody>
      </p:sp>
      <p:sp>
        <p:nvSpPr>
          <p:cNvPr id="10" name="TextBox 9"/>
          <p:cNvSpPr txBox="1"/>
          <p:nvPr/>
        </p:nvSpPr>
        <p:spPr>
          <a:xfrm>
            <a:off x="2987824" y="2413734"/>
            <a:ext cx="2088232" cy="523220"/>
          </a:xfrm>
          <a:prstGeom prst="rect">
            <a:avLst/>
          </a:prstGeom>
          <a:noFill/>
        </p:spPr>
        <p:txBody>
          <a:bodyPr wrap="square" rtlCol="0">
            <a:spAutoFit/>
          </a:bodyPr>
          <a:lstStyle/>
          <a:p>
            <a:pPr algn="l"/>
            <a:r>
              <a:rPr lang="zh-CN" altLang="en-US" sz="2800" b="1" dirty="0" smtClean="0">
                <a:latin typeface="幼圆" pitchFamily="49" charset="-122"/>
                <a:ea typeface="幼圆" pitchFamily="49" charset="-122"/>
              </a:rPr>
              <a:t>死锁的预防</a:t>
            </a:r>
            <a:endParaRPr lang="zh-CN" altLang="en-US" sz="2800" b="1" dirty="0">
              <a:latin typeface="幼圆" pitchFamily="49" charset="-122"/>
              <a:ea typeface="幼圆" pitchFamily="49" charset="-122"/>
            </a:endParaRPr>
          </a:p>
        </p:txBody>
      </p:sp>
      <p:sp>
        <p:nvSpPr>
          <p:cNvPr id="11" name="TextBox 10"/>
          <p:cNvSpPr txBox="1"/>
          <p:nvPr/>
        </p:nvSpPr>
        <p:spPr>
          <a:xfrm>
            <a:off x="3275856" y="3373840"/>
            <a:ext cx="3052125" cy="523220"/>
          </a:xfrm>
          <a:prstGeom prst="rect">
            <a:avLst/>
          </a:prstGeom>
          <a:noFill/>
        </p:spPr>
        <p:txBody>
          <a:bodyPr wrap="square" rtlCol="0">
            <a:spAutoFit/>
          </a:bodyPr>
          <a:lstStyle/>
          <a:p>
            <a:pPr algn="l"/>
            <a:r>
              <a:rPr lang="zh-CN" altLang="en-US" sz="2800" b="1" dirty="0" smtClean="0">
                <a:latin typeface="幼圆" pitchFamily="49" charset="-122"/>
                <a:ea typeface="幼圆" pitchFamily="49" charset="-122"/>
              </a:rPr>
              <a:t>死锁的诊断与解除</a:t>
            </a:r>
            <a:endParaRPr lang="zh-CN" altLang="en-US" sz="2800" b="1" dirty="0">
              <a:latin typeface="幼圆" pitchFamily="49" charset="-122"/>
              <a:ea typeface="幼圆" pitchFamily="49" charset="-122"/>
            </a:endParaRPr>
          </a:p>
        </p:txBody>
      </p:sp>
      <p:sp>
        <p:nvSpPr>
          <p:cNvPr id="12" name="TextBox 11"/>
          <p:cNvSpPr txBox="1"/>
          <p:nvPr/>
        </p:nvSpPr>
        <p:spPr>
          <a:xfrm>
            <a:off x="3563888" y="4286846"/>
            <a:ext cx="1877989" cy="523220"/>
          </a:xfrm>
          <a:prstGeom prst="rect">
            <a:avLst/>
          </a:prstGeom>
          <a:noFill/>
        </p:spPr>
        <p:txBody>
          <a:bodyPr wrap="square" rtlCol="0">
            <a:spAutoFit/>
          </a:bodyPr>
          <a:lstStyle/>
          <a:p>
            <a:pPr algn="l"/>
            <a:r>
              <a:rPr lang="zh-CN" altLang="en-US" sz="2800" b="1" dirty="0" smtClean="0">
                <a:latin typeface="幼圆" pitchFamily="49" charset="-122"/>
                <a:ea typeface="幼圆" pitchFamily="49" charset="-122"/>
              </a:rPr>
              <a:t>思考</a:t>
            </a:r>
            <a:endParaRPr lang="zh-CN" altLang="en-US" sz="2800" b="1" dirty="0">
              <a:latin typeface="幼圆" pitchFamily="49" charset="-122"/>
              <a:ea typeface="幼圆" pitchFamily="49" charset="-122"/>
            </a:endParaRPr>
          </a:p>
        </p:txBody>
      </p:sp>
      <p:sp>
        <p:nvSpPr>
          <p:cNvPr id="13" name="Rectangle 2"/>
          <p:cNvSpPr txBox="1">
            <a:spLocks noChangeArrowheads="1"/>
          </p:cNvSpPr>
          <p:nvPr/>
        </p:nvSpPr>
        <p:spPr>
          <a:xfrm>
            <a:off x="3635896" y="121196"/>
            <a:ext cx="2016224" cy="72008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en-US" altLang="zh-CN" b="0" dirty="0" smtClean="0">
                <a:latin typeface="+mj-ea"/>
              </a:rPr>
              <a:t>——</a:t>
            </a:r>
            <a:r>
              <a:rPr lang="zh-CN" altLang="en-US" b="0" dirty="0">
                <a:latin typeface="+mj-ea"/>
              </a:rPr>
              <a:t>死</a:t>
            </a:r>
            <a:r>
              <a:rPr lang="zh-CN" altLang="en-US" b="0" dirty="0" smtClean="0">
                <a:latin typeface="+mj-ea"/>
              </a:rPr>
              <a:t>锁</a:t>
            </a:r>
            <a:endParaRPr lang="zh-CN" altLang="en-US" b="0" dirty="0">
              <a:latin typeface="+mj-ea"/>
            </a:endParaRPr>
          </a:p>
        </p:txBody>
      </p:sp>
      <p:sp>
        <p:nvSpPr>
          <p:cNvPr id="14" name="Rectangle 2"/>
          <p:cNvSpPr txBox="1">
            <a:spLocks noChangeArrowheads="1"/>
          </p:cNvSpPr>
          <p:nvPr/>
        </p:nvSpPr>
        <p:spPr>
          <a:xfrm>
            <a:off x="1187624" y="0"/>
            <a:ext cx="2520280"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600" b="0" smtClean="0">
                <a:latin typeface="+mn-ea"/>
                <a:ea typeface="+mn-ea"/>
              </a:rPr>
              <a:t>活锁和死锁</a:t>
            </a:r>
            <a:endParaRPr lang="zh-CN" altLang="en-US" sz="3600" b="0" dirty="0">
              <a:latin typeface="+mn-ea"/>
              <a:ea typeface="+mn-ea"/>
            </a:endParaRPr>
          </a:p>
        </p:txBody>
      </p:sp>
      <p:sp>
        <p:nvSpPr>
          <p:cNvPr id="15" name="椭圆 14"/>
          <p:cNvSpPr/>
          <p:nvPr/>
        </p:nvSpPr>
        <p:spPr>
          <a:xfrm>
            <a:off x="395536" y="193204"/>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3</a:t>
            </a:r>
            <a:endParaRPr lang="zh-CN" altLang="en-US" sz="3200" dirty="0"/>
          </a:p>
        </p:txBody>
      </p:sp>
      <p:sp>
        <p:nvSpPr>
          <p:cNvPr id="16" name="椭圆 15"/>
          <p:cNvSpPr/>
          <p:nvPr/>
        </p:nvSpPr>
        <p:spPr>
          <a:xfrm>
            <a:off x="2389457" y="2453401"/>
            <a:ext cx="576064" cy="56006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smtClean="0"/>
              <a:t>3</a:t>
            </a:r>
            <a:r>
              <a:rPr lang="en-US" altLang="zh-CN" sz="800" dirty="0" smtClean="0"/>
              <a:t>.2</a:t>
            </a:r>
            <a:endParaRPr lang="zh-CN" altLang="en-US" sz="800" dirty="0"/>
          </a:p>
        </p:txBody>
      </p:sp>
      <p:sp>
        <p:nvSpPr>
          <p:cNvPr id="17" name="椭圆 16"/>
          <p:cNvSpPr/>
          <p:nvPr/>
        </p:nvSpPr>
        <p:spPr>
          <a:xfrm>
            <a:off x="2677489" y="3425090"/>
            <a:ext cx="576064" cy="56006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smtClean="0"/>
              <a:t>3</a:t>
            </a:r>
            <a:r>
              <a:rPr lang="en-US" altLang="zh-CN" sz="800" dirty="0" smtClean="0"/>
              <a:t>.3</a:t>
            </a:r>
            <a:endParaRPr lang="zh-CN" altLang="en-US" sz="800" dirty="0"/>
          </a:p>
        </p:txBody>
      </p:sp>
      <p:sp>
        <p:nvSpPr>
          <p:cNvPr id="18" name="椭圆 17"/>
          <p:cNvSpPr/>
          <p:nvPr/>
        </p:nvSpPr>
        <p:spPr>
          <a:xfrm>
            <a:off x="2965521" y="4324425"/>
            <a:ext cx="576064" cy="56006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smtClean="0"/>
              <a:t>3</a:t>
            </a:r>
            <a:r>
              <a:rPr lang="en-US" altLang="zh-CN" sz="800" dirty="0" smtClean="0"/>
              <a:t>.4</a:t>
            </a:r>
            <a:endParaRPr lang="zh-CN" altLang="en-US" sz="800" dirty="0"/>
          </a:p>
        </p:txBody>
      </p:sp>
    </p:spTree>
    <p:extLst>
      <p:ext uri="{BB962C8B-B14F-4D97-AF65-F5344CB8AC3E}">
        <p14:creationId xmlns:p14="http://schemas.microsoft.com/office/powerpoint/2010/main" val="210313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left)">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p:bldP spid="10" grpId="0"/>
      <p:bldP spid="11" grpId="0"/>
      <p:bldP spid="12" grpId="0"/>
      <p:bldP spid="16" grpId="0" animBg="1"/>
      <p:bldP spid="17" grpId="0" animBg="1"/>
      <p:bldP spid="1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下箭头 13"/>
          <p:cNvSpPr/>
          <p:nvPr/>
        </p:nvSpPr>
        <p:spPr>
          <a:xfrm>
            <a:off x="5207842" y="2637022"/>
            <a:ext cx="449436" cy="400044"/>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9" name="TextBox 18"/>
          <p:cNvSpPr txBox="1"/>
          <p:nvPr/>
        </p:nvSpPr>
        <p:spPr>
          <a:xfrm>
            <a:off x="4822618" y="2112124"/>
            <a:ext cx="1295547" cy="400110"/>
          </a:xfrm>
          <a:prstGeom prst="rect">
            <a:avLst/>
          </a:prstGeom>
          <a:noFill/>
        </p:spPr>
        <p:txBody>
          <a:bodyPr wrap="none" rtlCol="0">
            <a:spAutoFit/>
          </a:bodyPr>
          <a:lstStyle/>
          <a:p>
            <a:r>
              <a:rPr lang="en-US" altLang="zh-CN" sz="2000" dirty="0" smtClean="0"/>
              <a:t>LOCK(A)</a:t>
            </a:r>
            <a:endParaRPr lang="zh-CN" altLang="en-US" sz="2000" dirty="0"/>
          </a:p>
        </p:txBody>
      </p:sp>
      <p:sp>
        <p:nvSpPr>
          <p:cNvPr id="22" name="TextBox 21"/>
          <p:cNvSpPr txBox="1"/>
          <p:nvPr/>
        </p:nvSpPr>
        <p:spPr>
          <a:xfrm>
            <a:off x="6142129" y="2637667"/>
            <a:ext cx="1295547" cy="400110"/>
          </a:xfrm>
          <a:prstGeom prst="rect">
            <a:avLst/>
          </a:prstGeom>
          <a:noFill/>
        </p:spPr>
        <p:txBody>
          <a:bodyPr wrap="none" rtlCol="0">
            <a:spAutoFit/>
          </a:bodyPr>
          <a:lstStyle/>
          <a:p>
            <a:r>
              <a:rPr lang="en-US" altLang="zh-CN" sz="2000" dirty="0" smtClean="0"/>
              <a:t>LOCK(A)</a:t>
            </a:r>
            <a:endParaRPr lang="zh-CN" altLang="en-US" sz="2000" dirty="0"/>
          </a:p>
        </p:txBody>
      </p:sp>
      <p:grpSp>
        <p:nvGrpSpPr>
          <p:cNvPr id="15" name="组合 14"/>
          <p:cNvGrpSpPr/>
          <p:nvPr/>
        </p:nvGrpSpPr>
        <p:grpSpPr>
          <a:xfrm>
            <a:off x="4971426" y="1553029"/>
            <a:ext cx="2243111" cy="4024773"/>
            <a:chOff x="5343695" y="965678"/>
            <a:chExt cx="2243111" cy="3622296"/>
          </a:xfrm>
        </p:grpSpPr>
        <p:cxnSp>
          <p:nvCxnSpPr>
            <p:cNvPr id="16" name="直接连接符 15"/>
            <p:cNvCxnSpPr/>
            <p:nvPr/>
          </p:nvCxnSpPr>
          <p:spPr>
            <a:xfrm>
              <a:off x="5343695" y="1441571"/>
              <a:ext cx="224311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516216" y="1077756"/>
              <a:ext cx="0" cy="3510218"/>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537241" y="996456"/>
              <a:ext cx="610840" cy="360099"/>
            </a:xfrm>
            <a:prstGeom prst="rect">
              <a:avLst/>
            </a:prstGeom>
            <a:noFill/>
          </p:spPr>
          <p:txBody>
            <a:bodyPr wrap="square" rtlCol="0">
              <a:spAutoFit/>
            </a:bodyPr>
            <a:lstStyle/>
            <a:p>
              <a:r>
                <a:rPr lang="en-US" altLang="zh-CN" sz="2000" b="1" dirty="0" smtClean="0">
                  <a:latin typeface="+mj-ea"/>
                  <a:ea typeface="+mj-ea"/>
                </a:rPr>
                <a:t>T1</a:t>
              </a:r>
              <a:endParaRPr lang="zh-CN" altLang="en-US" sz="2000" b="1" dirty="0">
                <a:latin typeface="+mj-ea"/>
                <a:ea typeface="+mj-ea"/>
              </a:endParaRPr>
            </a:p>
          </p:txBody>
        </p:sp>
        <p:sp>
          <p:nvSpPr>
            <p:cNvPr id="25" name="TextBox 24"/>
            <p:cNvSpPr txBox="1"/>
            <p:nvPr/>
          </p:nvSpPr>
          <p:spPr>
            <a:xfrm>
              <a:off x="6769472" y="965678"/>
              <a:ext cx="610840" cy="360099"/>
            </a:xfrm>
            <a:prstGeom prst="rect">
              <a:avLst/>
            </a:prstGeom>
            <a:noFill/>
          </p:spPr>
          <p:txBody>
            <a:bodyPr wrap="square" rtlCol="0">
              <a:spAutoFit/>
            </a:bodyPr>
            <a:lstStyle/>
            <a:p>
              <a:r>
                <a:rPr lang="en-US" altLang="zh-CN" sz="2000" b="1" dirty="0" smtClean="0">
                  <a:latin typeface="+mj-ea"/>
                  <a:ea typeface="+mj-ea"/>
                </a:rPr>
                <a:t>T2</a:t>
              </a:r>
              <a:endParaRPr lang="zh-CN" altLang="en-US" sz="2000" b="1" dirty="0">
                <a:latin typeface="+mj-ea"/>
                <a:ea typeface="+mj-ea"/>
              </a:endParaRPr>
            </a:p>
          </p:txBody>
        </p:sp>
      </p:grpSp>
      <p:grpSp>
        <p:nvGrpSpPr>
          <p:cNvPr id="11" name="组合 10"/>
          <p:cNvGrpSpPr/>
          <p:nvPr/>
        </p:nvGrpSpPr>
        <p:grpSpPr>
          <a:xfrm>
            <a:off x="4729644" y="3177537"/>
            <a:ext cx="2204274" cy="836042"/>
            <a:chOff x="5101914" y="2427734"/>
            <a:chExt cx="2204274" cy="752438"/>
          </a:xfrm>
        </p:grpSpPr>
        <p:sp>
          <p:nvSpPr>
            <p:cNvPr id="24" name="TextBox 23"/>
            <p:cNvSpPr txBox="1"/>
            <p:nvPr/>
          </p:nvSpPr>
          <p:spPr>
            <a:xfrm>
              <a:off x="5101914" y="2805948"/>
              <a:ext cx="1481496" cy="360099"/>
            </a:xfrm>
            <a:prstGeom prst="rect">
              <a:avLst/>
            </a:prstGeom>
            <a:noFill/>
          </p:spPr>
          <p:txBody>
            <a:bodyPr wrap="none" rtlCol="0">
              <a:spAutoFit/>
            </a:bodyPr>
            <a:lstStyle/>
            <a:p>
              <a:r>
                <a:rPr lang="en-US" altLang="zh-CN" sz="2000" dirty="0" smtClean="0"/>
                <a:t>ULOCK(A)</a:t>
              </a:r>
              <a:endParaRPr lang="zh-CN" altLang="en-US" sz="2000" dirty="0"/>
            </a:p>
          </p:txBody>
        </p:sp>
        <p:sp>
          <p:nvSpPr>
            <p:cNvPr id="29" name="禁止符 28"/>
            <p:cNvSpPr/>
            <p:nvPr/>
          </p:nvSpPr>
          <p:spPr>
            <a:xfrm>
              <a:off x="7018156" y="2437832"/>
              <a:ext cx="288032" cy="323235"/>
            </a:xfrm>
            <a:prstGeom prst="noSmoking">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endParaRPr>
            </a:p>
          </p:txBody>
        </p:sp>
        <p:sp>
          <p:nvSpPr>
            <p:cNvPr id="34" name="禁止符 33"/>
            <p:cNvSpPr/>
            <p:nvPr/>
          </p:nvSpPr>
          <p:spPr>
            <a:xfrm>
              <a:off x="7018156" y="2856937"/>
              <a:ext cx="288032" cy="323235"/>
            </a:xfrm>
            <a:prstGeom prst="noSmoking">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endParaRPr>
            </a:p>
          </p:txBody>
        </p:sp>
        <p:sp>
          <p:nvSpPr>
            <p:cNvPr id="37" name="下箭头 36"/>
            <p:cNvSpPr/>
            <p:nvPr/>
          </p:nvSpPr>
          <p:spPr>
            <a:xfrm>
              <a:off x="5580112" y="2427734"/>
              <a:ext cx="449436" cy="360040"/>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grpSp>
        <p:nvGrpSpPr>
          <p:cNvPr id="13" name="组合 12"/>
          <p:cNvGrpSpPr/>
          <p:nvPr/>
        </p:nvGrpSpPr>
        <p:grpSpPr>
          <a:xfrm>
            <a:off x="6088984" y="4125408"/>
            <a:ext cx="1481496" cy="1407936"/>
            <a:chOff x="6461253" y="3280820"/>
            <a:chExt cx="1481496" cy="1267143"/>
          </a:xfrm>
        </p:grpSpPr>
        <p:sp>
          <p:nvSpPr>
            <p:cNvPr id="27" name="TextBox 26"/>
            <p:cNvSpPr txBox="1"/>
            <p:nvPr/>
          </p:nvSpPr>
          <p:spPr>
            <a:xfrm>
              <a:off x="6461253" y="4187864"/>
              <a:ext cx="1481496" cy="360099"/>
            </a:xfrm>
            <a:prstGeom prst="rect">
              <a:avLst/>
            </a:prstGeom>
            <a:noFill/>
          </p:spPr>
          <p:txBody>
            <a:bodyPr wrap="none" rtlCol="0">
              <a:spAutoFit/>
            </a:bodyPr>
            <a:lstStyle/>
            <a:p>
              <a:r>
                <a:rPr lang="en-US" altLang="zh-CN" sz="2000" dirty="0" smtClean="0"/>
                <a:t>ULOCK(A)</a:t>
              </a:r>
              <a:endParaRPr lang="zh-CN" altLang="en-US" sz="2000" dirty="0"/>
            </a:p>
          </p:txBody>
        </p:sp>
        <p:sp>
          <p:nvSpPr>
            <p:cNvPr id="38" name="下箭头 37"/>
            <p:cNvSpPr/>
            <p:nvPr/>
          </p:nvSpPr>
          <p:spPr>
            <a:xfrm>
              <a:off x="6930876" y="3280820"/>
              <a:ext cx="449436" cy="360040"/>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9" name="下箭头 38"/>
            <p:cNvSpPr/>
            <p:nvPr/>
          </p:nvSpPr>
          <p:spPr>
            <a:xfrm>
              <a:off x="6930876" y="3800357"/>
              <a:ext cx="449436" cy="360040"/>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grpSp>
        <p:nvGrpSpPr>
          <p:cNvPr id="2" name="组合 1"/>
          <p:cNvGrpSpPr/>
          <p:nvPr/>
        </p:nvGrpSpPr>
        <p:grpSpPr>
          <a:xfrm>
            <a:off x="1835696" y="1561356"/>
            <a:ext cx="1800200" cy="3518951"/>
            <a:chOff x="2051720" y="1978843"/>
            <a:chExt cx="1800200" cy="3518951"/>
          </a:xfrm>
        </p:grpSpPr>
        <p:sp>
          <p:nvSpPr>
            <p:cNvPr id="5" name="流程图: 磁盘 4"/>
            <p:cNvSpPr/>
            <p:nvPr/>
          </p:nvSpPr>
          <p:spPr>
            <a:xfrm>
              <a:off x="2051720" y="3817607"/>
              <a:ext cx="1800200" cy="1680187"/>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2555776" y="4657701"/>
              <a:ext cx="720080" cy="461665"/>
            </a:xfrm>
            <a:prstGeom prst="rect">
              <a:avLst/>
            </a:prstGeom>
            <a:noFill/>
            <a:ln cmpd="tri">
              <a:solidFill>
                <a:schemeClr val="tx1"/>
              </a:solidFill>
            </a:ln>
          </p:spPr>
          <p:txBody>
            <a:bodyPr wrap="square" rtlCol="0">
              <a:spAutoFit/>
            </a:bodyPr>
            <a:lstStyle/>
            <a:p>
              <a:r>
                <a:rPr lang="en-US" altLang="zh-CN" dirty="0" smtClean="0"/>
                <a:t> </a:t>
              </a:r>
              <a:r>
                <a:rPr lang="en-US" altLang="zh-CN" sz="2400" dirty="0" smtClean="0"/>
                <a:t>A</a:t>
              </a:r>
              <a:endParaRPr lang="zh-CN" altLang="en-US" sz="2400" dirty="0"/>
            </a:p>
          </p:txBody>
        </p:sp>
        <p:sp>
          <p:nvSpPr>
            <p:cNvPr id="7" name="笑脸 6"/>
            <p:cNvSpPr/>
            <p:nvPr/>
          </p:nvSpPr>
          <p:spPr>
            <a:xfrm>
              <a:off x="2195736" y="2457456"/>
              <a:ext cx="504056" cy="640071"/>
            </a:xfrm>
            <a:prstGeom prst="smileyFac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笑脸 7"/>
            <p:cNvSpPr/>
            <p:nvPr/>
          </p:nvSpPr>
          <p:spPr>
            <a:xfrm>
              <a:off x="3275856" y="2457456"/>
              <a:ext cx="360040" cy="553730"/>
            </a:xfrm>
            <a:prstGeom prst="smileyFac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p:cNvCxnSpPr/>
            <p:nvPr/>
          </p:nvCxnSpPr>
          <p:spPr>
            <a:xfrm>
              <a:off x="2506014" y="3177536"/>
              <a:ext cx="244439" cy="1464351"/>
            </a:xfrm>
            <a:prstGeom prst="straightConnector1">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3059832" y="3177536"/>
              <a:ext cx="396044" cy="1464351"/>
            </a:xfrm>
            <a:prstGeom prst="straightConnector1">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122055" y="1978843"/>
              <a:ext cx="610840" cy="400110"/>
            </a:xfrm>
            <a:prstGeom prst="rect">
              <a:avLst/>
            </a:prstGeom>
            <a:noFill/>
          </p:spPr>
          <p:txBody>
            <a:bodyPr wrap="square" rtlCol="0">
              <a:spAutoFit/>
            </a:bodyPr>
            <a:lstStyle/>
            <a:p>
              <a:r>
                <a:rPr lang="en-US" altLang="zh-CN" sz="2000" b="1" dirty="0" smtClean="0">
                  <a:latin typeface="+mj-ea"/>
                  <a:ea typeface="+mj-ea"/>
                </a:rPr>
                <a:t>T1</a:t>
              </a:r>
              <a:endParaRPr lang="zh-CN" altLang="en-US" sz="2000" b="1" dirty="0">
                <a:latin typeface="+mj-ea"/>
                <a:ea typeface="+mj-ea"/>
              </a:endParaRPr>
            </a:p>
          </p:txBody>
        </p:sp>
        <p:sp>
          <p:nvSpPr>
            <p:cNvPr id="30" name="TextBox 29"/>
            <p:cNvSpPr txBox="1"/>
            <p:nvPr/>
          </p:nvSpPr>
          <p:spPr>
            <a:xfrm>
              <a:off x="3150456" y="1997595"/>
              <a:ext cx="610840" cy="400110"/>
            </a:xfrm>
            <a:prstGeom prst="rect">
              <a:avLst/>
            </a:prstGeom>
            <a:noFill/>
          </p:spPr>
          <p:txBody>
            <a:bodyPr wrap="square" rtlCol="0">
              <a:spAutoFit/>
            </a:bodyPr>
            <a:lstStyle/>
            <a:p>
              <a:r>
                <a:rPr lang="en-US" altLang="zh-CN" sz="2000" b="1" dirty="0" smtClean="0">
                  <a:latin typeface="+mj-ea"/>
                  <a:ea typeface="+mj-ea"/>
                </a:rPr>
                <a:t>T2</a:t>
              </a:r>
              <a:endParaRPr lang="zh-CN" altLang="en-US" sz="2000" b="1" dirty="0">
                <a:latin typeface="+mj-ea"/>
                <a:ea typeface="+mj-ea"/>
              </a:endParaRPr>
            </a:p>
          </p:txBody>
        </p:sp>
      </p:grpSp>
      <p:sp>
        <p:nvSpPr>
          <p:cNvPr id="31" name="Rectangle 2"/>
          <p:cNvSpPr txBox="1">
            <a:spLocks noChangeArrowheads="1"/>
          </p:cNvSpPr>
          <p:nvPr/>
        </p:nvSpPr>
        <p:spPr>
          <a:xfrm>
            <a:off x="3635896" y="121196"/>
            <a:ext cx="3009990" cy="72008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en-US" altLang="zh-CN" b="0" dirty="0" smtClean="0">
                <a:latin typeface="+mj-ea"/>
              </a:rPr>
              <a:t>——</a:t>
            </a:r>
            <a:r>
              <a:rPr lang="zh-CN" altLang="en-US" b="0" dirty="0">
                <a:latin typeface="+mj-ea"/>
              </a:rPr>
              <a:t>死</a:t>
            </a:r>
            <a:r>
              <a:rPr lang="zh-CN" altLang="en-US" b="0" dirty="0" smtClean="0">
                <a:latin typeface="+mj-ea"/>
              </a:rPr>
              <a:t>锁的产生</a:t>
            </a:r>
            <a:endParaRPr lang="zh-CN" altLang="en-US" b="0" dirty="0">
              <a:latin typeface="+mj-ea"/>
            </a:endParaRPr>
          </a:p>
        </p:txBody>
      </p:sp>
      <p:sp>
        <p:nvSpPr>
          <p:cNvPr id="32" name="Rectangle 2"/>
          <p:cNvSpPr txBox="1">
            <a:spLocks noChangeArrowheads="1"/>
          </p:cNvSpPr>
          <p:nvPr/>
        </p:nvSpPr>
        <p:spPr>
          <a:xfrm>
            <a:off x="1187624" y="0"/>
            <a:ext cx="2520280"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600" b="0" dirty="0" smtClean="0">
                <a:latin typeface="+mn-ea"/>
                <a:ea typeface="+mn-ea"/>
              </a:rPr>
              <a:t>活锁和死锁</a:t>
            </a:r>
            <a:endParaRPr lang="zh-CN" altLang="en-US" sz="3600" b="0" dirty="0">
              <a:latin typeface="+mn-ea"/>
              <a:ea typeface="+mn-ea"/>
            </a:endParaRPr>
          </a:p>
        </p:txBody>
      </p:sp>
      <p:sp>
        <p:nvSpPr>
          <p:cNvPr id="35" name="椭圆 34"/>
          <p:cNvSpPr/>
          <p:nvPr/>
        </p:nvSpPr>
        <p:spPr>
          <a:xfrm>
            <a:off x="395536" y="201205"/>
            <a:ext cx="576064" cy="56006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smtClean="0"/>
              <a:t>3</a:t>
            </a:r>
            <a:r>
              <a:rPr lang="en-US" altLang="zh-CN" sz="800" dirty="0" smtClean="0"/>
              <a:t>.1</a:t>
            </a:r>
            <a:endParaRPr lang="zh-CN" altLang="en-US" sz="800" dirty="0"/>
          </a:p>
        </p:txBody>
      </p:sp>
    </p:spTree>
    <p:extLst>
      <p:ext uri="{BB962C8B-B14F-4D97-AF65-F5344CB8AC3E}">
        <p14:creationId xmlns:p14="http://schemas.microsoft.com/office/powerpoint/2010/main" val="3134828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up)">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up)">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additive="base">
                                        <p:cTn id="32" dur="500" fill="hold"/>
                                        <p:tgtEl>
                                          <p:spTgt spid="22"/>
                                        </p:tgtEl>
                                        <p:attrNameLst>
                                          <p:attrName>ppt_x</p:attrName>
                                        </p:attrNameLst>
                                      </p:cBhvr>
                                      <p:tavLst>
                                        <p:tav tm="0">
                                          <p:val>
                                            <p:strVal val="1+#ppt_w/2"/>
                                          </p:val>
                                        </p:tav>
                                        <p:tav tm="100000">
                                          <p:val>
                                            <p:strVal val="#ppt_x"/>
                                          </p:val>
                                        </p:tav>
                                      </p:tavLst>
                                    </p:anim>
                                    <p:anim calcmode="lin" valueType="num">
                                      <p:cBhvr additive="base">
                                        <p:cTn id="33"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up)">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up)">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p:bldP spid="22" grpId="0"/>
      <p:bldP spid="3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4294967295"/>
          </p:nvPr>
        </p:nvSpPr>
        <p:spPr>
          <a:xfrm>
            <a:off x="1043607" y="1127224"/>
            <a:ext cx="6264697" cy="4250556"/>
          </a:xfrm>
        </p:spPr>
        <p:txBody>
          <a:bodyPr>
            <a:noAutofit/>
          </a:bodyPr>
          <a:lstStyle/>
          <a:p>
            <a:pPr algn="just">
              <a:lnSpc>
                <a:spcPct val="150000"/>
              </a:lnSpc>
              <a:buFont typeface="Wingdings" panose="05000000000000000000" pitchFamily="2" charset="2"/>
              <a:buChar char="u"/>
            </a:pPr>
            <a:r>
              <a:rPr lang="zh-CN" altLang="en-US" sz="2800" b="1" dirty="0" smtClean="0">
                <a:latin typeface="幼圆" panose="02010509060101010101" pitchFamily="49" charset="-122"/>
                <a:ea typeface="幼圆" panose="02010509060101010101" pitchFamily="49" charset="-122"/>
              </a:rPr>
              <a:t> </a:t>
            </a:r>
            <a:r>
              <a:rPr lang="zh-CN" altLang="en-US" sz="2800" b="1" dirty="0" smtClean="0">
                <a:latin typeface="+mj-ea"/>
                <a:ea typeface="+mj-ea"/>
              </a:rPr>
              <a:t>不</a:t>
            </a:r>
            <a:r>
              <a:rPr lang="zh-CN" altLang="en-US" sz="2800" b="1" dirty="0">
                <a:latin typeface="+mj-ea"/>
                <a:ea typeface="+mj-ea"/>
              </a:rPr>
              <a:t>同的多事务执行方式 </a:t>
            </a:r>
          </a:p>
          <a:p>
            <a:pPr algn="just">
              <a:lnSpc>
                <a:spcPct val="150000"/>
              </a:lnSpc>
              <a:spcBef>
                <a:spcPct val="50000"/>
              </a:spcBef>
              <a:buFont typeface="Wingdings" pitchFamily="2" charset="2"/>
              <a:buNone/>
            </a:pPr>
            <a:r>
              <a:rPr lang="en-US" sz="2800" dirty="0" smtClean="0">
                <a:latin typeface="幼圆" panose="02010509060101010101" pitchFamily="49" charset="-122"/>
                <a:ea typeface="幼圆" panose="02010509060101010101" pitchFamily="49" charset="-122"/>
              </a:rPr>
              <a:t>(</a:t>
            </a:r>
            <a:r>
              <a:rPr lang="en-US" sz="2800" b="1" dirty="0">
                <a:latin typeface="幼圆" panose="02010509060101010101" pitchFamily="49" charset="-122"/>
                <a:ea typeface="幼圆" panose="02010509060101010101" pitchFamily="49" charset="-122"/>
              </a:rPr>
              <a:t>1) </a:t>
            </a:r>
            <a:r>
              <a:rPr lang="zh-CN" altLang="en-US" sz="2800" b="1" dirty="0">
                <a:latin typeface="幼圆" panose="02010509060101010101" pitchFamily="49" charset="-122"/>
                <a:ea typeface="幼圆" panose="02010509060101010101" pitchFamily="49" charset="-122"/>
              </a:rPr>
              <a:t>事务串行执行</a:t>
            </a:r>
          </a:p>
          <a:p>
            <a:pPr algn="just">
              <a:lnSpc>
                <a:spcPct val="150000"/>
              </a:lnSpc>
              <a:spcBef>
                <a:spcPct val="50000"/>
              </a:spcBef>
              <a:buFont typeface="Wingdings" panose="05000000000000000000" pitchFamily="2" charset="2"/>
              <a:buChar char="Ø"/>
            </a:pPr>
            <a:r>
              <a:rPr lang="zh-CN" altLang="en-US" sz="2600" b="0" dirty="0">
                <a:latin typeface="幼圆" panose="02010509060101010101" pitchFamily="49" charset="-122"/>
                <a:ea typeface="幼圆" panose="02010509060101010101" pitchFamily="49" charset="-122"/>
              </a:rPr>
              <a:t>每个时刻只有一个事务运行，</a:t>
            </a:r>
            <a:r>
              <a:rPr lang="zh-CN" altLang="en-US" sz="2600" b="0" dirty="0" smtClean="0">
                <a:latin typeface="幼圆" panose="02010509060101010101" pitchFamily="49" charset="-122"/>
                <a:ea typeface="幼圆" panose="02010509060101010101" pitchFamily="49" charset="-122"/>
              </a:rPr>
              <a:t>其</a:t>
            </a:r>
            <a:r>
              <a:rPr lang="zh-CN" altLang="en-US" sz="2600" b="0" dirty="0">
                <a:latin typeface="幼圆" panose="02010509060101010101" pitchFamily="49" charset="-122"/>
                <a:ea typeface="幼圆" panose="02010509060101010101" pitchFamily="49" charset="-122"/>
              </a:rPr>
              <a:t>它</a:t>
            </a:r>
            <a:r>
              <a:rPr lang="zh-CN" altLang="en-US" sz="2600" b="0" dirty="0" smtClean="0">
                <a:latin typeface="幼圆" panose="02010509060101010101" pitchFamily="49" charset="-122"/>
                <a:ea typeface="幼圆" panose="02010509060101010101" pitchFamily="49" charset="-122"/>
              </a:rPr>
              <a:t>事务</a:t>
            </a:r>
            <a:r>
              <a:rPr lang="zh-CN" altLang="en-US" sz="2600" b="0" dirty="0">
                <a:latin typeface="幼圆" panose="02010509060101010101" pitchFamily="49" charset="-122"/>
                <a:ea typeface="幼圆" panose="02010509060101010101" pitchFamily="49" charset="-122"/>
              </a:rPr>
              <a:t>必须等到这个事务结束以后方能运行</a:t>
            </a:r>
          </a:p>
          <a:p>
            <a:pPr algn="just">
              <a:lnSpc>
                <a:spcPct val="150000"/>
              </a:lnSpc>
              <a:spcBef>
                <a:spcPct val="50000"/>
              </a:spcBef>
              <a:buFont typeface="Wingdings" panose="05000000000000000000" pitchFamily="2" charset="2"/>
              <a:buChar char="Ø"/>
            </a:pPr>
            <a:r>
              <a:rPr lang="zh-CN" altLang="en-US" sz="2600" b="0" dirty="0">
                <a:latin typeface="幼圆" panose="02010509060101010101" pitchFamily="49" charset="-122"/>
                <a:ea typeface="幼圆" panose="02010509060101010101" pitchFamily="49" charset="-122"/>
              </a:rPr>
              <a:t>不能充分利用系统资源，发挥数据库共享资源的特点</a:t>
            </a:r>
          </a:p>
        </p:txBody>
      </p:sp>
      <p:grpSp>
        <p:nvGrpSpPr>
          <p:cNvPr id="6148" name="Group 4"/>
          <p:cNvGrpSpPr>
            <a:grpSpLocks/>
          </p:cNvGrpSpPr>
          <p:nvPr/>
        </p:nvGrpSpPr>
        <p:grpSpPr bwMode="auto">
          <a:xfrm>
            <a:off x="8144072" y="2281559"/>
            <a:ext cx="460376" cy="2520157"/>
            <a:chOff x="-1" y="0"/>
            <a:chExt cx="290" cy="1905"/>
          </a:xfrm>
        </p:grpSpPr>
        <p:sp>
          <p:nvSpPr>
            <p:cNvPr id="6149" name="Line 5"/>
            <p:cNvSpPr>
              <a:spLocks noChangeShapeType="1"/>
            </p:cNvSpPr>
            <p:nvPr/>
          </p:nvSpPr>
          <p:spPr bwMode="auto">
            <a:xfrm>
              <a:off x="8" y="0"/>
              <a:ext cx="0" cy="1905"/>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0" name="Line 6"/>
            <p:cNvSpPr>
              <a:spLocks noChangeShapeType="1"/>
            </p:cNvSpPr>
            <p:nvPr/>
          </p:nvSpPr>
          <p:spPr bwMode="auto">
            <a:xfrm>
              <a:off x="8" y="907"/>
              <a:ext cx="136" cy="0"/>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1" name="Line 7"/>
            <p:cNvSpPr>
              <a:spLocks noChangeShapeType="1"/>
            </p:cNvSpPr>
            <p:nvPr/>
          </p:nvSpPr>
          <p:spPr bwMode="auto">
            <a:xfrm>
              <a:off x="8" y="1497"/>
              <a:ext cx="136" cy="0"/>
            </a:xfrm>
            <a:prstGeom prst="line">
              <a:avLst/>
            </a:prstGeom>
            <a:noFill/>
            <a:ln w="254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2" name="Text Box 8"/>
            <p:cNvSpPr txBox="1">
              <a:spLocks noChangeArrowheads="1"/>
            </p:cNvSpPr>
            <p:nvPr/>
          </p:nvSpPr>
          <p:spPr bwMode="auto">
            <a:xfrm>
              <a:off x="-1" y="359"/>
              <a:ext cx="278" cy="279"/>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defRPr sz="2400">
                  <a:solidFill>
                    <a:schemeClr val="tx1"/>
                  </a:solidFill>
                  <a:latin typeface="Times New Roman" pitchFamily="18" charset="0"/>
                  <a:ea typeface="宋体" pitchFamily="2" charset="-122"/>
                </a:defRPr>
              </a:lvl1pPr>
              <a:lvl2pPr algn="l">
                <a:defRPr sz="2400">
                  <a:solidFill>
                    <a:schemeClr val="tx1"/>
                  </a:solidFill>
                  <a:latin typeface="Times New Roman" pitchFamily="18" charset="0"/>
                  <a:ea typeface="宋体" pitchFamily="2" charset="-122"/>
                </a:defRPr>
              </a:lvl2pPr>
              <a:lvl3pPr algn="l">
                <a:defRPr sz="2400">
                  <a:solidFill>
                    <a:schemeClr val="tx1"/>
                  </a:solidFill>
                  <a:latin typeface="Times New Roman" pitchFamily="18" charset="0"/>
                  <a:ea typeface="宋体" pitchFamily="2" charset="-122"/>
                </a:defRPr>
              </a:lvl3pPr>
              <a:lvl4pPr algn="l">
                <a:defRPr sz="2400">
                  <a:solidFill>
                    <a:schemeClr val="tx1"/>
                  </a:solidFill>
                  <a:latin typeface="Times New Roman" pitchFamily="18" charset="0"/>
                  <a:ea typeface="宋体" pitchFamily="2" charset="-122"/>
                </a:defRPr>
              </a:lvl4pPr>
              <a:lvl5pPr algn="l">
                <a:defRPr sz="2400">
                  <a:solidFill>
                    <a:schemeClr val="tx1"/>
                  </a:solidFill>
                  <a:latin typeface="Times New Roman" pitchFamily="18" charset="0"/>
                  <a:ea typeface="宋体" pitchFamily="2" charset="-122"/>
                </a:defRPr>
              </a:lvl5pPr>
              <a:lvl6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ctr"/>
              <a:r>
                <a:rPr lang="en-US" sz="1800" b="0"/>
                <a:t>T1</a:t>
              </a:r>
            </a:p>
          </p:txBody>
        </p:sp>
        <p:sp>
          <p:nvSpPr>
            <p:cNvPr id="6153" name="Text Box 9"/>
            <p:cNvSpPr txBox="1">
              <a:spLocks noChangeArrowheads="1"/>
            </p:cNvSpPr>
            <p:nvPr/>
          </p:nvSpPr>
          <p:spPr bwMode="auto">
            <a:xfrm>
              <a:off x="11" y="998"/>
              <a:ext cx="278" cy="279"/>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defRPr sz="2400">
                  <a:solidFill>
                    <a:schemeClr val="tx1"/>
                  </a:solidFill>
                  <a:latin typeface="Times New Roman" pitchFamily="18" charset="0"/>
                  <a:ea typeface="宋体" pitchFamily="2" charset="-122"/>
                </a:defRPr>
              </a:lvl1pPr>
              <a:lvl2pPr algn="l">
                <a:defRPr sz="2400">
                  <a:solidFill>
                    <a:schemeClr val="tx1"/>
                  </a:solidFill>
                  <a:latin typeface="Times New Roman" pitchFamily="18" charset="0"/>
                  <a:ea typeface="宋体" pitchFamily="2" charset="-122"/>
                </a:defRPr>
              </a:lvl2pPr>
              <a:lvl3pPr algn="l">
                <a:defRPr sz="2400">
                  <a:solidFill>
                    <a:schemeClr val="tx1"/>
                  </a:solidFill>
                  <a:latin typeface="Times New Roman" pitchFamily="18" charset="0"/>
                  <a:ea typeface="宋体" pitchFamily="2" charset="-122"/>
                </a:defRPr>
              </a:lvl3pPr>
              <a:lvl4pPr algn="l">
                <a:defRPr sz="2400">
                  <a:solidFill>
                    <a:schemeClr val="tx1"/>
                  </a:solidFill>
                  <a:latin typeface="Times New Roman" pitchFamily="18" charset="0"/>
                  <a:ea typeface="宋体" pitchFamily="2" charset="-122"/>
                </a:defRPr>
              </a:lvl4pPr>
              <a:lvl5pPr algn="l">
                <a:defRPr sz="2400">
                  <a:solidFill>
                    <a:schemeClr val="tx1"/>
                  </a:solidFill>
                  <a:latin typeface="Times New Roman" pitchFamily="18" charset="0"/>
                  <a:ea typeface="宋体" pitchFamily="2" charset="-122"/>
                </a:defRPr>
              </a:lvl5pPr>
              <a:lvl6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ctr"/>
              <a:r>
                <a:rPr lang="en-US" sz="1800" b="0" dirty="0"/>
                <a:t>T2</a:t>
              </a:r>
            </a:p>
          </p:txBody>
        </p:sp>
        <p:sp>
          <p:nvSpPr>
            <p:cNvPr id="6154" name="Text Box 10"/>
            <p:cNvSpPr txBox="1">
              <a:spLocks noChangeArrowheads="1"/>
            </p:cNvSpPr>
            <p:nvPr/>
          </p:nvSpPr>
          <p:spPr bwMode="auto">
            <a:xfrm>
              <a:off x="11" y="1542"/>
              <a:ext cx="278" cy="279"/>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defRPr sz="2400">
                  <a:solidFill>
                    <a:schemeClr val="tx1"/>
                  </a:solidFill>
                  <a:latin typeface="Times New Roman" pitchFamily="18" charset="0"/>
                  <a:ea typeface="宋体" pitchFamily="2" charset="-122"/>
                </a:defRPr>
              </a:lvl1pPr>
              <a:lvl2pPr algn="l">
                <a:defRPr sz="2400">
                  <a:solidFill>
                    <a:schemeClr val="tx1"/>
                  </a:solidFill>
                  <a:latin typeface="Times New Roman" pitchFamily="18" charset="0"/>
                  <a:ea typeface="宋体" pitchFamily="2" charset="-122"/>
                </a:defRPr>
              </a:lvl2pPr>
              <a:lvl3pPr algn="l">
                <a:defRPr sz="2400">
                  <a:solidFill>
                    <a:schemeClr val="tx1"/>
                  </a:solidFill>
                  <a:latin typeface="Times New Roman" pitchFamily="18" charset="0"/>
                  <a:ea typeface="宋体" pitchFamily="2" charset="-122"/>
                </a:defRPr>
              </a:lvl3pPr>
              <a:lvl4pPr algn="l">
                <a:defRPr sz="2400">
                  <a:solidFill>
                    <a:schemeClr val="tx1"/>
                  </a:solidFill>
                  <a:latin typeface="Times New Roman" pitchFamily="18" charset="0"/>
                  <a:ea typeface="宋体" pitchFamily="2" charset="-122"/>
                </a:defRPr>
              </a:lvl4pPr>
              <a:lvl5pPr algn="l">
                <a:defRPr sz="2400">
                  <a:solidFill>
                    <a:schemeClr val="tx1"/>
                  </a:solidFill>
                  <a:latin typeface="Times New Roman" pitchFamily="18" charset="0"/>
                  <a:ea typeface="宋体" pitchFamily="2" charset="-122"/>
                </a:defRPr>
              </a:lvl5pPr>
              <a:lvl6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ctr"/>
              <a:r>
                <a:rPr lang="en-US" sz="1800" b="0"/>
                <a:t>T3</a:t>
              </a:r>
            </a:p>
          </p:txBody>
        </p:sp>
      </p:grpSp>
      <p:sp>
        <p:nvSpPr>
          <p:cNvPr id="6155" name="Text Box 11"/>
          <p:cNvSpPr txBox="1">
            <a:spLocks noChangeArrowheads="1"/>
          </p:cNvSpPr>
          <p:nvPr/>
        </p:nvSpPr>
        <p:spPr bwMode="auto">
          <a:xfrm>
            <a:off x="7740059" y="4937021"/>
            <a:ext cx="1296437" cy="58477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sz="2400">
                <a:solidFill>
                  <a:schemeClr val="tx1"/>
                </a:solidFill>
                <a:latin typeface="Times New Roman" pitchFamily="18" charset="0"/>
                <a:ea typeface="宋体" pitchFamily="2" charset="-122"/>
              </a:defRPr>
            </a:lvl1pPr>
            <a:lvl2pPr algn="l">
              <a:defRPr sz="2400">
                <a:solidFill>
                  <a:schemeClr val="tx1"/>
                </a:solidFill>
                <a:latin typeface="Times New Roman" pitchFamily="18" charset="0"/>
                <a:ea typeface="宋体" pitchFamily="2" charset="-122"/>
              </a:defRPr>
            </a:lvl2pPr>
            <a:lvl3pPr algn="l">
              <a:defRPr sz="2400">
                <a:solidFill>
                  <a:schemeClr val="tx1"/>
                </a:solidFill>
                <a:latin typeface="Times New Roman" pitchFamily="18" charset="0"/>
                <a:ea typeface="宋体" pitchFamily="2" charset="-122"/>
              </a:defRPr>
            </a:lvl3pPr>
            <a:lvl4pPr algn="l">
              <a:defRPr sz="2400">
                <a:solidFill>
                  <a:schemeClr val="tx1"/>
                </a:solidFill>
                <a:latin typeface="Times New Roman" pitchFamily="18" charset="0"/>
                <a:ea typeface="宋体" pitchFamily="2" charset="-122"/>
              </a:defRPr>
            </a:lvl4pPr>
            <a:lvl5pPr algn="l">
              <a:defRPr sz="2400">
                <a:solidFill>
                  <a:schemeClr val="tx1"/>
                </a:solidFill>
                <a:latin typeface="Times New Roman" pitchFamily="18" charset="0"/>
                <a:ea typeface="宋体" pitchFamily="2" charset="-122"/>
              </a:defRPr>
            </a:lvl5pPr>
            <a:lvl6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ctr"/>
            <a:r>
              <a:rPr lang="zh-CN" altLang="en-US" sz="1600" b="0" dirty="0">
                <a:latin typeface="黑体" panose="02010609060101010101" pitchFamily="49" charset="-122"/>
                <a:ea typeface="黑体" panose="02010609060101010101" pitchFamily="49" charset="-122"/>
              </a:rPr>
              <a:t>事务的</a:t>
            </a:r>
            <a:r>
              <a:rPr lang="zh-CN" altLang="en-US" sz="1600" b="0" dirty="0" smtClean="0">
                <a:latin typeface="黑体" panose="02010609060101010101" pitchFamily="49" charset="-122"/>
                <a:ea typeface="黑体" panose="02010609060101010101" pitchFamily="49" charset="-122"/>
              </a:rPr>
              <a:t>串行</a:t>
            </a:r>
            <a:endParaRPr lang="en-US" altLang="zh-CN" sz="1600" b="0" dirty="0" smtClean="0">
              <a:latin typeface="黑体" panose="02010609060101010101" pitchFamily="49" charset="-122"/>
              <a:ea typeface="黑体" panose="02010609060101010101" pitchFamily="49" charset="-122"/>
            </a:endParaRPr>
          </a:p>
          <a:p>
            <a:pPr algn="ctr"/>
            <a:r>
              <a:rPr lang="zh-CN" altLang="en-US" sz="1600" b="0" dirty="0" smtClean="0">
                <a:latin typeface="黑体" panose="02010609060101010101" pitchFamily="49" charset="-122"/>
                <a:ea typeface="黑体" panose="02010609060101010101" pitchFamily="49" charset="-122"/>
              </a:rPr>
              <a:t>执行</a:t>
            </a:r>
            <a:r>
              <a:rPr lang="zh-CN" altLang="en-US" sz="1600" b="0" dirty="0">
                <a:latin typeface="黑体" panose="02010609060101010101" pitchFamily="49" charset="-122"/>
                <a:ea typeface="黑体" panose="02010609060101010101" pitchFamily="49" charset="-122"/>
              </a:rPr>
              <a:t>方式</a:t>
            </a:r>
          </a:p>
        </p:txBody>
      </p:sp>
      <p:sp>
        <p:nvSpPr>
          <p:cNvPr id="12" name="矩形 11"/>
          <p:cNvSpPr/>
          <p:nvPr/>
        </p:nvSpPr>
        <p:spPr>
          <a:xfrm>
            <a:off x="1187624" y="121196"/>
            <a:ext cx="6480720" cy="812530"/>
          </a:xfrm>
          <a:prstGeom prst="rect">
            <a:avLst/>
          </a:prstGeom>
        </p:spPr>
        <p:txBody>
          <a:bodyPr wrap="square">
            <a:spAutoFit/>
          </a:bodyPr>
          <a:lstStyle/>
          <a:p>
            <a:pPr algn="just" fontAlgn="auto">
              <a:lnSpc>
                <a:spcPct val="130000"/>
              </a:lnSpc>
              <a:spcAft>
                <a:spcPts val="0"/>
              </a:spcAft>
            </a:pPr>
            <a:r>
              <a:rPr lang="zh-CN" altLang="en-US" sz="3600" b="0" dirty="0" smtClean="0">
                <a:latin typeface="+mn-ea"/>
                <a:ea typeface="+mn-ea"/>
              </a:rPr>
              <a:t>并发</a:t>
            </a:r>
            <a:r>
              <a:rPr lang="zh-CN" altLang="en-US" sz="3600" b="0" dirty="0">
                <a:latin typeface="+mn-ea"/>
                <a:ea typeface="+mn-ea"/>
              </a:rPr>
              <a:t>控制概</a:t>
            </a:r>
            <a:r>
              <a:rPr lang="zh-CN" altLang="en-US" sz="3600" b="0" dirty="0" smtClean="0">
                <a:latin typeface="+mn-ea"/>
                <a:ea typeface="+mn-ea"/>
              </a:rPr>
              <a:t>述及事务特性回顾</a:t>
            </a:r>
            <a:endParaRPr lang="zh-CN" altLang="en-US" sz="3600" b="0" dirty="0">
              <a:latin typeface="+mn-ea"/>
              <a:ea typeface="+mn-ea"/>
            </a:endParaRPr>
          </a:p>
        </p:txBody>
      </p:sp>
      <p:sp>
        <p:nvSpPr>
          <p:cNvPr id="13" name="椭圆 12"/>
          <p:cNvSpPr/>
          <p:nvPr/>
        </p:nvSpPr>
        <p:spPr>
          <a:xfrm>
            <a:off x="323528" y="209205"/>
            <a:ext cx="576064" cy="560063"/>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smtClean="0"/>
              <a:t>1</a:t>
            </a:r>
            <a:endParaRPr lang="zh-CN" alt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fade">
                                      <p:cBhvr>
                                        <p:cTn id="7" dur="500"/>
                                        <p:tgtEl>
                                          <p:spTgt spid="6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fade">
                                      <p:cBhvr>
                                        <p:cTn id="12" dur="500"/>
                                        <p:tgtEl>
                                          <p:spTgt spid="614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animEffect transition="in" filter="fade">
                                      <p:cBhvr>
                                        <p:cTn id="15" dur="500"/>
                                        <p:tgtEl>
                                          <p:spTgt spid="61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nodeType="clickEffect">
                                  <p:stCondLst>
                                    <p:cond delay="0"/>
                                  </p:stCondLst>
                                  <p:childTnLst>
                                    <p:set>
                                      <p:cBhvr>
                                        <p:cTn id="19" dur="1" fill="hold">
                                          <p:stCondLst>
                                            <p:cond delay="0"/>
                                          </p:stCondLst>
                                        </p:cTn>
                                        <p:tgtEl>
                                          <p:spTgt spid="6148"/>
                                        </p:tgtEl>
                                        <p:attrNameLst>
                                          <p:attrName>style.visibility</p:attrName>
                                        </p:attrNameLst>
                                      </p:cBhvr>
                                      <p:to>
                                        <p:strVal val="visible"/>
                                      </p:to>
                                    </p:set>
                                    <p:anim calcmode="lin" valueType="num">
                                      <p:cBhvr additive="base">
                                        <p:cTn id="20" dur="500" fill="hold"/>
                                        <p:tgtEl>
                                          <p:spTgt spid="6148"/>
                                        </p:tgtEl>
                                        <p:attrNameLst>
                                          <p:attrName>ppt_x</p:attrName>
                                        </p:attrNameLst>
                                      </p:cBhvr>
                                      <p:tavLst>
                                        <p:tav tm="0">
                                          <p:val>
                                            <p:strVal val="1+#ppt_w/2"/>
                                          </p:val>
                                        </p:tav>
                                        <p:tav tm="100000">
                                          <p:val>
                                            <p:strVal val="#ppt_x"/>
                                          </p:val>
                                        </p:tav>
                                      </p:tavLst>
                                    </p:anim>
                                    <p:anim calcmode="lin" valueType="num">
                                      <p:cBhvr additive="base">
                                        <p:cTn id="21" dur="500" fill="hold"/>
                                        <p:tgtEl>
                                          <p:spTgt spid="6148"/>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6155"/>
                                        </p:tgtEl>
                                        <p:attrNameLst>
                                          <p:attrName>style.visibility</p:attrName>
                                        </p:attrNameLst>
                                      </p:cBhvr>
                                      <p:to>
                                        <p:strVal val="visible"/>
                                      </p:to>
                                    </p:set>
                                    <p:anim calcmode="lin" valueType="num">
                                      <p:cBhvr additive="base">
                                        <p:cTn id="24" dur="500" fill="hold"/>
                                        <p:tgtEl>
                                          <p:spTgt spid="6155"/>
                                        </p:tgtEl>
                                        <p:attrNameLst>
                                          <p:attrName>ppt_x</p:attrName>
                                        </p:attrNameLst>
                                      </p:cBhvr>
                                      <p:tavLst>
                                        <p:tav tm="0">
                                          <p:val>
                                            <p:strVal val="1+#ppt_w/2"/>
                                          </p:val>
                                        </p:tav>
                                        <p:tav tm="100000">
                                          <p:val>
                                            <p:strVal val="#ppt_x"/>
                                          </p:val>
                                        </p:tav>
                                      </p:tavLst>
                                    </p:anim>
                                    <p:anim calcmode="lin" valueType="num">
                                      <p:cBhvr additive="base">
                                        <p:cTn id="25" dur="500" fill="hold"/>
                                        <p:tgtEl>
                                          <p:spTgt spid="6155"/>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147">
                                            <p:txEl>
                                              <p:pRg st="3" end="3"/>
                                            </p:txEl>
                                          </p:spTgt>
                                        </p:tgtEl>
                                        <p:attrNameLst>
                                          <p:attrName>style.visibility</p:attrName>
                                        </p:attrNameLst>
                                      </p:cBhvr>
                                      <p:to>
                                        <p:strVal val="visible"/>
                                      </p:to>
                                    </p:set>
                                    <p:animEffect transition="in" filter="fade">
                                      <p:cBhvr>
                                        <p:cTn id="30" dur="500"/>
                                        <p:tgtEl>
                                          <p:spTgt spid="6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P spid="6155"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75038" y="1164729"/>
            <a:ext cx="3060340" cy="461665"/>
          </a:xfrm>
          <a:prstGeom prst="rect">
            <a:avLst/>
          </a:prstGeom>
          <a:noFill/>
        </p:spPr>
        <p:txBody>
          <a:bodyPr wrap="square" rtlCol="0">
            <a:spAutoFit/>
          </a:bodyPr>
          <a:lstStyle/>
          <a:p>
            <a:pPr marL="342900" indent="-342900">
              <a:buFont typeface="Wingdings" pitchFamily="2" charset="2"/>
              <a:buChar char="Ø"/>
            </a:pPr>
            <a:r>
              <a:rPr lang="zh-CN" altLang="en-US" sz="2400" dirty="0">
                <a:latin typeface="幼圆" pitchFamily="49" charset="-122"/>
                <a:ea typeface="幼圆" pitchFamily="49" charset="-122"/>
              </a:rPr>
              <a:t>一</a:t>
            </a:r>
            <a:r>
              <a:rPr lang="zh-CN" altLang="en-US" sz="2400" dirty="0" smtClean="0">
                <a:latin typeface="幼圆" pitchFamily="49" charset="-122"/>
                <a:ea typeface="幼圆" pitchFamily="49" charset="-122"/>
              </a:rPr>
              <a:t>次购票案例分析</a:t>
            </a:r>
            <a:endParaRPr lang="zh-CN" altLang="en-US" sz="2400" dirty="0">
              <a:latin typeface="幼圆" pitchFamily="49" charset="-122"/>
              <a:ea typeface="幼圆" pitchFamily="49" charset="-122"/>
            </a:endParaRPr>
          </a:p>
        </p:txBody>
      </p:sp>
      <p:grpSp>
        <p:nvGrpSpPr>
          <p:cNvPr id="9" name="组合 8"/>
          <p:cNvGrpSpPr/>
          <p:nvPr/>
        </p:nvGrpSpPr>
        <p:grpSpPr>
          <a:xfrm>
            <a:off x="1403648" y="2297438"/>
            <a:ext cx="1728192" cy="3040338"/>
            <a:chOff x="1403648" y="2067694"/>
            <a:chExt cx="1728192" cy="2736304"/>
          </a:xfrm>
        </p:grpSpPr>
        <p:sp>
          <p:nvSpPr>
            <p:cNvPr id="18" name="流程图: 磁盘 17"/>
            <p:cNvSpPr/>
            <p:nvPr/>
          </p:nvSpPr>
          <p:spPr>
            <a:xfrm>
              <a:off x="1403648" y="3291830"/>
              <a:ext cx="1728192" cy="1512168"/>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笑脸 19"/>
            <p:cNvSpPr/>
            <p:nvPr/>
          </p:nvSpPr>
          <p:spPr>
            <a:xfrm>
              <a:off x="1475656" y="2067694"/>
              <a:ext cx="504056" cy="576064"/>
            </a:xfrm>
            <a:prstGeom prst="smileyFac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笑脸 20"/>
            <p:cNvSpPr/>
            <p:nvPr/>
          </p:nvSpPr>
          <p:spPr>
            <a:xfrm>
              <a:off x="2555776" y="2067694"/>
              <a:ext cx="360040" cy="576064"/>
            </a:xfrm>
            <a:prstGeom prst="smileyFac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箭头连接符 21"/>
            <p:cNvCxnSpPr/>
            <p:nvPr/>
          </p:nvCxnSpPr>
          <p:spPr>
            <a:xfrm>
              <a:off x="1785933" y="2715766"/>
              <a:ext cx="409803" cy="13321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a:off x="2339752" y="2715766"/>
              <a:ext cx="396044" cy="13179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727684" y="4299942"/>
              <a:ext cx="1116124" cy="304699"/>
            </a:xfrm>
            <a:prstGeom prst="rect">
              <a:avLst/>
            </a:prstGeom>
            <a:noFill/>
            <a:ln>
              <a:solidFill>
                <a:schemeClr val="tx1"/>
              </a:solidFill>
            </a:ln>
          </p:spPr>
          <p:txBody>
            <a:bodyPr wrap="square" rtlCol="0">
              <a:spAutoFit/>
            </a:bodyPr>
            <a:lstStyle/>
            <a:p>
              <a:r>
                <a:rPr lang="zh-CN" altLang="en-US" sz="1600" dirty="0" smtClean="0"/>
                <a:t>车票（回）</a:t>
              </a:r>
              <a:endParaRPr lang="zh-CN" altLang="en-US" sz="1600" dirty="0"/>
            </a:p>
          </p:txBody>
        </p:sp>
        <p:sp>
          <p:nvSpPr>
            <p:cNvPr id="19" name="TextBox 18"/>
            <p:cNvSpPr txBox="1"/>
            <p:nvPr/>
          </p:nvSpPr>
          <p:spPr>
            <a:xfrm>
              <a:off x="1619672" y="4047914"/>
              <a:ext cx="1116124" cy="304699"/>
            </a:xfrm>
            <a:prstGeom prst="rect">
              <a:avLst/>
            </a:prstGeom>
            <a:solidFill>
              <a:schemeClr val="bg1">
                <a:lumMod val="95000"/>
              </a:schemeClr>
            </a:solidFill>
            <a:ln>
              <a:solidFill>
                <a:schemeClr val="tx1"/>
              </a:solidFill>
            </a:ln>
          </p:spPr>
          <p:txBody>
            <a:bodyPr wrap="square" rtlCol="0">
              <a:spAutoFit/>
            </a:bodyPr>
            <a:lstStyle/>
            <a:p>
              <a:r>
                <a:rPr lang="zh-CN" altLang="en-US" sz="1600" dirty="0" smtClean="0"/>
                <a:t>车票（去）</a:t>
              </a:r>
              <a:endParaRPr lang="zh-CN" altLang="en-US" sz="1600" dirty="0"/>
            </a:p>
          </p:txBody>
        </p:sp>
      </p:grpSp>
      <p:sp>
        <p:nvSpPr>
          <p:cNvPr id="30" name="右箭头 29"/>
          <p:cNvSpPr/>
          <p:nvPr/>
        </p:nvSpPr>
        <p:spPr>
          <a:xfrm>
            <a:off x="3707904" y="3372395"/>
            <a:ext cx="644726" cy="84525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5052645" y="1727051"/>
            <a:ext cx="2243111" cy="3370698"/>
            <a:chOff x="5052644" y="1554346"/>
            <a:chExt cx="2243111" cy="3033628"/>
          </a:xfrm>
        </p:grpSpPr>
        <p:cxnSp>
          <p:nvCxnSpPr>
            <p:cNvPr id="32" name="直接连接符 31"/>
            <p:cNvCxnSpPr/>
            <p:nvPr/>
          </p:nvCxnSpPr>
          <p:spPr>
            <a:xfrm>
              <a:off x="5052644" y="1895515"/>
              <a:ext cx="224311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225165" y="1554346"/>
              <a:ext cx="0" cy="3033628"/>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221869" y="1554346"/>
              <a:ext cx="610840" cy="332399"/>
            </a:xfrm>
            <a:prstGeom prst="rect">
              <a:avLst/>
            </a:prstGeom>
            <a:noFill/>
          </p:spPr>
          <p:txBody>
            <a:bodyPr wrap="square" rtlCol="0">
              <a:spAutoFit/>
            </a:bodyPr>
            <a:lstStyle/>
            <a:p>
              <a:r>
                <a:rPr lang="en-US" altLang="zh-CN" b="1" dirty="0" smtClean="0">
                  <a:latin typeface="+mj-ea"/>
                  <a:ea typeface="+mj-ea"/>
                </a:rPr>
                <a:t>T1</a:t>
              </a:r>
              <a:endParaRPr lang="zh-CN" altLang="en-US" b="1" dirty="0">
                <a:latin typeface="+mj-ea"/>
                <a:ea typeface="+mj-ea"/>
              </a:endParaRPr>
            </a:p>
          </p:txBody>
        </p:sp>
        <p:sp>
          <p:nvSpPr>
            <p:cNvPr id="39" name="TextBox 38"/>
            <p:cNvSpPr txBox="1"/>
            <p:nvPr/>
          </p:nvSpPr>
          <p:spPr>
            <a:xfrm>
              <a:off x="6553850" y="1554346"/>
              <a:ext cx="610840" cy="332399"/>
            </a:xfrm>
            <a:prstGeom prst="rect">
              <a:avLst/>
            </a:prstGeom>
            <a:noFill/>
          </p:spPr>
          <p:txBody>
            <a:bodyPr wrap="square" rtlCol="0">
              <a:spAutoFit/>
            </a:bodyPr>
            <a:lstStyle/>
            <a:p>
              <a:r>
                <a:rPr lang="en-US" altLang="zh-CN" b="1" dirty="0" smtClean="0">
                  <a:latin typeface="+mj-ea"/>
                  <a:ea typeface="+mj-ea"/>
                </a:rPr>
                <a:t>T2</a:t>
              </a:r>
              <a:endParaRPr lang="zh-CN" altLang="en-US" b="1" dirty="0">
                <a:latin typeface="+mj-ea"/>
                <a:ea typeface="+mj-ea"/>
              </a:endParaRPr>
            </a:p>
          </p:txBody>
        </p:sp>
      </p:grpSp>
      <p:grpSp>
        <p:nvGrpSpPr>
          <p:cNvPr id="5" name="组合 4"/>
          <p:cNvGrpSpPr/>
          <p:nvPr/>
        </p:nvGrpSpPr>
        <p:grpSpPr>
          <a:xfrm>
            <a:off x="5004481" y="2137419"/>
            <a:ext cx="2394649" cy="1239105"/>
            <a:chOff x="5004481" y="1923678"/>
            <a:chExt cx="2394649" cy="1115195"/>
          </a:xfrm>
        </p:grpSpPr>
        <p:sp>
          <p:nvSpPr>
            <p:cNvPr id="31" name="下箭头 30"/>
            <p:cNvSpPr/>
            <p:nvPr/>
          </p:nvSpPr>
          <p:spPr>
            <a:xfrm>
              <a:off x="5346700" y="2355726"/>
              <a:ext cx="449436" cy="288032"/>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5004481" y="1923678"/>
              <a:ext cx="1184941" cy="332399"/>
            </a:xfrm>
            <a:prstGeom prst="rect">
              <a:avLst/>
            </a:prstGeom>
            <a:noFill/>
          </p:spPr>
          <p:txBody>
            <a:bodyPr wrap="none" rtlCol="0">
              <a:spAutoFit/>
            </a:bodyPr>
            <a:lstStyle/>
            <a:p>
              <a:r>
                <a:rPr lang="en-US" altLang="zh-CN" dirty="0" smtClean="0"/>
                <a:t>LOCK(A)</a:t>
              </a:r>
              <a:endParaRPr lang="zh-CN" altLang="en-US" dirty="0"/>
            </a:p>
          </p:txBody>
        </p:sp>
        <p:sp>
          <p:nvSpPr>
            <p:cNvPr id="35" name="TextBox 34"/>
            <p:cNvSpPr txBox="1"/>
            <p:nvPr/>
          </p:nvSpPr>
          <p:spPr>
            <a:xfrm>
              <a:off x="6227014" y="2706474"/>
              <a:ext cx="1172116" cy="332399"/>
            </a:xfrm>
            <a:prstGeom prst="rect">
              <a:avLst/>
            </a:prstGeom>
            <a:noFill/>
          </p:spPr>
          <p:txBody>
            <a:bodyPr wrap="none" rtlCol="0">
              <a:spAutoFit/>
            </a:bodyPr>
            <a:lstStyle/>
            <a:p>
              <a:r>
                <a:rPr lang="en-US" altLang="zh-CN" dirty="0" smtClean="0"/>
                <a:t>LOCK(B)</a:t>
              </a:r>
              <a:endParaRPr lang="zh-CN" altLang="en-US" dirty="0"/>
            </a:p>
          </p:txBody>
        </p:sp>
        <p:sp>
          <p:nvSpPr>
            <p:cNvPr id="48" name="下箭头 47"/>
            <p:cNvSpPr/>
            <p:nvPr/>
          </p:nvSpPr>
          <p:spPr>
            <a:xfrm>
              <a:off x="5346700" y="2715766"/>
              <a:ext cx="449436" cy="288032"/>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5002878" y="3407239"/>
            <a:ext cx="2403466" cy="1169564"/>
            <a:chOff x="5002878" y="3066514"/>
            <a:chExt cx="2403466" cy="1052607"/>
          </a:xfrm>
        </p:grpSpPr>
        <p:sp>
          <p:nvSpPr>
            <p:cNvPr id="36" name="TextBox 35"/>
            <p:cNvSpPr txBox="1"/>
            <p:nvPr/>
          </p:nvSpPr>
          <p:spPr>
            <a:xfrm>
              <a:off x="5002878" y="3066514"/>
              <a:ext cx="1172116" cy="332399"/>
            </a:xfrm>
            <a:prstGeom prst="rect">
              <a:avLst/>
            </a:prstGeom>
            <a:noFill/>
          </p:spPr>
          <p:txBody>
            <a:bodyPr wrap="none" rtlCol="0">
              <a:spAutoFit/>
            </a:bodyPr>
            <a:lstStyle/>
            <a:p>
              <a:r>
                <a:rPr lang="en-US" altLang="zh-CN" dirty="0" smtClean="0"/>
                <a:t>LOCK(B)</a:t>
              </a:r>
              <a:endParaRPr lang="zh-CN" altLang="en-US" dirty="0"/>
            </a:p>
          </p:txBody>
        </p:sp>
        <p:sp>
          <p:nvSpPr>
            <p:cNvPr id="37" name="TextBox 36"/>
            <p:cNvSpPr txBox="1"/>
            <p:nvPr/>
          </p:nvSpPr>
          <p:spPr>
            <a:xfrm>
              <a:off x="6221403" y="3786594"/>
              <a:ext cx="1184941" cy="332399"/>
            </a:xfrm>
            <a:prstGeom prst="rect">
              <a:avLst/>
            </a:prstGeom>
            <a:noFill/>
          </p:spPr>
          <p:txBody>
            <a:bodyPr wrap="none" rtlCol="0">
              <a:spAutoFit/>
            </a:bodyPr>
            <a:lstStyle/>
            <a:p>
              <a:r>
                <a:rPr lang="en-US" altLang="zh-CN" dirty="0" smtClean="0"/>
                <a:t>LOCK(A)</a:t>
              </a:r>
              <a:endParaRPr lang="zh-CN" altLang="en-US" dirty="0"/>
            </a:p>
          </p:txBody>
        </p:sp>
        <p:sp>
          <p:nvSpPr>
            <p:cNvPr id="40" name="禁止符 39"/>
            <p:cNvSpPr/>
            <p:nvPr/>
          </p:nvSpPr>
          <p:spPr>
            <a:xfrm>
              <a:off x="5383273" y="3795886"/>
              <a:ext cx="288032" cy="323235"/>
            </a:xfrm>
            <a:prstGeom prst="noSmoking">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 name="禁止符 40"/>
            <p:cNvSpPr/>
            <p:nvPr/>
          </p:nvSpPr>
          <p:spPr>
            <a:xfrm>
              <a:off x="5383273" y="3435846"/>
              <a:ext cx="288032" cy="323235"/>
            </a:xfrm>
            <a:prstGeom prst="noSmoking">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9" name="下箭头 48"/>
            <p:cNvSpPr/>
            <p:nvPr/>
          </p:nvSpPr>
          <p:spPr>
            <a:xfrm>
              <a:off x="6553850" y="3147814"/>
              <a:ext cx="449436" cy="288032"/>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下箭头 49"/>
            <p:cNvSpPr/>
            <p:nvPr/>
          </p:nvSpPr>
          <p:spPr>
            <a:xfrm>
              <a:off x="6553850" y="3507854"/>
              <a:ext cx="449436" cy="288032"/>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383274" y="4578581"/>
            <a:ext cx="1606047" cy="398264"/>
            <a:chOff x="5383273" y="4120723"/>
            <a:chExt cx="1606047" cy="358438"/>
          </a:xfrm>
        </p:grpSpPr>
        <p:sp>
          <p:nvSpPr>
            <p:cNvPr id="45" name="禁止符 44"/>
            <p:cNvSpPr/>
            <p:nvPr/>
          </p:nvSpPr>
          <p:spPr>
            <a:xfrm>
              <a:off x="6701288" y="4120723"/>
              <a:ext cx="288032" cy="323235"/>
            </a:xfrm>
            <a:prstGeom prst="noSmoking">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1" name="禁止符 50"/>
            <p:cNvSpPr/>
            <p:nvPr/>
          </p:nvSpPr>
          <p:spPr>
            <a:xfrm>
              <a:off x="5383273" y="4155926"/>
              <a:ext cx="288032" cy="323235"/>
            </a:xfrm>
            <a:prstGeom prst="noSmoking">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44" name="Rectangle 2"/>
          <p:cNvSpPr txBox="1">
            <a:spLocks noChangeArrowheads="1"/>
          </p:cNvSpPr>
          <p:nvPr/>
        </p:nvSpPr>
        <p:spPr>
          <a:xfrm>
            <a:off x="3635896" y="121196"/>
            <a:ext cx="3009990" cy="72008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en-US" altLang="zh-CN" b="0" dirty="0" smtClean="0">
                <a:latin typeface="+mj-ea"/>
              </a:rPr>
              <a:t>——</a:t>
            </a:r>
            <a:r>
              <a:rPr lang="zh-CN" altLang="en-US" b="0" dirty="0">
                <a:latin typeface="+mj-ea"/>
              </a:rPr>
              <a:t>死</a:t>
            </a:r>
            <a:r>
              <a:rPr lang="zh-CN" altLang="en-US" b="0" dirty="0" smtClean="0">
                <a:latin typeface="+mj-ea"/>
              </a:rPr>
              <a:t>锁的产生</a:t>
            </a:r>
            <a:endParaRPr lang="zh-CN" altLang="en-US" b="0" dirty="0">
              <a:latin typeface="+mj-ea"/>
            </a:endParaRPr>
          </a:p>
        </p:txBody>
      </p:sp>
      <p:sp>
        <p:nvSpPr>
          <p:cNvPr id="46" name="Rectangle 2"/>
          <p:cNvSpPr txBox="1">
            <a:spLocks noChangeArrowheads="1"/>
          </p:cNvSpPr>
          <p:nvPr/>
        </p:nvSpPr>
        <p:spPr>
          <a:xfrm>
            <a:off x="1187624" y="0"/>
            <a:ext cx="2520280"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600" b="0" smtClean="0">
                <a:latin typeface="+mn-ea"/>
                <a:ea typeface="+mn-ea"/>
              </a:rPr>
              <a:t>活锁和死锁</a:t>
            </a:r>
            <a:endParaRPr lang="zh-CN" altLang="en-US" sz="3600" b="0" dirty="0">
              <a:latin typeface="+mn-ea"/>
              <a:ea typeface="+mn-ea"/>
            </a:endParaRPr>
          </a:p>
        </p:txBody>
      </p:sp>
      <p:sp>
        <p:nvSpPr>
          <p:cNvPr id="47" name="椭圆 46"/>
          <p:cNvSpPr/>
          <p:nvPr/>
        </p:nvSpPr>
        <p:spPr>
          <a:xfrm>
            <a:off x="395536" y="193204"/>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3</a:t>
            </a:r>
            <a:endParaRPr lang="zh-CN" altLang="en-US" sz="3200" dirty="0"/>
          </a:p>
        </p:txBody>
      </p:sp>
    </p:spTree>
    <p:extLst>
      <p:ext uri="{BB962C8B-B14F-4D97-AF65-F5344CB8AC3E}">
        <p14:creationId xmlns:p14="http://schemas.microsoft.com/office/powerpoint/2010/main" val="2289463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down)">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up)">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97427" y="1345332"/>
            <a:ext cx="3060340" cy="523220"/>
          </a:xfrm>
          <a:prstGeom prst="rect">
            <a:avLst/>
          </a:prstGeom>
          <a:noFill/>
        </p:spPr>
        <p:txBody>
          <a:bodyPr wrap="square" rtlCol="0">
            <a:spAutoFit/>
          </a:bodyPr>
          <a:lstStyle/>
          <a:p>
            <a:pPr marL="342900" indent="-342900" algn="l">
              <a:buFont typeface="Wingdings" pitchFamily="2" charset="2"/>
              <a:buChar char="Ø"/>
            </a:pPr>
            <a:r>
              <a:rPr lang="zh-CN" altLang="en-US" sz="2800" b="1" dirty="0" smtClean="0">
                <a:latin typeface="幼圆" pitchFamily="49" charset="-122"/>
                <a:ea typeface="幼圆" pitchFamily="49" charset="-122"/>
              </a:rPr>
              <a:t> 死锁的概念</a:t>
            </a:r>
            <a:endParaRPr lang="zh-CN" altLang="en-US" sz="2800" b="1" dirty="0">
              <a:latin typeface="幼圆" pitchFamily="49" charset="-122"/>
              <a:ea typeface="幼圆" pitchFamily="49" charset="-122"/>
            </a:endParaRPr>
          </a:p>
        </p:txBody>
      </p:sp>
      <p:sp>
        <p:nvSpPr>
          <p:cNvPr id="5" name="TextBox 4"/>
          <p:cNvSpPr txBox="1"/>
          <p:nvPr/>
        </p:nvSpPr>
        <p:spPr>
          <a:xfrm>
            <a:off x="1508212" y="3217540"/>
            <a:ext cx="4071900" cy="523220"/>
          </a:xfrm>
          <a:prstGeom prst="rect">
            <a:avLst/>
          </a:prstGeom>
          <a:noFill/>
        </p:spPr>
        <p:txBody>
          <a:bodyPr wrap="square" rtlCol="0">
            <a:spAutoFit/>
          </a:bodyPr>
          <a:lstStyle/>
          <a:p>
            <a:pPr marL="342900" indent="-342900">
              <a:buFont typeface="Wingdings" pitchFamily="2" charset="2"/>
              <a:buChar char="Ø"/>
            </a:pPr>
            <a:r>
              <a:rPr lang="zh-CN" altLang="en-US" sz="2800" b="1" dirty="0" smtClean="0">
                <a:latin typeface="幼圆" pitchFamily="49" charset="-122"/>
                <a:ea typeface="幼圆" pitchFamily="49" charset="-122"/>
              </a:rPr>
              <a:t> 如何解决死锁问题呢？</a:t>
            </a:r>
            <a:endParaRPr lang="zh-CN" altLang="en-US" sz="2800" b="1" dirty="0">
              <a:latin typeface="幼圆" pitchFamily="49" charset="-122"/>
              <a:ea typeface="幼圆" pitchFamily="49" charset="-122"/>
            </a:endParaRPr>
          </a:p>
        </p:txBody>
      </p:sp>
      <p:sp>
        <p:nvSpPr>
          <p:cNvPr id="6" name="TextBox 5"/>
          <p:cNvSpPr txBox="1"/>
          <p:nvPr/>
        </p:nvSpPr>
        <p:spPr>
          <a:xfrm>
            <a:off x="1364196" y="4421895"/>
            <a:ext cx="2160240" cy="461665"/>
          </a:xfrm>
          <a:prstGeom prst="rect">
            <a:avLst/>
          </a:prstGeom>
          <a:noFill/>
        </p:spPr>
        <p:txBody>
          <a:bodyPr wrap="square" rtlCol="0">
            <a:spAutoFit/>
          </a:bodyPr>
          <a:lstStyle/>
          <a:p>
            <a:pPr marL="342900" indent="-342900">
              <a:buFont typeface="Wingdings" pitchFamily="2" charset="2"/>
              <a:buChar char="l"/>
            </a:pPr>
            <a:r>
              <a:rPr lang="zh-CN" altLang="en-US" sz="2400" dirty="0">
                <a:latin typeface="幼圆" pitchFamily="49" charset="-122"/>
                <a:ea typeface="幼圆" pitchFamily="49" charset="-122"/>
              </a:rPr>
              <a:t> </a:t>
            </a:r>
            <a:r>
              <a:rPr lang="zh-CN" altLang="en-US" sz="2400" dirty="0" smtClean="0">
                <a:latin typeface="幼圆" pitchFamily="49" charset="-122"/>
                <a:ea typeface="幼圆" pitchFamily="49" charset="-122"/>
              </a:rPr>
              <a:t>预防死锁</a:t>
            </a:r>
            <a:endParaRPr lang="zh-CN" altLang="en-US" sz="2400" dirty="0">
              <a:latin typeface="幼圆" pitchFamily="49" charset="-122"/>
              <a:ea typeface="幼圆" pitchFamily="49" charset="-122"/>
            </a:endParaRPr>
          </a:p>
        </p:txBody>
      </p:sp>
      <p:sp>
        <p:nvSpPr>
          <p:cNvPr id="7" name="TextBox 6"/>
          <p:cNvSpPr txBox="1"/>
          <p:nvPr/>
        </p:nvSpPr>
        <p:spPr>
          <a:xfrm>
            <a:off x="3640123" y="4421896"/>
            <a:ext cx="2160240" cy="461665"/>
          </a:xfrm>
          <a:prstGeom prst="rect">
            <a:avLst/>
          </a:prstGeom>
          <a:noFill/>
        </p:spPr>
        <p:txBody>
          <a:bodyPr wrap="square" rtlCol="0">
            <a:spAutoFit/>
          </a:bodyPr>
          <a:lstStyle/>
          <a:p>
            <a:pPr marL="342900" indent="-342900">
              <a:buFont typeface="Wingdings" pitchFamily="2" charset="2"/>
              <a:buChar char="l"/>
            </a:pPr>
            <a:r>
              <a:rPr lang="zh-CN" altLang="en-US" sz="2400" dirty="0">
                <a:latin typeface="幼圆" pitchFamily="49" charset="-122"/>
                <a:ea typeface="幼圆" pitchFamily="49" charset="-122"/>
              </a:rPr>
              <a:t> 诊断</a:t>
            </a:r>
            <a:r>
              <a:rPr lang="zh-CN" altLang="en-US" sz="2400" dirty="0" smtClean="0">
                <a:latin typeface="幼圆" pitchFamily="49" charset="-122"/>
                <a:ea typeface="幼圆" pitchFamily="49" charset="-122"/>
              </a:rPr>
              <a:t>死锁</a:t>
            </a:r>
            <a:endParaRPr lang="zh-CN" altLang="en-US" sz="2400" dirty="0">
              <a:latin typeface="幼圆" pitchFamily="49" charset="-122"/>
              <a:ea typeface="幼圆" pitchFamily="49" charset="-122"/>
            </a:endParaRPr>
          </a:p>
        </p:txBody>
      </p:sp>
      <p:sp>
        <p:nvSpPr>
          <p:cNvPr id="8" name="TextBox 7"/>
          <p:cNvSpPr txBox="1"/>
          <p:nvPr/>
        </p:nvSpPr>
        <p:spPr>
          <a:xfrm>
            <a:off x="6300192" y="4424771"/>
            <a:ext cx="2160240" cy="461665"/>
          </a:xfrm>
          <a:prstGeom prst="rect">
            <a:avLst/>
          </a:prstGeom>
          <a:noFill/>
        </p:spPr>
        <p:txBody>
          <a:bodyPr wrap="square" rtlCol="0">
            <a:spAutoFit/>
          </a:bodyPr>
          <a:lstStyle/>
          <a:p>
            <a:pPr marL="342900" indent="-342900">
              <a:buFont typeface="Wingdings" pitchFamily="2" charset="2"/>
              <a:buChar char="l"/>
            </a:pPr>
            <a:r>
              <a:rPr lang="zh-CN" altLang="en-US" sz="2400" dirty="0">
                <a:latin typeface="幼圆" pitchFamily="49" charset="-122"/>
                <a:ea typeface="幼圆" pitchFamily="49" charset="-122"/>
              </a:rPr>
              <a:t> 解除</a:t>
            </a:r>
            <a:r>
              <a:rPr lang="zh-CN" altLang="en-US" sz="2400" dirty="0" smtClean="0">
                <a:latin typeface="幼圆" pitchFamily="49" charset="-122"/>
                <a:ea typeface="幼圆" pitchFamily="49" charset="-122"/>
              </a:rPr>
              <a:t>死锁</a:t>
            </a:r>
            <a:endParaRPr lang="zh-CN" altLang="en-US" sz="2400" dirty="0">
              <a:latin typeface="幼圆" pitchFamily="49" charset="-122"/>
              <a:ea typeface="幼圆" pitchFamily="49" charset="-122"/>
            </a:endParaRPr>
          </a:p>
        </p:txBody>
      </p:sp>
      <p:sp>
        <p:nvSpPr>
          <p:cNvPr id="9" name="TextBox 8"/>
          <p:cNvSpPr txBox="1"/>
          <p:nvPr/>
        </p:nvSpPr>
        <p:spPr>
          <a:xfrm>
            <a:off x="1979712" y="2065412"/>
            <a:ext cx="6120680" cy="461665"/>
          </a:xfrm>
          <a:prstGeom prst="rect">
            <a:avLst/>
          </a:prstGeom>
          <a:noFill/>
        </p:spPr>
        <p:txBody>
          <a:bodyPr wrap="square" rtlCol="0">
            <a:spAutoFit/>
          </a:bodyPr>
          <a:lstStyle/>
          <a:p>
            <a:r>
              <a:rPr lang="zh-CN" altLang="en-US" sz="2400" dirty="0" smtClean="0">
                <a:latin typeface="幼圆" pitchFamily="49" charset="-122"/>
                <a:ea typeface="幼圆" pitchFamily="49" charset="-122"/>
              </a:rPr>
              <a:t>多个事务因竞争资源而出现的互相等待现象</a:t>
            </a:r>
            <a:endParaRPr lang="zh-CN" altLang="en-US" sz="2400" dirty="0">
              <a:latin typeface="幼圆" pitchFamily="49" charset="-122"/>
              <a:ea typeface="幼圆" pitchFamily="49" charset="-122"/>
            </a:endParaRPr>
          </a:p>
        </p:txBody>
      </p:sp>
      <p:sp>
        <p:nvSpPr>
          <p:cNvPr id="10" name="Rectangle 2"/>
          <p:cNvSpPr txBox="1">
            <a:spLocks noChangeArrowheads="1"/>
          </p:cNvSpPr>
          <p:nvPr/>
        </p:nvSpPr>
        <p:spPr>
          <a:xfrm>
            <a:off x="3635896" y="121196"/>
            <a:ext cx="3009990" cy="72008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en-US" altLang="zh-CN" b="0" dirty="0" smtClean="0">
                <a:latin typeface="+mj-ea"/>
              </a:rPr>
              <a:t>——</a:t>
            </a:r>
            <a:r>
              <a:rPr lang="zh-CN" altLang="en-US" b="0" dirty="0">
                <a:latin typeface="+mj-ea"/>
              </a:rPr>
              <a:t>死</a:t>
            </a:r>
            <a:r>
              <a:rPr lang="zh-CN" altLang="en-US" b="0" dirty="0" smtClean="0">
                <a:latin typeface="+mj-ea"/>
              </a:rPr>
              <a:t>锁的产生</a:t>
            </a:r>
            <a:endParaRPr lang="zh-CN" altLang="en-US" b="0" dirty="0">
              <a:latin typeface="+mj-ea"/>
            </a:endParaRPr>
          </a:p>
        </p:txBody>
      </p:sp>
      <p:sp>
        <p:nvSpPr>
          <p:cNvPr id="11" name="Rectangle 2"/>
          <p:cNvSpPr txBox="1">
            <a:spLocks noChangeArrowheads="1"/>
          </p:cNvSpPr>
          <p:nvPr/>
        </p:nvSpPr>
        <p:spPr>
          <a:xfrm>
            <a:off x="1187624" y="0"/>
            <a:ext cx="2520280"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600" b="0" smtClean="0">
                <a:latin typeface="+mn-ea"/>
                <a:ea typeface="+mn-ea"/>
              </a:rPr>
              <a:t>活锁和死锁</a:t>
            </a:r>
            <a:endParaRPr lang="zh-CN" altLang="en-US" sz="3600" b="0" dirty="0">
              <a:latin typeface="+mn-ea"/>
              <a:ea typeface="+mn-ea"/>
            </a:endParaRPr>
          </a:p>
        </p:txBody>
      </p:sp>
      <p:sp>
        <p:nvSpPr>
          <p:cNvPr id="12" name="椭圆 11"/>
          <p:cNvSpPr/>
          <p:nvPr/>
        </p:nvSpPr>
        <p:spPr>
          <a:xfrm>
            <a:off x="395536" y="193204"/>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3</a:t>
            </a:r>
            <a:endParaRPr lang="zh-CN" altLang="en-US" sz="3200" dirty="0"/>
          </a:p>
        </p:txBody>
      </p:sp>
    </p:spTree>
    <p:extLst>
      <p:ext uri="{BB962C8B-B14F-4D97-AF65-F5344CB8AC3E}">
        <p14:creationId xmlns:p14="http://schemas.microsoft.com/office/powerpoint/2010/main" val="2984977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71"/>
          <p:cNvSpPr txBox="1"/>
          <p:nvPr/>
        </p:nvSpPr>
        <p:spPr>
          <a:xfrm>
            <a:off x="1261341" y="1006396"/>
            <a:ext cx="4393572" cy="461665"/>
          </a:xfrm>
          <a:prstGeom prst="rect">
            <a:avLst/>
          </a:prstGeom>
          <a:noFill/>
        </p:spPr>
        <p:txBody>
          <a:bodyPr wrap="square" rtlCol="0">
            <a:spAutoFit/>
          </a:bodyPr>
          <a:lstStyle/>
          <a:p>
            <a:pPr marL="457200" indent="-457200">
              <a:buFont typeface="Wingdings" pitchFamily="2" charset="2"/>
              <a:buChar char="Ø"/>
            </a:pPr>
            <a:r>
              <a:rPr lang="zh-CN" altLang="en-US" sz="2400" b="1" dirty="0" smtClean="0">
                <a:latin typeface="幼圆" pitchFamily="49" charset="-122"/>
                <a:ea typeface="幼圆" pitchFamily="49" charset="-122"/>
              </a:rPr>
              <a:t>方案一：推迟</a:t>
            </a:r>
            <a:r>
              <a:rPr lang="en-US" altLang="zh-CN" sz="2400" b="1" dirty="0" smtClean="0">
                <a:latin typeface="幼圆" pitchFamily="49" charset="-122"/>
                <a:ea typeface="幼圆" pitchFamily="49" charset="-122"/>
              </a:rPr>
              <a:t>T2</a:t>
            </a:r>
            <a:r>
              <a:rPr lang="zh-CN" altLang="en-US" sz="2400" b="1" dirty="0" smtClean="0">
                <a:latin typeface="幼圆" pitchFamily="49" charset="-122"/>
                <a:ea typeface="幼圆" pitchFamily="49" charset="-122"/>
              </a:rPr>
              <a:t>的访问时间</a:t>
            </a:r>
            <a:endParaRPr lang="zh-CN" altLang="en-US" sz="2400" b="1" dirty="0">
              <a:latin typeface="幼圆" pitchFamily="49" charset="-122"/>
              <a:ea typeface="幼圆" pitchFamily="49" charset="-122"/>
            </a:endParaRPr>
          </a:p>
        </p:txBody>
      </p:sp>
      <p:sp>
        <p:nvSpPr>
          <p:cNvPr id="125" name="下箭头 124"/>
          <p:cNvSpPr/>
          <p:nvPr/>
        </p:nvSpPr>
        <p:spPr>
          <a:xfrm>
            <a:off x="1576252" y="2523786"/>
            <a:ext cx="449436" cy="320036"/>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6" name="直接连接符 125"/>
          <p:cNvCxnSpPr/>
          <p:nvPr/>
        </p:nvCxnSpPr>
        <p:spPr>
          <a:xfrm>
            <a:off x="1282197" y="2012440"/>
            <a:ext cx="224311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2454717" y="1633364"/>
            <a:ext cx="0" cy="3370698"/>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1234033" y="2043733"/>
            <a:ext cx="1184941" cy="369332"/>
          </a:xfrm>
          <a:prstGeom prst="rect">
            <a:avLst/>
          </a:prstGeom>
          <a:noFill/>
        </p:spPr>
        <p:txBody>
          <a:bodyPr wrap="none" rtlCol="0">
            <a:spAutoFit/>
          </a:bodyPr>
          <a:lstStyle/>
          <a:p>
            <a:r>
              <a:rPr lang="en-US" altLang="zh-CN" dirty="0" smtClean="0"/>
              <a:t>LOCK(A)</a:t>
            </a:r>
            <a:endParaRPr lang="zh-CN" altLang="en-US" dirty="0"/>
          </a:p>
        </p:txBody>
      </p:sp>
      <p:sp>
        <p:nvSpPr>
          <p:cNvPr id="130" name="TextBox 129"/>
          <p:cNvSpPr txBox="1"/>
          <p:nvPr/>
        </p:nvSpPr>
        <p:spPr>
          <a:xfrm>
            <a:off x="1232430" y="3313550"/>
            <a:ext cx="1172116" cy="369332"/>
          </a:xfrm>
          <a:prstGeom prst="rect">
            <a:avLst/>
          </a:prstGeom>
          <a:noFill/>
        </p:spPr>
        <p:txBody>
          <a:bodyPr wrap="none" rtlCol="0">
            <a:spAutoFit/>
          </a:bodyPr>
          <a:lstStyle/>
          <a:p>
            <a:r>
              <a:rPr lang="en-US" altLang="zh-CN" dirty="0" smtClean="0"/>
              <a:t>LOCK(B)</a:t>
            </a:r>
            <a:endParaRPr lang="zh-CN" altLang="en-US" dirty="0"/>
          </a:p>
        </p:txBody>
      </p:sp>
      <p:sp>
        <p:nvSpPr>
          <p:cNvPr id="132" name="TextBox 131"/>
          <p:cNvSpPr txBox="1"/>
          <p:nvPr/>
        </p:nvSpPr>
        <p:spPr>
          <a:xfrm>
            <a:off x="1451421" y="1633364"/>
            <a:ext cx="610840" cy="369332"/>
          </a:xfrm>
          <a:prstGeom prst="rect">
            <a:avLst/>
          </a:prstGeom>
          <a:noFill/>
        </p:spPr>
        <p:txBody>
          <a:bodyPr wrap="square" rtlCol="0">
            <a:spAutoFit/>
          </a:bodyPr>
          <a:lstStyle/>
          <a:p>
            <a:r>
              <a:rPr lang="en-US" altLang="zh-CN" b="1" dirty="0" smtClean="0">
                <a:latin typeface="+mj-ea"/>
                <a:ea typeface="+mj-ea"/>
              </a:rPr>
              <a:t>T1</a:t>
            </a:r>
            <a:endParaRPr lang="zh-CN" altLang="en-US" b="1" dirty="0">
              <a:latin typeface="+mj-ea"/>
              <a:ea typeface="+mj-ea"/>
            </a:endParaRPr>
          </a:p>
        </p:txBody>
      </p:sp>
      <p:sp>
        <p:nvSpPr>
          <p:cNvPr id="133" name="TextBox 132"/>
          <p:cNvSpPr txBox="1"/>
          <p:nvPr/>
        </p:nvSpPr>
        <p:spPr>
          <a:xfrm>
            <a:off x="2783402" y="1633364"/>
            <a:ext cx="610840" cy="369332"/>
          </a:xfrm>
          <a:prstGeom prst="rect">
            <a:avLst/>
          </a:prstGeom>
          <a:noFill/>
        </p:spPr>
        <p:txBody>
          <a:bodyPr wrap="square" rtlCol="0">
            <a:spAutoFit/>
          </a:bodyPr>
          <a:lstStyle/>
          <a:p>
            <a:r>
              <a:rPr lang="en-US" altLang="zh-CN" b="1" dirty="0" smtClean="0">
                <a:latin typeface="+mj-ea"/>
                <a:ea typeface="+mj-ea"/>
              </a:rPr>
              <a:t>T2</a:t>
            </a:r>
            <a:endParaRPr lang="zh-CN" altLang="en-US" b="1" dirty="0">
              <a:latin typeface="+mj-ea"/>
              <a:ea typeface="+mj-ea"/>
            </a:endParaRPr>
          </a:p>
        </p:txBody>
      </p:sp>
      <p:sp>
        <p:nvSpPr>
          <p:cNvPr id="134" name="禁止符 133"/>
          <p:cNvSpPr/>
          <p:nvPr/>
        </p:nvSpPr>
        <p:spPr>
          <a:xfrm>
            <a:off x="1612825" y="4123964"/>
            <a:ext cx="288032" cy="359150"/>
          </a:xfrm>
          <a:prstGeom prst="noSmoking">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5" name="禁止符 134"/>
          <p:cNvSpPr/>
          <p:nvPr/>
        </p:nvSpPr>
        <p:spPr>
          <a:xfrm>
            <a:off x="1612825" y="3723920"/>
            <a:ext cx="288032" cy="359150"/>
          </a:xfrm>
          <a:prstGeom prst="noSmoking">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7" name="下箭头 136"/>
          <p:cNvSpPr/>
          <p:nvPr/>
        </p:nvSpPr>
        <p:spPr>
          <a:xfrm>
            <a:off x="1576252" y="2923830"/>
            <a:ext cx="449436" cy="320036"/>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4" name="组合 143"/>
          <p:cNvGrpSpPr/>
          <p:nvPr/>
        </p:nvGrpSpPr>
        <p:grpSpPr>
          <a:xfrm>
            <a:off x="2450955" y="2913506"/>
            <a:ext cx="1184941" cy="1930538"/>
            <a:chOff x="2284375" y="2355726"/>
            <a:chExt cx="1184941" cy="1737484"/>
          </a:xfrm>
        </p:grpSpPr>
        <p:sp>
          <p:nvSpPr>
            <p:cNvPr id="129" name="TextBox 128"/>
            <p:cNvSpPr txBox="1"/>
            <p:nvPr/>
          </p:nvSpPr>
          <p:spPr>
            <a:xfrm>
              <a:off x="2289986" y="2355726"/>
              <a:ext cx="1172116" cy="332399"/>
            </a:xfrm>
            <a:prstGeom prst="rect">
              <a:avLst/>
            </a:prstGeom>
            <a:noFill/>
          </p:spPr>
          <p:txBody>
            <a:bodyPr wrap="none" rtlCol="0">
              <a:spAutoFit/>
            </a:bodyPr>
            <a:lstStyle/>
            <a:p>
              <a:r>
                <a:rPr lang="en-US" altLang="zh-CN" dirty="0" smtClean="0"/>
                <a:t>LOCK(B)</a:t>
              </a:r>
              <a:endParaRPr lang="zh-CN" altLang="en-US" dirty="0"/>
            </a:p>
          </p:txBody>
        </p:sp>
        <p:sp>
          <p:nvSpPr>
            <p:cNvPr id="131" name="TextBox 130"/>
            <p:cNvSpPr txBox="1"/>
            <p:nvPr/>
          </p:nvSpPr>
          <p:spPr>
            <a:xfrm>
              <a:off x="2284375" y="3435846"/>
              <a:ext cx="1184941" cy="332399"/>
            </a:xfrm>
            <a:prstGeom prst="rect">
              <a:avLst/>
            </a:prstGeom>
            <a:noFill/>
          </p:spPr>
          <p:txBody>
            <a:bodyPr wrap="none" rtlCol="0">
              <a:spAutoFit/>
            </a:bodyPr>
            <a:lstStyle/>
            <a:p>
              <a:r>
                <a:rPr lang="en-US" altLang="zh-CN" dirty="0" smtClean="0"/>
                <a:t>LOCK(A)</a:t>
              </a:r>
              <a:endParaRPr lang="zh-CN" altLang="en-US" dirty="0"/>
            </a:p>
          </p:txBody>
        </p:sp>
        <p:sp>
          <p:nvSpPr>
            <p:cNvPr id="136" name="禁止符 135"/>
            <p:cNvSpPr/>
            <p:nvPr/>
          </p:nvSpPr>
          <p:spPr>
            <a:xfrm>
              <a:off x="2764260" y="3769975"/>
              <a:ext cx="288032" cy="323235"/>
            </a:xfrm>
            <a:prstGeom prst="noSmoking">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8" name="下箭头 137"/>
            <p:cNvSpPr/>
            <p:nvPr/>
          </p:nvSpPr>
          <p:spPr>
            <a:xfrm>
              <a:off x="2616822" y="2797066"/>
              <a:ext cx="449436" cy="288032"/>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下箭头 138"/>
            <p:cNvSpPr/>
            <p:nvPr/>
          </p:nvSpPr>
          <p:spPr>
            <a:xfrm>
              <a:off x="2616822" y="3157106"/>
              <a:ext cx="449436" cy="288032"/>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0" name="禁止符 139"/>
          <p:cNvSpPr/>
          <p:nvPr/>
        </p:nvSpPr>
        <p:spPr>
          <a:xfrm>
            <a:off x="1612825" y="4524009"/>
            <a:ext cx="288032" cy="359150"/>
          </a:xfrm>
          <a:prstGeom prst="noSmoking">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42" name="直接箭头连接符 141"/>
          <p:cNvCxnSpPr>
            <a:endCxn id="129" idx="1"/>
          </p:cNvCxnSpPr>
          <p:nvPr/>
        </p:nvCxnSpPr>
        <p:spPr>
          <a:xfrm flipV="1">
            <a:off x="2146292" y="3098172"/>
            <a:ext cx="310274" cy="30571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9" name="TextBox 148"/>
          <p:cNvSpPr txBox="1"/>
          <p:nvPr/>
        </p:nvSpPr>
        <p:spPr>
          <a:xfrm>
            <a:off x="5578942" y="3593582"/>
            <a:ext cx="1172116" cy="369332"/>
          </a:xfrm>
          <a:prstGeom prst="rect">
            <a:avLst/>
          </a:prstGeom>
          <a:noFill/>
        </p:spPr>
        <p:txBody>
          <a:bodyPr wrap="none" rtlCol="0">
            <a:spAutoFit/>
          </a:bodyPr>
          <a:lstStyle/>
          <a:p>
            <a:r>
              <a:rPr lang="en-US" altLang="zh-CN" dirty="0" smtClean="0"/>
              <a:t>LOCK(B)</a:t>
            </a:r>
            <a:endParaRPr lang="zh-CN" altLang="en-US" dirty="0"/>
          </a:p>
        </p:txBody>
      </p:sp>
      <p:grpSp>
        <p:nvGrpSpPr>
          <p:cNvPr id="6" name="组合 5"/>
          <p:cNvGrpSpPr/>
          <p:nvPr/>
        </p:nvGrpSpPr>
        <p:grpSpPr>
          <a:xfrm>
            <a:off x="4404573" y="1593360"/>
            <a:ext cx="2243111" cy="4000444"/>
            <a:chOff x="5556700" y="1347614"/>
            <a:chExt cx="2243111" cy="3600400"/>
          </a:xfrm>
        </p:grpSpPr>
        <p:cxnSp>
          <p:nvCxnSpPr>
            <p:cNvPr id="146" name="直接连接符 145"/>
            <p:cNvCxnSpPr/>
            <p:nvPr/>
          </p:nvCxnSpPr>
          <p:spPr>
            <a:xfrm>
              <a:off x="5556700" y="1688783"/>
              <a:ext cx="224311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H="1">
              <a:off x="6719670" y="1347614"/>
              <a:ext cx="9551" cy="3600400"/>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a:off x="5725925" y="1347614"/>
              <a:ext cx="610840" cy="332399"/>
            </a:xfrm>
            <a:prstGeom prst="rect">
              <a:avLst/>
            </a:prstGeom>
            <a:noFill/>
          </p:spPr>
          <p:txBody>
            <a:bodyPr wrap="square" rtlCol="0">
              <a:spAutoFit/>
            </a:bodyPr>
            <a:lstStyle/>
            <a:p>
              <a:r>
                <a:rPr lang="en-US" altLang="zh-CN" b="1" dirty="0" smtClean="0">
                  <a:latin typeface="+mj-ea"/>
                  <a:ea typeface="+mj-ea"/>
                </a:rPr>
                <a:t>T1</a:t>
              </a:r>
              <a:endParaRPr lang="zh-CN" altLang="en-US" b="1" dirty="0">
                <a:latin typeface="+mj-ea"/>
                <a:ea typeface="+mj-ea"/>
              </a:endParaRPr>
            </a:p>
          </p:txBody>
        </p:sp>
        <p:sp>
          <p:nvSpPr>
            <p:cNvPr id="153" name="TextBox 152"/>
            <p:cNvSpPr txBox="1"/>
            <p:nvPr/>
          </p:nvSpPr>
          <p:spPr>
            <a:xfrm>
              <a:off x="7057906" y="1347614"/>
              <a:ext cx="610840" cy="332399"/>
            </a:xfrm>
            <a:prstGeom prst="rect">
              <a:avLst/>
            </a:prstGeom>
            <a:noFill/>
          </p:spPr>
          <p:txBody>
            <a:bodyPr wrap="square" rtlCol="0">
              <a:spAutoFit/>
            </a:bodyPr>
            <a:lstStyle/>
            <a:p>
              <a:r>
                <a:rPr lang="en-US" altLang="zh-CN" b="1" dirty="0" smtClean="0">
                  <a:latin typeface="+mj-ea"/>
                  <a:ea typeface="+mj-ea"/>
                </a:rPr>
                <a:t>T2</a:t>
              </a:r>
              <a:endParaRPr lang="zh-CN" altLang="en-US" b="1" dirty="0">
                <a:latin typeface="+mj-ea"/>
                <a:ea typeface="+mj-ea"/>
              </a:endParaRPr>
            </a:p>
          </p:txBody>
        </p:sp>
      </p:grpSp>
      <p:sp>
        <p:nvSpPr>
          <p:cNvPr id="155" name="禁止符 154"/>
          <p:cNvSpPr/>
          <p:nvPr/>
        </p:nvSpPr>
        <p:spPr>
          <a:xfrm>
            <a:off x="5923166" y="4044845"/>
            <a:ext cx="288032" cy="359150"/>
          </a:xfrm>
          <a:prstGeom prst="noSmoking">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4" name="组合 3"/>
          <p:cNvGrpSpPr/>
          <p:nvPr/>
        </p:nvGrpSpPr>
        <p:grpSpPr>
          <a:xfrm>
            <a:off x="4354806" y="2003729"/>
            <a:ext cx="1186544" cy="1969652"/>
            <a:chOff x="5506934" y="1716946"/>
            <a:chExt cx="1186544" cy="1772687"/>
          </a:xfrm>
        </p:grpSpPr>
        <p:sp>
          <p:nvSpPr>
            <p:cNvPr id="145" name="下箭头 144"/>
            <p:cNvSpPr/>
            <p:nvPr/>
          </p:nvSpPr>
          <p:spPr>
            <a:xfrm>
              <a:off x="5850756" y="2148994"/>
              <a:ext cx="449436" cy="288032"/>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TextBox 147"/>
            <p:cNvSpPr txBox="1"/>
            <p:nvPr/>
          </p:nvSpPr>
          <p:spPr>
            <a:xfrm>
              <a:off x="5508537" y="1716946"/>
              <a:ext cx="1184941" cy="332399"/>
            </a:xfrm>
            <a:prstGeom prst="rect">
              <a:avLst/>
            </a:prstGeom>
            <a:noFill/>
          </p:spPr>
          <p:txBody>
            <a:bodyPr wrap="none" rtlCol="0">
              <a:spAutoFit/>
            </a:bodyPr>
            <a:lstStyle/>
            <a:p>
              <a:r>
                <a:rPr lang="en-US" altLang="zh-CN" dirty="0" smtClean="0"/>
                <a:t>LOCK(A)</a:t>
              </a:r>
              <a:endParaRPr lang="zh-CN" altLang="en-US" dirty="0"/>
            </a:p>
          </p:txBody>
        </p:sp>
        <p:sp>
          <p:nvSpPr>
            <p:cNvPr id="150" name="TextBox 149"/>
            <p:cNvSpPr txBox="1"/>
            <p:nvPr/>
          </p:nvSpPr>
          <p:spPr>
            <a:xfrm>
              <a:off x="5506934" y="2859782"/>
              <a:ext cx="1172116" cy="332399"/>
            </a:xfrm>
            <a:prstGeom prst="rect">
              <a:avLst/>
            </a:prstGeom>
            <a:noFill/>
          </p:spPr>
          <p:txBody>
            <a:bodyPr wrap="none" rtlCol="0">
              <a:spAutoFit/>
            </a:bodyPr>
            <a:lstStyle/>
            <a:p>
              <a:r>
                <a:rPr lang="en-US" altLang="zh-CN" dirty="0" smtClean="0"/>
                <a:t>LOCK(B)</a:t>
              </a:r>
              <a:endParaRPr lang="zh-CN" altLang="en-US" dirty="0"/>
            </a:p>
          </p:txBody>
        </p:sp>
        <p:sp>
          <p:nvSpPr>
            <p:cNvPr id="157" name="下箭头 156"/>
            <p:cNvSpPr/>
            <p:nvPr/>
          </p:nvSpPr>
          <p:spPr>
            <a:xfrm>
              <a:off x="5850756" y="2509034"/>
              <a:ext cx="449436" cy="288032"/>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下箭头 157"/>
            <p:cNvSpPr/>
            <p:nvPr/>
          </p:nvSpPr>
          <p:spPr>
            <a:xfrm>
              <a:off x="5893920" y="3201601"/>
              <a:ext cx="449436" cy="288032"/>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4300121" y="4073635"/>
            <a:ext cx="2431687" cy="1520169"/>
            <a:chOff x="5452249" y="3579862"/>
            <a:chExt cx="2431687" cy="1368152"/>
          </a:xfrm>
        </p:grpSpPr>
        <p:sp>
          <p:nvSpPr>
            <p:cNvPr id="151" name="TextBox 150"/>
            <p:cNvSpPr txBox="1"/>
            <p:nvPr/>
          </p:nvSpPr>
          <p:spPr>
            <a:xfrm>
              <a:off x="6698995" y="4290650"/>
              <a:ext cx="1184941" cy="332399"/>
            </a:xfrm>
            <a:prstGeom prst="rect">
              <a:avLst/>
            </a:prstGeom>
            <a:noFill/>
          </p:spPr>
          <p:txBody>
            <a:bodyPr wrap="none" rtlCol="0">
              <a:spAutoFit/>
            </a:bodyPr>
            <a:lstStyle/>
            <a:p>
              <a:r>
                <a:rPr lang="en-US" altLang="zh-CN" dirty="0" smtClean="0"/>
                <a:t>LOCK(A)</a:t>
              </a:r>
              <a:endParaRPr lang="zh-CN" altLang="en-US" dirty="0"/>
            </a:p>
          </p:txBody>
        </p:sp>
        <p:sp>
          <p:nvSpPr>
            <p:cNvPr id="161" name="TextBox 160"/>
            <p:cNvSpPr txBox="1"/>
            <p:nvPr/>
          </p:nvSpPr>
          <p:spPr>
            <a:xfrm>
              <a:off x="5486896" y="3579862"/>
              <a:ext cx="1351653" cy="332399"/>
            </a:xfrm>
            <a:prstGeom prst="rect">
              <a:avLst/>
            </a:prstGeom>
            <a:noFill/>
          </p:spPr>
          <p:txBody>
            <a:bodyPr wrap="none" rtlCol="0">
              <a:spAutoFit/>
            </a:bodyPr>
            <a:lstStyle/>
            <a:p>
              <a:r>
                <a:rPr lang="en-US" altLang="zh-CN" dirty="0" smtClean="0"/>
                <a:t>ULOCK(A)</a:t>
              </a:r>
              <a:endParaRPr lang="zh-CN" altLang="en-US" dirty="0"/>
            </a:p>
          </p:txBody>
        </p:sp>
        <p:sp>
          <p:nvSpPr>
            <p:cNvPr id="162" name="TextBox 161"/>
            <p:cNvSpPr txBox="1"/>
            <p:nvPr/>
          </p:nvSpPr>
          <p:spPr>
            <a:xfrm>
              <a:off x="5452249" y="3939902"/>
              <a:ext cx="1396536" cy="332399"/>
            </a:xfrm>
            <a:prstGeom prst="rect">
              <a:avLst/>
            </a:prstGeom>
            <a:noFill/>
          </p:spPr>
          <p:txBody>
            <a:bodyPr wrap="none" rtlCol="0">
              <a:spAutoFit/>
            </a:bodyPr>
            <a:lstStyle/>
            <a:p>
              <a:r>
                <a:rPr lang="en-US" altLang="zh-CN" dirty="0" smtClean="0"/>
                <a:t> ULOCK(B)</a:t>
              </a:r>
              <a:endParaRPr lang="zh-CN" altLang="en-US" dirty="0"/>
            </a:p>
          </p:txBody>
        </p:sp>
        <p:sp>
          <p:nvSpPr>
            <p:cNvPr id="164" name="下箭头 163"/>
            <p:cNvSpPr/>
            <p:nvPr/>
          </p:nvSpPr>
          <p:spPr>
            <a:xfrm>
              <a:off x="6994592" y="4659982"/>
              <a:ext cx="449436" cy="288032"/>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乘号 6"/>
          <p:cNvSpPr/>
          <p:nvPr/>
        </p:nvSpPr>
        <p:spPr>
          <a:xfrm>
            <a:off x="7308304" y="2323764"/>
            <a:ext cx="1296144" cy="834931"/>
          </a:xfrm>
          <a:prstGeom prst="mathMultiply">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禁止符 43"/>
          <p:cNvSpPr/>
          <p:nvPr/>
        </p:nvSpPr>
        <p:spPr>
          <a:xfrm>
            <a:off x="5883462" y="4467421"/>
            <a:ext cx="288032" cy="359150"/>
          </a:xfrm>
          <a:prstGeom prst="noSmoking">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 name="Rectangle 2"/>
          <p:cNvSpPr txBox="1">
            <a:spLocks noChangeArrowheads="1"/>
          </p:cNvSpPr>
          <p:nvPr/>
        </p:nvSpPr>
        <p:spPr>
          <a:xfrm>
            <a:off x="3635896" y="121196"/>
            <a:ext cx="3009990" cy="72008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en-US" altLang="zh-CN" b="0" dirty="0" smtClean="0">
                <a:latin typeface="+mj-ea"/>
              </a:rPr>
              <a:t>——</a:t>
            </a:r>
            <a:r>
              <a:rPr lang="zh-CN" altLang="en-US" b="0" dirty="0">
                <a:latin typeface="+mj-ea"/>
              </a:rPr>
              <a:t>死</a:t>
            </a:r>
            <a:r>
              <a:rPr lang="zh-CN" altLang="en-US" b="0" dirty="0" smtClean="0">
                <a:latin typeface="+mj-ea"/>
              </a:rPr>
              <a:t>锁的预防</a:t>
            </a:r>
            <a:endParaRPr lang="zh-CN" altLang="en-US" b="0" dirty="0">
              <a:latin typeface="+mj-ea"/>
            </a:endParaRPr>
          </a:p>
        </p:txBody>
      </p:sp>
      <p:sp>
        <p:nvSpPr>
          <p:cNvPr id="45" name="Rectangle 2"/>
          <p:cNvSpPr txBox="1">
            <a:spLocks noChangeArrowheads="1"/>
          </p:cNvSpPr>
          <p:nvPr/>
        </p:nvSpPr>
        <p:spPr>
          <a:xfrm>
            <a:off x="1187624" y="0"/>
            <a:ext cx="2520280"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600" b="0" smtClean="0">
                <a:latin typeface="+mn-ea"/>
                <a:ea typeface="+mn-ea"/>
              </a:rPr>
              <a:t>活锁和死锁</a:t>
            </a:r>
            <a:endParaRPr lang="zh-CN" altLang="en-US" sz="3600" b="0" dirty="0">
              <a:latin typeface="+mn-ea"/>
              <a:ea typeface="+mn-ea"/>
            </a:endParaRPr>
          </a:p>
        </p:txBody>
      </p:sp>
      <p:sp>
        <p:nvSpPr>
          <p:cNvPr id="46" name="椭圆 45"/>
          <p:cNvSpPr/>
          <p:nvPr/>
        </p:nvSpPr>
        <p:spPr>
          <a:xfrm>
            <a:off x="395536" y="193204"/>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3</a:t>
            </a:r>
            <a:endParaRPr lang="zh-CN" altLang="en-US" sz="3200" dirty="0"/>
          </a:p>
        </p:txBody>
      </p:sp>
    </p:spTree>
    <p:extLst>
      <p:ext uri="{BB962C8B-B14F-4D97-AF65-F5344CB8AC3E}">
        <p14:creationId xmlns:p14="http://schemas.microsoft.com/office/powerpoint/2010/main" val="126781837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wipe(left)">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2"/>
                                        </p:tgtEl>
                                        <p:attrNameLst>
                                          <p:attrName>style.visibility</p:attrName>
                                        </p:attrNameLst>
                                      </p:cBhvr>
                                      <p:to>
                                        <p:strVal val="visible"/>
                                      </p:to>
                                    </p:set>
                                    <p:animEffect transition="in" filter="wipe(left)">
                                      <p:cBhvr>
                                        <p:cTn id="12" dur="500"/>
                                        <p:tgtEl>
                                          <p:spTgt spid="14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3.33333E-6 -1.9704E-6 L 0.00434 0.13907 " pathEditMode="relative" rAng="0" ptsTypes="AA">
                                      <p:cBhvr>
                                        <p:cTn id="16" dur="2000" fill="hold"/>
                                        <p:tgtEl>
                                          <p:spTgt spid="144"/>
                                        </p:tgtEl>
                                        <p:attrNameLst>
                                          <p:attrName>ppt_x</p:attrName>
                                          <p:attrName>ppt_y</p:attrName>
                                        </p:attrNameLst>
                                      </p:cBhvr>
                                      <p:rCtr x="208" y="6938"/>
                                    </p:animMotion>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up)">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49"/>
                                        </p:tgtEl>
                                        <p:attrNameLst>
                                          <p:attrName>style.visibility</p:attrName>
                                        </p:attrNameLst>
                                      </p:cBhvr>
                                      <p:to>
                                        <p:strVal val="visible"/>
                                      </p:to>
                                    </p:set>
                                    <p:anim calcmode="lin" valueType="num">
                                      <p:cBhvr additive="base">
                                        <p:cTn id="31" dur="500" fill="hold"/>
                                        <p:tgtEl>
                                          <p:spTgt spid="149"/>
                                        </p:tgtEl>
                                        <p:attrNameLst>
                                          <p:attrName>ppt_x</p:attrName>
                                        </p:attrNameLst>
                                      </p:cBhvr>
                                      <p:tavLst>
                                        <p:tav tm="0">
                                          <p:val>
                                            <p:strVal val="1+#ppt_w/2"/>
                                          </p:val>
                                        </p:tav>
                                        <p:tav tm="100000">
                                          <p:val>
                                            <p:strVal val="#ppt_x"/>
                                          </p:val>
                                        </p:tav>
                                      </p:tavLst>
                                    </p:anim>
                                    <p:anim calcmode="lin" valueType="num">
                                      <p:cBhvr additive="base">
                                        <p:cTn id="32" dur="500" fill="hold"/>
                                        <p:tgtEl>
                                          <p:spTgt spid="14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up)">
                                      <p:cBhvr>
                                        <p:cTn id="37" dur="500"/>
                                        <p:tgtEl>
                                          <p:spTgt spid="5"/>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155"/>
                                        </p:tgtEl>
                                        <p:attrNameLst>
                                          <p:attrName>style.visibility</p:attrName>
                                        </p:attrNameLst>
                                      </p:cBhvr>
                                      <p:to>
                                        <p:strVal val="visible"/>
                                      </p:to>
                                    </p:set>
                                    <p:animEffect transition="in" filter="wipe(up)">
                                      <p:cBhvr>
                                        <p:cTn id="40" dur="500"/>
                                        <p:tgtEl>
                                          <p:spTgt spid="155"/>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wipe(up)">
                                      <p:cBhvr>
                                        <p:cTn id="43" dur="500"/>
                                        <p:tgtEl>
                                          <p:spTgt spid="44"/>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3" fill="hold" grpId="0" nodeType="clickEffect">
                                  <p:stCondLst>
                                    <p:cond delay="0"/>
                                  </p:stCondLst>
                                  <p:childTnLst>
                                    <p:set>
                                      <p:cBhvr>
                                        <p:cTn id="47" dur="1" fill="hold">
                                          <p:stCondLst>
                                            <p:cond delay="0"/>
                                          </p:stCondLst>
                                        </p:cTn>
                                        <p:tgtEl>
                                          <p:spTgt spid="7"/>
                                        </p:tgtEl>
                                        <p:attrNameLst>
                                          <p:attrName>style.visibility</p:attrName>
                                        </p:attrNameLst>
                                      </p:cBhvr>
                                      <p:to>
                                        <p:strVal val="visible"/>
                                      </p:to>
                                    </p:set>
                                    <p:anim calcmode="lin" valueType="num">
                                      <p:cBhvr additive="base">
                                        <p:cTn id="48" dur="500" fill="hold"/>
                                        <p:tgtEl>
                                          <p:spTgt spid="7"/>
                                        </p:tgtEl>
                                        <p:attrNameLst>
                                          <p:attrName>ppt_x</p:attrName>
                                        </p:attrNameLst>
                                      </p:cBhvr>
                                      <p:tavLst>
                                        <p:tav tm="0">
                                          <p:val>
                                            <p:strVal val="1+#ppt_w/2"/>
                                          </p:val>
                                        </p:tav>
                                        <p:tav tm="100000">
                                          <p:val>
                                            <p:strVal val="#ppt_x"/>
                                          </p:val>
                                        </p:tav>
                                      </p:tavLst>
                                    </p:anim>
                                    <p:anim calcmode="lin" valueType="num">
                                      <p:cBhvr additive="base">
                                        <p:cTn id="49"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149" grpId="0"/>
      <p:bldP spid="155" grpId="0" animBg="1"/>
      <p:bldP spid="7" grpId="0" animBg="1"/>
      <p:bldP spid="4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82821" y="1130515"/>
            <a:ext cx="4393572" cy="461665"/>
          </a:xfrm>
          <a:prstGeom prst="rect">
            <a:avLst/>
          </a:prstGeom>
          <a:noFill/>
        </p:spPr>
        <p:txBody>
          <a:bodyPr wrap="square" rtlCol="0">
            <a:spAutoFit/>
          </a:bodyPr>
          <a:lstStyle/>
          <a:p>
            <a:pPr marL="457200" indent="-457200">
              <a:buFont typeface="Wingdings" pitchFamily="2" charset="2"/>
              <a:buChar char="Ø"/>
            </a:pPr>
            <a:r>
              <a:rPr lang="zh-CN" altLang="en-US" sz="2400" b="1" dirty="0" smtClean="0">
                <a:latin typeface="幼圆" pitchFamily="49" charset="-122"/>
                <a:ea typeface="幼圆" pitchFamily="49" charset="-122"/>
              </a:rPr>
              <a:t>方案</a:t>
            </a:r>
            <a:r>
              <a:rPr lang="zh-CN" altLang="en-US" sz="2400" b="1" dirty="0">
                <a:latin typeface="幼圆" pitchFamily="49" charset="-122"/>
                <a:ea typeface="幼圆" pitchFamily="49" charset="-122"/>
              </a:rPr>
              <a:t>二</a:t>
            </a:r>
            <a:r>
              <a:rPr lang="zh-CN" altLang="en-US" sz="2400" b="1" dirty="0" smtClean="0">
                <a:latin typeface="幼圆" pitchFamily="49" charset="-122"/>
                <a:ea typeface="幼圆" pitchFamily="49" charset="-122"/>
              </a:rPr>
              <a:t>：提早</a:t>
            </a:r>
            <a:r>
              <a:rPr lang="en-US" altLang="zh-CN" sz="2400" b="1" dirty="0" smtClean="0">
                <a:latin typeface="幼圆" pitchFamily="49" charset="-122"/>
                <a:ea typeface="幼圆" pitchFamily="49" charset="-122"/>
              </a:rPr>
              <a:t>T1</a:t>
            </a:r>
            <a:r>
              <a:rPr lang="zh-CN" altLang="en-US" sz="2400" b="1" dirty="0" smtClean="0">
                <a:latin typeface="幼圆" pitchFamily="49" charset="-122"/>
                <a:ea typeface="幼圆" pitchFamily="49" charset="-122"/>
              </a:rPr>
              <a:t>的封锁时间</a:t>
            </a:r>
            <a:endParaRPr lang="zh-CN" altLang="en-US" sz="2400" b="1" dirty="0">
              <a:latin typeface="幼圆" pitchFamily="49" charset="-122"/>
              <a:ea typeface="幼圆" pitchFamily="49" charset="-122"/>
            </a:endParaRPr>
          </a:p>
        </p:txBody>
      </p:sp>
      <p:cxnSp>
        <p:nvCxnSpPr>
          <p:cNvPr id="19" name="直接连接符 18"/>
          <p:cNvCxnSpPr/>
          <p:nvPr/>
        </p:nvCxnSpPr>
        <p:spPr>
          <a:xfrm>
            <a:off x="1547665" y="2266146"/>
            <a:ext cx="224311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2720185" y="1887069"/>
            <a:ext cx="0" cy="3370698"/>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499501" y="2297438"/>
            <a:ext cx="1184941" cy="369332"/>
          </a:xfrm>
          <a:prstGeom prst="rect">
            <a:avLst/>
          </a:prstGeom>
          <a:noFill/>
        </p:spPr>
        <p:txBody>
          <a:bodyPr wrap="none" rtlCol="0">
            <a:spAutoFit/>
          </a:bodyPr>
          <a:lstStyle/>
          <a:p>
            <a:r>
              <a:rPr lang="en-US" altLang="zh-CN" dirty="0" smtClean="0"/>
              <a:t>LOCK(A)</a:t>
            </a:r>
            <a:endParaRPr lang="zh-CN" altLang="en-US" dirty="0"/>
          </a:p>
        </p:txBody>
      </p:sp>
      <p:sp>
        <p:nvSpPr>
          <p:cNvPr id="22" name="TextBox 21"/>
          <p:cNvSpPr txBox="1"/>
          <p:nvPr/>
        </p:nvSpPr>
        <p:spPr>
          <a:xfrm>
            <a:off x="2722034" y="3167211"/>
            <a:ext cx="1172116" cy="369332"/>
          </a:xfrm>
          <a:prstGeom prst="rect">
            <a:avLst/>
          </a:prstGeom>
          <a:noFill/>
        </p:spPr>
        <p:txBody>
          <a:bodyPr wrap="none" rtlCol="0">
            <a:spAutoFit/>
          </a:bodyPr>
          <a:lstStyle/>
          <a:p>
            <a:r>
              <a:rPr lang="en-US" altLang="zh-CN" dirty="0" smtClean="0"/>
              <a:t>LOCK(B)</a:t>
            </a:r>
            <a:endParaRPr lang="zh-CN" altLang="en-US" dirty="0"/>
          </a:p>
        </p:txBody>
      </p:sp>
      <p:sp>
        <p:nvSpPr>
          <p:cNvPr id="23" name="TextBox 22"/>
          <p:cNvSpPr txBox="1"/>
          <p:nvPr/>
        </p:nvSpPr>
        <p:spPr>
          <a:xfrm>
            <a:off x="1497898" y="3567256"/>
            <a:ext cx="1172116" cy="369332"/>
          </a:xfrm>
          <a:prstGeom prst="rect">
            <a:avLst/>
          </a:prstGeom>
          <a:noFill/>
        </p:spPr>
        <p:txBody>
          <a:bodyPr wrap="none" rtlCol="0">
            <a:spAutoFit/>
          </a:bodyPr>
          <a:lstStyle/>
          <a:p>
            <a:r>
              <a:rPr lang="en-US" altLang="zh-CN" dirty="0" smtClean="0"/>
              <a:t>LOCK(B)</a:t>
            </a:r>
            <a:endParaRPr lang="zh-CN" altLang="en-US" dirty="0"/>
          </a:p>
        </p:txBody>
      </p:sp>
      <p:sp>
        <p:nvSpPr>
          <p:cNvPr id="24" name="TextBox 23"/>
          <p:cNvSpPr txBox="1"/>
          <p:nvPr/>
        </p:nvSpPr>
        <p:spPr>
          <a:xfrm>
            <a:off x="2716423" y="4367344"/>
            <a:ext cx="1184941" cy="369332"/>
          </a:xfrm>
          <a:prstGeom prst="rect">
            <a:avLst/>
          </a:prstGeom>
          <a:noFill/>
        </p:spPr>
        <p:txBody>
          <a:bodyPr wrap="none" rtlCol="0">
            <a:spAutoFit/>
          </a:bodyPr>
          <a:lstStyle/>
          <a:p>
            <a:r>
              <a:rPr lang="en-US" altLang="zh-CN" dirty="0" smtClean="0"/>
              <a:t>LOCK(A)</a:t>
            </a:r>
            <a:endParaRPr lang="zh-CN" altLang="en-US" dirty="0"/>
          </a:p>
        </p:txBody>
      </p:sp>
      <p:sp>
        <p:nvSpPr>
          <p:cNvPr id="25" name="TextBox 24"/>
          <p:cNvSpPr txBox="1"/>
          <p:nvPr/>
        </p:nvSpPr>
        <p:spPr>
          <a:xfrm>
            <a:off x="1716889" y="1887069"/>
            <a:ext cx="610840" cy="369332"/>
          </a:xfrm>
          <a:prstGeom prst="rect">
            <a:avLst/>
          </a:prstGeom>
          <a:noFill/>
        </p:spPr>
        <p:txBody>
          <a:bodyPr wrap="square" rtlCol="0">
            <a:spAutoFit/>
          </a:bodyPr>
          <a:lstStyle/>
          <a:p>
            <a:r>
              <a:rPr lang="en-US" altLang="zh-CN" b="1" dirty="0" smtClean="0">
                <a:latin typeface="+mj-ea"/>
                <a:ea typeface="+mj-ea"/>
              </a:rPr>
              <a:t>T1</a:t>
            </a:r>
            <a:endParaRPr lang="zh-CN" altLang="en-US" b="1" dirty="0">
              <a:latin typeface="+mj-ea"/>
              <a:ea typeface="+mj-ea"/>
            </a:endParaRPr>
          </a:p>
        </p:txBody>
      </p:sp>
      <p:sp>
        <p:nvSpPr>
          <p:cNvPr id="26" name="TextBox 25"/>
          <p:cNvSpPr txBox="1"/>
          <p:nvPr/>
        </p:nvSpPr>
        <p:spPr>
          <a:xfrm>
            <a:off x="3048870" y="1887069"/>
            <a:ext cx="610840" cy="369332"/>
          </a:xfrm>
          <a:prstGeom prst="rect">
            <a:avLst/>
          </a:prstGeom>
          <a:noFill/>
        </p:spPr>
        <p:txBody>
          <a:bodyPr wrap="square" rtlCol="0">
            <a:spAutoFit/>
          </a:bodyPr>
          <a:lstStyle/>
          <a:p>
            <a:r>
              <a:rPr lang="en-US" altLang="zh-CN" b="1" dirty="0" smtClean="0">
                <a:latin typeface="+mj-ea"/>
                <a:ea typeface="+mj-ea"/>
              </a:rPr>
              <a:t>T2</a:t>
            </a:r>
            <a:endParaRPr lang="zh-CN" altLang="en-US" b="1" dirty="0">
              <a:latin typeface="+mj-ea"/>
              <a:ea typeface="+mj-ea"/>
            </a:endParaRPr>
          </a:p>
        </p:txBody>
      </p:sp>
      <p:sp>
        <p:nvSpPr>
          <p:cNvPr id="27" name="禁止符 26"/>
          <p:cNvSpPr/>
          <p:nvPr/>
        </p:nvSpPr>
        <p:spPr>
          <a:xfrm>
            <a:off x="1878293" y="4488248"/>
            <a:ext cx="288032" cy="359150"/>
          </a:xfrm>
          <a:prstGeom prst="noSmoking">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禁止符 27"/>
          <p:cNvSpPr/>
          <p:nvPr/>
        </p:nvSpPr>
        <p:spPr>
          <a:xfrm>
            <a:off x="1878293" y="4088204"/>
            <a:ext cx="288032" cy="359150"/>
          </a:xfrm>
          <a:prstGeom prst="noSmoking">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禁止符 28"/>
          <p:cNvSpPr/>
          <p:nvPr/>
        </p:nvSpPr>
        <p:spPr>
          <a:xfrm>
            <a:off x="3196308" y="4738599"/>
            <a:ext cx="288032" cy="359150"/>
          </a:xfrm>
          <a:prstGeom prst="noSmoking">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34" name="组合 33"/>
          <p:cNvGrpSpPr/>
          <p:nvPr/>
        </p:nvGrpSpPr>
        <p:grpSpPr>
          <a:xfrm>
            <a:off x="1841720" y="2777491"/>
            <a:ext cx="449436" cy="720080"/>
            <a:chOff x="1841720" y="2076986"/>
            <a:chExt cx="449436" cy="648072"/>
          </a:xfrm>
        </p:grpSpPr>
        <p:sp>
          <p:nvSpPr>
            <p:cNvPr id="18" name="下箭头 17"/>
            <p:cNvSpPr/>
            <p:nvPr/>
          </p:nvSpPr>
          <p:spPr>
            <a:xfrm>
              <a:off x="1841720" y="2076986"/>
              <a:ext cx="449436" cy="288032"/>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下箭头 29"/>
            <p:cNvSpPr/>
            <p:nvPr/>
          </p:nvSpPr>
          <p:spPr>
            <a:xfrm>
              <a:off x="1841720" y="2437026"/>
              <a:ext cx="449436" cy="288032"/>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下箭头 30"/>
          <p:cNvSpPr/>
          <p:nvPr/>
        </p:nvSpPr>
        <p:spPr>
          <a:xfrm>
            <a:off x="3048870" y="3657589"/>
            <a:ext cx="449436" cy="320036"/>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下箭头 31"/>
          <p:cNvSpPr/>
          <p:nvPr/>
        </p:nvSpPr>
        <p:spPr>
          <a:xfrm>
            <a:off x="3048870" y="4057633"/>
            <a:ext cx="449436" cy="320036"/>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禁止符 32"/>
          <p:cNvSpPr/>
          <p:nvPr/>
        </p:nvSpPr>
        <p:spPr>
          <a:xfrm>
            <a:off x="1878293" y="4888293"/>
            <a:ext cx="288032" cy="359150"/>
          </a:xfrm>
          <a:prstGeom prst="noSmoking">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9" name="组合 8"/>
          <p:cNvGrpSpPr/>
          <p:nvPr/>
        </p:nvGrpSpPr>
        <p:grpSpPr>
          <a:xfrm>
            <a:off x="4355977" y="1887069"/>
            <a:ext cx="2243111" cy="3370698"/>
            <a:chOff x="4355976" y="1266314"/>
            <a:chExt cx="2243111" cy="3033628"/>
          </a:xfrm>
        </p:grpSpPr>
        <p:cxnSp>
          <p:nvCxnSpPr>
            <p:cNvPr id="36" name="直接连接符 35"/>
            <p:cNvCxnSpPr/>
            <p:nvPr/>
          </p:nvCxnSpPr>
          <p:spPr>
            <a:xfrm>
              <a:off x="4355976" y="1607483"/>
              <a:ext cx="224311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5528497" y="1266314"/>
              <a:ext cx="0" cy="3033628"/>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525201" y="1266314"/>
              <a:ext cx="610840" cy="332399"/>
            </a:xfrm>
            <a:prstGeom prst="rect">
              <a:avLst/>
            </a:prstGeom>
            <a:noFill/>
          </p:spPr>
          <p:txBody>
            <a:bodyPr wrap="square" rtlCol="0">
              <a:spAutoFit/>
            </a:bodyPr>
            <a:lstStyle/>
            <a:p>
              <a:r>
                <a:rPr lang="en-US" altLang="zh-CN" b="1" dirty="0" smtClean="0">
                  <a:latin typeface="+mj-ea"/>
                  <a:ea typeface="+mj-ea"/>
                </a:rPr>
                <a:t>T1</a:t>
              </a:r>
              <a:endParaRPr lang="zh-CN" altLang="en-US" b="1" dirty="0">
                <a:latin typeface="+mj-ea"/>
                <a:ea typeface="+mj-ea"/>
              </a:endParaRPr>
            </a:p>
          </p:txBody>
        </p:sp>
        <p:sp>
          <p:nvSpPr>
            <p:cNvPr id="43" name="TextBox 42"/>
            <p:cNvSpPr txBox="1"/>
            <p:nvPr/>
          </p:nvSpPr>
          <p:spPr>
            <a:xfrm>
              <a:off x="5857182" y="1266314"/>
              <a:ext cx="610840" cy="332399"/>
            </a:xfrm>
            <a:prstGeom prst="rect">
              <a:avLst/>
            </a:prstGeom>
            <a:noFill/>
          </p:spPr>
          <p:txBody>
            <a:bodyPr wrap="square" rtlCol="0">
              <a:spAutoFit/>
            </a:bodyPr>
            <a:lstStyle/>
            <a:p>
              <a:r>
                <a:rPr lang="en-US" altLang="zh-CN" b="1" dirty="0" smtClean="0">
                  <a:latin typeface="+mj-ea"/>
                  <a:ea typeface="+mj-ea"/>
                </a:rPr>
                <a:t>T2</a:t>
              </a:r>
              <a:endParaRPr lang="zh-CN" altLang="en-US" b="1" dirty="0">
                <a:latin typeface="+mj-ea"/>
                <a:ea typeface="+mj-ea"/>
              </a:endParaRPr>
            </a:p>
          </p:txBody>
        </p:sp>
      </p:grpSp>
      <p:grpSp>
        <p:nvGrpSpPr>
          <p:cNvPr id="6" name="组合 5"/>
          <p:cNvGrpSpPr/>
          <p:nvPr/>
        </p:nvGrpSpPr>
        <p:grpSpPr>
          <a:xfrm>
            <a:off x="4650032" y="3097527"/>
            <a:ext cx="2052430" cy="864812"/>
            <a:chOff x="4650032" y="2355726"/>
            <a:chExt cx="2052430" cy="778331"/>
          </a:xfrm>
        </p:grpSpPr>
        <p:sp>
          <p:nvSpPr>
            <p:cNvPr id="35" name="下箭头 34"/>
            <p:cNvSpPr/>
            <p:nvPr/>
          </p:nvSpPr>
          <p:spPr>
            <a:xfrm>
              <a:off x="4650032" y="2355726"/>
              <a:ext cx="449436" cy="288032"/>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38"/>
            <p:cNvSpPr txBox="1"/>
            <p:nvPr/>
          </p:nvSpPr>
          <p:spPr>
            <a:xfrm>
              <a:off x="5530346" y="2418442"/>
              <a:ext cx="1172116" cy="332399"/>
            </a:xfrm>
            <a:prstGeom prst="rect">
              <a:avLst/>
            </a:prstGeom>
            <a:noFill/>
          </p:spPr>
          <p:txBody>
            <a:bodyPr wrap="none" rtlCol="0">
              <a:spAutoFit/>
            </a:bodyPr>
            <a:lstStyle/>
            <a:p>
              <a:r>
                <a:rPr lang="en-US" altLang="zh-CN" dirty="0" smtClean="0"/>
                <a:t>LOCK(B)</a:t>
              </a:r>
              <a:endParaRPr lang="zh-CN" altLang="en-US" dirty="0"/>
            </a:p>
          </p:txBody>
        </p:sp>
        <p:sp>
          <p:nvSpPr>
            <p:cNvPr id="47" name="下箭头 46"/>
            <p:cNvSpPr/>
            <p:nvPr/>
          </p:nvSpPr>
          <p:spPr>
            <a:xfrm>
              <a:off x="4650032" y="2715766"/>
              <a:ext cx="449436" cy="288032"/>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禁止符 50"/>
            <p:cNvSpPr/>
            <p:nvPr/>
          </p:nvSpPr>
          <p:spPr>
            <a:xfrm>
              <a:off x="5937884" y="2810822"/>
              <a:ext cx="288032" cy="323235"/>
            </a:xfrm>
            <a:prstGeom prst="noSmoking">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7" name="组合 6"/>
          <p:cNvGrpSpPr/>
          <p:nvPr/>
        </p:nvGrpSpPr>
        <p:grpSpPr>
          <a:xfrm>
            <a:off x="4275067" y="3817607"/>
            <a:ext cx="2434609" cy="1270909"/>
            <a:chOff x="4275067" y="3003798"/>
            <a:chExt cx="2434609" cy="1143818"/>
          </a:xfrm>
        </p:grpSpPr>
        <p:sp>
          <p:nvSpPr>
            <p:cNvPr id="41" name="TextBox 40"/>
            <p:cNvSpPr txBox="1"/>
            <p:nvPr/>
          </p:nvSpPr>
          <p:spPr>
            <a:xfrm>
              <a:off x="5524735" y="3498562"/>
              <a:ext cx="1184941" cy="332399"/>
            </a:xfrm>
            <a:prstGeom prst="rect">
              <a:avLst/>
            </a:prstGeom>
            <a:noFill/>
          </p:spPr>
          <p:txBody>
            <a:bodyPr wrap="none" rtlCol="0">
              <a:spAutoFit/>
            </a:bodyPr>
            <a:lstStyle/>
            <a:p>
              <a:r>
                <a:rPr lang="en-US" altLang="zh-CN" dirty="0" smtClean="0"/>
                <a:t>LOCK(A)</a:t>
              </a:r>
              <a:endParaRPr lang="zh-CN" altLang="en-US" dirty="0"/>
            </a:p>
          </p:txBody>
        </p:sp>
        <p:sp>
          <p:nvSpPr>
            <p:cNvPr id="52" name="禁止符 51"/>
            <p:cNvSpPr/>
            <p:nvPr/>
          </p:nvSpPr>
          <p:spPr>
            <a:xfrm>
              <a:off x="5940152" y="3219822"/>
              <a:ext cx="288032" cy="323235"/>
            </a:xfrm>
            <a:prstGeom prst="noSmoking">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3" name="TextBox 52"/>
            <p:cNvSpPr txBox="1"/>
            <p:nvPr/>
          </p:nvSpPr>
          <p:spPr>
            <a:xfrm>
              <a:off x="4275330" y="3003798"/>
              <a:ext cx="1351653" cy="332399"/>
            </a:xfrm>
            <a:prstGeom prst="rect">
              <a:avLst/>
            </a:prstGeom>
            <a:noFill/>
          </p:spPr>
          <p:txBody>
            <a:bodyPr wrap="none" rtlCol="0">
              <a:spAutoFit/>
            </a:bodyPr>
            <a:lstStyle/>
            <a:p>
              <a:r>
                <a:rPr lang="en-US" altLang="zh-CN" dirty="0" smtClean="0"/>
                <a:t>ULOCK(A)</a:t>
              </a:r>
              <a:endParaRPr lang="zh-CN" altLang="en-US" dirty="0"/>
            </a:p>
          </p:txBody>
        </p:sp>
        <p:sp>
          <p:nvSpPr>
            <p:cNvPr id="54" name="TextBox 53"/>
            <p:cNvSpPr txBox="1"/>
            <p:nvPr/>
          </p:nvSpPr>
          <p:spPr>
            <a:xfrm>
              <a:off x="4275067" y="3358391"/>
              <a:ext cx="1338828" cy="332399"/>
            </a:xfrm>
            <a:prstGeom prst="rect">
              <a:avLst/>
            </a:prstGeom>
            <a:noFill/>
          </p:spPr>
          <p:txBody>
            <a:bodyPr wrap="none" rtlCol="0">
              <a:spAutoFit/>
            </a:bodyPr>
            <a:lstStyle/>
            <a:p>
              <a:r>
                <a:rPr lang="en-US" altLang="zh-CN" dirty="0" smtClean="0"/>
                <a:t>ULOCK(B)</a:t>
              </a:r>
              <a:endParaRPr lang="zh-CN" altLang="en-US" dirty="0"/>
            </a:p>
          </p:txBody>
        </p:sp>
        <p:sp>
          <p:nvSpPr>
            <p:cNvPr id="55" name="下箭头 54"/>
            <p:cNvSpPr/>
            <p:nvPr/>
          </p:nvSpPr>
          <p:spPr>
            <a:xfrm>
              <a:off x="5857182" y="3859584"/>
              <a:ext cx="449436" cy="288032"/>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4211961" y="2297438"/>
            <a:ext cx="1280794" cy="800089"/>
            <a:chOff x="4211960" y="1635646"/>
            <a:chExt cx="1280794" cy="720080"/>
          </a:xfrm>
        </p:grpSpPr>
        <p:sp>
          <p:nvSpPr>
            <p:cNvPr id="38" name="TextBox 37"/>
            <p:cNvSpPr txBox="1"/>
            <p:nvPr/>
          </p:nvSpPr>
          <p:spPr>
            <a:xfrm>
              <a:off x="4307813" y="1635646"/>
              <a:ext cx="1184941" cy="332399"/>
            </a:xfrm>
            <a:prstGeom prst="rect">
              <a:avLst/>
            </a:prstGeom>
            <a:noFill/>
          </p:spPr>
          <p:txBody>
            <a:bodyPr wrap="none" rtlCol="0">
              <a:spAutoFit/>
            </a:bodyPr>
            <a:lstStyle/>
            <a:p>
              <a:r>
                <a:rPr lang="en-US" altLang="zh-CN" dirty="0" smtClean="0"/>
                <a:t>LOCK(A)</a:t>
              </a:r>
              <a:endParaRPr lang="zh-CN" altLang="en-US" dirty="0"/>
            </a:p>
          </p:txBody>
        </p:sp>
        <p:sp>
          <p:nvSpPr>
            <p:cNvPr id="40" name="TextBox 39"/>
            <p:cNvSpPr txBox="1"/>
            <p:nvPr/>
          </p:nvSpPr>
          <p:spPr>
            <a:xfrm>
              <a:off x="4306210" y="1923678"/>
              <a:ext cx="1172116" cy="332399"/>
            </a:xfrm>
            <a:prstGeom prst="rect">
              <a:avLst/>
            </a:prstGeom>
            <a:noFill/>
          </p:spPr>
          <p:txBody>
            <a:bodyPr wrap="none" rtlCol="0">
              <a:spAutoFit/>
            </a:bodyPr>
            <a:lstStyle/>
            <a:p>
              <a:r>
                <a:rPr lang="en-US" altLang="zh-CN" dirty="0" smtClean="0"/>
                <a:t>LOCK(B)</a:t>
              </a:r>
              <a:endParaRPr lang="zh-CN" altLang="en-US" dirty="0"/>
            </a:p>
          </p:txBody>
        </p:sp>
        <p:sp>
          <p:nvSpPr>
            <p:cNvPr id="56" name="椭圆 55"/>
            <p:cNvSpPr/>
            <p:nvPr/>
          </p:nvSpPr>
          <p:spPr>
            <a:xfrm>
              <a:off x="4211960" y="1670199"/>
              <a:ext cx="1244529" cy="685527"/>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5477531" y="2424546"/>
            <a:ext cx="3126282" cy="461665"/>
            <a:chOff x="5477531" y="1750045"/>
            <a:chExt cx="3126282" cy="415499"/>
          </a:xfrm>
        </p:grpSpPr>
        <p:cxnSp>
          <p:nvCxnSpPr>
            <p:cNvPr id="58" name="直接箭头连接符 57"/>
            <p:cNvCxnSpPr/>
            <p:nvPr/>
          </p:nvCxnSpPr>
          <p:spPr>
            <a:xfrm>
              <a:off x="5477531" y="2014270"/>
              <a:ext cx="1416748" cy="0"/>
            </a:xfrm>
            <a:prstGeom prst="straightConnector1">
              <a:avLst/>
            </a:prstGeom>
            <a:ln w="2222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6872249" y="1750045"/>
              <a:ext cx="1731564" cy="415499"/>
            </a:xfrm>
            <a:prstGeom prst="rect">
              <a:avLst/>
            </a:prstGeom>
            <a:noFill/>
          </p:spPr>
          <p:txBody>
            <a:bodyPr wrap="none" rtlCol="0">
              <a:spAutoFit/>
            </a:bodyPr>
            <a:lstStyle/>
            <a:p>
              <a:r>
                <a:rPr lang="zh-CN" altLang="en-US" sz="2400" dirty="0" smtClean="0"/>
                <a:t>一次封锁法</a:t>
              </a:r>
              <a:endParaRPr lang="zh-CN" altLang="en-US" sz="2400" dirty="0"/>
            </a:p>
          </p:txBody>
        </p:sp>
      </p:grpSp>
      <p:sp>
        <p:nvSpPr>
          <p:cNvPr id="45" name="Rectangle 2"/>
          <p:cNvSpPr txBox="1">
            <a:spLocks noChangeArrowheads="1"/>
          </p:cNvSpPr>
          <p:nvPr/>
        </p:nvSpPr>
        <p:spPr>
          <a:xfrm>
            <a:off x="3635896" y="121196"/>
            <a:ext cx="3009990" cy="72008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en-US" altLang="zh-CN" b="0" dirty="0" smtClean="0">
                <a:latin typeface="+mj-ea"/>
              </a:rPr>
              <a:t>——</a:t>
            </a:r>
            <a:r>
              <a:rPr lang="zh-CN" altLang="en-US" b="0" dirty="0">
                <a:latin typeface="+mj-ea"/>
              </a:rPr>
              <a:t>死</a:t>
            </a:r>
            <a:r>
              <a:rPr lang="zh-CN" altLang="en-US" b="0" dirty="0" smtClean="0">
                <a:latin typeface="+mj-ea"/>
              </a:rPr>
              <a:t>锁的预防</a:t>
            </a:r>
            <a:endParaRPr lang="zh-CN" altLang="en-US" b="0" dirty="0">
              <a:latin typeface="+mj-ea"/>
            </a:endParaRPr>
          </a:p>
        </p:txBody>
      </p:sp>
      <p:sp>
        <p:nvSpPr>
          <p:cNvPr id="46" name="Rectangle 2"/>
          <p:cNvSpPr txBox="1">
            <a:spLocks noChangeArrowheads="1"/>
          </p:cNvSpPr>
          <p:nvPr/>
        </p:nvSpPr>
        <p:spPr>
          <a:xfrm>
            <a:off x="1187624" y="0"/>
            <a:ext cx="2520280"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600" b="0" smtClean="0">
                <a:latin typeface="+mn-ea"/>
                <a:ea typeface="+mn-ea"/>
              </a:rPr>
              <a:t>活锁和死锁</a:t>
            </a:r>
            <a:endParaRPr lang="zh-CN" altLang="en-US" sz="3600" b="0" dirty="0">
              <a:latin typeface="+mn-ea"/>
              <a:ea typeface="+mn-ea"/>
            </a:endParaRPr>
          </a:p>
        </p:txBody>
      </p:sp>
      <p:sp>
        <p:nvSpPr>
          <p:cNvPr id="48" name="椭圆 47"/>
          <p:cNvSpPr/>
          <p:nvPr/>
        </p:nvSpPr>
        <p:spPr>
          <a:xfrm>
            <a:off x="395536" y="193204"/>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3</a:t>
            </a:r>
            <a:endParaRPr lang="zh-CN" altLang="en-US" sz="3200" dirty="0"/>
          </a:p>
        </p:txBody>
      </p:sp>
    </p:spTree>
    <p:extLst>
      <p:ext uri="{BB962C8B-B14F-4D97-AF65-F5344CB8AC3E}">
        <p14:creationId xmlns:p14="http://schemas.microsoft.com/office/powerpoint/2010/main" val="338143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grpId="0" nodeType="clickEffect">
                                  <p:stCondLst>
                                    <p:cond delay="0"/>
                                  </p:stCondLst>
                                  <p:childTnLst>
                                    <p:animMotion origin="layout" path="M 8.33333E-7 1.50478E-6 L -0.11319 -0.12704 L -0.00243 -0.15849 " pathEditMode="relative" ptsTypes="AAA">
                                      <p:cBhvr>
                                        <p:cTn id="11" dur="2000" fill="hold"/>
                                        <p:tgtEl>
                                          <p:spTgt spid="23"/>
                                        </p:tgtEl>
                                        <p:attrNameLst>
                                          <p:attrName>ppt_x</p:attrName>
                                          <p:attrName>ppt_y</p:attrName>
                                        </p:attrNameLst>
                                      </p:cBhvr>
                                    </p:animMotion>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nodeType="clickEffect">
                                  <p:stCondLst>
                                    <p:cond delay="0"/>
                                  </p:stCondLst>
                                  <p:childTnLst>
                                    <p:animMotion origin="layout" path="M 1.94444E-6 0.02776 L -0.00122 0.08912 " pathEditMode="relative" rAng="0" ptsTypes="AA">
                                      <p:cBhvr>
                                        <p:cTn id="15" dur="2000" fill="hold"/>
                                        <p:tgtEl>
                                          <p:spTgt spid="34"/>
                                        </p:tgtEl>
                                        <p:attrNameLst>
                                          <p:attrName>ppt_x</p:attrName>
                                          <p:attrName>ppt_y</p:attrName>
                                        </p:attrNameLst>
                                      </p:cBhvr>
                                      <p:rCtr x="-69" y="3053"/>
                                    </p:animMotion>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up)">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up)">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up)">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left)">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55976" y="1115526"/>
            <a:ext cx="3097428" cy="461665"/>
          </a:xfrm>
          <a:prstGeom prst="rect">
            <a:avLst/>
          </a:prstGeom>
          <a:noFill/>
        </p:spPr>
        <p:txBody>
          <a:bodyPr wrap="square" rtlCol="0">
            <a:spAutoFit/>
          </a:bodyPr>
          <a:lstStyle/>
          <a:p>
            <a:pPr marL="457200" indent="-457200">
              <a:buFont typeface="Wingdings" pitchFamily="2" charset="2"/>
              <a:buChar char="Ø"/>
            </a:pPr>
            <a:r>
              <a:rPr lang="zh-CN" altLang="en-US" sz="2400" b="1" dirty="0" smtClean="0">
                <a:latin typeface="幼圆" pitchFamily="49" charset="-122"/>
                <a:ea typeface="幼圆" pitchFamily="49" charset="-122"/>
              </a:rPr>
              <a:t>一次封锁法分析</a:t>
            </a:r>
            <a:endParaRPr lang="zh-CN" altLang="en-US" sz="2400" b="1" dirty="0">
              <a:latin typeface="幼圆" pitchFamily="49" charset="-122"/>
              <a:ea typeface="幼圆" pitchFamily="49" charset="-122"/>
            </a:endParaRPr>
          </a:p>
        </p:txBody>
      </p:sp>
      <p:cxnSp>
        <p:nvCxnSpPr>
          <p:cNvPr id="6" name="直接连接符 5"/>
          <p:cNvCxnSpPr/>
          <p:nvPr/>
        </p:nvCxnSpPr>
        <p:spPr>
          <a:xfrm>
            <a:off x="1547665" y="1817384"/>
            <a:ext cx="224311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720185" y="1407015"/>
            <a:ext cx="0" cy="3370698"/>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365103" y="2207104"/>
            <a:ext cx="1300356" cy="369332"/>
          </a:xfrm>
          <a:prstGeom prst="rect">
            <a:avLst/>
          </a:prstGeom>
          <a:noFill/>
        </p:spPr>
        <p:txBody>
          <a:bodyPr wrap="none" rtlCol="0">
            <a:spAutoFit/>
          </a:bodyPr>
          <a:lstStyle/>
          <a:p>
            <a:r>
              <a:rPr lang="en-US" altLang="zh-CN" dirty="0" smtClean="0"/>
              <a:t>LOCK(A1)</a:t>
            </a:r>
            <a:endParaRPr lang="zh-CN" altLang="en-US" dirty="0"/>
          </a:p>
        </p:txBody>
      </p:sp>
      <p:sp>
        <p:nvSpPr>
          <p:cNvPr id="12" name="TextBox 11"/>
          <p:cNvSpPr txBox="1"/>
          <p:nvPr/>
        </p:nvSpPr>
        <p:spPr>
          <a:xfrm>
            <a:off x="1716889" y="1407016"/>
            <a:ext cx="610840" cy="369332"/>
          </a:xfrm>
          <a:prstGeom prst="rect">
            <a:avLst/>
          </a:prstGeom>
          <a:noFill/>
        </p:spPr>
        <p:txBody>
          <a:bodyPr wrap="square" rtlCol="0">
            <a:spAutoFit/>
          </a:bodyPr>
          <a:lstStyle/>
          <a:p>
            <a:r>
              <a:rPr lang="en-US" altLang="zh-CN" b="1" dirty="0" smtClean="0">
                <a:latin typeface="+mj-ea"/>
                <a:ea typeface="+mj-ea"/>
              </a:rPr>
              <a:t>T1</a:t>
            </a:r>
            <a:endParaRPr lang="zh-CN" altLang="en-US" b="1" dirty="0">
              <a:latin typeface="+mj-ea"/>
              <a:ea typeface="+mj-ea"/>
            </a:endParaRPr>
          </a:p>
        </p:txBody>
      </p:sp>
      <p:sp>
        <p:nvSpPr>
          <p:cNvPr id="13" name="TextBox 12"/>
          <p:cNvSpPr txBox="1"/>
          <p:nvPr/>
        </p:nvSpPr>
        <p:spPr>
          <a:xfrm>
            <a:off x="3048870" y="1407016"/>
            <a:ext cx="610840" cy="369332"/>
          </a:xfrm>
          <a:prstGeom prst="rect">
            <a:avLst/>
          </a:prstGeom>
          <a:noFill/>
        </p:spPr>
        <p:txBody>
          <a:bodyPr wrap="square" rtlCol="0">
            <a:spAutoFit/>
          </a:bodyPr>
          <a:lstStyle/>
          <a:p>
            <a:r>
              <a:rPr lang="en-US" altLang="zh-CN" b="1" dirty="0" smtClean="0">
                <a:latin typeface="+mj-ea"/>
                <a:ea typeface="+mj-ea"/>
              </a:rPr>
              <a:t>T2</a:t>
            </a:r>
            <a:endParaRPr lang="zh-CN" altLang="en-US" b="1" dirty="0">
              <a:latin typeface="+mj-ea"/>
              <a:ea typeface="+mj-ea"/>
            </a:endParaRPr>
          </a:p>
        </p:txBody>
      </p:sp>
      <p:sp>
        <p:nvSpPr>
          <p:cNvPr id="21" name="TextBox 20"/>
          <p:cNvSpPr txBox="1"/>
          <p:nvPr/>
        </p:nvSpPr>
        <p:spPr>
          <a:xfrm>
            <a:off x="1365103" y="2617473"/>
            <a:ext cx="1300356" cy="369332"/>
          </a:xfrm>
          <a:prstGeom prst="rect">
            <a:avLst/>
          </a:prstGeom>
          <a:noFill/>
        </p:spPr>
        <p:txBody>
          <a:bodyPr wrap="none" rtlCol="0">
            <a:spAutoFit/>
          </a:bodyPr>
          <a:lstStyle/>
          <a:p>
            <a:r>
              <a:rPr lang="en-US" altLang="zh-CN" dirty="0" smtClean="0"/>
              <a:t>LOCK(A2)</a:t>
            </a:r>
            <a:endParaRPr lang="zh-CN" altLang="en-US" dirty="0"/>
          </a:p>
        </p:txBody>
      </p:sp>
      <p:sp>
        <p:nvSpPr>
          <p:cNvPr id="22" name="TextBox 21"/>
          <p:cNvSpPr txBox="1"/>
          <p:nvPr/>
        </p:nvSpPr>
        <p:spPr>
          <a:xfrm>
            <a:off x="1179516" y="3647264"/>
            <a:ext cx="1531188" cy="369332"/>
          </a:xfrm>
          <a:prstGeom prst="rect">
            <a:avLst/>
          </a:prstGeom>
          <a:noFill/>
        </p:spPr>
        <p:txBody>
          <a:bodyPr wrap="none" rtlCol="0">
            <a:spAutoFit/>
          </a:bodyPr>
          <a:lstStyle/>
          <a:p>
            <a:r>
              <a:rPr lang="en-US" altLang="zh-CN" dirty="0" smtClean="0"/>
              <a:t>LOCK(A100)</a:t>
            </a:r>
            <a:endParaRPr lang="zh-CN" altLang="en-US" dirty="0"/>
          </a:p>
        </p:txBody>
      </p:sp>
      <p:sp>
        <p:nvSpPr>
          <p:cNvPr id="23" name="TextBox 22"/>
          <p:cNvSpPr txBox="1"/>
          <p:nvPr/>
        </p:nvSpPr>
        <p:spPr>
          <a:xfrm>
            <a:off x="1620612" y="2927185"/>
            <a:ext cx="878767" cy="646331"/>
          </a:xfrm>
          <a:prstGeom prst="rect">
            <a:avLst/>
          </a:prstGeom>
          <a:noFill/>
        </p:spPr>
        <p:txBody>
          <a:bodyPr wrap="none" rtlCol="0">
            <a:spAutoFit/>
          </a:bodyPr>
          <a:lstStyle/>
          <a:p>
            <a:r>
              <a:rPr lang="en-US" altLang="zh-CN" dirty="0"/>
              <a:t> </a:t>
            </a:r>
            <a:r>
              <a:rPr lang="en-US" altLang="zh-CN" dirty="0" smtClean="0"/>
              <a:t>    </a:t>
            </a:r>
            <a:r>
              <a:rPr lang="zh-CN" altLang="en-US" dirty="0" smtClean="0"/>
              <a:t>：</a:t>
            </a:r>
            <a:endParaRPr lang="en-US" altLang="zh-CN" dirty="0" smtClean="0"/>
          </a:p>
          <a:p>
            <a:r>
              <a:rPr lang="en-US" altLang="zh-CN" dirty="0" smtClean="0"/>
              <a:t>     </a:t>
            </a:r>
            <a:r>
              <a:rPr lang="zh-CN" altLang="en-US" dirty="0" smtClean="0"/>
              <a:t>：</a:t>
            </a:r>
            <a:r>
              <a:rPr lang="en-US" altLang="zh-CN" dirty="0" smtClean="0"/>
              <a:t>   </a:t>
            </a:r>
            <a:endParaRPr lang="zh-CN" altLang="en-US" dirty="0"/>
          </a:p>
        </p:txBody>
      </p:sp>
      <p:sp>
        <p:nvSpPr>
          <p:cNvPr id="24" name="椭圆 23"/>
          <p:cNvSpPr/>
          <p:nvPr/>
        </p:nvSpPr>
        <p:spPr>
          <a:xfrm>
            <a:off x="1274711" y="1897393"/>
            <a:ext cx="1339009" cy="2914196"/>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24"/>
          <p:cNvSpPr txBox="1"/>
          <p:nvPr/>
        </p:nvSpPr>
        <p:spPr>
          <a:xfrm>
            <a:off x="3790774" y="2218314"/>
            <a:ext cx="2509418" cy="461665"/>
          </a:xfrm>
          <a:prstGeom prst="rect">
            <a:avLst/>
          </a:prstGeom>
          <a:noFill/>
        </p:spPr>
        <p:txBody>
          <a:bodyPr wrap="square" rtlCol="0">
            <a:spAutoFit/>
          </a:bodyPr>
          <a:lstStyle/>
          <a:p>
            <a:pPr marL="342900" indent="-342900">
              <a:buFont typeface="Wingdings" pitchFamily="2" charset="2"/>
              <a:buChar char="l"/>
            </a:pPr>
            <a:r>
              <a:rPr lang="zh-CN" altLang="en-US" sz="2400" b="1" dirty="0" smtClean="0">
                <a:latin typeface="幼圆" pitchFamily="49" charset="-122"/>
                <a:ea typeface="幼圆" pitchFamily="49" charset="-122"/>
              </a:rPr>
              <a:t> 功能上分析</a:t>
            </a:r>
            <a:endParaRPr lang="zh-CN" altLang="en-US" sz="2400" b="1" dirty="0">
              <a:latin typeface="幼圆" pitchFamily="49" charset="-122"/>
              <a:ea typeface="幼圆" pitchFamily="49" charset="-122"/>
            </a:endParaRPr>
          </a:p>
        </p:txBody>
      </p:sp>
      <p:sp>
        <p:nvSpPr>
          <p:cNvPr id="26" name="TextBox 25"/>
          <p:cNvSpPr txBox="1"/>
          <p:nvPr/>
        </p:nvSpPr>
        <p:spPr>
          <a:xfrm>
            <a:off x="3818294" y="3119960"/>
            <a:ext cx="2481898" cy="461665"/>
          </a:xfrm>
          <a:prstGeom prst="rect">
            <a:avLst/>
          </a:prstGeom>
          <a:noFill/>
        </p:spPr>
        <p:txBody>
          <a:bodyPr wrap="square" rtlCol="0">
            <a:spAutoFit/>
          </a:bodyPr>
          <a:lstStyle/>
          <a:p>
            <a:pPr marL="342900" indent="-342900">
              <a:buFont typeface="Wingdings" pitchFamily="2" charset="2"/>
              <a:buChar char="l"/>
            </a:pPr>
            <a:r>
              <a:rPr lang="zh-CN" altLang="en-US" sz="2400" b="1" dirty="0" smtClean="0">
                <a:latin typeface="幼圆" pitchFamily="49" charset="-122"/>
                <a:ea typeface="幼圆" pitchFamily="49" charset="-122"/>
              </a:rPr>
              <a:t> 性能上分析</a:t>
            </a:r>
            <a:endParaRPr lang="zh-CN" altLang="en-US" sz="2400" b="1" dirty="0">
              <a:latin typeface="幼圆" pitchFamily="49" charset="-122"/>
              <a:ea typeface="幼圆" pitchFamily="49" charset="-122"/>
            </a:endParaRPr>
          </a:p>
        </p:txBody>
      </p:sp>
      <p:sp>
        <p:nvSpPr>
          <p:cNvPr id="5" name="TextBox 4"/>
          <p:cNvSpPr txBox="1"/>
          <p:nvPr/>
        </p:nvSpPr>
        <p:spPr>
          <a:xfrm>
            <a:off x="3354290" y="4418640"/>
            <a:ext cx="3850050" cy="646331"/>
          </a:xfrm>
          <a:prstGeom prst="rect">
            <a:avLst/>
          </a:prstGeom>
          <a:noFill/>
        </p:spPr>
        <p:txBody>
          <a:bodyPr wrap="square" rtlCol="0">
            <a:spAutoFit/>
          </a:bodyPr>
          <a:lstStyle/>
          <a:p>
            <a:r>
              <a:rPr lang="zh-CN" altLang="en-US" sz="3600" dirty="0" smtClean="0"/>
              <a:t>预防策略不可行</a:t>
            </a:r>
            <a:endParaRPr lang="zh-CN" altLang="en-US" sz="3600" dirty="0"/>
          </a:p>
        </p:txBody>
      </p:sp>
      <p:sp>
        <p:nvSpPr>
          <p:cNvPr id="17" name="乘号 16"/>
          <p:cNvSpPr/>
          <p:nvPr/>
        </p:nvSpPr>
        <p:spPr>
          <a:xfrm>
            <a:off x="6444208" y="3059140"/>
            <a:ext cx="1296144" cy="834931"/>
          </a:xfrm>
          <a:prstGeom prst="mathMultiply">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Rectangle 2"/>
          <p:cNvSpPr txBox="1">
            <a:spLocks noChangeArrowheads="1"/>
          </p:cNvSpPr>
          <p:nvPr/>
        </p:nvSpPr>
        <p:spPr>
          <a:xfrm>
            <a:off x="3635896" y="121196"/>
            <a:ext cx="3009990" cy="72008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en-US" altLang="zh-CN" b="0" dirty="0" smtClean="0">
                <a:latin typeface="+mj-ea"/>
              </a:rPr>
              <a:t>——</a:t>
            </a:r>
            <a:r>
              <a:rPr lang="zh-CN" altLang="en-US" b="0" dirty="0">
                <a:latin typeface="+mj-ea"/>
              </a:rPr>
              <a:t>死</a:t>
            </a:r>
            <a:r>
              <a:rPr lang="zh-CN" altLang="en-US" b="0" dirty="0" smtClean="0">
                <a:latin typeface="+mj-ea"/>
              </a:rPr>
              <a:t>锁的预防</a:t>
            </a:r>
            <a:endParaRPr lang="zh-CN" altLang="en-US" b="0" dirty="0">
              <a:latin typeface="+mj-ea"/>
            </a:endParaRPr>
          </a:p>
        </p:txBody>
      </p:sp>
      <p:sp>
        <p:nvSpPr>
          <p:cNvPr id="27" name="Rectangle 2"/>
          <p:cNvSpPr txBox="1">
            <a:spLocks noChangeArrowheads="1"/>
          </p:cNvSpPr>
          <p:nvPr/>
        </p:nvSpPr>
        <p:spPr>
          <a:xfrm>
            <a:off x="1187624" y="0"/>
            <a:ext cx="2520280"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600" b="0" smtClean="0">
                <a:latin typeface="+mn-ea"/>
                <a:ea typeface="+mn-ea"/>
              </a:rPr>
              <a:t>活锁和死锁</a:t>
            </a:r>
            <a:endParaRPr lang="zh-CN" altLang="en-US" sz="3600" b="0" dirty="0">
              <a:latin typeface="+mn-ea"/>
              <a:ea typeface="+mn-ea"/>
            </a:endParaRPr>
          </a:p>
        </p:txBody>
      </p:sp>
      <p:sp>
        <p:nvSpPr>
          <p:cNvPr id="28" name="椭圆 27"/>
          <p:cNvSpPr/>
          <p:nvPr/>
        </p:nvSpPr>
        <p:spPr>
          <a:xfrm>
            <a:off x="395536" y="193204"/>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3</a:t>
            </a:r>
            <a:endParaRPr lang="zh-CN" altLang="en-US" sz="3200" dirty="0"/>
          </a:p>
        </p:txBody>
      </p:sp>
    </p:spTree>
    <p:extLst>
      <p:ext uri="{BB962C8B-B14F-4D97-AF65-F5344CB8AC3E}">
        <p14:creationId xmlns:p14="http://schemas.microsoft.com/office/powerpoint/2010/main" val="2109555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2" presetClass="entr" presetSubtype="3"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1+#ppt_w/2"/>
                                          </p:val>
                                        </p:tav>
                                        <p:tav tm="100000">
                                          <p:val>
                                            <p:strVal val="#ppt_x"/>
                                          </p:val>
                                        </p:tav>
                                      </p:tavLst>
                                    </p:anim>
                                    <p:anim calcmode="lin" valueType="num">
                                      <p:cBhvr additive="base">
                                        <p:cTn id="23"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5" grpId="0"/>
      <p:bldP spid="1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03648" y="1657366"/>
            <a:ext cx="1800200" cy="523220"/>
          </a:xfrm>
          <a:prstGeom prst="rect">
            <a:avLst/>
          </a:prstGeom>
          <a:noFill/>
        </p:spPr>
        <p:txBody>
          <a:bodyPr wrap="square" rtlCol="0">
            <a:spAutoFit/>
          </a:bodyPr>
          <a:lstStyle/>
          <a:p>
            <a:r>
              <a:rPr lang="en-US" altLang="zh-CN" sz="2800" b="1" dirty="0" smtClean="0">
                <a:latin typeface="幼圆" pitchFamily="49" charset="-122"/>
                <a:ea typeface="幼圆" pitchFamily="49" charset="-122"/>
              </a:rPr>
              <a:t>1</a:t>
            </a:r>
            <a:r>
              <a:rPr lang="zh-CN" altLang="en-US" sz="2800" b="1" dirty="0" smtClean="0">
                <a:latin typeface="幼圆" pitchFamily="49" charset="-122"/>
                <a:ea typeface="幼圆" pitchFamily="49" charset="-122"/>
              </a:rPr>
              <a:t>、超时法</a:t>
            </a:r>
            <a:endParaRPr lang="zh-CN" altLang="en-US" sz="2800" b="1" dirty="0">
              <a:latin typeface="幼圆" pitchFamily="49" charset="-122"/>
              <a:ea typeface="幼圆" pitchFamily="49" charset="-122"/>
            </a:endParaRPr>
          </a:p>
        </p:txBody>
      </p:sp>
      <p:sp>
        <p:nvSpPr>
          <p:cNvPr id="5" name="TextBox 4"/>
          <p:cNvSpPr txBox="1"/>
          <p:nvPr/>
        </p:nvSpPr>
        <p:spPr>
          <a:xfrm>
            <a:off x="1979712" y="2777492"/>
            <a:ext cx="1728192" cy="461665"/>
          </a:xfrm>
          <a:prstGeom prst="rect">
            <a:avLst/>
          </a:prstGeom>
          <a:noFill/>
        </p:spPr>
        <p:txBody>
          <a:bodyPr wrap="square" rtlCol="0">
            <a:spAutoFit/>
          </a:bodyPr>
          <a:lstStyle/>
          <a:p>
            <a:r>
              <a:rPr lang="zh-CN" altLang="en-US" sz="2400" b="1" dirty="0" smtClean="0">
                <a:latin typeface="幼圆" pitchFamily="49" charset="-122"/>
                <a:ea typeface="幼圆" pitchFamily="49" charset="-122"/>
              </a:rPr>
              <a:t>时长的设置</a:t>
            </a:r>
            <a:endParaRPr lang="zh-CN" altLang="en-US" sz="2400" b="1" dirty="0">
              <a:latin typeface="幼圆" pitchFamily="49" charset="-122"/>
              <a:ea typeface="幼圆" pitchFamily="49" charset="-122"/>
            </a:endParaRPr>
          </a:p>
        </p:txBody>
      </p:sp>
      <p:sp>
        <p:nvSpPr>
          <p:cNvPr id="6" name="左大括号 5"/>
          <p:cNvSpPr/>
          <p:nvPr/>
        </p:nvSpPr>
        <p:spPr>
          <a:xfrm>
            <a:off x="3779912" y="2457456"/>
            <a:ext cx="360040" cy="1280142"/>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TextBox 6"/>
          <p:cNvSpPr txBox="1"/>
          <p:nvPr/>
        </p:nvSpPr>
        <p:spPr>
          <a:xfrm>
            <a:off x="4310810" y="2137421"/>
            <a:ext cx="1296144" cy="461665"/>
          </a:xfrm>
          <a:prstGeom prst="rect">
            <a:avLst/>
          </a:prstGeom>
          <a:noFill/>
        </p:spPr>
        <p:txBody>
          <a:bodyPr wrap="square" rtlCol="0">
            <a:spAutoFit/>
          </a:bodyPr>
          <a:lstStyle/>
          <a:p>
            <a:r>
              <a:rPr lang="zh-CN" altLang="en-US" sz="2400" b="1" dirty="0" smtClean="0">
                <a:latin typeface="幼圆" pitchFamily="49" charset="-122"/>
                <a:ea typeface="幼圆" pitchFamily="49" charset="-122"/>
              </a:rPr>
              <a:t>时间长</a:t>
            </a:r>
            <a:endParaRPr lang="zh-CN" altLang="en-US" sz="2400" b="1" dirty="0">
              <a:latin typeface="幼圆" pitchFamily="49" charset="-122"/>
              <a:ea typeface="幼圆" pitchFamily="49" charset="-122"/>
            </a:endParaRPr>
          </a:p>
        </p:txBody>
      </p:sp>
      <p:sp>
        <p:nvSpPr>
          <p:cNvPr id="8" name="TextBox 7"/>
          <p:cNvSpPr txBox="1"/>
          <p:nvPr/>
        </p:nvSpPr>
        <p:spPr>
          <a:xfrm>
            <a:off x="4283968" y="3464664"/>
            <a:ext cx="1296144" cy="461665"/>
          </a:xfrm>
          <a:prstGeom prst="rect">
            <a:avLst/>
          </a:prstGeom>
          <a:noFill/>
        </p:spPr>
        <p:txBody>
          <a:bodyPr wrap="square" rtlCol="0">
            <a:spAutoFit/>
          </a:bodyPr>
          <a:lstStyle/>
          <a:p>
            <a:r>
              <a:rPr lang="zh-CN" altLang="en-US" sz="2400" b="1" dirty="0" smtClean="0">
                <a:latin typeface="幼圆" pitchFamily="49" charset="-122"/>
                <a:ea typeface="幼圆" pitchFamily="49" charset="-122"/>
              </a:rPr>
              <a:t>时间短</a:t>
            </a:r>
            <a:endParaRPr lang="zh-CN" altLang="en-US" sz="2400" b="1" dirty="0">
              <a:latin typeface="幼圆" pitchFamily="49" charset="-122"/>
              <a:ea typeface="幼圆" pitchFamily="49" charset="-122"/>
            </a:endParaRPr>
          </a:p>
        </p:txBody>
      </p:sp>
      <p:sp>
        <p:nvSpPr>
          <p:cNvPr id="9" name="右箭头 8"/>
          <p:cNvSpPr/>
          <p:nvPr/>
        </p:nvSpPr>
        <p:spPr>
          <a:xfrm>
            <a:off x="5436096" y="2217429"/>
            <a:ext cx="864096" cy="4636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6444208" y="2171853"/>
            <a:ext cx="1656184" cy="461665"/>
          </a:xfrm>
          <a:prstGeom prst="rect">
            <a:avLst/>
          </a:prstGeom>
          <a:noFill/>
        </p:spPr>
        <p:txBody>
          <a:bodyPr wrap="square" rtlCol="0">
            <a:spAutoFit/>
          </a:bodyPr>
          <a:lstStyle/>
          <a:p>
            <a:r>
              <a:rPr lang="zh-CN" altLang="en-US" sz="2400" b="1" dirty="0" smtClean="0">
                <a:latin typeface="幼圆" pitchFamily="49" charset="-122"/>
                <a:ea typeface="幼圆" pitchFamily="49" charset="-122"/>
              </a:rPr>
              <a:t>性能问题</a:t>
            </a:r>
            <a:endParaRPr lang="zh-CN" altLang="en-US" sz="2400" b="1" dirty="0">
              <a:latin typeface="幼圆" pitchFamily="49" charset="-122"/>
              <a:ea typeface="幼圆" pitchFamily="49" charset="-122"/>
            </a:endParaRPr>
          </a:p>
        </p:txBody>
      </p:sp>
      <p:sp>
        <p:nvSpPr>
          <p:cNvPr id="11" name="TextBox 10"/>
          <p:cNvSpPr txBox="1"/>
          <p:nvPr/>
        </p:nvSpPr>
        <p:spPr>
          <a:xfrm>
            <a:off x="6459895" y="3464334"/>
            <a:ext cx="1656184" cy="461665"/>
          </a:xfrm>
          <a:prstGeom prst="rect">
            <a:avLst/>
          </a:prstGeom>
          <a:noFill/>
        </p:spPr>
        <p:txBody>
          <a:bodyPr wrap="square" rtlCol="0">
            <a:spAutoFit/>
          </a:bodyPr>
          <a:lstStyle/>
          <a:p>
            <a:r>
              <a:rPr lang="zh-CN" altLang="en-US" sz="2400" b="1" dirty="0" smtClean="0">
                <a:latin typeface="幼圆" pitchFamily="49" charset="-122"/>
                <a:ea typeface="幼圆" pitchFamily="49" charset="-122"/>
              </a:rPr>
              <a:t>功能问题</a:t>
            </a:r>
            <a:endParaRPr lang="zh-CN" altLang="en-US" sz="2400" b="1" dirty="0">
              <a:latin typeface="幼圆" pitchFamily="49" charset="-122"/>
              <a:ea typeface="幼圆" pitchFamily="49" charset="-122"/>
            </a:endParaRPr>
          </a:p>
        </p:txBody>
      </p:sp>
      <p:sp>
        <p:nvSpPr>
          <p:cNvPr id="12" name="右箭头 11"/>
          <p:cNvSpPr/>
          <p:nvPr/>
        </p:nvSpPr>
        <p:spPr>
          <a:xfrm>
            <a:off x="5436096" y="3514568"/>
            <a:ext cx="864096" cy="4636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乘号 12"/>
          <p:cNvSpPr/>
          <p:nvPr/>
        </p:nvSpPr>
        <p:spPr>
          <a:xfrm>
            <a:off x="4283968" y="4377669"/>
            <a:ext cx="1296144" cy="834931"/>
          </a:xfrm>
          <a:prstGeom prst="mathMultiply">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2"/>
          <p:cNvSpPr txBox="1">
            <a:spLocks noChangeArrowheads="1"/>
          </p:cNvSpPr>
          <p:nvPr/>
        </p:nvSpPr>
        <p:spPr>
          <a:xfrm>
            <a:off x="3635896" y="121196"/>
            <a:ext cx="3009990" cy="72008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en-US" altLang="zh-CN" b="0" dirty="0" smtClean="0">
                <a:latin typeface="+mj-ea"/>
              </a:rPr>
              <a:t>——</a:t>
            </a:r>
            <a:r>
              <a:rPr lang="zh-CN" altLang="en-US" b="0" dirty="0">
                <a:latin typeface="+mj-ea"/>
              </a:rPr>
              <a:t>死</a:t>
            </a:r>
            <a:r>
              <a:rPr lang="zh-CN" altLang="en-US" b="0" dirty="0" smtClean="0">
                <a:latin typeface="+mj-ea"/>
              </a:rPr>
              <a:t>锁的诊断</a:t>
            </a:r>
            <a:endParaRPr lang="zh-CN" altLang="en-US" b="0" dirty="0">
              <a:latin typeface="+mj-ea"/>
            </a:endParaRPr>
          </a:p>
        </p:txBody>
      </p:sp>
      <p:sp>
        <p:nvSpPr>
          <p:cNvPr id="15" name="Rectangle 2"/>
          <p:cNvSpPr txBox="1">
            <a:spLocks noChangeArrowheads="1"/>
          </p:cNvSpPr>
          <p:nvPr/>
        </p:nvSpPr>
        <p:spPr>
          <a:xfrm>
            <a:off x="1187624" y="0"/>
            <a:ext cx="2520280"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600" b="0" smtClean="0">
                <a:latin typeface="+mn-ea"/>
                <a:ea typeface="+mn-ea"/>
              </a:rPr>
              <a:t>活锁和死锁</a:t>
            </a:r>
            <a:endParaRPr lang="zh-CN" altLang="en-US" sz="3600" b="0" dirty="0">
              <a:latin typeface="+mn-ea"/>
              <a:ea typeface="+mn-ea"/>
            </a:endParaRPr>
          </a:p>
        </p:txBody>
      </p:sp>
      <p:sp>
        <p:nvSpPr>
          <p:cNvPr id="16" name="椭圆 15"/>
          <p:cNvSpPr/>
          <p:nvPr/>
        </p:nvSpPr>
        <p:spPr>
          <a:xfrm>
            <a:off x="395536" y="193204"/>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3</a:t>
            </a:r>
            <a:endParaRPr lang="zh-CN" altLang="en-US" sz="3200" dirty="0"/>
          </a:p>
        </p:txBody>
      </p:sp>
    </p:spTree>
    <p:extLst>
      <p:ext uri="{BB962C8B-B14F-4D97-AF65-F5344CB8AC3E}">
        <p14:creationId xmlns:p14="http://schemas.microsoft.com/office/powerpoint/2010/main" val="3201384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left)">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3"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1+#ppt_w/2"/>
                                          </p:val>
                                        </p:tav>
                                        <p:tav tm="100000">
                                          <p:val>
                                            <p:strVal val="#ppt_x"/>
                                          </p:val>
                                        </p:tav>
                                      </p:tavLst>
                                    </p:anim>
                                    <p:anim calcmode="lin" valueType="num">
                                      <p:cBhvr additive="base">
                                        <p:cTn id="47"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p:bldP spid="8" grpId="0"/>
      <p:bldP spid="9" grpId="0" animBg="1"/>
      <p:bldP spid="10" grpId="0"/>
      <p:bldP spid="11" grpId="0"/>
      <p:bldP spid="12" grpId="0" animBg="1"/>
      <p:bldP spid="1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59632" y="1425396"/>
            <a:ext cx="3240360" cy="461665"/>
          </a:xfrm>
          <a:prstGeom prst="rect">
            <a:avLst/>
          </a:prstGeom>
          <a:noFill/>
        </p:spPr>
        <p:txBody>
          <a:bodyPr wrap="square" rtlCol="0">
            <a:spAutoFit/>
          </a:bodyPr>
          <a:lstStyle/>
          <a:p>
            <a:r>
              <a:rPr lang="en-US" altLang="zh-CN" sz="2400" b="1" dirty="0">
                <a:latin typeface="幼圆" pitchFamily="49" charset="-122"/>
                <a:ea typeface="幼圆" pitchFamily="49" charset="-122"/>
              </a:rPr>
              <a:t>2</a:t>
            </a:r>
            <a:r>
              <a:rPr lang="zh-CN" altLang="en-US" sz="2400" b="1" dirty="0" smtClean="0">
                <a:latin typeface="幼圆" pitchFamily="49" charset="-122"/>
                <a:ea typeface="幼圆" pitchFamily="49" charset="-122"/>
              </a:rPr>
              <a:t>、事务等待图法</a:t>
            </a:r>
            <a:endParaRPr lang="zh-CN" altLang="en-US" sz="2400" b="1" dirty="0">
              <a:latin typeface="幼圆" pitchFamily="49" charset="-122"/>
              <a:ea typeface="幼圆" pitchFamily="49" charset="-122"/>
            </a:endParaRPr>
          </a:p>
        </p:txBody>
      </p:sp>
      <p:grpSp>
        <p:nvGrpSpPr>
          <p:cNvPr id="7" name="组合 6"/>
          <p:cNvGrpSpPr/>
          <p:nvPr/>
        </p:nvGrpSpPr>
        <p:grpSpPr>
          <a:xfrm>
            <a:off x="1661010" y="2664574"/>
            <a:ext cx="1903134" cy="1854723"/>
            <a:chOff x="1661010" y="2398117"/>
            <a:chExt cx="1903134" cy="1669251"/>
          </a:xfrm>
        </p:grpSpPr>
        <p:sp>
          <p:nvSpPr>
            <p:cNvPr id="5" name="TextBox 4"/>
            <p:cNvSpPr txBox="1"/>
            <p:nvPr/>
          </p:nvSpPr>
          <p:spPr>
            <a:xfrm>
              <a:off x="2325325" y="2398117"/>
              <a:ext cx="543740" cy="415498"/>
            </a:xfrm>
            <a:prstGeom prst="rect">
              <a:avLst/>
            </a:prstGeom>
            <a:noFill/>
          </p:spPr>
          <p:txBody>
            <a:bodyPr wrap="none" rtlCol="0">
              <a:spAutoFit/>
            </a:bodyPr>
            <a:lstStyle/>
            <a:p>
              <a:r>
                <a:rPr lang="en-US" altLang="zh-CN" sz="2400" dirty="0" smtClean="0"/>
                <a:t>T1</a:t>
              </a:r>
              <a:endParaRPr lang="zh-CN" altLang="en-US" sz="2400" dirty="0"/>
            </a:p>
          </p:txBody>
        </p:sp>
        <p:sp>
          <p:nvSpPr>
            <p:cNvPr id="6" name="TextBox 5"/>
            <p:cNvSpPr txBox="1"/>
            <p:nvPr/>
          </p:nvSpPr>
          <p:spPr>
            <a:xfrm>
              <a:off x="2325325" y="3651870"/>
              <a:ext cx="543740" cy="415498"/>
            </a:xfrm>
            <a:prstGeom prst="rect">
              <a:avLst/>
            </a:prstGeom>
            <a:noFill/>
          </p:spPr>
          <p:txBody>
            <a:bodyPr wrap="none" rtlCol="0">
              <a:spAutoFit/>
            </a:bodyPr>
            <a:lstStyle/>
            <a:p>
              <a:r>
                <a:rPr lang="en-US" altLang="zh-CN" sz="2400" dirty="0" smtClean="0"/>
                <a:t>T2</a:t>
              </a:r>
              <a:endParaRPr lang="zh-CN" altLang="en-US" sz="2400" dirty="0"/>
            </a:p>
          </p:txBody>
        </p:sp>
        <p:sp>
          <p:nvSpPr>
            <p:cNvPr id="13" name="右弧形箭头 12"/>
            <p:cNvSpPr/>
            <p:nvPr/>
          </p:nvSpPr>
          <p:spPr>
            <a:xfrm rot="11049679">
              <a:off x="1661010" y="2640509"/>
              <a:ext cx="637243" cy="116693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右弧形箭头 13"/>
            <p:cNvSpPr/>
            <p:nvPr/>
          </p:nvSpPr>
          <p:spPr>
            <a:xfrm>
              <a:off x="2926901" y="2685033"/>
              <a:ext cx="637243" cy="116693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8" name="组合 7"/>
          <p:cNvGrpSpPr/>
          <p:nvPr/>
        </p:nvGrpSpPr>
        <p:grpSpPr>
          <a:xfrm>
            <a:off x="4845606" y="2423811"/>
            <a:ext cx="3280044" cy="2292329"/>
            <a:chOff x="4845605" y="2181430"/>
            <a:chExt cx="3280044" cy="2063096"/>
          </a:xfrm>
        </p:grpSpPr>
        <p:sp>
          <p:nvSpPr>
            <p:cNvPr id="15" name="TextBox 14"/>
            <p:cNvSpPr txBox="1"/>
            <p:nvPr/>
          </p:nvSpPr>
          <p:spPr>
            <a:xfrm>
              <a:off x="6274936" y="2181430"/>
              <a:ext cx="543740" cy="415498"/>
            </a:xfrm>
            <a:prstGeom prst="rect">
              <a:avLst/>
            </a:prstGeom>
            <a:noFill/>
          </p:spPr>
          <p:txBody>
            <a:bodyPr wrap="none" rtlCol="0">
              <a:spAutoFit/>
            </a:bodyPr>
            <a:lstStyle/>
            <a:p>
              <a:r>
                <a:rPr lang="en-US" altLang="zh-CN" sz="2400" dirty="0" smtClean="0"/>
                <a:t>T1</a:t>
              </a:r>
              <a:endParaRPr lang="zh-CN" altLang="en-US" sz="2400" dirty="0"/>
            </a:p>
          </p:txBody>
        </p:sp>
        <p:sp>
          <p:nvSpPr>
            <p:cNvPr id="16" name="TextBox 15"/>
            <p:cNvSpPr txBox="1"/>
            <p:nvPr/>
          </p:nvSpPr>
          <p:spPr>
            <a:xfrm>
              <a:off x="7581909" y="3037668"/>
              <a:ext cx="543740" cy="415498"/>
            </a:xfrm>
            <a:prstGeom prst="rect">
              <a:avLst/>
            </a:prstGeom>
            <a:noFill/>
          </p:spPr>
          <p:txBody>
            <a:bodyPr wrap="none" rtlCol="0">
              <a:spAutoFit/>
            </a:bodyPr>
            <a:lstStyle/>
            <a:p>
              <a:r>
                <a:rPr lang="en-US" altLang="zh-CN" sz="2400" dirty="0" smtClean="0"/>
                <a:t>T2</a:t>
              </a:r>
              <a:endParaRPr lang="zh-CN" altLang="en-US" sz="2400" dirty="0"/>
            </a:p>
          </p:txBody>
        </p:sp>
        <p:sp>
          <p:nvSpPr>
            <p:cNvPr id="17" name="TextBox 16"/>
            <p:cNvSpPr txBox="1"/>
            <p:nvPr/>
          </p:nvSpPr>
          <p:spPr>
            <a:xfrm>
              <a:off x="6183167" y="3829028"/>
              <a:ext cx="543740" cy="415498"/>
            </a:xfrm>
            <a:prstGeom prst="rect">
              <a:avLst/>
            </a:prstGeom>
            <a:noFill/>
          </p:spPr>
          <p:txBody>
            <a:bodyPr wrap="none" rtlCol="0">
              <a:spAutoFit/>
            </a:bodyPr>
            <a:lstStyle/>
            <a:p>
              <a:r>
                <a:rPr lang="en-US" altLang="zh-CN" sz="2400" dirty="0" smtClean="0"/>
                <a:t>T3</a:t>
              </a:r>
              <a:endParaRPr lang="zh-CN" altLang="en-US" sz="2400" dirty="0"/>
            </a:p>
          </p:txBody>
        </p:sp>
        <p:sp>
          <p:nvSpPr>
            <p:cNvPr id="18" name="TextBox 17"/>
            <p:cNvSpPr txBox="1"/>
            <p:nvPr/>
          </p:nvSpPr>
          <p:spPr>
            <a:xfrm>
              <a:off x="4845605" y="3014632"/>
              <a:ext cx="543740" cy="415498"/>
            </a:xfrm>
            <a:prstGeom prst="rect">
              <a:avLst/>
            </a:prstGeom>
            <a:noFill/>
          </p:spPr>
          <p:txBody>
            <a:bodyPr wrap="none" rtlCol="0">
              <a:spAutoFit/>
            </a:bodyPr>
            <a:lstStyle/>
            <a:p>
              <a:r>
                <a:rPr lang="en-US" altLang="zh-CN" sz="2400" dirty="0" smtClean="0"/>
                <a:t>T4</a:t>
              </a:r>
              <a:endParaRPr lang="zh-CN" altLang="en-US" sz="2400" dirty="0"/>
            </a:p>
          </p:txBody>
        </p:sp>
        <p:cxnSp>
          <p:nvCxnSpPr>
            <p:cNvPr id="22" name="直接箭头连接符 21"/>
            <p:cNvCxnSpPr>
              <a:stCxn id="15" idx="3"/>
            </p:cNvCxnSpPr>
            <p:nvPr/>
          </p:nvCxnSpPr>
          <p:spPr>
            <a:xfrm>
              <a:off x="6818676" y="2389180"/>
              <a:ext cx="921676" cy="648489"/>
            </a:xfrm>
            <a:prstGeom prst="straightConnector1">
              <a:avLst/>
            </a:prstGeom>
            <a:ln w="254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endCxn id="17" idx="3"/>
            </p:cNvCxnSpPr>
            <p:nvPr/>
          </p:nvCxnSpPr>
          <p:spPr>
            <a:xfrm flipH="1">
              <a:off x="6726907" y="3476297"/>
              <a:ext cx="1003168" cy="560480"/>
            </a:xfrm>
            <a:prstGeom prst="straightConnector1">
              <a:avLst/>
            </a:prstGeom>
            <a:ln w="254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flipV="1">
              <a:off x="5190681" y="3363838"/>
              <a:ext cx="1017596" cy="635073"/>
            </a:xfrm>
            <a:prstGeom prst="straightConnector1">
              <a:avLst/>
            </a:prstGeom>
            <a:ln w="254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V="1">
              <a:off x="5176762" y="2499742"/>
              <a:ext cx="1112601" cy="572314"/>
            </a:xfrm>
            <a:prstGeom prst="straightConnector1">
              <a:avLst/>
            </a:prstGeom>
            <a:ln w="254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endCxn id="15" idx="2"/>
            </p:cNvCxnSpPr>
            <p:nvPr/>
          </p:nvCxnSpPr>
          <p:spPr>
            <a:xfrm flipV="1">
              <a:off x="6455036" y="2596928"/>
              <a:ext cx="91770" cy="1285774"/>
            </a:xfrm>
            <a:prstGeom prst="straightConnector1">
              <a:avLst/>
            </a:prstGeom>
            <a:ln w="254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1" name="Rectangle 2"/>
          <p:cNvSpPr txBox="1">
            <a:spLocks noChangeArrowheads="1"/>
          </p:cNvSpPr>
          <p:nvPr/>
        </p:nvSpPr>
        <p:spPr>
          <a:xfrm>
            <a:off x="3635896" y="121196"/>
            <a:ext cx="3009990" cy="72008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en-US" altLang="zh-CN" b="0" dirty="0" smtClean="0">
                <a:latin typeface="+mj-ea"/>
              </a:rPr>
              <a:t>——</a:t>
            </a:r>
            <a:r>
              <a:rPr lang="zh-CN" altLang="en-US" b="0" dirty="0">
                <a:latin typeface="+mj-ea"/>
              </a:rPr>
              <a:t>死</a:t>
            </a:r>
            <a:r>
              <a:rPr lang="zh-CN" altLang="en-US" b="0" dirty="0" smtClean="0">
                <a:latin typeface="+mj-ea"/>
              </a:rPr>
              <a:t>锁的解除</a:t>
            </a:r>
            <a:endParaRPr lang="zh-CN" altLang="en-US" b="0" dirty="0">
              <a:latin typeface="+mj-ea"/>
            </a:endParaRPr>
          </a:p>
        </p:txBody>
      </p:sp>
      <p:sp>
        <p:nvSpPr>
          <p:cNvPr id="24" name="Rectangle 2"/>
          <p:cNvSpPr txBox="1">
            <a:spLocks noChangeArrowheads="1"/>
          </p:cNvSpPr>
          <p:nvPr/>
        </p:nvSpPr>
        <p:spPr>
          <a:xfrm>
            <a:off x="1187624" y="0"/>
            <a:ext cx="2520280"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600" b="0" smtClean="0">
                <a:latin typeface="+mn-ea"/>
                <a:ea typeface="+mn-ea"/>
              </a:rPr>
              <a:t>活锁和死锁</a:t>
            </a:r>
            <a:endParaRPr lang="zh-CN" altLang="en-US" sz="3600" b="0" dirty="0">
              <a:latin typeface="+mn-ea"/>
              <a:ea typeface="+mn-ea"/>
            </a:endParaRPr>
          </a:p>
        </p:txBody>
      </p:sp>
      <p:sp>
        <p:nvSpPr>
          <p:cNvPr id="26" name="椭圆 25"/>
          <p:cNvSpPr/>
          <p:nvPr/>
        </p:nvSpPr>
        <p:spPr>
          <a:xfrm>
            <a:off x="395536" y="193204"/>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3</a:t>
            </a:r>
            <a:endParaRPr lang="zh-CN" altLang="en-US" sz="3200" dirty="0"/>
          </a:p>
        </p:txBody>
      </p:sp>
    </p:spTree>
    <p:extLst>
      <p:ext uri="{BB962C8B-B14F-4D97-AF65-F5344CB8AC3E}">
        <p14:creationId xmlns:p14="http://schemas.microsoft.com/office/powerpoint/2010/main" val="85399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heel(1)">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heel(1)">
                                      <p:cBhvr>
                                        <p:cTn id="1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17335" y="996003"/>
            <a:ext cx="2686913" cy="584775"/>
          </a:xfrm>
          <a:prstGeom prst="rect">
            <a:avLst/>
          </a:prstGeom>
          <a:noFill/>
        </p:spPr>
        <p:txBody>
          <a:bodyPr wrap="square" rtlCol="0">
            <a:spAutoFit/>
          </a:bodyPr>
          <a:lstStyle/>
          <a:p>
            <a:pPr marL="342900" indent="-342900">
              <a:buFont typeface="Wingdings" pitchFamily="2" charset="2"/>
              <a:buChar char="Ø"/>
            </a:pPr>
            <a:r>
              <a:rPr lang="zh-CN" altLang="en-US" sz="3200" b="1" dirty="0" smtClean="0">
                <a:latin typeface="幼圆" pitchFamily="49" charset="-122"/>
                <a:ea typeface="幼圆" pitchFamily="49" charset="-122"/>
              </a:rPr>
              <a:t>判断有向环</a:t>
            </a:r>
            <a:endParaRPr lang="zh-CN" altLang="en-US" sz="3200" b="1" dirty="0">
              <a:latin typeface="幼圆" pitchFamily="49" charset="-122"/>
              <a:ea typeface="幼圆" pitchFamily="49" charset="-122"/>
            </a:endParaRPr>
          </a:p>
        </p:txBody>
      </p:sp>
      <p:sp>
        <p:nvSpPr>
          <p:cNvPr id="5" name="TextBox 4"/>
          <p:cNvSpPr txBox="1"/>
          <p:nvPr/>
        </p:nvSpPr>
        <p:spPr>
          <a:xfrm>
            <a:off x="2170481" y="1473982"/>
            <a:ext cx="543740" cy="461665"/>
          </a:xfrm>
          <a:prstGeom prst="rect">
            <a:avLst/>
          </a:prstGeom>
          <a:noFill/>
        </p:spPr>
        <p:txBody>
          <a:bodyPr wrap="none" rtlCol="0">
            <a:spAutoFit/>
          </a:bodyPr>
          <a:lstStyle/>
          <a:p>
            <a:r>
              <a:rPr lang="en-US" altLang="zh-CN" sz="2400" dirty="0" smtClean="0"/>
              <a:t>T1</a:t>
            </a:r>
            <a:endParaRPr lang="zh-CN" altLang="en-US" sz="2400" dirty="0"/>
          </a:p>
        </p:txBody>
      </p:sp>
      <p:sp>
        <p:nvSpPr>
          <p:cNvPr id="6" name="TextBox 5"/>
          <p:cNvSpPr txBox="1"/>
          <p:nvPr/>
        </p:nvSpPr>
        <p:spPr>
          <a:xfrm>
            <a:off x="3477454" y="2425357"/>
            <a:ext cx="543740" cy="461665"/>
          </a:xfrm>
          <a:prstGeom prst="rect">
            <a:avLst/>
          </a:prstGeom>
          <a:noFill/>
        </p:spPr>
        <p:txBody>
          <a:bodyPr wrap="none" rtlCol="0">
            <a:spAutoFit/>
          </a:bodyPr>
          <a:lstStyle/>
          <a:p>
            <a:r>
              <a:rPr lang="en-US" altLang="zh-CN" sz="2400" dirty="0" smtClean="0"/>
              <a:t>T2</a:t>
            </a:r>
            <a:endParaRPr lang="zh-CN" altLang="en-US" sz="2400" dirty="0"/>
          </a:p>
        </p:txBody>
      </p:sp>
      <p:sp>
        <p:nvSpPr>
          <p:cNvPr id="7" name="TextBox 6"/>
          <p:cNvSpPr txBox="1"/>
          <p:nvPr/>
        </p:nvSpPr>
        <p:spPr>
          <a:xfrm>
            <a:off x="2078712" y="3304646"/>
            <a:ext cx="543740" cy="461665"/>
          </a:xfrm>
          <a:prstGeom prst="rect">
            <a:avLst/>
          </a:prstGeom>
          <a:noFill/>
        </p:spPr>
        <p:txBody>
          <a:bodyPr wrap="none" rtlCol="0">
            <a:spAutoFit/>
          </a:bodyPr>
          <a:lstStyle/>
          <a:p>
            <a:r>
              <a:rPr lang="en-US" altLang="zh-CN" sz="2400" dirty="0" smtClean="0"/>
              <a:t>T3</a:t>
            </a:r>
            <a:endParaRPr lang="zh-CN" altLang="en-US" sz="2400" dirty="0"/>
          </a:p>
        </p:txBody>
      </p:sp>
      <p:sp>
        <p:nvSpPr>
          <p:cNvPr id="8" name="TextBox 7"/>
          <p:cNvSpPr txBox="1"/>
          <p:nvPr/>
        </p:nvSpPr>
        <p:spPr>
          <a:xfrm>
            <a:off x="741150" y="2399762"/>
            <a:ext cx="543740" cy="461665"/>
          </a:xfrm>
          <a:prstGeom prst="rect">
            <a:avLst/>
          </a:prstGeom>
          <a:noFill/>
        </p:spPr>
        <p:txBody>
          <a:bodyPr wrap="none" rtlCol="0">
            <a:spAutoFit/>
          </a:bodyPr>
          <a:lstStyle/>
          <a:p>
            <a:r>
              <a:rPr lang="en-US" altLang="zh-CN" sz="2400" dirty="0" smtClean="0"/>
              <a:t>T4</a:t>
            </a:r>
            <a:endParaRPr lang="zh-CN" altLang="en-US" sz="2400" dirty="0"/>
          </a:p>
        </p:txBody>
      </p:sp>
      <p:cxnSp>
        <p:nvCxnSpPr>
          <p:cNvPr id="9" name="直接箭头连接符 8"/>
          <p:cNvCxnSpPr>
            <a:stCxn id="5" idx="3"/>
          </p:cNvCxnSpPr>
          <p:nvPr/>
        </p:nvCxnSpPr>
        <p:spPr>
          <a:xfrm>
            <a:off x="2714221" y="1704815"/>
            <a:ext cx="921675" cy="720542"/>
          </a:xfrm>
          <a:prstGeom prst="straightConnector1">
            <a:avLst/>
          </a:prstGeom>
          <a:ln w="254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endCxn id="7" idx="3"/>
          </p:cNvCxnSpPr>
          <p:nvPr/>
        </p:nvCxnSpPr>
        <p:spPr>
          <a:xfrm flipH="1">
            <a:off x="2622452" y="2912722"/>
            <a:ext cx="1003167" cy="622757"/>
          </a:xfrm>
          <a:prstGeom prst="straightConnector1">
            <a:avLst/>
          </a:prstGeom>
          <a:ln w="254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flipV="1">
            <a:off x="1086225" y="2787768"/>
            <a:ext cx="1017596" cy="705637"/>
          </a:xfrm>
          <a:prstGeom prst="straightConnector1">
            <a:avLst/>
          </a:prstGeom>
          <a:ln w="254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1072307" y="1827661"/>
            <a:ext cx="1112601" cy="635904"/>
          </a:xfrm>
          <a:prstGeom prst="straightConnector1">
            <a:avLst/>
          </a:prstGeom>
          <a:ln w="254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5" name="组合 24"/>
          <p:cNvGrpSpPr/>
          <p:nvPr/>
        </p:nvGrpSpPr>
        <p:grpSpPr>
          <a:xfrm>
            <a:off x="4572000" y="2928096"/>
            <a:ext cx="3744416" cy="1078240"/>
            <a:chOff x="4283968" y="1563638"/>
            <a:chExt cx="3744416" cy="970416"/>
          </a:xfrm>
        </p:grpSpPr>
        <p:sp>
          <p:nvSpPr>
            <p:cNvPr id="14" name="TextBox 13"/>
            <p:cNvSpPr txBox="1"/>
            <p:nvPr/>
          </p:nvSpPr>
          <p:spPr>
            <a:xfrm>
              <a:off x="5189483" y="2118556"/>
              <a:ext cx="2838901" cy="415498"/>
            </a:xfrm>
            <a:prstGeom prst="rect">
              <a:avLst/>
            </a:prstGeom>
            <a:noFill/>
          </p:spPr>
          <p:txBody>
            <a:bodyPr wrap="square" rtlCol="0">
              <a:spAutoFit/>
            </a:bodyPr>
            <a:lstStyle/>
            <a:p>
              <a:r>
                <a:rPr lang="zh-CN" altLang="en-US" sz="2400" dirty="0" smtClean="0">
                  <a:latin typeface="幼圆" pitchFamily="49" charset="-122"/>
                  <a:ea typeface="幼圆" pitchFamily="49" charset="-122"/>
                </a:rPr>
                <a:t>选择一个事务撤销</a:t>
              </a:r>
              <a:endParaRPr lang="zh-CN" altLang="en-US" sz="2400" dirty="0">
                <a:latin typeface="幼圆" pitchFamily="49" charset="-122"/>
                <a:ea typeface="幼圆" pitchFamily="49" charset="-122"/>
              </a:endParaRPr>
            </a:p>
          </p:txBody>
        </p:sp>
        <p:sp>
          <p:nvSpPr>
            <p:cNvPr id="15" name="TextBox 14"/>
            <p:cNvSpPr txBox="1"/>
            <p:nvPr/>
          </p:nvSpPr>
          <p:spPr>
            <a:xfrm>
              <a:off x="4283968" y="1563638"/>
              <a:ext cx="1656184" cy="415498"/>
            </a:xfrm>
            <a:prstGeom prst="rect">
              <a:avLst/>
            </a:prstGeom>
            <a:noFill/>
          </p:spPr>
          <p:txBody>
            <a:bodyPr wrap="square" rtlCol="0">
              <a:spAutoFit/>
            </a:bodyPr>
            <a:lstStyle/>
            <a:p>
              <a:r>
                <a:rPr lang="zh-CN" altLang="en-US" sz="2400" b="1" dirty="0" smtClean="0">
                  <a:latin typeface="幼圆" pitchFamily="49" charset="-122"/>
                  <a:ea typeface="幼圆" pitchFamily="49" charset="-122"/>
                </a:rPr>
                <a:t>消除方法：</a:t>
              </a:r>
              <a:endParaRPr lang="zh-CN" altLang="en-US" sz="2400" b="1" dirty="0">
                <a:latin typeface="幼圆" pitchFamily="49" charset="-122"/>
                <a:ea typeface="幼圆" pitchFamily="49" charset="-122"/>
              </a:endParaRPr>
            </a:p>
          </p:txBody>
        </p:sp>
      </p:grpSp>
      <p:grpSp>
        <p:nvGrpSpPr>
          <p:cNvPr id="26" name="组合 25"/>
          <p:cNvGrpSpPr/>
          <p:nvPr/>
        </p:nvGrpSpPr>
        <p:grpSpPr>
          <a:xfrm>
            <a:off x="4716016" y="4261201"/>
            <a:ext cx="4032448" cy="1185295"/>
            <a:chOff x="4283968" y="3144619"/>
            <a:chExt cx="4032448" cy="1066766"/>
          </a:xfrm>
        </p:grpSpPr>
        <p:sp>
          <p:nvSpPr>
            <p:cNvPr id="16" name="TextBox 15"/>
            <p:cNvSpPr txBox="1"/>
            <p:nvPr/>
          </p:nvSpPr>
          <p:spPr>
            <a:xfrm>
              <a:off x="4283968" y="3144619"/>
              <a:ext cx="1656184" cy="415499"/>
            </a:xfrm>
            <a:prstGeom prst="rect">
              <a:avLst/>
            </a:prstGeom>
            <a:noFill/>
          </p:spPr>
          <p:txBody>
            <a:bodyPr wrap="square" rtlCol="0">
              <a:spAutoFit/>
            </a:bodyPr>
            <a:lstStyle>
              <a:defPPr>
                <a:defRPr lang="zh-CN"/>
              </a:defPPr>
              <a:lvl1pPr>
                <a:defRPr sz="2800">
                  <a:latin typeface="幼圆" pitchFamily="49" charset="-122"/>
                  <a:ea typeface="幼圆" pitchFamily="49" charset="-122"/>
                </a:defRPr>
              </a:lvl1pPr>
            </a:lstStyle>
            <a:p>
              <a:r>
                <a:rPr lang="zh-CN" altLang="en-US" sz="2400" b="1" dirty="0"/>
                <a:t>消除策略：</a:t>
              </a:r>
            </a:p>
          </p:txBody>
        </p:sp>
        <p:sp>
          <p:nvSpPr>
            <p:cNvPr id="17" name="TextBox 16"/>
            <p:cNvSpPr txBox="1"/>
            <p:nvPr/>
          </p:nvSpPr>
          <p:spPr>
            <a:xfrm>
              <a:off x="5143703" y="3795886"/>
              <a:ext cx="3172713" cy="415499"/>
            </a:xfrm>
            <a:prstGeom prst="rect">
              <a:avLst/>
            </a:prstGeom>
            <a:noFill/>
          </p:spPr>
          <p:txBody>
            <a:bodyPr wrap="square" rtlCol="0">
              <a:spAutoFit/>
            </a:bodyPr>
            <a:lstStyle/>
            <a:p>
              <a:r>
                <a:rPr lang="zh-CN" altLang="en-US" sz="2400" dirty="0" smtClean="0">
                  <a:latin typeface="幼圆" pitchFamily="49" charset="-122"/>
                  <a:ea typeface="幼圆" pitchFamily="49" charset="-122"/>
                </a:rPr>
                <a:t>撤销代价较小的事务</a:t>
              </a:r>
              <a:endParaRPr lang="zh-CN" altLang="en-US" sz="2400" dirty="0">
                <a:latin typeface="幼圆" pitchFamily="49" charset="-122"/>
                <a:ea typeface="幼圆" pitchFamily="49" charset="-122"/>
              </a:endParaRPr>
            </a:p>
          </p:txBody>
        </p:sp>
      </p:grpSp>
      <p:grpSp>
        <p:nvGrpSpPr>
          <p:cNvPr id="13" name="组合 12"/>
          <p:cNvGrpSpPr/>
          <p:nvPr/>
        </p:nvGrpSpPr>
        <p:grpSpPr>
          <a:xfrm>
            <a:off x="893550" y="4033456"/>
            <a:ext cx="3280044" cy="1413040"/>
            <a:chOff x="893549" y="3630111"/>
            <a:chExt cx="3280044" cy="1271736"/>
          </a:xfrm>
        </p:grpSpPr>
        <p:sp>
          <p:nvSpPr>
            <p:cNvPr id="20" name="TextBox 19"/>
            <p:cNvSpPr txBox="1"/>
            <p:nvPr/>
          </p:nvSpPr>
          <p:spPr>
            <a:xfrm>
              <a:off x="2322880" y="3630111"/>
              <a:ext cx="543740" cy="415498"/>
            </a:xfrm>
            <a:prstGeom prst="rect">
              <a:avLst/>
            </a:prstGeom>
            <a:noFill/>
          </p:spPr>
          <p:txBody>
            <a:bodyPr wrap="none" rtlCol="0">
              <a:spAutoFit/>
            </a:bodyPr>
            <a:lstStyle/>
            <a:p>
              <a:r>
                <a:rPr lang="en-US" altLang="zh-CN" sz="2400" dirty="0" smtClean="0"/>
                <a:t>T1</a:t>
              </a:r>
              <a:endParaRPr lang="zh-CN" altLang="en-US" sz="2400" dirty="0"/>
            </a:p>
          </p:txBody>
        </p:sp>
        <p:sp>
          <p:nvSpPr>
            <p:cNvPr id="21" name="TextBox 20"/>
            <p:cNvSpPr txBox="1"/>
            <p:nvPr/>
          </p:nvSpPr>
          <p:spPr>
            <a:xfrm>
              <a:off x="3629853" y="4486349"/>
              <a:ext cx="543740" cy="415498"/>
            </a:xfrm>
            <a:prstGeom prst="rect">
              <a:avLst/>
            </a:prstGeom>
            <a:noFill/>
          </p:spPr>
          <p:txBody>
            <a:bodyPr wrap="none" rtlCol="0">
              <a:spAutoFit/>
            </a:bodyPr>
            <a:lstStyle/>
            <a:p>
              <a:r>
                <a:rPr lang="en-US" altLang="zh-CN" sz="2400" dirty="0" smtClean="0"/>
                <a:t>T2</a:t>
              </a:r>
              <a:endParaRPr lang="zh-CN" altLang="en-US" sz="2400" dirty="0"/>
            </a:p>
          </p:txBody>
        </p:sp>
        <p:sp>
          <p:nvSpPr>
            <p:cNvPr id="22" name="TextBox 21"/>
            <p:cNvSpPr txBox="1"/>
            <p:nvPr/>
          </p:nvSpPr>
          <p:spPr>
            <a:xfrm>
              <a:off x="893549" y="4463313"/>
              <a:ext cx="543740" cy="415499"/>
            </a:xfrm>
            <a:prstGeom prst="rect">
              <a:avLst/>
            </a:prstGeom>
            <a:noFill/>
          </p:spPr>
          <p:txBody>
            <a:bodyPr wrap="none" rtlCol="0">
              <a:spAutoFit/>
            </a:bodyPr>
            <a:lstStyle/>
            <a:p>
              <a:r>
                <a:rPr lang="en-US" altLang="zh-CN" sz="2400" dirty="0" smtClean="0"/>
                <a:t>T4</a:t>
              </a:r>
              <a:endParaRPr lang="zh-CN" altLang="en-US" sz="2400" dirty="0"/>
            </a:p>
          </p:txBody>
        </p:sp>
        <p:cxnSp>
          <p:nvCxnSpPr>
            <p:cNvPr id="23" name="直接箭头连接符 22"/>
            <p:cNvCxnSpPr>
              <a:stCxn id="20" idx="3"/>
            </p:cNvCxnSpPr>
            <p:nvPr/>
          </p:nvCxnSpPr>
          <p:spPr>
            <a:xfrm>
              <a:off x="2866620" y="3837861"/>
              <a:ext cx="921676" cy="648489"/>
            </a:xfrm>
            <a:prstGeom prst="straightConnector1">
              <a:avLst/>
            </a:prstGeom>
            <a:ln w="254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1224706" y="3948423"/>
              <a:ext cx="1112601" cy="572314"/>
            </a:xfrm>
            <a:prstGeom prst="straightConnector1">
              <a:avLst/>
            </a:prstGeom>
            <a:ln w="254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4093850" y="1840557"/>
            <a:ext cx="2686913" cy="584775"/>
          </a:xfrm>
          <a:prstGeom prst="rect">
            <a:avLst/>
          </a:prstGeom>
          <a:noFill/>
        </p:spPr>
        <p:txBody>
          <a:bodyPr wrap="square" rtlCol="0">
            <a:spAutoFit/>
          </a:bodyPr>
          <a:lstStyle/>
          <a:p>
            <a:pPr marL="342900" indent="-342900">
              <a:buFont typeface="Wingdings" pitchFamily="2" charset="2"/>
              <a:buChar char="Ø"/>
            </a:pPr>
            <a:r>
              <a:rPr lang="zh-CN" altLang="en-US" sz="3200" b="1" dirty="0" smtClean="0">
                <a:latin typeface="幼圆" pitchFamily="49" charset="-122"/>
                <a:ea typeface="幼圆" pitchFamily="49" charset="-122"/>
              </a:rPr>
              <a:t>消除有向环</a:t>
            </a:r>
            <a:endParaRPr lang="zh-CN" altLang="en-US" sz="3200" b="1" dirty="0">
              <a:latin typeface="幼圆" pitchFamily="49" charset="-122"/>
              <a:ea typeface="幼圆" pitchFamily="49" charset="-122"/>
            </a:endParaRPr>
          </a:p>
        </p:txBody>
      </p:sp>
      <p:sp>
        <p:nvSpPr>
          <p:cNvPr id="28" name="Rectangle 2"/>
          <p:cNvSpPr txBox="1">
            <a:spLocks noChangeArrowheads="1"/>
          </p:cNvSpPr>
          <p:nvPr/>
        </p:nvSpPr>
        <p:spPr>
          <a:xfrm>
            <a:off x="3635896" y="121196"/>
            <a:ext cx="3009990" cy="72008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en-US" altLang="zh-CN" b="0" dirty="0" smtClean="0">
                <a:latin typeface="+mj-ea"/>
              </a:rPr>
              <a:t>——</a:t>
            </a:r>
            <a:r>
              <a:rPr lang="zh-CN" altLang="en-US" b="0" dirty="0">
                <a:latin typeface="+mj-ea"/>
              </a:rPr>
              <a:t>死</a:t>
            </a:r>
            <a:r>
              <a:rPr lang="zh-CN" altLang="en-US" b="0" dirty="0" smtClean="0">
                <a:latin typeface="+mj-ea"/>
              </a:rPr>
              <a:t>锁的解除</a:t>
            </a:r>
            <a:endParaRPr lang="zh-CN" altLang="en-US" b="0" dirty="0">
              <a:latin typeface="+mj-ea"/>
            </a:endParaRPr>
          </a:p>
        </p:txBody>
      </p:sp>
      <p:sp>
        <p:nvSpPr>
          <p:cNvPr id="29" name="Rectangle 2"/>
          <p:cNvSpPr txBox="1">
            <a:spLocks noChangeArrowheads="1"/>
          </p:cNvSpPr>
          <p:nvPr/>
        </p:nvSpPr>
        <p:spPr>
          <a:xfrm>
            <a:off x="1187624" y="0"/>
            <a:ext cx="2520280"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600" b="0" smtClean="0">
                <a:latin typeface="+mn-ea"/>
                <a:ea typeface="+mn-ea"/>
              </a:rPr>
              <a:t>活锁和死锁</a:t>
            </a:r>
            <a:endParaRPr lang="zh-CN" altLang="en-US" sz="3600" b="0" dirty="0">
              <a:latin typeface="+mn-ea"/>
              <a:ea typeface="+mn-ea"/>
            </a:endParaRPr>
          </a:p>
        </p:txBody>
      </p:sp>
      <p:sp>
        <p:nvSpPr>
          <p:cNvPr id="30" name="椭圆 29"/>
          <p:cNvSpPr/>
          <p:nvPr/>
        </p:nvSpPr>
        <p:spPr>
          <a:xfrm>
            <a:off x="395536" y="193204"/>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3</a:t>
            </a:r>
            <a:endParaRPr lang="zh-CN" altLang="en-US" sz="3200" dirty="0"/>
          </a:p>
        </p:txBody>
      </p:sp>
    </p:spTree>
    <p:extLst>
      <p:ext uri="{BB962C8B-B14F-4D97-AF65-F5344CB8AC3E}">
        <p14:creationId xmlns:p14="http://schemas.microsoft.com/office/powerpoint/2010/main" val="2044514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left)">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left)">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2484290" y="2654688"/>
            <a:ext cx="2879725" cy="2308585"/>
            <a:chOff x="4644603" y="2967955"/>
            <a:chExt cx="2879725" cy="2077727"/>
          </a:xfrm>
        </p:grpSpPr>
        <p:sp>
          <p:nvSpPr>
            <p:cNvPr id="2" name="任意多边形 3"/>
            <p:cNvSpPr>
              <a:spLocks/>
            </p:cNvSpPr>
            <p:nvPr/>
          </p:nvSpPr>
          <p:spPr bwMode="auto">
            <a:xfrm rot="4744556">
              <a:off x="5160350" y="2818978"/>
              <a:ext cx="403225" cy="944562"/>
            </a:xfrm>
            <a:custGeom>
              <a:avLst/>
              <a:gdLst>
                <a:gd name="T0" fmla="*/ 1938 w 840658"/>
                <a:gd name="T1" fmla="*/ 0 h 1290484"/>
                <a:gd name="T2" fmla="*/ 388 w 840658"/>
                <a:gd name="T3" fmla="*/ 94615 h 1290484"/>
                <a:gd name="T4" fmla="*/ 4264 w 840658"/>
                <a:gd name="T5" fmla="*/ 137774 h 1290484"/>
                <a:gd name="T6" fmla="*/ 4264 w 840658"/>
                <a:gd name="T7" fmla="*/ 139434 h 1290484"/>
                <a:gd name="T8" fmla="*/ 0 60000 65536"/>
                <a:gd name="T9" fmla="*/ 0 60000 65536"/>
                <a:gd name="T10" fmla="*/ 0 60000 65536"/>
                <a:gd name="T11" fmla="*/ 0 60000 65536"/>
                <a:gd name="T12" fmla="*/ 0 w 840658"/>
                <a:gd name="T13" fmla="*/ 0 h 1290484"/>
                <a:gd name="T14" fmla="*/ 840658 w 840658"/>
                <a:gd name="T15" fmla="*/ 1290484 h 1290484"/>
              </a:gdLst>
              <a:ahLst/>
              <a:cxnLst>
                <a:cxn ang="T8">
                  <a:pos x="T0" y="T1"/>
                </a:cxn>
                <a:cxn ang="T9">
                  <a:pos x="T2" y="T3"/>
                </a:cxn>
                <a:cxn ang="T10">
                  <a:pos x="T4" y="T5"/>
                </a:cxn>
                <a:cxn ang="T11">
                  <a:pos x="T6" y="T7"/>
                </a:cxn>
              </a:cxnLst>
              <a:rect l="T12" t="T13" r="T14" b="T15"/>
              <a:pathLst>
                <a:path w="840658" h="1290484">
                  <a:moveTo>
                    <a:pt x="331839" y="0"/>
                  </a:moveTo>
                  <a:cubicBezTo>
                    <a:pt x="165919" y="318319"/>
                    <a:pt x="0" y="636639"/>
                    <a:pt x="66368" y="840658"/>
                  </a:cubicBezTo>
                  <a:cubicBezTo>
                    <a:pt x="132736" y="1044677"/>
                    <a:pt x="619432" y="1157748"/>
                    <a:pt x="730045" y="1224116"/>
                  </a:cubicBezTo>
                  <a:cubicBezTo>
                    <a:pt x="840658" y="1290484"/>
                    <a:pt x="785351" y="1264674"/>
                    <a:pt x="730045" y="1238865"/>
                  </a:cubicBezTo>
                </a:path>
              </a:pathLst>
            </a:custGeom>
            <a:noFill/>
            <a:ln w="38100" cap="flat" cmpd="sng">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 name="TextBox 4"/>
            <p:cNvSpPr txBox="1">
              <a:spLocks noChangeArrowheads="1"/>
            </p:cNvSpPr>
            <p:nvPr/>
          </p:nvSpPr>
          <p:spPr bwMode="auto">
            <a:xfrm>
              <a:off x="4644603" y="3542630"/>
              <a:ext cx="576263" cy="41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b="1">
                  <a:solidFill>
                    <a:schemeClr val="tx1"/>
                  </a:solidFill>
                  <a:latin typeface="Times New Roman" pitchFamily="18" charset="0"/>
                  <a:ea typeface="宋体" charset="-122"/>
                </a:defRPr>
              </a:lvl9pPr>
            </a:lstStyle>
            <a:p>
              <a:pPr eaLnBrk="1" hangingPunct="1"/>
              <a:r>
                <a:rPr lang="en-US" altLang="zh-CN" sz="2400"/>
                <a:t>T1</a:t>
              </a:r>
              <a:endParaRPr lang="zh-CN" altLang="en-US" sz="2400"/>
            </a:p>
          </p:txBody>
        </p:sp>
        <p:sp>
          <p:nvSpPr>
            <p:cNvPr id="4" name="TextBox 5"/>
            <p:cNvSpPr txBox="1">
              <a:spLocks noChangeArrowheads="1"/>
            </p:cNvSpPr>
            <p:nvPr/>
          </p:nvSpPr>
          <p:spPr bwMode="auto">
            <a:xfrm>
              <a:off x="5795541" y="2967955"/>
              <a:ext cx="936625" cy="41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b="1">
                  <a:solidFill>
                    <a:schemeClr val="tx1"/>
                  </a:solidFill>
                  <a:latin typeface="Times New Roman" pitchFamily="18" charset="0"/>
                  <a:ea typeface="宋体" charset="-122"/>
                </a:defRPr>
              </a:lvl9pPr>
            </a:lstStyle>
            <a:p>
              <a:pPr eaLnBrk="1" hangingPunct="1"/>
              <a:r>
                <a:rPr lang="en-US" altLang="zh-CN" sz="2400"/>
                <a:t>T2</a:t>
              </a:r>
              <a:endParaRPr lang="zh-CN" altLang="en-US" sz="2400"/>
            </a:p>
          </p:txBody>
        </p:sp>
        <p:sp>
          <p:nvSpPr>
            <p:cNvPr id="5" name="任意多边形 6"/>
            <p:cNvSpPr>
              <a:spLocks/>
            </p:cNvSpPr>
            <p:nvPr/>
          </p:nvSpPr>
          <p:spPr bwMode="auto">
            <a:xfrm rot="8032320">
              <a:off x="6789315" y="3077493"/>
              <a:ext cx="142875" cy="819150"/>
            </a:xfrm>
            <a:custGeom>
              <a:avLst/>
              <a:gdLst>
                <a:gd name="T0" fmla="*/ 1 w 840658"/>
                <a:gd name="T1" fmla="*/ 0 h 1290484"/>
                <a:gd name="T2" fmla="*/ 0 w 840658"/>
                <a:gd name="T3" fmla="*/ 34906 h 1290484"/>
                <a:gd name="T4" fmla="*/ 3 w 840658"/>
                <a:gd name="T5" fmla="*/ 50827 h 1290484"/>
                <a:gd name="T6" fmla="*/ 3 w 840658"/>
                <a:gd name="T7" fmla="*/ 51440 h 1290484"/>
                <a:gd name="T8" fmla="*/ 0 60000 65536"/>
                <a:gd name="T9" fmla="*/ 0 60000 65536"/>
                <a:gd name="T10" fmla="*/ 0 60000 65536"/>
                <a:gd name="T11" fmla="*/ 0 60000 65536"/>
                <a:gd name="T12" fmla="*/ 0 w 840658"/>
                <a:gd name="T13" fmla="*/ 0 h 1290484"/>
                <a:gd name="T14" fmla="*/ 840658 w 840658"/>
                <a:gd name="T15" fmla="*/ 1290484 h 1290484"/>
              </a:gdLst>
              <a:ahLst/>
              <a:cxnLst>
                <a:cxn ang="T8">
                  <a:pos x="T0" y="T1"/>
                </a:cxn>
                <a:cxn ang="T9">
                  <a:pos x="T2" y="T3"/>
                </a:cxn>
                <a:cxn ang="T10">
                  <a:pos x="T4" y="T5"/>
                </a:cxn>
                <a:cxn ang="T11">
                  <a:pos x="T6" y="T7"/>
                </a:cxn>
              </a:cxnLst>
              <a:rect l="T12" t="T13" r="T14" b="T15"/>
              <a:pathLst>
                <a:path w="840658" h="1290484">
                  <a:moveTo>
                    <a:pt x="331839" y="0"/>
                  </a:moveTo>
                  <a:cubicBezTo>
                    <a:pt x="165919" y="318319"/>
                    <a:pt x="0" y="636639"/>
                    <a:pt x="66368" y="840658"/>
                  </a:cubicBezTo>
                  <a:cubicBezTo>
                    <a:pt x="132736" y="1044677"/>
                    <a:pt x="619432" y="1157748"/>
                    <a:pt x="730045" y="1224116"/>
                  </a:cubicBezTo>
                  <a:cubicBezTo>
                    <a:pt x="840658" y="1290484"/>
                    <a:pt x="785351" y="1264674"/>
                    <a:pt x="730045" y="1238865"/>
                  </a:cubicBezTo>
                </a:path>
              </a:pathLst>
            </a:custGeom>
            <a:noFill/>
            <a:ln w="38100" cap="flat" cmpd="sng">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 name="TextBox 7"/>
            <p:cNvSpPr txBox="1">
              <a:spLocks noChangeArrowheads="1"/>
            </p:cNvSpPr>
            <p:nvPr/>
          </p:nvSpPr>
          <p:spPr bwMode="auto">
            <a:xfrm>
              <a:off x="6948066" y="3752180"/>
              <a:ext cx="576262" cy="41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b="1">
                  <a:solidFill>
                    <a:schemeClr val="tx1"/>
                  </a:solidFill>
                  <a:latin typeface="Times New Roman" pitchFamily="18" charset="0"/>
                  <a:ea typeface="宋体" charset="-122"/>
                </a:defRPr>
              </a:lvl9pPr>
            </a:lstStyle>
            <a:p>
              <a:pPr eaLnBrk="1" hangingPunct="1"/>
              <a:r>
                <a:rPr lang="en-US" altLang="zh-CN" sz="2400"/>
                <a:t>T3</a:t>
              </a:r>
              <a:endParaRPr lang="zh-CN" altLang="en-US" sz="2400"/>
            </a:p>
          </p:txBody>
        </p:sp>
        <p:grpSp>
          <p:nvGrpSpPr>
            <p:cNvPr id="7" name="组合 12"/>
            <p:cNvGrpSpPr>
              <a:grpSpLocks/>
            </p:cNvGrpSpPr>
            <p:nvPr/>
          </p:nvGrpSpPr>
          <p:grpSpPr bwMode="auto">
            <a:xfrm>
              <a:off x="4931941" y="3615655"/>
              <a:ext cx="2173287" cy="1430027"/>
              <a:chOff x="0" y="0"/>
              <a:chExt cx="2173224" cy="1429465"/>
            </a:xfrm>
          </p:grpSpPr>
          <p:sp>
            <p:nvSpPr>
              <p:cNvPr id="8" name="任意多边形 8"/>
              <p:cNvSpPr>
                <a:spLocks/>
              </p:cNvSpPr>
              <p:nvPr/>
            </p:nvSpPr>
            <p:spPr bwMode="auto">
              <a:xfrm rot="6580484">
                <a:off x="397653" y="192427"/>
                <a:ext cx="423352" cy="1218657"/>
              </a:xfrm>
              <a:custGeom>
                <a:avLst/>
                <a:gdLst>
                  <a:gd name="T0" fmla="*/ 5440129 w 267929"/>
                  <a:gd name="T1" fmla="*/ 0 h 589935"/>
                  <a:gd name="T2" fmla="*/ 6528144 w 267929"/>
                  <a:gd name="T3" fmla="*/ 33144572 h 589935"/>
                  <a:gd name="T4" fmla="*/ 5077441 w 267929"/>
                  <a:gd name="T5" fmla="*/ 66289235 h 589935"/>
                  <a:gd name="T6" fmla="*/ 0 w 267929"/>
                  <a:gd name="T7" fmla="*/ 94698997 h 589935"/>
                  <a:gd name="T8" fmla="*/ 0 60000 65536"/>
                  <a:gd name="T9" fmla="*/ 0 60000 65536"/>
                  <a:gd name="T10" fmla="*/ 0 60000 65536"/>
                  <a:gd name="T11" fmla="*/ 0 60000 65536"/>
                  <a:gd name="T12" fmla="*/ 0 w 267929"/>
                  <a:gd name="T13" fmla="*/ 0 h 589935"/>
                  <a:gd name="T14" fmla="*/ 267929 w 267929"/>
                  <a:gd name="T15" fmla="*/ 589935 h 589935"/>
                </a:gdLst>
                <a:ahLst/>
                <a:cxnLst>
                  <a:cxn ang="T8">
                    <a:pos x="T0" y="T1"/>
                  </a:cxn>
                  <a:cxn ang="T9">
                    <a:pos x="T2" y="T3"/>
                  </a:cxn>
                  <a:cxn ang="T10">
                    <a:pos x="T4" y="T5"/>
                  </a:cxn>
                  <a:cxn ang="T11">
                    <a:pos x="T6" y="T7"/>
                  </a:cxn>
                </a:cxnLst>
                <a:rect l="T12" t="T13" r="T14" b="T15"/>
                <a:pathLst>
                  <a:path w="267929" h="589935">
                    <a:moveTo>
                      <a:pt x="221226" y="0"/>
                    </a:moveTo>
                    <a:cubicBezTo>
                      <a:pt x="244577" y="68825"/>
                      <a:pt x="267929" y="137651"/>
                      <a:pt x="265471" y="206477"/>
                    </a:cubicBezTo>
                    <a:cubicBezTo>
                      <a:pt x="263013" y="275303"/>
                      <a:pt x="250722" y="349044"/>
                      <a:pt x="206477" y="412954"/>
                    </a:cubicBezTo>
                    <a:cubicBezTo>
                      <a:pt x="162232" y="476864"/>
                      <a:pt x="81116" y="533399"/>
                      <a:pt x="0" y="589935"/>
                    </a:cubicBezTo>
                  </a:path>
                </a:pathLst>
              </a:custGeom>
              <a:noFill/>
              <a:ln w="38100" cap="flat" cmpd="sng">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 name="TextBox 9"/>
              <p:cNvSpPr txBox="1">
                <a:spLocks noChangeArrowheads="1"/>
              </p:cNvSpPr>
              <p:nvPr/>
            </p:nvSpPr>
            <p:spPr bwMode="auto">
              <a:xfrm>
                <a:off x="1041256" y="1014130"/>
                <a:ext cx="792088" cy="415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itchFamily="18" charset="0"/>
                    <a:ea typeface="宋体" charset="-122"/>
                  </a:defRPr>
                </a:lvl1pPr>
                <a:lvl2pPr marL="742950" indent="-285750" eaLnBrk="0" hangingPunct="0">
                  <a:defRPr b="1">
                    <a:solidFill>
                      <a:schemeClr val="tx1"/>
                    </a:solidFill>
                    <a:latin typeface="Times New Roman" pitchFamily="18" charset="0"/>
                    <a:ea typeface="宋体" charset="-122"/>
                  </a:defRPr>
                </a:lvl2pPr>
                <a:lvl3pPr marL="1143000" indent="-228600" eaLnBrk="0" hangingPunct="0">
                  <a:defRPr b="1">
                    <a:solidFill>
                      <a:schemeClr val="tx1"/>
                    </a:solidFill>
                    <a:latin typeface="Times New Roman" pitchFamily="18" charset="0"/>
                    <a:ea typeface="宋体" charset="-122"/>
                  </a:defRPr>
                </a:lvl3pPr>
                <a:lvl4pPr marL="1600200" indent="-228600" eaLnBrk="0" hangingPunct="0">
                  <a:defRPr b="1">
                    <a:solidFill>
                      <a:schemeClr val="tx1"/>
                    </a:solidFill>
                    <a:latin typeface="Times New Roman" pitchFamily="18" charset="0"/>
                    <a:ea typeface="宋体" charset="-122"/>
                  </a:defRPr>
                </a:lvl4pPr>
                <a:lvl5pPr marL="2057400" indent="-228600" eaLnBrk="0" hangingPunct="0">
                  <a:defRPr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b="1">
                    <a:solidFill>
                      <a:schemeClr val="tx1"/>
                    </a:solidFill>
                    <a:latin typeface="Times New Roman" pitchFamily="18" charset="0"/>
                    <a:ea typeface="宋体" charset="-122"/>
                  </a:defRPr>
                </a:lvl9pPr>
              </a:lstStyle>
              <a:p>
                <a:pPr eaLnBrk="1" hangingPunct="1"/>
                <a:r>
                  <a:rPr lang="en-US" altLang="zh-CN" sz="2400"/>
                  <a:t>T4</a:t>
                </a:r>
                <a:endParaRPr lang="zh-CN" altLang="en-US" sz="2400"/>
              </a:p>
            </p:txBody>
          </p:sp>
          <p:sp>
            <p:nvSpPr>
              <p:cNvPr id="10" name="任意多边形 10"/>
              <p:cNvSpPr>
                <a:spLocks/>
              </p:cNvSpPr>
              <p:nvPr/>
            </p:nvSpPr>
            <p:spPr bwMode="auto">
              <a:xfrm rot="1267319">
                <a:off x="1741176" y="610619"/>
                <a:ext cx="432048" cy="635028"/>
              </a:xfrm>
              <a:custGeom>
                <a:avLst/>
                <a:gdLst>
                  <a:gd name="T0" fmla="*/ 6272226 w 267929"/>
                  <a:gd name="T1" fmla="*/ 0 h 589935"/>
                  <a:gd name="T2" fmla="*/ 7526663 w 267929"/>
                  <a:gd name="T3" fmla="*/ 345775 h 589935"/>
                  <a:gd name="T4" fmla="*/ 5854073 w 267929"/>
                  <a:gd name="T5" fmla="*/ 691548 h 589935"/>
                  <a:gd name="T6" fmla="*/ 0 w 267929"/>
                  <a:gd name="T7" fmla="*/ 987928 h 589935"/>
                  <a:gd name="T8" fmla="*/ 0 60000 65536"/>
                  <a:gd name="T9" fmla="*/ 0 60000 65536"/>
                  <a:gd name="T10" fmla="*/ 0 60000 65536"/>
                  <a:gd name="T11" fmla="*/ 0 60000 65536"/>
                  <a:gd name="T12" fmla="*/ 0 w 267929"/>
                  <a:gd name="T13" fmla="*/ 0 h 589935"/>
                  <a:gd name="T14" fmla="*/ 267929 w 267929"/>
                  <a:gd name="T15" fmla="*/ 589935 h 589935"/>
                </a:gdLst>
                <a:ahLst/>
                <a:cxnLst>
                  <a:cxn ang="T8">
                    <a:pos x="T0" y="T1"/>
                  </a:cxn>
                  <a:cxn ang="T9">
                    <a:pos x="T2" y="T3"/>
                  </a:cxn>
                  <a:cxn ang="T10">
                    <a:pos x="T4" y="T5"/>
                  </a:cxn>
                  <a:cxn ang="T11">
                    <a:pos x="T6" y="T7"/>
                  </a:cxn>
                </a:cxnLst>
                <a:rect l="T12" t="T13" r="T14" b="T15"/>
                <a:pathLst>
                  <a:path w="267929" h="589935">
                    <a:moveTo>
                      <a:pt x="221226" y="0"/>
                    </a:moveTo>
                    <a:cubicBezTo>
                      <a:pt x="244577" y="68825"/>
                      <a:pt x="267929" y="137651"/>
                      <a:pt x="265471" y="206477"/>
                    </a:cubicBezTo>
                    <a:cubicBezTo>
                      <a:pt x="263013" y="275303"/>
                      <a:pt x="250722" y="349044"/>
                      <a:pt x="206477" y="412954"/>
                    </a:cubicBezTo>
                    <a:cubicBezTo>
                      <a:pt x="162232" y="476864"/>
                      <a:pt x="81116" y="533399"/>
                      <a:pt x="0" y="589935"/>
                    </a:cubicBezTo>
                  </a:path>
                </a:pathLst>
              </a:custGeom>
              <a:noFill/>
              <a:ln w="38100" cap="flat" cmpd="sng">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 name="任意多边形 11"/>
              <p:cNvSpPr>
                <a:spLocks/>
              </p:cNvSpPr>
              <p:nvPr/>
            </p:nvSpPr>
            <p:spPr bwMode="auto">
              <a:xfrm rot="8601080">
                <a:off x="829098" y="0"/>
                <a:ext cx="731585" cy="975498"/>
              </a:xfrm>
              <a:custGeom>
                <a:avLst/>
                <a:gdLst>
                  <a:gd name="T0" fmla="*/ 250352172 w 267929"/>
                  <a:gd name="T1" fmla="*/ 0 h 589935"/>
                  <a:gd name="T2" fmla="*/ 300422421 w 267929"/>
                  <a:gd name="T3" fmla="*/ 6979549 h 589935"/>
                  <a:gd name="T4" fmla="*/ 233661396 w 267929"/>
                  <a:gd name="T5" fmla="*/ 13959100 h 589935"/>
                  <a:gd name="T6" fmla="*/ 0 w 267929"/>
                  <a:gd name="T7" fmla="*/ 19941593 h 589935"/>
                  <a:gd name="T8" fmla="*/ 0 60000 65536"/>
                  <a:gd name="T9" fmla="*/ 0 60000 65536"/>
                  <a:gd name="T10" fmla="*/ 0 60000 65536"/>
                  <a:gd name="T11" fmla="*/ 0 60000 65536"/>
                  <a:gd name="T12" fmla="*/ 0 w 267929"/>
                  <a:gd name="T13" fmla="*/ 0 h 589935"/>
                  <a:gd name="T14" fmla="*/ 267929 w 267929"/>
                  <a:gd name="T15" fmla="*/ 589935 h 589935"/>
                </a:gdLst>
                <a:ahLst/>
                <a:cxnLst>
                  <a:cxn ang="T8">
                    <a:pos x="T0" y="T1"/>
                  </a:cxn>
                  <a:cxn ang="T9">
                    <a:pos x="T2" y="T3"/>
                  </a:cxn>
                  <a:cxn ang="T10">
                    <a:pos x="T4" y="T5"/>
                  </a:cxn>
                  <a:cxn ang="T11">
                    <a:pos x="T6" y="T7"/>
                  </a:cxn>
                </a:cxnLst>
                <a:rect l="T12" t="T13" r="T14" b="T15"/>
                <a:pathLst>
                  <a:path w="267929" h="589935">
                    <a:moveTo>
                      <a:pt x="221226" y="0"/>
                    </a:moveTo>
                    <a:cubicBezTo>
                      <a:pt x="244577" y="68825"/>
                      <a:pt x="267929" y="137651"/>
                      <a:pt x="265471" y="206477"/>
                    </a:cubicBezTo>
                    <a:cubicBezTo>
                      <a:pt x="263013" y="275303"/>
                      <a:pt x="250722" y="349044"/>
                      <a:pt x="206477" y="412954"/>
                    </a:cubicBezTo>
                    <a:cubicBezTo>
                      <a:pt x="162232" y="476864"/>
                      <a:pt x="81116" y="533399"/>
                      <a:pt x="0" y="589935"/>
                    </a:cubicBezTo>
                  </a:path>
                </a:pathLst>
              </a:custGeom>
              <a:noFill/>
              <a:ln w="38100" cap="flat" cmpd="sng">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sp>
        <p:nvSpPr>
          <p:cNvPr id="12" name="矩形 22"/>
          <p:cNvSpPr>
            <a:spLocks noChangeArrowheads="1"/>
          </p:cNvSpPr>
          <p:nvPr/>
        </p:nvSpPr>
        <p:spPr bwMode="auto">
          <a:xfrm>
            <a:off x="1763688" y="1273324"/>
            <a:ext cx="5112494" cy="1200329"/>
          </a:xfrm>
          <a:prstGeom prst="rect">
            <a:avLst/>
          </a:prstGeom>
          <a:noFill/>
          <a:ln w="9525">
            <a:noFill/>
            <a:miter lim="800000"/>
            <a:headEnd/>
            <a:tailEnd/>
          </a:ln>
        </p:spPr>
        <p:txBody>
          <a:bodyPr wrap="square">
            <a:spAutoFit/>
          </a:bodyPr>
          <a:lstStyle/>
          <a:p>
            <a:pPr marL="457200" indent="-457200" algn="l">
              <a:lnSpc>
                <a:spcPct val="150000"/>
              </a:lnSpc>
              <a:buFont typeface="Wingdings" pitchFamily="2" charset="2"/>
              <a:buChar char="Ø"/>
              <a:defRPr/>
            </a:pPr>
            <a:r>
              <a:rPr lang="zh-CN" altLang="en-US" sz="2400" b="0" dirty="0">
                <a:latin typeface="幼圆" pitchFamily="49" charset="-122"/>
                <a:ea typeface="幼圆" pitchFamily="49" charset="-122"/>
              </a:rPr>
              <a:t>如何判断有向图中存在环？</a:t>
            </a:r>
            <a:endParaRPr lang="en-US" sz="2400" b="0" dirty="0">
              <a:latin typeface="幼圆" pitchFamily="49" charset="-122"/>
              <a:ea typeface="幼圆" pitchFamily="49" charset="-122"/>
            </a:endParaRPr>
          </a:p>
          <a:p>
            <a:pPr marL="457200" indent="-457200" algn="l">
              <a:lnSpc>
                <a:spcPct val="150000"/>
              </a:lnSpc>
              <a:buFont typeface="Wingdings" pitchFamily="2" charset="2"/>
              <a:buChar char="Ø"/>
              <a:defRPr/>
            </a:pPr>
            <a:r>
              <a:rPr lang="zh-CN" altLang="en-US" sz="2400" b="0" dirty="0">
                <a:latin typeface="幼圆" pitchFamily="49" charset="-122"/>
                <a:ea typeface="幼圆" pitchFamily="49" charset="-122"/>
              </a:rPr>
              <a:t>如何撤销合适的事务来解除死锁？</a:t>
            </a:r>
          </a:p>
        </p:txBody>
      </p:sp>
      <p:sp>
        <p:nvSpPr>
          <p:cNvPr id="13" name="TextBox 12"/>
          <p:cNvSpPr txBox="1"/>
          <p:nvPr/>
        </p:nvSpPr>
        <p:spPr>
          <a:xfrm>
            <a:off x="1187698" y="205398"/>
            <a:ext cx="2736304" cy="646331"/>
          </a:xfrm>
          <a:prstGeom prst="rect">
            <a:avLst/>
          </a:prstGeom>
          <a:noFill/>
        </p:spPr>
        <p:txBody>
          <a:bodyPr wrap="square" rtlCol="0">
            <a:spAutoFit/>
          </a:bodyPr>
          <a:lstStyle/>
          <a:p>
            <a:r>
              <a:rPr lang="zh-CN" altLang="en-US" sz="3600" b="0" dirty="0" smtClean="0">
                <a:latin typeface="+mn-ea"/>
                <a:ea typeface="+mn-ea"/>
              </a:rPr>
              <a:t>总结与思考</a:t>
            </a:r>
            <a:endParaRPr lang="zh-CN" altLang="en-US" sz="3600" b="0" dirty="0">
              <a:latin typeface="+mn-ea"/>
              <a:ea typeface="+mn-ea"/>
            </a:endParaRPr>
          </a:p>
        </p:txBody>
      </p:sp>
    </p:spTree>
    <p:extLst>
      <p:ext uri="{BB962C8B-B14F-4D97-AF65-F5344CB8AC3E}">
        <p14:creationId xmlns:p14="http://schemas.microsoft.com/office/powerpoint/2010/main" val="2446361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up)">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utoUpdateAnimBg="0"/>
      <p:bldP spid="3" grpId="1" bldLvl="0" autoUpdateAnimBg="0"/>
      <p:bldP spid="3" grpId="2" bldLvl="0" autoUpdateAnimBg="0"/>
      <p:bldP spid="3" grpId="3" bldLvl="0" autoUpdateAnimBg="0"/>
      <p:bldP spid="3" grpId="4" bldLvl="0" autoUpdateAnimBg="0"/>
      <p:bldP spid="3" grpId="5" bldLvl="0" autoUpdateAnimBg="0"/>
      <p:bldP spid="3" grpId="6" bldLvl="0" autoUpdateAnimBg="0"/>
      <p:bldP spid="3" grpId="7" bldLvl="0" autoUpdateAnimBg="0"/>
      <p:bldP spid="3" grpId="8" bldLvl="0" autoUpdateAnimBg="0"/>
      <p:bldP spid="3" grpId="9" bldLvl="0" autoUpdateAnimBg="0"/>
      <p:bldP spid="3" grpId="10" bldLvl="0" autoUpdateAnimBg="0"/>
      <p:bldP spid="3" grpId="11" bldLvl="0" autoUpdateAnimBg="0"/>
      <p:bldP spid="3" grpId="12" bldLvl="0" autoUpdateAnimBg="0"/>
      <p:bldP spid="3" grpId="13" bldLvl="0" autoUpdateAnimBg="0"/>
      <p:bldP spid="3" grpId="14" bldLvl="0" autoUpdateAnimBg="0"/>
      <p:bldP spid="3" grpId="15" bldLvl="0" autoUpdateAnimBg="0"/>
      <p:bldP spid="3" grpId="16" bldLvl="0" autoUpdateAnimBg="0"/>
      <p:bldP spid="1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67546" y="483742"/>
            <a:ext cx="2447925" cy="53842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n-US" altLang="zh-CN" sz="3600" cap="none"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ea"/>
              </a:rPr>
              <a:t>Contents</a:t>
            </a:r>
            <a:endParaRPr lang="zh-CN" altLang="en-US" sz="3600" cap="none"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j-ea"/>
            </a:endParaRPr>
          </a:p>
        </p:txBody>
      </p:sp>
      <p:sp>
        <p:nvSpPr>
          <p:cNvPr id="5" name="椭圆 4"/>
          <p:cNvSpPr/>
          <p:nvPr/>
        </p:nvSpPr>
        <p:spPr>
          <a:xfrm>
            <a:off x="3275856" y="1542192"/>
            <a:ext cx="504056" cy="52322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800" dirty="0"/>
              <a:t>2</a:t>
            </a:r>
            <a:endParaRPr lang="zh-CN" altLang="en-US" sz="2800" dirty="0"/>
          </a:p>
        </p:txBody>
      </p:sp>
      <p:sp>
        <p:nvSpPr>
          <p:cNvPr id="9" name="椭圆 8"/>
          <p:cNvSpPr/>
          <p:nvPr/>
        </p:nvSpPr>
        <p:spPr>
          <a:xfrm>
            <a:off x="4355976" y="4797404"/>
            <a:ext cx="504056" cy="455526"/>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6</a:t>
            </a:r>
            <a:endParaRPr lang="zh-CN" altLang="en-US" sz="3200" dirty="0"/>
          </a:p>
        </p:txBody>
      </p:sp>
      <p:sp>
        <p:nvSpPr>
          <p:cNvPr id="11" name="椭圆 10"/>
          <p:cNvSpPr/>
          <p:nvPr/>
        </p:nvSpPr>
        <p:spPr>
          <a:xfrm>
            <a:off x="3057438" y="796320"/>
            <a:ext cx="504056" cy="48745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smtClean="0"/>
              <a:t>1</a:t>
            </a:r>
            <a:endParaRPr lang="zh-CN" altLang="en-US" sz="3200" dirty="0"/>
          </a:p>
        </p:txBody>
      </p:sp>
      <p:sp>
        <p:nvSpPr>
          <p:cNvPr id="13" name="椭圆 12"/>
          <p:cNvSpPr/>
          <p:nvPr/>
        </p:nvSpPr>
        <p:spPr>
          <a:xfrm>
            <a:off x="3563888" y="2353445"/>
            <a:ext cx="499794" cy="504056"/>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3</a:t>
            </a:r>
            <a:endParaRPr lang="zh-CN" altLang="en-US" sz="3200" dirty="0"/>
          </a:p>
        </p:txBody>
      </p:sp>
      <p:sp>
        <p:nvSpPr>
          <p:cNvPr id="15" name="椭圆 14"/>
          <p:cNvSpPr/>
          <p:nvPr/>
        </p:nvSpPr>
        <p:spPr>
          <a:xfrm>
            <a:off x="3851921" y="3198376"/>
            <a:ext cx="468052" cy="45121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4</a:t>
            </a:r>
            <a:endParaRPr lang="zh-CN" altLang="en-US" sz="3200" dirty="0"/>
          </a:p>
        </p:txBody>
      </p:sp>
      <p:sp>
        <p:nvSpPr>
          <p:cNvPr id="17" name="椭圆 16"/>
          <p:cNvSpPr/>
          <p:nvPr/>
        </p:nvSpPr>
        <p:spPr>
          <a:xfrm>
            <a:off x="4131645" y="3914075"/>
            <a:ext cx="432048" cy="47475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5</a:t>
            </a:r>
            <a:endParaRPr lang="zh-CN" altLang="en-US" sz="3200" dirty="0"/>
          </a:p>
        </p:txBody>
      </p:sp>
      <p:sp>
        <p:nvSpPr>
          <p:cNvPr id="2" name="矩形 1"/>
          <p:cNvSpPr/>
          <p:nvPr/>
        </p:nvSpPr>
        <p:spPr>
          <a:xfrm>
            <a:off x="3581306" y="625252"/>
            <a:ext cx="5562694" cy="732508"/>
          </a:xfrm>
          <a:prstGeom prst="rect">
            <a:avLst/>
          </a:prstGeom>
        </p:spPr>
        <p:txBody>
          <a:bodyPr wrap="square">
            <a:spAutoFit/>
          </a:bodyPr>
          <a:lstStyle/>
          <a:p>
            <a:pPr algn="just" fontAlgn="auto">
              <a:lnSpc>
                <a:spcPct val="130000"/>
              </a:lnSpc>
              <a:spcAft>
                <a:spcPts val="0"/>
              </a:spcAft>
            </a:pPr>
            <a:r>
              <a:rPr lang="zh-CN" altLang="en-US" sz="3200" b="0" dirty="0" smtClean="0">
                <a:latin typeface="+mn-ea"/>
                <a:ea typeface="+mn-ea"/>
              </a:rPr>
              <a:t>并发</a:t>
            </a:r>
            <a:r>
              <a:rPr lang="zh-CN" altLang="en-US" sz="3200" b="0" dirty="0">
                <a:latin typeface="+mn-ea"/>
                <a:ea typeface="+mn-ea"/>
              </a:rPr>
              <a:t>控制概</a:t>
            </a:r>
            <a:r>
              <a:rPr lang="zh-CN" altLang="en-US" sz="3200" b="0" dirty="0" smtClean="0">
                <a:latin typeface="+mn-ea"/>
                <a:ea typeface="+mn-ea"/>
              </a:rPr>
              <a:t>述及事务特性回顾</a:t>
            </a:r>
            <a:endParaRPr lang="zh-CN" altLang="en-US" sz="3200" b="0" dirty="0">
              <a:latin typeface="+mn-ea"/>
              <a:ea typeface="+mn-ea"/>
            </a:endParaRPr>
          </a:p>
        </p:txBody>
      </p:sp>
      <p:sp>
        <p:nvSpPr>
          <p:cNvPr id="20" name="矩形 19"/>
          <p:cNvSpPr/>
          <p:nvPr/>
        </p:nvSpPr>
        <p:spPr>
          <a:xfrm>
            <a:off x="3912010" y="1423698"/>
            <a:ext cx="1005403" cy="641714"/>
          </a:xfrm>
          <a:prstGeom prst="rect">
            <a:avLst/>
          </a:prstGeom>
        </p:spPr>
        <p:txBody>
          <a:bodyPr wrap="none">
            <a:spAutoFit/>
          </a:bodyPr>
          <a:lstStyle/>
          <a:p>
            <a:pPr algn="just" fontAlgn="auto">
              <a:lnSpc>
                <a:spcPct val="130000"/>
              </a:lnSpc>
              <a:spcAft>
                <a:spcPts val="0"/>
              </a:spcAft>
            </a:pPr>
            <a:r>
              <a:rPr lang="zh-CN" altLang="en-US" sz="3200" b="0" dirty="0" smtClean="0">
                <a:latin typeface="+mn-ea"/>
                <a:ea typeface="+mn-ea"/>
              </a:rPr>
              <a:t>封锁</a:t>
            </a:r>
            <a:endParaRPr lang="zh-CN" altLang="en-US" sz="3200" b="0" dirty="0">
              <a:latin typeface="+mn-ea"/>
              <a:ea typeface="+mn-ea"/>
            </a:endParaRPr>
          </a:p>
        </p:txBody>
      </p:sp>
      <p:sp>
        <p:nvSpPr>
          <p:cNvPr id="21" name="矩形 20"/>
          <p:cNvSpPr/>
          <p:nvPr/>
        </p:nvSpPr>
        <p:spPr>
          <a:xfrm>
            <a:off x="4063682" y="2199736"/>
            <a:ext cx="2236510" cy="641714"/>
          </a:xfrm>
          <a:prstGeom prst="rect">
            <a:avLst/>
          </a:prstGeom>
        </p:spPr>
        <p:txBody>
          <a:bodyPr wrap="none">
            <a:spAutoFit/>
          </a:bodyPr>
          <a:lstStyle/>
          <a:p>
            <a:pPr algn="just" fontAlgn="auto">
              <a:lnSpc>
                <a:spcPct val="130000"/>
              </a:lnSpc>
              <a:spcAft>
                <a:spcPts val="0"/>
              </a:spcAft>
            </a:pPr>
            <a:r>
              <a:rPr lang="zh-CN" altLang="en-US" sz="3200" b="0" dirty="0">
                <a:latin typeface="+mn-ea"/>
                <a:ea typeface="+mn-ea"/>
              </a:rPr>
              <a:t>活</a:t>
            </a:r>
            <a:r>
              <a:rPr lang="zh-CN" altLang="en-US" sz="3200" b="0" dirty="0" smtClean="0">
                <a:latin typeface="+mn-ea"/>
                <a:ea typeface="+mn-ea"/>
              </a:rPr>
              <a:t>锁和死锁</a:t>
            </a:r>
            <a:endParaRPr lang="zh-CN" altLang="en-US" sz="3200" b="0" dirty="0">
              <a:latin typeface="+mn-ea"/>
              <a:ea typeface="+mn-ea"/>
            </a:endParaRPr>
          </a:p>
        </p:txBody>
      </p:sp>
      <p:sp>
        <p:nvSpPr>
          <p:cNvPr id="22" name="矩形 21"/>
          <p:cNvSpPr/>
          <p:nvPr/>
        </p:nvSpPr>
        <p:spPr>
          <a:xfrm>
            <a:off x="4427984" y="3007874"/>
            <a:ext cx="3877985" cy="641714"/>
          </a:xfrm>
          <a:prstGeom prst="rect">
            <a:avLst/>
          </a:prstGeom>
        </p:spPr>
        <p:txBody>
          <a:bodyPr wrap="none">
            <a:spAutoFit/>
          </a:bodyPr>
          <a:lstStyle/>
          <a:p>
            <a:pPr algn="just" fontAlgn="auto">
              <a:lnSpc>
                <a:spcPct val="130000"/>
              </a:lnSpc>
              <a:spcAft>
                <a:spcPts val="0"/>
              </a:spcAft>
            </a:pPr>
            <a:r>
              <a:rPr lang="zh-CN" altLang="en-US" sz="3200" b="0" dirty="0" smtClean="0">
                <a:solidFill>
                  <a:srgbClr val="3333FF"/>
                </a:solidFill>
                <a:latin typeface="+mn-ea"/>
                <a:ea typeface="+mn-ea"/>
              </a:rPr>
              <a:t>并发调度的可串行性</a:t>
            </a:r>
            <a:endParaRPr lang="zh-CN" altLang="en-US" sz="3200" b="0" dirty="0">
              <a:solidFill>
                <a:srgbClr val="3333FF"/>
              </a:solidFill>
              <a:latin typeface="+mn-ea"/>
              <a:ea typeface="+mn-ea"/>
            </a:endParaRPr>
          </a:p>
        </p:txBody>
      </p:sp>
      <p:sp>
        <p:nvSpPr>
          <p:cNvPr id="23" name="矩形 22"/>
          <p:cNvSpPr/>
          <p:nvPr/>
        </p:nvSpPr>
        <p:spPr>
          <a:xfrm>
            <a:off x="4683105" y="3799962"/>
            <a:ext cx="3057247" cy="641714"/>
          </a:xfrm>
          <a:prstGeom prst="rect">
            <a:avLst/>
          </a:prstGeom>
        </p:spPr>
        <p:txBody>
          <a:bodyPr wrap="none">
            <a:spAutoFit/>
          </a:bodyPr>
          <a:lstStyle/>
          <a:p>
            <a:pPr algn="just" fontAlgn="auto">
              <a:lnSpc>
                <a:spcPct val="130000"/>
              </a:lnSpc>
              <a:spcAft>
                <a:spcPts val="0"/>
              </a:spcAft>
            </a:pPr>
            <a:r>
              <a:rPr lang="zh-CN" altLang="en-US" sz="3200" b="0" dirty="0" smtClean="0">
                <a:latin typeface="+mn-ea"/>
                <a:ea typeface="+mn-ea"/>
              </a:rPr>
              <a:t>两段锁封锁协议</a:t>
            </a:r>
            <a:endParaRPr lang="zh-CN" altLang="en-US" sz="3200" b="0" dirty="0">
              <a:latin typeface="+mn-ea"/>
              <a:ea typeface="+mn-ea"/>
            </a:endParaRPr>
          </a:p>
        </p:txBody>
      </p:sp>
      <p:sp>
        <p:nvSpPr>
          <p:cNvPr id="24" name="矩形 23"/>
          <p:cNvSpPr/>
          <p:nvPr/>
        </p:nvSpPr>
        <p:spPr>
          <a:xfrm>
            <a:off x="4999786" y="4585692"/>
            <a:ext cx="2236510" cy="641714"/>
          </a:xfrm>
          <a:prstGeom prst="rect">
            <a:avLst/>
          </a:prstGeom>
        </p:spPr>
        <p:txBody>
          <a:bodyPr wrap="none">
            <a:spAutoFit/>
          </a:bodyPr>
          <a:lstStyle/>
          <a:p>
            <a:pPr algn="just" fontAlgn="auto">
              <a:lnSpc>
                <a:spcPct val="130000"/>
              </a:lnSpc>
              <a:spcAft>
                <a:spcPts val="0"/>
              </a:spcAft>
            </a:pPr>
            <a:r>
              <a:rPr lang="zh-CN" altLang="en-US" sz="3200" b="0" dirty="0" smtClean="0">
                <a:latin typeface="+mn-ea"/>
                <a:ea typeface="+mn-ea"/>
              </a:rPr>
              <a:t>封锁的粒度</a:t>
            </a:r>
            <a:endParaRPr lang="zh-CN" altLang="en-US" sz="3200" b="0" dirty="0">
              <a:latin typeface="+mn-ea"/>
              <a:ea typeface="+mn-ea"/>
            </a:endParaRPr>
          </a:p>
        </p:txBody>
      </p:sp>
    </p:spTree>
    <p:extLst>
      <p:ext uri="{BB962C8B-B14F-4D97-AF65-F5344CB8AC3E}">
        <p14:creationId xmlns:p14="http://schemas.microsoft.com/office/powerpoint/2010/main" val="6166382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22">
                                            <p:txEl>
                                              <p:pRg st="0" end="0"/>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4294967295"/>
          </p:nvPr>
        </p:nvSpPr>
        <p:spPr>
          <a:xfrm>
            <a:off x="1043608" y="989146"/>
            <a:ext cx="7956376" cy="4676665"/>
          </a:xfrm>
        </p:spPr>
        <p:txBody>
          <a:bodyPr>
            <a:noAutofit/>
          </a:bodyPr>
          <a:lstStyle/>
          <a:p>
            <a:pPr algn="just">
              <a:lnSpc>
                <a:spcPct val="200000"/>
              </a:lnSpc>
              <a:buFont typeface="Wingdings" pitchFamily="2" charset="2"/>
              <a:buNone/>
            </a:pPr>
            <a:r>
              <a:rPr lang="en-US" sz="3200" b="1" dirty="0">
                <a:latin typeface="+mj-ea"/>
                <a:ea typeface="+mj-ea"/>
              </a:rPr>
              <a:t>(2) </a:t>
            </a:r>
            <a:r>
              <a:rPr lang="zh-CN" altLang="en-US" sz="3200" b="1" dirty="0">
                <a:latin typeface="+mj-ea"/>
                <a:ea typeface="+mj-ea"/>
              </a:rPr>
              <a:t>交叉并发方</a:t>
            </a:r>
            <a:r>
              <a:rPr lang="zh-CN" altLang="en-US" sz="3200" b="1" dirty="0" smtClean="0">
                <a:latin typeface="+mj-ea"/>
                <a:ea typeface="+mj-ea"/>
              </a:rPr>
              <a:t>式</a:t>
            </a:r>
            <a:endParaRPr lang="zh-CN" altLang="en-US" sz="3200" b="1" dirty="0">
              <a:latin typeface="+mj-ea"/>
              <a:ea typeface="+mj-ea"/>
            </a:endParaRPr>
          </a:p>
          <a:p>
            <a:pPr algn="just">
              <a:lnSpc>
                <a:spcPct val="150000"/>
              </a:lnSpc>
              <a:spcBef>
                <a:spcPct val="50000"/>
              </a:spcBef>
              <a:buFont typeface="Wingdings" panose="05000000000000000000" pitchFamily="2" charset="2"/>
              <a:buChar char="Ø"/>
            </a:pPr>
            <a:r>
              <a:rPr lang="zh-CN" altLang="en-US" sz="2600" b="0" dirty="0">
                <a:latin typeface="幼圆" panose="02010509060101010101" pitchFamily="49" charset="-122"/>
                <a:ea typeface="幼圆" panose="02010509060101010101" pitchFamily="49" charset="-122"/>
              </a:rPr>
              <a:t>在单处理机系统中，事务的并行执行是这些并行事务的并行操作轮流交叉运行</a:t>
            </a:r>
          </a:p>
          <a:p>
            <a:pPr algn="just">
              <a:lnSpc>
                <a:spcPct val="200000"/>
              </a:lnSpc>
              <a:spcBef>
                <a:spcPct val="50000"/>
              </a:spcBef>
              <a:buFont typeface="Wingdings" panose="05000000000000000000" pitchFamily="2" charset="2"/>
              <a:buChar char="Ø"/>
            </a:pPr>
            <a:r>
              <a:rPr lang="zh-CN" altLang="en-US" sz="2600" b="0" dirty="0">
                <a:latin typeface="幼圆" panose="02010509060101010101" pitchFamily="49" charset="-122"/>
                <a:ea typeface="幼圆" panose="02010509060101010101" pitchFamily="49" charset="-122"/>
              </a:rPr>
              <a:t>单处理机系统中的并行事务并没有真正地并行运行，但能够减少处理机的空闲时间，提高系统的效率</a:t>
            </a:r>
          </a:p>
        </p:txBody>
      </p:sp>
      <p:sp>
        <p:nvSpPr>
          <p:cNvPr id="4" name="矩形 3"/>
          <p:cNvSpPr/>
          <p:nvPr/>
        </p:nvSpPr>
        <p:spPr>
          <a:xfrm>
            <a:off x="1187624" y="121196"/>
            <a:ext cx="6480720" cy="812530"/>
          </a:xfrm>
          <a:prstGeom prst="rect">
            <a:avLst/>
          </a:prstGeom>
        </p:spPr>
        <p:txBody>
          <a:bodyPr wrap="square">
            <a:spAutoFit/>
          </a:bodyPr>
          <a:lstStyle/>
          <a:p>
            <a:pPr algn="just" fontAlgn="auto">
              <a:lnSpc>
                <a:spcPct val="130000"/>
              </a:lnSpc>
              <a:spcAft>
                <a:spcPts val="0"/>
              </a:spcAft>
            </a:pPr>
            <a:r>
              <a:rPr lang="zh-CN" altLang="en-US" sz="3600" b="0" dirty="0" smtClean="0">
                <a:latin typeface="+mn-ea"/>
                <a:ea typeface="+mn-ea"/>
              </a:rPr>
              <a:t>并发</a:t>
            </a:r>
            <a:r>
              <a:rPr lang="zh-CN" altLang="en-US" sz="3600" b="0" dirty="0">
                <a:latin typeface="+mn-ea"/>
                <a:ea typeface="+mn-ea"/>
              </a:rPr>
              <a:t>控制概</a:t>
            </a:r>
            <a:r>
              <a:rPr lang="zh-CN" altLang="en-US" sz="3600" b="0" dirty="0" smtClean="0">
                <a:latin typeface="+mn-ea"/>
                <a:ea typeface="+mn-ea"/>
              </a:rPr>
              <a:t>述及事务特性回顾</a:t>
            </a:r>
            <a:endParaRPr lang="zh-CN" altLang="en-US" sz="3600" b="0" dirty="0">
              <a:latin typeface="+mn-ea"/>
              <a:ea typeface="+mn-ea"/>
            </a:endParaRPr>
          </a:p>
        </p:txBody>
      </p:sp>
      <p:sp>
        <p:nvSpPr>
          <p:cNvPr id="5" name="椭圆 4"/>
          <p:cNvSpPr/>
          <p:nvPr/>
        </p:nvSpPr>
        <p:spPr>
          <a:xfrm>
            <a:off x="323528" y="209205"/>
            <a:ext cx="576064" cy="560063"/>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smtClean="0"/>
              <a:t>1</a:t>
            </a:r>
            <a:endParaRPr lang="zh-CN" altLang="en-US" sz="3200"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500"/>
                                        <p:tgtEl>
                                          <p:spTgt spid="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fade">
                                      <p:cBhvr>
                                        <p:cTn id="12" dur="500"/>
                                        <p:tgtEl>
                                          <p:spTgt spid="7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fade">
                                      <p:cBhvr>
                                        <p:cTn id="17" dur="500"/>
                                        <p:tgtEl>
                                          <p:spTgt spid="71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1187624" y="0"/>
            <a:ext cx="4320480" cy="913284"/>
          </a:xfrm>
        </p:spPr>
        <p:txBody>
          <a:bodyPr/>
          <a:lstStyle/>
          <a:p>
            <a:pPr algn="l"/>
            <a:r>
              <a:rPr lang="zh-CN" altLang="en-US" sz="3600" dirty="0">
                <a:latin typeface="+mn-ea"/>
                <a:ea typeface="+mn-ea"/>
              </a:rPr>
              <a:t>并发调度的可串行性</a:t>
            </a:r>
          </a:p>
        </p:txBody>
      </p:sp>
      <p:sp>
        <p:nvSpPr>
          <p:cNvPr id="54275" name="Rectangle 3"/>
          <p:cNvSpPr>
            <a:spLocks noGrp="1" noChangeArrowheads="1"/>
          </p:cNvSpPr>
          <p:nvPr>
            <p:ph idx="4294967295"/>
          </p:nvPr>
        </p:nvSpPr>
        <p:spPr>
          <a:xfrm>
            <a:off x="1043608" y="1057300"/>
            <a:ext cx="8100392" cy="4320480"/>
          </a:xfrm>
        </p:spPr>
        <p:txBody>
          <a:bodyPr>
            <a:noAutofit/>
          </a:bodyPr>
          <a:lstStyle/>
          <a:p>
            <a:pPr>
              <a:lnSpc>
                <a:spcPct val="180000"/>
              </a:lnSpc>
              <a:buFont typeface="Wingdings" panose="05000000000000000000" pitchFamily="2" charset="2"/>
              <a:buChar char="u"/>
            </a:pPr>
            <a:r>
              <a:rPr lang="zh-CN" altLang="en-US" sz="3200" b="1" dirty="0" smtClean="0">
                <a:latin typeface="+mj-ea"/>
                <a:ea typeface="+mj-ea"/>
              </a:rPr>
              <a:t>问题的提出：</a:t>
            </a:r>
            <a:endParaRPr lang="en-US" sz="3200" b="1" dirty="0" smtClean="0">
              <a:latin typeface="+mj-ea"/>
              <a:ea typeface="+mj-ea"/>
            </a:endParaRPr>
          </a:p>
          <a:p>
            <a:pPr lvl="2">
              <a:lnSpc>
                <a:spcPct val="180000"/>
              </a:lnSpc>
              <a:buClrTx/>
              <a:buFont typeface="Wingdings" panose="05000000000000000000" pitchFamily="2" charset="2"/>
              <a:buChar char="Ø"/>
            </a:pPr>
            <a:r>
              <a:rPr lang="en-US" sz="2800" b="1" dirty="0" smtClean="0">
                <a:latin typeface="幼圆" panose="02010509060101010101" pitchFamily="49" charset="-122"/>
                <a:ea typeface="幼圆" panose="02010509060101010101" pitchFamily="49" charset="-122"/>
              </a:rPr>
              <a:t> DBMS</a:t>
            </a:r>
            <a:r>
              <a:rPr lang="zh-CN" altLang="en-US" sz="2800" b="1" dirty="0">
                <a:latin typeface="幼圆" panose="02010509060101010101" pitchFamily="49" charset="-122"/>
                <a:ea typeface="幼圆" panose="02010509060101010101" pitchFamily="49" charset="-122"/>
              </a:rPr>
              <a:t>对并发事务不同的调度可能会产生不同</a:t>
            </a:r>
            <a:r>
              <a:rPr lang="zh-CN" altLang="en-US" sz="2800" b="1" dirty="0" smtClean="0">
                <a:latin typeface="幼圆" panose="02010509060101010101" pitchFamily="49" charset="-122"/>
                <a:ea typeface="幼圆" panose="02010509060101010101" pitchFamily="49" charset="-122"/>
              </a:rPr>
              <a:t>的</a:t>
            </a:r>
            <a:endParaRPr lang="en-US" altLang="zh-CN" sz="2800" b="1" dirty="0" smtClean="0">
              <a:latin typeface="幼圆" panose="02010509060101010101" pitchFamily="49" charset="-122"/>
              <a:ea typeface="幼圆" panose="02010509060101010101" pitchFamily="49" charset="-122"/>
            </a:endParaRPr>
          </a:p>
          <a:p>
            <a:pPr marL="237744" lvl="2" indent="0">
              <a:lnSpc>
                <a:spcPct val="180000"/>
              </a:lnSpc>
              <a:buClrTx/>
              <a:buNone/>
            </a:pPr>
            <a:r>
              <a:rPr lang="en-US" altLang="zh-CN" sz="2800" b="1" dirty="0">
                <a:latin typeface="幼圆" panose="02010509060101010101" pitchFamily="49" charset="-122"/>
                <a:ea typeface="幼圆" panose="02010509060101010101" pitchFamily="49" charset="-122"/>
              </a:rPr>
              <a:t> </a:t>
            </a:r>
            <a:r>
              <a:rPr lang="en-US" altLang="zh-CN" sz="2800" b="1" dirty="0" smtClean="0">
                <a:latin typeface="幼圆" panose="02010509060101010101" pitchFamily="49" charset="-122"/>
                <a:ea typeface="幼圆" panose="02010509060101010101" pitchFamily="49" charset="-122"/>
              </a:rPr>
              <a:t>  </a:t>
            </a:r>
            <a:r>
              <a:rPr lang="zh-CN" altLang="en-US" sz="2800" b="1" dirty="0" smtClean="0">
                <a:latin typeface="幼圆" panose="02010509060101010101" pitchFamily="49" charset="-122"/>
                <a:ea typeface="幼圆" panose="02010509060101010101" pitchFamily="49" charset="-122"/>
              </a:rPr>
              <a:t>结果吗？</a:t>
            </a:r>
            <a:endParaRPr lang="zh-CN" altLang="en-US" sz="2800" b="1" dirty="0">
              <a:latin typeface="幼圆" panose="02010509060101010101" pitchFamily="49" charset="-122"/>
              <a:ea typeface="幼圆" panose="02010509060101010101" pitchFamily="49" charset="-122"/>
            </a:endParaRPr>
          </a:p>
          <a:p>
            <a:pPr lvl="2">
              <a:lnSpc>
                <a:spcPct val="180000"/>
              </a:lnSpc>
              <a:buClrTx/>
              <a:buFont typeface="Wingdings" panose="05000000000000000000" pitchFamily="2" charset="2"/>
              <a:buChar char="Ø"/>
            </a:pPr>
            <a:r>
              <a:rPr lang="zh-CN" altLang="en-US" sz="2800" b="1" dirty="0" smtClean="0">
                <a:latin typeface="幼圆" panose="02010509060101010101" pitchFamily="49" charset="-122"/>
                <a:ea typeface="幼圆" panose="02010509060101010101" pitchFamily="49" charset="-122"/>
              </a:rPr>
              <a:t> 什</a:t>
            </a:r>
            <a:r>
              <a:rPr lang="zh-CN" altLang="en-US" sz="2800" b="1" dirty="0">
                <a:latin typeface="幼圆" panose="02010509060101010101" pitchFamily="49" charset="-122"/>
                <a:ea typeface="幼圆" panose="02010509060101010101" pitchFamily="49" charset="-122"/>
              </a:rPr>
              <a:t>么样的调度是正确的？</a:t>
            </a:r>
          </a:p>
        </p:txBody>
      </p:sp>
      <p:sp>
        <p:nvSpPr>
          <p:cNvPr id="4" name="椭圆 3"/>
          <p:cNvSpPr/>
          <p:nvPr/>
        </p:nvSpPr>
        <p:spPr>
          <a:xfrm>
            <a:off x="395536" y="265212"/>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4</a:t>
            </a:r>
            <a:endParaRPr lang="zh-CN" alt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idx="4294967295"/>
          </p:nvPr>
        </p:nvSpPr>
        <p:spPr>
          <a:xfrm>
            <a:off x="1193985" y="1201316"/>
            <a:ext cx="7842511" cy="4176464"/>
          </a:xfrm>
        </p:spPr>
        <p:txBody>
          <a:bodyPr>
            <a:noAutofit/>
          </a:bodyPr>
          <a:lstStyle/>
          <a:p>
            <a:pPr>
              <a:lnSpc>
                <a:spcPct val="170000"/>
              </a:lnSpc>
              <a:buFont typeface="Wingdings" pitchFamily="2" charset="2"/>
              <a:buNone/>
            </a:pPr>
            <a:r>
              <a:rPr lang="en-US" sz="2800" b="1" dirty="0">
                <a:latin typeface="+mj-ea"/>
                <a:ea typeface="+mj-ea"/>
              </a:rPr>
              <a:t>【</a:t>
            </a:r>
            <a:r>
              <a:rPr lang="zh-CN" altLang="en-US" sz="2800" b="1" dirty="0">
                <a:latin typeface="+mj-ea"/>
                <a:ea typeface="+mj-ea"/>
              </a:rPr>
              <a:t>例</a:t>
            </a:r>
            <a:r>
              <a:rPr lang="en-US" sz="2800" b="1" dirty="0">
                <a:latin typeface="+mj-ea"/>
                <a:ea typeface="+mj-ea"/>
              </a:rPr>
              <a:t>】</a:t>
            </a:r>
            <a:r>
              <a:rPr lang="zh-CN" altLang="en-US" sz="2800" b="1" dirty="0">
                <a:latin typeface="幼圆" panose="02010509060101010101" pitchFamily="49" charset="-122"/>
                <a:ea typeface="幼圆" panose="02010509060101010101" pitchFamily="49" charset="-122"/>
              </a:rPr>
              <a:t>现在有两个事务，分别包含下列操作：</a:t>
            </a:r>
          </a:p>
          <a:p>
            <a:pPr lvl="4">
              <a:lnSpc>
                <a:spcPct val="170000"/>
              </a:lnSpc>
            </a:pPr>
            <a:r>
              <a:rPr lang="zh-CN" altLang="en-US" sz="2800" dirty="0" smtClean="0">
                <a:latin typeface="幼圆" panose="02010509060101010101" pitchFamily="49" charset="-122"/>
                <a:ea typeface="幼圆" panose="02010509060101010101" pitchFamily="49" charset="-122"/>
              </a:rPr>
              <a:t> 事</a:t>
            </a:r>
            <a:r>
              <a:rPr lang="zh-CN" altLang="en-US" sz="2800" dirty="0">
                <a:latin typeface="幼圆" panose="02010509060101010101" pitchFamily="49" charset="-122"/>
                <a:ea typeface="幼圆" panose="02010509060101010101" pitchFamily="49" charset="-122"/>
              </a:rPr>
              <a:t>务</a:t>
            </a:r>
            <a:r>
              <a:rPr lang="en-US" sz="2800" dirty="0">
                <a:latin typeface="幼圆" panose="02010509060101010101" pitchFamily="49" charset="-122"/>
                <a:ea typeface="幼圆" panose="02010509060101010101" pitchFamily="49" charset="-122"/>
              </a:rPr>
              <a:t>T1</a:t>
            </a:r>
            <a:r>
              <a:rPr lang="zh-CN" altLang="en-US" sz="2800" dirty="0">
                <a:latin typeface="幼圆" panose="02010509060101010101" pitchFamily="49" charset="-122"/>
                <a:ea typeface="幼圆" panose="02010509060101010101" pitchFamily="49" charset="-122"/>
              </a:rPr>
              <a:t>：读</a:t>
            </a:r>
            <a:r>
              <a:rPr lang="en-US" sz="2800" dirty="0">
                <a:latin typeface="幼圆" panose="02010509060101010101" pitchFamily="49" charset="-122"/>
                <a:ea typeface="幼圆" panose="02010509060101010101" pitchFamily="49" charset="-122"/>
              </a:rPr>
              <a:t>B</a:t>
            </a:r>
            <a:r>
              <a:rPr lang="zh-CN" altLang="en-US" sz="2800" dirty="0">
                <a:latin typeface="幼圆" panose="02010509060101010101" pitchFamily="49" charset="-122"/>
                <a:ea typeface="幼圆" panose="02010509060101010101" pitchFamily="49" charset="-122"/>
              </a:rPr>
              <a:t>；</a:t>
            </a:r>
            <a:r>
              <a:rPr lang="en-US" sz="2800" dirty="0">
                <a:latin typeface="幼圆" panose="02010509060101010101" pitchFamily="49" charset="-122"/>
                <a:ea typeface="幼圆" panose="02010509060101010101" pitchFamily="49" charset="-122"/>
              </a:rPr>
              <a:t>A=B+1</a:t>
            </a:r>
            <a:r>
              <a:rPr lang="zh-CN" altLang="en-US" sz="2800" dirty="0">
                <a:latin typeface="幼圆" panose="02010509060101010101" pitchFamily="49" charset="-122"/>
                <a:ea typeface="幼圆" panose="02010509060101010101" pitchFamily="49" charset="-122"/>
              </a:rPr>
              <a:t>；写回</a:t>
            </a:r>
            <a:r>
              <a:rPr lang="en-US" sz="2800" dirty="0">
                <a:latin typeface="幼圆" panose="02010509060101010101" pitchFamily="49" charset="-122"/>
                <a:ea typeface="幼圆" panose="02010509060101010101" pitchFamily="49" charset="-122"/>
              </a:rPr>
              <a:t>A</a:t>
            </a:r>
          </a:p>
          <a:p>
            <a:pPr lvl="4">
              <a:lnSpc>
                <a:spcPct val="170000"/>
              </a:lnSpc>
            </a:pPr>
            <a:r>
              <a:rPr lang="zh-CN" altLang="en-US" sz="2800" dirty="0" smtClean="0">
                <a:latin typeface="幼圆" panose="02010509060101010101" pitchFamily="49" charset="-122"/>
                <a:ea typeface="幼圆" panose="02010509060101010101" pitchFamily="49" charset="-122"/>
              </a:rPr>
              <a:t> 事</a:t>
            </a:r>
            <a:r>
              <a:rPr lang="zh-CN" altLang="en-US" sz="2800" dirty="0">
                <a:latin typeface="幼圆" panose="02010509060101010101" pitchFamily="49" charset="-122"/>
                <a:ea typeface="幼圆" panose="02010509060101010101" pitchFamily="49" charset="-122"/>
              </a:rPr>
              <a:t>务</a:t>
            </a:r>
            <a:r>
              <a:rPr lang="en-US" sz="2800" dirty="0">
                <a:latin typeface="幼圆" panose="02010509060101010101" pitchFamily="49" charset="-122"/>
                <a:ea typeface="幼圆" panose="02010509060101010101" pitchFamily="49" charset="-122"/>
              </a:rPr>
              <a:t>T2</a:t>
            </a:r>
            <a:r>
              <a:rPr lang="zh-CN" altLang="en-US" sz="2800" dirty="0">
                <a:latin typeface="幼圆" panose="02010509060101010101" pitchFamily="49" charset="-122"/>
                <a:ea typeface="幼圆" panose="02010509060101010101" pitchFamily="49" charset="-122"/>
              </a:rPr>
              <a:t>：读</a:t>
            </a:r>
            <a:r>
              <a:rPr lang="en-US" sz="2800" dirty="0">
                <a:latin typeface="幼圆" panose="02010509060101010101" pitchFamily="49" charset="-122"/>
                <a:ea typeface="幼圆" panose="02010509060101010101" pitchFamily="49" charset="-122"/>
              </a:rPr>
              <a:t>A</a:t>
            </a:r>
            <a:r>
              <a:rPr lang="zh-CN" altLang="en-US" sz="2800" dirty="0">
                <a:latin typeface="幼圆" panose="02010509060101010101" pitchFamily="49" charset="-122"/>
                <a:ea typeface="幼圆" panose="02010509060101010101" pitchFamily="49" charset="-122"/>
              </a:rPr>
              <a:t>；</a:t>
            </a:r>
            <a:r>
              <a:rPr lang="en-US" sz="2800" dirty="0">
                <a:latin typeface="幼圆" panose="02010509060101010101" pitchFamily="49" charset="-122"/>
                <a:ea typeface="幼圆" panose="02010509060101010101" pitchFamily="49" charset="-122"/>
              </a:rPr>
              <a:t>B=A+1</a:t>
            </a:r>
            <a:r>
              <a:rPr lang="zh-CN" altLang="en-US" sz="2800" dirty="0">
                <a:latin typeface="幼圆" panose="02010509060101010101" pitchFamily="49" charset="-122"/>
                <a:ea typeface="幼圆" panose="02010509060101010101" pitchFamily="49" charset="-122"/>
              </a:rPr>
              <a:t>；写回</a:t>
            </a:r>
            <a:r>
              <a:rPr lang="en-US" sz="2800" dirty="0">
                <a:latin typeface="幼圆" panose="02010509060101010101" pitchFamily="49" charset="-122"/>
                <a:ea typeface="幼圆" panose="02010509060101010101" pitchFamily="49" charset="-122"/>
              </a:rPr>
              <a:t>B</a:t>
            </a:r>
          </a:p>
          <a:p>
            <a:pPr lvl="1">
              <a:lnSpc>
                <a:spcPct val="170000"/>
              </a:lnSpc>
              <a:buFont typeface="Wingdings" pitchFamily="2" charset="2"/>
              <a:buNone/>
            </a:pPr>
            <a:r>
              <a:rPr lang="zh-CN" altLang="en-US" sz="2800" b="1" dirty="0" smtClean="0">
                <a:latin typeface="幼圆" panose="02010509060101010101" pitchFamily="49" charset="-122"/>
                <a:ea typeface="幼圆" panose="02010509060101010101" pitchFamily="49" charset="-122"/>
              </a:rPr>
              <a:t>   现</a:t>
            </a:r>
            <a:r>
              <a:rPr lang="zh-CN" altLang="en-US" sz="2800" b="1" dirty="0">
                <a:latin typeface="幼圆" panose="02010509060101010101" pitchFamily="49" charset="-122"/>
                <a:ea typeface="幼圆" panose="02010509060101010101" pitchFamily="49" charset="-122"/>
              </a:rPr>
              <a:t>给出对这两个事务不同的调度策略 </a:t>
            </a:r>
          </a:p>
        </p:txBody>
      </p:sp>
      <p:sp>
        <p:nvSpPr>
          <p:cNvPr id="4" name="Rectangle 2"/>
          <p:cNvSpPr txBox="1">
            <a:spLocks noChangeArrowheads="1"/>
          </p:cNvSpPr>
          <p:nvPr/>
        </p:nvSpPr>
        <p:spPr>
          <a:xfrm>
            <a:off x="1187624" y="0"/>
            <a:ext cx="4320480"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600" b="0" smtClean="0">
                <a:latin typeface="+mn-ea"/>
                <a:ea typeface="+mn-ea"/>
              </a:rPr>
              <a:t>并发调度的可串行性</a:t>
            </a:r>
            <a:endParaRPr lang="zh-CN" altLang="en-US" sz="3600" b="0" dirty="0">
              <a:latin typeface="+mn-ea"/>
              <a:ea typeface="+mn-ea"/>
            </a:endParaRPr>
          </a:p>
        </p:txBody>
      </p:sp>
      <p:sp>
        <p:nvSpPr>
          <p:cNvPr id="5" name="椭圆 4"/>
          <p:cNvSpPr/>
          <p:nvPr/>
        </p:nvSpPr>
        <p:spPr>
          <a:xfrm>
            <a:off x="395536" y="265212"/>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4</a:t>
            </a:r>
            <a:endParaRPr lang="zh-CN" alt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7346" name="Rectangle 2"/>
              <p:cNvSpPr>
                <a:spLocks noGrp="1" noChangeArrowheads="1"/>
              </p:cNvSpPr>
              <p:nvPr>
                <p:ph type="title" idx="4294967295"/>
              </p:nvPr>
            </p:nvSpPr>
            <p:spPr>
              <a:xfrm>
                <a:off x="1080120" y="1457672"/>
                <a:ext cx="4283968" cy="528638"/>
              </a:xfrm>
            </p:spPr>
            <p:txBody>
              <a:bodyPr/>
              <a:lstStyle/>
              <a:p>
                <a:pPr algn="l"/>
                <a:r>
                  <a:rPr lang="zh-CN" altLang="en-US" sz="3200" b="1" dirty="0" smtClean="0">
                    <a:latin typeface="+mj-ea"/>
                  </a:rPr>
                  <a:t>串</a:t>
                </a:r>
                <a:r>
                  <a:rPr lang="zh-CN" altLang="en-US" sz="3200" b="1" dirty="0" smtClean="0">
                    <a:latin typeface="+mj-ea"/>
                  </a:rPr>
                  <a:t>行</a:t>
                </a:r>
                <a:r>
                  <a:rPr lang="zh-CN" altLang="en-US" sz="3200" b="1" dirty="0" smtClean="0">
                    <a:latin typeface="+mj-ea"/>
                  </a:rPr>
                  <a:t>执行    </a:t>
                </a:r>
                <a14:m>
                  <m:oMath xmlns:m="http://schemas.openxmlformats.org/officeDocument/2006/math">
                    <m:sSub>
                      <m:sSubPr>
                        <m:ctrlPr>
                          <a:rPr lang="en-US" altLang="zh-CN" sz="3200" b="1" i="1" smtClean="0">
                            <a:latin typeface="Cambria Math"/>
                          </a:rPr>
                        </m:ctrlPr>
                      </m:sSubPr>
                      <m:e>
                        <m:r>
                          <a:rPr lang="en-US" altLang="zh-CN" sz="3200" b="1" i="1" smtClean="0">
                            <a:latin typeface="Cambria Math"/>
                          </a:rPr>
                          <m:t>𝑻</m:t>
                        </m:r>
                      </m:e>
                      <m:sub>
                        <m:r>
                          <a:rPr lang="en-US" altLang="zh-CN" sz="3200" b="1" i="1" smtClean="0">
                            <a:latin typeface="Cambria Math"/>
                          </a:rPr>
                          <m:t>𝟏</m:t>
                        </m:r>
                      </m:sub>
                    </m:sSub>
                    <m:r>
                      <a:rPr lang="en-US" altLang="zh-CN" sz="3200" b="1" i="1" smtClean="0">
                        <a:latin typeface="Cambria Math"/>
                        <a:ea typeface="Cambria Math"/>
                      </a:rPr>
                      <m:t>→</m:t>
                    </m:r>
                    <m:sSub>
                      <m:sSubPr>
                        <m:ctrlPr>
                          <a:rPr lang="en-US" altLang="zh-CN" sz="3200" b="1" i="1" smtClean="0">
                            <a:latin typeface="Cambria Math"/>
                            <a:ea typeface="Cambria Math"/>
                          </a:rPr>
                        </m:ctrlPr>
                      </m:sSubPr>
                      <m:e>
                        <m:r>
                          <a:rPr lang="en-US" altLang="zh-CN" sz="3200" b="1" i="1" smtClean="0">
                            <a:latin typeface="Cambria Math"/>
                            <a:ea typeface="Cambria Math"/>
                          </a:rPr>
                          <m:t>𝑻</m:t>
                        </m:r>
                      </m:e>
                      <m:sub>
                        <m:r>
                          <a:rPr lang="en-US" altLang="zh-CN" sz="3200" b="1" i="1" smtClean="0">
                            <a:latin typeface="Cambria Math"/>
                            <a:ea typeface="Cambria Math"/>
                          </a:rPr>
                          <m:t>𝟐</m:t>
                        </m:r>
                      </m:sub>
                    </m:sSub>
                  </m:oMath>
                </a14:m>
                <a:endParaRPr lang="zh-CN" altLang="en-US" sz="3200" b="1" dirty="0">
                  <a:latin typeface="+mj-ea"/>
                </a:endParaRPr>
              </a:p>
            </p:txBody>
          </p:sp>
        </mc:Choice>
        <mc:Fallback>
          <p:sp>
            <p:nvSpPr>
              <p:cNvPr id="57346" name="Rectangle 2"/>
              <p:cNvSpPr>
                <a:spLocks noGrp="1" noRot="1" noChangeAspect="1" noMove="1" noResize="1" noEditPoints="1" noAdjustHandles="1" noChangeArrowheads="1" noChangeShapeType="1" noTextEdit="1"/>
              </p:cNvSpPr>
              <p:nvPr>
                <p:ph type="title" idx="4294967295"/>
              </p:nvPr>
            </p:nvSpPr>
            <p:spPr>
              <a:xfrm>
                <a:off x="1080120" y="1457672"/>
                <a:ext cx="4283968" cy="528638"/>
              </a:xfrm>
              <a:blipFill rotWithShape="1">
                <a:blip r:embed="rId2"/>
                <a:stretch>
                  <a:fillRect l="-3556" t="-19540" b="-42529"/>
                </a:stretch>
              </a:blipFill>
            </p:spPr>
            <p:txBody>
              <a:bodyPr/>
              <a:lstStyle/>
              <a:p>
                <a:r>
                  <a:rPr lang="zh-CN" altLang="en-US">
                    <a:noFill/>
                  </a:rPr>
                  <a:t> </a:t>
                </a:r>
              </a:p>
            </p:txBody>
          </p:sp>
        </mc:Fallback>
      </mc:AlternateContent>
      <p:graphicFrame>
        <p:nvGraphicFramePr>
          <p:cNvPr id="57347" name="Group 3"/>
          <p:cNvGraphicFramePr>
            <a:graphicFrameLocks noGrp="1"/>
          </p:cNvGraphicFramePr>
          <p:nvPr>
            <p:ph type="tbl" idx="4294967295"/>
            <p:extLst>
              <p:ext uri="{D42A27DB-BD31-4B8C-83A1-F6EECF244321}">
                <p14:modId xmlns:p14="http://schemas.microsoft.com/office/powerpoint/2010/main" val="2127022141"/>
              </p:ext>
            </p:extLst>
          </p:nvPr>
        </p:nvGraphicFramePr>
        <p:xfrm>
          <a:off x="5868144" y="985292"/>
          <a:ext cx="2376264" cy="4697412"/>
        </p:xfrm>
        <a:graphic>
          <a:graphicData uri="http://schemas.openxmlformats.org/drawingml/2006/table">
            <a:tbl>
              <a:tblPr>
                <a:tableStyleId>{0505E3EF-67EA-436B-97B2-0124C06EBD24}</a:tableStyleId>
              </a:tblPr>
              <a:tblGrid>
                <a:gridCol w="1224136"/>
                <a:gridCol w="1152128"/>
              </a:tblGrid>
              <a:tr h="357564">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400" b="1" u="none" strike="noStrike" cap="none" normalizeH="0" baseline="0" dirty="0" smtClean="0">
                          <a:ln>
                            <a:noFill/>
                          </a:ln>
                          <a:effectLst/>
                          <a:latin typeface="+mj-ea"/>
                          <a:ea typeface="+mj-ea"/>
                        </a:rPr>
                        <a:t>T</a:t>
                      </a:r>
                      <a:r>
                        <a:rPr kumimoji="0" lang="en-US" sz="1400" b="1" u="none" strike="noStrike" cap="none" normalizeH="0" baseline="-30000" dirty="0" smtClean="0">
                          <a:ln>
                            <a:noFill/>
                          </a:ln>
                          <a:effectLst/>
                          <a:latin typeface="+mj-ea"/>
                          <a:ea typeface="+mj-ea"/>
                        </a:rPr>
                        <a:t>1</a:t>
                      </a:r>
                      <a:endParaRPr kumimoji="0" lang="en-US" sz="1400" b="1" i="0" u="none" strike="noStrike" cap="none" normalizeH="0" baseline="0" dirty="0" smtClean="0">
                        <a:ln>
                          <a:noFill/>
                        </a:ln>
                        <a:solidFill>
                          <a:schemeClr val="tx1"/>
                        </a:solidFill>
                        <a:effectLst/>
                        <a:latin typeface="+mj-ea"/>
                        <a:ea typeface="+mj-ea"/>
                      </a:endParaRPr>
                    </a:p>
                  </a:txBody>
                  <a:tcPr marT="38100" marB="3810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400" b="1" u="none" strike="noStrike" cap="none" normalizeH="0" baseline="0" smtClean="0">
                          <a:ln>
                            <a:noFill/>
                          </a:ln>
                          <a:effectLst/>
                          <a:latin typeface="+mj-ea"/>
                          <a:ea typeface="+mj-ea"/>
                        </a:rPr>
                        <a:t>T</a:t>
                      </a:r>
                      <a:r>
                        <a:rPr kumimoji="0" lang="en-US" sz="1400" b="1" u="none" strike="noStrike" cap="none" normalizeH="0" baseline="-30000" smtClean="0">
                          <a:ln>
                            <a:noFill/>
                          </a:ln>
                          <a:effectLst/>
                          <a:latin typeface="+mj-ea"/>
                          <a:ea typeface="+mj-ea"/>
                        </a:rPr>
                        <a:t>2</a:t>
                      </a:r>
                      <a:endParaRPr kumimoji="0" lang="en-US" sz="1400" b="1" i="0" u="none" strike="noStrike" cap="none" normalizeH="0" baseline="0" smtClean="0">
                        <a:ln>
                          <a:noFill/>
                        </a:ln>
                        <a:solidFill>
                          <a:schemeClr val="tx1"/>
                        </a:solidFill>
                        <a:effectLst/>
                        <a:latin typeface="+mj-ea"/>
                        <a:ea typeface="+mj-ea"/>
                      </a:endParaRPr>
                    </a:p>
                  </a:txBody>
                  <a:tcPr marT="38100" marB="38100" horzOverflow="overflow"/>
                </a:tc>
              </a:tr>
              <a:tr h="309889">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400" b="1" u="none" strike="noStrike" cap="none" normalizeH="0" baseline="0" smtClean="0">
                          <a:ln>
                            <a:noFill/>
                          </a:ln>
                          <a:effectLst/>
                          <a:latin typeface="+mj-ea"/>
                          <a:ea typeface="+mj-ea"/>
                        </a:rPr>
                        <a:t>Slock B</a:t>
                      </a:r>
                      <a:endParaRPr kumimoji="0" lang="en-US" sz="14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400" b="1" i="0" u="none" strike="noStrike" cap="none" normalizeH="0" baseline="0" smtClean="0">
                        <a:ln>
                          <a:noFill/>
                        </a:ln>
                        <a:solidFill>
                          <a:schemeClr val="tx1"/>
                        </a:solidFill>
                        <a:effectLst/>
                        <a:latin typeface="+mj-ea"/>
                        <a:ea typeface="+mj-ea"/>
                      </a:endParaRPr>
                    </a:p>
                  </a:txBody>
                  <a:tcPr marT="38100" marB="38100" horzOverflow="overflow"/>
                </a:tc>
              </a:tr>
              <a:tr h="309889">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400" b="1" u="none" strike="noStrike" cap="none" normalizeH="0" baseline="0" dirty="0" smtClean="0">
                          <a:ln>
                            <a:noFill/>
                          </a:ln>
                          <a:effectLst/>
                          <a:latin typeface="+mj-ea"/>
                          <a:ea typeface="+mj-ea"/>
                        </a:rPr>
                        <a:t>Y=R(B)=2</a:t>
                      </a:r>
                      <a:endParaRPr kumimoji="0" lang="en-US" sz="1400" b="1" i="0" u="none" strike="noStrike" cap="none" normalizeH="0" baseline="0" dirty="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400" b="1" i="0" u="none" strike="noStrike" cap="none" normalizeH="0" baseline="0" smtClean="0">
                        <a:ln>
                          <a:noFill/>
                        </a:ln>
                        <a:solidFill>
                          <a:schemeClr val="tx1"/>
                        </a:solidFill>
                        <a:effectLst/>
                        <a:latin typeface="+mj-ea"/>
                        <a:ea typeface="+mj-ea"/>
                      </a:endParaRPr>
                    </a:p>
                  </a:txBody>
                  <a:tcPr marT="38100" marB="38100" horzOverflow="overflow"/>
                </a:tc>
              </a:tr>
              <a:tr h="309889">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400" b="1" u="none" strike="noStrike" cap="none" normalizeH="0" baseline="0" smtClean="0">
                          <a:ln>
                            <a:noFill/>
                          </a:ln>
                          <a:effectLst/>
                          <a:latin typeface="+mj-ea"/>
                          <a:ea typeface="+mj-ea"/>
                        </a:rPr>
                        <a:t>Unlock B</a:t>
                      </a:r>
                      <a:endParaRPr kumimoji="0" lang="en-US" sz="14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400" b="1" i="0" u="none" strike="noStrike" cap="none" normalizeH="0" baseline="0" dirty="0" smtClean="0">
                        <a:ln>
                          <a:noFill/>
                        </a:ln>
                        <a:solidFill>
                          <a:schemeClr val="tx1"/>
                        </a:solidFill>
                        <a:effectLst/>
                        <a:latin typeface="+mj-ea"/>
                        <a:ea typeface="+mj-ea"/>
                      </a:endParaRPr>
                    </a:p>
                  </a:txBody>
                  <a:tcPr marT="38100" marB="38100" horzOverflow="overflow"/>
                </a:tc>
              </a:tr>
              <a:tr h="309889">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400" b="1" u="none" strike="noStrike" cap="none" normalizeH="0" baseline="0" smtClean="0">
                          <a:ln>
                            <a:noFill/>
                          </a:ln>
                          <a:effectLst/>
                          <a:latin typeface="+mj-ea"/>
                          <a:ea typeface="+mj-ea"/>
                        </a:rPr>
                        <a:t>Xlock A</a:t>
                      </a:r>
                      <a:endParaRPr kumimoji="0" lang="en-US" sz="14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400" b="1" i="0" u="none" strike="noStrike" cap="none" normalizeH="0" baseline="0" smtClean="0">
                        <a:ln>
                          <a:noFill/>
                        </a:ln>
                        <a:solidFill>
                          <a:schemeClr val="tx1"/>
                        </a:solidFill>
                        <a:effectLst/>
                        <a:latin typeface="+mj-ea"/>
                        <a:ea typeface="+mj-ea"/>
                      </a:endParaRPr>
                    </a:p>
                  </a:txBody>
                  <a:tcPr marT="38100" marB="38100" horzOverflow="overflow"/>
                </a:tc>
              </a:tr>
              <a:tr h="309889">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400" b="1" u="none" strike="noStrike" cap="none" normalizeH="0" baseline="0" smtClean="0">
                          <a:ln>
                            <a:noFill/>
                          </a:ln>
                          <a:effectLst/>
                          <a:latin typeface="+mj-ea"/>
                          <a:ea typeface="+mj-ea"/>
                        </a:rPr>
                        <a:t>A=Y+1=3</a:t>
                      </a:r>
                      <a:endParaRPr kumimoji="0" lang="en-US" sz="14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400" b="1" i="0" u="none" strike="noStrike" cap="none" normalizeH="0" baseline="0" dirty="0" smtClean="0">
                        <a:ln>
                          <a:noFill/>
                        </a:ln>
                        <a:solidFill>
                          <a:schemeClr val="tx1"/>
                        </a:solidFill>
                        <a:effectLst/>
                        <a:latin typeface="+mj-ea"/>
                        <a:ea typeface="+mj-ea"/>
                      </a:endParaRPr>
                    </a:p>
                  </a:txBody>
                  <a:tcPr marT="38100" marB="38100" horzOverflow="overflow"/>
                </a:tc>
              </a:tr>
              <a:tr h="309889">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400" b="1" u="none" strike="noStrike" cap="none" normalizeH="0" baseline="0" smtClean="0">
                          <a:ln>
                            <a:noFill/>
                          </a:ln>
                          <a:effectLst/>
                          <a:latin typeface="+mj-ea"/>
                          <a:ea typeface="+mj-ea"/>
                        </a:rPr>
                        <a:t>W(A)</a:t>
                      </a:r>
                      <a:endParaRPr kumimoji="0" lang="en-US" sz="14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400" b="1" i="0" u="none" strike="noStrike" cap="none" normalizeH="0" baseline="0" smtClean="0">
                        <a:ln>
                          <a:noFill/>
                        </a:ln>
                        <a:solidFill>
                          <a:schemeClr val="tx1"/>
                        </a:solidFill>
                        <a:effectLst/>
                        <a:latin typeface="+mj-ea"/>
                        <a:ea typeface="+mj-ea"/>
                      </a:endParaRPr>
                    </a:p>
                  </a:txBody>
                  <a:tcPr marT="38100" marB="38100" horzOverflow="overflow"/>
                </a:tc>
              </a:tr>
              <a:tr h="309889">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400" b="1" u="none" strike="noStrike" cap="none" normalizeH="0" baseline="0" smtClean="0">
                          <a:ln>
                            <a:noFill/>
                          </a:ln>
                          <a:effectLst/>
                          <a:latin typeface="+mj-ea"/>
                          <a:ea typeface="+mj-ea"/>
                        </a:rPr>
                        <a:t>Unlock A</a:t>
                      </a:r>
                      <a:endParaRPr kumimoji="0" lang="en-US" sz="14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400" b="1" i="0" u="none" strike="noStrike" cap="none" normalizeH="0" baseline="0" smtClean="0">
                        <a:ln>
                          <a:noFill/>
                        </a:ln>
                        <a:solidFill>
                          <a:schemeClr val="tx1"/>
                        </a:solidFill>
                        <a:effectLst/>
                        <a:latin typeface="+mj-ea"/>
                        <a:ea typeface="+mj-ea"/>
                      </a:endParaRPr>
                    </a:p>
                  </a:txBody>
                  <a:tcPr marT="38100" marB="38100" horzOverflow="overflow"/>
                </a:tc>
              </a:tr>
              <a:tr h="309889">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4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400" b="1" u="none" strike="noStrike" cap="none" normalizeH="0" baseline="0" smtClean="0">
                          <a:ln>
                            <a:noFill/>
                          </a:ln>
                          <a:effectLst/>
                          <a:latin typeface="+mj-ea"/>
                          <a:ea typeface="+mj-ea"/>
                        </a:rPr>
                        <a:t>Slock A</a:t>
                      </a:r>
                      <a:endParaRPr kumimoji="0" lang="en-US" sz="1400" b="1" i="0" u="none" strike="noStrike" cap="none" normalizeH="0" baseline="0" smtClean="0">
                        <a:ln>
                          <a:noFill/>
                        </a:ln>
                        <a:solidFill>
                          <a:schemeClr val="tx1"/>
                        </a:solidFill>
                        <a:effectLst/>
                        <a:latin typeface="+mj-ea"/>
                        <a:ea typeface="+mj-ea"/>
                      </a:endParaRPr>
                    </a:p>
                  </a:txBody>
                  <a:tcPr marT="38100" marB="38100" horzOverflow="overflow"/>
                </a:tc>
              </a:tr>
              <a:tr h="309889">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4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400" b="1" u="none" strike="noStrike" cap="none" normalizeH="0" baseline="0" smtClean="0">
                          <a:ln>
                            <a:noFill/>
                          </a:ln>
                          <a:effectLst/>
                          <a:latin typeface="+mj-ea"/>
                          <a:ea typeface="+mj-ea"/>
                        </a:rPr>
                        <a:t>X=R(A)=3</a:t>
                      </a:r>
                      <a:endParaRPr kumimoji="0" lang="en-US" sz="1400" b="1" i="0" u="none" strike="noStrike" cap="none" normalizeH="0" baseline="0" smtClean="0">
                        <a:ln>
                          <a:noFill/>
                        </a:ln>
                        <a:solidFill>
                          <a:schemeClr val="tx1"/>
                        </a:solidFill>
                        <a:effectLst/>
                        <a:latin typeface="+mj-ea"/>
                        <a:ea typeface="+mj-ea"/>
                      </a:endParaRPr>
                    </a:p>
                  </a:txBody>
                  <a:tcPr marT="38100" marB="38100" horzOverflow="overflow"/>
                </a:tc>
              </a:tr>
              <a:tr h="309889">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4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400" b="1" u="none" strike="noStrike" cap="none" normalizeH="0" baseline="0" dirty="0" smtClean="0">
                          <a:ln>
                            <a:noFill/>
                          </a:ln>
                          <a:effectLst/>
                          <a:latin typeface="+mj-ea"/>
                          <a:ea typeface="+mj-ea"/>
                        </a:rPr>
                        <a:t>Unlock A</a:t>
                      </a:r>
                      <a:endParaRPr kumimoji="0" lang="en-US" sz="1400" b="1" i="0" u="none" strike="noStrike" cap="none" normalizeH="0" baseline="0" dirty="0" smtClean="0">
                        <a:ln>
                          <a:noFill/>
                        </a:ln>
                        <a:solidFill>
                          <a:schemeClr val="tx1"/>
                        </a:solidFill>
                        <a:effectLst/>
                        <a:latin typeface="+mj-ea"/>
                        <a:ea typeface="+mj-ea"/>
                      </a:endParaRPr>
                    </a:p>
                  </a:txBody>
                  <a:tcPr marT="38100" marB="38100" horzOverflow="overflow"/>
                </a:tc>
              </a:tr>
              <a:tr h="309889">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4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400" b="1" u="none" strike="noStrike" cap="none" normalizeH="0" baseline="0" smtClean="0">
                          <a:ln>
                            <a:noFill/>
                          </a:ln>
                          <a:effectLst/>
                          <a:latin typeface="+mj-ea"/>
                          <a:ea typeface="+mj-ea"/>
                        </a:rPr>
                        <a:t>Xlock B</a:t>
                      </a:r>
                      <a:endParaRPr kumimoji="0" lang="en-US" sz="1400" b="1" i="0" u="none" strike="noStrike" cap="none" normalizeH="0" baseline="0" smtClean="0">
                        <a:ln>
                          <a:noFill/>
                        </a:ln>
                        <a:solidFill>
                          <a:schemeClr val="tx1"/>
                        </a:solidFill>
                        <a:effectLst/>
                        <a:latin typeface="+mj-ea"/>
                        <a:ea typeface="+mj-ea"/>
                      </a:endParaRPr>
                    </a:p>
                  </a:txBody>
                  <a:tcPr marT="38100" marB="38100" horzOverflow="overflow"/>
                </a:tc>
              </a:tr>
              <a:tr h="309889">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4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400" b="1" u="none" strike="noStrike" cap="none" normalizeH="0" baseline="0" smtClean="0">
                          <a:ln>
                            <a:noFill/>
                          </a:ln>
                          <a:effectLst/>
                          <a:latin typeface="+mj-ea"/>
                          <a:ea typeface="+mj-ea"/>
                        </a:rPr>
                        <a:t>B=X+1=4</a:t>
                      </a:r>
                      <a:endParaRPr kumimoji="0" lang="en-US" sz="1400" b="1" i="0" u="none" strike="noStrike" cap="none" normalizeH="0" baseline="0" smtClean="0">
                        <a:ln>
                          <a:noFill/>
                        </a:ln>
                        <a:solidFill>
                          <a:schemeClr val="tx1"/>
                        </a:solidFill>
                        <a:effectLst/>
                        <a:latin typeface="+mj-ea"/>
                        <a:ea typeface="+mj-ea"/>
                      </a:endParaRPr>
                    </a:p>
                  </a:txBody>
                  <a:tcPr marT="38100" marB="38100" horzOverflow="overflow"/>
                </a:tc>
              </a:tr>
              <a:tr h="311291">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4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400" b="1" u="none" strike="noStrike" cap="none" normalizeH="0" baseline="0" smtClean="0">
                          <a:ln>
                            <a:noFill/>
                          </a:ln>
                          <a:effectLst/>
                          <a:latin typeface="+mj-ea"/>
                          <a:ea typeface="+mj-ea"/>
                        </a:rPr>
                        <a:t>W(B)</a:t>
                      </a:r>
                      <a:endParaRPr kumimoji="0" lang="en-US" sz="1400" b="1" i="0" u="none" strike="noStrike" cap="none" normalizeH="0" baseline="0" smtClean="0">
                        <a:ln>
                          <a:noFill/>
                        </a:ln>
                        <a:solidFill>
                          <a:schemeClr val="tx1"/>
                        </a:solidFill>
                        <a:effectLst/>
                        <a:latin typeface="+mj-ea"/>
                        <a:ea typeface="+mj-ea"/>
                      </a:endParaRPr>
                    </a:p>
                  </a:txBody>
                  <a:tcPr marT="38100" marB="38100" horzOverflow="overflow"/>
                </a:tc>
              </a:tr>
              <a:tr h="309889">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4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400" b="1" u="none" strike="noStrike" cap="none" normalizeH="0" baseline="0" dirty="0" smtClean="0">
                          <a:ln>
                            <a:noFill/>
                          </a:ln>
                          <a:effectLst/>
                          <a:latin typeface="+mj-ea"/>
                          <a:ea typeface="+mj-ea"/>
                        </a:rPr>
                        <a:t>Unlock B</a:t>
                      </a:r>
                      <a:endParaRPr kumimoji="0" lang="en-US" sz="1400" b="1" i="0" u="none" strike="noStrike" cap="none" normalizeH="0" baseline="0" dirty="0" smtClean="0">
                        <a:ln>
                          <a:noFill/>
                        </a:ln>
                        <a:solidFill>
                          <a:schemeClr val="tx1"/>
                        </a:solidFill>
                        <a:effectLst/>
                        <a:latin typeface="+mj-ea"/>
                        <a:ea typeface="+mj-ea"/>
                      </a:endParaRPr>
                    </a:p>
                  </a:txBody>
                  <a:tcPr marT="38100" marB="38100" horzOverflow="overflow"/>
                </a:tc>
              </a:tr>
            </a:tbl>
          </a:graphicData>
        </a:graphic>
      </p:graphicFrame>
      <p:sp>
        <p:nvSpPr>
          <p:cNvPr id="57427" name="Text Box 83"/>
          <p:cNvSpPr txBox="1">
            <a:spLocks noChangeArrowheads="1"/>
          </p:cNvSpPr>
          <p:nvPr/>
        </p:nvSpPr>
        <p:spPr bwMode="auto">
          <a:xfrm>
            <a:off x="1115616" y="2137420"/>
            <a:ext cx="4536504" cy="2677656"/>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sz="2400">
                <a:solidFill>
                  <a:schemeClr val="tx1"/>
                </a:solidFill>
                <a:latin typeface="Times New Roman" pitchFamily="18" charset="0"/>
                <a:ea typeface="宋体" pitchFamily="2" charset="-122"/>
              </a:defRPr>
            </a:lvl1pPr>
            <a:lvl2pPr algn="l">
              <a:defRPr sz="2400">
                <a:solidFill>
                  <a:schemeClr val="tx1"/>
                </a:solidFill>
                <a:latin typeface="Times New Roman" pitchFamily="18" charset="0"/>
                <a:ea typeface="宋体" pitchFamily="2" charset="-122"/>
              </a:defRPr>
            </a:lvl2pPr>
            <a:lvl3pPr algn="l">
              <a:defRPr sz="2400">
                <a:solidFill>
                  <a:schemeClr val="tx1"/>
                </a:solidFill>
                <a:latin typeface="Times New Roman" pitchFamily="18" charset="0"/>
                <a:ea typeface="宋体" pitchFamily="2" charset="-122"/>
              </a:defRPr>
            </a:lvl3pPr>
            <a:lvl4pPr algn="l">
              <a:defRPr sz="2400">
                <a:solidFill>
                  <a:schemeClr val="tx1"/>
                </a:solidFill>
                <a:latin typeface="Times New Roman" pitchFamily="18" charset="0"/>
                <a:ea typeface="宋体" pitchFamily="2" charset="-122"/>
              </a:defRPr>
            </a:lvl4pPr>
            <a:lvl5pPr algn="l">
              <a:defRPr sz="2400">
                <a:solidFill>
                  <a:schemeClr val="tx1"/>
                </a:solidFill>
                <a:latin typeface="Times New Roman" pitchFamily="18" charset="0"/>
                <a:ea typeface="宋体" pitchFamily="2" charset="-122"/>
              </a:defRPr>
            </a:lvl5pPr>
            <a:lvl6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marL="457200" indent="-457200">
              <a:lnSpc>
                <a:spcPct val="200000"/>
              </a:lnSpc>
              <a:buFont typeface="Wingdings" pitchFamily="2" charset="2"/>
              <a:buChar char="Ø"/>
            </a:pPr>
            <a:r>
              <a:rPr lang="zh-CN" altLang="en-US" sz="2800" dirty="0">
                <a:latin typeface="幼圆" panose="02010509060101010101" pitchFamily="49" charset="-122"/>
                <a:ea typeface="幼圆" panose="02010509060101010101" pitchFamily="49" charset="-122"/>
              </a:rPr>
              <a:t>假设</a:t>
            </a:r>
            <a:r>
              <a:rPr lang="en-US" sz="2800" dirty="0">
                <a:latin typeface="幼圆" panose="02010509060101010101" pitchFamily="49" charset="-122"/>
                <a:ea typeface="幼圆" panose="02010509060101010101" pitchFamily="49" charset="-122"/>
              </a:rPr>
              <a:t>A</a:t>
            </a:r>
            <a:r>
              <a:rPr lang="zh-CN" altLang="en-US" sz="2800" dirty="0">
                <a:latin typeface="幼圆" panose="02010509060101010101" pitchFamily="49" charset="-122"/>
                <a:ea typeface="幼圆" panose="02010509060101010101" pitchFamily="49" charset="-122"/>
              </a:rPr>
              <a:t>、</a:t>
            </a:r>
            <a:r>
              <a:rPr lang="en-US" sz="2800" dirty="0" smtClean="0">
                <a:latin typeface="幼圆" panose="02010509060101010101" pitchFamily="49" charset="-122"/>
                <a:ea typeface="幼圆" panose="02010509060101010101" pitchFamily="49" charset="-122"/>
              </a:rPr>
              <a:t>B </a:t>
            </a:r>
            <a:r>
              <a:rPr lang="zh-CN" altLang="en-US" sz="2800" dirty="0" smtClean="0">
                <a:latin typeface="幼圆" panose="02010509060101010101" pitchFamily="49" charset="-122"/>
                <a:ea typeface="幼圆" panose="02010509060101010101" pitchFamily="49" charset="-122"/>
              </a:rPr>
              <a:t>的</a:t>
            </a:r>
            <a:r>
              <a:rPr lang="zh-CN" altLang="en-US" sz="2800" dirty="0">
                <a:latin typeface="幼圆" panose="02010509060101010101" pitchFamily="49" charset="-122"/>
                <a:ea typeface="幼圆" panose="02010509060101010101" pitchFamily="49" charset="-122"/>
              </a:rPr>
              <a:t>初值均为</a:t>
            </a:r>
            <a:r>
              <a:rPr lang="en-US" sz="2800" dirty="0" smtClean="0">
                <a:latin typeface="幼圆" panose="02010509060101010101" pitchFamily="49" charset="-122"/>
                <a:ea typeface="幼圆" panose="02010509060101010101" pitchFamily="49" charset="-122"/>
              </a:rPr>
              <a:t>2</a:t>
            </a:r>
            <a:endParaRPr lang="en-US" sz="2800" dirty="0">
              <a:latin typeface="幼圆" panose="02010509060101010101" pitchFamily="49" charset="-122"/>
              <a:ea typeface="幼圆" panose="02010509060101010101" pitchFamily="49" charset="-122"/>
            </a:endParaRPr>
          </a:p>
          <a:p>
            <a:pPr marL="457200" indent="-457200">
              <a:lnSpc>
                <a:spcPct val="200000"/>
              </a:lnSpc>
              <a:buFont typeface="Wingdings" pitchFamily="2" charset="2"/>
              <a:buChar char="Ø"/>
            </a:pPr>
            <a:r>
              <a:rPr lang="zh-CN" altLang="en-US" sz="2800" dirty="0" smtClean="0">
                <a:latin typeface="幼圆" panose="02010509060101010101" pitchFamily="49" charset="-122"/>
                <a:ea typeface="幼圆" panose="02010509060101010101" pitchFamily="49" charset="-122"/>
              </a:rPr>
              <a:t>按</a:t>
            </a:r>
            <a:r>
              <a:rPr lang="en-US" sz="2800" dirty="0">
                <a:latin typeface="幼圆" panose="02010509060101010101" pitchFamily="49" charset="-122"/>
                <a:ea typeface="幼圆" panose="02010509060101010101" pitchFamily="49" charset="-122"/>
              </a:rPr>
              <a:t>T1→T2</a:t>
            </a:r>
            <a:r>
              <a:rPr lang="zh-CN" altLang="en-US" sz="2800" dirty="0">
                <a:latin typeface="幼圆" panose="02010509060101010101" pitchFamily="49" charset="-122"/>
                <a:ea typeface="幼圆" panose="02010509060101010101" pitchFamily="49" charset="-122"/>
              </a:rPr>
              <a:t>次序执行结果为</a:t>
            </a:r>
            <a:r>
              <a:rPr lang="en-US" sz="2800" dirty="0">
                <a:latin typeface="幼圆" panose="02010509060101010101" pitchFamily="49" charset="-122"/>
                <a:ea typeface="幼圆" panose="02010509060101010101" pitchFamily="49" charset="-122"/>
              </a:rPr>
              <a:t>A=3</a:t>
            </a:r>
            <a:r>
              <a:rPr lang="zh-CN" altLang="en-US" sz="2800" dirty="0">
                <a:latin typeface="幼圆" panose="02010509060101010101" pitchFamily="49" charset="-122"/>
                <a:ea typeface="幼圆" panose="02010509060101010101" pitchFamily="49" charset="-122"/>
              </a:rPr>
              <a:t>，</a:t>
            </a:r>
            <a:r>
              <a:rPr lang="en-US" sz="2800" dirty="0">
                <a:latin typeface="幼圆" panose="02010509060101010101" pitchFamily="49" charset="-122"/>
                <a:ea typeface="幼圆" panose="02010509060101010101" pitchFamily="49" charset="-122"/>
              </a:rPr>
              <a:t>B=4 </a:t>
            </a:r>
          </a:p>
        </p:txBody>
      </p:sp>
      <p:sp>
        <p:nvSpPr>
          <p:cNvPr id="6" name="Rectangle 2"/>
          <p:cNvSpPr txBox="1">
            <a:spLocks noChangeArrowheads="1"/>
          </p:cNvSpPr>
          <p:nvPr/>
        </p:nvSpPr>
        <p:spPr>
          <a:xfrm>
            <a:off x="1187624" y="0"/>
            <a:ext cx="4320480"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600" b="0" smtClean="0">
                <a:latin typeface="+mn-ea"/>
                <a:ea typeface="+mn-ea"/>
              </a:rPr>
              <a:t>并发调度的可串行性</a:t>
            </a:r>
            <a:endParaRPr lang="zh-CN" altLang="en-US" sz="3600" b="0" dirty="0">
              <a:latin typeface="+mn-ea"/>
              <a:ea typeface="+mn-ea"/>
            </a:endParaRPr>
          </a:p>
        </p:txBody>
      </p:sp>
      <p:sp>
        <p:nvSpPr>
          <p:cNvPr id="7" name="椭圆 6"/>
          <p:cNvSpPr/>
          <p:nvPr/>
        </p:nvSpPr>
        <p:spPr>
          <a:xfrm>
            <a:off x="395536" y="265212"/>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4</a:t>
            </a:r>
            <a:endParaRPr lang="zh-CN" alt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371" name="Group 3"/>
          <p:cNvGraphicFramePr>
            <a:graphicFrameLocks noGrp="1"/>
          </p:cNvGraphicFramePr>
          <p:nvPr>
            <p:ph type="tbl" idx="4294967295"/>
            <p:extLst>
              <p:ext uri="{D42A27DB-BD31-4B8C-83A1-F6EECF244321}">
                <p14:modId xmlns:p14="http://schemas.microsoft.com/office/powerpoint/2010/main" val="1391213761"/>
              </p:ext>
            </p:extLst>
          </p:nvPr>
        </p:nvGraphicFramePr>
        <p:xfrm>
          <a:off x="6084168" y="1057300"/>
          <a:ext cx="2520280" cy="4536507"/>
        </p:xfrm>
        <a:graphic>
          <a:graphicData uri="http://schemas.openxmlformats.org/drawingml/2006/table">
            <a:tbl>
              <a:tblPr>
                <a:tableStyleId>{0505E3EF-67EA-436B-97B2-0124C06EBD24}</a:tableStyleId>
              </a:tblPr>
              <a:tblGrid>
                <a:gridCol w="1388230"/>
                <a:gridCol w="1132050"/>
              </a:tblGrid>
              <a:tr h="349429">
                <a:tc>
                  <a:txBody>
                    <a:bodyPr/>
                    <a:lstStyle/>
                    <a:p>
                      <a:pPr marL="0" marR="0" lvl="0" indent="0" algn="ctr" defTabSz="914400" rtl="0" eaLnBrk="1" fontAlgn="base" latinLnBrk="0" hangingPunct="1">
                        <a:lnSpc>
                          <a:spcPct val="90000"/>
                        </a:lnSpc>
                        <a:spcBef>
                          <a:spcPct val="0"/>
                        </a:spcBef>
                        <a:spcAft>
                          <a:spcPct val="0"/>
                        </a:spcAft>
                        <a:buClrTx/>
                        <a:buSzTx/>
                        <a:buFont typeface="Wingdings" pitchFamily="2" charset="2"/>
                        <a:buNone/>
                        <a:tabLst/>
                      </a:pPr>
                      <a:r>
                        <a:rPr kumimoji="0" lang="en-US" sz="1500" b="1" u="none" strike="noStrike" cap="none" normalizeH="0" baseline="0" dirty="0" smtClean="0">
                          <a:ln>
                            <a:noFill/>
                          </a:ln>
                          <a:effectLst/>
                          <a:latin typeface="+mj-ea"/>
                          <a:ea typeface="+mj-ea"/>
                        </a:rPr>
                        <a:t>T</a:t>
                      </a:r>
                      <a:r>
                        <a:rPr kumimoji="0" lang="en-US" sz="1500" b="1" u="none" strike="noStrike" cap="none" normalizeH="0" baseline="-30000" dirty="0" smtClean="0">
                          <a:ln>
                            <a:noFill/>
                          </a:ln>
                          <a:effectLst/>
                          <a:latin typeface="+mj-ea"/>
                          <a:ea typeface="+mj-ea"/>
                        </a:rPr>
                        <a:t>1</a:t>
                      </a:r>
                      <a:endParaRPr kumimoji="0" lang="en-US" sz="1500" b="1" i="0" u="none" strike="noStrike" cap="none" normalizeH="0" baseline="0" dirty="0" smtClean="0">
                        <a:ln>
                          <a:noFill/>
                        </a:ln>
                        <a:solidFill>
                          <a:schemeClr val="tx1"/>
                        </a:solidFill>
                        <a:effectLst/>
                        <a:latin typeface="+mj-ea"/>
                        <a:ea typeface="+mj-ea"/>
                      </a:endParaRPr>
                    </a:p>
                  </a:txBody>
                  <a:tcPr marT="38100" marB="38100" horzOverflow="overflow"/>
                </a:tc>
                <a:tc>
                  <a:txBody>
                    <a:bodyPr/>
                    <a:lstStyle/>
                    <a:p>
                      <a:pPr marL="0" marR="0" lvl="0" indent="0" algn="ctr" defTabSz="914400" rtl="0" eaLnBrk="1" fontAlgn="base" latinLnBrk="0" hangingPunct="1">
                        <a:lnSpc>
                          <a:spcPct val="90000"/>
                        </a:lnSpc>
                        <a:spcBef>
                          <a:spcPct val="0"/>
                        </a:spcBef>
                        <a:spcAft>
                          <a:spcPct val="0"/>
                        </a:spcAft>
                        <a:buClrTx/>
                        <a:buSzTx/>
                        <a:buFont typeface="Wingdings" pitchFamily="2" charset="2"/>
                        <a:buNone/>
                        <a:tabLst/>
                      </a:pPr>
                      <a:r>
                        <a:rPr kumimoji="0" lang="en-US" sz="1500" b="1" u="none" strike="noStrike" cap="none" normalizeH="0" baseline="0" smtClean="0">
                          <a:ln>
                            <a:noFill/>
                          </a:ln>
                          <a:effectLst/>
                          <a:latin typeface="+mj-ea"/>
                          <a:ea typeface="+mj-ea"/>
                        </a:rPr>
                        <a:t>T</a:t>
                      </a:r>
                      <a:r>
                        <a:rPr kumimoji="0" lang="en-US" sz="1500" b="1" u="none" strike="noStrike" cap="none" normalizeH="0" baseline="-30000" smtClean="0">
                          <a:ln>
                            <a:noFill/>
                          </a:ln>
                          <a:effectLst/>
                          <a:latin typeface="+mj-ea"/>
                          <a:ea typeface="+mj-ea"/>
                        </a:rPr>
                        <a:t>2</a:t>
                      </a:r>
                      <a:endParaRPr kumimoji="0" lang="en-US" sz="1500" b="1" i="0" u="none" strike="noStrike" cap="none" normalizeH="0" baseline="0" smtClean="0">
                        <a:ln>
                          <a:noFill/>
                        </a:ln>
                        <a:solidFill>
                          <a:schemeClr val="tx1"/>
                        </a:solidFill>
                        <a:effectLst/>
                        <a:latin typeface="+mj-ea"/>
                        <a:ea typeface="+mj-ea"/>
                      </a:endParaRPr>
                    </a:p>
                  </a:txBody>
                  <a:tcPr marT="38100" marB="38100" horzOverflow="overflow"/>
                </a:tc>
              </a:tr>
              <a:tr h="299077">
                <a:tc>
                  <a:txBody>
                    <a:bodyPr/>
                    <a:lstStyle/>
                    <a:p>
                      <a:pPr marL="0" marR="0" lvl="0" indent="0" algn="l" defTabSz="914400" rtl="0" eaLnBrk="1" fontAlgn="base" latinLnBrk="0" hangingPunct="1">
                        <a:lnSpc>
                          <a:spcPct val="90000"/>
                        </a:lnSpc>
                        <a:spcBef>
                          <a:spcPct val="20000"/>
                        </a:spcBef>
                        <a:spcAft>
                          <a:spcPct val="0"/>
                        </a:spcAft>
                        <a:buClr>
                          <a:schemeClr val="hlink"/>
                        </a:buClr>
                        <a:buSzTx/>
                        <a:buFont typeface="Wingdings" pitchFamily="2" charset="2"/>
                        <a:buNone/>
                        <a:tabLst/>
                      </a:pPr>
                      <a:endParaRPr kumimoji="0" lang="zh-CN" altLang="zh-CN" sz="15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90000"/>
                        </a:lnSpc>
                        <a:spcBef>
                          <a:spcPct val="0"/>
                        </a:spcBef>
                        <a:spcAft>
                          <a:spcPct val="0"/>
                        </a:spcAft>
                        <a:buClrTx/>
                        <a:buSzTx/>
                        <a:buFont typeface="Wingdings" pitchFamily="2" charset="2"/>
                        <a:buNone/>
                        <a:tabLst/>
                      </a:pPr>
                      <a:r>
                        <a:rPr kumimoji="0" lang="en-US" sz="1500" b="1" u="none" strike="noStrike" cap="none" normalizeH="0" baseline="0" smtClean="0">
                          <a:ln>
                            <a:noFill/>
                          </a:ln>
                          <a:effectLst/>
                          <a:latin typeface="+mj-ea"/>
                          <a:ea typeface="+mj-ea"/>
                        </a:rPr>
                        <a:t>Slock A</a:t>
                      </a:r>
                      <a:endParaRPr kumimoji="0" lang="en-US" sz="1500" b="1" i="0" u="none" strike="noStrike" cap="none" normalizeH="0" baseline="0" smtClean="0">
                        <a:ln>
                          <a:noFill/>
                        </a:ln>
                        <a:solidFill>
                          <a:schemeClr val="tx1"/>
                        </a:solidFill>
                        <a:effectLst/>
                        <a:latin typeface="+mj-ea"/>
                        <a:ea typeface="+mj-ea"/>
                      </a:endParaRPr>
                    </a:p>
                  </a:txBody>
                  <a:tcPr marT="38100" marB="38100" horzOverflow="overflow"/>
                </a:tc>
              </a:tr>
              <a:tr h="299077">
                <a:tc>
                  <a:txBody>
                    <a:bodyPr/>
                    <a:lstStyle/>
                    <a:p>
                      <a:pPr marL="0" marR="0" lvl="0" indent="0" algn="l" defTabSz="914400" rtl="0" eaLnBrk="1" fontAlgn="base" latinLnBrk="0" hangingPunct="1">
                        <a:lnSpc>
                          <a:spcPct val="90000"/>
                        </a:lnSpc>
                        <a:spcBef>
                          <a:spcPct val="20000"/>
                        </a:spcBef>
                        <a:spcAft>
                          <a:spcPct val="0"/>
                        </a:spcAft>
                        <a:buClr>
                          <a:schemeClr val="hlink"/>
                        </a:buClr>
                        <a:buSzTx/>
                        <a:buFont typeface="Wingdings" pitchFamily="2" charset="2"/>
                        <a:buNone/>
                        <a:tabLst/>
                      </a:pPr>
                      <a:endParaRPr kumimoji="0" lang="zh-CN" altLang="zh-CN" sz="15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90000"/>
                        </a:lnSpc>
                        <a:spcBef>
                          <a:spcPct val="0"/>
                        </a:spcBef>
                        <a:spcAft>
                          <a:spcPct val="0"/>
                        </a:spcAft>
                        <a:buClrTx/>
                        <a:buSzTx/>
                        <a:buFont typeface="Wingdings" pitchFamily="2" charset="2"/>
                        <a:buNone/>
                        <a:tabLst/>
                      </a:pPr>
                      <a:r>
                        <a:rPr kumimoji="0" lang="en-US" sz="1500" b="1" u="none" strike="noStrike" cap="none" normalizeH="0" baseline="0" smtClean="0">
                          <a:ln>
                            <a:noFill/>
                          </a:ln>
                          <a:effectLst/>
                          <a:latin typeface="+mj-ea"/>
                          <a:ea typeface="+mj-ea"/>
                        </a:rPr>
                        <a:t>X=R(A)=2</a:t>
                      </a:r>
                      <a:endParaRPr kumimoji="0" lang="en-US" sz="1500" b="1" i="0" u="none" strike="noStrike" cap="none" normalizeH="0" baseline="0" smtClean="0">
                        <a:ln>
                          <a:noFill/>
                        </a:ln>
                        <a:solidFill>
                          <a:schemeClr val="tx1"/>
                        </a:solidFill>
                        <a:effectLst/>
                        <a:latin typeface="+mj-ea"/>
                        <a:ea typeface="+mj-ea"/>
                      </a:endParaRPr>
                    </a:p>
                  </a:txBody>
                  <a:tcPr marT="38100" marB="38100" horzOverflow="overflow"/>
                </a:tc>
              </a:tr>
              <a:tr h="299077">
                <a:tc>
                  <a:txBody>
                    <a:bodyPr/>
                    <a:lstStyle/>
                    <a:p>
                      <a:pPr marL="0" marR="0" lvl="0" indent="0" algn="l" defTabSz="914400" rtl="0" eaLnBrk="1" fontAlgn="base" latinLnBrk="0" hangingPunct="1">
                        <a:lnSpc>
                          <a:spcPct val="90000"/>
                        </a:lnSpc>
                        <a:spcBef>
                          <a:spcPct val="20000"/>
                        </a:spcBef>
                        <a:spcAft>
                          <a:spcPct val="0"/>
                        </a:spcAft>
                        <a:buClr>
                          <a:schemeClr val="hlink"/>
                        </a:buClr>
                        <a:buSzTx/>
                        <a:buFont typeface="Wingdings" pitchFamily="2" charset="2"/>
                        <a:buNone/>
                        <a:tabLst/>
                      </a:pPr>
                      <a:endParaRPr kumimoji="0" lang="zh-CN" altLang="zh-CN" sz="15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90000"/>
                        </a:lnSpc>
                        <a:spcBef>
                          <a:spcPct val="0"/>
                        </a:spcBef>
                        <a:spcAft>
                          <a:spcPct val="0"/>
                        </a:spcAft>
                        <a:buClrTx/>
                        <a:buSzTx/>
                        <a:buFont typeface="Wingdings" pitchFamily="2" charset="2"/>
                        <a:buNone/>
                        <a:tabLst/>
                      </a:pPr>
                      <a:r>
                        <a:rPr kumimoji="0" lang="en-US" sz="1500" b="1" u="none" strike="noStrike" cap="none" normalizeH="0" baseline="0" smtClean="0">
                          <a:ln>
                            <a:noFill/>
                          </a:ln>
                          <a:effectLst/>
                          <a:latin typeface="+mj-ea"/>
                          <a:ea typeface="+mj-ea"/>
                        </a:rPr>
                        <a:t>Unlock A</a:t>
                      </a:r>
                      <a:endParaRPr kumimoji="0" lang="en-US" sz="1500" b="1" i="0" u="none" strike="noStrike" cap="none" normalizeH="0" baseline="0" smtClean="0">
                        <a:ln>
                          <a:noFill/>
                        </a:ln>
                        <a:solidFill>
                          <a:schemeClr val="tx1"/>
                        </a:solidFill>
                        <a:effectLst/>
                        <a:latin typeface="+mj-ea"/>
                        <a:ea typeface="+mj-ea"/>
                      </a:endParaRPr>
                    </a:p>
                  </a:txBody>
                  <a:tcPr marT="38100" marB="38100" horzOverflow="overflow"/>
                </a:tc>
              </a:tr>
              <a:tr h="299077">
                <a:tc>
                  <a:txBody>
                    <a:bodyPr/>
                    <a:lstStyle/>
                    <a:p>
                      <a:pPr marL="0" marR="0" lvl="0" indent="0" algn="l" defTabSz="914400" rtl="0" eaLnBrk="1" fontAlgn="base" latinLnBrk="0" hangingPunct="1">
                        <a:lnSpc>
                          <a:spcPct val="90000"/>
                        </a:lnSpc>
                        <a:spcBef>
                          <a:spcPct val="20000"/>
                        </a:spcBef>
                        <a:spcAft>
                          <a:spcPct val="0"/>
                        </a:spcAft>
                        <a:buClr>
                          <a:schemeClr val="hlink"/>
                        </a:buClr>
                        <a:buSzTx/>
                        <a:buFont typeface="Wingdings" pitchFamily="2" charset="2"/>
                        <a:buNone/>
                        <a:tabLst/>
                      </a:pPr>
                      <a:endParaRPr kumimoji="0" lang="zh-CN" altLang="zh-CN" sz="15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90000"/>
                        </a:lnSpc>
                        <a:spcBef>
                          <a:spcPct val="0"/>
                        </a:spcBef>
                        <a:spcAft>
                          <a:spcPct val="0"/>
                        </a:spcAft>
                        <a:buClrTx/>
                        <a:buSzTx/>
                        <a:buFont typeface="Wingdings" pitchFamily="2" charset="2"/>
                        <a:buNone/>
                        <a:tabLst/>
                      </a:pPr>
                      <a:r>
                        <a:rPr kumimoji="0" lang="en-US" sz="1500" b="1" u="none" strike="noStrike" cap="none" normalizeH="0" baseline="0" dirty="0" err="1" smtClean="0">
                          <a:ln>
                            <a:noFill/>
                          </a:ln>
                          <a:effectLst/>
                          <a:latin typeface="+mj-ea"/>
                          <a:ea typeface="+mj-ea"/>
                        </a:rPr>
                        <a:t>Xlock</a:t>
                      </a:r>
                      <a:r>
                        <a:rPr kumimoji="0" lang="en-US" sz="1500" b="1" u="none" strike="noStrike" cap="none" normalizeH="0" baseline="0" dirty="0" smtClean="0">
                          <a:ln>
                            <a:noFill/>
                          </a:ln>
                          <a:effectLst/>
                          <a:latin typeface="+mj-ea"/>
                          <a:ea typeface="+mj-ea"/>
                        </a:rPr>
                        <a:t> B</a:t>
                      </a:r>
                      <a:endParaRPr kumimoji="0" lang="en-US" sz="1500" b="1" i="0" u="none" strike="noStrike" cap="none" normalizeH="0" baseline="0" dirty="0" smtClean="0">
                        <a:ln>
                          <a:noFill/>
                        </a:ln>
                        <a:solidFill>
                          <a:schemeClr val="tx1"/>
                        </a:solidFill>
                        <a:effectLst/>
                        <a:latin typeface="+mj-ea"/>
                        <a:ea typeface="+mj-ea"/>
                      </a:endParaRPr>
                    </a:p>
                  </a:txBody>
                  <a:tcPr marT="38100" marB="38100" horzOverflow="overflow"/>
                </a:tc>
              </a:tr>
              <a:tr h="299077">
                <a:tc>
                  <a:txBody>
                    <a:bodyPr/>
                    <a:lstStyle/>
                    <a:p>
                      <a:pPr marL="0" marR="0" lvl="0" indent="0" algn="l" defTabSz="914400" rtl="0" eaLnBrk="1" fontAlgn="base" latinLnBrk="0" hangingPunct="1">
                        <a:lnSpc>
                          <a:spcPct val="90000"/>
                        </a:lnSpc>
                        <a:spcBef>
                          <a:spcPct val="20000"/>
                        </a:spcBef>
                        <a:spcAft>
                          <a:spcPct val="0"/>
                        </a:spcAft>
                        <a:buClr>
                          <a:schemeClr val="hlink"/>
                        </a:buClr>
                        <a:buSzTx/>
                        <a:buFont typeface="Wingdings" pitchFamily="2" charset="2"/>
                        <a:buNone/>
                        <a:tabLst/>
                      </a:pPr>
                      <a:endParaRPr kumimoji="0" lang="zh-CN" altLang="zh-CN" sz="15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90000"/>
                        </a:lnSpc>
                        <a:spcBef>
                          <a:spcPct val="0"/>
                        </a:spcBef>
                        <a:spcAft>
                          <a:spcPct val="0"/>
                        </a:spcAft>
                        <a:buClrTx/>
                        <a:buSzTx/>
                        <a:buFont typeface="Wingdings" pitchFamily="2" charset="2"/>
                        <a:buNone/>
                        <a:tabLst/>
                      </a:pPr>
                      <a:r>
                        <a:rPr kumimoji="0" lang="en-US" sz="1500" b="1" u="none" strike="noStrike" cap="none" normalizeH="0" baseline="0" smtClean="0">
                          <a:ln>
                            <a:noFill/>
                          </a:ln>
                          <a:effectLst/>
                          <a:latin typeface="+mj-ea"/>
                          <a:ea typeface="+mj-ea"/>
                        </a:rPr>
                        <a:t>B=X+1=3</a:t>
                      </a:r>
                      <a:endParaRPr kumimoji="0" lang="en-US" sz="1500" b="1" i="0" u="none" strike="noStrike" cap="none" normalizeH="0" baseline="0" smtClean="0">
                        <a:ln>
                          <a:noFill/>
                        </a:ln>
                        <a:solidFill>
                          <a:schemeClr val="tx1"/>
                        </a:solidFill>
                        <a:effectLst/>
                        <a:latin typeface="+mj-ea"/>
                        <a:ea typeface="+mj-ea"/>
                      </a:endParaRPr>
                    </a:p>
                  </a:txBody>
                  <a:tcPr marT="38100" marB="38100" horzOverflow="overflow"/>
                </a:tc>
              </a:tr>
              <a:tr h="299077">
                <a:tc>
                  <a:txBody>
                    <a:bodyPr/>
                    <a:lstStyle/>
                    <a:p>
                      <a:pPr marL="0" marR="0" lvl="0" indent="0" algn="l" defTabSz="914400" rtl="0" eaLnBrk="1" fontAlgn="base" latinLnBrk="0" hangingPunct="1">
                        <a:lnSpc>
                          <a:spcPct val="90000"/>
                        </a:lnSpc>
                        <a:spcBef>
                          <a:spcPct val="20000"/>
                        </a:spcBef>
                        <a:spcAft>
                          <a:spcPct val="0"/>
                        </a:spcAft>
                        <a:buClr>
                          <a:schemeClr val="hlink"/>
                        </a:buClr>
                        <a:buSzTx/>
                        <a:buFont typeface="Wingdings" pitchFamily="2" charset="2"/>
                        <a:buNone/>
                        <a:tabLst/>
                      </a:pPr>
                      <a:endParaRPr kumimoji="0" lang="zh-CN" altLang="zh-CN" sz="15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90000"/>
                        </a:lnSpc>
                        <a:spcBef>
                          <a:spcPct val="0"/>
                        </a:spcBef>
                        <a:spcAft>
                          <a:spcPct val="0"/>
                        </a:spcAft>
                        <a:buClrTx/>
                        <a:buSzTx/>
                        <a:buFont typeface="Wingdings" pitchFamily="2" charset="2"/>
                        <a:buNone/>
                        <a:tabLst/>
                      </a:pPr>
                      <a:r>
                        <a:rPr kumimoji="0" lang="en-US" sz="1500" b="1" u="none" strike="noStrike" cap="none" normalizeH="0" baseline="0" smtClean="0">
                          <a:ln>
                            <a:noFill/>
                          </a:ln>
                          <a:effectLst/>
                          <a:latin typeface="+mj-ea"/>
                          <a:ea typeface="+mj-ea"/>
                        </a:rPr>
                        <a:t>W(B)</a:t>
                      </a:r>
                      <a:endParaRPr kumimoji="0" lang="en-US" sz="1500" b="1" i="0" u="none" strike="noStrike" cap="none" normalizeH="0" baseline="0" smtClean="0">
                        <a:ln>
                          <a:noFill/>
                        </a:ln>
                        <a:solidFill>
                          <a:schemeClr val="tx1"/>
                        </a:solidFill>
                        <a:effectLst/>
                        <a:latin typeface="+mj-ea"/>
                        <a:ea typeface="+mj-ea"/>
                      </a:endParaRPr>
                    </a:p>
                  </a:txBody>
                  <a:tcPr marT="38100" marB="38100" horzOverflow="overflow"/>
                </a:tc>
              </a:tr>
              <a:tr h="299077">
                <a:tc>
                  <a:txBody>
                    <a:bodyPr/>
                    <a:lstStyle/>
                    <a:p>
                      <a:pPr marL="0" marR="0" lvl="0" indent="0" algn="l" defTabSz="914400" rtl="0" eaLnBrk="1" fontAlgn="base" latinLnBrk="0" hangingPunct="1">
                        <a:lnSpc>
                          <a:spcPct val="90000"/>
                        </a:lnSpc>
                        <a:spcBef>
                          <a:spcPct val="20000"/>
                        </a:spcBef>
                        <a:spcAft>
                          <a:spcPct val="0"/>
                        </a:spcAft>
                        <a:buClr>
                          <a:schemeClr val="hlink"/>
                        </a:buClr>
                        <a:buSzTx/>
                        <a:buFont typeface="Wingdings" pitchFamily="2" charset="2"/>
                        <a:buNone/>
                        <a:tabLst/>
                      </a:pPr>
                      <a:endParaRPr kumimoji="0" lang="zh-CN" altLang="zh-CN" sz="15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90000"/>
                        </a:lnSpc>
                        <a:spcBef>
                          <a:spcPct val="0"/>
                        </a:spcBef>
                        <a:spcAft>
                          <a:spcPct val="0"/>
                        </a:spcAft>
                        <a:buClrTx/>
                        <a:buSzTx/>
                        <a:buFont typeface="Wingdings" pitchFamily="2" charset="2"/>
                        <a:buNone/>
                        <a:tabLst/>
                      </a:pPr>
                      <a:r>
                        <a:rPr kumimoji="0" lang="en-US" sz="1500" b="1" u="none" strike="noStrike" cap="none" normalizeH="0" baseline="0" dirty="0" smtClean="0">
                          <a:ln>
                            <a:noFill/>
                          </a:ln>
                          <a:effectLst/>
                          <a:latin typeface="+mj-ea"/>
                          <a:ea typeface="+mj-ea"/>
                        </a:rPr>
                        <a:t>Unlock B</a:t>
                      </a:r>
                      <a:endParaRPr kumimoji="0" lang="en-US" sz="1500" b="1" i="0" u="none" strike="noStrike" cap="none" normalizeH="0" baseline="0" dirty="0" smtClean="0">
                        <a:ln>
                          <a:noFill/>
                        </a:ln>
                        <a:solidFill>
                          <a:schemeClr val="tx1"/>
                        </a:solidFill>
                        <a:effectLst/>
                        <a:latin typeface="+mj-ea"/>
                        <a:ea typeface="+mj-ea"/>
                      </a:endParaRPr>
                    </a:p>
                  </a:txBody>
                  <a:tcPr marT="38100" marB="38100" horzOverflow="overflow"/>
                </a:tc>
              </a:tr>
              <a:tr h="299077">
                <a:tc>
                  <a:txBody>
                    <a:bodyPr/>
                    <a:lstStyle/>
                    <a:p>
                      <a:pPr marL="0" marR="0" lvl="0" indent="0" algn="l" defTabSz="914400" rtl="0" eaLnBrk="1" fontAlgn="base" latinLnBrk="0" hangingPunct="1">
                        <a:lnSpc>
                          <a:spcPct val="90000"/>
                        </a:lnSpc>
                        <a:spcBef>
                          <a:spcPct val="0"/>
                        </a:spcBef>
                        <a:spcAft>
                          <a:spcPct val="0"/>
                        </a:spcAft>
                        <a:buClrTx/>
                        <a:buSzTx/>
                        <a:buFont typeface="Wingdings" pitchFamily="2" charset="2"/>
                        <a:buNone/>
                        <a:tabLst/>
                      </a:pPr>
                      <a:r>
                        <a:rPr kumimoji="0" lang="en-US" sz="1500" b="1" u="none" strike="noStrike" cap="none" normalizeH="0" baseline="0" smtClean="0">
                          <a:ln>
                            <a:noFill/>
                          </a:ln>
                          <a:effectLst/>
                          <a:latin typeface="+mj-ea"/>
                          <a:ea typeface="+mj-ea"/>
                        </a:rPr>
                        <a:t>Slock B</a:t>
                      </a:r>
                      <a:endParaRPr kumimoji="0" lang="en-US" sz="15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90000"/>
                        </a:lnSpc>
                        <a:spcBef>
                          <a:spcPct val="20000"/>
                        </a:spcBef>
                        <a:spcAft>
                          <a:spcPct val="0"/>
                        </a:spcAft>
                        <a:buClr>
                          <a:schemeClr val="hlink"/>
                        </a:buClr>
                        <a:buSzTx/>
                        <a:buFont typeface="Wingdings" pitchFamily="2" charset="2"/>
                        <a:buNone/>
                        <a:tabLst/>
                      </a:pPr>
                      <a:endParaRPr kumimoji="0" lang="zh-CN" altLang="zh-CN" sz="1500" b="1" i="0" u="none" strike="noStrike" cap="none" normalizeH="0" baseline="0" smtClean="0">
                        <a:ln>
                          <a:noFill/>
                        </a:ln>
                        <a:solidFill>
                          <a:schemeClr val="tx1"/>
                        </a:solidFill>
                        <a:effectLst/>
                        <a:latin typeface="+mj-ea"/>
                        <a:ea typeface="+mj-ea"/>
                      </a:endParaRPr>
                    </a:p>
                  </a:txBody>
                  <a:tcPr marT="38100" marB="38100" horzOverflow="overflow"/>
                </a:tc>
              </a:tr>
              <a:tr h="299077">
                <a:tc>
                  <a:txBody>
                    <a:bodyPr/>
                    <a:lstStyle/>
                    <a:p>
                      <a:pPr marL="0" marR="0" lvl="0" indent="0" algn="l" defTabSz="914400" rtl="0" eaLnBrk="1" fontAlgn="base" latinLnBrk="0" hangingPunct="1">
                        <a:lnSpc>
                          <a:spcPct val="90000"/>
                        </a:lnSpc>
                        <a:spcBef>
                          <a:spcPct val="0"/>
                        </a:spcBef>
                        <a:spcAft>
                          <a:spcPct val="0"/>
                        </a:spcAft>
                        <a:buClrTx/>
                        <a:buSzTx/>
                        <a:buFont typeface="Wingdings" pitchFamily="2" charset="2"/>
                        <a:buNone/>
                        <a:tabLst/>
                      </a:pPr>
                      <a:r>
                        <a:rPr kumimoji="0" lang="en-US" sz="1500" b="1" u="none" strike="noStrike" cap="none" normalizeH="0" baseline="0" smtClean="0">
                          <a:ln>
                            <a:noFill/>
                          </a:ln>
                          <a:effectLst/>
                          <a:latin typeface="+mj-ea"/>
                          <a:ea typeface="+mj-ea"/>
                        </a:rPr>
                        <a:t>Y=R(B)=3</a:t>
                      </a:r>
                      <a:endParaRPr kumimoji="0" lang="en-US" sz="15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90000"/>
                        </a:lnSpc>
                        <a:spcBef>
                          <a:spcPct val="20000"/>
                        </a:spcBef>
                        <a:spcAft>
                          <a:spcPct val="0"/>
                        </a:spcAft>
                        <a:buClr>
                          <a:schemeClr val="hlink"/>
                        </a:buClr>
                        <a:buSzTx/>
                        <a:buFont typeface="Wingdings" pitchFamily="2" charset="2"/>
                        <a:buNone/>
                        <a:tabLst/>
                      </a:pPr>
                      <a:endParaRPr kumimoji="0" lang="zh-CN" altLang="zh-CN" sz="1500" b="1" i="0" u="none" strike="noStrike" cap="none" normalizeH="0" baseline="0" smtClean="0">
                        <a:ln>
                          <a:noFill/>
                        </a:ln>
                        <a:solidFill>
                          <a:schemeClr val="tx1"/>
                        </a:solidFill>
                        <a:effectLst/>
                        <a:latin typeface="+mj-ea"/>
                        <a:ea typeface="+mj-ea"/>
                      </a:endParaRPr>
                    </a:p>
                  </a:txBody>
                  <a:tcPr marT="38100" marB="38100" horzOverflow="overflow"/>
                </a:tc>
              </a:tr>
              <a:tr h="299077">
                <a:tc>
                  <a:txBody>
                    <a:bodyPr/>
                    <a:lstStyle/>
                    <a:p>
                      <a:pPr marL="0" marR="0" lvl="0" indent="0" algn="l" defTabSz="914400" rtl="0" eaLnBrk="1" fontAlgn="base" latinLnBrk="0" hangingPunct="1">
                        <a:lnSpc>
                          <a:spcPct val="90000"/>
                        </a:lnSpc>
                        <a:spcBef>
                          <a:spcPct val="0"/>
                        </a:spcBef>
                        <a:spcAft>
                          <a:spcPct val="0"/>
                        </a:spcAft>
                        <a:buClrTx/>
                        <a:buSzTx/>
                        <a:buFont typeface="Wingdings" pitchFamily="2" charset="2"/>
                        <a:buNone/>
                        <a:tabLst/>
                      </a:pPr>
                      <a:r>
                        <a:rPr kumimoji="0" lang="en-US" sz="1500" b="1" u="none" strike="noStrike" cap="none" normalizeH="0" baseline="0" smtClean="0">
                          <a:ln>
                            <a:noFill/>
                          </a:ln>
                          <a:effectLst/>
                          <a:latin typeface="+mj-ea"/>
                          <a:ea typeface="+mj-ea"/>
                        </a:rPr>
                        <a:t>Unlock B</a:t>
                      </a:r>
                      <a:endParaRPr kumimoji="0" lang="en-US" sz="15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90000"/>
                        </a:lnSpc>
                        <a:spcBef>
                          <a:spcPct val="20000"/>
                        </a:spcBef>
                        <a:spcAft>
                          <a:spcPct val="0"/>
                        </a:spcAft>
                        <a:buClr>
                          <a:schemeClr val="hlink"/>
                        </a:buClr>
                        <a:buSzTx/>
                        <a:buFont typeface="Wingdings" pitchFamily="2" charset="2"/>
                        <a:buNone/>
                        <a:tabLst/>
                      </a:pPr>
                      <a:endParaRPr kumimoji="0" lang="zh-CN" altLang="zh-CN" sz="1500" b="1" i="0" u="none" strike="noStrike" cap="none" normalizeH="0" baseline="0" smtClean="0">
                        <a:ln>
                          <a:noFill/>
                        </a:ln>
                        <a:solidFill>
                          <a:schemeClr val="tx1"/>
                        </a:solidFill>
                        <a:effectLst/>
                        <a:latin typeface="+mj-ea"/>
                        <a:ea typeface="+mj-ea"/>
                      </a:endParaRPr>
                    </a:p>
                  </a:txBody>
                  <a:tcPr marT="38100" marB="38100" horzOverflow="overflow"/>
                </a:tc>
              </a:tr>
              <a:tr h="299077">
                <a:tc>
                  <a:txBody>
                    <a:bodyPr/>
                    <a:lstStyle/>
                    <a:p>
                      <a:pPr marL="0" marR="0" lvl="0" indent="0" algn="l" defTabSz="914400" rtl="0" eaLnBrk="1" fontAlgn="base" latinLnBrk="0" hangingPunct="1">
                        <a:lnSpc>
                          <a:spcPct val="90000"/>
                        </a:lnSpc>
                        <a:spcBef>
                          <a:spcPct val="0"/>
                        </a:spcBef>
                        <a:spcAft>
                          <a:spcPct val="0"/>
                        </a:spcAft>
                        <a:buClrTx/>
                        <a:buSzTx/>
                        <a:buFont typeface="Wingdings" pitchFamily="2" charset="2"/>
                        <a:buNone/>
                        <a:tabLst/>
                      </a:pPr>
                      <a:r>
                        <a:rPr kumimoji="0" lang="en-US" sz="1500" b="1" u="none" strike="noStrike" cap="none" normalizeH="0" baseline="0" smtClean="0">
                          <a:ln>
                            <a:noFill/>
                          </a:ln>
                          <a:effectLst/>
                          <a:latin typeface="+mj-ea"/>
                          <a:ea typeface="+mj-ea"/>
                        </a:rPr>
                        <a:t>Xlock A</a:t>
                      </a:r>
                      <a:endParaRPr kumimoji="0" lang="en-US" sz="15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90000"/>
                        </a:lnSpc>
                        <a:spcBef>
                          <a:spcPct val="20000"/>
                        </a:spcBef>
                        <a:spcAft>
                          <a:spcPct val="0"/>
                        </a:spcAft>
                        <a:buClr>
                          <a:schemeClr val="hlink"/>
                        </a:buClr>
                        <a:buSzTx/>
                        <a:buFont typeface="Wingdings" pitchFamily="2" charset="2"/>
                        <a:buNone/>
                        <a:tabLst/>
                      </a:pPr>
                      <a:endParaRPr kumimoji="0" lang="zh-CN" altLang="zh-CN" sz="1500" b="1" i="0" u="none" strike="noStrike" cap="none" normalizeH="0" baseline="0" smtClean="0">
                        <a:ln>
                          <a:noFill/>
                        </a:ln>
                        <a:solidFill>
                          <a:schemeClr val="tx1"/>
                        </a:solidFill>
                        <a:effectLst/>
                        <a:latin typeface="+mj-ea"/>
                        <a:ea typeface="+mj-ea"/>
                      </a:endParaRPr>
                    </a:p>
                  </a:txBody>
                  <a:tcPr marT="38100" marB="38100" horzOverflow="overflow"/>
                </a:tc>
              </a:tr>
              <a:tr h="299077">
                <a:tc>
                  <a:txBody>
                    <a:bodyPr/>
                    <a:lstStyle/>
                    <a:p>
                      <a:pPr marL="0" marR="0" lvl="0" indent="0" algn="l" defTabSz="914400" rtl="0" eaLnBrk="1" fontAlgn="base" latinLnBrk="0" hangingPunct="1">
                        <a:lnSpc>
                          <a:spcPct val="90000"/>
                        </a:lnSpc>
                        <a:spcBef>
                          <a:spcPct val="0"/>
                        </a:spcBef>
                        <a:spcAft>
                          <a:spcPct val="0"/>
                        </a:spcAft>
                        <a:buClrTx/>
                        <a:buSzTx/>
                        <a:buFont typeface="Wingdings" pitchFamily="2" charset="2"/>
                        <a:buNone/>
                        <a:tabLst/>
                      </a:pPr>
                      <a:r>
                        <a:rPr kumimoji="0" lang="en-US" sz="1500" b="1" u="none" strike="noStrike" cap="none" normalizeH="0" baseline="0" smtClean="0">
                          <a:ln>
                            <a:noFill/>
                          </a:ln>
                          <a:effectLst/>
                          <a:latin typeface="+mj-ea"/>
                          <a:ea typeface="+mj-ea"/>
                        </a:rPr>
                        <a:t>A=Y+1=4</a:t>
                      </a:r>
                      <a:endParaRPr kumimoji="0" lang="en-US" sz="15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90000"/>
                        </a:lnSpc>
                        <a:spcBef>
                          <a:spcPct val="20000"/>
                        </a:spcBef>
                        <a:spcAft>
                          <a:spcPct val="0"/>
                        </a:spcAft>
                        <a:buClr>
                          <a:schemeClr val="hlink"/>
                        </a:buClr>
                        <a:buSzTx/>
                        <a:buFont typeface="Wingdings" pitchFamily="2" charset="2"/>
                        <a:buNone/>
                        <a:tabLst/>
                      </a:pPr>
                      <a:endParaRPr kumimoji="0" lang="zh-CN" altLang="zh-CN" sz="1500" b="1" i="0" u="none" strike="noStrike" cap="none" normalizeH="0" baseline="0" smtClean="0">
                        <a:ln>
                          <a:noFill/>
                        </a:ln>
                        <a:solidFill>
                          <a:schemeClr val="tx1"/>
                        </a:solidFill>
                        <a:effectLst/>
                        <a:latin typeface="+mj-ea"/>
                        <a:ea typeface="+mj-ea"/>
                      </a:endParaRPr>
                    </a:p>
                  </a:txBody>
                  <a:tcPr marT="38100" marB="38100" horzOverflow="overflow"/>
                </a:tc>
              </a:tr>
              <a:tr h="299077">
                <a:tc>
                  <a:txBody>
                    <a:bodyPr/>
                    <a:lstStyle/>
                    <a:p>
                      <a:pPr marL="0" marR="0" lvl="0" indent="0" algn="l" defTabSz="914400" rtl="0" eaLnBrk="1" fontAlgn="base" latinLnBrk="0" hangingPunct="1">
                        <a:lnSpc>
                          <a:spcPct val="90000"/>
                        </a:lnSpc>
                        <a:spcBef>
                          <a:spcPct val="0"/>
                        </a:spcBef>
                        <a:spcAft>
                          <a:spcPct val="0"/>
                        </a:spcAft>
                        <a:buClrTx/>
                        <a:buSzTx/>
                        <a:buFont typeface="Wingdings" pitchFamily="2" charset="2"/>
                        <a:buNone/>
                        <a:tabLst/>
                      </a:pPr>
                      <a:r>
                        <a:rPr kumimoji="0" lang="en-US" sz="1500" b="1" u="none" strike="noStrike" cap="none" normalizeH="0" baseline="0" smtClean="0">
                          <a:ln>
                            <a:noFill/>
                          </a:ln>
                          <a:effectLst/>
                          <a:latin typeface="+mj-ea"/>
                          <a:ea typeface="+mj-ea"/>
                        </a:rPr>
                        <a:t>W(A)</a:t>
                      </a:r>
                      <a:endParaRPr kumimoji="0" lang="en-US" sz="15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90000"/>
                        </a:lnSpc>
                        <a:spcBef>
                          <a:spcPct val="20000"/>
                        </a:spcBef>
                        <a:spcAft>
                          <a:spcPct val="0"/>
                        </a:spcAft>
                        <a:buClr>
                          <a:schemeClr val="hlink"/>
                        </a:buClr>
                        <a:buSzTx/>
                        <a:buFont typeface="Wingdings" pitchFamily="2" charset="2"/>
                        <a:buNone/>
                        <a:tabLst/>
                      </a:pPr>
                      <a:endParaRPr kumimoji="0" lang="zh-CN" altLang="zh-CN" sz="1500" b="1" i="0" u="none" strike="noStrike" cap="none" normalizeH="0" baseline="0" smtClean="0">
                        <a:ln>
                          <a:noFill/>
                        </a:ln>
                        <a:solidFill>
                          <a:schemeClr val="tx1"/>
                        </a:solidFill>
                        <a:effectLst/>
                        <a:latin typeface="+mj-ea"/>
                        <a:ea typeface="+mj-ea"/>
                      </a:endParaRPr>
                    </a:p>
                  </a:txBody>
                  <a:tcPr marT="38100" marB="38100" horzOverflow="overflow"/>
                </a:tc>
              </a:tr>
              <a:tr h="299077">
                <a:tc>
                  <a:txBody>
                    <a:bodyPr/>
                    <a:lstStyle/>
                    <a:p>
                      <a:pPr marL="0" marR="0" lvl="0" indent="0" algn="l" defTabSz="914400" rtl="0" eaLnBrk="1" fontAlgn="base" latinLnBrk="0" hangingPunct="1">
                        <a:lnSpc>
                          <a:spcPct val="90000"/>
                        </a:lnSpc>
                        <a:spcBef>
                          <a:spcPct val="0"/>
                        </a:spcBef>
                        <a:spcAft>
                          <a:spcPct val="0"/>
                        </a:spcAft>
                        <a:buClrTx/>
                        <a:buSzTx/>
                        <a:buFont typeface="Wingdings" pitchFamily="2" charset="2"/>
                        <a:buNone/>
                        <a:tabLst/>
                      </a:pPr>
                      <a:r>
                        <a:rPr kumimoji="0" lang="en-US" sz="1500" b="1" u="none" strike="noStrike" cap="none" normalizeH="0" baseline="0" dirty="0" smtClean="0">
                          <a:ln>
                            <a:noFill/>
                          </a:ln>
                          <a:effectLst/>
                          <a:latin typeface="+mj-ea"/>
                          <a:ea typeface="+mj-ea"/>
                        </a:rPr>
                        <a:t>Unlock A</a:t>
                      </a:r>
                      <a:endParaRPr kumimoji="0" lang="en-US" sz="1500" b="1" i="0" u="none" strike="noStrike" cap="none" normalizeH="0" baseline="0" dirty="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90000"/>
                        </a:lnSpc>
                        <a:spcBef>
                          <a:spcPct val="20000"/>
                        </a:spcBef>
                        <a:spcAft>
                          <a:spcPct val="0"/>
                        </a:spcAft>
                        <a:buClr>
                          <a:schemeClr val="hlink"/>
                        </a:buClr>
                        <a:buSzTx/>
                        <a:buFont typeface="Wingdings" pitchFamily="2" charset="2"/>
                        <a:buNone/>
                        <a:tabLst/>
                      </a:pPr>
                      <a:endParaRPr kumimoji="0" lang="zh-CN" altLang="zh-CN" sz="1500" b="1" i="0" u="none" strike="noStrike" cap="none" normalizeH="0" baseline="0" dirty="0" smtClean="0">
                        <a:ln>
                          <a:noFill/>
                        </a:ln>
                        <a:solidFill>
                          <a:schemeClr val="tx1"/>
                        </a:solidFill>
                        <a:effectLst/>
                        <a:latin typeface="+mj-ea"/>
                        <a:ea typeface="+mj-ea"/>
                      </a:endParaRPr>
                    </a:p>
                  </a:txBody>
                  <a:tcPr marT="38100" marB="38100" horzOverflow="overflow"/>
                </a:tc>
              </a:tr>
            </a:tbl>
          </a:graphicData>
        </a:graphic>
      </p:graphicFrame>
      <p:sp>
        <p:nvSpPr>
          <p:cNvPr id="58451" name="Text Box 83"/>
          <p:cNvSpPr txBox="1">
            <a:spLocks noChangeArrowheads="1"/>
          </p:cNvSpPr>
          <p:nvPr/>
        </p:nvSpPr>
        <p:spPr bwMode="auto">
          <a:xfrm>
            <a:off x="971600" y="2395542"/>
            <a:ext cx="4788532" cy="226215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sz="2400">
                <a:solidFill>
                  <a:schemeClr val="tx1"/>
                </a:solidFill>
                <a:latin typeface="Times New Roman" pitchFamily="18" charset="0"/>
                <a:ea typeface="宋体" pitchFamily="2" charset="-122"/>
              </a:defRPr>
            </a:lvl1pPr>
            <a:lvl2pPr algn="l">
              <a:defRPr sz="2400">
                <a:solidFill>
                  <a:schemeClr val="tx1"/>
                </a:solidFill>
                <a:latin typeface="Times New Roman" pitchFamily="18" charset="0"/>
                <a:ea typeface="宋体" pitchFamily="2" charset="-122"/>
              </a:defRPr>
            </a:lvl2pPr>
            <a:lvl3pPr algn="l">
              <a:defRPr sz="2400">
                <a:solidFill>
                  <a:schemeClr val="tx1"/>
                </a:solidFill>
                <a:latin typeface="Times New Roman" pitchFamily="18" charset="0"/>
                <a:ea typeface="宋体" pitchFamily="2" charset="-122"/>
              </a:defRPr>
            </a:lvl3pPr>
            <a:lvl4pPr algn="l">
              <a:defRPr sz="2400">
                <a:solidFill>
                  <a:schemeClr val="tx1"/>
                </a:solidFill>
                <a:latin typeface="Times New Roman" pitchFamily="18" charset="0"/>
                <a:ea typeface="宋体" pitchFamily="2" charset="-122"/>
              </a:defRPr>
            </a:lvl4pPr>
            <a:lvl5pPr algn="l">
              <a:defRPr sz="2400">
                <a:solidFill>
                  <a:schemeClr val="tx1"/>
                </a:solidFill>
                <a:latin typeface="Times New Roman" pitchFamily="18" charset="0"/>
                <a:ea typeface="宋体" pitchFamily="2" charset="-122"/>
              </a:defRPr>
            </a:lvl5pPr>
            <a:lvl6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marL="457200" indent="-457200">
              <a:lnSpc>
                <a:spcPct val="150000"/>
              </a:lnSpc>
              <a:buFont typeface="Wingdings" pitchFamily="2" charset="2"/>
              <a:buChar char="Ø"/>
            </a:pPr>
            <a:r>
              <a:rPr lang="zh-CN" altLang="en-US" sz="2800" dirty="0">
                <a:latin typeface="幼圆" panose="02010509060101010101" pitchFamily="49" charset="-122"/>
                <a:ea typeface="幼圆" panose="02010509060101010101" pitchFamily="49" charset="-122"/>
              </a:rPr>
              <a:t>假设</a:t>
            </a:r>
            <a:r>
              <a:rPr lang="en-US" sz="2800" dirty="0">
                <a:latin typeface="幼圆" panose="02010509060101010101" pitchFamily="49" charset="-122"/>
                <a:ea typeface="幼圆" panose="02010509060101010101" pitchFamily="49" charset="-122"/>
              </a:rPr>
              <a:t>A</a:t>
            </a:r>
            <a:r>
              <a:rPr lang="zh-CN" altLang="en-US" sz="2800" dirty="0">
                <a:latin typeface="幼圆" panose="02010509060101010101" pitchFamily="49" charset="-122"/>
                <a:ea typeface="幼圆" panose="02010509060101010101" pitchFamily="49" charset="-122"/>
              </a:rPr>
              <a:t>、</a:t>
            </a:r>
            <a:r>
              <a:rPr lang="en-US" sz="2800" dirty="0">
                <a:latin typeface="幼圆" panose="02010509060101010101" pitchFamily="49" charset="-122"/>
                <a:ea typeface="幼圆" panose="02010509060101010101" pitchFamily="49" charset="-122"/>
              </a:rPr>
              <a:t>B</a:t>
            </a:r>
            <a:r>
              <a:rPr lang="zh-CN" altLang="en-US" sz="2800" dirty="0">
                <a:latin typeface="幼圆" panose="02010509060101010101" pitchFamily="49" charset="-122"/>
                <a:ea typeface="幼圆" panose="02010509060101010101" pitchFamily="49" charset="-122"/>
              </a:rPr>
              <a:t>的初值均为</a:t>
            </a:r>
            <a:r>
              <a:rPr lang="en-US" sz="2800" dirty="0" smtClean="0">
                <a:latin typeface="幼圆" panose="02010509060101010101" pitchFamily="49" charset="-122"/>
                <a:ea typeface="幼圆" panose="02010509060101010101" pitchFamily="49" charset="-122"/>
              </a:rPr>
              <a:t>2</a:t>
            </a:r>
            <a:endParaRPr lang="en-US" altLang="zh-CN" sz="2800" dirty="0" smtClean="0">
              <a:latin typeface="幼圆" panose="02010509060101010101" pitchFamily="49" charset="-122"/>
              <a:ea typeface="幼圆" panose="02010509060101010101" pitchFamily="49" charset="-122"/>
            </a:endParaRPr>
          </a:p>
          <a:p>
            <a:pPr marL="457200" indent="-457200">
              <a:lnSpc>
                <a:spcPct val="150000"/>
              </a:lnSpc>
              <a:spcBef>
                <a:spcPts val="1800"/>
              </a:spcBef>
              <a:buFont typeface="Wingdings" pitchFamily="2" charset="2"/>
              <a:buChar char="Ø"/>
            </a:pPr>
            <a:r>
              <a:rPr lang="en-US" sz="2800" dirty="0" smtClean="0">
                <a:latin typeface="幼圆" panose="02010509060101010101" pitchFamily="49" charset="-122"/>
                <a:ea typeface="幼圆" panose="02010509060101010101" pitchFamily="49" charset="-122"/>
              </a:rPr>
              <a:t>T2</a:t>
            </a:r>
            <a:r>
              <a:rPr lang="en-US" sz="2800" dirty="0">
                <a:latin typeface="幼圆" panose="02010509060101010101" pitchFamily="49" charset="-122"/>
                <a:ea typeface="幼圆" panose="02010509060101010101" pitchFamily="49" charset="-122"/>
              </a:rPr>
              <a:t>→T1</a:t>
            </a:r>
            <a:r>
              <a:rPr lang="zh-CN" altLang="en-US" sz="2800" dirty="0">
                <a:latin typeface="幼圆" panose="02010509060101010101" pitchFamily="49" charset="-122"/>
                <a:ea typeface="幼圆" panose="02010509060101010101" pitchFamily="49" charset="-122"/>
              </a:rPr>
              <a:t>次序执行结果为</a:t>
            </a:r>
            <a:r>
              <a:rPr lang="en-US" sz="2800" dirty="0">
                <a:latin typeface="幼圆" panose="02010509060101010101" pitchFamily="49" charset="-122"/>
                <a:ea typeface="幼圆" panose="02010509060101010101" pitchFamily="49" charset="-122"/>
              </a:rPr>
              <a:t>B=3</a:t>
            </a:r>
            <a:r>
              <a:rPr lang="zh-CN" altLang="en-US" sz="2800" dirty="0">
                <a:latin typeface="幼圆" panose="02010509060101010101" pitchFamily="49" charset="-122"/>
                <a:ea typeface="幼圆" panose="02010509060101010101" pitchFamily="49" charset="-122"/>
              </a:rPr>
              <a:t>，</a:t>
            </a:r>
            <a:r>
              <a:rPr lang="en-US" sz="2800" dirty="0">
                <a:latin typeface="幼圆" panose="02010509060101010101" pitchFamily="49" charset="-122"/>
                <a:ea typeface="幼圆" panose="02010509060101010101" pitchFamily="49" charset="-122"/>
              </a:rPr>
              <a:t>A=4 </a:t>
            </a:r>
          </a:p>
        </p:txBody>
      </p:sp>
      <mc:AlternateContent xmlns:mc="http://schemas.openxmlformats.org/markup-compatibility/2006">
        <mc:Choice xmlns:a14="http://schemas.microsoft.com/office/drawing/2010/main" Requires="a14">
          <p:sp>
            <p:nvSpPr>
              <p:cNvPr id="5" name="Rectangle 2"/>
              <p:cNvSpPr txBox="1">
                <a:spLocks noChangeArrowheads="1"/>
              </p:cNvSpPr>
              <p:nvPr/>
            </p:nvSpPr>
            <p:spPr>
              <a:xfrm>
                <a:off x="1080120" y="1457672"/>
                <a:ext cx="4932040" cy="528638"/>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200" dirty="0" smtClean="0">
                    <a:latin typeface="+mj-ea"/>
                  </a:rPr>
                  <a:t>串行执行    </a:t>
                </a:r>
                <a14:m>
                  <m:oMath xmlns:m="http://schemas.openxmlformats.org/officeDocument/2006/math">
                    <m:sSub>
                      <m:sSubPr>
                        <m:ctrlPr>
                          <a:rPr lang="en-US" altLang="zh-CN" sz="3200" i="1">
                            <a:latin typeface="Cambria Math"/>
                          </a:rPr>
                        </m:ctrlPr>
                      </m:sSubPr>
                      <m:e>
                        <m:r>
                          <a:rPr lang="en-US" altLang="zh-CN" sz="3200" i="1">
                            <a:latin typeface="Cambria Math"/>
                          </a:rPr>
                          <m:t>𝑻</m:t>
                        </m:r>
                      </m:e>
                      <m:sub>
                        <m:r>
                          <a:rPr lang="en-US" altLang="zh-CN" sz="3200" b="1" i="1" smtClean="0">
                            <a:latin typeface="Cambria Math"/>
                          </a:rPr>
                          <m:t>𝟐</m:t>
                        </m:r>
                      </m:sub>
                    </m:sSub>
                    <m:r>
                      <a:rPr lang="en-US" altLang="zh-CN" sz="3200" i="1">
                        <a:latin typeface="Cambria Math"/>
                        <a:ea typeface="Cambria Math"/>
                      </a:rPr>
                      <m:t>→</m:t>
                    </m:r>
                    <m:sSub>
                      <m:sSubPr>
                        <m:ctrlPr>
                          <a:rPr lang="en-US" altLang="zh-CN" sz="3200" i="1">
                            <a:latin typeface="Cambria Math"/>
                            <a:ea typeface="Cambria Math"/>
                          </a:rPr>
                        </m:ctrlPr>
                      </m:sSubPr>
                      <m:e>
                        <m:r>
                          <a:rPr lang="en-US" altLang="zh-CN" sz="3200" i="1">
                            <a:latin typeface="Cambria Math"/>
                            <a:ea typeface="Cambria Math"/>
                          </a:rPr>
                          <m:t>𝑻</m:t>
                        </m:r>
                      </m:e>
                      <m:sub>
                        <m:r>
                          <a:rPr lang="en-US" altLang="zh-CN" sz="3200" b="1" i="1" smtClean="0">
                            <a:latin typeface="Cambria Math"/>
                            <a:ea typeface="Cambria Math"/>
                          </a:rPr>
                          <m:t>𝟏</m:t>
                        </m:r>
                      </m:sub>
                    </m:sSub>
                  </m:oMath>
                </a14:m>
                <a:endParaRPr lang="zh-CN" altLang="en-US" sz="3200" dirty="0">
                  <a:latin typeface="+mj-ea"/>
                </a:endParaRPr>
              </a:p>
            </p:txBody>
          </p:sp>
        </mc:Choice>
        <mc:Fallback>
          <p:sp>
            <p:nvSpPr>
              <p:cNvPr id="5" name="Rectangle 2"/>
              <p:cNvSpPr txBox="1">
                <a:spLocks noRot="1" noChangeAspect="1" noMove="1" noResize="1" noEditPoints="1" noAdjustHandles="1" noChangeArrowheads="1" noChangeShapeType="1" noTextEdit="1"/>
              </p:cNvSpPr>
              <p:nvPr/>
            </p:nvSpPr>
            <p:spPr>
              <a:xfrm>
                <a:off x="1080120" y="1457672"/>
                <a:ext cx="4932040" cy="528638"/>
              </a:xfrm>
              <a:prstGeom prst="rect">
                <a:avLst/>
              </a:prstGeom>
              <a:blipFill rotWithShape="1">
                <a:blip r:embed="rId2"/>
                <a:stretch>
                  <a:fillRect l="-3090" t="-19540" b="-42529"/>
                </a:stretch>
              </a:blipFill>
            </p:spPr>
            <p:txBody>
              <a:bodyPr/>
              <a:lstStyle/>
              <a:p>
                <a:r>
                  <a:rPr lang="zh-CN" altLang="en-US">
                    <a:noFill/>
                  </a:rPr>
                  <a:t> </a:t>
                </a:r>
              </a:p>
            </p:txBody>
          </p:sp>
        </mc:Fallback>
      </mc:AlternateContent>
      <p:sp>
        <p:nvSpPr>
          <p:cNvPr id="6" name="Rectangle 2"/>
          <p:cNvSpPr txBox="1">
            <a:spLocks noChangeArrowheads="1"/>
          </p:cNvSpPr>
          <p:nvPr/>
        </p:nvSpPr>
        <p:spPr>
          <a:xfrm>
            <a:off x="1187624" y="0"/>
            <a:ext cx="4320480"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600" b="0" smtClean="0">
                <a:latin typeface="+mn-ea"/>
                <a:ea typeface="+mn-ea"/>
              </a:rPr>
              <a:t>并发调度的可串行性</a:t>
            </a:r>
            <a:endParaRPr lang="zh-CN" altLang="en-US" sz="3600" b="0" dirty="0">
              <a:latin typeface="+mn-ea"/>
              <a:ea typeface="+mn-ea"/>
            </a:endParaRPr>
          </a:p>
        </p:txBody>
      </p:sp>
      <p:sp>
        <p:nvSpPr>
          <p:cNvPr id="7" name="椭圆 6"/>
          <p:cNvSpPr/>
          <p:nvPr/>
        </p:nvSpPr>
        <p:spPr>
          <a:xfrm>
            <a:off x="395536" y="265212"/>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4</a:t>
            </a:r>
            <a:endParaRPr lang="zh-CN" alt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a:xfrm>
            <a:off x="755576" y="4945732"/>
            <a:ext cx="4896544" cy="469900"/>
          </a:xfrm>
        </p:spPr>
        <p:txBody>
          <a:bodyPr/>
          <a:lstStyle/>
          <a:p>
            <a:pPr algn="l"/>
            <a:r>
              <a:rPr lang="zh-CN" altLang="en-US" b="1" dirty="0">
                <a:ea typeface="黑体" pitchFamily="2" charset="-122"/>
              </a:rPr>
              <a:t>可串行化调度，正确的调度</a:t>
            </a:r>
          </a:p>
        </p:txBody>
      </p:sp>
      <p:graphicFrame>
        <p:nvGraphicFramePr>
          <p:cNvPr id="60419" name="Group 3"/>
          <p:cNvGraphicFramePr>
            <a:graphicFrameLocks noGrp="1"/>
          </p:cNvGraphicFramePr>
          <p:nvPr>
            <p:ph type="tbl" idx="4294967295"/>
            <p:extLst>
              <p:ext uri="{D42A27DB-BD31-4B8C-83A1-F6EECF244321}">
                <p14:modId xmlns:p14="http://schemas.microsoft.com/office/powerpoint/2010/main" val="3935801679"/>
              </p:ext>
            </p:extLst>
          </p:nvPr>
        </p:nvGraphicFramePr>
        <p:xfrm>
          <a:off x="5868144" y="936105"/>
          <a:ext cx="2592288" cy="4729707"/>
        </p:xfrm>
        <a:graphic>
          <a:graphicData uri="http://schemas.openxmlformats.org/drawingml/2006/table">
            <a:tbl>
              <a:tblPr>
                <a:tableStyleId>{0505E3EF-67EA-436B-97B2-0124C06EBD24}</a:tableStyleId>
              </a:tblPr>
              <a:tblGrid>
                <a:gridCol w="1301957"/>
                <a:gridCol w="1290331"/>
              </a:tblGrid>
              <a:tr h="358446">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300" b="1" u="none" strike="noStrike" cap="none" normalizeH="0" baseline="0" dirty="0" smtClean="0">
                          <a:ln>
                            <a:noFill/>
                          </a:ln>
                          <a:effectLst/>
                          <a:latin typeface="+mj-ea"/>
                          <a:ea typeface="+mj-ea"/>
                        </a:rPr>
                        <a:t>T</a:t>
                      </a:r>
                      <a:r>
                        <a:rPr kumimoji="0" lang="en-US" sz="1300" b="1" u="none" strike="noStrike" cap="none" normalizeH="0" baseline="-30000" dirty="0" smtClean="0">
                          <a:ln>
                            <a:noFill/>
                          </a:ln>
                          <a:effectLst/>
                          <a:latin typeface="+mj-ea"/>
                          <a:ea typeface="+mj-ea"/>
                        </a:rPr>
                        <a:t>1</a:t>
                      </a:r>
                      <a:endParaRPr kumimoji="0" lang="en-US" sz="1300" b="1" i="0" u="none" strike="noStrike" cap="none" normalizeH="0" baseline="0" dirty="0" smtClean="0">
                        <a:ln>
                          <a:noFill/>
                        </a:ln>
                        <a:solidFill>
                          <a:schemeClr val="tx1"/>
                        </a:solidFill>
                        <a:effectLst/>
                        <a:latin typeface="+mj-ea"/>
                        <a:ea typeface="+mj-ea"/>
                      </a:endParaRPr>
                    </a:p>
                  </a:txBody>
                  <a:tcPr marT="38100" marB="3810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300" b="1" u="none" strike="noStrike" cap="none" normalizeH="0" baseline="0" smtClean="0">
                          <a:ln>
                            <a:noFill/>
                          </a:ln>
                          <a:effectLst/>
                          <a:latin typeface="+mj-ea"/>
                          <a:ea typeface="+mj-ea"/>
                        </a:rPr>
                        <a:t>T</a:t>
                      </a:r>
                      <a:r>
                        <a:rPr kumimoji="0" lang="en-US" sz="1300" b="1" u="none" strike="noStrike" cap="none" normalizeH="0" baseline="-30000" smtClean="0">
                          <a:ln>
                            <a:noFill/>
                          </a:ln>
                          <a:effectLst/>
                          <a:latin typeface="+mj-ea"/>
                          <a:ea typeface="+mj-ea"/>
                        </a:rPr>
                        <a:t>2</a:t>
                      </a:r>
                      <a:endParaRPr kumimoji="0" lang="en-US" sz="1300" b="1" i="0" u="none" strike="noStrike" cap="none" normalizeH="0" baseline="0" smtClean="0">
                        <a:ln>
                          <a:noFill/>
                        </a:ln>
                        <a:solidFill>
                          <a:schemeClr val="tx1"/>
                        </a:solidFill>
                        <a:effectLst/>
                        <a:latin typeface="+mj-ea"/>
                        <a:ea typeface="+mj-ea"/>
                      </a:endParaRPr>
                    </a:p>
                  </a:txBody>
                  <a:tcPr marT="38100" marB="38100" horzOverflow="overflow"/>
                </a:tc>
              </a:tr>
              <a:tr h="311538">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300" b="1" u="none" strike="noStrike" cap="none" normalizeH="0" baseline="0" smtClean="0">
                          <a:ln>
                            <a:noFill/>
                          </a:ln>
                          <a:effectLst/>
                          <a:latin typeface="+mj-ea"/>
                          <a:ea typeface="+mj-ea"/>
                        </a:rPr>
                        <a:t>Slock B</a:t>
                      </a:r>
                      <a:endParaRPr kumimoji="0" lang="en-US" sz="13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300" b="1" i="0" u="none" strike="noStrike" cap="none" normalizeH="0" baseline="0" dirty="0" smtClean="0">
                        <a:ln>
                          <a:noFill/>
                        </a:ln>
                        <a:solidFill>
                          <a:schemeClr val="tx1"/>
                        </a:solidFill>
                        <a:effectLst/>
                        <a:latin typeface="+mj-ea"/>
                        <a:ea typeface="+mj-ea"/>
                      </a:endParaRPr>
                    </a:p>
                  </a:txBody>
                  <a:tcPr marT="38100" marB="38100" horzOverflow="overflow"/>
                </a:tc>
              </a:tr>
              <a:tr h="314193">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300" b="1" u="none" strike="noStrike" cap="none" normalizeH="0" baseline="0" smtClean="0">
                          <a:ln>
                            <a:noFill/>
                          </a:ln>
                          <a:effectLst/>
                          <a:latin typeface="+mj-ea"/>
                          <a:ea typeface="+mj-ea"/>
                        </a:rPr>
                        <a:t>Y=R(B)=2</a:t>
                      </a:r>
                      <a:endParaRPr kumimoji="0" lang="en-US" sz="13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300" b="1" i="0" u="none" strike="noStrike" cap="none" normalizeH="0" baseline="0" smtClean="0">
                        <a:ln>
                          <a:noFill/>
                        </a:ln>
                        <a:solidFill>
                          <a:schemeClr val="tx1"/>
                        </a:solidFill>
                        <a:effectLst/>
                        <a:latin typeface="+mj-ea"/>
                        <a:ea typeface="+mj-ea"/>
                      </a:endParaRPr>
                    </a:p>
                  </a:txBody>
                  <a:tcPr marT="38100" marB="38100" horzOverflow="overflow"/>
                </a:tc>
              </a:tr>
              <a:tr h="312717">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300" b="1" u="none" strike="noStrike" cap="none" normalizeH="0" baseline="0" smtClean="0">
                          <a:ln>
                            <a:noFill/>
                          </a:ln>
                          <a:effectLst/>
                          <a:latin typeface="+mj-ea"/>
                          <a:ea typeface="+mj-ea"/>
                        </a:rPr>
                        <a:t>Unlock B</a:t>
                      </a:r>
                      <a:endParaRPr kumimoji="0" lang="en-US" sz="13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300" b="1" i="0" u="none" strike="noStrike" cap="none" normalizeH="0" baseline="0" smtClean="0">
                        <a:ln>
                          <a:noFill/>
                        </a:ln>
                        <a:solidFill>
                          <a:schemeClr val="tx1"/>
                        </a:solidFill>
                        <a:effectLst/>
                        <a:latin typeface="+mj-ea"/>
                        <a:ea typeface="+mj-ea"/>
                      </a:endParaRPr>
                    </a:p>
                  </a:txBody>
                  <a:tcPr marT="38100" marB="38100" horzOverflow="overflow"/>
                </a:tc>
              </a:tr>
              <a:tr h="311538">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300" b="1" u="none" strike="noStrike" cap="none" normalizeH="0" baseline="0" smtClean="0">
                          <a:ln>
                            <a:noFill/>
                          </a:ln>
                          <a:effectLst/>
                          <a:latin typeface="+mj-ea"/>
                          <a:ea typeface="+mj-ea"/>
                        </a:rPr>
                        <a:t>Xlock A</a:t>
                      </a:r>
                      <a:endParaRPr kumimoji="0" lang="en-US" sz="13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300" b="1" i="0" u="none" strike="noStrike" cap="none" normalizeH="0" baseline="0" smtClean="0">
                        <a:ln>
                          <a:noFill/>
                        </a:ln>
                        <a:solidFill>
                          <a:schemeClr val="tx1"/>
                        </a:solidFill>
                        <a:effectLst/>
                        <a:latin typeface="+mj-ea"/>
                        <a:ea typeface="+mj-ea"/>
                      </a:endParaRPr>
                    </a:p>
                  </a:txBody>
                  <a:tcPr marT="38100" marB="38100" horzOverflow="overflow"/>
                </a:tc>
              </a:tr>
              <a:tr h="3115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3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300" b="1" u="none" strike="noStrike" cap="none" normalizeH="0" baseline="0" smtClean="0">
                          <a:ln>
                            <a:noFill/>
                          </a:ln>
                          <a:effectLst/>
                          <a:latin typeface="+mj-ea"/>
                          <a:ea typeface="+mj-ea"/>
                        </a:rPr>
                        <a:t>Slock A</a:t>
                      </a:r>
                      <a:endParaRPr kumimoji="0" lang="en-US" sz="1300" b="1" i="0" u="none" strike="noStrike" cap="none" normalizeH="0" baseline="0" smtClean="0">
                        <a:ln>
                          <a:noFill/>
                        </a:ln>
                        <a:solidFill>
                          <a:schemeClr val="tx1"/>
                        </a:solidFill>
                        <a:effectLst/>
                        <a:latin typeface="+mj-ea"/>
                        <a:ea typeface="+mj-ea"/>
                      </a:endParaRPr>
                    </a:p>
                  </a:txBody>
                  <a:tcPr marT="38100" marB="38100" horzOverflow="overflow"/>
                </a:tc>
              </a:tr>
              <a:tr h="311538">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300" b="1" u="none" strike="noStrike" cap="none" normalizeH="0" baseline="0" smtClean="0">
                          <a:ln>
                            <a:noFill/>
                          </a:ln>
                          <a:effectLst/>
                          <a:latin typeface="+mj-ea"/>
                          <a:ea typeface="+mj-ea"/>
                        </a:rPr>
                        <a:t>A=Y+1=3</a:t>
                      </a:r>
                      <a:endParaRPr kumimoji="0" lang="en-US" sz="13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zh-CN" sz="1300" b="1" u="none" strike="noStrike" cap="none" normalizeH="0" baseline="0" smtClean="0">
                          <a:ln>
                            <a:noFill/>
                          </a:ln>
                          <a:effectLst/>
                          <a:latin typeface="+mj-ea"/>
                          <a:ea typeface="+mj-ea"/>
                        </a:rPr>
                        <a:t>等待</a:t>
                      </a:r>
                      <a:endParaRPr kumimoji="0" lang="zh-CN" sz="1300" b="1" i="0" u="none" strike="noStrike" cap="none" normalizeH="0" baseline="0" smtClean="0">
                        <a:ln>
                          <a:noFill/>
                        </a:ln>
                        <a:solidFill>
                          <a:schemeClr val="tx1"/>
                        </a:solidFill>
                        <a:effectLst/>
                        <a:latin typeface="+mj-ea"/>
                        <a:ea typeface="+mj-ea"/>
                      </a:endParaRPr>
                    </a:p>
                  </a:txBody>
                  <a:tcPr marT="38100" marB="38100" horzOverflow="overflow"/>
                </a:tc>
              </a:tr>
              <a:tr h="312717">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300" b="1" u="none" strike="noStrike" cap="none" normalizeH="0" baseline="0" smtClean="0">
                          <a:ln>
                            <a:noFill/>
                          </a:ln>
                          <a:effectLst/>
                          <a:latin typeface="+mj-ea"/>
                          <a:ea typeface="+mj-ea"/>
                        </a:rPr>
                        <a:t>W(A)</a:t>
                      </a:r>
                      <a:endParaRPr kumimoji="0" lang="en-US" sz="13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zh-CN" sz="1300" b="1" u="none" strike="noStrike" cap="none" normalizeH="0" baseline="0" dirty="0" smtClean="0">
                          <a:ln>
                            <a:noFill/>
                          </a:ln>
                          <a:effectLst/>
                          <a:latin typeface="+mj-ea"/>
                          <a:ea typeface="+mj-ea"/>
                        </a:rPr>
                        <a:t>等待</a:t>
                      </a:r>
                      <a:endParaRPr kumimoji="0" lang="zh-CN" sz="1300" b="1" i="0" u="none" strike="noStrike" cap="none" normalizeH="0" baseline="0" dirty="0" smtClean="0">
                        <a:ln>
                          <a:noFill/>
                        </a:ln>
                        <a:solidFill>
                          <a:schemeClr val="tx1"/>
                        </a:solidFill>
                        <a:effectLst/>
                        <a:latin typeface="+mj-ea"/>
                        <a:ea typeface="+mj-ea"/>
                      </a:endParaRPr>
                    </a:p>
                  </a:txBody>
                  <a:tcPr marT="38100" marB="38100" horzOverflow="overflow"/>
                </a:tc>
              </a:tr>
              <a:tr h="312717">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300" b="1" u="none" strike="noStrike" cap="none" normalizeH="0" baseline="0" smtClean="0">
                          <a:ln>
                            <a:noFill/>
                          </a:ln>
                          <a:effectLst/>
                          <a:latin typeface="+mj-ea"/>
                          <a:ea typeface="+mj-ea"/>
                        </a:rPr>
                        <a:t>Unlock A</a:t>
                      </a:r>
                      <a:endParaRPr kumimoji="0" lang="en-US" sz="13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zh-CN" sz="1300" b="1" u="none" strike="noStrike" cap="none" normalizeH="0" baseline="0" smtClean="0">
                          <a:ln>
                            <a:noFill/>
                          </a:ln>
                          <a:effectLst/>
                          <a:latin typeface="+mj-ea"/>
                          <a:ea typeface="+mj-ea"/>
                        </a:rPr>
                        <a:t>等待</a:t>
                      </a:r>
                      <a:endParaRPr kumimoji="0" lang="zh-CN" sz="1300" b="1" i="0" u="none" strike="noStrike" cap="none" normalizeH="0" baseline="0" smtClean="0">
                        <a:ln>
                          <a:noFill/>
                        </a:ln>
                        <a:solidFill>
                          <a:schemeClr val="tx1"/>
                        </a:solidFill>
                        <a:effectLst/>
                        <a:latin typeface="+mj-ea"/>
                        <a:ea typeface="+mj-ea"/>
                      </a:endParaRPr>
                    </a:p>
                  </a:txBody>
                  <a:tcPr marT="38100" marB="38100" horzOverflow="overflow"/>
                </a:tc>
              </a:tr>
              <a:tr h="312717">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3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300" b="1" u="none" strike="noStrike" cap="none" normalizeH="0" baseline="0" smtClean="0">
                          <a:ln>
                            <a:noFill/>
                          </a:ln>
                          <a:effectLst/>
                          <a:latin typeface="+mj-ea"/>
                          <a:ea typeface="+mj-ea"/>
                        </a:rPr>
                        <a:t>X=R(A)=3</a:t>
                      </a:r>
                      <a:endParaRPr kumimoji="0" lang="en-US" sz="1300" b="1" i="0" u="none" strike="noStrike" cap="none" normalizeH="0" baseline="0" smtClean="0">
                        <a:ln>
                          <a:noFill/>
                        </a:ln>
                        <a:solidFill>
                          <a:schemeClr val="tx1"/>
                        </a:solidFill>
                        <a:effectLst/>
                        <a:latin typeface="+mj-ea"/>
                        <a:ea typeface="+mj-ea"/>
                      </a:endParaRPr>
                    </a:p>
                  </a:txBody>
                  <a:tcPr marT="38100" marB="38100" horzOverflow="overflow"/>
                </a:tc>
              </a:tr>
              <a:tr h="3115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3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300" b="1" u="none" strike="noStrike" cap="none" normalizeH="0" baseline="0" smtClean="0">
                          <a:ln>
                            <a:noFill/>
                          </a:ln>
                          <a:effectLst/>
                          <a:latin typeface="+mj-ea"/>
                          <a:ea typeface="+mj-ea"/>
                        </a:rPr>
                        <a:t>Unlock A</a:t>
                      </a:r>
                      <a:endParaRPr kumimoji="0" lang="en-US" sz="1300" b="1" i="0" u="none" strike="noStrike" cap="none" normalizeH="0" baseline="0" smtClean="0">
                        <a:ln>
                          <a:noFill/>
                        </a:ln>
                        <a:solidFill>
                          <a:schemeClr val="tx1"/>
                        </a:solidFill>
                        <a:effectLst/>
                        <a:latin typeface="+mj-ea"/>
                        <a:ea typeface="+mj-ea"/>
                      </a:endParaRPr>
                    </a:p>
                  </a:txBody>
                  <a:tcPr marT="38100" marB="38100" horzOverflow="overflow"/>
                </a:tc>
              </a:tr>
              <a:tr h="3115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3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300" b="1" u="none" strike="noStrike" cap="none" normalizeH="0" baseline="0" smtClean="0">
                          <a:ln>
                            <a:noFill/>
                          </a:ln>
                          <a:effectLst/>
                          <a:latin typeface="+mj-ea"/>
                          <a:ea typeface="+mj-ea"/>
                        </a:rPr>
                        <a:t>Xlock B</a:t>
                      </a:r>
                      <a:endParaRPr kumimoji="0" lang="en-US" sz="1300" b="1" i="0" u="none" strike="noStrike" cap="none" normalizeH="0" baseline="0" smtClean="0">
                        <a:ln>
                          <a:noFill/>
                        </a:ln>
                        <a:solidFill>
                          <a:schemeClr val="tx1"/>
                        </a:solidFill>
                        <a:effectLst/>
                        <a:latin typeface="+mj-ea"/>
                        <a:ea typeface="+mj-ea"/>
                      </a:endParaRPr>
                    </a:p>
                  </a:txBody>
                  <a:tcPr marT="38100" marB="38100" horzOverflow="overflow"/>
                </a:tc>
              </a:tr>
              <a:tr h="312717">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3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300" b="1" u="none" strike="noStrike" cap="none" normalizeH="0" baseline="0" smtClean="0">
                          <a:ln>
                            <a:noFill/>
                          </a:ln>
                          <a:effectLst/>
                          <a:latin typeface="+mj-ea"/>
                          <a:ea typeface="+mj-ea"/>
                        </a:rPr>
                        <a:t>B=X+1=4</a:t>
                      </a:r>
                      <a:endParaRPr kumimoji="0" lang="en-US" sz="1300" b="1" i="0" u="none" strike="noStrike" cap="none" normalizeH="0" baseline="0" smtClean="0">
                        <a:ln>
                          <a:noFill/>
                        </a:ln>
                        <a:solidFill>
                          <a:schemeClr val="tx1"/>
                        </a:solidFill>
                        <a:effectLst/>
                        <a:latin typeface="+mj-ea"/>
                        <a:ea typeface="+mj-ea"/>
                      </a:endParaRPr>
                    </a:p>
                  </a:txBody>
                  <a:tcPr marT="38100" marB="38100" horzOverflow="overflow"/>
                </a:tc>
              </a:tr>
              <a:tr h="312717">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3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300" b="1" u="none" strike="noStrike" cap="none" normalizeH="0" baseline="0" smtClean="0">
                          <a:ln>
                            <a:noFill/>
                          </a:ln>
                          <a:effectLst/>
                          <a:latin typeface="+mj-ea"/>
                          <a:ea typeface="+mj-ea"/>
                        </a:rPr>
                        <a:t>W(B)</a:t>
                      </a:r>
                      <a:endParaRPr kumimoji="0" lang="en-US" sz="1300" b="1" i="0" u="none" strike="noStrike" cap="none" normalizeH="0" baseline="0" smtClean="0">
                        <a:ln>
                          <a:noFill/>
                        </a:ln>
                        <a:solidFill>
                          <a:schemeClr val="tx1"/>
                        </a:solidFill>
                        <a:effectLst/>
                        <a:latin typeface="+mj-ea"/>
                        <a:ea typeface="+mj-ea"/>
                      </a:endParaRPr>
                    </a:p>
                  </a:txBody>
                  <a:tcPr marT="38100" marB="38100" horzOverflow="overflow"/>
                </a:tc>
              </a:tr>
              <a:tr h="3115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3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300" b="1" u="none" strike="noStrike" cap="none" normalizeH="0" baseline="0" dirty="0" smtClean="0">
                          <a:ln>
                            <a:noFill/>
                          </a:ln>
                          <a:effectLst/>
                          <a:latin typeface="+mj-ea"/>
                          <a:ea typeface="+mj-ea"/>
                        </a:rPr>
                        <a:t>Unlock B</a:t>
                      </a:r>
                      <a:endParaRPr kumimoji="0" lang="en-US" sz="1300" b="1" i="0" u="none" strike="noStrike" cap="none" normalizeH="0" baseline="0" dirty="0" smtClean="0">
                        <a:ln>
                          <a:noFill/>
                        </a:ln>
                        <a:solidFill>
                          <a:schemeClr val="tx1"/>
                        </a:solidFill>
                        <a:effectLst/>
                        <a:latin typeface="+mj-ea"/>
                        <a:ea typeface="+mj-ea"/>
                      </a:endParaRPr>
                    </a:p>
                  </a:txBody>
                  <a:tcPr marT="38100" marB="38100" horzOverflow="overflow"/>
                </a:tc>
              </a:tr>
            </a:tbl>
          </a:graphicData>
        </a:graphic>
      </p:graphicFrame>
      <p:sp>
        <p:nvSpPr>
          <p:cNvPr id="60485" name="Text Box 69"/>
          <p:cNvSpPr txBox="1">
            <a:spLocks noChangeArrowheads="1"/>
          </p:cNvSpPr>
          <p:nvPr/>
        </p:nvSpPr>
        <p:spPr bwMode="auto">
          <a:xfrm>
            <a:off x="1259632" y="2184454"/>
            <a:ext cx="3744416" cy="217296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sz="2400">
                <a:solidFill>
                  <a:schemeClr val="tx1"/>
                </a:solidFill>
                <a:latin typeface="Times New Roman" pitchFamily="18" charset="0"/>
                <a:ea typeface="宋体" pitchFamily="2" charset="-122"/>
              </a:defRPr>
            </a:lvl1pPr>
            <a:lvl2pPr algn="l">
              <a:defRPr sz="2400">
                <a:solidFill>
                  <a:schemeClr val="tx1"/>
                </a:solidFill>
                <a:latin typeface="Times New Roman" pitchFamily="18" charset="0"/>
                <a:ea typeface="宋体" pitchFamily="2" charset="-122"/>
              </a:defRPr>
            </a:lvl2pPr>
            <a:lvl3pPr algn="l">
              <a:defRPr sz="2400">
                <a:solidFill>
                  <a:schemeClr val="tx1"/>
                </a:solidFill>
                <a:latin typeface="Times New Roman" pitchFamily="18" charset="0"/>
                <a:ea typeface="宋体" pitchFamily="2" charset="-122"/>
              </a:defRPr>
            </a:lvl3pPr>
            <a:lvl4pPr algn="l">
              <a:defRPr sz="2400">
                <a:solidFill>
                  <a:schemeClr val="tx1"/>
                </a:solidFill>
                <a:latin typeface="Times New Roman" pitchFamily="18" charset="0"/>
                <a:ea typeface="宋体" pitchFamily="2" charset="-122"/>
              </a:defRPr>
            </a:lvl4pPr>
            <a:lvl5pPr algn="l">
              <a:defRPr sz="2400">
                <a:solidFill>
                  <a:schemeClr val="tx1"/>
                </a:solidFill>
                <a:latin typeface="Times New Roman" pitchFamily="18" charset="0"/>
                <a:ea typeface="宋体" pitchFamily="2" charset="-122"/>
              </a:defRPr>
            </a:lvl5pPr>
            <a:lvl6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nSpc>
                <a:spcPct val="170000"/>
              </a:lnSpc>
              <a:buFont typeface="Wingdings" panose="05000000000000000000" pitchFamily="2" charset="2"/>
              <a:buChar char="u"/>
            </a:pPr>
            <a:r>
              <a:rPr lang="zh-CN" altLang="en-US" sz="2600" dirty="0">
                <a:latin typeface="幼圆" panose="02010509060101010101" pitchFamily="49" charset="-122"/>
                <a:ea typeface="幼圆" panose="02010509060101010101" pitchFamily="49" charset="-122"/>
              </a:rPr>
              <a:t>执行结果与串行调度</a:t>
            </a:r>
            <a:r>
              <a:rPr lang="en-US" sz="2600" dirty="0">
                <a:latin typeface="幼圆" panose="02010509060101010101" pitchFamily="49" charset="-122"/>
                <a:ea typeface="幼圆" panose="02010509060101010101" pitchFamily="49" charset="-122"/>
              </a:rPr>
              <a:t>(a)</a:t>
            </a:r>
            <a:r>
              <a:rPr lang="zh-CN" altLang="en-US" sz="2600" dirty="0">
                <a:latin typeface="幼圆" panose="02010509060101010101" pitchFamily="49" charset="-122"/>
                <a:ea typeface="幼圆" panose="02010509060101010101" pitchFamily="49" charset="-122"/>
              </a:rPr>
              <a:t>的执行结果</a:t>
            </a:r>
            <a:r>
              <a:rPr lang="zh-CN" altLang="en-US" sz="2600" dirty="0" smtClean="0">
                <a:latin typeface="幼圆" panose="02010509060101010101" pitchFamily="49" charset="-122"/>
                <a:ea typeface="幼圆" panose="02010509060101010101" pitchFamily="49" charset="-122"/>
              </a:rPr>
              <a:t>相同</a:t>
            </a:r>
            <a:endParaRPr lang="en-US" altLang="zh-CN" sz="2600" dirty="0" smtClean="0">
              <a:latin typeface="幼圆" panose="02010509060101010101" pitchFamily="49" charset="-122"/>
              <a:ea typeface="幼圆" panose="02010509060101010101" pitchFamily="49" charset="-122"/>
            </a:endParaRPr>
          </a:p>
          <a:p>
            <a:pPr>
              <a:lnSpc>
                <a:spcPct val="170000"/>
              </a:lnSpc>
              <a:spcBef>
                <a:spcPts val="1200"/>
              </a:spcBef>
              <a:buFont typeface="Wingdings" panose="05000000000000000000" pitchFamily="2" charset="2"/>
              <a:buChar char="u"/>
            </a:pPr>
            <a:r>
              <a:rPr lang="zh-CN" altLang="en-US" sz="2600" dirty="0" smtClean="0">
                <a:latin typeface="幼圆" panose="02010509060101010101" pitchFamily="49" charset="-122"/>
                <a:ea typeface="幼圆" panose="02010509060101010101" pitchFamily="49" charset="-122"/>
              </a:rPr>
              <a:t>是</a:t>
            </a:r>
            <a:r>
              <a:rPr lang="zh-CN" altLang="en-US" sz="2600" dirty="0">
                <a:latin typeface="幼圆" panose="02010509060101010101" pitchFamily="49" charset="-122"/>
                <a:ea typeface="幼圆" panose="02010509060101010101" pitchFamily="49" charset="-122"/>
              </a:rPr>
              <a:t>正确的调度 </a:t>
            </a:r>
          </a:p>
        </p:txBody>
      </p:sp>
      <p:sp>
        <p:nvSpPr>
          <p:cNvPr id="6" name="Rectangle 2"/>
          <p:cNvSpPr txBox="1">
            <a:spLocks noChangeArrowheads="1"/>
          </p:cNvSpPr>
          <p:nvPr/>
        </p:nvSpPr>
        <p:spPr>
          <a:xfrm>
            <a:off x="1187624" y="0"/>
            <a:ext cx="4320480"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600" b="0" smtClean="0">
                <a:latin typeface="+mn-ea"/>
                <a:ea typeface="+mn-ea"/>
              </a:rPr>
              <a:t>并发调度的可串行性</a:t>
            </a:r>
            <a:endParaRPr lang="zh-CN" altLang="en-US" sz="3600" b="0" dirty="0">
              <a:latin typeface="+mn-ea"/>
              <a:ea typeface="+mn-ea"/>
            </a:endParaRPr>
          </a:p>
        </p:txBody>
      </p:sp>
      <p:sp>
        <p:nvSpPr>
          <p:cNvPr id="7" name="椭圆 6"/>
          <p:cNvSpPr/>
          <p:nvPr/>
        </p:nvSpPr>
        <p:spPr>
          <a:xfrm>
            <a:off x="395536" y="265212"/>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4</a:t>
            </a:r>
            <a:endParaRPr lang="zh-CN" altLang="en-US" sz="3200" dirty="0"/>
          </a:p>
        </p:txBody>
      </p:sp>
      <p:sp>
        <p:nvSpPr>
          <p:cNvPr id="8" name="Rectangle 2"/>
          <p:cNvSpPr txBox="1">
            <a:spLocks noChangeArrowheads="1"/>
          </p:cNvSpPr>
          <p:nvPr/>
        </p:nvSpPr>
        <p:spPr>
          <a:xfrm>
            <a:off x="1080120" y="1457672"/>
            <a:ext cx="3132138" cy="528638"/>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dirty="0" smtClean="0">
                <a:latin typeface="+mj-ea"/>
              </a:rPr>
              <a:t>非串行化的执行</a:t>
            </a:r>
            <a:endParaRPr lang="zh-CN" altLang="en-US" dirty="0">
              <a:latin typeface="+mj-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395" name="Group 3"/>
          <p:cNvGraphicFramePr>
            <a:graphicFrameLocks noGrp="1"/>
          </p:cNvGraphicFramePr>
          <p:nvPr>
            <p:ph type="tbl" idx="4294967295"/>
            <p:extLst>
              <p:ext uri="{D42A27DB-BD31-4B8C-83A1-F6EECF244321}">
                <p14:modId xmlns:p14="http://schemas.microsoft.com/office/powerpoint/2010/main" val="227381350"/>
              </p:ext>
            </p:extLst>
          </p:nvPr>
        </p:nvGraphicFramePr>
        <p:xfrm>
          <a:off x="5508104" y="985292"/>
          <a:ext cx="2880320" cy="4657701"/>
        </p:xfrm>
        <a:graphic>
          <a:graphicData uri="http://schemas.openxmlformats.org/drawingml/2006/table">
            <a:tbl>
              <a:tblPr>
                <a:tableStyleId>{0505E3EF-67EA-436B-97B2-0124C06EBD24}</a:tableStyleId>
              </a:tblPr>
              <a:tblGrid>
                <a:gridCol w="1406327"/>
                <a:gridCol w="1473993"/>
              </a:tblGrid>
              <a:tr h="355587">
                <a:tc>
                  <a:txBody>
                    <a:bodyPr/>
                    <a:lstStyle/>
                    <a:p>
                      <a:pPr marL="0" marR="0" lvl="0" indent="0" algn="ctr" defTabSz="914400" rtl="0" eaLnBrk="1" fontAlgn="base" latinLnBrk="0" hangingPunct="1">
                        <a:lnSpc>
                          <a:spcPct val="90000"/>
                        </a:lnSpc>
                        <a:spcBef>
                          <a:spcPct val="0"/>
                        </a:spcBef>
                        <a:spcAft>
                          <a:spcPct val="0"/>
                        </a:spcAft>
                        <a:buClrTx/>
                        <a:buSzTx/>
                        <a:buFont typeface="Wingdings" pitchFamily="2" charset="2"/>
                        <a:buNone/>
                        <a:tabLst/>
                      </a:pPr>
                      <a:r>
                        <a:rPr kumimoji="0" lang="en-US" sz="1500" b="1" u="none" strike="noStrike" cap="none" normalizeH="0" baseline="0" dirty="0" smtClean="0">
                          <a:ln>
                            <a:noFill/>
                          </a:ln>
                          <a:effectLst/>
                          <a:latin typeface="+mj-ea"/>
                          <a:ea typeface="+mj-ea"/>
                        </a:rPr>
                        <a:t>T</a:t>
                      </a:r>
                      <a:r>
                        <a:rPr kumimoji="0" lang="en-US" sz="1500" b="1" u="none" strike="noStrike" cap="none" normalizeH="0" baseline="-30000" dirty="0" smtClean="0">
                          <a:ln>
                            <a:noFill/>
                          </a:ln>
                          <a:effectLst/>
                          <a:latin typeface="+mj-ea"/>
                          <a:ea typeface="+mj-ea"/>
                        </a:rPr>
                        <a:t>1</a:t>
                      </a:r>
                      <a:endParaRPr kumimoji="0" lang="en-US" sz="1500" b="1" i="0" u="none" strike="noStrike" cap="none" normalizeH="0" baseline="0" dirty="0" smtClean="0">
                        <a:ln>
                          <a:noFill/>
                        </a:ln>
                        <a:solidFill>
                          <a:schemeClr val="tx1"/>
                        </a:solidFill>
                        <a:effectLst/>
                        <a:latin typeface="+mj-ea"/>
                        <a:ea typeface="+mj-ea"/>
                      </a:endParaRPr>
                    </a:p>
                  </a:txBody>
                  <a:tcPr marT="38100" marB="38100" horzOverflow="overflow"/>
                </a:tc>
                <a:tc>
                  <a:txBody>
                    <a:bodyPr/>
                    <a:lstStyle/>
                    <a:p>
                      <a:pPr marL="0" marR="0" lvl="0" indent="0" algn="ctr" defTabSz="914400" rtl="0" eaLnBrk="1" fontAlgn="base" latinLnBrk="0" hangingPunct="1">
                        <a:lnSpc>
                          <a:spcPct val="90000"/>
                        </a:lnSpc>
                        <a:spcBef>
                          <a:spcPct val="0"/>
                        </a:spcBef>
                        <a:spcAft>
                          <a:spcPct val="0"/>
                        </a:spcAft>
                        <a:buClrTx/>
                        <a:buSzTx/>
                        <a:buFont typeface="Wingdings" pitchFamily="2" charset="2"/>
                        <a:buNone/>
                        <a:tabLst/>
                      </a:pPr>
                      <a:r>
                        <a:rPr kumimoji="0" lang="en-US" sz="1500" b="1" u="none" strike="noStrike" cap="none" normalizeH="0" baseline="0" smtClean="0">
                          <a:ln>
                            <a:noFill/>
                          </a:ln>
                          <a:effectLst/>
                          <a:latin typeface="+mj-ea"/>
                          <a:ea typeface="+mj-ea"/>
                        </a:rPr>
                        <a:t>T</a:t>
                      </a:r>
                      <a:r>
                        <a:rPr kumimoji="0" lang="en-US" sz="1500" b="1" u="none" strike="noStrike" cap="none" normalizeH="0" baseline="-30000" smtClean="0">
                          <a:ln>
                            <a:noFill/>
                          </a:ln>
                          <a:effectLst/>
                          <a:latin typeface="+mj-ea"/>
                          <a:ea typeface="+mj-ea"/>
                        </a:rPr>
                        <a:t>2</a:t>
                      </a:r>
                      <a:endParaRPr kumimoji="0" lang="en-US" sz="1500" b="1" i="0" u="none" strike="noStrike" cap="none" normalizeH="0" baseline="0" smtClean="0">
                        <a:ln>
                          <a:noFill/>
                        </a:ln>
                        <a:solidFill>
                          <a:schemeClr val="tx1"/>
                        </a:solidFill>
                        <a:effectLst/>
                        <a:latin typeface="+mj-ea"/>
                        <a:ea typeface="+mj-ea"/>
                      </a:endParaRPr>
                    </a:p>
                  </a:txBody>
                  <a:tcPr marT="38100" marB="38100" horzOverflow="overflow"/>
                </a:tc>
              </a:tr>
              <a:tr h="345590">
                <a:tc>
                  <a:txBody>
                    <a:bodyPr/>
                    <a:lstStyle/>
                    <a:p>
                      <a:pPr marL="0" marR="0" lvl="0" indent="0" algn="l" defTabSz="914400" rtl="0" eaLnBrk="1" fontAlgn="base" latinLnBrk="0" hangingPunct="1">
                        <a:lnSpc>
                          <a:spcPct val="90000"/>
                        </a:lnSpc>
                        <a:spcBef>
                          <a:spcPct val="0"/>
                        </a:spcBef>
                        <a:spcAft>
                          <a:spcPct val="0"/>
                        </a:spcAft>
                        <a:buClrTx/>
                        <a:buSzTx/>
                        <a:buFont typeface="Wingdings" pitchFamily="2" charset="2"/>
                        <a:buNone/>
                        <a:tabLst/>
                      </a:pPr>
                      <a:r>
                        <a:rPr kumimoji="0" lang="en-US" sz="1500" b="1" u="none" strike="noStrike" cap="none" normalizeH="0" baseline="0" dirty="0" err="1" smtClean="0">
                          <a:ln>
                            <a:noFill/>
                          </a:ln>
                          <a:effectLst/>
                          <a:latin typeface="+mj-ea"/>
                          <a:ea typeface="+mj-ea"/>
                        </a:rPr>
                        <a:t>Slock</a:t>
                      </a:r>
                      <a:r>
                        <a:rPr kumimoji="0" lang="en-US" sz="1500" b="1" u="none" strike="noStrike" cap="none" normalizeH="0" baseline="0" dirty="0" smtClean="0">
                          <a:ln>
                            <a:noFill/>
                          </a:ln>
                          <a:effectLst/>
                          <a:latin typeface="+mj-ea"/>
                          <a:ea typeface="+mj-ea"/>
                        </a:rPr>
                        <a:t> B</a:t>
                      </a:r>
                      <a:endParaRPr kumimoji="0" lang="en-US" sz="1500" b="1" i="0" u="none" strike="noStrike" cap="none" normalizeH="0" baseline="0" dirty="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90000"/>
                        </a:lnSpc>
                        <a:spcBef>
                          <a:spcPct val="20000"/>
                        </a:spcBef>
                        <a:spcAft>
                          <a:spcPct val="0"/>
                        </a:spcAft>
                        <a:buClr>
                          <a:schemeClr val="hlink"/>
                        </a:buClr>
                        <a:buSzTx/>
                        <a:buFont typeface="Wingdings" pitchFamily="2" charset="2"/>
                        <a:buNone/>
                        <a:tabLst/>
                      </a:pPr>
                      <a:endParaRPr kumimoji="0" lang="zh-CN" altLang="zh-CN" sz="1500" b="1" i="0" u="none" strike="noStrike" cap="none" normalizeH="0" baseline="0" smtClean="0">
                        <a:ln>
                          <a:noFill/>
                        </a:ln>
                        <a:solidFill>
                          <a:schemeClr val="tx1"/>
                        </a:solidFill>
                        <a:effectLst/>
                        <a:latin typeface="+mj-ea"/>
                        <a:ea typeface="+mj-ea"/>
                      </a:endParaRPr>
                    </a:p>
                  </a:txBody>
                  <a:tcPr marT="38100" marB="38100" horzOverflow="overflow"/>
                </a:tc>
              </a:tr>
              <a:tr h="304348">
                <a:tc>
                  <a:txBody>
                    <a:bodyPr/>
                    <a:lstStyle/>
                    <a:p>
                      <a:pPr marL="0" marR="0" lvl="0" indent="0" algn="l" defTabSz="914400" rtl="0" eaLnBrk="1" fontAlgn="base" latinLnBrk="0" hangingPunct="1">
                        <a:lnSpc>
                          <a:spcPct val="90000"/>
                        </a:lnSpc>
                        <a:spcBef>
                          <a:spcPct val="0"/>
                        </a:spcBef>
                        <a:spcAft>
                          <a:spcPct val="0"/>
                        </a:spcAft>
                        <a:buClrTx/>
                        <a:buSzTx/>
                        <a:buFont typeface="Wingdings" pitchFamily="2" charset="2"/>
                        <a:buNone/>
                        <a:tabLst/>
                      </a:pPr>
                      <a:r>
                        <a:rPr kumimoji="0" lang="en-US" sz="1500" b="1" u="none" strike="noStrike" cap="none" normalizeH="0" baseline="0" smtClean="0">
                          <a:ln>
                            <a:noFill/>
                          </a:ln>
                          <a:effectLst/>
                          <a:latin typeface="+mj-ea"/>
                          <a:ea typeface="+mj-ea"/>
                        </a:rPr>
                        <a:t>Y=R(B)=2</a:t>
                      </a:r>
                      <a:endParaRPr kumimoji="0" lang="en-US" sz="15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90000"/>
                        </a:lnSpc>
                        <a:spcBef>
                          <a:spcPct val="20000"/>
                        </a:spcBef>
                        <a:spcAft>
                          <a:spcPct val="0"/>
                        </a:spcAft>
                        <a:buClr>
                          <a:schemeClr val="hlink"/>
                        </a:buClr>
                        <a:buSzTx/>
                        <a:buFont typeface="Wingdings" pitchFamily="2" charset="2"/>
                        <a:buNone/>
                        <a:tabLst/>
                      </a:pPr>
                      <a:endParaRPr kumimoji="0" lang="zh-CN" altLang="zh-CN" sz="1500" b="1" i="0" u="none" strike="noStrike" cap="none" normalizeH="0" baseline="0" smtClean="0">
                        <a:ln>
                          <a:noFill/>
                        </a:ln>
                        <a:solidFill>
                          <a:schemeClr val="tx1"/>
                        </a:solidFill>
                        <a:effectLst/>
                        <a:latin typeface="+mj-ea"/>
                        <a:ea typeface="+mj-ea"/>
                      </a:endParaRPr>
                    </a:p>
                  </a:txBody>
                  <a:tcPr marT="38100" marB="38100" horzOverflow="overflow"/>
                </a:tc>
              </a:tr>
              <a:tr h="304348">
                <a:tc>
                  <a:txBody>
                    <a:bodyPr/>
                    <a:lstStyle/>
                    <a:p>
                      <a:pPr marL="0" marR="0" lvl="0" indent="0" algn="l" defTabSz="914400" rtl="0" eaLnBrk="1" fontAlgn="base" latinLnBrk="0" hangingPunct="1">
                        <a:lnSpc>
                          <a:spcPct val="90000"/>
                        </a:lnSpc>
                        <a:spcBef>
                          <a:spcPct val="20000"/>
                        </a:spcBef>
                        <a:spcAft>
                          <a:spcPct val="0"/>
                        </a:spcAft>
                        <a:buClr>
                          <a:schemeClr val="hlink"/>
                        </a:buClr>
                        <a:buSzTx/>
                        <a:buFont typeface="Wingdings" pitchFamily="2" charset="2"/>
                        <a:buNone/>
                        <a:tabLst/>
                      </a:pPr>
                      <a:endParaRPr kumimoji="0" lang="zh-CN" altLang="zh-CN" sz="15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90000"/>
                        </a:lnSpc>
                        <a:spcBef>
                          <a:spcPct val="0"/>
                        </a:spcBef>
                        <a:spcAft>
                          <a:spcPct val="0"/>
                        </a:spcAft>
                        <a:buClrTx/>
                        <a:buSzTx/>
                        <a:buFont typeface="Wingdings" pitchFamily="2" charset="2"/>
                        <a:buNone/>
                        <a:tabLst/>
                      </a:pPr>
                      <a:r>
                        <a:rPr kumimoji="0" lang="en-US" sz="1500" b="1" u="none" strike="noStrike" cap="none" normalizeH="0" baseline="0" smtClean="0">
                          <a:ln>
                            <a:noFill/>
                          </a:ln>
                          <a:effectLst/>
                          <a:latin typeface="+mj-ea"/>
                          <a:ea typeface="+mj-ea"/>
                        </a:rPr>
                        <a:t>Slock A</a:t>
                      </a:r>
                      <a:endParaRPr kumimoji="0" lang="en-US" sz="1500" b="1" i="0" u="none" strike="noStrike" cap="none" normalizeH="0" baseline="0" smtClean="0">
                        <a:ln>
                          <a:noFill/>
                        </a:ln>
                        <a:solidFill>
                          <a:schemeClr val="tx1"/>
                        </a:solidFill>
                        <a:effectLst/>
                        <a:latin typeface="+mj-ea"/>
                        <a:ea typeface="+mj-ea"/>
                      </a:endParaRPr>
                    </a:p>
                  </a:txBody>
                  <a:tcPr marT="38100" marB="38100" horzOverflow="overflow"/>
                </a:tc>
              </a:tr>
              <a:tr h="304348">
                <a:tc>
                  <a:txBody>
                    <a:bodyPr/>
                    <a:lstStyle/>
                    <a:p>
                      <a:pPr marL="0" marR="0" lvl="0" indent="0" algn="l" defTabSz="914400" rtl="0" eaLnBrk="1" fontAlgn="base" latinLnBrk="0" hangingPunct="1">
                        <a:lnSpc>
                          <a:spcPct val="90000"/>
                        </a:lnSpc>
                        <a:spcBef>
                          <a:spcPct val="20000"/>
                        </a:spcBef>
                        <a:spcAft>
                          <a:spcPct val="0"/>
                        </a:spcAft>
                        <a:buClr>
                          <a:schemeClr val="hlink"/>
                        </a:buClr>
                        <a:buSzTx/>
                        <a:buFont typeface="Wingdings" pitchFamily="2" charset="2"/>
                        <a:buNone/>
                        <a:tabLst/>
                      </a:pPr>
                      <a:endParaRPr kumimoji="0" lang="zh-CN" altLang="zh-CN" sz="15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90000"/>
                        </a:lnSpc>
                        <a:spcBef>
                          <a:spcPct val="0"/>
                        </a:spcBef>
                        <a:spcAft>
                          <a:spcPct val="0"/>
                        </a:spcAft>
                        <a:buClrTx/>
                        <a:buSzTx/>
                        <a:buFont typeface="Wingdings" pitchFamily="2" charset="2"/>
                        <a:buNone/>
                        <a:tabLst/>
                      </a:pPr>
                      <a:r>
                        <a:rPr kumimoji="0" lang="en-US" sz="1500" b="1" u="none" strike="noStrike" cap="none" normalizeH="0" baseline="0" smtClean="0">
                          <a:ln>
                            <a:noFill/>
                          </a:ln>
                          <a:effectLst/>
                          <a:latin typeface="+mj-ea"/>
                          <a:ea typeface="+mj-ea"/>
                        </a:rPr>
                        <a:t>X=R(A)=2</a:t>
                      </a:r>
                      <a:endParaRPr kumimoji="0" lang="en-US" sz="1500" b="1" i="0" u="none" strike="noStrike" cap="none" normalizeH="0" baseline="0" smtClean="0">
                        <a:ln>
                          <a:noFill/>
                        </a:ln>
                        <a:solidFill>
                          <a:schemeClr val="tx1"/>
                        </a:solidFill>
                        <a:effectLst/>
                        <a:latin typeface="+mj-ea"/>
                        <a:ea typeface="+mj-ea"/>
                      </a:endParaRPr>
                    </a:p>
                  </a:txBody>
                  <a:tcPr marT="38100" marB="38100" horzOverflow="overflow"/>
                </a:tc>
              </a:tr>
              <a:tr h="304348">
                <a:tc>
                  <a:txBody>
                    <a:bodyPr/>
                    <a:lstStyle/>
                    <a:p>
                      <a:pPr marL="0" marR="0" lvl="0" indent="0" algn="l" defTabSz="914400" rtl="0" eaLnBrk="1" fontAlgn="base" latinLnBrk="0" hangingPunct="1">
                        <a:lnSpc>
                          <a:spcPct val="90000"/>
                        </a:lnSpc>
                        <a:spcBef>
                          <a:spcPct val="0"/>
                        </a:spcBef>
                        <a:spcAft>
                          <a:spcPct val="0"/>
                        </a:spcAft>
                        <a:buClrTx/>
                        <a:buSzTx/>
                        <a:buFont typeface="Wingdings" pitchFamily="2" charset="2"/>
                        <a:buNone/>
                        <a:tabLst/>
                      </a:pPr>
                      <a:r>
                        <a:rPr kumimoji="0" lang="en-US" sz="1500" b="1" u="none" strike="noStrike" cap="none" normalizeH="0" baseline="0" smtClean="0">
                          <a:ln>
                            <a:noFill/>
                          </a:ln>
                          <a:effectLst/>
                          <a:latin typeface="+mj-ea"/>
                          <a:ea typeface="+mj-ea"/>
                        </a:rPr>
                        <a:t>Unlock B</a:t>
                      </a:r>
                      <a:endParaRPr kumimoji="0" lang="en-US" sz="15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90000"/>
                        </a:lnSpc>
                        <a:spcBef>
                          <a:spcPct val="20000"/>
                        </a:spcBef>
                        <a:spcAft>
                          <a:spcPct val="0"/>
                        </a:spcAft>
                        <a:buClr>
                          <a:schemeClr val="hlink"/>
                        </a:buClr>
                        <a:buSzTx/>
                        <a:buFont typeface="Wingdings" pitchFamily="2" charset="2"/>
                        <a:buNone/>
                        <a:tabLst/>
                      </a:pPr>
                      <a:endParaRPr kumimoji="0" lang="zh-CN" altLang="zh-CN" sz="1500" b="1" i="0" u="none" strike="noStrike" cap="none" normalizeH="0" baseline="0" smtClean="0">
                        <a:ln>
                          <a:noFill/>
                        </a:ln>
                        <a:solidFill>
                          <a:schemeClr val="tx1"/>
                        </a:solidFill>
                        <a:effectLst/>
                        <a:latin typeface="+mj-ea"/>
                        <a:ea typeface="+mj-ea"/>
                      </a:endParaRPr>
                    </a:p>
                  </a:txBody>
                  <a:tcPr marT="38100" marB="38100" horzOverflow="overflow"/>
                </a:tc>
              </a:tr>
              <a:tr h="304348">
                <a:tc>
                  <a:txBody>
                    <a:bodyPr/>
                    <a:lstStyle/>
                    <a:p>
                      <a:pPr marL="0" marR="0" lvl="0" indent="0" algn="l" defTabSz="914400" rtl="0" eaLnBrk="1" fontAlgn="base" latinLnBrk="0" hangingPunct="1">
                        <a:lnSpc>
                          <a:spcPct val="90000"/>
                        </a:lnSpc>
                        <a:spcBef>
                          <a:spcPct val="20000"/>
                        </a:spcBef>
                        <a:spcAft>
                          <a:spcPct val="0"/>
                        </a:spcAft>
                        <a:buClr>
                          <a:schemeClr val="hlink"/>
                        </a:buClr>
                        <a:buSzTx/>
                        <a:buFont typeface="Wingdings" pitchFamily="2" charset="2"/>
                        <a:buNone/>
                        <a:tabLst/>
                      </a:pPr>
                      <a:endParaRPr kumimoji="0" lang="zh-CN" altLang="zh-CN" sz="1500" b="1" i="0" u="none" strike="noStrike" cap="none" normalizeH="0" baseline="0" dirty="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90000"/>
                        </a:lnSpc>
                        <a:spcBef>
                          <a:spcPct val="0"/>
                        </a:spcBef>
                        <a:spcAft>
                          <a:spcPct val="0"/>
                        </a:spcAft>
                        <a:buClrTx/>
                        <a:buSzTx/>
                        <a:buFont typeface="Wingdings" pitchFamily="2" charset="2"/>
                        <a:buNone/>
                        <a:tabLst/>
                      </a:pPr>
                      <a:r>
                        <a:rPr kumimoji="0" lang="en-US" sz="1500" b="1" u="none" strike="noStrike" cap="none" normalizeH="0" baseline="0" smtClean="0">
                          <a:ln>
                            <a:noFill/>
                          </a:ln>
                          <a:effectLst/>
                          <a:latin typeface="+mj-ea"/>
                          <a:ea typeface="+mj-ea"/>
                        </a:rPr>
                        <a:t>Unlock A</a:t>
                      </a:r>
                      <a:endParaRPr kumimoji="0" lang="en-US" sz="1500" b="1" i="0" u="none" strike="noStrike" cap="none" normalizeH="0" baseline="0" smtClean="0">
                        <a:ln>
                          <a:noFill/>
                        </a:ln>
                        <a:solidFill>
                          <a:schemeClr val="tx1"/>
                        </a:solidFill>
                        <a:effectLst/>
                        <a:latin typeface="+mj-ea"/>
                        <a:ea typeface="+mj-ea"/>
                      </a:endParaRPr>
                    </a:p>
                  </a:txBody>
                  <a:tcPr marT="38100" marB="38100" horzOverflow="overflow"/>
                </a:tc>
              </a:tr>
              <a:tr h="304348">
                <a:tc>
                  <a:txBody>
                    <a:bodyPr/>
                    <a:lstStyle/>
                    <a:p>
                      <a:pPr marL="0" marR="0" lvl="0" indent="0" algn="l" defTabSz="914400" rtl="0" eaLnBrk="1" fontAlgn="base" latinLnBrk="0" hangingPunct="1">
                        <a:lnSpc>
                          <a:spcPct val="90000"/>
                        </a:lnSpc>
                        <a:spcBef>
                          <a:spcPct val="0"/>
                        </a:spcBef>
                        <a:spcAft>
                          <a:spcPct val="0"/>
                        </a:spcAft>
                        <a:buClrTx/>
                        <a:buSzTx/>
                        <a:buFont typeface="Wingdings" pitchFamily="2" charset="2"/>
                        <a:buNone/>
                        <a:tabLst/>
                      </a:pPr>
                      <a:r>
                        <a:rPr kumimoji="0" lang="en-US" sz="1500" b="1" u="none" strike="noStrike" cap="none" normalizeH="0" baseline="0" smtClean="0">
                          <a:ln>
                            <a:noFill/>
                          </a:ln>
                          <a:effectLst/>
                          <a:latin typeface="+mj-ea"/>
                          <a:ea typeface="+mj-ea"/>
                        </a:rPr>
                        <a:t>Xlock A</a:t>
                      </a:r>
                      <a:endParaRPr kumimoji="0" lang="en-US" sz="15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90000"/>
                        </a:lnSpc>
                        <a:spcBef>
                          <a:spcPct val="20000"/>
                        </a:spcBef>
                        <a:spcAft>
                          <a:spcPct val="0"/>
                        </a:spcAft>
                        <a:buClr>
                          <a:schemeClr val="hlink"/>
                        </a:buClr>
                        <a:buSzTx/>
                        <a:buFont typeface="Wingdings" pitchFamily="2" charset="2"/>
                        <a:buNone/>
                        <a:tabLst/>
                      </a:pPr>
                      <a:endParaRPr kumimoji="0" lang="zh-CN" altLang="zh-CN" sz="1500" b="1" i="0" u="none" strike="noStrike" cap="none" normalizeH="0" baseline="0" smtClean="0">
                        <a:ln>
                          <a:noFill/>
                        </a:ln>
                        <a:solidFill>
                          <a:schemeClr val="tx1"/>
                        </a:solidFill>
                        <a:effectLst/>
                        <a:latin typeface="+mj-ea"/>
                        <a:ea typeface="+mj-ea"/>
                      </a:endParaRPr>
                    </a:p>
                  </a:txBody>
                  <a:tcPr marT="38100" marB="38100" horzOverflow="overflow"/>
                </a:tc>
              </a:tr>
              <a:tr h="304348">
                <a:tc>
                  <a:txBody>
                    <a:bodyPr/>
                    <a:lstStyle/>
                    <a:p>
                      <a:pPr marL="0" marR="0" lvl="0" indent="0" algn="l" defTabSz="914400" rtl="0" eaLnBrk="1" fontAlgn="base" latinLnBrk="0" hangingPunct="1">
                        <a:lnSpc>
                          <a:spcPct val="90000"/>
                        </a:lnSpc>
                        <a:spcBef>
                          <a:spcPct val="0"/>
                        </a:spcBef>
                        <a:spcAft>
                          <a:spcPct val="0"/>
                        </a:spcAft>
                        <a:buClrTx/>
                        <a:buSzTx/>
                        <a:buFont typeface="Wingdings" pitchFamily="2" charset="2"/>
                        <a:buNone/>
                        <a:tabLst/>
                      </a:pPr>
                      <a:r>
                        <a:rPr kumimoji="0" lang="en-US" sz="1500" b="1" u="none" strike="noStrike" cap="none" normalizeH="0" baseline="0" smtClean="0">
                          <a:ln>
                            <a:noFill/>
                          </a:ln>
                          <a:effectLst/>
                          <a:latin typeface="+mj-ea"/>
                          <a:ea typeface="+mj-ea"/>
                        </a:rPr>
                        <a:t>A=Y+1=3</a:t>
                      </a:r>
                      <a:endParaRPr kumimoji="0" lang="en-US" sz="15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90000"/>
                        </a:lnSpc>
                        <a:spcBef>
                          <a:spcPct val="20000"/>
                        </a:spcBef>
                        <a:spcAft>
                          <a:spcPct val="0"/>
                        </a:spcAft>
                        <a:buClr>
                          <a:schemeClr val="hlink"/>
                        </a:buClr>
                        <a:buSzTx/>
                        <a:buFont typeface="Wingdings" pitchFamily="2" charset="2"/>
                        <a:buNone/>
                        <a:tabLst/>
                      </a:pPr>
                      <a:endParaRPr kumimoji="0" lang="zh-CN" altLang="zh-CN" sz="1500" b="1" i="0" u="none" strike="noStrike" cap="none" normalizeH="0" baseline="0" dirty="0" smtClean="0">
                        <a:ln>
                          <a:noFill/>
                        </a:ln>
                        <a:solidFill>
                          <a:schemeClr val="tx1"/>
                        </a:solidFill>
                        <a:effectLst/>
                        <a:latin typeface="+mj-ea"/>
                        <a:ea typeface="+mj-ea"/>
                      </a:endParaRPr>
                    </a:p>
                  </a:txBody>
                  <a:tcPr marT="38100" marB="38100" horzOverflow="overflow"/>
                </a:tc>
              </a:tr>
              <a:tr h="304348">
                <a:tc>
                  <a:txBody>
                    <a:bodyPr/>
                    <a:lstStyle/>
                    <a:p>
                      <a:pPr marL="0" marR="0" lvl="0" indent="0" algn="l" defTabSz="914400" rtl="0" eaLnBrk="1" fontAlgn="base" latinLnBrk="0" hangingPunct="1">
                        <a:lnSpc>
                          <a:spcPct val="90000"/>
                        </a:lnSpc>
                        <a:spcBef>
                          <a:spcPct val="0"/>
                        </a:spcBef>
                        <a:spcAft>
                          <a:spcPct val="0"/>
                        </a:spcAft>
                        <a:buClrTx/>
                        <a:buSzTx/>
                        <a:buFont typeface="Wingdings" pitchFamily="2" charset="2"/>
                        <a:buNone/>
                        <a:tabLst/>
                      </a:pPr>
                      <a:r>
                        <a:rPr kumimoji="0" lang="en-US" sz="1500" b="1" u="none" strike="noStrike" cap="none" normalizeH="0" baseline="0" smtClean="0">
                          <a:ln>
                            <a:noFill/>
                          </a:ln>
                          <a:effectLst/>
                          <a:latin typeface="+mj-ea"/>
                          <a:ea typeface="+mj-ea"/>
                        </a:rPr>
                        <a:t>W(A)</a:t>
                      </a:r>
                      <a:endParaRPr kumimoji="0" lang="en-US" sz="15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90000"/>
                        </a:lnSpc>
                        <a:spcBef>
                          <a:spcPct val="20000"/>
                        </a:spcBef>
                        <a:spcAft>
                          <a:spcPct val="0"/>
                        </a:spcAft>
                        <a:buClr>
                          <a:schemeClr val="hlink"/>
                        </a:buClr>
                        <a:buSzTx/>
                        <a:buFont typeface="Wingdings" pitchFamily="2" charset="2"/>
                        <a:buNone/>
                        <a:tabLst/>
                      </a:pPr>
                      <a:endParaRPr kumimoji="0" lang="zh-CN" altLang="zh-CN" sz="1500" b="1" i="0" u="none" strike="noStrike" cap="none" normalizeH="0" baseline="0" smtClean="0">
                        <a:ln>
                          <a:noFill/>
                        </a:ln>
                        <a:solidFill>
                          <a:schemeClr val="tx1"/>
                        </a:solidFill>
                        <a:effectLst/>
                        <a:latin typeface="+mj-ea"/>
                        <a:ea typeface="+mj-ea"/>
                      </a:endParaRPr>
                    </a:p>
                  </a:txBody>
                  <a:tcPr marT="38100" marB="38100" horzOverflow="overflow"/>
                </a:tc>
              </a:tr>
              <a:tr h="304348">
                <a:tc>
                  <a:txBody>
                    <a:bodyPr/>
                    <a:lstStyle/>
                    <a:p>
                      <a:pPr marL="0" marR="0" lvl="0" indent="0" algn="l" defTabSz="914400" rtl="0" eaLnBrk="1" fontAlgn="base" latinLnBrk="0" hangingPunct="1">
                        <a:lnSpc>
                          <a:spcPct val="90000"/>
                        </a:lnSpc>
                        <a:spcBef>
                          <a:spcPct val="20000"/>
                        </a:spcBef>
                        <a:spcAft>
                          <a:spcPct val="0"/>
                        </a:spcAft>
                        <a:buClr>
                          <a:schemeClr val="hlink"/>
                        </a:buClr>
                        <a:buSzTx/>
                        <a:buFont typeface="Wingdings" pitchFamily="2" charset="2"/>
                        <a:buNone/>
                        <a:tabLst/>
                      </a:pPr>
                      <a:endParaRPr kumimoji="0" lang="zh-CN" altLang="zh-CN" sz="15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90000"/>
                        </a:lnSpc>
                        <a:spcBef>
                          <a:spcPct val="0"/>
                        </a:spcBef>
                        <a:spcAft>
                          <a:spcPct val="0"/>
                        </a:spcAft>
                        <a:buClrTx/>
                        <a:buSzTx/>
                        <a:buFont typeface="Wingdings" pitchFamily="2" charset="2"/>
                        <a:buNone/>
                        <a:tabLst/>
                      </a:pPr>
                      <a:r>
                        <a:rPr kumimoji="0" lang="en-US" sz="1500" b="1" u="none" strike="noStrike" cap="none" normalizeH="0" baseline="0" smtClean="0">
                          <a:ln>
                            <a:noFill/>
                          </a:ln>
                          <a:effectLst/>
                          <a:latin typeface="+mj-ea"/>
                          <a:ea typeface="+mj-ea"/>
                        </a:rPr>
                        <a:t>Xlock B</a:t>
                      </a:r>
                      <a:endParaRPr kumimoji="0" lang="en-US" sz="1500" b="1" i="0" u="none" strike="noStrike" cap="none" normalizeH="0" baseline="0" smtClean="0">
                        <a:ln>
                          <a:noFill/>
                        </a:ln>
                        <a:solidFill>
                          <a:schemeClr val="tx1"/>
                        </a:solidFill>
                        <a:effectLst/>
                        <a:latin typeface="+mj-ea"/>
                        <a:ea typeface="+mj-ea"/>
                      </a:endParaRPr>
                    </a:p>
                  </a:txBody>
                  <a:tcPr marT="38100" marB="38100" horzOverflow="overflow"/>
                </a:tc>
              </a:tr>
              <a:tr h="304348">
                <a:tc>
                  <a:txBody>
                    <a:bodyPr/>
                    <a:lstStyle/>
                    <a:p>
                      <a:pPr marL="0" marR="0" lvl="0" indent="0" algn="l" defTabSz="914400" rtl="0" eaLnBrk="1" fontAlgn="base" latinLnBrk="0" hangingPunct="1">
                        <a:lnSpc>
                          <a:spcPct val="90000"/>
                        </a:lnSpc>
                        <a:spcBef>
                          <a:spcPct val="20000"/>
                        </a:spcBef>
                        <a:spcAft>
                          <a:spcPct val="0"/>
                        </a:spcAft>
                        <a:buClr>
                          <a:schemeClr val="hlink"/>
                        </a:buClr>
                        <a:buSzTx/>
                        <a:buFont typeface="Wingdings" pitchFamily="2" charset="2"/>
                        <a:buNone/>
                        <a:tabLst/>
                      </a:pPr>
                      <a:endParaRPr kumimoji="0" lang="zh-CN" altLang="zh-CN" sz="15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90000"/>
                        </a:lnSpc>
                        <a:spcBef>
                          <a:spcPct val="0"/>
                        </a:spcBef>
                        <a:spcAft>
                          <a:spcPct val="0"/>
                        </a:spcAft>
                        <a:buClrTx/>
                        <a:buSzTx/>
                        <a:buFont typeface="Wingdings" pitchFamily="2" charset="2"/>
                        <a:buNone/>
                        <a:tabLst/>
                      </a:pPr>
                      <a:r>
                        <a:rPr kumimoji="0" lang="en-US" sz="1500" b="1" u="none" strike="noStrike" cap="none" normalizeH="0" baseline="0" smtClean="0">
                          <a:ln>
                            <a:noFill/>
                          </a:ln>
                          <a:effectLst/>
                          <a:latin typeface="+mj-ea"/>
                          <a:ea typeface="+mj-ea"/>
                        </a:rPr>
                        <a:t>B=X+1=3</a:t>
                      </a:r>
                      <a:endParaRPr kumimoji="0" lang="en-US" sz="1500" b="1" i="0" u="none" strike="noStrike" cap="none" normalizeH="0" baseline="0" smtClean="0">
                        <a:ln>
                          <a:noFill/>
                        </a:ln>
                        <a:solidFill>
                          <a:schemeClr val="tx1"/>
                        </a:solidFill>
                        <a:effectLst/>
                        <a:latin typeface="+mj-ea"/>
                        <a:ea typeface="+mj-ea"/>
                      </a:endParaRPr>
                    </a:p>
                  </a:txBody>
                  <a:tcPr marT="38100" marB="38100" horzOverflow="overflow"/>
                </a:tc>
              </a:tr>
              <a:tr h="304348">
                <a:tc>
                  <a:txBody>
                    <a:bodyPr/>
                    <a:lstStyle/>
                    <a:p>
                      <a:pPr marL="0" marR="0" lvl="0" indent="0" algn="l" defTabSz="914400" rtl="0" eaLnBrk="1" fontAlgn="base" latinLnBrk="0" hangingPunct="1">
                        <a:lnSpc>
                          <a:spcPct val="90000"/>
                        </a:lnSpc>
                        <a:spcBef>
                          <a:spcPct val="20000"/>
                        </a:spcBef>
                        <a:spcAft>
                          <a:spcPct val="0"/>
                        </a:spcAft>
                        <a:buClr>
                          <a:schemeClr val="hlink"/>
                        </a:buClr>
                        <a:buSzTx/>
                        <a:buFont typeface="Wingdings" pitchFamily="2" charset="2"/>
                        <a:buNone/>
                        <a:tabLst/>
                      </a:pPr>
                      <a:endParaRPr kumimoji="0" lang="zh-CN" altLang="zh-CN" sz="15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90000"/>
                        </a:lnSpc>
                        <a:spcBef>
                          <a:spcPct val="0"/>
                        </a:spcBef>
                        <a:spcAft>
                          <a:spcPct val="0"/>
                        </a:spcAft>
                        <a:buClrTx/>
                        <a:buSzTx/>
                        <a:buFont typeface="Wingdings" pitchFamily="2" charset="2"/>
                        <a:buNone/>
                        <a:tabLst/>
                      </a:pPr>
                      <a:r>
                        <a:rPr kumimoji="0" lang="en-US" sz="1500" b="1" u="none" strike="noStrike" cap="none" normalizeH="0" baseline="0" smtClean="0">
                          <a:ln>
                            <a:noFill/>
                          </a:ln>
                          <a:effectLst/>
                          <a:latin typeface="+mj-ea"/>
                          <a:ea typeface="+mj-ea"/>
                        </a:rPr>
                        <a:t>W(B)</a:t>
                      </a:r>
                      <a:endParaRPr kumimoji="0" lang="en-US" sz="1500" b="1" i="0" u="none" strike="noStrike" cap="none" normalizeH="0" baseline="0" smtClean="0">
                        <a:ln>
                          <a:noFill/>
                        </a:ln>
                        <a:solidFill>
                          <a:schemeClr val="tx1"/>
                        </a:solidFill>
                        <a:effectLst/>
                        <a:latin typeface="+mj-ea"/>
                        <a:ea typeface="+mj-ea"/>
                      </a:endParaRPr>
                    </a:p>
                  </a:txBody>
                  <a:tcPr marT="38100" marB="38100" horzOverflow="overflow"/>
                </a:tc>
              </a:tr>
              <a:tr h="304348">
                <a:tc>
                  <a:txBody>
                    <a:bodyPr/>
                    <a:lstStyle/>
                    <a:p>
                      <a:pPr marL="0" marR="0" lvl="0" indent="0" algn="l" defTabSz="914400" rtl="0" eaLnBrk="1" fontAlgn="base" latinLnBrk="0" hangingPunct="1">
                        <a:lnSpc>
                          <a:spcPct val="90000"/>
                        </a:lnSpc>
                        <a:spcBef>
                          <a:spcPct val="0"/>
                        </a:spcBef>
                        <a:spcAft>
                          <a:spcPct val="0"/>
                        </a:spcAft>
                        <a:buClrTx/>
                        <a:buSzTx/>
                        <a:buFont typeface="Wingdings" pitchFamily="2" charset="2"/>
                        <a:buNone/>
                        <a:tabLst/>
                      </a:pPr>
                      <a:r>
                        <a:rPr kumimoji="0" lang="en-US" sz="1500" b="1" u="none" strike="noStrike" cap="none" normalizeH="0" baseline="0" smtClean="0">
                          <a:ln>
                            <a:noFill/>
                          </a:ln>
                          <a:effectLst/>
                          <a:latin typeface="+mj-ea"/>
                          <a:ea typeface="+mj-ea"/>
                        </a:rPr>
                        <a:t>Unlock A</a:t>
                      </a:r>
                      <a:endParaRPr kumimoji="0" lang="en-US" sz="15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90000"/>
                        </a:lnSpc>
                        <a:spcBef>
                          <a:spcPct val="20000"/>
                        </a:spcBef>
                        <a:spcAft>
                          <a:spcPct val="0"/>
                        </a:spcAft>
                        <a:buClr>
                          <a:schemeClr val="hlink"/>
                        </a:buClr>
                        <a:buSzTx/>
                        <a:buFont typeface="Wingdings" pitchFamily="2" charset="2"/>
                        <a:buNone/>
                        <a:tabLst/>
                      </a:pPr>
                      <a:endParaRPr kumimoji="0" lang="zh-CN" altLang="zh-CN" sz="1500" b="1" i="0" u="none" strike="noStrike" cap="none" normalizeH="0" baseline="0" smtClean="0">
                        <a:ln>
                          <a:noFill/>
                        </a:ln>
                        <a:solidFill>
                          <a:schemeClr val="tx1"/>
                        </a:solidFill>
                        <a:effectLst/>
                        <a:latin typeface="+mj-ea"/>
                        <a:ea typeface="+mj-ea"/>
                      </a:endParaRPr>
                    </a:p>
                  </a:txBody>
                  <a:tcPr marT="38100" marB="38100" horzOverflow="overflow"/>
                </a:tc>
              </a:tr>
              <a:tr h="304348">
                <a:tc>
                  <a:txBody>
                    <a:bodyPr/>
                    <a:lstStyle/>
                    <a:p>
                      <a:pPr marL="0" marR="0" lvl="0" indent="0" algn="l" defTabSz="914400" rtl="0" eaLnBrk="1" fontAlgn="base" latinLnBrk="0" hangingPunct="1">
                        <a:lnSpc>
                          <a:spcPct val="90000"/>
                        </a:lnSpc>
                        <a:spcBef>
                          <a:spcPct val="20000"/>
                        </a:spcBef>
                        <a:spcAft>
                          <a:spcPct val="0"/>
                        </a:spcAft>
                        <a:buClr>
                          <a:schemeClr val="hlink"/>
                        </a:buClr>
                        <a:buSzTx/>
                        <a:buFont typeface="Wingdings" pitchFamily="2" charset="2"/>
                        <a:buNone/>
                        <a:tabLst/>
                      </a:pPr>
                      <a:endParaRPr kumimoji="0" lang="zh-CN" altLang="zh-CN" sz="1500" b="1" i="0" u="none" strike="noStrike" cap="none" normalizeH="0" baseline="0" dirty="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90000"/>
                        </a:lnSpc>
                        <a:spcBef>
                          <a:spcPct val="0"/>
                        </a:spcBef>
                        <a:spcAft>
                          <a:spcPct val="0"/>
                        </a:spcAft>
                        <a:buClrTx/>
                        <a:buSzTx/>
                        <a:buFont typeface="Wingdings" pitchFamily="2" charset="2"/>
                        <a:buNone/>
                        <a:tabLst/>
                      </a:pPr>
                      <a:r>
                        <a:rPr kumimoji="0" lang="en-US" sz="1500" b="1" u="none" strike="noStrike" cap="none" normalizeH="0" baseline="0" dirty="0" smtClean="0">
                          <a:ln>
                            <a:noFill/>
                          </a:ln>
                          <a:effectLst/>
                          <a:latin typeface="+mj-ea"/>
                          <a:ea typeface="+mj-ea"/>
                        </a:rPr>
                        <a:t>Unlock B</a:t>
                      </a:r>
                      <a:endParaRPr kumimoji="0" lang="en-US" sz="1500" b="1" i="0" u="none" strike="noStrike" cap="none" normalizeH="0" baseline="0" dirty="0" smtClean="0">
                        <a:ln>
                          <a:noFill/>
                        </a:ln>
                        <a:solidFill>
                          <a:schemeClr val="tx1"/>
                        </a:solidFill>
                        <a:effectLst/>
                        <a:latin typeface="+mj-ea"/>
                        <a:ea typeface="+mj-ea"/>
                      </a:endParaRPr>
                    </a:p>
                  </a:txBody>
                  <a:tcPr marT="38100" marB="38100" horzOverflow="overflow"/>
                </a:tc>
              </a:tr>
            </a:tbl>
          </a:graphicData>
        </a:graphic>
      </p:graphicFrame>
      <p:sp>
        <p:nvSpPr>
          <p:cNvPr id="59475" name="Text Box 83"/>
          <p:cNvSpPr txBox="1">
            <a:spLocks noChangeArrowheads="1"/>
          </p:cNvSpPr>
          <p:nvPr/>
        </p:nvSpPr>
        <p:spPr bwMode="auto">
          <a:xfrm>
            <a:off x="1187624" y="2142644"/>
            <a:ext cx="3960440" cy="166103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sz="2400">
                <a:solidFill>
                  <a:schemeClr val="tx1"/>
                </a:solidFill>
                <a:latin typeface="Times New Roman" pitchFamily="18" charset="0"/>
                <a:ea typeface="宋体" pitchFamily="2" charset="-122"/>
              </a:defRPr>
            </a:lvl1pPr>
            <a:lvl2pPr algn="l">
              <a:defRPr sz="2400">
                <a:solidFill>
                  <a:schemeClr val="tx1"/>
                </a:solidFill>
                <a:latin typeface="Times New Roman" pitchFamily="18" charset="0"/>
                <a:ea typeface="宋体" pitchFamily="2" charset="-122"/>
              </a:defRPr>
            </a:lvl2pPr>
            <a:lvl3pPr algn="l">
              <a:defRPr sz="2400">
                <a:solidFill>
                  <a:schemeClr val="tx1"/>
                </a:solidFill>
                <a:latin typeface="Times New Roman" pitchFamily="18" charset="0"/>
                <a:ea typeface="宋体" pitchFamily="2" charset="-122"/>
              </a:defRPr>
            </a:lvl3pPr>
            <a:lvl4pPr algn="l">
              <a:defRPr sz="2400">
                <a:solidFill>
                  <a:schemeClr val="tx1"/>
                </a:solidFill>
                <a:latin typeface="Times New Roman" pitchFamily="18" charset="0"/>
                <a:ea typeface="宋体" pitchFamily="2" charset="-122"/>
              </a:defRPr>
            </a:lvl4pPr>
            <a:lvl5pPr algn="l">
              <a:defRPr sz="2400">
                <a:solidFill>
                  <a:schemeClr val="tx1"/>
                </a:solidFill>
                <a:latin typeface="Times New Roman" pitchFamily="18" charset="0"/>
                <a:ea typeface="宋体" pitchFamily="2" charset="-122"/>
              </a:defRPr>
            </a:lvl5pPr>
            <a:lvl6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nSpc>
                <a:spcPct val="200000"/>
              </a:lnSpc>
              <a:buFont typeface="Wingdings" panose="05000000000000000000" pitchFamily="2" charset="2"/>
              <a:buChar char="u"/>
            </a:pPr>
            <a:r>
              <a:rPr lang="zh-CN" altLang="en-US" sz="2800" dirty="0">
                <a:latin typeface="幼圆" panose="02010509060101010101" pitchFamily="49" charset="-122"/>
                <a:ea typeface="幼圆" panose="02010509060101010101" pitchFamily="49" charset="-122"/>
              </a:rPr>
              <a:t>执行结果与</a:t>
            </a:r>
            <a:r>
              <a:rPr lang="en-US" sz="2800" dirty="0">
                <a:latin typeface="幼圆" panose="02010509060101010101" pitchFamily="49" charset="-122"/>
                <a:ea typeface="幼圆" panose="02010509060101010101" pitchFamily="49" charset="-122"/>
              </a:rPr>
              <a:t>(a)</a:t>
            </a:r>
            <a:r>
              <a:rPr lang="zh-CN" altLang="en-US" sz="2800" dirty="0">
                <a:latin typeface="幼圆" panose="02010509060101010101" pitchFamily="49" charset="-122"/>
                <a:ea typeface="幼圆" panose="02010509060101010101" pitchFamily="49" charset="-122"/>
              </a:rPr>
              <a:t>、</a:t>
            </a:r>
            <a:r>
              <a:rPr lang="en-US" sz="2800" dirty="0">
                <a:latin typeface="幼圆" panose="02010509060101010101" pitchFamily="49" charset="-122"/>
                <a:ea typeface="幼圆" panose="02010509060101010101" pitchFamily="49" charset="-122"/>
              </a:rPr>
              <a:t>(b)</a:t>
            </a:r>
            <a:r>
              <a:rPr lang="zh-CN" altLang="en-US" sz="2800" dirty="0">
                <a:latin typeface="幼圆" panose="02010509060101010101" pitchFamily="49" charset="-122"/>
                <a:ea typeface="幼圆" panose="02010509060101010101" pitchFamily="49" charset="-122"/>
              </a:rPr>
              <a:t>的结果都不</a:t>
            </a:r>
            <a:r>
              <a:rPr lang="zh-CN" altLang="en-US" sz="2800" dirty="0" smtClean="0">
                <a:latin typeface="幼圆" panose="02010509060101010101" pitchFamily="49" charset="-122"/>
                <a:ea typeface="幼圆" panose="02010509060101010101" pitchFamily="49" charset="-122"/>
              </a:rPr>
              <a:t>同</a:t>
            </a:r>
            <a:endParaRPr lang="zh-CN" altLang="en-US" sz="2800" dirty="0">
              <a:latin typeface="幼圆" panose="02010509060101010101" pitchFamily="49" charset="-122"/>
              <a:ea typeface="幼圆" panose="02010509060101010101" pitchFamily="49" charset="-122"/>
            </a:endParaRPr>
          </a:p>
        </p:txBody>
      </p:sp>
      <p:sp>
        <p:nvSpPr>
          <p:cNvPr id="6" name="Rectangle 2"/>
          <p:cNvSpPr txBox="1">
            <a:spLocks noChangeArrowheads="1"/>
          </p:cNvSpPr>
          <p:nvPr/>
        </p:nvSpPr>
        <p:spPr>
          <a:xfrm>
            <a:off x="1187624" y="0"/>
            <a:ext cx="4320480"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600" b="0" smtClean="0">
                <a:latin typeface="+mn-ea"/>
                <a:ea typeface="+mn-ea"/>
              </a:rPr>
              <a:t>并发调度的可串行性</a:t>
            </a:r>
            <a:endParaRPr lang="zh-CN" altLang="en-US" sz="3600" b="0" dirty="0">
              <a:latin typeface="+mn-ea"/>
              <a:ea typeface="+mn-ea"/>
            </a:endParaRPr>
          </a:p>
        </p:txBody>
      </p:sp>
      <p:sp>
        <p:nvSpPr>
          <p:cNvPr id="7" name="椭圆 6"/>
          <p:cNvSpPr/>
          <p:nvPr/>
        </p:nvSpPr>
        <p:spPr>
          <a:xfrm>
            <a:off x="395536" y="265212"/>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4</a:t>
            </a:r>
            <a:endParaRPr lang="zh-CN" altLang="en-US" sz="3200" dirty="0"/>
          </a:p>
        </p:txBody>
      </p:sp>
      <p:sp>
        <p:nvSpPr>
          <p:cNvPr id="8" name="Rectangle 2"/>
          <p:cNvSpPr txBox="1">
            <a:spLocks noChangeArrowheads="1"/>
          </p:cNvSpPr>
          <p:nvPr/>
        </p:nvSpPr>
        <p:spPr>
          <a:xfrm>
            <a:off x="1080120" y="1457672"/>
            <a:ext cx="2915816" cy="528638"/>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dirty="0" smtClean="0">
                <a:latin typeface="+mj-ea"/>
              </a:rPr>
              <a:t>非串行化的执行</a:t>
            </a:r>
            <a:endParaRPr lang="zh-CN" altLang="en-US" dirty="0">
              <a:latin typeface="+mj-ea"/>
            </a:endParaRPr>
          </a:p>
        </p:txBody>
      </p:sp>
      <p:sp>
        <p:nvSpPr>
          <p:cNvPr id="9" name="Rectangle 2"/>
          <p:cNvSpPr txBox="1">
            <a:spLocks noChangeArrowheads="1"/>
          </p:cNvSpPr>
          <p:nvPr/>
        </p:nvSpPr>
        <p:spPr>
          <a:xfrm>
            <a:off x="546473" y="4533850"/>
            <a:ext cx="4896544" cy="57606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lnSpc>
                <a:spcPct val="150000"/>
              </a:lnSpc>
              <a:spcAft>
                <a:spcPts val="0"/>
              </a:spcAft>
              <a:buFontTx/>
            </a:pPr>
            <a:r>
              <a:rPr lang="zh-CN" altLang="en-US" dirty="0" smtClean="0">
                <a:ea typeface="黑体" pitchFamily="2" charset="-122"/>
              </a:rPr>
              <a:t>不可串行化调度不正确的调度</a:t>
            </a:r>
            <a:endParaRPr lang="zh-CN" altLang="en-US" dirty="0">
              <a:ea typeface="黑体"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idx="4294967295"/>
          </p:nvPr>
        </p:nvSpPr>
        <p:spPr>
          <a:xfrm>
            <a:off x="971600" y="1057300"/>
            <a:ext cx="7910295" cy="1656184"/>
          </a:xfrm>
        </p:spPr>
        <p:txBody>
          <a:bodyPr>
            <a:noAutofit/>
          </a:bodyPr>
          <a:lstStyle/>
          <a:p>
            <a:pPr>
              <a:lnSpc>
                <a:spcPct val="140000"/>
              </a:lnSpc>
              <a:buFont typeface="Wingdings" panose="05000000000000000000" pitchFamily="2" charset="2"/>
              <a:buChar char="u"/>
            </a:pPr>
            <a:r>
              <a:rPr lang="zh-CN" altLang="en-US" sz="2800" b="1" dirty="0">
                <a:latin typeface="+mj-ea"/>
                <a:ea typeface="+mj-ea"/>
              </a:rPr>
              <a:t>可串行化</a:t>
            </a:r>
            <a:r>
              <a:rPr lang="en-US" sz="2800" b="1" dirty="0">
                <a:latin typeface="+mj-ea"/>
                <a:ea typeface="+mj-ea"/>
              </a:rPr>
              <a:t>(Serializable)</a:t>
            </a:r>
            <a:r>
              <a:rPr lang="zh-CN" altLang="en-US" sz="2800" b="1" dirty="0">
                <a:latin typeface="+mj-ea"/>
                <a:ea typeface="+mj-ea"/>
              </a:rPr>
              <a:t>调度</a:t>
            </a:r>
          </a:p>
          <a:p>
            <a:pPr lvl="2">
              <a:lnSpc>
                <a:spcPct val="140000"/>
              </a:lnSpc>
              <a:buClrTx/>
              <a:buSzPct val="100000"/>
              <a:buFont typeface="Wingdings" panose="05000000000000000000" pitchFamily="2" charset="2"/>
              <a:buChar char="Ø"/>
            </a:pPr>
            <a:r>
              <a:rPr lang="zh-CN" altLang="en-US" sz="2400" dirty="0">
                <a:latin typeface="幼圆" panose="02010509060101010101" pitchFamily="49" charset="-122"/>
                <a:ea typeface="幼圆" panose="02010509060101010101" pitchFamily="49" charset="-122"/>
              </a:rPr>
              <a:t>多个事务的并发执行是正确的，当且仅当其结果与按某一次序串行地执行这些事务时的结果</a:t>
            </a:r>
            <a:r>
              <a:rPr lang="zh-CN" altLang="en-US" sz="2400" dirty="0" smtClean="0">
                <a:latin typeface="幼圆" panose="02010509060101010101" pitchFamily="49" charset="-122"/>
                <a:ea typeface="幼圆" panose="02010509060101010101" pitchFamily="49" charset="-122"/>
              </a:rPr>
              <a:t>相同</a:t>
            </a:r>
            <a:endParaRPr lang="en-US" altLang="zh-CN" sz="2400" dirty="0" smtClean="0">
              <a:latin typeface="幼圆" panose="02010509060101010101" pitchFamily="49" charset="-122"/>
              <a:ea typeface="幼圆" panose="02010509060101010101" pitchFamily="49" charset="-122"/>
            </a:endParaRPr>
          </a:p>
        </p:txBody>
      </p:sp>
      <p:sp>
        <p:nvSpPr>
          <p:cNvPr id="3" name="Rectangle 2"/>
          <p:cNvSpPr txBox="1">
            <a:spLocks noChangeArrowheads="1"/>
          </p:cNvSpPr>
          <p:nvPr/>
        </p:nvSpPr>
        <p:spPr>
          <a:xfrm>
            <a:off x="1187624" y="0"/>
            <a:ext cx="4320480"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600" b="0" smtClean="0">
                <a:latin typeface="+mn-ea"/>
                <a:ea typeface="+mn-ea"/>
              </a:rPr>
              <a:t>并发调度的可串行性</a:t>
            </a:r>
            <a:endParaRPr lang="zh-CN" altLang="en-US" sz="3600" b="0" dirty="0">
              <a:latin typeface="+mn-ea"/>
              <a:ea typeface="+mn-ea"/>
            </a:endParaRPr>
          </a:p>
        </p:txBody>
      </p:sp>
      <p:sp>
        <p:nvSpPr>
          <p:cNvPr id="4" name="椭圆 3"/>
          <p:cNvSpPr/>
          <p:nvPr/>
        </p:nvSpPr>
        <p:spPr>
          <a:xfrm>
            <a:off x="395536" y="265212"/>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4</a:t>
            </a:r>
            <a:endParaRPr lang="zh-CN" altLang="en-US" sz="3200" dirty="0"/>
          </a:p>
        </p:txBody>
      </p:sp>
      <p:sp>
        <p:nvSpPr>
          <p:cNvPr id="2" name="矩形 1"/>
          <p:cNvSpPr/>
          <p:nvPr/>
        </p:nvSpPr>
        <p:spPr>
          <a:xfrm>
            <a:off x="899592" y="2785492"/>
            <a:ext cx="7920880" cy="2631490"/>
          </a:xfrm>
          <a:prstGeom prst="rect">
            <a:avLst/>
          </a:prstGeom>
        </p:spPr>
        <p:txBody>
          <a:bodyPr wrap="square">
            <a:spAutoFit/>
          </a:bodyPr>
          <a:lstStyle/>
          <a:p>
            <a:pPr algn="l">
              <a:lnSpc>
                <a:spcPct val="140000"/>
              </a:lnSpc>
              <a:buFont typeface="Wingdings" panose="05000000000000000000" pitchFamily="2" charset="2"/>
              <a:buChar char="u"/>
            </a:pPr>
            <a:r>
              <a:rPr lang="zh-CN" altLang="en-US" sz="2800" dirty="0">
                <a:latin typeface="+mj-ea"/>
                <a:ea typeface="+mj-ea"/>
              </a:rPr>
              <a:t>可串行性</a:t>
            </a:r>
            <a:r>
              <a:rPr lang="en-US" altLang="zh-CN" sz="2800" dirty="0">
                <a:latin typeface="幼圆" panose="02010509060101010101" pitchFamily="49" charset="-122"/>
                <a:ea typeface="幼圆" panose="02010509060101010101" pitchFamily="49" charset="-122"/>
              </a:rPr>
              <a:t>(</a:t>
            </a:r>
            <a:r>
              <a:rPr lang="en-US" altLang="zh-CN" sz="2800" dirty="0" err="1">
                <a:latin typeface="幼圆" panose="02010509060101010101" pitchFamily="49" charset="-122"/>
                <a:ea typeface="幼圆" panose="02010509060101010101" pitchFamily="49" charset="-122"/>
              </a:rPr>
              <a:t>Serializability</a:t>
            </a:r>
            <a:r>
              <a:rPr lang="en-US" altLang="zh-CN" sz="2800" dirty="0">
                <a:latin typeface="幼圆" panose="02010509060101010101" pitchFamily="49" charset="-122"/>
                <a:ea typeface="幼圆" panose="02010509060101010101" pitchFamily="49" charset="-122"/>
              </a:rPr>
              <a:t>)</a:t>
            </a:r>
          </a:p>
          <a:p>
            <a:pPr lvl="1" algn="l">
              <a:lnSpc>
                <a:spcPct val="140000"/>
              </a:lnSpc>
              <a:spcBef>
                <a:spcPts val="600"/>
              </a:spcBef>
              <a:buClr>
                <a:schemeClr val="tx1"/>
              </a:buClr>
              <a:buFont typeface="Wingdings" panose="05000000000000000000" pitchFamily="2" charset="2"/>
              <a:buChar char="Ø"/>
            </a:pPr>
            <a:r>
              <a:rPr lang="zh-CN" altLang="en-US" sz="2400" dirty="0">
                <a:latin typeface="幼圆" panose="02010509060101010101" pitchFamily="49" charset="-122"/>
                <a:ea typeface="幼圆" panose="02010509060101010101" pitchFamily="49" charset="-122"/>
              </a:rPr>
              <a:t> </a:t>
            </a:r>
            <a:r>
              <a:rPr lang="zh-CN" altLang="en-US" sz="2400" b="0" dirty="0">
                <a:latin typeface="幼圆" panose="02010509060101010101" pitchFamily="49" charset="-122"/>
                <a:ea typeface="幼圆" panose="02010509060101010101" pitchFamily="49" charset="-122"/>
              </a:rPr>
              <a:t>是并发事务正确调度的准则</a:t>
            </a:r>
            <a:endParaRPr lang="en-US" altLang="zh-CN" sz="2400" b="0" dirty="0">
              <a:latin typeface="幼圆" panose="02010509060101010101" pitchFamily="49" charset="-122"/>
              <a:ea typeface="幼圆" panose="02010509060101010101" pitchFamily="49" charset="-122"/>
            </a:endParaRPr>
          </a:p>
          <a:p>
            <a:pPr lvl="1" algn="l">
              <a:lnSpc>
                <a:spcPct val="140000"/>
              </a:lnSpc>
              <a:spcBef>
                <a:spcPts val="1200"/>
              </a:spcBef>
              <a:buClr>
                <a:schemeClr val="tx1"/>
              </a:buClr>
              <a:buFont typeface="Wingdings" panose="05000000000000000000" pitchFamily="2" charset="2"/>
              <a:buChar char="Ø"/>
            </a:pPr>
            <a:r>
              <a:rPr lang="en-US" altLang="zh-CN" sz="2400" b="0" dirty="0">
                <a:latin typeface="幼圆" panose="02010509060101010101" pitchFamily="49" charset="-122"/>
                <a:ea typeface="幼圆" panose="02010509060101010101" pitchFamily="49" charset="-122"/>
              </a:rPr>
              <a:t> </a:t>
            </a:r>
            <a:r>
              <a:rPr lang="zh-CN" altLang="en-US" sz="2400" b="0" dirty="0">
                <a:latin typeface="幼圆" panose="02010509060101010101" pitchFamily="49" charset="-122"/>
                <a:ea typeface="幼圆" panose="02010509060101010101" pitchFamily="49" charset="-122"/>
              </a:rPr>
              <a:t>一个给定的并发调度，当且仅当它是可串行化的</a:t>
            </a:r>
            <a:r>
              <a:rPr lang="zh-CN" altLang="en-US" sz="2400" b="0" dirty="0" smtClean="0">
                <a:latin typeface="幼圆" panose="02010509060101010101" pitchFamily="49" charset="-122"/>
                <a:ea typeface="幼圆" panose="02010509060101010101" pitchFamily="49" charset="-122"/>
              </a:rPr>
              <a:t>，</a:t>
            </a:r>
            <a:endParaRPr lang="en-US" altLang="zh-CN" sz="2400" b="0" dirty="0" smtClean="0">
              <a:latin typeface="幼圆" panose="02010509060101010101" pitchFamily="49" charset="-122"/>
              <a:ea typeface="幼圆" panose="02010509060101010101" pitchFamily="49" charset="-122"/>
            </a:endParaRPr>
          </a:p>
          <a:p>
            <a:pPr lvl="1" algn="l">
              <a:lnSpc>
                <a:spcPct val="140000"/>
              </a:lnSpc>
              <a:spcBef>
                <a:spcPts val="1200"/>
              </a:spcBef>
              <a:buClr>
                <a:schemeClr val="tx1"/>
              </a:buClr>
            </a:pPr>
            <a:r>
              <a:rPr lang="en-US" altLang="zh-CN" sz="2400" b="0" dirty="0">
                <a:latin typeface="幼圆" panose="02010509060101010101" pitchFamily="49" charset="-122"/>
                <a:ea typeface="幼圆" panose="02010509060101010101" pitchFamily="49" charset="-122"/>
              </a:rPr>
              <a:t> </a:t>
            </a:r>
            <a:r>
              <a:rPr lang="en-US" altLang="zh-CN" sz="2400" b="0" dirty="0" smtClean="0">
                <a:latin typeface="幼圆" panose="02010509060101010101" pitchFamily="49" charset="-122"/>
                <a:ea typeface="幼圆" panose="02010509060101010101" pitchFamily="49" charset="-122"/>
              </a:rPr>
              <a:t>  </a:t>
            </a:r>
            <a:r>
              <a:rPr lang="zh-CN" altLang="en-US" sz="2400" b="0" dirty="0" smtClean="0">
                <a:latin typeface="幼圆" panose="02010509060101010101" pitchFamily="49" charset="-122"/>
                <a:ea typeface="幼圆" panose="02010509060101010101" pitchFamily="49" charset="-122"/>
              </a:rPr>
              <a:t>才认为</a:t>
            </a:r>
            <a:r>
              <a:rPr lang="zh-CN" altLang="en-US" sz="2400" b="0" dirty="0">
                <a:latin typeface="幼圆" panose="02010509060101010101" pitchFamily="49" charset="-122"/>
                <a:ea typeface="幼圆" panose="02010509060101010101" pitchFamily="49" charset="-122"/>
              </a:rPr>
              <a:t>是正确调度 </a:t>
            </a:r>
          </a:p>
        </p:txBody>
      </p:sp>
    </p:spTree>
    <p:extLst>
      <p:ext uri="{BB962C8B-B14F-4D97-AF65-F5344CB8AC3E}">
        <p14:creationId xmlns:p14="http://schemas.microsoft.com/office/powerpoint/2010/main" val="3300214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idx="4294967295"/>
          </p:nvPr>
        </p:nvSpPr>
        <p:spPr>
          <a:xfrm>
            <a:off x="1043608" y="985292"/>
            <a:ext cx="7992888" cy="3888432"/>
          </a:xfrm>
        </p:spPr>
        <p:txBody>
          <a:bodyPr>
            <a:normAutofit/>
          </a:bodyPr>
          <a:lstStyle/>
          <a:p>
            <a:pPr>
              <a:lnSpc>
                <a:spcPct val="170000"/>
              </a:lnSpc>
            </a:pPr>
            <a:r>
              <a:rPr lang="zh-CN" altLang="en-US" sz="2800" b="1" dirty="0">
                <a:latin typeface="+mj-ea"/>
                <a:ea typeface="+mj-ea"/>
              </a:rPr>
              <a:t>可串行化调度的充分条件</a:t>
            </a:r>
          </a:p>
          <a:p>
            <a:pPr lvl="2">
              <a:lnSpc>
                <a:spcPct val="170000"/>
              </a:lnSpc>
              <a:buClrTx/>
              <a:buFont typeface="Wingdings" panose="05000000000000000000" pitchFamily="2" charset="2"/>
              <a:buChar char="Ø"/>
            </a:pPr>
            <a:r>
              <a:rPr lang="zh-CN" altLang="en-US" sz="2400" b="1" dirty="0" smtClean="0">
                <a:latin typeface="幼圆" panose="02010509060101010101" pitchFamily="49" charset="-122"/>
                <a:ea typeface="幼圆" panose="02010509060101010101" pitchFamily="49" charset="-122"/>
              </a:rPr>
              <a:t> 一</a:t>
            </a:r>
            <a:r>
              <a:rPr lang="zh-CN" altLang="en-US" sz="2400" b="1" dirty="0">
                <a:latin typeface="幼圆" panose="02010509060101010101" pitchFamily="49" charset="-122"/>
                <a:ea typeface="幼圆" panose="02010509060101010101" pitchFamily="49" charset="-122"/>
              </a:rPr>
              <a:t>个调度</a:t>
            </a:r>
            <a:r>
              <a:rPr lang="en-US" sz="2400" b="1" dirty="0" err="1">
                <a:latin typeface="幼圆" panose="02010509060101010101" pitchFamily="49" charset="-122"/>
                <a:ea typeface="幼圆" panose="02010509060101010101" pitchFamily="49" charset="-122"/>
              </a:rPr>
              <a:t>Sc</a:t>
            </a:r>
            <a:r>
              <a:rPr lang="zh-CN" altLang="en-US" sz="2400" b="1" dirty="0">
                <a:latin typeface="幼圆" panose="02010509060101010101" pitchFamily="49" charset="-122"/>
                <a:ea typeface="幼圆" panose="02010509060101010101" pitchFamily="49" charset="-122"/>
              </a:rPr>
              <a:t>在保证冲突操作的次序不变的情况下，通过交换两个事务不冲突操作的次序得到另一个调度</a:t>
            </a:r>
            <a:r>
              <a:rPr lang="en-US" sz="2400" b="1" dirty="0" err="1">
                <a:latin typeface="幼圆" panose="02010509060101010101" pitchFamily="49" charset="-122"/>
                <a:ea typeface="幼圆" panose="02010509060101010101" pitchFamily="49" charset="-122"/>
              </a:rPr>
              <a:t>Sc</a:t>
            </a:r>
            <a:r>
              <a:rPr lang="zh-CN" altLang="en-US" sz="2400" b="1" dirty="0">
                <a:latin typeface="幼圆" panose="02010509060101010101" pitchFamily="49" charset="-122"/>
                <a:ea typeface="幼圆" panose="02010509060101010101" pitchFamily="49" charset="-122"/>
              </a:rPr>
              <a:t>'，如果</a:t>
            </a:r>
            <a:r>
              <a:rPr lang="en-US" sz="2400" b="1" dirty="0" err="1">
                <a:latin typeface="幼圆" panose="02010509060101010101" pitchFamily="49" charset="-122"/>
                <a:ea typeface="幼圆" panose="02010509060101010101" pitchFamily="49" charset="-122"/>
              </a:rPr>
              <a:t>Sc</a:t>
            </a:r>
            <a:r>
              <a:rPr lang="zh-CN" altLang="en-US" sz="2400" b="1" dirty="0">
                <a:latin typeface="幼圆" panose="02010509060101010101" pitchFamily="49" charset="-122"/>
                <a:ea typeface="幼圆" panose="02010509060101010101" pitchFamily="49" charset="-122"/>
              </a:rPr>
              <a:t>'是串行的，称调度</a:t>
            </a:r>
            <a:r>
              <a:rPr lang="en-US" sz="2400" b="1" dirty="0" err="1">
                <a:latin typeface="幼圆" panose="02010509060101010101" pitchFamily="49" charset="-122"/>
                <a:ea typeface="幼圆" panose="02010509060101010101" pitchFamily="49" charset="-122"/>
              </a:rPr>
              <a:t>Sc</a:t>
            </a:r>
            <a:r>
              <a:rPr lang="zh-CN" altLang="en-US" sz="2400" b="1" dirty="0">
                <a:latin typeface="幼圆" panose="02010509060101010101" pitchFamily="49" charset="-122"/>
                <a:ea typeface="幼圆" panose="02010509060101010101" pitchFamily="49" charset="-122"/>
              </a:rPr>
              <a:t>为冲突可串行化的</a:t>
            </a:r>
            <a:r>
              <a:rPr lang="zh-CN" altLang="en-US" sz="2400" b="1" dirty="0" smtClean="0">
                <a:latin typeface="幼圆" panose="02010509060101010101" pitchFamily="49" charset="-122"/>
                <a:ea typeface="幼圆" panose="02010509060101010101" pitchFamily="49" charset="-122"/>
              </a:rPr>
              <a:t>调度</a:t>
            </a:r>
            <a:endParaRPr lang="en-US" altLang="zh-CN" sz="2400" b="1" dirty="0" smtClean="0">
              <a:latin typeface="幼圆" panose="02010509060101010101" pitchFamily="49" charset="-122"/>
              <a:ea typeface="幼圆" panose="02010509060101010101" pitchFamily="49" charset="-122"/>
            </a:endParaRPr>
          </a:p>
          <a:p>
            <a:pPr lvl="2">
              <a:lnSpc>
                <a:spcPct val="170000"/>
              </a:lnSpc>
              <a:buClrTx/>
              <a:buFont typeface="Wingdings" panose="05000000000000000000" pitchFamily="2" charset="2"/>
              <a:buChar char="Ø"/>
            </a:pPr>
            <a:r>
              <a:rPr lang="en-US" altLang="zh-CN" sz="2400" b="1" dirty="0">
                <a:latin typeface="幼圆" panose="02010509060101010101" pitchFamily="49" charset="-122"/>
                <a:ea typeface="幼圆" panose="02010509060101010101" pitchFamily="49" charset="-122"/>
              </a:rPr>
              <a:t> </a:t>
            </a:r>
            <a:r>
              <a:rPr lang="zh-CN" altLang="en-US" sz="2400" b="1" dirty="0" smtClean="0">
                <a:latin typeface="幼圆" panose="02010509060101010101" pitchFamily="49" charset="-122"/>
                <a:ea typeface="幼圆" panose="02010509060101010101" pitchFamily="49" charset="-122"/>
              </a:rPr>
              <a:t>一</a:t>
            </a:r>
            <a:r>
              <a:rPr lang="zh-CN" altLang="en-US" sz="2400" b="1" dirty="0">
                <a:latin typeface="幼圆" panose="02010509060101010101" pitchFamily="49" charset="-122"/>
                <a:ea typeface="幼圆" panose="02010509060101010101" pitchFamily="49" charset="-122"/>
              </a:rPr>
              <a:t>个调度是冲突可串行化，一定是可串行化的调度</a:t>
            </a:r>
          </a:p>
        </p:txBody>
      </p:sp>
      <p:sp>
        <p:nvSpPr>
          <p:cNvPr id="4" name="Rectangle 2"/>
          <p:cNvSpPr txBox="1">
            <a:spLocks noChangeArrowheads="1"/>
          </p:cNvSpPr>
          <p:nvPr/>
        </p:nvSpPr>
        <p:spPr>
          <a:xfrm>
            <a:off x="1187624" y="0"/>
            <a:ext cx="4320480"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600" b="0" smtClean="0">
                <a:latin typeface="+mn-ea"/>
                <a:ea typeface="+mn-ea"/>
              </a:rPr>
              <a:t>并发调度的可串行性</a:t>
            </a:r>
            <a:endParaRPr lang="zh-CN" altLang="en-US" sz="3600" b="0" dirty="0">
              <a:latin typeface="+mn-ea"/>
              <a:ea typeface="+mn-ea"/>
            </a:endParaRPr>
          </a:p>
        </p:txBody>
      </p:sp>
      <p:sp>
        <p:nvSpPr>
          <p:cNvPr id="5" name="椭圆 4"/>
          <p:cNvSpPr/>
          <p:nvPr/>
        </p:nvSpPr>
        <p:spPr>
          <a:xfrm>
            <a:off x="395536" y="265212"/>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4</a:t>
            </a:r>
            <a:endParaRPr lang="zh-CN" alt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idx="4294967295"/>
          </p:nvPr>
        </p:nvSpPr>
        <p:spPr>
          <a:xfrm>
            <a:off x="971600" y="913284"/>
            <a:ext cx="8172400" cy="4608512"/>
          </a:xfrm>
        </p:spPr>
        <p:txBody>
          <a:bodyPr>
            <a:noAutofit/>
          </a:bodyPr>
          <a:lstStyle/>
          <a:p>
            <a:pPr marL="533400" indent="-533400">
              <a:buFont typeface="Wingdings" pitchFamily="2" charset="2"/>
              <a:buNone/>
            </a:pPr>
            <a:r>
              <a:rPr lang="zh-CN" altLang="en-US" sz="3200" b="1" dirty="0">
                <a:latin typeface="Times New Roman" panose="02020603050405020304" pitchFamily="18" charset="0"/>
                <a:ea typeface="+mj-ea"/>
                <a:cs typeface="Times New Roman" panose="02020603050405020304" pitchFamily="18" charset="0"/>
              </a:rPr>
              <a:t>冲突操作</a:t>
            </a:r>
          </a:p>
          <a:p>
            <a:pPr marL="533400" indent="-533400">
              <a:lnSpc>
                <a:spcPct val="140000"/>
              </a:lnSpc>
              <a:buFont typeface="Wingdings" panose="05000000000000000000" pitchFamily="2" charset="2"/>
              <a:buChar char="u"/>
            </a:pPr>
            <a:r>
              <a:rPr lang="zh-CN" altLang="en-US" sz="2800" b="1" dirty="0">
                <a:latin typeface="Times New Roman" panose="02020603050405020304" pitchFamily="18" charset="0"/>
                <a:ea typeface="幼圆" panose="02010509060101010101" pitchFamily="49" charset="-122"/>
                <a:cs typeface="Times New Roman" panose="02020603050405020304" pitchFamily="18" charset="0"/>
              </a:rPr>
              <a:t>冲突操作是指不同的事务对同一个数据的读写操作和写写操作</a:t>
            </a:r>
          </a:p>
          <a:p>
            <a:pPr marL="1200150" lvl="2" indent="-285750">
              <a:lnSpc>
                <a:spcPct val="140000"/>
              </a:lnSpc>
              <a:buClrTx/>
              <a:buFont typeface="Wingdings" panose="05000000000000000000" pitchFamily="2" charset="2"/>
              <a:buChar char="Ø"/>
            </a:pPr>
            <a:r>
              <a:rPr lang="en-US" sz="1800" b="1" dirty="0" smtClean="0">
                <a:latin typeface="Times New Roman" panose="02020603050405020304" pitchFamily="18" charset="0"/>
                <a:ea typeface="幼圆" panose="02010509060101010101" pitchFamily="49" charset="-122"/>
                <a:cs typeface="Times New Roman" panose="02020603050405020304" pitchFamily="18" charset="0"/>
              </a:rPr>
              <a:t>  R </a:t>
            </a:r>
            <a:r>
              <a:rPr lang="en-US" sz="1800" b="1" i="1" dirty="0" err="1" smtClean="0">
                <a:latin typeface="Times New Roman" panose="02020603050405020304" pitchFamily="18" charset="0"/>
                <a:ea typeface="幼圆" panose="02010509060101010101" pitchFamily="49" charset="-122"/>
                <a:cs typeface="Times New Roman" panose="02020603050405020304" pitchFamily="18" charset="0"/>
              </a:rPr>
              <a:t>i</a:t>
            </a:r>
            <a:r>
              <a:rPr lang="en-US" sz="1800" b="1" dirty="0" smtClean="0">
                <a:latin typeface="Times New Roman" panose="02020603050405020304" pitchFamily="18" charset="0"/>
                <a:ea typeface="幼圆" panose="02010509060101010101" pitchFamily="49" charset="-122"/>
                <a:cs typeface="Times New Roman" panose="02020603050405020304" pitchFamily="18" charset="0"/>
              </a:rPr>
              <a:t> </a:t>
            </a:r>
            <a:r>
              <a:rPr lang="en-US" sz="1800" b="1" dirty="0">
                <a:latin typeface="Times New Roman" panose="02020603050405020304" pitchFamily="18" charset="0"/>
                <a:ea typeface="幼圆" panose="02010509060101010101" pitchFamily="49" charset="-122"/>
                <a:cs typeface="Times New Roman" panose="02020603050405020304" pitchFamily="18" charset="0"/>
              </a:rPr>
              <a:t>(</a:t>
            </a:r>
            <a:r>
              <a:rPr lang="en-US" sz="1800" b="1" i="1" dirty="0">
                <a:latin typeface="Times New Roman" panose="02020603050405020304" pitchFamily="18" charset="0"/>
                <a:ea typeface="幼圆" panose="02010509060101010101" pitchFamily="49" charset="-122"/>
                <a:cs typeface="Times New Roman" panose="02020603050405020304" pitchFamily="18" charset="0"/>
              </a:rPr>
              <a:t>x</a:t>
            </a:r>
            <a:r>
              <a:rPr lang="en-US" sz="1800" b="1" dirty="0" smtClean="0">
                <a:latin typeface="Times New Roman" panose="02020603050405020304" pitchFamily="18" charset="0"/>
                <a:ea typeface="幼圆" panose="02010509060101010101" pitchFamily="49" charset="-122"/>
                <a:cs typeface="Times New Roman" panose="02020603050405020304" pitchFamily="18" charset="0"/>
              </a:rPr>
              <a:t>) </a:t>
            </a:r>
            <a:r>
              <a:rPr lang="zh-CN" altLang="en-US" sz="1800" b="1" dirty="0" smtClean="0">
                <a:latin typeface="Times New Roman" panose="02020603050405020304" pitchFamily="18" charset="0"/>
                <a:ea typeface="幼圆" panose="02010509060101010101" pitchFamily="49" charset="-122"/>
                <a:cs typeface="Times New Roman" panose="02020603050405020304" pitchFamily="18" charset="0"/>
              </a:rPr>
              <a:t>与 </a:t>
            </a:r>
            <a:r>
              <a:rPr lang="en-US" sz="1800" b="1" dirty="0" smtClean="0">
                <a:latin typeface="Times New Roman" panose="02020603050405020304" pitchFamily="18" charset="0"/>
                <a:ea typeface="幼圆" panose="02010509060101010101" pitchFamily="49" charset="-122"/>
                <a:cs typeface="Times New Roman" panose="02020603050405020304" pitchFamily="18" charset="0"/>
              </a:rPr>
              <a:t>W </a:t>
            </a:r>
            <a:r>
              <a:rPr lang="en-US" sz="1800" b="1" i="1" dirty="0" smtClean="0">
                <a:latin typeface="Times New Roman" panose="02020603050405020304" pitchFamily="18" charset="0"/>
                <a:ea typeface="幼圆" panose="02010509060101010101" pitchFamily="49" charset="-122"/>
                <a:cs typeface="Times New Roman" panose="02020603050405020304" pitchFamily="18" charset="0"/>
              </a:rPr>
              <a:t>j</a:t>
            </a:r>
            <a:r>
              <a:rPr lang="en-US" sz="1800" b="1" dirty="0" smtClean="0">
                <a:latin typeface="Times New Roman" panose="02020603050405020304" pitchFamily="18" charset="0"/>
                <a:ea typeface="幼圆" panose="02010509060101010101" pitchFamily="49" charset="-122"/>
                <a:cs typeface="Times New Roman" panose="02020603050405020304" pitchFamily="18" charset="0"/>
              </a:rPr>
              <a:t>(</a:t>
            </a:r>
            <a:r>
              <a:rPr lang="en-US" sz="1800" b="1" i="1" dirty="0" smtClean="0">
                <a:latin typeface="Times New Roman" panose="02020603050405020304" pitchFamily="18" charset="0"/>
                <a:ea typeface="幼圆" panose="02010509060101010101" pitchFamily="49" charset="-122"/>
                <a:cs typeface="Times New Roman" panose="02020603050405020304" pitchFamily="18" charset="0"/>
              </a:rPr>
              <a:t>x</a:t>
            </a:r>
            <a:r>
              <a:rPr lang="en-US" sz="1800" b="1" dirty="0">
                <a:latin typeface="Times New Roman" panose="02020603050405020304" pitchFamily="18" charset="0"/>
                <a:ea typeface="幼圆" panose="02010509060101010101" pitchFamily="49" charset="-122"/>
                <a:cs typeface="Times New Roman" panose="02020603050405020304" pitchFamily="18" charset="0"/>
              </a:rPr>
              <a:t>)	     </a:t>
            </a:r>
            <a:r>
              <a:rPr lang="en-US" sz="1800" b="1" dirty="0" smtClean="0">
                <a:latin typeface="Times New Roman" panose="02020603050405020304" pitchFamily="18" charset="0"/>
                <a:ea typeface="幼圆" panose="02010509060101010101" pitchFamily="49" charset="-122"/>
                <a:cs typeface="Times New Roman" panose="02020603050405020304" pitchFamily="18" charset="0"/>
              </a:rPr>
              <a:t>   </a:t>
            </a:r>
            <a:r>
              <a:rPr lang="en-US" sz="1800" b="1" dirty="0" smtClean="0">
                <a:latin typeface="Times New Roman" panose="02020603050405020304" pitchFamily="18" charset="0"/>
                <a:ea typeface="幼圆" panose="02010509060101010101" pitchFamily="49" charset="-122"/>
                <a:cs typeface="Times New Roman" panose="02020603050405020304" pitchFamily="18" charset="0"/>
              </a:rPr>
              <a:t>  </a:t>
            </a:r>
            <a:r>
              <a:rPr lang="en-US" sz="1800" b="1" dirty="0">
                <a:latin typeface="Times New Roman" panose="02020603050405020304" pitchFamily="18" charset="0"/>
                <a:ea typeface="幼圆" panose="02010509060101010101" pitchFamily="49" charset="-122"/>
                <a:cs typeface="Times New Roman" panose="02020603050405020304" pitchFamily="18" charset="0"/>
              </a:rPr>
              <a:t>/* </a:t>
            </a:r>
            <a:r>
              <a:rPr lang="en-US" sz="1800" b="1" dirty="0" smtClean="0">
                <a:latin typeface="Times New Roman" panose="02020603050405020304" pitchFamily="18" charset="0"/>
                <a:ea typeface="幼圆" panose="02010509060101010101" pitchFamily="49" charset="-122"/>
                <a:cs typeface="Times New Roman" panose="02020603050405020304" pitchFamily="18" charset="0"/>
              </a:rPr>
              <a:t> </a:t>
            </a:r>
            <a:r>
              <a:rPr lang="zh-CN" altLang="en-US" sz="1800" b="1" dirty="0" smtClean="0">
                <a:latin typeface="Times New Roman" panose="02020603050405020304" pitchFamily="18" charset="0"/>
                <a:ea typeface="幼圆" panose="02010509060101010101" pitchFamily="49" charset="-122"/>
                <a:cs typeface="Times New Roman" panose="02020603050405020304" pitchFamily="18" charset="0"/>
              </a:rPr>
              <a:t>事务</a:t>
            </a:r>
            <a:r>
              <a:rPr lang="en-US" sz="1800" b="1" dirty="0" smtClean="0">
                <a:latin typeface="Times New Roman" panose="02020603050405020304" pitchFamily="18" charset="0"/>
                <a:ea typeface="幼圆" panose="02010509060101010101" pitchFamily="49" charset="-122"/>
                <a:cs typeface="Times New Roman" panose="02020603050405020304" pitchFamily="18" charset="0"/>
              </a:rPr>
              <a:t>T </a:t>
            </a:r>
            <a:r>
              <a:rPr lang="en-US" sz="1800" b="1" i="1" dirty="0" err="1" smtClean="0">
                <a:latin typeface="Times New Roman" panose="02020603050405020304" pitchFamily="18" charset="0"/>
                <a:ea typeface="幼圆" panose="02010509060101010101" pitchFamily="49" charset="-122"/>
                <a:cs typeface="Times New Roman" panose="02020603050405020304" pitchFamily="18" charset="0"/>
              </a:rPr>
              <a:t>i</a:t>
            </a:r>
            <a:r>
              <a:rPr lang="en-US" sz="1800" b="1" dirty="0" smtClean="0">
                <a:latin typeface="Times New Roman" panose="02020603050405020304" pitchFamily="18" charset="0"/>
                <a:ea typeface="幼圆" panose="02010509060101010101" pitchFamily="49" charset="-122"/>
                <a:cs typeface="Times New Roman" panose="02020603050405020304" pitchFamily="18" charset="0"/>
              </a:rPr>
              <a:t> </a:t>
            </a:r>
            <a:r>
              <a:rPr lang="zh-CN" altLang="en-US" sz="1800" b="1" dirty="0" smtClean="0">
                <a:latin typeface="Times New Roman" panose="02020603050405020304" pitchFamily="18" charset="0"/>
                <a:ea typeface="幼圆" panose="02010509060101010101" pitchFamily="49" charset="-122"/>
                <a:cs typeface="Times New Roman" panose="02020603050405020304" pitchFamily="18" charset="0"/>
              </a:rPr>
              <a:t>读 </a:t>
            </a:r>
            <a:r>
              <a:rPr lang="en-US" sz="1800" b="1" i="1" dirty="0" smtClean="0">
                <a:latin typeface="Times New Roman" panose="02020603050405020304" pitchFamily="18" charset="0"/>
                <a:ea typeface="幼圆" panose="02010509060101010101" pitchFamily="49" charset="-122"/>
                <a:cs typeface="Times New Roman" panose="02020603050405020304" pitchFamily="18" charset="0"/>
              </a:rPr>
              <a:t>x</a:t>
            </a:r>
            <a:r>
              <a:rPr lang="zh-CN" altLang="en-US" sz="1800" b="1" dirty="0">
                <a:latin typeface="Times New Roman" panose="02020603050405020304" pitchFamily="18" charset="0"/>
                <a:ea typeface="幼圆" panose="02010509060101010101" pitchFamily="49" charset="-122"/>
                <a:cs typeface="Times New Roman" panose="02020603050405020304" pitchFamily="18" charset="0"/>
              </a:rPr>
              <a:t>，</a:t>
            </a:r>
            <a:r>
              <a:rPr lang="en-US" sz="1800" b="1" dirty="0" smtClean="0">
                <a:latin typeface="Times New Roman" panose="02020603050405020304" pitchFamily="18" charset="0"/>
                <a:ea typeface="幼圆" panose="02010509060101010101" pitchFamily="49" charset="-122"/>
                <a:cs typeface="Times New Roman" panose="02020603050405020304" pitchFamily="18" charset="0"/>
              </a:rPr>
              <a:t>T </a:t>
            </a:r>
            <a:r>
              <a:rPr lang="en-US" sz="1800" b="1" i="1" dirty="0" smtClean="0">
                <a:latin typeface="Times New Roman" panose="02020603050405020304" pitchFamily="18" charset="0"/>
                <a:ea typeface="幼圆" panose="02010509060101010101" pitchFamily="49" charset="-122"/>
                <a:cs typeface="Times New Roman" panose="02020603050405020304" pitchFamily="18" charset="0"/>
              </a:rPr>
              <a:t>j </a:t>
            </a:r>
            <a:r>
              <a:rPr lang="zh-CN" altLang="en-US" sz="1800" b="1" dirty="0" smtClean="0">
                <a:latin typeface="Times New Roman" panose="02020603050405020304" pitchFamily="18" charset="0"/>
                <a:ea typeface="幼圆" panose="02010509060101010101" pitchFamily="49" charset="-122"/>
                <a:cs typeface="Times New Roman" panose="02020603050405020304" pitchFamily="18" charset="0"/>
              </a:rPr>
              <a:t>写 </a:t>
            </a:r>
            <a:r>
              <a:rPr lang="en-US" sz="1800" b="1" i="1" dirty="0" smtClean="0">
                <a:latin typeface="Times New Roman" panose="02020603050405020304" pitchFamily="18" charset="0"/>
                <a:ea typeface="幼圆" panose="02010509060101010101" pitchFamily="49" charset="-122"/>
                <a:cs typeface="Times New Roman" panose="02020603050405020304" pitchFamily="18" charset="0"/>
              </a:rPr>
              <a:t>x </a:t>
            </a:r>
            <a:r>
              <a:rPr lang="en-US" sz="1800" b="1" dirty="0" smtClean="0">
                <a:latin typeface="Times New Roman" panose="02020603050405020304" pitchFamily="18" charset="0"/>
                <a:ea typeface="幼圆" panose="02010509060101010101" pitchFamily="49" charset="-122"/>
                <a:cs typeface="Times New Roman" panose="02020603050405020304" pitchFamily="18" charset="0"/>
              </a:rPr>
              <a:t>  */</a:t>
            </a:r>
            <a:endParaRPr lang="en-US" sz="1800" b="1" dirty="0">
              <a:latin typeface="Times New Roman" panose="02020603050405020304" pitchFamily="18" charset="0"/>
              <a:ea typeface="幼圆" panose="02010509060101010101" pitchFamily="49" charset="-122"/>
              <a:cs typeface="Times New Roman" panose="02020603050405020304" pitchFamily="18" charset="0"/>
            </a:endParaRPr>
          </a:p>
          <a:p>
            <a:pPr marL="1333500" lvl="2" indent="-419100">
              <a:lnSpc>
                <a:spcPct val="140000"/>
              </a:lnSpc>
              <a:buClrTx/>
              <a:buFont typeface="Wingdings" pitchFamily="2" charset="2"/>
              <a:buChar char="Ø"/>
            </a:pPr>
            <a:r>
              <a:rPr lang="en-US" sz="1800" b="1" dirty="0" smtClean="0">
                <a:latin typeface="Times New Roman" panose="02020603050405020304" pitchFamily="18" charset="0"/>
                <a:ea typeface="幼圆" panose="02010509060101010101" pitchFamily="49" charset="-122"/>
                <a:cs typeface="Times New Roman" panose="02020603050405020304" pitchFamily="18" charset="0"/>
              </a:rPr>
              <a:t>W </a:t>
            </a:r>
            <a:r>
              <a:rPr lang="en-US" sz="1800" b="1" i="1" dirty="0" err="1" smtClean="0">
                <a:latin typeface="Times New Roman" panose="02020603050405020304" pitchFamily="18" charset="0"/>
                <a:ea typeface="幼圆" panose="02010509060101010101" pitchFamily="49" charset="-122"/>
                <a:cs typeface="Times New Roman" panose="02020603050405020304" pitchFamily="18" charset="0"/>
              </a:rPr>
              <a:t>i</a:t>
            </a:r>
            <a:r>
              <a:rPr lang="en-US" sz="1800" b="1" i="1" dirty="0" smtClean="0">
                <a:latin typeface="Times New Roman" panose="02020603050405020304" pitchFamily="18" charset="0"/>
                <a:ea typeface="幼圆" panose="02010509060101010101" pitchFamily="49" charset="-122"/>
                <a:cs typeface="Times New Roman" panose="02020603050405020304" pitchFamily="18" charset="0"/>
              </a:rPr>
              <a:t> </a:t>
            </a:r>
            <a:r>
              <a:rPr lang="en-US" sz="1800" b="1" dirty="0" smtClean="0">
                <a:latin typeface="Times New Roman" panose="02020603050405020304" pitchFamily="18" charset="0"/>
                <a:ea typeface="幼圆" panose="02010509060101010101" pitchFamily="49" charset="-122"/>
                <a:cs typeface="Times New Roman" panose="02020603050405020304" pitchFamily="18" charset="0"/>
              </a:rPr>
              <a:t>(</a:t>
            </a:r>
            <a:r>
              <a:rPr lang="en-US" sz="1800" b="1" i="1" dirty="0" smtClean="0">
                <a:latin typeface="Times New Roman" panose="02020603050405020304" pitchFamily="18" charset="0"/>
                <a:ea typeface="幼圆" panose="02010509060101010101" pitchFamily="49" charset="-122"/>
                <a:cs typeface="Times New Roman" panose="02020603050405020304" pitchFamily="18" charset="0"/>
              </a:rPr>
              <a:t>x</a:t>
            </a:r>
            <a:r>
              <a:rPr lang="en-US" sz="1800" b="1" dirty="0" smtClean="0">
                <a:latin typeface="Times New Roman" panose="02020603050405020304" pitchFamily="18" charset="0"/>
                <a:ea typeface="幼圆" panose="02010509060101010101" pitchFamily="49" charset="-122"/>
                <a:cs typeface="Times New Roman" panose="02020603050405020304" pitchFamily="18" charset="0"/>
              </a:rPr>
              <a:t>) </a:t>
            </a:r>
            <a:r>
              <a:rPr lang="zh-CN" altLang="en-US" sz="1800" b="1" dirty="0" smtClean="0">
                <a:latin typeface="Times New Roman" panose="02020603050405020304" pitchFamily="18" charset="0"/>
                <a:ea typeface="幼圆" panose="02010509060101010101" pitchFamily="49" charset="-122"/>
                <a:cs typeface="Times New Roman" panose="02020603050405020304" pitchFamily="18" charset="0"/>
              </a:rPr>
              <a:t>与 </a:t>
            </a:r>
            <a:r>
              <a:rPr lang="en-US" sz="1800" b="1" dirty="0" smtClean="0">
                <a:latin typeface="Times New Roman" panose="02020603050405020304" pitchFamily="18" charset="0"/>
                <a:ea typeface="幼圆" panose="02010509060101010101" pitchFamily="49" charset="-122"/>
                <a:cs typeface="Times New Roman" panose="02020603050405020304" pitchFamily="18" charset="0"/>
              </a:rPr>
              <a:t>W </a:t>
            </a:r>
            <a:r>
              <a:rPr lang="en-US" sz="1800" b="1" i="1" dirty="0" smtClean="0">
                <a:latin typeface="Times New Roman" panose="02020603050405020304" pitchFamily="18" charset="0"/>
                <a:ea typeface="幼圆" panose="02010509060101010101" pitchFamily="49" charset="-122"/>
                <a:cs typeface="Times New Roman" panose="02020603050405020304" pitchFamily="18" charset="0"/>
              </a:rPr>
              <a:t>j </a:t>
            </a:r>
            <a:r>
              <a:rPr lang="en-US" sz="1800" b="1" dirty="0" smtClean="0">
                <a:latin typeface="Times New Roman" panose="02020603050405020304" pitchFamily="18" charset="0"/>
                <a:ea typeface="幼圆" panose="02010509060101010101" pitchFamily="49" charset="-122"/>
                <a:cs typeface="Times New Roman" panose="02020603050405020304" pitchFamily="18" charset="0"/>
              </a:rPr>
              <a:t>(</a:t>
            </a:r>
            <a:r>
              <a:rPr lang="en-US" sz="1800" b="1" i="1" dirty="0" smtClean="0">
                <a:latin typeface="Times New Roman" panose="02020603050405020304" pitchFamily="18" charset="0"/>
                <a:ea typeface="幼圆" panose="02010509060101010101" pitchFamily="49" charset="-122"/>
                <a:cs typeface="Times New Roman" panose="02020603050405020304" pitchFamily="18" charset="0"/>
              </a:rPr>
              <a:t>x</a:t>
            </a:r>
            <a:r>
              <a:rPr lang="en-US" sz="1800" b="1" dirty="0">
                <a:latin typeface="Times New Roman" panose="02020603050405020304" pitchFamily="18" charset="0"/>
                <a:ea typeface="幼圆" panose="02010509060101010101" pitchFamily="49" charset="-122"/>
                <a:cs typeface="Times New Roman" panose="02020603050405020304" pitchFamily="18" charset="0"/>
              </a:rPr>
              <a:t>)	          /* </a:t>
            </a:r>
            <a:r>
              <a:rPr lang="en-US" sz="1800" b="1" dirty="0" smtClean="0">
                <a:latin typeface="Times New Roman" panose="02020603050405020304" pitchFamily="18" charset="0"/>
                <a:ea typeface="幼圆" panose="02010509060101010101" pitchFamily="49" charset="-122"/>
                <a:cs typeface="Times New Roman" panose="02020603050405020304" pitchFamily="18" charset="0"/>
              </a:rPr>
              <a:t> </a:t>
            </a:r>
            <a:r>
              <a:rPr lang="zh-CN" altLang="en-US" sz="1800" b="1" dirty="0" smtClean="0">
                <a:latin typeface="Times New Roman" panose="02020603050405020304" pitchFamily="18" charset="0"/>
                <a:ea typeface="幼圆" panose="02010509060101010101" pitchFamily="49" charset="-122"/>
                <a:cs typeface="Times New Roman" panose="02020603050405020304" pitchFamily="18" charset="0"/>
              </a:rPr>
              <a:t>事务</a:t>
            </a:r>
            <a:r>
              <a:rPr lang="en-US" sz="1800" b="1" dirty="0" smtClean="0">
                <a:latin typeface="Times New Roman" panose="02020603050405020304" pitchFamily="18" charset="0"/>
                <a:ea typeface="幼圆" panose="02010509060101010101" pitchFamily="49" charset="-122"/>
                <a:cs typeface="Times New Roman" panose="02020603050405020304" pitchFamily="18" charset="0"/>
              </a:rPr>
              <a:t>T </a:t>
            </a:r>
            <a:r>
              <a:rPr lang="en-US" sz="1800" b="1" i="1" dirty="0" err="1" smtClean="0">
                <a:latin typeface="Times New Roman" panose="02020603050405020304" pitchFamily="18" charset="0"/>
                <a:ea typeface="幼圆" panose="02010509060101010101" pitchFamily="49" charset="-122"/>
                <a:cs typeface="Times New Roman" panose="02020603050405020304" pitchFamily="18" charset="0"/>
              </a:rPr>
              <a:t>i</a:t>
            </a:r>
            <a:r>
              <a:rPr lang="en-US" sz="1800" b="1" i="1" dirty="0" smtClean="0">
                <a:latin typeface="Times New Roman" panose="02020603050405020304" pitchFamily="18" charset="0"/>
                <a:ea typeface="幼圆" panose="02010509060101010101" pitchFamily="49" charset="-122"/>
                <a:cs typeface="Times New Roman" panose="02020603050405020304" pitchFamily="18" charset="0"/>
              </a:rPr>
              <a:t> </a:t>
            </a:r>
            <a:r>
              <a:rPr lang="zh-CN" altLang="en-US" sz="1800" b="1" dirty="0" smtClean="0">
                <a:latin typeface="Times New Roman" panose="02020603050405020304" pitchFamily="18" charset="0"/>
                <a:ea typeface="幼圆" panose="02010509060101010101" pitchFamily="49" charset="-122"/>
                <a:cs typeface="Times New Roman" panose="02020603050405020304" pitchFamily="18" charset="0"/>
              </a:rPr>
              <a:t>写 </a:t>
            </a:r>
            <a:r>
              <a:rPr lang="en-US" sz="1800" b="1" i="1" dirty="0" smtClean="0">
                <a:latin typeface="Times New Roman" panose="02020603050405020304" pitchFamily="18" charset="0"/>
                <a:ea typeface="幼圆" panose="02010509060101010101" pitchFamily="49" charset="-122"/>
                <a:cs typeface="Times New Roman" panose="02020603050405020304" pitchFamily="18" charset="0"/>
              </a:rPr>
              <a:t>x</a:t>
            </a:r>
            <a:r>
              <a:rPr lang="zh-CN" altLang="en-US" sz="1800" b="1" dirty="0">
                <a:latin typeface="Times New Roman" panose="02020603050405020304" pitchFamily="18" charset="0"/>
                <a:ea typeface="幼圆" panose="02010509060101010101" pitchFamily="49" charset="-122"/>
                <a:cs typeface="Times New Roman" panose="02020603050405020304" pitchFamily="18" charset="0"/>
              </a:rPr>
              <a:t>，</a:t>
            </a:r>
            <a:r>
              <a:rPr lang="en-US" sz="1800" b="1" dirty="0" smtClean="0">
                <a:latin typeface="Times New Roman" panose="02020603050405020304" pitchFamily="18" charset="0"/>
                <a:ea typeface="幼圆" panose="02010509060101010101" pitchFamily="49" charset="-122"/>
                <a:cs typeface="Times New Roman" panose="02020603050405020304" pitchFamily="18" charset="0"/>
              </a:rPr>
              <a:t>T </a:t>
            </a:r>
            <a:r>
              <a:rPr lang="en-US" sz="1800" b="1" i="1" dirty="0" smtClean="0">
                <a:latin typeface="Times New Roman" panose="02020603050405020304" pitchFamily="18" charset="0"/>
                <a:ea typeface="幼圆" panose="02010509060101010101" pitchFamily="49" charset="-122"/>
                <a:cs typeface="Times New Roman" panose="02020603050405020304" pitchFamily="18" charset="0"/>
              </a:rPr>
              <a:t>j </a:t>
            </a:r>
            <a:r>
              <a:rPr lang="zh-CN" altLang="en-US" sz="1800" b="1" dirty="0" smtClean="0">
                <a:latin typeface="Times New Roman" panose="02020603050405020304" pitchFamily="18" charset="0"/>
                <a:ea typeface="幼圆" panose="02010509060101010101" pitchFamily="49" charset="-122"/>
                <a:cs typeface="Times New Roman" panose="02020603050405020304" pitchFamily="18" charset="0"/>
              </a:rPr>
              <a:t>写  </a:t>
            </a:r>
            <a:r>
              <a:rPr lang="en-US" sz="1800" b="1" i="1" dirty="0" smtClean="0">
                <a:latin typeface="Times New Roman" panose="02020603050405020304" pitchFamily="18" charset="0"/>
                <a:ea typeface="幼圆" panose="02010509060101010101" pitchFamily="49" charset="-122"/>
                <a:cs typeface="Times New Roman" panose="02020603050405020304" pitchFamily="18" charset="0"/>
              </a:rPr>
              <a:t>x</a:t>
            </a:r>
            <a:r>
              <a:rPr lang="en-US" sz="1800" b="1" dirty="0" smtClean="0">
                <a:latin typeface="Times New Roman" panose="02020603050405020304" pitchFamily="18" charset="0"/>
                <a:ea typeface="幼圆" panose="02010509060101010101" pitchFamily="49" charset="-122"/>
                <a:cs typeface="Times New Roman" panose="02020603050405020304" pitchFamily="18" charset="0"/>
              </a:rPr>
              <a:t>   */</a:t>
            </a:r>
            <a:endParaRPr lang="en-US" sz="1800" b="1" dirty="0">
              <a:latin typeface="Times New Roman" panose="02020603050405020304" pitchFamily="18" charset="0"/>
              <a:ea typeface="幼圆" panose="02010509060101010101" pitchFamily="49" charset="-122"/>
              <a:cs typeface="Times New Roman" panose="02020603050405020304" pitchFamily="18" charset="0"/>
            </a:endParaRPr>
          </a:p>
          <a:p>
            <a:pPr marL="533400" indent="-533400">
              <a:lnSpc>
                <a:spcPct val="140000"/>
              </a:lnSpc>
              <a:buFont typeface="Wingdings" panose="05000000000000000000" pitchFamily="2" charset="2"/>
              <a:buChar char="u"/>
            </a:pPr>
            <a:r>
              <a:rPr lang="zh-CN" altLang="en-US" sz="2800" b="1" dirty="0">
                <a:latin typeface="Times New Roman" panose="02020603050405020304" pitchFamily="18" charset="0"/>
                <a:ea typeface="幼圆" panose="02010509060101010101" pitchFamily="49" charset="-122"/>
                <a:cs typeface="Times New Roman" panose="02020603050405020304" pitchFamily="18" charset="0"/>
              </a:rPr>
              <a:t>其他操作是不冲突操作</a:t>
            </a:r>
          </a:p>
          <a:p>
            <a:pPr marL="533400" indent="-533400">
              <a:lnSpc>
                <a:spcPct val="140000"/>
              </a:lnSpc>
              <a:buFont typeface="Wingdings" panose="05000000000000000000" pitchFamily="2" charset="2"/>
              <a:buChar char="u"/>
            </a:pPr>
            <a:r>
              <a:rPr lang="zh-CN" altLang="en-US" sz="2800" b="1" dirty="0">
                <a:latin typeface="Times New Roman" panose="02020603050405020304" pitchFamily="18" charset="0"/>
                <a:ea typeface="幼圆" panose="02010509060101010101" pitchFamily="49" charset="-122"/>
                <a:cs typeface="Times New Roman" panose="02020603050405020304" pitchFamily="18" charset="0"/>
              </a:rPr>
              <a:t>不同事务的冲突操作和同一事务的两个操作不能交换</a:t>
            </a:r>
            <a:r>
              <a:rPr lang="en-US" sz="2800" b="1" dirty="0">
                <a:latin typeface="Times New Roman" panose="02020603050405020304" pitchFamily="18" charset="0"/>
                <a:ea typeface="幼圆" panose="02010509060101010101" pitchFamily="49" charset="-122"/>
                <a:cs typeface="Times New Roman" panose="02020603050405020304" pitchFamily="18" charset="0"/>
              </a:rPr>
              <a:t>(Swap) </a:t>
            </a:r>
          </a:p>
        </p:txBody>
      </p:sp>
      <p:sp>
        <p:nvSpPr>
          <p:cNvPr id="4" name="Rectangle 2"/>
          <p:cNvSpPr txBox="1">
            <a:spLocks noChangeArrowheads="1"/>
          </p:cNvSpPr>
          <p:nvPr/>
        </p:nvSpPr>
        <p:spPr>
          <a:xfrm>
            <a:off x="1187624" y="0"/>
            <a:ext cx="4320480"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600" b="0" smtClean="0">
                <a:latin typeface="+mn-ea"/>
                <a:ea typeface="+mn-ea"/>
              </a:rPr>
              <a:t>并发调度的可串行性</a:t>
            </a:r>
            <a:endParaRPr lang="zh-CN" altLang="en-US" sz="3600" b="0" dirty="0">
              <a:latin typeface="+mn-ea"/>
              <a:ea typeface="+mn-ea"/>
            </a:endParaRPr>
          </a:p>
        </p:txBody>
      </p:sp>
      <p:sp>
        <p:nvSpPr>
          <p:cNvPr id="5" name="椭圆 4"/>
          <p:cNvSpPr/>
          <p:nvPr/>
        </p:nvSpPr>
        <p:spPr>
          <a:xfrm>
            <a:off x="395536" y="265212"/>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4</a:t>
            </a:r>
            <a:endParaRPr lang="zh-CN" alt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idx="4294967295"/>
          </p:nvPr>
        </p:nvSpPr>
        <p:spPr>
          <a:xfrm>
            <a:off x="1043608" y="913284"/>
            <a:ext cx="8280920" cy="1368152"/>
          </a:xfrm>
        </p:spPr>
        <p:txBody>
          <a:bodyPr>
            <a:normAutofit/>
          </a:bodyPr>
          <a:lstStyle/>
          <a:p>
            <a:pPr>
              <a:lnSpc>
                <a:spcPct val="160000"/>
              </a:lnSpc>
              <a:buFont typeface="Wingdings" pitchFamily="2" charset="2"/>
              <a:buNone/>
            </a:pPr>
            <a:r>
              <a:rPr lang="en-US" sz="2400" b="1" dirty="0">
                <a:ea typeface="宋体" pitchFamily="2" charset="-122"/>
              </a:rPr>
              <a:t>【</a:t>
            </a:r>
            <a:r>
              <a:rPr lang="zh-CN" altLang="en-US" sz="2400" b="1" dirty="0">
                <a:latin typeface="+mj-ea"/>
                <a:ea typeface="+mj-ea"/>
              </a:rPr>
              <a:t>例</a:t>
            </a:r>
            <a:r>
              <a:rPr lang="en-US" sz="2400" b="1" dirty="0" smtClean="0">
                <a:ea typeface="宋体" pitchFamily="2" charset="-122"/>
              </a:rPr>
              <a:t>】</a:t>
            </a:r>
            <a:r>
              <a:rPr lang="zh-CN" altLang="en-US" sz="2400" b="1" dirty="0" smtClean="0">
                <a:latin typeface="+mj-ea"/>
                <a:ea typeface="+mj-ea"/>
              </a:rPr>
              <a:t>调度</a:t>
            </a:r>
            <a:r>
              <a:rPr lang="zh-CN" altLang="en-US" sz="2400" b="1" dirty="0" smtClean="0">
                <a:latin typeface="幼圆" panose="02010509060101010101" pitchFamily="49" charset="-122"/>
                <a:ea typeface="幼圆" panose="02010509060101010101" pitchFamily="49" charset="-122"/>
              </a:rPr>
              <a:t>：</a:t>
            </a:r>
            <a:endParaRPr lang="zh-CN" altLang="en-US" sz="2400" b="1" dirty="0">
              <a:latin typeface="幼圆" panose="02010509060101010101" pitchFamily="49" charset="-122"/>
              <a:ea typeface="幼圆" panose="02010509060101010101" pitchFamily="49" charset="-122"/>
            </a:endParaRPr>
          </a:p>
          <a:p>
            <a:pPr>
              <a:spcBef>
                <a:spcPts val="600"/>
              </a:spcBef>
              <a:buFont typeface="Wingdings" pitchFamily="2" charset="2"/>
              <a:buNone/>
            </a:pPr>
            <a:r>
              <a:rPr lang="en-US" sz="2400" b="1" dirty="0" smtClean="0">
                <a:latin typeface="幼圆" panose="02010509060101010101" pitchFamily="49" charset="-122"/>
                <a:ea typeface="幼圆" panose="02010509060101010101" pitchFamily="49" charset="-122"/>
              </a:rPr>
              <a:t>    Sc1</a:t>
            </a:r>
            <a:r>
              <a:rPr lang="en-US" sz="2400" b="1" dirty="0">
                <a:latin typeface="幼圆" panose="02010509060101010101" pitchFamily="49" charset="-122"/>
                <a:ea typeface="幼圆" panose="02010509060101010101" pitchFamily="49" charset="-122"/>
              </a:rPr>
              <a:t>= </a:t>
            </a:r>
            <a:r>
              <a:rPr lang="zh-CN" altLang="en-US" sz="2000" b="1" dirty="0">
                <a:latin typeface="幼圆" panose="02010509060101010101" pitchFamily="49" charset="-122"/>
                <a:ea typeface="幼圆" panose="02010509060101010101" pitchFamily="49" charset="-122"/>
              </a:rPr>
              <a:t>R</a:t>
            </a:r>
            <a:r>
              <a:rPr lang="en-US" sz="1800" b="1" dirty="0">
                <a:latin typeface="幼圆" panose="02010509060101010101" pitchFamily="49" charset="-122"/>
                <a:ea typeface="幼圆" panose="02010509060101010101" pitchFamily="49" charset="-122"/>
              </a:rPr>
              <a:t>1</a:t>
            </a:r>
            <a:r>
              <a:rPr lang="en-US" sz="2000" b="1" dirty="0">
                <a:latin typeface="幼圆" panose="02010509060101010101" pitchFamily="49" charset="-122"/>
                <a:ea typeface="幼圆" panose="02010509060101010101" pitchFamily="49" charset="-122"/>
              </a:rPr>
              <a:t>(A</a:t>
            </a:r>
            <a:r>
              <a:rPr lang="en-US" sz="2000" b="1" dirty="0" smtClean="0">
                <a:latin typeface="幼圆" panose="02010509060101010101" pitchFamily="49" charset="-122"/>
                <a:ea typeface="幼圆" panose="02010509060101010101" pitchFamily="49" charset="-122"/>
              </a:rPr>
              <a:t>) </a:t>
            </a:r>
            <a:r>
              <a:rPr lang="zh-CN" altLang="en-US" sz="2000" b="1" dirty="0" smtClean="0">
                <a:latin typeface="幼圆" panose="02010509060101010101" pitchFamily="49" charset="-122"/>
                <a:ea typeface="幼圆" panose="02010509060101010101" pitchFamily="49" charset="-122"/>
              </a:rPr>
              <a:t>W</a:t>
            </a:r>
            <a:r>
              <a:rPr lang="en-US" sz="1800" dirty="0">
                <a:latin typeface="幼圆" panose="02010509060101010101" pitchFamily="49" charset="-122"/>
                <a:ea typeface="幼圆" panose="02010509060101010101" pitchFamily="49" charset="-122"/>
              </a:rPr>
              <a:t>1</a:t>
            </a:r>
            <a:r>
              <a:rPr lang="en-US" sz="2000" b="1" dirty="0">
                <a:latin typeface="幼圆" panose="02010509060101010101" pitchFamily="49" charset="-122"/>
                <a:ea typeface="幼圆" panose="02010509060101010101" pitchFamily="49" charset="-122"/>
              </a:rPr>
              <a:t>(A</a:t>
            </a:r>
            <a:r>
              <a:rPr lang="en-US" sz="2000" b="1" dirty="0" smtClean="0">
                <a:latin typeface="幼圆" panose="02010509060101010101" pitchFamily="49" charset="-122"/>
                <a:ea typeface="幼圆" panose="02010509060101010101" pitchFamily="49" charset="-122"/>
              </a:rPr>
              <a:t>) </a:t>
            </a:r>
            <a:r>
              <a:rPr lang="zh-CN" altLang="en-US" sz="2000" b="1" dirty="0" smtClean="0">
                <a:latin typeface="幼圆" panose="02010509060101010101" pitchFamily="49" charset="-122"/>
                <a:ea typeface="幼圆" panose="02010509060101010101" pitchFamily="49" charset="-122"/>
              </a:rPr>
              <a:t>R</a:t>
            </a:r>
            <a:r>
              <a:rPr lang="en-US" sz="1800" dirty="0">
                <a:latin typeface="幼圆" panose="02010509060101010101" pitchFamily="49" charset="-122"/>
                <a:ea typeface="幼圆" panose="02010509060101010101" pitchFamily="49" charset="-122"/>
              </a:rPr>
              <a:t>2</a:t>
            </a:r>
            <a:r>
              <a:rPr lang="en-US" sz="2000" b="1" dirty="0">
                <a:latin typeface="幼圆" panose="02010509060101010101" pitchFamily="49" charset="-122"/>
                <a:ea typeface="幼圆" panose="02010509060101010101" pitchFamily="49" charset="-122"/>
              </a:rPr>
              <a:t>(A</a:t>
            </a:r>
            <a:r>
              <a:rPr lang="en-US" sz="2000" b="1" dirty="0" smtClean="0">
                <a:latin typeface="幼圆" panose="02010509060101010101" pitchFamily="49" charset="-122"/>
                <a:ea typeface="幼圆" panose="02010509060101010101" pitchFamily="49" charset="-122"/>
              </a:rPr>
              <a:t>) </a:t>
            </a:r>
            <a:r>
              <a:rPr lang="zh-CN" altLang="en-US" sz="2000" b="1" dirty="0" smtClean="0">
                <a:latin typeface="幼圆" panose="02010509060101010101" pitchFamily="49" charset="-122"/>
                <a:ea typeface="幼圆" panose="02010509060101010101" pitchFamily="49" charset="-122"/>
              </a:rPr>
              <a:t>W</a:t>
            </a:r>
            <a:r>
              <a:rPr lang="en-US" sz="1800" dirty="0">
                <a:latin typeface="幼圆" panose="02010509060101010101" pitchFamily="49" charset="-122"/>
                <a:ea typeface="幼圆" panose="02010509060101010101" pitchFamily="49" charset="-122"/>
              </a:rPr>
              <a:t>2</a:t>
            </a:r>
            <a:r>
              <a:rPr lang="en-US" sz="2000" b="1" dirty="0" smtClean="0">
                <a:latin typeface="幼圆" panose="02010509060101010101" pitchFamily="49" charset="-122"/>
                <a:ea typeface="幼圆" panose="02010509060101010101" pitchFamily="49" charset="-122"/>
              </a:rPr>
              <a:t>(A) </a:t>
            </a:r>
            <a:r>
              <a:rPr lang="zh-CN" altLang="en-US" sz="2000" b="1" dirty="0" smtClean="0">
                <a:latin typeface="幼圆" panose="02010509060101010101" pitchFamily="49" charset="-122"/>
                <a:ea typeface="幼圆" panose="02010509060101010101" pitchFamily="49" charset="-122"/>
              </a:rPr>
              <a:t>R</a:t>
            </a:r>
            <a:r>
              <a:rPr lang="en-US" sz="1800" dirty="0">
                <a:latin typeface="幼圆" panose="02010509060101010101" pitchFamily="49" charset="-122"/>
                <a:ea typeface="幼圆" panose="02010509060101010101" pitchFamily="49" charset="-122"/>
              </a:rPr>
              <a:t>1</a:t>
            </a:r>
            <a:r>
              <a:rPr lang="en-US" sz="2000" b="1" dirty="0">
                <a:latin typeface="幼圆" panose="02010509060101010101" pitchFamily="49" charset="-122"/>
                <a:ea typeface="幼圆" panose="02010509060101010101" pitchFamily="49" charset="-122"/>
              </a:rPr>
              <a:t>(B</a:t>
            </a:r>
            <a:r>
              <a:rPr lang="en-US" sz="2000" b="1" dirty="0" smtClean="0">
                <a:latin typeface="幼圆" panose="02010509060101010101" pitchFamily="49" charset="-122"/>
                <a:ea typeface="幼圆" panose="02010509060101010101" pitchFamily="49" charset="-122"/>
              </a:rPr>
              <a:t>) </a:t>
            </a:r>
            <a:r>
              <a:rPr lang="zh-CN" altLang="en-US" sz="2000" b="1" dirty="0" smtClean="0">
                <a:latin typeface="幼圆" panose="02010509060101010101" pitchFamily="49" charset="-122"/>
                <a:ea typeface="幼圆" panose="02010509060101010101" pitchFamily="49" charset="-122"/>
              </a:rPr>
              <a:t>W</a:t>
            </a:r>
            <a:r>
              <a:rPr lang="en-US" sz="1800" dirty="0">
                <a:latin typeface="幼圆" panose="02010509060101010101" pitchFamily="49" charset="-122"/>
                <a:ea typeface="幼圆" panose="02010509060101010101" pitchFamily="49" charset="-122"/>
              </a:rPr>
              <a:t>1</a:t>
            </a:r>
            <a:r>
              <a:rPr lang="en-US" sz="2000" b="1" dirty="0">
                <a:latin typeface="幼圆" panose="02010509060101010101" pitchFamily="49" charset="-122"/>
                <a:ea typeface="幼圆" panose="02010509060101010101" pitchFamily="49" charset="-122"/>
              </a:rPr>
              <a:t>(B</a:t>
            </a:r>
            <a:r>
              <a:rPr lang="en-US" sz="2000" b="1" dirty="0" smtClean="0">
                <a:latin typeface="幼圆" panose="02010509060101010101" pitchFamily="49" charset="-122"/>
                <a:ea typeface="幼圆" panose="02010509060101010101" pitchFamily="49" charset="-122"/>
              </a:rPr>
              <a:t>) </a:t>
            </a:r>
            <a:r>
              <a:rPr lang="zh-CN" altLang="en-US" sz="2000" b="1" dirty="0" smtClean="0">
                <a:latin typeface="幼圆" panose="02010509060101010101" pitchFamily="49" charset="-122"/>
                <a:ea typeface="幼圆" panose="02010509060101010101" pitchFamily="49" charset="-122"/>
              </a:rPr>
              <a:t>R</a:t>
            </a:r>
            <a:r>
              <a:rPr lang="en-US" sz="1800" dirty="0" smtClean="0">
                <a:latin typeface="幼圆" panose="02010509060101010101" pitchFamily="49" charset="-122"/>
                <a:ea typeface="幼圆" panose="02010509060101010101" pitchFamily="49" charset="-122"/>
              </a:rPr>
              <a:t>2</a:t>
            </a:r>
            <a:r>
              <a:rPr lang="en-US" sz="2000" b="1" dirty="0" smtClean="0">
                <a:latin typeface="幼圆" panose="02010509060101010101" pitchFamily="49" charset="-122"/>
                <a:ea typeface="幼圆" panose="02010509060101010101" pitchFamily="49" charset="-122"/>
              </a:rPr>
              <a:t>(B) </a:t>
            </a:r>
            <a:r>
              <a:rPr lang="zh-CN" altLang="en-US" sz="2400" b="1" dirty="0" smtClean="0">
                <a:latin typeface="幼圆" panose="02010509060101010101" pitchFamily="49" charset="-122"/>
                <a:ea typeface="幼圆" panose="02010509060101010101" pitchFamily="49" charset="-122"/>
              </a:rPr>
              <a:t>W</a:t>
            </a:r>
            <a:r>
              <a:rPr lang="en-US" sz="1800" dirty="0">
                <a:latin typeface="幼圆" panose="02010509060101010101" pitchFamily="49" charset="-122"/>
                <a:ea typeface="幼圆" panose="02010509060101010101" pitchFamily="49" charset="-122"/>
              </a:rPr>
              <a:t>2</a:t>
            </a:r>
            <a:r>
              <a:rPr lang="en-US" sz="2000" b="1" dirty="0">
                <a:latin typeface="幼圆" panose="02010509060101010101" pitchFamily="49" charset="-122"/>
                <a:ea typeface="幼圆" panose="02010509060101010101" pitchFamily="49" charset="-122"/>
              </a:rPr>
              <a:t>(B</a:t>
            </a:r>
            <a:r>
              <a:rPr lang="en-US" sz="2000" b="1" dirty="0" smtClean="0">
                <a:latin typeface="幼圆" panose="02010509060101010101" pitchFamily="49" charset="-122"/>
                <a:ea typeface="幼圆" panose="02010509060101010101" pitchFamily="49" charset="-122"/>
              </a:rPr>
              <a:t>)</a:t>
            </a:r>
            <a:endParaRPr lang="en-US" sz="1800" b="1" dirty="0">
              <a:latin typeface="幼圆" panose="02010509060101010101" pitchFamily="49" charset="-122"/>
              <a:ea typeface="幼圆" panose="02010509060101010101" pitchFamily="49" charset="-122"/>
            </a:endParaRPr>
          </a:p>
        </p:txBody>
      </p:sp>
      <p:sp>
        <p:nvSpPr>
          <p:cNvPr id="4" name="Rectangle 2"/>
          <p:cNvSpPr txBox="1">
            <a:spLocks noChangeArrowheads="1"/>
          </p:cNvSpPr>
          <p:nvPr/>
        </p:nvSpPr>
        <p:spPr>
          <a:xfrm>
            <a:off x="1187624" y="0"/>
            <a:ext cx="4320480"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600" b="0" dirty="0" smtClean="0">
                <a:latin typeface="+mn-ea"/>
                <a:ea typeface="+mn-ea"/>
              </a:rPr>
              <a:t>并发调度的可串行性</a:t>
            </a:r>
            <a:endParaRPr lang="zh-CN" altLang="en-US" sz="3600" b="0" dirty="0">
              <a:latin typeface="+mn-ea"/>
              <a:ea typeface="+mn-ea"/>
            </a:endParaRPr>
          </a:p>
        </p:txBody>
      </p:sp>
      <p:sp>
        <p:nvSpPr>
          <p:cNvPr id="5" name="椭圆 4"/>
          <p:cNvSpPr/>
          <p:nvPr/>
        </p:nvSpPr>
        <p:spPr>
          <a:xfrm>
            <a:off x="395536" y="265212"/>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4</a:t>
            </a:r>
            <a:endParaRPr lang="zh-CN" altLang="en-US" sz="3200" dirty="0"/>
          </a:p>
        </p:txBody>
      </p:sp>
      <p:sp>
        <p:nvSpPr>
          <p:cNvPr id="2" name="矩形 1"/>
          <p:cNvSpPr/>
          <p:nvPr/>
        </p:nvSpPr>
        <p:spPr>
          <a:xfrm>
            <a:off x="971600" y="2185850"/>
            <a:ext cx="8172400" cy="1175706"/>
          </a:xfrm>
          <a:prstGeom prst="rect">
            <a:avLst/>
          </a:prstGeom>
        </p:spPr>
        <p:txBody>
          <a:bodyPr wrap="square">
            <a:spAutoFit/>
          </a:bodyPr>
          <a:lstStyle/>
          <a:p>
            <a:pPr algn="l">
              <a:lnSpc>
                <a:spcPct val="160000"/>
              </a:lnSpc>
              <a:buFont typeface="Wingdings" panose="05000000000000000000" pitchFamily="2" charset="2"/>
              <a:buChar char="Ø"/>
            </a:pPr>
            <a:r>
              <a:rPr lang="zh-CN" altLang="en-US" sz="2200" dirty="0">
                <a:latin typeface="幼圆" panose="02010509060101010101" pitchFamily="49" charset="-122"/>
                <a:ea typeface="幼圆" panose="02010509060101010101" pitchFamily="49" charset="-122"/>
              </a:rPr>
              <a:t> 把W</a:t>
            </a:r>
            <a:r>
              <a:rPr lang="en-US" altLang="zh-CN" sz="2000" dirty="0">
                <a:latin typeface="幼圆" panose="02010509060101010101" pitchFamily="49" charset="-122"/>
                <a:ea typeface="幼圆" panose="02010509060101010101" pitchFamily="49" charset="-122"/>
              </a:rPr>
              <a:t>2</a:t>
            </a:r>
            <a:r>
              <a:rPr lang="en-US" altLang="zh-CN" sz="2200" dirty="0">
                <a:latin typeface="幼圆" panose="02010509060101010101" pitchFamily="49" charset="-122"/>
                <a:ea typeface="幼圆" panose="02010509060101010101" pitchFamily="49" charset="-122"/>
              </a:rPr>
              <a:t>(A)</a:t>
            </a:r>
            <a:r>
              <a:rPr lang="zh-CN" altLang="en-US" sz="2200" dirty="0">
                <a:latin typeface="幼圆" panose="02010509060101010101" pitchFamily="49" charset="-122"/>
                <a:ea typeface="幼圆" panose="02010509060101010101" pitchFamily="49" charset="-122"/>
              </a:rPr>
              <a:t>与R</a:t>
            </a:r>
            <a:r>
              <a:rPr lang="en-US" altLang="zh-CN" sz="2000" dirty="0">
                <a:latin typeface="幼圆" panose="02010509060101010101" pitchFamily="49" charset="-122"/>
                <a:ea typeface="幼圆" panose="02010509060101010101" pitchFamily="49" charset="-122"/>
              </a:rPr>
              <a:t>1</a:t>
            </a:r>
            <a:r>
              <a:rPr lang="en-US" altLang="zh-CN" sz="2200" dirty="0">
                <a:latin typeface="幼圆" panose="02010509060101010101" pitchFamily="49" charset="-122"/>
                <a:ea typeface="幼圆" panose="02010509060101010101" pitchFamily="49" charset="-122"/>
              </a:rPr>
              <a:t>(B)</a:t>
            </a:r>
            <a:r>
              <a:rPr lang="zh-CN" altLang="en-US" sz="2200" dirty="0">
                <a:latin typeface="幼圆" panose="02010509060101010101" pitchFamily="49" charset="-122"/>
                <a:ea typeface="幼圆" panose="02010509060101010101" pitchFamily="49" charset="-122"/>
              </a:rPr>
              <a:t>W</a:t>
            </a:r>
            <a:r>
              <a:rPr lang="en-US" altLang="zh-CN" sz="2000" dirty="0">
                <a:latin typeface="幼圆" panose="02010509060101010101" pitchFamily="49" charset="-122"/>
                <a:ea typeface="幼圆" panose="02010509060101010101" pitchFamily="49" charset="-122"/>
              </a:rPr>
              <a:t>1</a:t>
            </a:r>
            <a:r>
              <a:rPr lang="en-US" altLang="zh-CN" sz="2200" dirty="0">
                <a:latin typeface="幼圆" panose="02010509060101010101" pitchFamily="49" charset="-122"/>
                <a:ea typeface="幼圆" panose="02010509060101010101" pitchFamily="49" charset="-122"/>
              </a:rPr>
              <a:t>(B)</a:t>
            </a:r>
            <a:r>
              <a:rPr lang="zh-CN" altLang="en-US" sz="2200" dirty="0">
                <a:latin typeface="幼圆" panose="02010509060101010101" pitchFamily="49" charset="-122"/>
                <a:ea typeface="幼圆" panose="02010509060101010101" pitchFamily="49" charset="-122"/>
              </a:rPr>
              <a:t>交换，</a:t>
            </a:r>
            <a:r>
              <a:rPr lang="zh-CN" altLang="en-US" sz="2200" dirty="0" smtClean="0">
                <a:latin typeface="幼圆" panose="02010509060101010101" pitchFamily="49" charset="-122"/>
                <a:ea typeface="幼圆" panose="02010509060101010101" pitchFamily="49" charset="-122"/>
              </a:rPr>
              <a:t>得：</a:t>
            </a:r>
            <a:endParaRPr lang="zh-CN" altLang="en-US" sz="2200" dirty="0">
              <a:latin typeface="幼圆" panose="02010509060101010101" pitchFamily="49" charset="-122"/>
              <a:ea typeface="幼圆" panose="02010509060101010101" pitchFamily="49" charset="-122"/>
            </a:endParaRPr>
          </a:p>
          <a:p>
            <a:pPr lvl="1" algn="l">
              <a:lnSpc>
                <a:spcPct val="160000"/>
              </a:lnSpc>
              <a:buFont typeface="Wingdings" pitchFamily="2" charset="2"/>
              <a:buNone/>
            </a:pPr>
            <a:r>
              <a:rPr lang="zh-CN" altLang="en-US" sz="2200" dirty="0" smtClean="0">
                <a:latin typeface="幼圆" panose="02010509060101010101" pitchFamily="49" charset="-122"/>
                <a:ea typeface="幼圆" panose="02010509060101010101" pitchFamily="49" charset="-122"/>
              </a:rPr>
              <a:t> </a:t>
            </a:r>
            <a:r>
              <a:rPr lang="en-US" altLang="zh-CN" sz="2200" dirty="0" smtClean="0">
                <a:latin typeface="幼圆" panose="02010509060101010101" pitchFamily="49" charset="-122"/>
                <a:ea typeface="幼圆" panose="02010509060101010101" pitchFamily="49" charset="-122"/>
              </a:rPr>
              <a:t>Sc2=</a:t>
            </a:r>
            <a:r>
              <a:rPr lang="zh-CN" altLang="en-US" sz="2200" dirty="0" smtClean="0">
                <a:latin typeface="幼圆" panose="02010509060101010101" pitchFamily="49" charset="-122"/>
                <a:ea typeface="幼圆" panose="02010509060101010101" pitchFamily="49" charset="-122"/>
              </a:rPr>
              <a:t>R</a:t>
            </a:r>
            <a:r>
              <a:rPr lang="en-US" altLang="zh-CN" sz="2000" dirty="0">
                <a:latin typeface="幼圆" panose="02010509060101010101" pitchFamily="49" charset="-122"/>
                <a:ea typeface="幼圆" panose="02010509060101010101" pitchFamily="49" charset="-122"/>
              </a:rPr>
              <a:t>1</a:t>
            </a:r>
            <a:r>
              <a:rPr lang="en-US" altLang="zh-CN" sz="2200" dirty="0">
                <a:latin typeface="幼圆" panose="02010509060101010101" pitchFamily="49" charset="-122"/>
                <a:ea typeface="幼圆" panose="02010509060101010101" pitchFamily="49" charset="-122"/>
              </a:rPr>
              <a:t>(A) </a:t>
            </a:r>
            <a:r>
              <a:rPr lang="zh-CN" altLang="en-US" sz="2200" dirty="0">
                <a:latin typeface="幼圆" panose="02010509060101010101" pitchFamily="49" charset="-122"/>
                <a:ea typeface="幼圆" panose="02010509060101010101" pitchFamily="49" charset="-122"/>
              </a:rPr>
              <a:t>W</a:t>
            </a:r>
            <a:r>
              <a:rPr lang="en-US" altLang="zh-CN" sz="2000" dirty="0">
                <a:latin typeface="幼圆" panose="02010509060101010101" pitchFamily="49" charset="-122"/>
                <a:ea typeface="幼圆" panose="02010509060101010101" pitchFamily="49" charset="-122"/>
              </a:rPr>
              <a:t>1</a:t>
            </a:r>
            <a:r>
              <a:rPr lang="en-US" altLang="zh-CN" sz="2200" dirty="0">
                <a:latin typeface="幼圆" panose="02010509060101010101" pitchFamily="49" charset="-122"/>
                <a:ea typeface="幼圆" panose="02010509060101010101" pitchFamily="49" charset="-122"/>
              </a:rPr>
              <a:t>(A) </a:t>
            </a:r>
            <a:r>
              <a:rPr lang="zh-CN" altLang="en-US" sz="2200" dirty="0">
                <a:latin typeface="幼圆" panose="02010509060101010101" pitchFamily="49" charset="-122"/>
                <a:ea typeface="幼圆" panose="02010509060101010101" pitchFamily="49" charset="-122"/>
              </a:rPr>
              <a:t>R</a:t>
            </a:r>
            <a:r>
              <a:rPr lang="en-US" altLang="zh-CN" sz="2000" dirty="0">
                <a:latin typeface="幼圆" panose="02010509060101010101" pitchFamily="49" charset="-122"/>
                <a:ea typeface="幼圆" panose="02010509060101010101" pitchFamily="49" charset="-122"/>
              </a:rPr>
              <a:t>2</a:t>
            </a:r>
            <a:r>
              <a:rPr lang="en-US" altLang="zh-CN" sz="2200" dirty="0">
                <a:latin typeface="幼圆" panose="02010509060101010101" pitchFamily="49" charset="-122"/>
                <a:ea typeface="幼圆" panose="02010509060101010101" pitchFamily="49" charset="-122"/>
              </a:rPr>
              <a:t>(A) </a:t>
            </a:r>
            <a:r>
              <a:rPr lang="zh-CN" altLang="en-US" sz="2200" dirty="0">
                <a:latin typeface="幼圆" panose="02010509060101010101" pitchFamily="49" charset="-122"/>
                <a:ea typeface="幼圆" panose="02010509060101010101" pitchFamily="49" charset="-122"/>
              </a:rPr>
              <a:t>R</a:t>
            </a:r>
            <a:r>
              <a:rPr lang="en-US" altLang="zh-CN" sz="2000" dirty="0">
                <a:latin typeface="幼圆" panose="02010509060101010101" pitchFamily="49" charset="-122"/>
                <a:ea typeface="幼圆" panose="02010509060101010101" pitchFamily="49" charset="-122"/>
              </a:rPr>
              <a:t>1</a:t>
            </a:r>
            <a:r>
              <a:rPr lang="en-US" altLang="zh-CN" sz="2200" dirty="0">
                <a:latin typeface="幼圆" panose="02010509060101010101" pitchFamily="49" charset="-122"/>
                <a:ea typeface="幼圆" panose="02010509060101010101" pitchFamily="49" charset="-122"/>
              </a:rPr>
              <a:t>(B) </a:t>
            </a:r>
            <a:r>
              <a:rPr lang="zh-CN" altLang="en-US" sz="2200" dirty="0">
                <a:latin typeface="幼圆" panose="02010509060101010101" pitchFamily="49" charset="-122"/>
                <a:ea typeface="幼圆" panose="02010509060101010101" pitchFamily="49" charset="-122"/>
              </a:rPr>
              <a:t>W</a:t>
            </a:r>
            <a:r>
              <a:rPr lang="en-US" altLang="zh-CN" sz="2000" dirty="0">
                <a:latin typeface="幼圆" panose="02010509060101010101" pitchFamily="49" charset="-122"/>
                <a:ea typeface="幼圆" panose="02010509060101010101" pitchFamily="49" charset="-122"/>
              </a:rPr>
              <a:t>1</a:t>
            </a:r>
            <a:r>
              <a:rPr lang="en-US" altLang="zh-CN" sz="2200" dirty="0">
                <a:latin typeface="幼圆" panose="02010509060101010101" pitchFamily="49" charset="-122"/>
                <a:ea typeface="幼圆" panose="02010509060101010101" pitchFamily="49" charset="-122"/>
              </a:rPr>
              <a:t>(B) </a:t>
            </a:r>
            <a:r>
              <a:rPr lang="zh-CN" altLang="en-US" sz="2200" dirty="0">
                <a:latin typeface="幼圆" panose="02010509060101010101" pitchFamily="49" charset="-122"/>
                <a:ea typeface="幼圆" panose="02010509060101010101" pitchFamily="49" charset="-122"/>
              </a:rPr>
              <a:t>W</a:t>
            </a:r>
            <a:r>
              <a:rPr lang="en-US" altLang="zh-CN" sz="2000" dirty="0">
                <a:latin typeface="幼圆" panose="02010509060101010101" pitchFamily="49" charset="-122"/>
                <a:ea typeface="幼圆" panose="02010509060101010101" pitchFamily="49" charset="-122"/>
              </a:rPr>
              <a:t>2</a:t>
            </a:r>
            <a:r>
              <a:rPr lang="en-US" altLang="zh-CN" sz="2200" dirty="0">
                <a:latin typeface="幼圆" panose="02010509060101010101" pitchFamily="49" charset="-122"/>
                <a:ea typeface="幼圆" panose="02010509060101010101" pitchFamily="49" charset="-122"/>
              </a:rPr>
              <a:t>(A) </a:t>
            </a:r>
            <a:r>
              <a:rPr lang="zh-CN" altLang="en-US" sz="2200" dirty="0">
                <a:latin typeface="幼圆" panose="02010509060101010101" pitchFamily="49" charset="-122"/>
                <a:ea typeface="幼圆" panose="02010509060101010101" pitchFamily="49" charset="-122"/>
              </a:rPr>
              <a:t>R</a:t>
            </a:r>
            <a:r>
              <a:rPr lang="en-US" altLang="zh-CN" sz="2000" dirty="0">
                <a:latin typeface="幼圆" panose="02010509060101010101" pitchFamily="49" charset="-122"/>
                <a:ea typeface="幼圆" panose="02010509060101010101" pitchFamily="49" charset="-122"/>
              </a:rPr>
              <a:t>2</a:t>
            </a:r>
            <a:r>
              <a:rPr lang="en-US" altLang="zh-CN" sz="2200" dirty="0">
                <a:latin typeface="幼圆" panose="02010509060101010101" pitchFamily="49" charset="-122"/>
                <a:ea typeface="幼圆" panose="02010509060101010101" pitchFamily="49" charset="-122"/>
              </a:rPr>
              <a:t>(B) </a:t>
            </a:r>
            <a:r>
              <a:rPr lang="zh-CN" altLang="en-US" sz="2200" dirty="0">
                <a:latin typeface="幼圆" panose="02010509060101010101" pitchFamily="49" charset="-122"/>
                <a:ea typeface="幼圆" panose="02010509060101010101" pitchFamily="49" charset="-122"/>
              </a:rPr>
              <a:t>W</a:t>
            </a:r>
            <a:r>
              <a:rPr lang="en-US" altLang="zh-CN" sz="2000" dirty="0">
                <a:latin typeface="幼圆" panose="02010509060101010101" pitchFamily="49" charset="-122"/>
                <a:ea typeface="幼圆" panose="02010509060101010101" pitchFamily="49" charset="-122"/>
              </a:rPr>
              <a:t>2</a:t>
            </a:r>
            <a:r>
              <a:rPr lang="en-US" altLang="zh-CN" sz="2200" dirty="0">
                <a:latin typeface="幼圆" panose="02010509060101010101" pitchFamily="49" charset="-122"/>
                <a:ea typeface="幼圆" panose="02010509060101010101" pitchFamily="49" charset="-122"/>
              </a:rPr>
              <a:t>(B</a:t>
            </a:r>
            <a:r>
              <a:rPr lang="en-US" altLang="zh-CN" sz="2200" dirty="0" smtClean="0">
                <a:latin typeface="幼圆" panose="02010509060101010101" pitchFamily="49" charset="-122"/>
                <a:ea typeface="幼圆" panose="02010509060101010101" pitchFamily="49" charset="-122"/>
              </a:rPr>
              <a:t>)</a:t>
            </a:r>
            <a:endParaRPr lang="en-US" altLang="zh-CN" sz="2200" dirty="0">
              <a:latin typeface="幼圆" panose="02010509060101010101" pitchFamily="49" charset="-122"/>
              <a:ea typeface="幼圆" panose="02010509060101010101" pitchFamily="49" charset="-122"/>
            </a:endParaRPr>
          </a:p>
        </p:txBody>
      </p:sp>
      <p:sp>
        <p:nvSpPr>
          <p:cNvPr id="3" name="矩形 2"/>
          <p:cNvSpPr/>
          <p:nvPr/>
        </p:nvSpPr>
        <p:spPr>
          <a:xfrm>
            <a:off x="899592" y="3361556"/>
            <a:ext cx="8424936" cy="1175706"/>
          </a:xfrm>
          <a:prstGeom prst="rect">
            <a:avLst/>
          </a:prstGeom>
        </p:spPr>
        <p:txBody>
          <a:bodyPr wrap="square">
            <a:spAutoFit/>
          </a:bodyPr>
          <a:lstStyle/>
          <a:p>
            <a:pPr algn="l">
              <a:lnSpc>
                <a:spcPct val="160000"/>
              </a:lnSpc>
              <a:buFont typeface="Wingdings" panose="05000000000000000000" pitchFamily="2" charset="2"/>
              <a:buChar char="Ø"/>
            </a:pPr>
            <a:r>
              <a:rPr lang="zh-CN" altLang="en-US" sz="2200" dirty="0">
                <a:latin typeface="幼圆" panose="02010509060101010101" pitchFamily="49" charset="-122"/>
                <a:ea typeface="幼圆" panose="02010509060101010101" pitchFamily="49" charset="-122"/>
              </a:rPr>
              <a:t> </a:t>
            </a:r>
            <a:r>
              <a:rPr lang="zh-CN" altLang="en-US" sz="2200" dirty="0" smtClean="0">
                <a:latin typeface="幼圆" panose="02010509060101010101" pitchFamily="49" charset="-122"/>
                <a:ea typeface="幼圆" panose="02010509060101010101" pitchFamily="49" charset="-122"/>
              </a:rPr>
              <a:t>把</a:t>
            </a:r>
            <a:r>
              <a:rPr lang="zh-CN" altLang="en-US" sz="2200" dirty="0">
                <a:latin typeface="幼圆" panose="02010509060101010101" pitchFamily="49" charset="-122"/>
                <a:ea typeface="幼圆" panose="02010509060101010101" pitchFamily="49" charset="-122"/>
              </a:rPr>
              <a:t>R</a:t>
            </a:r>
            <a:r>
              <a:rPr lang="en-US" altLang="zh-CN" sz="2000" dirty="0">
                <a:latin typeface="幼圆" panose="02010509060101010101" pitchFamily="49" charset="-122"/>
                <a:ea typeface="幼圆" panose="02010509060101010101" pitchFamily="49" charset="-122"/>
              </a:rPr>
              <a:t>2</a:t>
            </a:r>
            <a:r>
              <a:rPr lang="en-US" altLang="zh-CN" sz="2200" dirty="0">
                <a:latin typeface="幼圆" panose="02010509060101010101" pitchFamily="49" charset="-122"/>
                <a:ea typeface="幼圆" panose="02010509060101010101" pitchFamily="49" charset="-122"/>
              </a:rPr>
              <a:t>(A)</a:t>
            </a:r>
            <a:r>
              <a:rPr lang="zh-CN" altLang="en-US" sz="2200" dirty="0">
                <a:latin typeface="幼圆" panose="02010509060101010101" pitchFamily="49" charset="-122"/>
                <a:ea typeface="幼圆" panose="02010509060101010101" pitchFamily="49" charset="-122"/>
              </a:rPr>
              <a:t>与R</a:t>
            </a:r>
            <a:r>
              <a:rPr lang="en-US" altLang="zh-CN" sz="2000" dirty="0">
                <a:latin typeface="幼圆" panose="02010509060101010101" pitchFamily="49" charset="-122"/>
                <a:ea typeface="幼圆" panose="02010509060101010101" pitchFamily="49" charset="-122"/>
              </a:rPr>
              <a:t>1</a:t>
            </a:r>
            <a:r>
              <a:rPr lang="en-US" altLang="zh-CN" sz="2200" dirty="0">
                <a:latin typeface="幼圆" panose="02010509060101010101" pitchFamily="49" charset="-122"/>
                <a:ea typeface="幼圆" panose="02010509060101010101" pitchFamily="49" charset="-122"/>
              </a:rPr>
              <a:t>(B)</a:t>
            </a:r>
            <a:r>
              <a:rPr lang="zh-CN" altLang="en-US" sz="2200" dirty="0">
                <a:latin typeface="幼圆" panose="02010509060101010101" pitchFamily="49" charset="-122"/>
                <a:ea typeface="幼圆" panose="02010509060101010101" pitchFamily="49" charset="-122"/>
              </a:rPr>
              <a:t>W</a:t>
            </a:r>
            <a:r>
              <a:rPr lang="en-US" altLang="zh-CN" sz="2000" dirty="0">
                <a:latin typeface="幼圆" panose="02010509060101010101" pitchFamily="49" charset="-122"/>
                <a:ea typeface="幼圆" panose="02010509060101010101" pitchFamily="49" charset="-122"/>
              </a:rPr>
              <a:t>1</a:t>
            </a:r>
            <a:r>
              <a:rPr lang="en-US" altLang="zh-CN" sz="2200" dirty="0">
                <a:latin typeface="幼圆" panose="02010509060101010101" pitchFamily="49" charset="-122"/>
                <a:ea typeface="幼圆" panose="02010509060101010101" pitchFamily="49" charset="-122"/>
              </a:rPr>
              <a:t>(B)</a:t>
            </a:r>
            <a:r>
              <a:rPr lang="zh-CN" altLang="en-US" sz="2200" dirty="0" smtClean="0">
                <a:latin typeface="幼圆" panose="02010509060101010101" pitchFamily="49" charset="-122"/>
                <a:ea typeface="幼圆" panose="02010509060101010101" pitchFamily="49" charset="-122"/>
              </a:rPr>
              <a:t>交换，得：</a:t>
            </a:r>
            <a:endParaRPr lang="zh-CN" altLang="en-US" sz="2200" dirty="0">
              <a:latin typeface="幼圆" panose="02010509060101010101" pitchFamily="49" charset="-122"/>
              <a:ea typeface="幼圆" panose="02010509060101010101" pitchFamily="49" charset="-122"/>
            </a:endParaRPr>
          </a:p>
          <a:p>
            <a:pPr lvl="1" algn="l">
              <a:lnSpc>
                <a:spcPct val="160000"/>
              </a:lnSpc>
              <a:buFont typeface="Wingdings" pitchFamily="2" charset="2"/>
              <a:buNone/>
            </a:pPr>
            <a:r>
              <a:rPr lang="en-US" altLang="zh-CN" sz="2200" dirty="0" smtClean="0">
                <a:latin typeface="幼圆" panose="02010509060101010101" pitchFamily="49" charset="-122"/>
                <a:ea typeface="幼圆" panose="02010509060101010101" pitchFamily="49" charset="-122"/>
              </a:rPr>
              <a:t> Sc3</a:t>
            </a:r>
            <a:r>
              <a:rPr lang="zh-CN" altLang="en-US" sz="2200" dirty="0" smtClean="0">
                <a:latin typeface="幼圆" panose="02010509060101010101" pitchFamily="49" charset="-122"/>
                <a:ea typeface="幼圆" panose="02010509060101010101" pitchFamily="49" charset="-122"/>
              </a:rPr>
              <a:t>＝</a:t>
            </a:r>
            <a:r>
              <a:rPr lang="zh-CN" altLang="en-US" sz="2200" dirty="0">
                <a:latin typeface="幼圆" panose="02010509060101010101" pitchFamily="49" charset="-122"/>
                <a:ea typeface="幼圆" panose="02010509060101010101" pitchFamily="49" charset="-122"/>
              </a:rPr>
              <a:t>R</a:t>
            </a:r>
            <a:r>
              <a:rPr lang="en-US" altLang="zh-CN" sz="2000" dirty="0">
                <a:latin typeface="幼圆" panose="02010509060101010101" pitchFamily="49" charset="-122"/>
                <a:ea typeface="幼圆" panose="02010509060101010101" pitchFamily="49" charset="-122"/>
              </a:rPr>
              <a:t>1</a:t>
            </a:r>
            <a:r>
              <a:rPr lang="en-US" altLang="zh-CN" sz="2200" dirty="0">
                <a:latin typeface="幼圆" panose="02010509060101010101" pitchFamily="49" charset="-122"/>
                <a:ea typeface="幼圆" panose="02010509060101010101" pitchFamily="49" charset="-122"/>
              </a:rPr>
              <a:t>(A</a:t>
            </a:r>
            <a:r>
              <a:rPr lang="en-US" altLang="zh-CN" sz="2200" dirty="0" smtClean="0">
                <a:latin typeface="幼圆" panose="02010509060101010101" pitchFamily="49" charset="-122"/>
                <a:ea typeface="幼圆" panose="02010509060101010101" pitchFamily="49" charset="-122"/>
              </a:rPr>
              <a:t>) </a:t>
            </a:r>
            <a:r>
              <a:rPr lang="zh-CN" altLang="en-US" sz="2200" dirty="0" smtClean="0">
                <a:latin typeface="幼圆" panose="02010509060101010101" pitchFamily="49" charset="-122"/>
                <a:ea typeface="幼圆" panose="02010509060101010101" pitchFamily="49" charset="-122"/>
              </a:rPr>
              <a:t>W</a:t>
            </a:r>
            <a:r>
              <a:rPr lang="en-US" altLang="zh-CN" sz="2000" dirty="0">
                <a:latin typeface="幼圆" panose="02010509060101010101" pitchFamily="49" charset="-122"/>
                <a:ea typeface="幼圆" panose="02010509060101010101" pitchFamily="49" charset="-122"/>
              </a:rPr>
              <a:t>1</a:t>
            </a:r>
            <a:r>
              <a:rPr lang="en-US" altLang="zh-CN" sz="2200" dirty="0">
                <a:latin typeface="幼圆" panose="02010509060101010101" pitchFamily="49" charset="-122"/>
                <a:ea typeface="幼圆" panose="02010509060101010101" pitchFamily="49" charset="-122"/>
              </a:rPr>
              <a:t>(A</a:t>
            </a:r>
            <a:r>
              <a:rPr lang="en-US" altLang="zh-CN" sz="2200" dirty="0" smtClean="0">
                <a:latin typeface="幼圆" panose="02010509060101010101" pitchFamily="49" charset="-122"/>
                <a:ea typeface="幼圆" panose="02010509060101010101" pitchFamily="49" charset="-122"/>
              </a:rPr>
              <a:t>) </a:t>
            </a:r>
            <a:r>
              <a:rPr lang="zh-CN" altLang="en-US" sz="2200" dirty="0" smtClean="0">
                <a:latin typeface="幼圆" panose="02010509060101010101" pitchFamily="49" charset="-122"/>
                <a:ea typeface="幼圆" panose="02010509060101010101" pitchFamily="49" charset="-122"/>
              </a:rPr>
              <a:t>R</a:t>
            </a:r>
            <a:r>
              <a:rPr lang="en-US" altLang="zh-CN" sz="2000" dirty="0">
                <a:latin typeface="幼圆" panose="02010509060101010101" pitchFamily="49" charset="-122"/>
                <a:ea typeface="幼圆" panose="02010509060101010101" pitchFamily="49" charset="-122"/>
              </a:rPr>
              <a:t>1</a:t>
            </a:r>
            <a:r>
              <a:rPr lang="en-US" altLang="zh-CN" sz="2200" dirty="0">
                <a:latin typeface="幼圆" panose="02010509060101010101" pitchFamily="49" charset="-122"/>
                <a:ea typeface="幼圆" panose="02010509060101010101" pitchFamily="49" charset="-122"/>
              </a:rPr>
              <a:t>(B</a:t>
            </a:r>
            <a:r>
              <a:rPr lang="en-US" altLang="zh-CN" sz="2200" dirty="0" smtClean="0">
                <a:latin typeface="幼圆" panose="02010509060101010101" pitchFamily="49" charset="-122"/>
                <a:ea typeface="幼圆" panose="02010509060101010101" pitchFamily="49" charset="-122"/>
              </a:rPr>
              <a:t>) </a:t>
            </a:r>
            <a:r>
              <a:rPr lang="zh-CN" altLang="en-US" sz="2200" dirty="0" smtClean="0">
                <a:latin typeface="幼圆" panose="02010509060101010101" pitchFamily="49" charset="-122"/>
                <a:ea typeface="幼圆" panose="02010509060101010101" pitchFamily="49" charset="-122"/>
              </a:rPr>
              <a:t>W</a:t>
            </a:r>
            <a:r>
              <a:rPr lang="en-US" altLang="zh-CN" sz="2000" dirty="0">
                <a:latin typeface="幼圆" panose="02010509060101010101" pitchFamily="49" charset="-122"/>
                <a:ea typeface="幼圆" panose="02010509060101010101" pitchFamily="49" charset="-122"/>
              </a:rPr>
              <a:t>1</a:t>
            </a:r>
            <a:r>
              <a:rPr lang="en-US" altLang="zh-CN" sz="2200" dirty="0">
                <a:latin typeface="幼圆" panose="02010509060101010101" pitchFamily="49" charset="-122"/>
                <a:ea typeface="幼圆" panose="02010509060101010101" pitchFamily="49" charset="-122"/>
              </a:rPr>
              <a:t>(B</a:t>
            </a:r>
            <a:r>
              <a:rPr lang="en-US" altLang="zh-CN" sz="2200" dirty="0" smtClean="0">
                <a:latin typeface="幼圆" panose="02010509060101010101" pitchFamily="49" charset="-122"/>
                <a:ea typeface="幼圆" panose="02010509060101010101" pitchFamily="49" charset="-122"/>
              </a:rPr>
              <a:t>) </a:t>
            </a:r>
            <a:r>
              <a:rPr lang="zh-CN" altLang="en-US" sz="2200" dirty="0" smtClean="0">
                <a:latin typeface="幼圆" panose="02010509060101010101" pitchFamily="49" charset="-122"/>
                <a:ea typeface="幼圆" panose="02010509060101010101" pitchFamily="49" charset="-122"/>
              </a:rPr>
              <a:t>R</a:t>
            </a:r>
            <a:r>
              <a:rPr lang="en-US" altLang="zh-CN" sz="2000" dirty="0">
                <a:latin typeface="幼圆" panose="02010509060101010101" pitchFamily="49" charset="-122"/>
                <a:ea typeface="幼圆" panose="02010509060101010101" pitchFamily="49" charset="-122"/>
              </a:rPr>
              <a:t>2</a:t>
            </a:r>
            <a:r>
              <a:rPr lang="en-US" altLang="zh-CN" sz="2200" dirty="0">
                <a:latin typeface="幼圆" panose="02010509060101010101" pitchFamily="49" charset="-122"/>
                <a:ea typeface="幼圆" panose="02010509060101010101" pitchFamily="49" charset="-122"/>
              </a:rPr>
              <a:t>(A</a:t>
            </a:r>
            <a:r>
              <a:rPr lang="en-US" altLang="zh-CN" sz="2200" dirty="0" smtClean="0">
                <a:latin typeface="幼圆" panose="02010509060101010101" pitchFamily="49" charset="-122"/>
                <a:ea typeface="幼圆" panose="02010509060101010101" pitchFamily="49" charset="-122"/>
              </a:rPr>
              <a:t>) </a:t>
            </a:r>
            <a:r>
              <a:rPr lang="zh-CN" altLang="en-US" sz="2200" dirty="0" smtClean="0">
                <a:latin typeface="幼圆" panose="02010509060101010101" pitchFamily="49" charset="-122"/>
                <a:ea typeface="幼圆" panose="02010509060101010101" pitchFamily="49" charset="-122"/>
              </a:rPr>
              <a:t>W</a:t>
            </a:r>
            <a:r>
              <a:rPr lang="en-US" altLang="zh-CN" sz="2000" dirty="0">
                <a:latin typeface="幼圆" panose="02010509060101010101" pitchFamily="49" charset="-122"/>
                <a:ea typeface="幼圆" panose="02010509060101010101" pitchFamily="49" charset="-122"/>
              </a:rPr>
              <a:t>2</a:t>
            </a:r>
            <a:r>
              <a:rPr lang="en-US" altLang="zh-CN" sz="2200" dirty="0">
                <a:latin typeface="幼圆" panose="02010509060101010101" pitchFamily="49" charset="-122"/>
                <a:ea typeface="幼圆" panose="02010509060101010101" pitchFamily="49" charset="-122"/>
              </a:rPr>
              <a:t>(A</a:t>
            </a:r>
            <a:r>
              <a:rPr lang="en-US" altLang="zh-CN" sz="2200" dirty="0" smtClean="0">
                <a:latin typeface="幼圆" panose="02010509060101010101" pitchFamily="49" charset="-122"/>
                <a:ea typeface="幼圆" panose="02010509060101010101" pitchFamily="49" charset="-122"/>
              </a:rPr>
              <a:t>) </a:t>
            </a:r>
            <a:r>
              <a:rPr lang="zh-CN" altLang="en-US" sz="2200" dirty="0" smtClean="0">
                <a:latin typeface="幼圆" panose="02010509060101010101" pitchFamily="49" charset="-122"/>
                <a:ea typeface="幼圆" panose="02010509060101010101" pitchFamily="49" charset="-122"/>
              </a:rPr>
              <a:t>R</a:t>
            </a:r>
            <a:r>
              <a:rPr lang="en-US" altLang="zh-CN" sz="2000" dirty="0">
                <a:latin typeface="幼圆" panose="02010509060101010101" pitchFamily="49" charset="-122"/>
                <a:ea typeface="幼圆" panose="02010509060101010101" pitchFamily="49" charset="-122"/>
              </a:rPr>
              <a:t>2</a:t>
            </a:r>
            <a:r>
              <a:rPr lang="en-US" altLang="zh-CN" sz="2200" dirty="0">
                <a:latin typeface="幼圆" panose="02010509060101010101" pitchFamily="49" charset="-122"/>
                <a:ea typeface="幼圆" panose="02010509060101010101" pitchFamily="49" charset="-122"/>
              </a:rPr>
              <a:t>(B</a:t>
            </a:r>
            <a:r>
              <a:rPr lang="en-US" altLang="zh-CN" sz="2200" dirty="0" smtClean="0">
                <a:latin typeface="幼圆" panose="02010509060101010101" pitchFamily="49" charset="-122"/>
                <a:ea typeface="幼圆" panose="02010509060101010101" pitchFamily="49" charset="-122"/>
              </a:rPr>
              <a:t>) </a:t>
            </a:r>
            <a:r>
              <a:rPr lang="zh-CN" altLang="en-US" sz="2200" dirty="0" smtClean="0">
                <a:latin typeface="幼圆" panose="02010509060101010101" pitchFamily="49" charset="-122"/>
                <a:ea typeface="幼圆" panose="02010509060101010101" pitchFamily="49" charset="-122"/>
              </a:rPr>
              <a:t>W</a:t>
            </a:r>
            <a:r>
              <a:rPr lang="en-US" altLang="zh-CN" sz="2000" dirty="0">
                <a:latin typeface="幼圆" panose="02010509060101010101" pitchFamily="49" charset="-122"/>
                <a:ea typeface="幼圆" panose="02010509060101010101" pitchFamily="49" charset="-122"/>
              </a:rPr>
              <a:t>2</a:t>
            </a:r>
            <a:r>
              <a:rPr lang="en-US" altLang="zh-CN" sz="2200" dirty="0">
                <a:latin typeface="幼圆" panose="02010509060101010101" pitchFamily="49" charset="-122"/>
                <a:ea typeface="幼圆" panose="02010509060101010101" pitchFamily="49" charset="-122"/>
              </a:rPr>
              <a:t>(B</a:t>
            </a:r>
            <a:r>
              <a:rPr lang="en-US" altLang="zh-CN" sz="2200" dirty="0" smtClean="0">
                <a:latin typeface="幼圆" panose="02010509060101010101" pitchFamily="49" charset="-122"/>
                <a:ea typeface="幼圆" panose="02010509060101010101" pitchFamily="49" charset="-122"/>
              </a:rPr>
              <a:t>)</a:t>
            </a:r>
            <a:endParaRPr lang="en-US" altLang="zh-CN" sz="2200" dirty="0">
              <a:latin typeface="幼圆" panose="02010509060101010101" pitchFamily="49" charset="-122"/>
              <a:ea typeface="幼圆" panose="02010509060101010101" pitchFamily="49" charset="-122"/>
            </a:endParaRPr>
          </a:p>
        </p:txBody>
      </p:sp>
      <p:sp>
        <p:nvSpPr>
          <p:cNvPr id="6" name="矩形 5"/>
          <p:cNvSpPr/>
          <p:nvPr/>
        </p:nvSpPr>
        <p:spPr>
          <a:xfrm>
            <a:off x="692696" y="5031792"/>
            <a:ext cx="8487816" cy="634020"/>
          </a:xfrm>
          <a:prstGeom prst="rect">
            <a:avLst/>
          </a:prstGeom>
        </p:spPr>
        <p:txBody>
          <a:bodyPr wrap="square">
            <a:spAutoFit/>
          </a:bodyPr>
          <a:lstStyle/>
          <a:p>
            <a:pPr marL="342900" indent="-342900" algn="l">
              <a:lnSpc>
                <a:spcPct val="160000"/>
              </a:lnSpc>
              <a:buClr>
                <a:schemeClr val="tx1"/>
              </a:buClr>
              <a:buFont typeface="Wingdings" panose="05000000000000000000" pitchFamily="2" charset="2"/>
              <a:buChar char="l"/>
            </a:pPr>
            <a:r>
              <a:rPr lang="en-US" altLang="zh-CN" sz="2200" dirty="0" smtClean="0">
                <a:latin typeface="幼圆" panose="02010509060101010101" pitchFamily="49" charset="-122"/>
                <a:ea typeface="幼圆" panose="02010509060101010101" pitchFamily="49" charset="-122"/>
              </a:rPr>
              <a:t>Sc3</a:t>
            </a:r>
            <a:r>
              <a:rPr lang="zh-CN" altLang="en-US" sz="2200" dirty="0" smtClean="0">
                <a:latin typeface="幼圆" panose="02010509060101010101" pitchFamily="49" charset="-122"/>
                <a:ea typeface="幼圆" panose="02010509060101010101" pitchFamily="49" charset="-122"/>
              </a:rPr>
              <a:t>等价</a:t>
            </a:r>
            <a:r>
              <a:rPr lang="zh-CN" altLang="en-US" sz="2200" dirty="0">
                <a:latin typeface="幼圆" panose="02010509060101010101" pitchFamily="49" charset="-122"/>
                <a:ea typeface="幼圆" panose="02010509060101010101" pitchFamily="49" charset="-122"/>
              </a:rPr>
              <a:t>于一个串行调度</a:t>
            </a:r>
            <a:r>
              <a:rPr lang="en-US" altLang="zh-CN" sz="2200" dirty="0" smtClean="0">
                <a:latin typeface="幼圆" panose="02010509060101010101" pitchFamily="49" charset="-122"/>
                <a:ea typeface="幼圆" panose="02010509060101010101" pitchFamily="49" charset="-122"/>
              </a:rPr>
              <a:t>T1</a:t>
            </a:r>
            <a:r>
              <a:rPr lang="zh-CN" altLang="en-US" sz="2200" dirty="0" smtClean="0">
                <a:latin typeface="幼圆" panose="02010509060101010101" pitchFamily="49" charset="-122"/>
                <a:ea typeface="幼圆" panose="02010509060101010101" pitchFamily="49" charset="-122"/>
              </a:rPr>
              <a:t>→</a:t>
            </a:r>
            <a:r>
              <a:rPr lang="en-US" altLang="zh-CN" sz="2200" dirty="0" smtClean="0">
                <a:latin typeface="幼圆" panose="02010509060101010101" pitchFamily="49" charset="-122"/>
                <a:ea typeface="幼圆" panose="02010509060101010101" pitchFamily="49" charset="-122"/>
              </a:rPr>
              <a:t>T2</a:t>
            </a:r>
            <a:r>
              <a:rPr lang="zh-CN" altLang="en-US" sz="2200" dirty="0" smtClean="0">
                <a:latin typeface="幼圆" panose="02010509060101010101" pitchFamily="49" charset="-122"/>
                <a:ea typeface="幼圆" panose="02010509060101010101" pitchFamily="49" charset="-122"/>
              </a:rPr>
              <a:t>，所以</a:t>
            </a:r>
            <a:r>
              <a:rPr lang="en-US" altLang="zh-CN" sz="2200" dirty="0" smtClean="0">
                <a:latin typeface="幼圆" panose="02010509060101010101" pitchFamily="49" charset="-122"/>
                <a:ea typeface="幼圆" panose="02010509060101010101" pitchFamily="49" charset="-122"/>
              </a:rPr>
              <a:t>Sc1</a:t>
            </a:r>
            <a:r>
              <a:rPr lang="zh-CN" altLang="en-US" sz="2200" dirty="0">
                <a:latin typeface="幼圆" panose="02010509060101010101" pitchFamily="49" charset="-122"/>
                <a:ea typeface="幼圆" panose="02010509060101010101" pitchFamily="49" charset="-122"/>
              </a:rPr>
              <a:t>冲突可串行化的调度</a:t>
            </a:r>
          </a:p>
        </p:txBody>
      </p:sp>
      <p:cxnSp>
        <p:nvCxnSpPr>
          <p:cNvPr id="8" name="直接连接符 7"/>
          <p:cNvCxnSpPr/>
          <p:nvPr/>
        </p:nvCxnSpPr>
        <p:spPr>
          <a:xfrm>
            <a:off x="4860032" y="1993404"/>
            <a:ext cx="504056" cy="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508104" y="1993404"/>
            <a:ext cx="1368152" cy="0"/>
          </a:xfrm>
          <a:prstGeom prst="line">
            <a:avLst/>
          </a:prstGeom>
          <a:ln w="25400">
            <a:solidFill>
              <a:srgbClr val="3333FF"/>
            </a:solidFill>
            <a:prstDash val="sys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23928" y="3217540"/>
            <a:ext cx="504056" cy="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783460" y="3217540"/>
            <a:ext cx="1368152" cy="0"/>
          </a:xfrm>
          <a:prstGeom prst="line">
            <a:avLst/>
          </a:prstGeom>
          <a:ln w="25400">
            <a:solidFill>
              <a:srgbClr val="3333FF"/>
            </a:solidFill>
            <a:prstDash val="sysDash"/>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2355136" y="4441677"/>
            <a:ext cx="3001052" cy="657363"/>
            <a:chOff x="2355136" y="4441677"/>
            <a:chExt cx="3001052" cy="657363"/>
          </a:xfrm>
        </p:grpSpPr>
        <p:sp>
          <p:nvSpPr>
            <p:cNvPr id="18" name="左大括号 17"/>
            <p:cNvSpPr/>
            <p:nvPr/>
          </p:nvSpPr>
          <p:spPr>
            <a:xfrm rot="16200000">
              <a:off x="3711646" y="3085167"/>
              <a:ext cx="288032" cy="3001052"/>
            </a:xfrm>
            <a:prstGeom prst="leftBrace">
              <a:avLst/>
            </a:prstGeom>
            <a:ln w="22225">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TextBox 18"/>
            <p:cNvSpPr txBox="1"/>
            <p:nvPr/>
          </p:nvSpPr>
          <p:spPr>
            <a:xfrm>
              <a:off x="3613973" y="4729708"/>
              <a:ext cx="453971" cy="369332"/>
            </a:xfrm>
            <a:prstGeom prst="rect">
              <a:avLst/>
            </a:prstGeom>
            <a:noFill/>
          </p:spPr>
          <p:txBody>
            <a:bodyPr wrap="none" rtlCol="0">
              <a:spAutoFit/>
            </a:bodyPr>
            <a:lstStyle/>
            <a:p>
              <a:r>
                <a:rPr lang="en-US" altLang="zh-CN" dirty="0" smtClean="0"/>
                <a:t>T1</a:t>
              </a:r>
              <a:endParaRPr lang="zh-CN" altLang="en-US" dirty="0"/>
            </a:p>
          </p:txBody>
        </p:sp>
      </p:grpSp>
      <p:grpSp>
        <p:nvGrpSpPr>
          <p:cNvPr id="23" name="组合 22"/>
          <p:cNvGrpSpPr/>
          <p:nvPr/>
        </p:nvGrpSpPr>
        <p:grpSpPr>
          <a:xfrm>
            <a:off x="5652120" y="4441677"/>
            <a:ext cx="3001052" cy="648071"/>
            <a:chOff x="5652120" y="4441677"/>
            <a:chExt cx="3001052" cy="648071"/>
          </a:xfrm>
        </p:grpSpPr>
        <p:sp>
          <p:nvSpPr>
            <p:cNvPr id="20" name="左大括号 19"/>
            <p:cNvSpPr/>
            <p:nvPr/>
          </p:nvSpPr>
          <p:spPr>
            <a:xfrm rot="16200000">
              <a:off x="7008630" y="3085167"/>
              <a:ext cx="288032" cy="3001052"/>
            </a:xfrm>
            <a:prstGeom prst="leftBrace">
              <a:avLst/>
            </a:prstGeom>
            <a:ln w="22225">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TextBox 21"/>
            <p:cNvSpPr txBox="1"/>
            <p:nvPr/>
          </p:nvSpPr>
          <p:spPr>
            <a:xfrm>
              <a:off x="6948264" y="4720416"/>
              <a:ext cx="453971" cy="369332"/>
            </a:xfrm>
            <a:prstGeom prst="rect">
              <a:avLst/>
            </a:prstGeom>
            <a:noFill/>
          </p:spPr>
          <p:txBody>
            <a:bodyPr wrap="none" rtlCol="0">
              <a:spAutoFit/>
            </a:bodyPr>
            <a:lstStyle/>
            <a:p>
              <a:r>
                <a:rPr lang="en-US" altLang="zh-CN" dirty="0" smtClean="0"/>
                <a:t>T2</a:t>
              </a:r>
              <a:endParaRPr lang="zh-CN" altLang="en-US" dirty="0"/>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up)">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3781" y="1057300"/>
            <a:ext cx="5088499" cy="4176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Text Box 4"/>
          <p:cNvSpPr txBox="1">
            <a:spLocks noChangeArrowheads="1"/>
          </p:cNvSpPr>
          <p:nvPr/>
        </p:nvSpPr>
        <p:spPr bwMode="auto">
          <a:xfrm>
            <a:off x="2847512" y="5276155"/>
            <a:ext cx="3587842" cy="46166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defRPr sz="2400">
                <a:solidFill>
                  <a:schemeClr val="tx1"/>
                </a:solidFill>
                <a:latin typeface="Times New Roman" pitchFamily="18" charset="0"/>
                <a:ea typeface="宋体" pitchFamily="2" charset="-122"/>
              </a:defRPr>
            </a:lvl1pPr>
            <a:lvl2pPr algn="l">
              <a:defRPr sz="2400">
                <a:solidFill>
                  <a:schemeClr val="tx1"/>
                </a:solidFill>
                <a:latin typeface="Times New Roman" pitchFamily="18" charset="0"/>
                <a:ea typeface="宋体" pitchFamily="2" charset="-122"/>
              </a:defRPr>
            </a:lvl2pPr>
            <a:lvl3pPr algn="l">
              <a:defRPr sz="2400">
                <a:solidFill>
                  <a:schemeClr val="tx1"/>
                </a:solidFill>
                <a:latin typeface="Times New Roman" pitchFamily="18" charset="0"/>
                <a:ea typeface="宋体" pitchFamily="2" charset="-122"/>
              </a:defRPr>
            </a:lvl3pPr>
            <a:lvl4pPr algn="l">
              <a:defRPr sz="2400">
                <a:solidFill>
                  <a:schemeClr val="tx1"/>
                </a:solidFill>
                <a:latin typeface="Times New Roman" pitchFamily="18" charset="0"/>
                <a:ea typeface="宋体" pitchFamily="2" charset="-122"/>
              </a:defRPr>
            </a:lvl4pPr>
            <a:lvl5pPr algn="l">
              <a:defRPr sz="2400">
                <a:solidFill>
                  <a:schemeClr val="tx1"/>
                </a:solidFill>
                <a:latin typeface="Times New Roman" pitchFamily="18" charset="0"/>
                <a:ea typeface="宋体" pitchFamily="2" charset="-122"/>
              </a:defRPr>
            </a:lvl5pPr>
            <a:lvl6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ctr"/>
            <a:r>
              <a:rPr lang="zh-CN" altLang="en-US" dirty="0"/>
              <a:t>事务的交叉并发执行方式</a:t>
            </a:r>
          </a:p>
        </p:txBody>
      </p:sp>
      <p:sp>
        <p:nvSpPr>
          <p:cNvPr id="5" name="矩形 4"/>
          <p:cNvSpPr/>
          <p:nvPr/>
        </p:nvSpPr>
        <p:spPr>
          <a:xfrm>
            <a:off x="1187624" y="121196"/>
            <a:ext cx="6480720" cy="812530"/>
          </a:xfrm>
          <a:prstGeom prst="rect">
            <a:avLst/>
          </a:prstGeom>
        </p:spPr>
        <p:txBody>
          <a:bodyPr wrap="square">
            <a:spAutoFit/>
          </a:bodyPr>
          <a:lstStyle/>
          <a:p>
            <a:pPr algn="just" fontAlgn="auto">
              <a:lnSpc>
                <a:spcPct val="130000"/>
              </a:lnSpc>
              <a:spcAft>
                <a:spcPts val="0"/>
              </a:spcAft>
            </a:pPr>
            <a:r>
              <a:rPr lang="zh-CN" altLang="en-US" sz="3600" b="0" dirty="0" smtClean="0">
                <a:latin typeface="+mn-ea"/>
                <a:ea typeface="+mn-ea"/>
              </a:rPr>
              <a:t>并发</a:t>
            </a:r>
            <a:r>
              <a:rPr lang="zh-CN" altLang="en-US" sz="3600" b="0" dirty="0">
                <a:latin typeface="+mn-ea"/>
                <a:ea typeface="+mn-ea"/>
              </a:rPr>
              <a:t>控制概</a:t>
            </a:r>
            <a:r>
              <a:rPr lang="zh-CN" altLang="en-US" sz="3600" b="0" dirty="0" smtClean="0">
                <a:latin typeface="+mn-ea"/>
                <a:ea typeface="+mn-ea"/>
              </a:rPr>
              <a:t>述及事务特性回顾</a:t>
            </a:r>
            <a:endParaRPr lang="zh-CN" altLang="en-US" sz="3600" b="0" dirty="0">
              <a:latin typeface="+mn-ea"/>
              <a:ea typeface="+mn-ea"/>
            </a:endParaRPr>
          </a:p>
        </p:txBody>
      </p:sp>
      <p:sp>
        <p:nvSpPr>
          <p:cNvPr id="6" name="椭圆 5"/>
          <p:cNvSpPr/>
          <p:nvPr/>
        </p:nvSpPr>
        <p:spPr>
          <a:xfrm>
            <a:off x="323528" y="209205"/>
            <a:ext cx="576064" cy="560063"/>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smtClean="0"/>
              <a:t>1</a:t>
            </a:r>
            <a:endParaRPr lang="zh-CN" alt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blinds(horizontal)">
                                      <p:cBhvr>
                                        <p:cTn id="7" dur="500"/>
                                        <p:tgtEl>
                                          <p:spTgt spid="8196"/>
                                        </p:tgtEl>
                                      </p:cBhvr>
                                    </p:animEffect>
                                  </p:childTnLst>
                                </p:cTn>
                              </p:par>
                              <p:par>
                                <p:cTn id="8" presetID="3" presetClass="entr" presetSubtype="10" fill="hold" nodeType="withEffect">
                                  <p:stCondLst>
                                    <p:cond delay="0"/>
                                  </p:stCondLst>
                                  <p:childTnLst>
                                    <p:set>
                                      <p:cBhvr>
                                        <p:cTn id="9" dur="1" fill="hold">
                                          <p:stCondLst>
                                            <p:cond delay="0"/>
                                          </p:stCondLst>
                                        </p:cTn>
                                        <p:tgtEl>
                                          <p:spTgt spid="8195"/>
                                        </p:tgtEl>
                                        <p:attrNameLst>
                                          <p:attrName>style.visibility</p:attrName>
                                        </p:attrNameLst>
                                      </p:cBhvr>
                                      <p:to>
                                        <p:strVal val="visible"/>
                                      </p:to>
                                    </p:set>
                                    <p:animEffect transition="in" filter="blinds(horizontal)">
                                      <p:cBhvr>
                                        <p:cTn id="10" dur="50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idx="4294967295"/>
          </p:nvPr>
        </p:nvSpPr>
        <p:spPr>
          <a:xfrm>
            <a:off x="1028800" y="985292"/>
            <a:ext cx="7935688" cy="1152128"/>
          </a:xfrm>
        </p:spPr>
        <p:txBody>
          <a:bodyPr>
            <a:noAutofit/>
          </a:bodyPr>
          <a:lstStyle/>
          <a:p>
            <a:pPr>
              <a:lnSpc>
                <a:spcPct val="150000"/>
              </a:lnSpc>
              <a:buFont typeface="Wingdings" panose="05000000000000000000" pitchFamily="2" charset="2"/>
              <a:buChar char="u"/>
            </a:pPr>
            <a:r>
              <a:rPr lang="zh-CN" altLang="en-US" sz="2400" b="1" dirty="0">
                <a:latin typeface="幼圆" panose="02010509060101010101" pitchFamily="49" charset="-122"/>
                <a:ea typeface="幼圆" panose="02010509060101010101" pitchFamily="49" charset="-122"/>
              </a:rPr>
              <a:t>冲突可串行化调度是可串行化调度的充分条件，不是必要条件</a:t>
            </a:r>
            <a:r>
              <a:rPr lang="zh-CN" altLang="en-US" sz="2400" b="1" dirty="0" smtClean="0">
                <a:latin typeface="幼圆" panose="02010509060101010101" pitchFamily="49" charset="-122"/>
                <a:ea typeface="幼圆" panose="02010509060101010101" pitchFamily="49" charset="-122"/>
              </a:rPr>
              <a:t>。</a:t>
            </a:r>
            <a:endParaRPr lang="en-US" altLang="zh-CN" sz="2400" b="1" dirty="0" smtClean="0">
              <a:latin typeface="幼圆" panose="02010509060101010101" pitchFamily="49" charset="-122"/>
              <a:ea typeface="幼圆" panose="02010509060101010101" pitchFamily="49" charset="-122"/>
            </a:endParaRPr>
          </a:p>
          <a:p>
            <a:pPr>
              <a:lnSpc>
                <a:spcPct val="150000"/>
              </a:lnSpc>
              <a:buFont typeface="Wingdings" panose="05000000000000000000" pitchFamily="2" charset="2"/>
              <a:buChar char="u"/>
            </a:pPr>
            <a:r>
              <a:rPr lang="zh-CN" altLang="en-US" sz="2400" b="1" dirty="0" smtClean="0">
                <a:latin typeface="幼圆" panose="02010509060101010101" pitchFamily="49" charset="-122"/>
                <a:ea typeface="幼圆" panose="02010509060101010101" pitchFamily="49" charset="-122"/>
              </a:rPr>
              <a:t>还</a:t>
            </a:r>
            <a:r>
              <a:rPr lang="zh-CN" altLang="en-US" sz="2400" b="1" dirty="0">
                <a:latin typeface="幼圆" panose="02010509060101010101" pitchFamily="49" charset="-122"/>
                <a:ea typeface="幼圆" panose="02010509060101010101" pitchFamily="49" charset="-122"/>
              </a:rPr>
              <a:t>有不满足冲突可串行化条件的可串行化调度</a:t>
            </a:r>
            <a:r>
              <a:rPr lang="zh-CN" altLang="en-US" sz="2400" b="1" dirty="0" smtClean="0">
                <a:latin typeface="幼圆" panose="02010509060101010101" pitchFamily="49" charset="-122"/>
                <a:ea typeface="幼圆" panose="02010509060101010101" pitchFamily="49" charset="-122"/>
              </a:rPr>
              <a:t>。</a:t>
            </a:r>
            <a:endParaRPr lang="zh-CN" altLang="en-US" sz="2400" b="1" dirty="0">
              <a:latin typeface="幼圆" panose="02010509060101010101" pitchFamily="49" charset="-122"/>
              <a:ea typeface="幼圆" panose="02010509060101010101" pitchFamily="49" charset="-122"/>
            </a:endParaRPr>
          </a:p>
        </p:txBody>
      </p:sp>
      <p:sp>
        <p:nvSpPr>
          <p:cNvPr id="4" name="Rectangle 2"/>
          <p:cNvSpPr txBox="1">
            <a:spLocks noChangeArrowheads="1"/>
          </p:cNvSpPr>
          <p:nvPr/>
        </p:nvSpPr>
        <p:spPr>
          <a:xfrm>
            <a:off x="1187624" y="0"/>
            <a:ext cx="4320480"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600" b="0" smtClean="0">
                <a:latin typeface="+mn-ea"/>
                <a:ea typeface="+mn-ea"/>
              </a:rPr>
              <a:t>并发调度的可串行性</a:t>
            </a:r>
            <a:endParaRPr lang="zh-CN" altLang="en-US" sz="3600" b="0" dirty="0">
              <a:latin typeface="+mn-ea"/>
              <a:ea typeface="+mn-ea"/>
            </a:endParaRPr>
          </a:p>
        </p:txBody>
      </p:sp>
      <p:sp>
        <p:nvSpPr>
          <p:cNvPr id="5" name="椭圆 4"/>
          <p:cNvSpPr/>
          <p:nvPr/>
        </p:nvSpPr>
        <p:spPr>
          <a:xfrm>
            <a:off x="395536" y="265212"/>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4</a:t>
            </a:r>
            <a:endParaRPr lang="zh-CN" altLang="en-US" sz="3200" dirty="0"/>
          </a:p>
        </p:txBody>
      </p:sp>
      <p:sp>
        <p:nvSpPr>
          <p:cNvPr id="2" name="矩形 1"/>
          <p:cNvSpPr/>
          <p:nvPr/>
        </p:nvSpPr>
        <p:spPr>
          <a:xfrm>
            <a:off x="611560" y="2783165"/>
            <a:ext cx="8424936" cy="3046988"/>
          </a:xfrm>
          <a:prstGeom prst="rect">
            <a:avLst/>
          </a:prstGeom>
        </p:spPr>
        <p:txBody>
          <a:bodyPr wrap="square">
            <a:spAutoFit/>
          </a:bodyPr>
          <a:lstStyle/>
          <a:p>
            <a:pPr algn="l">
              <a:lnSpc>
                <a:spcPct val="150000"/>
              </a:lnSpc>
              <a:buFont typeface="Wingdings" pitchFamily="2" charset="2"/>
              <a:buNone/>
            </a:pPr>
            <a:r>
              <a:rPr lang="en-US" altLang="zh-CN" sz="2400" dirty="0"/>
              <a:t>【</a:t>
            </a:r>
            <a:r>
              <a:rPr lang="zh-CN" altLang="en-US" sz="2400" dirty="0">
                <a:latin typeface="+mj-ea"/>
                <a:ea typeface="+mj-ea"/>
              </a:rPr>
              <a:t>例</a:t>
            </a:r>
            <a:r>
              <a:rPr lang="en-US" altLang="zh-CN" sz="2400" dirty="0"/>
              <a:t>】</a:t>
            </a:r>
            <a:r>
              <a:rPr lang="zh-CN" altLang="en-US" sz="2400" dirty="0"/>
              <a:t>有</a:t>
            </a:r>
            <a:r>
              <a:rPr lang="en-US" altLang="zh-CN" sz="2400" dirty="0"/>
              <a:t>3</a:t>
            </a:r>
            <a:r>
              <a:rPr lang="zh-CN" altLang="en-US" sz="2400" dirty="0"/>
              <a:t>个事务</a:t>
            </a:r>
          </a:p>
          <a:p>
            <a:pPr algn="l">
              <a:lnSpc>
                <a:spcPct val="150000"/>
              </a:lnSpc>
              <a:buFont typeface="Wingdings" pitchFamily="2" charset="2"/>
              <a:buNone/>
            </a:pPr>
            <a:r>
              <a:rPr lang="zh-CN" altLang="en-US" sz="2400" dirty="0">
                <a:latin typeface="幼圆" panose="02010509060101010101" pitchFamily="49" charset="-122"/>
                <a:ea typeface="幼圆" panose="02010509060101010101" pitchFamily="49" charset="-122"/>
              </a:rPr>
              <a:t>       </a:t>
            </a:r>
            <a:r>
              <a:rPr lang="en-US" altLang="zh-CN" sz="2400" dirty="0">
                <a:latin typeface="幼圆" panose="02010509060101010101" pitchFamily="49" charset="-122"/>
                <a:ea typeface="幼圆" panose="02010509060101010101" pitchFamily="49" charset="-122"/>
              </a:rPr>
              <a:t>T1=W1(y)W1(x)</a:t>
            </a:r>
            <a:r>
              <a:rPr lang="zh-CN" altLang="en-US" sz="2400" dirty="0">
                <a:latin typeface="幼圆" panose="02010509060101010101" pitchFamily="49" charset="-122"/>
                <a:ea typeface="幼圆" panose="02010509060101010101" pitchFamily="49" charset="-122"/>
              </a:rPr>
              <a:t>，</a:t>
            </a:r>
            <a:r>
              <a:rPr lang="en-US" altLang="zh-CN" sz="2400" dirty="0">
                <a:latin typeface="幼圆" panose="02010509060101010101" pitchFamily="49" charset="-122"/>
                <a:ea typeface="幼圆" panose="02010509060101010101" pitchFamily="49" charset="-122"/>
              </a:rPr>
              <a:t>T2=W2(y)W2(x)</a:t>
            </a:r>
            <a:r>
              <a:rPr lang="zh-CN" altLang="en-US" sz="2400" dirty="0">
                <a:latin typeface="幼圆" panose="02010509060101010101" pitchFamily="49" charset="-122"/>
                <a:ea typeface="幼圆" panose="02010509060101010101" pitchFamily="49" charset="-122"/>
              </a:rPr>
              <a:t>，</a:t>
            </a:r>
            <a:r>
              <a:rPr lang="en-US" altLang="zh-CN" sz="2400" dirty="0">
                <a:latin typeface="幼圆" panose="02010509060101010101" pitchFamily="49" charset="-122"/>
                <a:ea typeface="幼圆" panose="02010509060101010101" pitchFamily="49" charset="-122"/>
              </a:rPr>
              <a:t>T3=W3(x)</a:t>
            </a:r>
          </a:p>
          <a:p>
            <a:pPr lvl="1" algn="l">
              <a:lnSpc>
                <a:spcPct val="150000"/>
              </a:lnSpc>
              <a:buFont typeface="Wingdings" panose="05000000000000000000" pitchFamily="2" charset="2"/>
              <a:buChar char="Ø"/>
            </a:pPr>
            <a:r>
              <a:rPr lang="zh-CN" altLang="en-US" sz="2000" dirty="0" smtClean="0">
                <a:latin typeface="幼圆" panose="02010509060101010101" pitchFamily="49" charset="-122"/>
                <a:ea typeface="幼圆" panose="02010509060101010101" pitchFamily="49" charset="-122"/>
              </a:rPr>
              <a:t>调度</a:t>
            </a:r>
            <a:r>
              <a:rPr lang="en-US" altLang="zh-CN" sz="2000" dirty="0">
                <a:latin typeface="幼圆" panose="02010509060101010101" pitchFamily="49" charset="-122"/>
                <a:ea typeface="幼圆" panose="02010509060101010101" pitchFamily="49" charset="-122"/>
              </a:rPr>
              <a:t>L1=W1(y)</a:t>
            </a:r>
            <a:r>
              <a:rPr lang="en-US" altLang="zh-CN" sz="2000" u="sng" dirty="0">
                <a:latin typeface="幼圆" panose="02010509060101010101" pitchFamily="49" charset="-122"/>
                <a:ea typeface="幼圆" panose="02010509060101010101" pitchFamily="49" charset="-122"/>
              </a:rPr>
              <a:t>W1(x)</a:t>
            </a:r>
            <a:r>
              <a:rPr lang="en-US" altLang="zh-CN" sz="2000" dirty="0">
                <a:latin typeface="幼圆" panose="02010509060101010101" pitchFamily="49" charset="-122"/>
                <a:ea typeface="幼圆" panose="02010509060101010101" pitchFamily="49" charset="-122"/>
              </a:rPr>
              <a:t>W2(y)W2(x) W3(x)</a:t>
            </a:r>
            <a:r>
              <a:rPr lang="zh-CN" altLang="en-US" sz="2000" dirty="0">
                <a:latin typeface="幼圆" panose="02010509060101010101" pitchFamily="49" charset="-122"/>
                <a:ea typeface="幼圆" panose="02010509060101010101" pitchFamily="49" charset="-122"/>
              </a:rPr>
              <a:t>是一个串行</a:t>
            </a:r>
            <a:r>
              <a:rPr lang="zh-CN" altLang="en-US" sz="2000" dirty="0" smtClean="0">
                <a:latin typeface="幼圆" panose="02010509060101010101" pitchFamily="49" charset="-122"/>
                <a:ea typeface="幼圆" panose="02010509060101010101" pitchFamily="49" charset="-122"/>
              </a:rPr>
              <a:t>调度</a:t>
            </a:r>
            <a:endParaRPr lang="en-US" altLang="zh-CN" sz="2000" dirty="0">
              <a:latin typeface="幼圆" panose="02010509060101010101" pitchFamily="49" charset="-122"/>
              <a:ea typeface="幼圆" panose="02010509060101010101" pitchFamily="49" charset="-122"/>
            </a:endParaRPr>
          </a:p>
          <a:p>
            <a:pPr lvl="1" algn="l">
              <a:lnSpc>
                <a:spcPct val="150000"/>
              </a:lnSpc>
              <a:buFont typeface="Wingdings" panose="05000000000000000000" pitchFamily="2" charset="2"/>
              <a:buChar char="Ø"/>
            </a:pPr>
            <a:r>
              <a:rPr lang="zh-CN" altLang="en-US" sz="2000" dirty="0" smtClean="0">
                <a:latin typeface="幼圆" panose="02010509060101010101" pitchFamily="49" charset="-122"/>
                <a:ea typeface="幼圆" panose="02010509060101010101" pitchFamily="49" charset="-122"/>
              </a:rPr>
              <a:t>调度</a:t>
            </a:r>
            <a:r>
              <a:rPr lang="en-US" altLang="zh-CN" sz="2000" dirty="0">
                <a:latin typeface="幼圆" panose="02010509060101010101" pitchFamily="49" charset="-122"/>
                <a:ea typeface="幼圆" panose="02010509060101010101" pitchFamily="49" charset="-122"/>
              </a:rPr>
              <a:t>L2=W1(y)W2(y)W2(x)</a:t>
            </a:r>
            <a:r>
              <a:rPr lang="en-US" altLang="zh-CN" sz="2000" u="sng" dirty="0">
                <a:latin typeface="幼圆" panose="02010509060101010101" pitchFamily="49" charset="-122"/>
                <a:ea typeface="幼圆" panose="02010509060101010101" pitchFamily="49" charset="-122"/>
              </a:rPr>
              <a:t>W1(x)</a:t>
            </a:r>
            <a:r>
              <a:rPr lang="en-US" altLang="zh-CN" sz="2000" dirty="0">
                <a:latin typeface="幼圆" panose="02010509060101010101" pitchFamily="49" charset="-122"/>
                <a:ea typeface="幼圆" panose="02010509060101010101" pitchFamily="49" charset="-122"/>
              </a:rPr>
              <a:t>W3(x)</a:t>
            </a:r>
            <a:r>
              <a:rPr lang="zh-CN" altLang="en-US" sz="2000" dirty="0">
                <a:latin typeface="幼圆" panose="02010509060101010101" pitchFamily="49" charset="-122"/>
                <a:ea typeface="幼圆" panose="02010509060101010101" pitchFamily="49" charset="-122"/>
              </a:rPr>
              <a:t>不满足冲突可串行化，但是调度</a:t>
            </a:r>
            <a:r>
              <a:rPr lang="en-US" altLang="zh-CN" sz="2000" dirty="0">
                <a:latin typeface="幼圆" panose="02010509060101010101" pitchFamily="49" charset="-122"/>
                <a:ea typeface="幼圆" panose="02010509060101010101" pitchFamily="49" charset="-122"/>
              </a:rPr>
              <a:t>L2</a:t>
            </a:r>
            <a:r>
              <a:rPr lang="zh-CN" altLang="en-US" sz="2000" dirty="0">
                <a:latin typeface="幼圆" panose="02010509060101010101" pitchFamily="49" charset="-122"/>
                <a:ea typeface="幼圆" panose="02010509060101010101" pitchFamily="49" charset="-122"/>
              </a:rPr>
              <a:t>是可串行化的，因为</a:t>
            </a:r>
            <a:r>
              <a:rPr lang="en-US" altLang="zh-CN" sz="2000" dirty="0">
                <a:latin typeface="幼圆" panose="02010509060101010101" pitchFamily="49" charset="-122"/>
                <a:ea typeface="幼圆" panose="02010509060101010101" pitchFamily="49" charset="-122"/>
              </a:rPr>
              <a:t>L2</a:t>
            </a:r>
            <a:r>
              <a:rPr lang="zh-CN" altLang="en-US" sz="2000" dirty="0">
                <a:latin typeface="幼圆" panose="02010509060101010101" pitchFamily="49" charset="-122"/>
                <a:ea typeface="幼圆" panose="02010509060101010101" pitchFamily="49" charset="-122"/>
              </a:rPr>
              <a:t>执行的结果与调度</a:t>
            </a:r>
            <a:r>
              <a:rPr lang="en-US" altLang="zh-CN" sz="2000" dirty="0">
                <a:latin typeface="幼圆" panose="02010509060101010101" pitchFamily="49" charset="-122"/>
                <a:ea typeface="幼圆" panose="02010509060101010101" pitchFamily="49" charset="-122"/>
              </a:rPr>
              <a:t>L1</a:t>
            </a:r>
            <a:r>
              <a:rPr lang="zh-CN" altLang="en-US" sz="2000" dirty="0">
                <a:latin typeface="幼圆" panose="02010509060101010101" pitchFamily="49" charset="-122"/>
                <a:ea typeface="幼圆" panose="02010509060101010101" pitchFamily="49" charset="-122"/>
              </a:rPr>
              <a:t>相同，</a:t>
            </a:r>
            <a:r>
              <a:rPr lang="en-US" altLang="zh-CN" sz="2000" dirty="0" smtClean="0">
                <a:latin typeface="幼圆" panose="02010509060101010101" pitchFamily="49" charset="-122"/>
                <a:ea typeface="幼圆" panose="02010509060101010101" pitchFamily="49" charset="-122"/>
              </a:rPr>
              <a:t>Y </a:t>
            </a:r>
            <a:r>
              <a:rPr lang="zh-CN" altLang="en-US" sz="2000" dirty="0" smtClean="0">
                <a:latin typeface="幼圆" panose="02010509060101010101" pitchFamily="49" charset="-122"/>
                <a:ea typeface="幼圆" panose="02010509060101010101" pitchFamily="49" charset="-122"/>
              </a:rPr>
              <a:t>的</a:t>
            </a:r>
            <a:r>
              <a:rPr lang="zh-CN" altLang="en-US" sz="2000" dirty="0">
                <a:latin typeface="幼圆" panose="02010509060101010101" pitchFamily="49" charset="-122"/>
                <a:ea typeface="幼圆" panose="02010509060101010101" pitchFamily="49" charset="-122"/>
              </a:rPr>
              <a:t>值都等于</a:t>
            </a:r>
            <a:r>
              <a:rPr lang="en-US" altLang="zh-CN" sz="2000" dirty="0">
                <a:latin typeface="幼圆" panose="02010509060101010101" pitchFamily="49" charset="-122"/>
                <a:ea typeface="幼圆" panose="02010509060101010101" pitchFamily="49" charset="-122"/>
              </a:rPr>
              <a:t>T2</a:t>
            </a:r>
            <a:r>
              <a:rPr lang="zh-CN" altLang="en-US" sz="2000" dirty="0">
                <a:latin typeface="幼圆" panose="02010509060101010101" pitchFamily="49" charset="-122"/>
                <a:ea typeface="幼圆" panose="02010509060101010101" pitchFamily="49" charset="-122"/>
              </a:rPr>
              <a:t>的值，</a:t>
            </a:r>
            <a:r>
              <a:rPr lang="en-US" altLang="zh-CN" sz="2000" dirty="0">
                <a:latin typeface="幼圆" panose="02010509060101010101" pitchFamily="49" charset="-122"/>
                <a:ea typeface="幼圆" panose="02010509060101010101" pitchFamily="49" charset="-122"/>
              </a:rPr>
              <a:t>X</a:t>
            </a:r>
            <a:r>
              <a:rPr lang="zh-CN" altLang="en-US" sz="2000" dirty="0">
                <a:latin typeface="幼圆" panose="02010509060101010101" pitchFamily="49" charset="-122"/>
                <a:ea typeface="幼圆" panose="02010509060101010101" pitchFamily="49" charset="-122"/>
              </a:rPr>
              <a:t>的值都等于</a:t>
            </a:r>
            <a:r>
              <a:rPr lang="en-US" altLang="zh-CN" sz="2000" dirty="0">
                <a:latin typeface="幼圆" panose="02010509060101010101" pitchFamily="49" charset="-122"/>
                <a:ea typeface="幼圆" panose="02010509060101010101" pitchFamily="49" charset="-122"/>
              </a:rPr>
              <a:t>T3</a:t>
            </a:r>
            <a:r>
              <a:rPr lang="zh-CN" altLang="en-US" sz="2000" dirty="0">
                <a:latin typeface="幼圆" panose="02010509060101010101" pitchFamily="49" charset="-122"/>
                <a:ea typeface="幼圆" panose="02010509060101010101" pitchFamily="49" charset="-122"/>
              </a:rPr>
              <a:t>的值</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67546" y="483742"/>
            <a:ext cx="2447925" cy="53842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n-US" altLang="zh-CN" sz="3600" cap="none"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ea"/>
              </a:rPr>
              <a:t>Contents</a:t>
            </a:r>
            <a:endParaRPr lang="zh-CN" altLang="en-US" sz="3600" cap="none"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j-ea"/>
            </a:endParaRPr>
          </a:p>
        </p:txBody>
      </p:sp>
      <p:sp>
        <p:nvSpPr>
          <p:cNvPr id="5" name="椭圆 4"/>
          <p:cNvSpPr/>
          <p:nvPr/>
        </p:nvSpPr>
        <p:spPr>
          <a:xfrm>
            <a:off x="3275856" y="1542192"/>
            <a:ext cx="504056" cy="52322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800" dirty="0"/>
              <a:t>2</a:t>
            </a:r>
            <a:endParaRPr lang="zh-CN" altLang="en-US" sz="2800" dirty="0"/>
          </a:p>
        </p:txBody>
      </p:sp>
      <p:sp>
        <p:nvSpPr>
          <p:cNvPr id="9" name="椭圆 8"/>
          <p:cNvSpPr/>
          <p:nvPr/>
        </p:nvSpPr>
        <p:spPr>
          <a:xfrm>
            <a:off x="4355976" y="4797404"/>
            <a:ext cx="504056" cy="455526"/>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6</a:t>
            </a:r>
            <a:endParaRPr lang="zh-CN" altLang="en-US" sz="3200" dirty="0"/>
          </a:p>
        </p:txBody>
      </p:sp>
      <p:sp>
        <p:nvSpPr>
          <p:cNvPr id="11" name="椭圆 10"/>
          <p:cNvSpPr/>
          <p:nvPr/>
        </p:nvSpPr>
        <p:spPr>
          <a:xfrm>
            <a:off x="3057438" y="796320"/>
            <a:ext cx="504056" cy="48745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smtClean="0"/>
              <a:t>1</a:t>
            </a:r>
            <a:endParaRPr lang="zh-CN" altLang="en-US" sz="3200" dirty="0"/>
          </a:p>
        </p:txBody>
      </p:sp>
      <p:sp>
        <p:nvSpPr>
          <p:cNvPr id="13" name="椭圆 12"/>
          <p:cNvSpPr/>
          <p:nvPr/>
        </p:nvSpPr>
        <p:spPr>
          <a:xfrm>
            <a:off x="3563888" y="2353445"/>
            <a:ext cx="499794" cy="504056"/>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3</a:t>
            </a:r>
            <a:endParaRPr lang="zh-CN" altLang="en-US" sz="3200" dirty="0"/>
          </a:p>
        </p:txBody>
      </p:sp>
      <p:sp>
        <p:nvSpPr>
          <p:cNvPr id="15" name="椭圆 14"/>
          <p:cNvSpPr/>
          <p:nvPr/>
        </p:nvSpPr>
        <p:spPr>
          <a:xfrm>
            <a:off x="3851921" y="3198376"/>
            <a:ext cx="468052" cy="45121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4</a:t>
            </a:r>
            <a:endParaRPr lang="zh-CN" altLang="en-US" sz="3200" dirty="0"/>
          </a:p>
        </p:txBody>
      </p:sp>
      <p:sp>
        <p:nvSpPr>
          <p:cNvPr id="17" name="椭圆 16"/>
          <p:cNvSpPr/>
          <p:nvPr/>
        </p:nvSpPr>
        <p:spPr>
          <a:xfrm>
            <a:off x="4131645" y="3914075"/>
            <a:ext cx="432048" cy="47475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5</a:t>
            </a:r>
            <a:endParaRPr lang="zh-CN" altLang="en-US" sz="3200" dirty="0"/>
          </a:p>
        </p:txBody>
      </p:sp>
      <p:sp>
        <p:nvSpPr>
          <p:cNvPr id="2" name="矩形 1"/>
          <p:cNvSpPr/>
          <p:nvPr/>
        </p:nvSpPr>
        <p:spPr>
          <a:xfrm>
            <a:off x="3581306" y="625252"/>
            <a:ext cx="5562694" cy="732508"/>
          </a:xfrm>
          <a:prstGeom prst="rect">
            <a:avLst/>
          </a:prstGeom>
        </p:spPr>
        <p:txBody>
          <a:bodyPr wrap="square">
            <a:spAutoFit/>
          </a:bodyPr>
          <a:lstStyle/>
          <a:p>
            <a:pPr algn="just" fontAlgn="auto">
              <a:lnSpc>
                <a:spcPct val="130000"/>
              </a:lnSpc>
              <a:spcAft>
                <a:spcPts val="0"/>
              </a:spcAft>
            </a:pPr>
            <a:r>
              <a:rPr lang="zh-CN" altLang="en-US" sz="3200" b="0" dirty="0" smtClean="0">
                <a:latin typeface="+mn-ea"/>
                <a:ea typeface="+mn-ea"/>
              </a:rPr>
              <a:t>并发</a:t>
            </a:r>
            <a:r>
              <a:rPr lang="zh-CN" altLang="en-US" sz="3200" b="0" dirty="0">
                <a:latin typeface="+mn-ea"/>
                <a:ea typeface="+mn-ea"/>
              </a:rPr>
              <a:t>控制概</a:t>
            </a:r>
            <a:r>
              <a:rPr lang="zh-CN" altLang="en-US" sz="3200" b="0" dirty="0" smtClean="0">
                <a:latin typeface="+mn-ea"/>
                <a:ea typeface="+mn-ea"/>
              </a:rPr>
              <a:t>述及事务特性回顾</a:t>
            </a:r>
            <a:endParaRPr lang="zh-CN" altLang="en-US" sz="3200" b="0" dirty="0">
              <a:latin typeface="+mn-ea"/>
              <a:ea typeface="+mn-ea"/>
            </a:endParaRPr>
          </a:p>
        </p:txBody>
      </p:sp>
      <p:sp>
        <p:nvSpPr>
          <p:cNvPr id="20" name="矩形 19"/>
          <p:cNvSpPr/>
          <p:nvPr/>
        </p:nvSpPr>
        <p:spPr>
          <a:xfrm>
            <a:off x="3912010" y="1423698"/>
            <a:ext cx="1005403" cy="641714"/>
          </a:xfrm>
          <a:prstGeom prst="rect">
            <a:avLst/>
          </a:prstGeom>
        </p:spPr>
        <p:txBody>
          <a:bodyPr wrap="none">
            <a:spAutoFit/>
          </a:bodyPr>
          <a:lstStyle/>
          <a:p>
            <a:pPr algn="just" fontAlgn="auto">
              <a:lnSpc>
                <a:spcPct val="130000"/>
              </a:lnSpc>
              <a:spcAft>
                <a:spcPts val="0"/>
              </a:spcAft>
            </a:pPr>
            <a:r>
              <a:rPr lang="zh-CN" altLang="en-US" sz="3200" b="0" dirty="0" smtClean="0">
                <a:latin typeface="+mn-ea"/>
                <a:ea typeface="+mn-ea"/>
              </a:rPr>
              <a:t>封锁</a:t>
            </a:r>
            <a:endParaRPr lang="zh-CN" altLang="en-US" sz="3200" b="0" dirty="0">
              <a:latin typeface="+mn-ea"/>
              <a:ea typeface="+mn-ea"/>
            </a:endParaRPr>
          </a:p>
        </p:txBody>
      </p:sp>
      <p:sp>
        <p:nvSpPr>
          <p:cNvPr id="21" name="矩形 20"/>
          <p:cNvSpPr/>
          <p:nvPr/>
        </p:nvSpPr>
        <p:spPr>
          <a:xfrm>
            <a:off x="4063682" y="2199736"/>
            <a:ext cx="2236510" cy="641714"/>
          </a:xfrm>
          <a:prstGeom prst="rect">
            <a:avLst/>
          </a:prstGeom>
        </p:spPr>
        <p:txBody>
          <a:bodyPr wrap="none">
            <a:spAutoFit/>
          </a:bodyPr>
          <a:lstStyle/>
          <a:p>
            <a:pPr algn="just" fontAlgn="auto">
              <a:lnSpc>
                <a:spcPct val="130000"/>
              </a:lnSpc>
              <a:spcAft>
                <a:spcPts val="0"/>
              </a:spcAft>
            </a:pPr>
            <a:r>
              <a:rPr lang="zh-CN" altLang="en-US" sz="3200" b="0" dirty="0">
                <a:latin typeface="+mn-ea"/>
                <a:ea typeface="+mn-ea"/>
              </a:rPr>
              <a:t>活</a:t>
            </a:r>
            <a:r>
              <a:rPr lang="zh-CN" altLang="en-US" sz="3200" b="0" dirty="0" smtClean="0">
                <a:latin typeface="+mn-ea"/>
                <a:ea typeface="+mn-ea"/>
              </a:rPr>
              <a:t>锁和死锁</a:t>
            </a:r>
            <a:endParaRPr lang="zh-CN" altLang="en-US" sz="3200" b="0" dirty="0">
              <a:latin typeface="+mn-ea"/>
              <a:ea typeface="+mn-ea"/>
            </a:endParaRPr>
          </a:p>
        </p:txBody>
      </p:sp>
      <p:sp>
        <p:nvSpPr>
          <p:cNvPr id="22" name="矩形 21"/>
          <p:cNvSpPr/>
          <p:nvPr/>
        </p:nvSpPr>
        <p:spPr>
          <a:xfrm>
            <a:off x="4427984" y="3007874"/>
            <a:ext cx="3877985" cy="641714"/>
          </a:xfrm>
          <a:prstGeom prst="rect">
            <a:avLst/>
          </a:prstGeom>
        </p:spPr>
        <p:txBody>
          <a:bodyPr wrap="none">
            <a:spAutoFit/>
          </a:bodyPr>
          <a:lstStyle/>
          <a:p>
            <a:pPr algn="just" fontAlgn="auto">
              <a:lnSpc>
                <a:spcPct val="130000"/>
              </a:lnSpc>
              <a:spcAft>
                <a:spcPts val="0"/>
              </a:spcAft>
            </a:pPr>
            <a:r>
              <a:rPr lang="zh-CN" altLang="en-US" sz="3200" b="0" dirty="0" smtClean="0">
                <a:latin typeface="+mn-ea"/>
                <a:ea typeface="+mn-ea"/>
              </a:rPr>
              <a:t>并发调度的可串行性</a:t>
            </a:r>
            <a:endParaRPr lang="zh-CN" altLang="en-US" sz="3200" b="0" dirty="0">
              <a:latin typeface="+mn-ea"/>
              <a:ea typeface="+mn-ea"/>
            </a:endParaRPr>
          </a:p>
        </p:txBody>
      </p:sp>
      <p:sp>
        <p:nvSpPr>
          <p:cNvPr id="23" name="矩形 22"/>
          <p:cNvSpPr/>
          <p:nvPr/>
        </p:nvSpPr>
        <p:spPr>
          <a:xfrm>
            <a:off x="4683105" y="3799962"/>
            <a:ext cx="3057247" cy="641714"/>
          </a:xfrm>
          <a:prstGeom prst="rect">
            <a:avLst/>
          </a:prstGeom>
        </p:spPr>
        <p:txBody>
          <a:bodyPr wrap="none">
            <a:spAutoFit/>
          </a:bodyPr>
          <a:lstStyle/>
          <a:p>
            <a:pPr algn="just" fontAlgn="auto">
              <a:lnSpc>
                <a:spcPct val="130000"/>
              </a:lnSpc>
              <a:spcAft>
                <a:spcPts val="0"/>
              </a:spcAft>
            </a:pPr>
            <a:r>
              <a:rPr lang="zh-CN" altLang="en-US" sz="3200" b="0" dirty="0" smtClean="0">
                <a:solidFill>
                  <a:schemeClr val="accent3"/>
                </a:solidFill>
                <a:latin typeface="+mn-ea"/>
                <a:ea typeface="+mn-ea"/>
              </a:rPr>
              <a:t>两段锁封锁协议</a:t>
            </a:r>
            <a:endParaRPr lang="zh-CN" altLang="en-US" sz="3200" b="0" dirty="0">
              <a:solidFill>
                <a:schemeClr val="accent3"/>
              </a:solidFill>
              <a:latin typeface="+mn-ea"/>
              <a:ea typeface="+mn-ea"/>
            </a:endParaRPr>
          </a:p>
        </p:txBody>
      </p:sp>
      <p:sp>
        <p:nvSpPr>
          <p:cNvPr id="24" name="矩形 23"/>
          <p:cNvSpPr/>
          <p:nvPr/>
        </p:nvSpPr>
        <p:spPr>
          <a:xfrm>
            <a:off x="4999786" y="4585692"/>
            <a:ext cx="2236510" cy="641714"/>
          </a:xfrm>
          <a:prstGeom prst="rect">
            <a:avLst/>
          </a:prstGeom>
        </p:spPr>
        <p:txBody>
          <a:bodyPr wrap="none">
            <a:spAutoFit/>
          </a:bodyPr>
          <a:lstStyle/>
          <a:p>
            <a:pPr algn="just" fontAlgn="auto">
              <a:lnSpc>
                <a:spcPct val="130000"/>
              </a:lnSpc>
              <a:spcAft>
                <a:spcPts val="0"/>
              </a:spcAft>
            </a:pPr>
            <a:r>
              <a:rPr lang="zh-CN" altLang="en-US" sz="3200" b="0" dirty="0" smtClean="0">
                <a:latin typeface="+mn-ea"/>
                <a:ea typeface="+mn-ea"/>
              </a:rPr>
              <a:t>封锁的粒度</a:t>
            </a:r>
            <a:endParaRPr lang="zh-CN" altLang="en-US" sz="3200" b="0" dirty="0">
              <a:latin typeface="+mn-ea"/>
              <a:ea typeface="+mn-ea"/>
            </a:endParaRPr>
          </a:p>
        </p:txBody>
      </p:sp>
    </p:spTree>
    <p:extLst>
      <p:ext uri="{BB962C8B-B14F-4D97-AF65-F5344CB8AC3E}">
        <p14:creationId xmlns:p14="http://schemas.microsoft.com/office/powerpoint/2010/main" val="402708868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23">
                                            <p:txEl>
                                              <p:pRg st="0" end="0"/>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562" name="Group 2"/>
          <p:cNvGraphicFramePr>
            <a:graphicFrameLocks noGrp="1"/>
          </p:cNvGraphicFramePr>
          <p:nvPr>
            <p:extLst>
              <p:ext uri="{D42A27DB-BD31-4B8C-83A1-F6EECF244321}">
                <p14:modId xmlns:p14="http://schemas.microsoft.com/office/powerpoint/2010/main" val="2461152822"/>
              </p:ext>
            </p:extLst>
          </p:nvPr>
        </p:nvGraphicFramePr>
        <p:xfrm>
          <a:off x="6228184" y="985292"/>
          <a:ext cx="2664296" cy="4608509"/>
        </p:xfrm>
        <a:graphic>
          <a:graphicData uri="http://schemas.openxmlformats.org/drawingml/2006/table">
            <a:tbl>
              <a:tblPr>
                <a:tableStyleId>{69C7853C-536D-4A76-A0AE-DD22124D55A5}</a:tableStyleId>
              </a:tblPr>
              <a:tblGrid>
                <a:gridCol w="1338671"/>
                <a:gridCol w="1325625"/>
              </a:tblGrid>
              <a:tr h="343982">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600" b="1" u="none" strike="noStrike" cap="none" normalizeH="0" baseline="0" dirty="0" smtClean="0">
                          <a:ln>
                            <a:noFill/>
                          </a:ln>
                          <a:effectLst/>
                          <a:latin typeface="+mj-ea"/>
                          <a:ea typeface="+mj-ea"/>
                        </a:rPr>
                        <a:t>T</a:t>
                      </a:r>
                      <a:r>
                        <a:rPr kumimoji="0" lang="en-US" sz="1600" b="1" u="none" strike="noStrike" cap="none" normalizeH="0" baseline="-30000" dirty="0" smtClean="0">
                          <a:ln>
                            <a:noFill/>
                          </a:ln>
                          <a:effectLst/>
                          <a:latin typeface="+mj-ea"/>
                          <a:ea typeface="+mj-ea"/>
                        </a:rPr>
                        <a:t>1</a:t>
                      </a:r>
                      <a:endParaRPr kumimoji="0" lang="en-US" sz="1600" b="1" i="0" u="none" strike="noStrike" cap="none" normalizeH="0" baseline="0" dirty="0" smtClean="0">
                        <a:ln>
                          <a:noFill/>
                        </a:ln>
                        <a:solidFill>
                          <a:schemeClr val="tx1"/>
                        </a:solidFill>
                        <a:effectLst/>
                        <a:latin typeface="+mj-ea"/>
                        <a:ea typeface="+mj-ea"/>
                      </a:endParaRPr>
                    </a:p>
                  </a:txBody>
                  <a:tcPr marT="38100" marB="3810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600" b="1" u="none" strike="noStrike" cap="none" normalizeH="0" baseline="0" dirty="0" smtClean="0">
                          <a:ln>
                            <a:noFill/>
                          </a:ln>
                          <a:effectLst/>
                          <a:latin typeface="+mj-ea"/>
                          <a:ea typeface="+mj-ea"/>
                        </a:rPr>
                        <a:t>T</a:t>
                      </a:r>
                      <a:r>
                        <a:rPr kumimoji="0" lang="en-US" sz="1600" b="1" u="none" strike="noStrike" cap="none" normalizeH="0" baseline="-30000" dirty="0" smtClean="0">
                          <a:ln>
                            <a:noFill/>
                          </a:ln>
                          <a:effectLst/>
                          <a:latin typeface="+mj-ea"/>
                          <a:ea typeface="+mj-ea"/>
                        </a:rPr>
                        <a:t>2</a:t>
                      </a:r>
                      <a:endParaRPr kumimoji="0" lang="en-US" sz="1600" b="1" i="0" u="none" strike="noStrike" cap="none" normalizeH="0" baseline="0" dirty="0" smtClean="0">
                        <a:ln>
                          <a:noFill/>
                        </a:ln>
                        <a:solidFill>
                          <a:schemeClr val="tx1"/>
                        </a:solidFill>
                        <a:effectLst/>
                        <a:latin typeface="+mj-ea"/>
                        <a:ea typeface="+mj-ea"/>
                      </a:endParaRPr>
                    </a:p>
                  </a:txBody>
                  <a:tcPr marT="38100" marB="38100" horzOverflow="overflow"/>
                </a:tc>
              </a:tr>
              <a:tr h="298967">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300" b="1" u="none" strike="noStrike" cap="none" normalizeH="0" baseline="0" smtClean="0">
                          <a:ln>
                            <a:noFill/>
                          </a:ln>
                          <a:effectLst/>
                          <a:latin typeface="+mj-ea"/>
                          <a:ea typeface="+mj-ea"/>
                        </a:rPr>
                        <a:t>Xlock( B)</a:t>
                      </a:r>
                      <a:endParaRPr kumimoji="0" lang="en-US" sz="13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300" b="1" i="0" u="none" strike="noStrike" cap="none" normalizeH="0" baseline="0" smtClean="0">
                        <a:ln>
                          <a:noFill/>
                        </a:ln>
                        <a:solidFill>
                          <a:schemeClr val="tx1"/>
                        </a:solidFill>
                        <a:effectLst/>
                        <a:latin typeface="+mj-ea"/>
                        <a:ea typeface="+mj-ea"/>
                      </a:endParaRPr>
                    </a:p>
                  </a:txBody>
                  <a:tcPr marT="38100" marB="38100" horzOverflow="overflow"/>
                </a:tc>
              </a:tr>
              <a:tr h="300099">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300" b="1" u="none" strike="noStrike" cap="none" normalizeH="0" baseline="0" smtClean="0">
                          <a:ln>
                            <a:noFill/>
                          </a:ln>
                          <a:effectLst/>
                          <a:latin typeface="+mj-ea"/>
                          <a:ea typeface="+mj-ea"/>
                        </a:rPr>
                        <a:t>read(B)</a:t>
                      </a:r>
                      <a:endParaRPr kumimoji="0" lang="en-US" sz="13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300" b="1" i="0" u="none" strike="noStrike" cap="none" normalizeH="0" baseline="0" smtClean="0">
                        <a:ln>
                          <a:noFill/>
                        </a:ln>
                        <a:solidFill>
                          <a:schemeClr val="tx1"/>
                        </a:solidFill>
                        <a:effectLst/>
                        <a:latin typeface="+mj-ea"/>
                        <a:ea typeface="+mj-ea"/>
                      </a:endParaRPr>
                    </a:p>
                  </a:txBody>
                  <a:tcPr marT="38100" marB="38100" horzOverflow="overflow"/>
                </a:tc>
              </a:tr>
              <a:tr h="301516">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300" b="1" u="none" strike="noStrike" cap="none" normalizeH="0" baseline="0" smtClean="0">
                          <a:ln>
                            <a:noFill/>
                          </a:ln>
                          <a:effectLst/>
                          <a:latin typeface="+mj-ea"/>
                          <a:ea typeface="+mj-ea"/>
                        </a:rPr>
                        <a:t>B=B-50</a:t>
                      </a:r>
                      <a:endParaRPr kumimoji="0" lang="en-US" sz="13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300" b="1" i="0" u="none" strike="noStrike" cap="none" normalizeH="0" baseline="0" smtClean="0">
                        <a:ln>
                          <a:noFill/>
                        </a:ln>
                        <a:solidFill>
                          <a:schemeClr val="tx1"/>
                        </a:solidFill>
                        <a:effectLst/>
                        <a:latin typeface="+mj-ea"/>
                        <a:ea typeface="+mj-ea"/>
                      </a:endParaRPr>
                    </a:p>
                  </a:txBody>
                  <a:tcPr marT="38100" marB="38100" horzOverflow="overflow"/>
                </a:tc>
              </a:tr>
              <a:tr h="298967">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300" b="1" u="none" strike="noStrike" cap="none" normalizeH="0" baseline="0" smtClean="0">
                          <a:ln>
                            <a:noFill/>
                          </a:ln>
                          <a:effectLst/>
                          <a:latin typeface="+mj-ea"/>
                          <a:ea typeface="+mj-ea"/>
                        </a:rPr>
                        <a:t>write(B) </a:t>
                      </a:r>
                      <a:endParaRPr kumimoji="0" lang="en-US" sz="13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300" b="1" i="0" u="none" strike="noStrike" cap="none" normalizeH="0" baseline="0" smtClean="0">
                        <a:ln>
                          <a:noFill/>
                        </a:ln>
                        <a:solidFill>
                          <a:schemeClr val="tx1"/>
                        </a:solidFill>
                        <a:effectLst/>
                        <a:latin typeface="+mj-ea"/>
                        <a:ea typeface="+mj-ea"/>
                      </a:endParaRPr>
                    </a:p>
                  </a:txBody>
                  <a:tcPr marT="38100" marB="38100" horzOverflow="overflow"/>
                </a:tc>
              </a:tr>
              <a:tr h="298967">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300" b="1" u="none" strike="noStrike" cap="none" normalizeH="0" baseline="0" smtClean="0">
                          <a:ln>
                            <a:noFill/>
                          </a:ln>
                          <a:effectLst/>
                          <a:latin typeface="+mj-ea"/>
                          <a:ea typeface="+mj-ea"/>
                        </a:rPr>
                        <a:t>unlock(B)</a:t>
                      </a:r>
                      <a:endParaRPr kumimoji="0" lang="en-US" sz="13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300" b="1" u="none" strike="noStrike" cap="none" normalizeH="0" baseline="0" smtClean="0">
                          <a:ln>
                            <a:noFill/>
                          </a:ln>
                          <a:effectLst/>
                          <a:latin typeface="+mj-ea"/>
                          <a:ea typeface="+mj-ea"/>
                        </a:rPr>
                        <a:t>Slock A</a:t>
                      </a:r>
                      <a:endParaRPr kumimoji="0" lang="en-US" sz="1300" b="1" i="0" u="none" strike="noStrike" cap="none" normalizeH="0" baseline="0" smtClean="0">
                        <a:ln>
                          <a:noFill/>
                        </a:ln>
                        <a:solidFill>
                          <a:schemeClr val="tx1"/>
                        </a:solidFill>
                        <a:effectLst/>
                        <a:latin typeface="+mj-ea"/>
                        <a:ea typeface="+mj-ea"/>
                      </a:endParaRPr>
                    </a:p>
                  </a:txBody>
                  <a:tcPr marT="38100" marB="38100" horzOverflow="overflow"/>
                </a:tc>
              </a:tr>
              <a:tr h="298967">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endParaRPr kumimoji="0" lang="zh-CN" altLang="zh-CN" sz="13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300" b="1" u="none" strike="noStrike" cap="none" normalizeH="0" baseline="0" smtClean="0">
                          <a:ln>
                            <a:noFill/>
                          </a:ln>
                          <a:effectLst/>
                          <a:latin typeface="+mj-ea"/>
                          <a:ea typeface="+mj-ea"/>
                        </a:rPr>
                        <a:t>read (A)</a:t>
                      </a:r>
                      <a:endParaRPr kumimoji="0" lang="en-US" sz="1300" b="1" i="0" u="none" strike="noStrike" cap="none" normalizeH="0" baseline="0" smtClean="0">
                        <a:ln>
                          <a:noFill/>
                        </a:ln>
                        <a:solidFill>
                          <a:schemeClr val="tx1"/>
                        </a:solidFill>
                        <a:effectLst/>
                        <a:latin typeface="+mj-ea"/>
                        <a:ea typeface="+mj-ea"/>
                      </a:endParaRPr>
                    </a:p>
                  </a:txBody>
                  <a:tcPr marT="38100" marB="38100" horzOverflow="overflow"/>
                </a:tc>
              </a:tr>
              <a:tr h="335489">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endParaRPr kumimoji="0" lang="zh-CN" altLang="zh-CN" sz="13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300" b="1" u="none" strike="noStrike" cap="none" normalizeH="0" baseline="0" smtClean="0">
                          <a:ln>
                            <a:noFill/>
                          </a:ln>
                          <a:effectLst/>
                          <a:latin typeface="+mj-ea"/>
                          <a:ea typeface="+mj-ea"/>
                        </a:rPr>
                        <a:t>unlock(A)</a:t>
                      </a:r>
                      <a:endParaRPr kumimoji="0" lang="en-US" sz="1300" b="1" i="0" u="none" strike="noStrike" cap="none" normalizeH="0" baseline="0" smtClean="0">
                        <a:ln>
                          <a:noFill/>
                        </a:ln>
                        <a:solidFill>
                          <a:schemeClr val="tx1"/>
                        </a:solidFill>
                        <a:effectLst/>
                        <a:latin typeface="+mj-ea"/>
                        <a:ea typeface="+mj-ea"/>
                      </a:endParaRPr>
                    </a:p>
                  </a:txBody>
                  <a:tcPr marT="38100" marB="38100" horzOverflow="overflow"/>
                </a:tc>
              </a:tr>
              <a:tr h="335489">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endParaRPr kumimoji="0" lang="zh-CN" altLang="zh-CN" sz="13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300" b="1" u="none" strike="noStrike" cap="none" normalizeH="0" baseline="0" dirty="0" err="1" smtClean="0">
                          <a:ln>
                            <a:noFill/>
                          </a:ln>
                          <a:effectLst/>
                          <a:latin typeface="+mj-ea"/>
                          <a:ea typeface="+mj-ea"/>
                        </a:rPr>
                        <a:t>Slock</a:t>
                      </a:r>
                      <a:r>
                        <a:rPr kumimoji="0" lang="en-US" sz="1300" b="1" u="none" strike="noStrike" cap="none" normalizeH="0" baseline="0" dirty="0" smtClean="0">
                          <a:ln>
                            <a:noFill/>
                          </a:ln>
                          <a:effectLst/>
                          <a:latin typeface="+mj-ea"/>
                          <a:ea typeface="+mj-ea"/>
                        </a:rPr>
                        <a:t>(B)</a:t>
                      </a:r>
                      <a:endParaRPr kumimoji="0" lang="en-US" sz="1300" b="1" i="0" u="none" strike="noStrike" cap="none" normalizeH="0" baseline="0" dirty="0" smtClean="0">
                        <a:ln>
                          <a:noFill/>
                        </a:ln>
                        <a:solidFill>
                          <a:schemeClr val="tx1"/>
                        </a:solidFill>
                        <a:effectLst/>
                        <a:latin typeface="+mj-ea"/>
                        <a:ea typeface="+mj-ea"/>
                      </a:endParaRPr>
                    </a:p>
                  </a:txBody>
                  <a:tcPr marT="38100" marB="38100" horzOverflow="overflow"/>
                </a:tc>
              </a:tr>
              <a:tr h="300099">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3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300" b="1" u="none" strike="noStrike" cap="none" normalizeH="0" baseline="0" dirty="0" smtClean="0">
                          <a:ln>
                            <a:noFill/>
                          </a:ln>
                          <a:effectLst/>
                          <a:latin typeface="+mj-ea"/>
                          <a:ea typeface="+mj-ea"/>
                        </a:rPr>
                        <a:t>read(B)</a:t>
                      </a:r>
                      <a:endParaRPr kumimoji="0" lang="en-US" sz="1300" b="1" i="0" u="none" strike="noStrike" cap="none" normalizeH="0" baseline="0" dirty="0" smtClean="0">
                        <a:ln>
                          <a:noFill/>
                        </a:ln>
                        <a:solidFill>
                          <a:schemeClr val="tx1"/>
                        </a:solidFill>
                        <a:effectLst/>
                        <a:latin typeface="+mj-ea"/>
                        <a:ea typeface="+mj-ea"/>
                      </a:endParaRPr>
                    </a:p>
                  </a:txBody>
                  <a:tcPr marT="38100" marB="38100" horzOverflow="overflow"/>
                </a:tc>
              </a:tr>
              <a:tr h="300099">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3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300" b="1" u="none" strike="noStrike" cap="none" normalizeH="0" baseline="0" smtClean="0">
                          <a:ln>
                            <a:noFill/>
                          </a:ln>
                          <a:effectLst/>
                          <a:latin typeface="+mj-ea"/>
                          <a:ea typeface="+mj-ea"/>
                        </a:rPr>
                        <a:t>Unlock B</a:t>
                      </a:r>
                      <a:endParaRPr kumimoji="0" lang="en-US" sz="1300" b="1" i="0" u="none" strike="noStrike" cap="none" normalizeH="0" baseline="0" smtClean="0">
                        <a:ln>
                          <a:noFill/>
                        </a:ln>
                        <a:solidFill>
                          <a:schemeClr val="tx1"/>
                        </a:solidFill>
                        <a:effectLst/>
                        <a:latin typeface="+mj-ea"/>
                        <a:ea typeface="+mj-ea"/>
                      </a:endParaRPr>
                    </a:p>
                  </a:txBody>
                  <a:tcPr marT="38100" marB="38100" horzOverflow="overflow"/>
                </a:tc>
              </a:tr>
              <a:tr h="298967">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300" b="1" u="none" strike="noStrike" cap="none" normalizeH="0" baseline="0" smtClean="0">
                          <a:ln>
                            <a:noFill/>
                          </a:ln>
                          <a:effectLst/>
                          <a:latin typeface="+mj-ea"/>
                          <a:ea typeface="+mj-ea"/>
                        </a:rPr>
                        <a:t>Xlock</a:t>
                      </a:r>
                      <a:r>
                        <a:rPr kumimoji="0" lang="zh-CN" altLang="en-US" sz="1300" b="1" u="none" strike="noStrike" cap="none" normalizeH="0" baseline="0" smtClean="0">
                          <a:ln>
                            <a:noFill/>
                          </a:ln>
                          <a:effectLst/>
                          <a:latin typeface="+mj-ea"/>
                          <a:ea typeface="+mj-ea"/>
                        </a:rPr>
                        <a:t>（</a:t>
                      </a:r>
                      <a:r>
                        <a:rPr kumimoji="0" lang="en-US" sz="1300" b="1" u="none" strike="noStrike" cap="none" normalizeH="0" baseline="0" smtClean="0">
                          <a:ln>
                            <a:noFill/>
                          </a:ln>
                          <a:effectLst/>
                          <a:latin typeface="+mj-ea"/>
                          <a:ea typeface="+mj-ea"/>
                        </a:rPr>
                        <a:t>A</a:t>
                      </a:r>
                      <a:r>
                        <a:rPr kumimoji="0" lang="zh-CN" altLang="en-US" sz="1300" b="1" u="none" strike="noStrike" cap="none" normalizeH="0" baseline="0" smtClean="0">
                          <a:ln>
                            <a:noFill/>
                          </a:ln>
                          <a:effectLst/>
                          <a:latin typeface="+mj-ea"/>
                          <a:ea typeface="+mj-ea"/>
                        </a:rPr>
                        <a:t>）</a:t>
                      </a:r>
                      <a:endParaRPr kumimoji="0" lang="zh-CN" altLang="en-US" sz="13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300" b="1" u="none" strike="noStrike" cap="none" normalizeH="0" baseline="0" smtClean="0">
                          <a:ln>
                            <a:noFill/>
                          </a:ln>
                          <a:effectLst/>
                          <a:latin typeface="+mj-ea"/>
                          <a:ea typeface="+mj-ea"/>
                        </a:rPr>
                        <a:t>display (A+B)</a:t>
                      </a:r>
                      <a:endParaRPr kumimoji="0" lang="en-US" sz="1300" b="1" i="0" u="none" strike="noStrike" cap="none" normalizeH="0" baseline="0" smtClean="0">
                        <a:ln>
                          <a:noFill/>
                        </a:ln>
                        <a:solidFill>
                          <a:schemeClr val="tx1"/>
                        </a:solidFill>
                        <a:effectLst/>
                        <a:latin typeface="+mj-ea"/>
                        <a:ea typeface="+mj-ea"/>
                      </a:endParaRPr>
                    </a:p>
                  </a:txBody>
                  <a:tcPr marT="38100" marB="38100" horzOverflow="overflow"/>
                </a:tc>
              </a:tr>
              <a:tr h="298967">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300" b="1" u="none" strike="noStrike" cap="none" normalizeH="0" baseline="0" smtClean="0">
                          <a:ln>
                            <a:noFill/>
                          </a:ln>
                          <a:effectLst/>
                          <a:latin typeface="+mj-ea"/>
                          <a:ea typeface="+mj-ea"/>
                        </a:rPr>
                        <a:t>A=A+50</a:t>
                      </a:r>
                      <a:endParaRPr kumimoji="0" lang="en-US" sz="13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endParaRPr kumimoji="0" lang="zh-CN" altLang="zh-CN" sz="1300" b="1" i="0" u="none" strike="noStrike" cap="none" normalizeH="0" baseline="0" smtClean="0">
                        <a:ln>
                          <a:noFill/>
                        </a:ln>
                        <a:solidFill>
                          <a:schemeClr val="tx1"/>
                        </a:solidFill>
                        <a:effectLst/>
                        <a:latin typeface="+mj-ea"/>
                        <a:ea typeface="+mj-ea"/>
                      </a:endParaRPr>
                    </a:p>
                  </a:txBody>
                  <a:tcPr marT="38100" marB="38100" horzOverflow="overflow"/>
                </a:tc>
              </a:tr>
              <a:tr h="298967">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300" b="1" u="none" strike="noStrike" cap="none" normalizeH="0" baseline="0" smtClean="0">
                          <a:ln>
                            <a:noFill/>
                          </a:ln>
                          <a:effectLst/>
                          <a:latin typeface="+mj-ea"/>
                          <a:ea typeface="+mj-ea"/>
                        </a:rPr>
                        <a:t>write(A)</a:t>
                      </a:r>
                      <a:endParaRPr kumimoji="0" lang="en-US" sz="13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endParaRPr kumimoji="0" lang="zh-CN" altLang="zh-CN" sz="1300" b="1" i="0" u="none" strike="noStrike" cap="none" normalizeH="0" baseline="0" smtClean="0">
                        <a:ln>
                          <a:noFill/>
                        </a:ln>
                        <a:solidFill>
                          <a:schemeClr val="tx1"/>
                        </a:solidFill>
                        <a:effectLst/>
                        <a:latin typeface="+mj-ea"/>
                        <a:ea typeface="+mj-ea"/>
                      </a:endParaRPr>
                    </a:p>
                  </a:txBody>
                  <a:tcPr marT="38100" marB="38100" horzOverflow="overflow"/>
                </a:tc>
              </a:tr>
              <a:tr h="298967">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300" b="1" u="none" strike="noStrike" cap="none" normalizeH="0" baseline="0" dirty="0" smtClean="0">
                          <a:ln>
                            <a:noFill/>
                          </a:ln>
                          <a:effectLst/>
                          <a:latin typeface="+mj-ea"/>
                          <a:ea typeface="+mj-ea"/>
                        </a:rPr>
                        <a:t>unlock(A)</a:t>
                      </a:r>
                      <a:endParaRPr kumimoji="0" lang="en-US" sz="1300" b="1" i="0" u="none" strike="noStrike" cap="none" normalizeH="0" baseline="0" dirty="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endParaRPr kumimoji="0" lang="zh-CN" altLang="zh-CN" sz="1300" b="1" i="0" u="none" strike="noStrike" cap="none" normalizeH="0" baseline="0" dirty="0" smtClean="0">
                        <a:ln>
                          <a:noFill/>
                        </a:ln>
                        <a:solidFill>
                          <a:schemeClr val="tx1"/>
                        </a:solidFill>
                        <a:effectLst/>
                        <a:latin typeface="+mj-ea"/>
                        <a:ea typeface="+mj-ea"/>
                      </a:endParaRPr>
                    </a:p>
                  </a:txBody>
                  <a:tcPr marT="38100" marB="38100" horzOverflow="overflow"/>
                </a:tc>
              </a:tr>
            </a:tbl>
          </a:graphicData>
        </a:graphic>
      </p:graphicFrame>
      <p:sp>
        <p:nvSpPr>
          <p:cNvPr id="66627" name="Rectangle 67"/>
          <p:cNvSpPr>
            <a:spLocks noGrp="1" noChangeArrowheads="1"/>
          </p:cNvSpPr>
          <p:nvPr>
            <p:ph type="title" idx="4294967295"/>
          </p:nvPr>
        </p:nvSpPr>
        <p:spPr>
          <a:xfrm>
            <a:off x="1187625" y="0"/>
            <a:ext cx="2520280" cy="913284"/>
          </a:xfrm>
          <a:noFill/>
          <a:ln/>
        </p:spPr>
        <p:txBody>
          <a:bodyPr/>
          <a:lstStyle/>
          <a:p>
            <a:pPr algn="l"/>
            <a:r>
              <a:rPr lang="zh-CN" altLang="en-US" sz="3600" dirty="0">
                <a:latin typeface="+mn-ea"/>
                <a:ea typeface="+mn-ea"/>
              </a:rPr>
              <a:t>两段锁</a:t>
            </a:r>
            <a:r>
              <a:rPr lang="zh-CN" altLang="en-US" sz="3600" dirty="0" smtClean="0">
                <a:latin typeface="+mn-ea"/>
                <a:ea typeface="+mn-ea"/>
              </a:rPr>
              <a:t>协议</a:t>
            </a:r>
            <a:endParaRPr lang="zh-CN" altLang="en-US" sz="3600" dirty="0">
              <a:latin typeface="+mn-ea"/>
              <a:ea typeface="+mn-ea"/>
            </a:endParaRPr>
          </a:p>
        </p:txBody>
      </p:sp>
      <p:sp>
        <p:nvSpPr>
          <p:cNvPr id="66628" name="Rectangle 68"/>
          <p:cNvSpPr>
            <a:spLocks noChangeArrowheads="1"/>
          </p:cNvSpPr>
          <p:nvPr/>
        </p:nvSpPr>
        <p:spPr bwMode="auto">
          <a:xfrm>
            <a:off x="899592" y="841276"/>
            <a:ext cx="4536504" cy="489364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l">
              <a:lnSpc>
                <a:spcPct val="200000"/>
              </a:lnSpc>
              <a:spcBef>
                <a:spcPct val="20000"/>
              </a:spcBef>
              <a:buFont typeface="Wingdings" pitchFamily="2" charset="2"/>
              <a:buChar char="l"/>
            </a:pPr>
            <a:r>
              <a:rPr lang="zh-CN" altLang="en-US" sz="2600" dirty="0">
                <a:latin typeface="幼圆" panose="02010509060101010101" pitchFamily="49" charset="-122"/>
                <a:ea typeface="幼圆" panose="02010509060101010101" pitchFamily="49" charset="-122"/>
              </a:rPr>
              <a:t>如果不使用封锁，或者光对并发执行的事务加锁，对锁的申请和释放时间却不加控制，就不能保证事务执行的可串行性，数据库的一致状态仍有可能被破坏 </a:t>
            </a:r>
          </a:p>
        </p:txBody>
      </p:sp>
      <p:sp>
        <p:nvSpPr>
          <p:cNvPr id="5" name="椭圆 4"/>
          <p:cNvSpPr/>
          <p:nvPr/>
        </p:nvSpPr>
        <p:spPr>
          <a:xfrm>
            <a:off x="395536" y="193204"/>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5</a:t>
            </a:r>
            <a:endParaRPr lang="zh-CN" alt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6562"/>
                                        </p:tgtEl>
                                        <p:attrNameLst>
                                          <p:attrName>style.visibility</p:attrName>
                                        </p:attrNameLst>
                                      </p:cBhvr>
                                      <p:to>
                                        <p:strVal val="visible"/>
                                      </p:to>
                                    </p:set>
                                    <p:animEffect transition="in" filter="wipe(up)">
                                      <p:cBhvr>
                                        <p:cTn id="7" dur="500"/>
                                        <p:tgtEl>
                                          <p:spTgt spid="66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4294967295"/>
          </p:nvPr>
        </p:nvSpPr>
        <p:spPr>
          <a:xfrm>
            <a:off x="971600" y="934406"/>
            <a:ext cx="7992888" cy="2715182"/>
          </a:xfrm>
        </p:spPr>
        <p:txBody>
          <a:bodyPr>
            <a:noAutofit/>
          </a:bodyPr>
          <a:lstStyle/>
          <a:p>
            <a:pPr marL="457200" indent="-457200">
              <a:lnSpc>
                <a:spcPct val="120000"/>
              </a:lnSpc>
              <a:buFont typeface="Wingdings" panose="05000000000000000000" pitchFamily="2" charset="2"/>
              <a:buChar char="u"/>
            </a:pPr>
            <a:r>
              <a:rPr lang="zh-CN" altLang="en-US" sz="2800" b="1" dirty="0">
                <a:latin typeface="+mj-ea"/>
                <a:ea typeface="+mj-ea"/>
              </a:rPr>
              <a:t>封锁</a:t>
            </a:r>
            <a:r>
              <a:rPr lang="zh-CN" altLang="en-US" sz="2800" b="1" dirty="0" smtClean="0">
                <a:latin typeface="+mj-ea"/>
                <a:ea typeface="+mj-ea"/>
              </a:rPr>
              <a:t>协议：</a:t>
            </a:r>
            <a:r>
              <a:rPr lang="zh-CN" altLang="en-US" sz="2800" b="1" dirty="0" smtClean="0">
                <a:latin typeface="幼圆" panose="02010509060101010101" pitchFamily="49" charset="-122"/>
                <a:ea typeface="幼圆" panose="02010509060101010101" pitchFamily="49" charset="-122"/>
              </a:rPr>
              <a:t>运用</a:t>
            </a:r>
            <a:r>
              <a:rPr lang="zh-CN" altLang="en-US" sz="2800" b="1" dirty="0">
                <a:latin typeface="幼圆" panose="02010509060101010101" pitchFamily="49" charset="-122"/>
                <a:ea typeface="幼圆" panose="02010509060101010101" pitchFamily="49" charset="-122"/>
              </a:rPr>
              <a:t>封锁方法时，对数据对象加锁时需要约定一些规则 </a:t>
            </a:r>
          </a:p>
          <a:p>
            <a:pPr lvl="5">
              <a:lnSpc>
                <a:spcPct val="150000"/>
              </a:lnSpc>
              <a:buClrTx/>
              <a:buFont typeface="Wingdings" panose="05000000000000000000" pitchFamily="2" charset="2"/>
              <a:buChar char="Ø"/>
            </a:pPr>
            <a:r>
              <a:rPr lang="zh-CN" altLang="en-US" sz="2400" b="1" dirty="0" smtClean="0">
                <a:latin typeface="幼圆" panose="02010509060101010101" pitchFamily="49" charset="-122"/>
                <a:ea typeface="幼圆" panose="02010509060101010101" pitchFamily="49" charset="-122"/>
              </a:rPr>
              <a:t> 何时</a:t>
            </a:r>
            <a:r>
              <a:rPr lang="zh-CN" altLang="en-US" sz="2400" b="1" dirty="0">
                <a:latin typeface="幼圆" panose="02010509060101010101" pitchFamily="49" charset="-122"/>
                <a:ea typeface="幼圆" panose="02010509060101010101" pitchFamily="49" charset="-122"/>
              </a:rPr>
              <a:t>申请</a:t>
            </a:r>
            <a:r>
              <a:rPr lang="zh-CN" altLang="en-US" sz="2400" b="1" dirty="0" smtClean="0">
                <a:latin typeface="幼圆" panose="02010509060101010101" pitchFamily="49" charset="-122"/>
                <a:ea typeface="幼圆" panose="02010509060101010101" pitchFamily="49" charset="-122"/>
              </a:rPr>
              <a:t>封锁</a:t>
            </a:r>
            <a:endParaRPr lang="en-US" altLang="zh-CN" sz="2400" b="1" dirty="0" smtClean="0">
              <a:latin typeface="幼圆" panose="02010509060101010101" pitchFamily="49" charset="-122"/>
              <a:ea typeface="幼圆" panose="02010509060101010101" pitchFamily="49" charset="-122"/>
            </a:endParaRPr>
          </a:p>
          <a:p>
            <a:pPr lvl="5">
              <a:lnSpc>
                <a:spcPct val="150000"/>
              </a:lnSpc>
              <a:buClrTx/>
              <a:buFont typeface="Wingdings" panose="05000000000000000000" pitchFamily="2" charset="2"/>
              <a:buChar char="Ø"/>
            </a:pPr>
            <a:r>
              <a:rPr lang="en-US" altLang="zh-CN" sz="2400" b="1" dirty="0">
                <a:latin typeface="幼圆" panose="02010509060101010101" pitchFamily="49" charset="-122"/>
                <a:ea typeface="幼圆" panose="02010509060101010101" pitchFamily="49" charset="-122"/>
              </a:rPr>
              <a:t> </a:t>
            </a:r>
            <a:r>
              <a:rPr lang="zh-CN" altLang="en-US" sz="2400" b="1" dirty="0" smtClean="0">
                <a:latin typeface="幼圆" panose="02010509060101010101" pitchFamily="49" charset="-122"/>
                <a:ea typeface="幼圆" panose="02010509060101010101" pitchFamily="49" charset="-122"/>
              </a:rPr>
              <a:t>持</a:t>
            </a:r>
            <a:r>
              <a:rPr lang="zh-CN" altLang="en-US" sz="2400" b="1" dirty="0">
                <a:latin typeface="幼圆" panose="02010509060101010101" pitchFamily="49" charset="-122"/>
                <a:ea typeface="幼圆" panose="02010509060101010101" pitchFamily="49" charset="-122"/>
              </a:rPr>
              <a:t>锁</a:t>
            </a:r>
            <a:r>
              <a:rPr lang="zh-CN" altLang="en-US" sz="2400" b="1" dirty="0" smtClean="0">
                <a:latin typeface="幼圆" panose="02010509060101010101" pitchFamily="49" charset="-122"/>
                <a:ea typeface="幼圆" panose="02010509060101010101" pitchFamily="49" charset="-122"/>
              </a:rPr>
              <a:t>时间</a:t>
            </a:r>
            <a:endParaRPr lang="en-US" altLang="zh-CN" sz="2400" b="1" dirty="0" smtClean="0">
              <a:latin typeface="幼圆" panose="02010509060101010101" pitchFamily="49" charset="-122"/>
              <a:ea typeface="幼圆" panose="02010509060101010101" pitchFamily="49" charset="-122"/>
            </a:endParaRPr>
          </a:p>
          <a:p>
            <a:pPr lvl="5">
              <a:lnSpc>
                <a:spcPct val="150000"/>
              </a:lnSpc>
              <a:buClrTx/>
              <a:buFont typeface="Wingdings" panose="05000000000000000000" pitchFamily="2" charset="2"/>
              <a:buChar char="Ø"/>
            </a:pPr>
            <a:r>
              <a:rPr lang="en-US" altLang="zh-CN" sz="2400" b="1" dirty="0">
                <a:latin typeface="幼圆" panose="02010509060101010101" pitchFamily="49" charset="-122"/>
                <a:ea typeface="幼圆" panose="02010509060101010101" pitchFamily="49" charset="-122"/>
              </a:rPr>
              <a:t> </a:t>
            </a:r>
            <a:r>
              <a:rPr lang="zh-CN" altLang="en-US" sz="2400" b="1" dirty="0" smtClean="0">
                <a:latin typeface="幼圆" panose="02010509060101010101" pitchFamily="49" charset="-122"/>
                <a:ea typeface="幼圆" panose="02010509060101010101" pitchFamily="49" charset="-122"/>
              </a:rPr>
              <a:t>何时</a:t>
            </a:r>
            <a:r>
              <a:rPr lang="zh-CN" altLang="en-US" sz="2400" b="1" dirty="0">
                <a:latin typeface="幼圆" panose="02010509060101010101" pitchFamily="49" charset="-122"/>
                <a:ea typeface="幼圆" panose="02010509060101010101" pitchFamily="49" charset="-122"/>
              </a:rPr>
              <a:t>释放封锁</a:t>
            </a:r>
            <a:r>
              <a:rPr lang="zh-CN" altLang="en-US" sz="2400" b="1" dirty="0" smtClean="0">
                <a:latin typeface="幼圆" panose="02010509060101010101" pitchFamily="49" charset="-122"/>
                <a:ea typeface="幼圆" panose="02010509060101010101" pitchFamily="49" charset="-122"/>
              </a:rPr>
              <a:t>等</a:t>
            </a:r>
            <a:endParaRPr lang="zh-CN" altLang="en-US" sz="2400" b="1" dirty="0">
              <a:latin typeface="幼圆" panose="02010509060101010101" pitchFamily="49" charset="-122"/>
              <a:ea typeface="幼圆" panose="02010509060101010101" pitchFamily="49" charset="-122"/>
            </a:endParaRPr>
          </a:p>
        </p:txBody>
      </p:sp>
      <p:sp>
        <p:nvSpPr>
          <p:cNvPr id="4" name="Rectangle 67"/>
          <p:cNvSpPr txBox="1">
            <a:spLocks noChangeArrowheads="1"/>
          </p:cNvSpPr>
          <p:nvPr/>
        </p:nvSpPr>
        <p:spPr>
          <a:xfrm>
            <a:off x="1187625" y="0"/>
            <a:ext cx="2520280" cy="913284"/>
          </a:xfrm>
          <a:prstGeom prst="rect">
            <a:avLst/>
          </a:prstGeom>
          <a:noFill/>
          <a:ln/>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600" b="0" smtClean="0">
                <a:latin typeface="+mn-ea"/>
                <a:ea typeface="+mn-ea"/>
              </a:rPr>
              <a:t>两段锁协议</a:t>
            </a:r>
            <a:endParaRPr lang="zh-CN" altLang="en-US" sz="3600" b="0" dirty="0">
              <a:latin typeface="+mn-ea"/>
              <a:ea typeface="+mn-ea"/>
            </a:endParaRPr>
          </a:p>
        </p:txBody>
      </p:sp>
      <p:sp>
        <p:nvSpPr>
          <p:cNvPr id="5" name="椭圆 4"/>
          <p:cNvSpPr/>
          <p:nvPr/>
        </p:nvSpPr>
        <p:spPr>
          <a:xfrm>
            <a:off x="395536" y="193204"/>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5</a:t>
            </a:r>
            <a:endParaRPr lang="zh-CN" altLang="en-US" sz="3200" dirty="0"/>
          </a:p>
        </p:txBody>
      </p:sp>
      <p:sp>
        <p:nvSpPr>
          <p:cNvPr id="2" name="矩形 1"/>
          <p:cNvSpPr/>
          <p:nvPr/>
        </p:nvSpPr>
        <p:spPr>
          <a:xfrm>
            <a:off x="611560" y="3793604"/>
            <a:ext cx="8388424" cy="1846659"/>
          </a:xfrm>
          <a:prstGeom prst="rect">
            <a:avLst/>
          </a:prstGeom>
        </p:spPr>
        <p:txBody>
          <a:bodyPr wrap="square">
            <a:spAutoFit/>
          </a:bodyPr>
          <a:lstStyle/>
          <a:p>
            <a:pPr algn="l">
              <a:lnSpc>
                <a:spcPct val="150000"/>
              </a:lnSpc>
              <a:buFont typeface="Wingdings" panose="05000000000000000000" pitchFamily="2" charset="2"/>
              <a:buChar char="l"/>
            </a:pPr>
            <a:r>
              <a:rPr lang="zh-CN" altLang="en-US" sz="2800" dirty="0">
                <a:latin typeface="幼圆" panose="02010509060101010101" pitchFamily="49" charset="-122"/>
                <a:ea typeface="幼圆" panose="02010509060101010101" pitchFamily="49" charset="-122"/>
              </a:rPr>
              <a:t> </a:t>
            </a:r>
            <a:r>
              <a:rPr lang="zh-CN" altLang="en-US" sz="2800" dirty="0">
                <a:latin typeface="+mj-ea"/>
                <a:ea typeface="+mj-ea"/>
              </a:rPr>
              <a:t>两段封锁协议</a:t>
            </a:r>
            <a:r>
              <a:rPr lang="en-US" altLang="zh-CN" sz="2400" dirty="0">
                <a:latin typeface="幼圆" panose="02010509060101010101" pitchFamily="49" charset="-122"/>
                <a:ea typeface="幼圆" panose="02010509060101010101" pitchFamily="49" charset="-122"/>
              </a:rPr>
              <a:t>(Two-Phase Locking</a:t>
            </a:r>
            <a:r>
              <a:rPr lang="zh-CN" altLang="en-US" sz="2400" dirty="0">
                <a:latin typeface="幼圆" panose="02010509060101010101" pitchFamily="49" charset="-122"/>
                <a:ea typeface="幼圆" panose="02010509060101010101" pitchFamily="49" charset="-122"/>
              </a:rPr>
              <a:t>，简称</a:t>
            </a:r>
            <a:r>
              <a:rPr lang="en-US" altLang="zh-CN" sz="2400" dirty="0">
                <a:latin typeface="幼圆" panose="02010509060101010101" pitchFamily="49" charset="-122"/>
                <a:ea typeface="幼圆" panose="02010509060101010101" pitchFamily="49" charset="-122"/>
              </a:rPr>
              <a:t>2PL)</a:t>
            </a:r>
            <a:r>
              <a:rPr lang="zh-CN" altLang="en-US" sz="2400" dirty="0">
                <a:latin typeface="幼圆" panose="02010509060101010101" pitchFamily="49" charset="-122"/>
                <a:ea typeface="幼圆" panose="02010509060101010101" pitchFamily="49" charset="-122"/>
              </a:rPr>
              <a:t>是最常用的一种封锁协议，理论上证明使用两段封锁协议产生的是可串行化调度</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idx="4294967295"/>
          </p:nvPr>
        </p:nvSpPr>
        <p:spPr>
          <a:xfrm>
            <a:off x="1115616" y="1057300"/>
            <a:ext cx="8028384" cy="3528392"/>
          </a:xfrm>
        </p:spPr>
        <p:txBody>
          <a:bodyPr>
            <a:noAutofit/>
          </a:bodyPr>
          <a:lstStyle/>
          <a:p>
            <a:pPr>
              <a:lnSpc>
                <a:spcPct val="170000"/>
              </a:lnSpc>
              <a:buFont typeface="Wingdings" panose="05000000000000000000" pitchFamily="2" charset="2"/>
              <a:buChar char="u"/>
            </a:pPr>
            <a:r>
              <a:rPr lang="zh-CN" altLang="en-US" sz="2400" b="1" dirty="0" smtClean="0">
                <a:latin typeface="+mj-ea"/>
                <a:ea typeface="+mj-ea"/>
              </a:rPr>
              <a:t> 指</a:t>
            </a:r>
            <a:r>
              <a:rPr lang="zh-CN" altLang="en-US" sz="2400" b="1" dirty="0">
                <a:latin typeface="+mj-ea"/>
                <a:ea typeface="+mj-ea"/>
              </a:rPr>
              <a:t>所有事务必须分两个阶段对数据项加锁和解锁 </a:t>
            </a:r>
          </a:p>
          <a:p>
            <a:pPr lvl="3">
              <a:lnSpc>
                <a:spcPct val="170000"/>
              </a:lnSpc>
              <a:buClrTx/>
              <a:buFont typeface="Wingdings" panose="05000000000000000000" pitchFamily="2" charset="2"/>
              <a:buChar char="Ø"/>
            </a:pPr>
            <a:r>
              <a:rPr lang="zh-CN" altLang="en-US" sz="2400" b="1" dirty="0" smtClean="0">
                <a:latin typeface="幼圆" panose="02010509060101010101" pitchFamily="49" charset="-122"/>
                <a:ea typeface="幼圆" panose="02010509060101010101" pitchFamily="49" charset="-122"/>
              </a:rPr>
              <a:t> 在</a:t>
            </a:r>
            <a:r>
              <a:rPr lang="zh-CN" altLang="en-US" sz="2400" b="1" dirty="0">
                <a:latin typeface="幼圆" panose="02010509060101010101" pitchFamily="49" charset="-122"/>
                <a:ea typeface="幼圆" panose="02010509060101010101" pitchFamily="49" charset="-122"/>
              </a:rPr>
              <a:t>对任何数据进行读、写操作之前，事务首先要获得对该</a:t>
            </a:r>
            <a:r>
              <a:rPr lang="zh-CN" altLang="en-US" sz="2400" b="1" dirty="0" smtClean="0">
                <a:latin typeface="幼圆" panose="02010509060101010101" pitchFamily="49" charset="-122"/>
                <a:ea typeface="幼圆" panose="02010509060101010101" pitchFamily="49" charset="-122"/>
              </a:rPr>
              <a:t>数据</a:t>
            </a:r>
            <a:r>
              <a:rPr lang="zh-CN" altLang="en-US" sz="2400" b="1" dirty="0">
                <a:latin typeface="幼圆" panose="02010509060101010101" pitchFamily="49" charset="-122"/>
                <a:ea typeface="幼圆" panose="02010509060101010101" pitchFamily="49" charset="-122"/>
              </a:rPr>
              <a:t>的</a:t>
            </a:r>
            <a:r>
              <a:rPr lang="zh-CN" altLang="en-US" sz="2400" b="1" dirty="0" smtClean="0">
                <a:latin typeface="幼圆" panose="02010509060101010101" pitchFamily="49" charset="-122"/>
                <a:ea typeface="幼圆" panose="02010509060101010101" pitchFamily="49" charset="-122"/>
              </a:rPr>
              <a:t>封锁；</a:t>
            </a:r>
            <a:endParaRPr lang="en-US" altLang="zh-CN" sz="2400" b="1" dirty="0" smtClean="0">
              <a:latin typeface="幼圆" panose="02010509060101010101" pitchFamily="49" charset="-122"/>
              <a:ea typeface="幼圆" panose="02010509060101010101" pitchFamily="49" charset="-122"/>
            </a:endParaRPr>
          </a:p>
          <a:p>
            <a:pPr lvl="3">
              <a:lnSpc>
                <a:spcPct val="170000"/>
              </a:lnSpc>
              <a:buClrTx/>
              <a:buFont typeface="Wingdings" panose="05000000000000000000" pitchFamily="2" charset="2"/>
              <a:buChar char="Ø"/>
            </a:pPr>
            <a:r>
              <a:rPr lang="en-US" altLang="zh-CN" sz="2400" b="1" dirty="0">
                <a:latin typeface="幼圆" panose="02010509060101010101" pitchFamily="49" charset="-122"/>
                <a:ea typeface="幼圆" panose="02010509060101010101" pitchFamily="49" charset="-122"/>
              </a:rPr>
              <a:t> </a:t>
            </a:r>
            <a:r>
              <a:rPr lang="zh-CN" altLang="en-US" sz="2400" b="1" dirty="0" smtClean="0">
                <a:latin typeface="幼圆" panose="02010509060101010101" pitchFamily="49" charset="-122"/>
                <a:ea typeface="幼圆" panose="02010509060101010101" pitchFamily="49" charset="-122"/>
              </a:rPr>
              <a:t>在</a:t>
            </a:r>
            <a:r>
              <a:rPr lang="zh-CN" altLang="en-US" sz="2400" b="1" dirty="0">
                <a:latin typeface="幼圆" panose="02010509060101010101" pitchFamily="49" charset="-122"/>
                <a:ea typeface="幼圆" panose="02010509060101010101" pitchFamily="49" charset="-122"/>
              </a:rPr>
              <a:t>释放一个封锁之后，事务不再申请和获得任何其他</a:t>
            </a:r>
            <a:r>
              <a:rPr lang="zh-CN" altLang="en-US" sz="2400" b="1" dirty="0" smtClean="0">
                <a:latin typeface="幼圆" panose="02010509060101010101" pitchFamily="49" charset="-122"/>
                <a:ea typeface="幼圆" panose="02010509060101010101" pitchFamily="49" charset="-122"/>
              </a:rPr>
              <a:t>封锁</a:t>
            </a:r>
            <a:r>
              <a:rPr lang="zh-CN" altLang="en-US" sz="2400" b="1" dirty="0">
                <a:latin typeface="幼圆" panose="02010509060101010101" pitchFamily="49" charset="-122"/>
                <a:ea typeface="幼圆" panose="02010509060101010101" pitchFamily="49" charset="-122"/>
              </a:rPr>
              <a:t>。</a:t>
            </a:r>
            <a:endParaRPr lang="zh-CN" altLang="en-US" sz="2400" b="1" dirty="0">
              <a:latin typeface="幼圆" panose="02010509060101010101" pitchFamily="49" charset="-122"/>
              <a:ea typeface="幼圆" panose="02010509060101010101" pitchFamily="49" charset="-122"/>
            </a:endParaRPr>
          </a:p>
        </p:txBody>
      </p:sp>
      <p:sp>
        <p:nvSpPr>
          <p:cNvPr id="4" name="Rectangle 67"/>
          <p:cNvSpPr txBox="1">
            <a:spLocks noChangeArrowheads="1"/>
          </p:cNvSpPr>
          <p:nvPr/>
        </p:nvSpPr>
        <p:spPr>
          <a:xfrm>
            <a:off x="1187625" y="0"/>
            <a:ext cx="2520280" cy="913284"/>
          </a:xfrm>
          <a:prstGeom prst="rect">
            <a:avLst/>
          </a:prstGeom>
          <a:noFill/>
          <a:ln/>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600" b="0" smtClean="0">
                <a:latin typeface="+mn-ea"/>
                <a:ea typeface="+mn-ea"/>
              </a:rPr>
              <a:t>两段锁协议</a:t>
            </a:r>
            <a:endParaRPr lang="zh-CN" altLang="en-US" sz="3600" b="0" dirty="0">
              <a:latin typeface="+mn-ea"/>
              <a:ea typeface="+mn-ea"/>
            </a:endParaRPr>
          </a:p>
        </p:txBody>
      </p:sp>
      <p:sp>
        <p:nvSpPr>
          <p:cNvPr id="5" name="椭圆 4"/>
          <p:cNvSpPr/>
          <p:nvPr/>
        </p:nvSpPr>
        <p:spPr>
          <a:xfrm>
            <a:off x="395536" y="193204"/>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5</a:t>
            </a:r>
            <a:endParaRPr lang="zh-CN" alt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idx="4294967295"/>
          </p:nvPr>
        </p:nvSpPr>
        <p:spPr>
          <a:xfrm>
            <a:off x="1187625" y="1201316"/>
            <a:ext cx="7848871" cy="4320480"/>
          </a:xfrm>
        </p:spPr>
        <p:txBody>
          <a:bodyPr>
            <a:normAutofit/>
          </a:bodyPr>
          <a:lstStyle/>
          <a:p>
            <a:pPr>
              <a:lnSpc>
                <a:spcPct val="90000"/>
              </a:lnSpc>
            </a:pPr>
            <a:r>
              <a:rPr lang="zh-CN" altLang="en-US" sz="2600" b="1" dirty="0">
                <a:latin typeface="+mj-ea"/>
                <a:ea typeface="+mj-ea"/>
              </a:rPr>
              <a:t>“两段”锁的</a:t>
            </a:r>
            <a:r>
              <a:rPr lang="zh-CN" altLang="en-US" sz="2600" b="1" dirty="0" smtClean="0">
                <a:latin typeface="+mj-ea"/>
                <a:ea typeface="+mj-ea"/>
              </a:rPr>
              <a:t>含义</a:t>
            </a:r>
            <a:r>
              <a:rPr lang="en-US" altLang="zh-CN" sz="2600" b="1" dirty="0" smtClean="0">
                <a:latin typeface="+mj-ea"/>
                <a:ea typeface="+mj-ea"/>
              </a:rPr>
              <a:t>——</a:t>
            </a:r>
            <a:r>
              <a:rPr lang="zh-CN" altLang="en-US" sz="2600" b="1" dirty="0" smtClean="0">
                <a:latin typeface="幼圆" panose="02010509060101010101" pitchFamily="49" charset="-122"/>
                <a:ea typeface="幼圆" panose="02010509060101010101" pitchFamily="49" charset="-122"/>
              </a:rPr>
              <a:t>事务</a:t>
            </a:r>
            <a:r>
              <a:rPr lang="zh-CN" altLang="en-US" sz="2600" b="1" dirty="0">
                <a:latin typeface="幼圆" panose="02010509060101010101" pitchFamily="49" charset="-122"/>
                <a:ea typeface="幼圆" panose="02010509060101010101" pitchFamily="49" charset="-122"/>
              </a:rPr>
              <a:t>分为两个阶段</a:t>
            </a:r>
          </a:p>
          <a:p>
            <a:pPr>
              <a:lnSpc>
                <a:spcPct val="160000"/>
              </a:lnSpc>
              <a:buFont typeface="Wingdings" panose="05000000000000000000" pitchFamily="2" charset="2"/>
              <a:buChar char="u"/>
            </a:pPr>
            <a:r>
              <a:rPr lang="zh-CN" altLang="en-US" sz="2400" b="1" dirty="0">
                <a:latin typeface="幼圆" panose="02010509060101010101" pitchFamily="49" charset="-122"/>
                <a:ea typeface="幼圆" panose="02010509060101010101" pitchFamily="49" charset="-122"/>
              </a:rPr>
              <a:t> 第一阶段是获得封锁，也称为扩展阶段</a:t>
            </a:r>
          </a:p>
          <a:p>
            <a:pPr lvl="2">
              <a:lnSpc>
                <a:spcPct val="160000"/>
              </a:lnSpc>
              <a:buClrTx/>
              <a:buFont typeface="Wingdings" pitchFamily="2" charset="2"/>
              <a:buChar char="Ø"/>
            </a:pPr>
            <a:r>
              <a:rPr lang="zh-CN" altLang="en-US" sz="2400" dirty="0" smtClean="0">
                <a:latin typeface="幼圆" panose="02010509060101010101" pitchFamily="49" charset="-122"/>
                <a:ea typeface="幼圆" panose="02010509060101010101" pitchFamily="49" charset="-122"/>
              </a:rPr>
              <a:t> 事务</a:t>
            </a:r>
            <a:r>
              <a:rPr lang="zh-CN" altLang="en-US" sz="2400" dirty="0">
                <a:latin typeface="幼圆" panose="02010509060101010101" pitchFamily="49" charset="-122"/>
                <a:ea typeface="幼圆" panose="02010509060101010101" pitchFamily="49" charset="-122"/>
              </a:rPr>
              <a:t>可以申请获得任何数据项上的任何类型的锁，但是不能释放任何锁 </a:t>
            </a:r>
          </a:p>
          <a:p>
            <a:pPr>
              <a:lnSpc>
                <a:spcPct val="160000"/>
              </a:lnSpc>
              <a:buFont typeface="Wingdings" panose="05000000000000000000" pitchFamily="2" charset="2"/>
              <a:buChar char="u"/>
            </a:pPr>
            <a:r>
              <a:rPr lang="zh-CN" altLang="en-US" sz="2400" b="1" dirty="0">
                <a:latin typeface="幼圆" panose="02010509060101010101" pitchFamily="49" charset="-122"/>
                <a:ea typeface="幼圆" panose="02010509060101010101" pitchFamily="49" charset="-122"/>
              </a:rPr>
              <a:t> 第二阶段是释放封锁，也称为收缩阶段</a:t>
            </a:r>
          </a:p>
          <a:p>
            <a:pPr lvl="2">
              <a:lnSpc>
                <a:spcPct val="160000"/>
              </a:lnSpc>
              <a:buClrTx/>
              <a:buFont typeface="Wingdings" pitchFamily="2" charset="2"/>
              <a:buChar char="Ø"/>
            </a:pPr>
            <a:r>
              <a:rPr lang="zh-CN" altLang="en-US" sz="2400" dirty="0" smtClean="0">
                <a:latin typeface="幼圆" panose="02010509060101010101" pitchFamily="49" charset="-122"/>
                <a:ea typeface="幼圆" panose="02010509060101010101" pitchFamily="49" charset="-122"/>
              </a:rPr>
              <a:t> 事务</a:t>
            </a:r>
            <a:r>
              <a:rPr lang="zh-CN" altLang="en-US" sz="2400" dirty="0">
                <a:latin typeface="幼圆" panose="02010509060101010101" pitchFamily="49" charset="-122"/>
                <a:ea typeface="幼圆" panose="02010509060101010101" pitchFamily="49" charset="-122"/>
              </a:rPr>
              <a:t>可以释放任何数据项上的任何类型的锁，但是不能再申请任何锁 </a:t>
            </a:r>
          </a:p>
        </p:txBody>
      </p:sp>
      <p:sp>
        <p:nvSpPr>
          <p:cNvPr id="4" name="Rectangle 67"/>
          <p:cNvSpPr txBox="1">
            <a:spLocks noChangeArrowheads="1"/>
          </p:cNvSpPr>
          <p:nvPr/>
        </p:nvSpPr>
        <p:spPr>
          <a:xfrm>
            <a:off x="1187625" y="0"/>
            <a:ext cx="2520280" cy="913284"/>
          </a:xfrm>
          <a:prstGeom prst="rect">
            <a:avLst/>
          </a:prstGeom>
          <a:noFill/>
          <a:ln/>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600" b="0" smtClean="0">
                <a:latin typeface="+mn-ea"/>
                <a:ea typeface="+mn-ea"/>
              </a:rPr>
              <a:t>两段锁协议</a:t>
            </a:r>
            <a:endParaRPr lang="zh-CN" altLang="en-US" sz="3600" b="0" dirty="0">
              <a:latin typeface="+mn-ea"/>
              <a:ea typeface="+mn-ea"/>
            </a:endParaRPr>
          </a:p>
        </p:txBody>
      </p:sp>
      <p:sp>
        <p:nvSpPr>
          <p:cNvPr id="5" name="椭圆 4"/>
          <p:cNvSpPr/>
          <p:nvPr/>
        </p:nvSpPr>
        <p:spPr>
          <a:xfrm>
            <a:off x="395536" y="193204"/>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5</a:t>
            </a:r>
            <a:endParaRPr lang="zh-CN" alt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15616" y="1472505"/>
            <a:ext cx="5976664" cy="1384995"/>
          </a:xfrm>
          <a:prstGeom prst="rect">
            <a:avLst/>
          </a:prstGeom>
          <a:noFill/>
        </p:spPr>
        <p:txBody>
          <a:bodyPr wrap="square" rtlCol="0">
            <a:spAutoFit/>
          </a:bodyPr>
          <a:lstStyle/>
          <a:p>
            <a:pPr marL="285750" indent="-285750" algn="l">
              <a:lnSpc>
                <a:spcPct val="150000"/>
              </a:lnSpc>
              <a:buFont typeface="Wingdings" pitchFamily="2" charset="2"/>
              <a:buChar char="Ø"/>
            </a:pPr>
            <a:r>
              <a:rPr lang="zh-CN" altLang="en-US" sz="2800" dirty="0" smtClean="0">
                <a:latin typeface="幼圆" pitchFamily="49" charset="-122"/>
                <a:ea typeface="幼圆" pitchFamily="49" charset="-122"/>
              </a:rPr>
              <a:t>在对任何数据进行读、写操作前，首先申请并获得对该数据的封锁</a:t>
            </a:r>
            <a:endParaRPr lang="zh-CN" altLang="en-US" sz="2800" dirty="0">
              <a:latin typeface="幼圆" pitchFamily="49" charset="-122"/>
              <a:ea typeface="幼圆" pitchFamily="49" charset="-122"/>
            </a:endParaRPr>
          </a:p>
        </p:txBody>
      </p:sp>
      <p:sp>
        <p:nvSpPr>
          <p:cNvPr id="7" name="TextBox 6"/>
          <p:cNvSpPr txBox="1"/>
          <p:nvPr/>
        </p:nvSpPr>
        <p:spPr>
          <a:xfrm>
            <a:off x="1187624" y="3560737"/>
            <a:ext cx="5544616" cy="1384995"/>
          </a:xfrm>
          <a:prstGeom prst="rect">
            <a:avLst/>
          </a:prstGeom>
          <a:noFill/>
        </p:spPr>
        <p:txBody>
          <a:bodyPr wrap="square" rtlCol="0">
            <a:spAutoFit/>
          </a:bodyPr>
          <a:lstStyle/>
          <a:p>
            <a:pPr marL="285750" indent="-285750" algn="l">
              <a:lnSpc>
                <a:spcPct val="150000"/>
              </a:lnSpc>
              <a:buFont typeface="Wingdings" pitchFamily="2" charset="2"/>
              <a:buChar char="Ø"/>
            </a:pPr>
            <a:r>
              <a:rPr lang="zh-CN" altLang="en-US" sz="2800" dirty="0" smtClean="0">
                <a:latin typeface="幼圆" pitchFamily="49" charset="-122"/>
                <a:ea typeface="幼圆" pitchFamily="49" charset="-122"/>
              </a:rPr>
              <a:t>一个事务在释放一个封锁后，就不允许再申请任何封锁</a:t>
            </a:r>
            <a:endParaRPr lang="zh-CN" altLang="en-US" sz="2800" dirty="0">
              <a:latin typeface="幼圆" pitchFamily="49" charset="-122"/>
              <a:ea typeface="幼圆" pitchFamily="49" charset="-122"/>
            </a:endParaRPr>
          </a:p>
        </p:txBody>
      </p:sp>
      <p:grpSp>
        <p:nvGrpSpPr>
          <p:cNvPr id="2" name="组合 1"/>
          <p:cNvGrpSpPr/>
          <p:nvPr/>
        </p:nvGrpSpPr>
        <p:grpSpPr>
          <a:xfrm>
            <a:off x="7332375" y="1226863"/>
            <a:ext cx="624001" cy="4006901"/>
            <a:chOff x="7188359" y="915566"/>
            <a:chExt cx="624001" cy="3606211"/>
          </a:xfrm>
        </p:grpSpPr>
        <p:cxnSp>
          <p:nvCxnSpPr>
            <p:cNvPr id="24" name="直接连接符 23"/>
            <p:cNvCxnSpPr/>
            <p:nvPr/>
          </p:nvCxnSpPr>
          <p:spPr>
            <a:xfrm>
              <a:off x="7236296" y="2811581"/>
              <a:ext cx="576064" cy="0"/>
            </a:xfrm>
            <a:prstGeom prst="line">
              <a:avLst/>
            </a:prstGeom>
            <a:ln w="82550"/>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236296" y="915566"/>
              <a:ext cx="57606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7188359" y="4521777"/>
              <a:ext cx="57606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V="1">
              <a:off x="7476391" y="915566"/>
              <a:ext cx="0" cy="3838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7489374" y="2859782"/>
              <a:ext cx="0" cy="3838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7489374" y="2331919"/>
              <a:ext cx="0" cy="4558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7517637" y="4155926"/>
              <a:ext cx="0" cy="3658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278687" y="1396616"/>
              <a:ext cx="461665" cy="902555"/>
            </a:xfrm>
            <a:prstGeom prst="rect">
              <a:avLst/>
            </a:prstGeom>
            <a:noFill/>
          </p:spPr>
          <p:txBody>
            <a:bodyPr vert="eaVert" wrap="none" rtlCol="0">
              <a:spAutoFit/>
            </a:bodyPr>
            <a:lstStyle/>
            <a:p>
              <a:r>
                <a:rPr lang="zh-CN" altLang="en-US" dirty="0" smtClean="0"/>
                <a:t>扩展阶段</a:t>
              </a:r>
              <a:endParaRPr lang="zh-CN" altLang="en-US" dirty="0"/>
            </a:p>
          </p:txBody>
        </p:sp>
        <p:sp>
          <p:nvSpPr>
            <p:cNvPr id="32" name="TextBox 31"/>
            <p:cNvSpPr txBox="1"/>
            <p:nvPr/>
          </p:nvSpPr>
          <p:spPr>
            <a:xfrm>
              <a:off x="7258541" y="3204367"/>
              <a:ext cx="461665" cy="902555"/>
            </a:xfrm>
            <a:prstGeom prst="rect">
              <a:avLst/>
            </a:prstGeom>
            <a:noFill/>
          </p:spPr>
          <p:txBody>
            <a:bodyPr vert="eaVert" wrap="none" rtlCol="0">
              <a:spAutoFit/>
            </a:bodyPr>
            <a:lstStyle/>
            <a:p>
              <a:r>
                <a:rPr lang="zh-CN" altLang="en-US" dirty="0"/>
                <a:t>收缩</a:t>
              </a:r>
              <a:r>
                <a:rPr lang="zh-CN" altLang="en-US" dirty="0" smtClean="0"/>
                <a:t>阶段</a:t>
              </a:r>
              <a:endParaRPr lang="zh-CN" altLang="en-US" dirty="0"/>
            </a:p>
          </p:txBody>
        </p:sp>
      </p:grpSp>
      <p:sp>
        <p:nvSpPr>
          <p:cNvPr id="16" name="Rectangle 67"/>
          <p:cNvSpPr txBox="1">
            <a:spLocks noChangeArrowheads="1"/>
          </p:cNvSpPr>
          <p:nvPr/>
        </p:nvSpPr>
        <p:spPr>
          <a:xfrm>
            <a:off x="1187625" y="0"/>
            <a:ext cx="2520280" cy="913284"/>
          </a:xfrm>
          <a:prstGeom prst="rect">
            <a:avLst/>
          </a:prstGeom>
          <a:noFill/>
          <a:ln/>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600" b="0" smtClean="0">
                <a:latin typeface="+mn-ea"/>
                <a:ea typeface="+mn-ea"/>
              </a:rPr>
              <a:t>两段锁协议</a:t>
            </a:r>
            <a:endParaRPr lang="zh-CN" altLang="en-US" sz="3600" b="0" dirty="0">
              <a:latin typeface="+mn-ea"/>
              <a:ea typeface="+mn-ea"/>
            </a:endParaRPr>
          </a:p>
        </p:txBody>
      </p:sp>
      <p:sp>
        <p:nvSpPr>
          <p:cNvPr id="17" name="椭圆 16"/>
          <p:cNvSpPr/>
          <p:nvPr/>
        </p:nvSpPr>
        <p:spPr>
          <a:xfrm>
            <a:off x="395536" y="193204"/>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5</a:t>
            </a:r>
            <a:endParaRPr lang="zh-CN" altLang="en-US" sz="3200" dirty="0"/>
          </a:p>
        </p:txBody>
      </p:sp>
    </p:spTree>
    <p:extLst>
      <p:ext uri="{BB962C8B-B14F-4D97-AF65-F5344CB8AC3E}">
        <p14:creationId xmlns:p14="http://schemas.microsoft.com/office/powerpoint/2010/main" val="180759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36239" y="1802144"/>
            <a:ext cx="1728255" cy="3785652"/>
          </a:xfrm>
          <a:prstGeom prst="rect">
            <a:avLst/>
          </a:prstGeom>
          <a:noFill/>
          <a:ln>
            <a:solidFill>
              <a:schemeClr val="tx1"/>
            </a:solidFill>
            <a:prstDash val="dash"/>
          </a:ln>
        </p:spPr>
        <p:txBody>
          <a:bodyPr wrap="square" rtlCol="0">
            <a:spAutoFit/>
          </a:bodyPr>
          <a:lstStyle/>
          <a:p>
            <a:pPr>
              <a:lnSpc>
                <a:spcPct val="150000"/>
              </a:lnSpc>
              <a:spcBef>
                <a:spcPts val="1800"/>
              </a:spcBef>
            </a:pPr>
            <a:r>
              <a:rPr lang="en-US" altLang="zh-CN" sz="2000" dirty="0" err="1" smtClean="0"/>
              <a:t>Slock</a:t>
            </a:r>
            <a:r>
              <a:rPr lang="en-US" altLang="zh-CN" sz="2000" dirty="0" smtClean="0"/>
              <a:t>(A) </a:t>
            </a:r>
            <a:r>
              <a:rPr lang="en-US" altLang="zh-CN" sz="2000" dirty="0" err="1" smtClean="0"/>
              <a:t>Slock</a:t>
            </a:r>
            <a:r>
              <a:rPr lang="en-US" altLang="zh-CN" sz="2000" dirty="0" smtClean="0"/>
              <a:t>(B) </a:t>
            </a:r>
            <a:r>
              <a:rPr lang="en-US" altLang="zh-CN" sz="2000" dirty="0" err="1"/>
              <a:t>X</a:t>
            </a:r>
            <a:r>
              <a:rPr lang="en-US" altLang="zh-CN" sz="2000" dirty="0" err="1" smtClean="0"/>
              <a:t>lock</a:t>
            </a:r>
            <a:r>
              <a:rPr lang="en-US" altLang="zh-CN" sz="2000" dirty="0" smtClean="0"/>
              <a:t>(C)</a:t>
            </a:r>
          </a:p>
          <a:p>
            <a:pPr>
              <a:lnSpc>
                <a:spcPct val="150000"/>
              </a:lnSpc>
              <a:spcBef>
                <a:spcPts val="1800"/>
              </a:spcBef>
            </a:pPr>
            <a:endParaRPr lang="en-US" altLang="zh-CN" sz="2000" dirty="0"/>
          </a:p>
          <a:p>
            <a:pPr>
              <a:lnSpc>
                <a:spcPct val="150000"/>
              </a:lnSpc>
              <a:spcBef>
                <a:spcPts val="1800"/>
              </a:spcBef>
            </a:pPr>
            <a:r>
              <a:rPr lang="en-US" altLang="zh-CN" sz="2000" dirty="0" smtClean="0"/>
              <a:t> </a:t>
            </a:r>
            <a:r>
              <a:rPr lang="en-US" altLang="zh-CN" sz="2000" dirty="0" err="1"/>
              <a:t>U</a:t>
            </a:r>
            <a:r>
              <a:rPr lang="en-US" altLang="zh-CN" sz="2000" dirty="0" err="1" smtClean="0"/>
              <a:t>lock</a:t>
            </a:r>
            <a:r>
              <a:rPr lang="en-US" altLang="zh-CN" sz="2000" dirty="0" smtClean="0"/>
              <a:t>(A) </a:t>
            </a:r>
            <a:r>
              <a:rPr lang="en-US" altLang="zh-CN" sz="2000" dirty="0" err="1"/>
              <a:t>U</a:t>
            </a:r>
            <a:r>
              <a:rPr lang="en-US" altLang="zh-CN" sz="2000" dirty="0" err="1" smtClean="0"/>
              <a:t>lock</a:t>
            </a:r>
            <a:r>
              <a:rPr lang="en-US" altLang="zh-CN" sz="2000" dirty="0" smtClean="0"/>
              <a:t>(C) </a:t>
            </a:r>
            <a:r>
              <a:rPr lang="en-US" altLang="zh-CN" sz="2000" dirty="0" err="1"/>
              <a:t>U</a:t>
            </a:r>
            <a:r>
              <a:rPr lang="en-US" altLang="zh-CN" sz="2000" dirty="0" err="1" smtClean="0"/>
              <a:t>lock</a:t>
            </a:r>
            <a:r>
              <a:rPr lang="en-US" altLang="zh-CN" sz="2000" dirty="0" smtClean="0"/>
              <a:t>(B) </a:t>
            </a:r>
            <a:endParaRPr lang="zh-CN" altLang="en-US" sz="2000" dirty="0"/>
          </a:p>
        </p:txBody>
      </p:sp>
      <p:cxnSp>
        <p:nvCxnSpPr>
          <p:cNvPr id="6" name="直接连接符 5"/>
          <p:cNvCxnSpPr/>
          <p:nvPr/>
        </p:nvCxnSpPr>
        <p:spPr>
          <a:xfrm>
            <a:off x="1772170" y="3037899"/>
            <a:ext cx="864132" cy="0"/>
          </a:xfrm>
          <a:prstGeom prst="line">
            <a:avLst/>
          </a:prstGeom>
          <a:ln w="8255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772170" y="1837513"/>
            <a:ext cx="86413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772170" y="5593804"/>
            <a:ext cx="86413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025327" y="1957779"/>
            <a:ext cx="430887" cy="900246"/>
          </a:xfrm>
          <a:prstGeom prst="rect">
            <a:avLst/>
          </a:prstGeom>
          <a:noFill/>
        </p:spPr>
        <p:txBody>
          <a:bodyPr vert="eaVert" wrap="none" rtlCol="0">
            <a:spAutoFit/>
          </a:bodyPr>
          <a:lstStyle/>
          <a:p>
            <a:r>
              <a:rPr lang="zh-CN" altLang="en-US" sz="1600" dirty="0" smtClean="0"/>
              <a:t>扩展阶段</a:t>
            </a:r>
            <a:endParaRPr lang="zh-CN" altLang="en-US" sz="1600" dirty="0"/>
          </a:p>
        </p:txBody>
      </p:sp>
      <p:sp>
        <p:nvSpPr>
          <p:cNvPr id="14" name="TextBox 13"/>
          <p:cNvSpPr txBox="1"/>
          <p:nvPr/>
        </p:nvSpPr>
        <p:spPr>
          <a:xfrm>
            <a:off x="1995106" y="4513917"/>
            <a:ext cx="430887" cy="900246"/>
          </a:xfrm>
          <a:prstGeom prst="rect">
            <a:avLst/>
          </a:prstGeom>
          <a:noFill/>
        </p:spPr>
        <p:txBody>
          <a:bodyPr vert="eaVert" wrap="none" rtlCol="0">
            <a:spAutoFit/>
          </a:bodyPr>
          <a:lstStyle/>
          <a:p>
            <a:r>
              <a:rPr lang="zh-CN" altLang="en-US" sz="1600" dirty="0"/>
              <a:t>收缩</a:t>
            </a:r>
            <a:r>
              <a:rPr lang="zh-CN" altLang="en-US" sz="1600" dirty="0" smtClean="0"/>
              <a:t>阶段</a:t>
            </a:r>
            <a:endParaRPr lang="zh-CN" altLang="en-US" sz="1600" dirty="0"/>
          </a:p>
        </p:txBody>
      </p:sp>
      <p:sp>
        <p:nvSpPr>
          <p:cNvPr id="16" name="TextBox 15"/>
          <p:cNvSpPr txBox="1"/>
          <p:nvPr/>
        </p:nvSpPr>
        <p:spPr>
          <a:xfrm>
            <a:off x="1315450" y="1070409"/>
            <a:ext cx="1447832" cy="461665"/>
          </a:xfrm>
          <a:prstGeom prst="rect">
            <a:avLst/>
          </a:prstGeom>
          <a:noFill/>
        </p:spPr>
        <p:txBody>
          <a:bodyPr wrap="none" rtlCol="0">
            <a:spAutoFit/>
          </a:bodyPr>
          <a:lstStyle/>
          <a:p>
            <a:r>
              <a:rPr lang="zh-CN" altLang="en-US" sz="2400" dirty="0" smtClean="0">
                <a:latin typeface="+mj-ea"/>
                <a:ea typeface="+mj-ea"/>
              </a:rPr>
              <a:t>遵守</a:t>
            </a:r>
            <a:r>
              <a:rPr lang="en-US" altLang="zh-CN" sz="2400" dirty="0" smtClean="0">
                <a:latin typeface="+mj-ea"/>
                <a:ea typeface="+mj-ea"/>
              </a:rPr>
              <a:t>2PL:</a:t>
            </a:r>
            <a:endParaRPr lang="zh-CN" altLang="en-US" sz="2400" dirty="0">
              <a:latin typeface="+mj-ea"/>
              <a:ea typeface="+mj-ea"/>
            </a:endParaRPr>
          </a:p>
        </p:txBody>
      </p:sp>
      <p:sp>
        <p:nvSpPr>
          <p:cNvPr id="17" name="TextBox 16"/>
          <p:cNvSpPr txBox="1"/>
          <p:nvPr/>
        </p:nvSpPr>
        <p:spPr>
          <a:xfrm>
            <a:off x="5796136" y="1074705"/>
            <a:ext cx="1755610" cy="461665"/>
          </a:xfrm>
          <a:prstGeom prst="rect">
            <a:avLst/>
          </a:prstGeom>
          <a:noFill/>
        </p:spPr>
        <p:txBody>
          <a:bodyPr wrap="none" rtlCol="0">
            <a:spAutoFit/>
          </a:bodyPr>
          <a:lstStyle/>
          <a:p>
            <a:r>
              <a:rPr lang="zh-CN" altLang="en-US" sz="2400" dirty="0">
                <a:latin typeface="+mj-ea"/>
                <a:ea typeface="+mj-ea"/>
              </a:rPr>
              <a:t>不</a:t>
            </a:r>
            <a:r>
              <a:rPr lang="zh-CN" altLang="en-US" sz="2400" dirty="0" smtClean="0">
                <a:latin typeface="+mj-ea"/>
                <a:ea typeface="+mj-ea"/>
              </a:rPr>
              <a:t>遵守</a:t>
            </a:r>
            <a:r>
              <a:rPr lang="en-US" altLang="zh-CN" sz="2400" dirty="0" smtClean="0">
                <a:latin typeface="+mj-ea"/>
                <a:ea typeface="+mj-ea"/>
              </a:rPr>
              <a:t>2PL:</a:t>
            </a:r>
            <a:endParaRPr lang="zh-CN" altLang="en-US" sz="2400" dirty="0">
              <a:latin typeface="+mj-ea"/>
              <a:ea typeface="+mj-ea"/>
            </a:endParaRPr>
          </a:p>
        </p:txBody>
      </p:sp>
      <p:sp>
        <p:nvSpPr>
          <p:cNvPr id="19" name="TextBox 18"/>
          <p:cNvSpPr txBox="1"/>
          <p:nvPr/>
        </p:nvSpPr>
        <p:spPr>
          <a:xfrm>
            <a:off x="6084168" y="1808152"/>
            <a:ext cx="1584176" cy="3785652"/>
          </a:xfrm>
          <a:prstGeom prst="rect">
            <a:avLst/>
          </a:prstGeom>
          <a:noFill/>
          <a:ln>
            <a:solidFill>
              <a:schemeClr val="tx1"/>
            </a:solidFill>
            <a:prstDash val="dash"/>
          </a:ln>
        </p:spPr>
        <p:txBody>
          <a:bodyPr wrap="square" rtlCol="0">
            <a:spAutoFit/>
          </a:bodyPr>
          <a:lstStyle/>
          <a:p>
            <a:pPr>
              <a:lnSpc>
                <a:spcPct val="200000"/>
              </a:lnSpc>
            </a:pPr>
            <a:r>
              <a:rPr lang="en-US" altLang="zh-CN" sz="2000" dirty="0" err="1" smtClean="0"/>
              <a:t>Slock</a:t>
            </a:r>
            <a:r>
              <a:rPr lang="en-US" altLang="zh-CN" sz="2000" dirty="0" smtClean="0"/>
              <a:t>(A) </a:t>
            </a:r>
            <a:r>
              <a:rPr lang="en-US" altLang="zh-CN" sz="2000" dirty="0" err="1" smtClean="0"/>
              <a:t>Slock</a:t>
            </a:r>
            <a:r>
              <a:rPr lang="en-US" altLang="zh-CN" sz="2000" dirty="0" smtClean="0"/>
              <a:t>(B) </a:t>
            </a:r>
            <a:r>
              <a:rPr lang="en-US" altLang="zh-CN" sz="2000" dirty="0" err="1"/>
              <a:t>U</a:t>
            </a:r>
            <a:r>
              <a:rPr lang="en-US" altLang="zh-CN" sz="2000" dirty="0" err="1" smtClean="0"/>
              <a:t>lock</a:t>
            </a:r>
            <a:r>
              <a:rPr lang="en-US" altLang="zh-CN" sz="2000" dirty="0" smtClean="0"/>
              <a:t>(A) </a:t>
            </a:r>
            <a:r>
              <a:rPr lang="en-US" altLang="zh-CN" sz="2000" dirty="0" err="1" smtClean="0"/>
              <a:t>Xlock</a:t>
            </a:r>
            <a:r>
              <a:rPr lang="en-US" altLang="zh-CN" sz="2000" dirty="0" smtClean="0"/>
              <a:t>(C) </a:t>
            </a:r>
            <a:r>
              <a:rPr lang="en-US" altLang="zh-CN" sz="2000" dirty="0" err="1"/>
              <a:t>U</a:t>
            </a:r>
            <a:r>
              <a:rPr lang="en-US" altLang="zh-CN" sz="2000" dirty="0" err="1" smtClean="0"/>
              <a:t>lock</a:t>
            </a:r>
            <a:r>
              <a:rPr lang="en-US" altLang="zh-CN" sz="2000" dirty="0" smtClean="0"/>
              <a:t>(C) </a:t>
            </a:r>
            <a:r>
              <a:rPr lang="en-US" altLang="zh-CN" sz="2000" dirty="0" err="1"/>
              <a:t>U</a:t>
            </a:r>
            <a:r>
              <a:rPr lang="en-US" altLang="zh-CN" sz="2000" dirty="0" err="1" smtClean="0"/>
              <a:t>lock</a:t>
            </a:r>
            <a:r>
              <a:rPr lang="en-US" altLang="zh-CN" sz="2000" dirty="0" smtClean="0"/>
              <a:t>(B) </a:t>
            </a:r>
            <a:endParaRPr lang="zh-CN" altLang="en-US" sz="2000" dirty="0"/>
          </a:p>
        </p:txBody>
      </p:sp>
      <p:cxnSp>
        <p:nvCxnSpPr>
          <p:cNvPr id="30" name="直接箭头连接符 29"/>
          <p:cNvCxnSpPr/>
          <p:nvPr/>
        </p:nvCxnSpPr>
        <p:spPr>
          <a:xfrm flipH="1">
            <a:off x="7740352" y="3505572"/>
            <a:ext cx="576064"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a:off x="7740352" y="4033631"/>
            <a:ext cx="576064"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67"/>
          <p:cNvSpPr txBox="1">
            <a:spLocks noChangeArrowheads="1"/>
          </p:cNvSpPr>
          <p:nvPr/>
        </p:nvSpPr>
        <p:spPr>
          <a:xfrm>
            <a:off x="1187625" y="0"/>
            <a:ext cx="2520280" cy="913284"/>
          </a:xfrm>
          <a:prstGeom prst="rect">
            <a:avLst/>
          </a:prstGeom>
          <a:noFill/>
          <a:ln/>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600" b="0" smtClean="0">
                <a:latin typeface="+mn-ea"/>
                <a:ea typeface="+mn-ea"/>
              </a:rPr>
              <a:t>两段锁协议</a:t>
            </a:r>
            <a:endParaRPr lang="zh-CN" altLang="en-US" sz="3600" b="0" dirty="0">
              <a:latin typeface="+mn-ea"/>
              <a:ea typeface="+mn-ea"/>
            </a:endParaRPr>
          </a:p>
        </p:txBody>
      </p:sp>
      <p:sp>
        <p:nvSpPr>
          <p:cNvPr id="21" name="椭圆 20"/>
          <p:cNvSpPr/>
          <p:nvPr/>
        </p:nvSpPr>
        <p:spPr>
          <a:xfrm>
            <a:off x="395536" y="193204"/>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5</a:t>
            </a:r>
            <a:endParaRPr lang="zh-CN" altLang="en-US" sz="3200" dirty="0"/>
          </a:p>
        </p:txBody>
      </p:sp>
      <p:cxnSp>
        <p:nvCxnSpPr>
          <p:cNvPr id="29" name="直接连接符 28"/>
          <p:cNvCxnSpPr/>
          <p:nvPr/>
        </p:nvCxnSpPr>
        <p:spPr>
          <a:xfrm>
            <a:off x="1763688" y="4334043"/>
            <a:ext cx="864132" cy="0"/>
          </a:xfrm>
          <a:prstGeom prst="line">
            <a:avLst/>
          </a:prstGeom>
          <a:ln w="825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0800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up)">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additive="base">
                                        <p:cTn id="17" dur="500" fill="hold"/>
                                        <p:tgtEl>
                                          <p:spTgt spid="30"/>
                                        </p:tgtEl>
                                        <p:attrNameLst>
                                          <p:attrName>ppt_x</p:attrName>
                                        </p:attrNameLst>
                                      </p:cBhvr>
                                      <p:tavLst>
                                        <p:tav tm="0">
                                          <p:val>
                                            <p:strVal val="1+#ppt_w/2"/>
                                          </p:val>
                                        </p:tav>
                                        <p:tav tm="100000">
                                          <p:val>
                                            <p:strVal val="#ppt_x"/>
                                          </p:val>
                                        </p:tav>
                                      </p:tavLst>
                                    </p:anim>
                                    <p:anim calcmode="lin" valueType="num">
                                      <p:cBhvr additive="base">
                                        <p:cTn id="18" dur="500" fill="hold"/>
                                        <p:tgtEl>
                                          <p:spTgt spid="30"/>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1+#ppt_w/2"/>
                                          </p:val>
                                        </p:tav>
                                        <p:tav tm="100000">
                                          <p:val>
                                            <p:strVal val="#ppt_x"/>
                                          </p:val>
                                        </p:tav>
                                      </p:tavLst>
                                    </p:anim>
                                    <p:anim calcmode="lin" valueType="num">
                                      <p:cBhvr additive="base">
                                        <p:cTn id="22"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039877"/>
            <a:ext cx="7920880" cy="1169551"/>
          </a:xfrm>
          <a:prstGeom prst="rect">
            <a:avLst/>
          </a:prstGeom>
          <a:noFill/>
        </p:spPr>
        <p:txBody>
          <a:bodyPr wrap="square" rtlCol="0">
            <a:spAutoFit/>
          </a:bodyPr>
          <a:lstStyle/>
          <a:p>
            <a:pPr algn="l"/>
            <a:r>
              <a:rPr lang="zh-CN" altLang="en-US" sz="2800" dirty="0" smtClean="0">
                <a:latin typeface="+mj-ea"/>
                <a:ea typeface="+mj-ea"/>
              </a:rPr>
              <a:t>定理：</a:t>
            </a:r>
            <a:r>
              <a:rPr lang="zh-CN" altLang="en-US" sz="2800" dirty="0" smtClean="0">
                <a:latin typeface="幼圆" pitchFamily="49" charset="-122"/>
                <a:ea typeface="幼圆" pitchFamily="49" charset="-122"/>
              </a:rPr>
              <a:t>若并发的事务都遵守</a:t>
            </a:r>
            <a:r>
              <a:rPr lang="en-US" altLang="zh-CN" sz="2800" dirty="0" smtClean="0">
                <a:latin typeface="幼圆" pitchFamily="49" charset="-122"/>
                <a:ea typeface="幼圆" pitchFamily="49" charset="-122"/>
              </a:rPr>
              <a:t>2PL</a:t>
            </a:r>
            <a:r>
              <a:rPr lang="zh-CN" altLang="en-US" sz="2800" dirty="0" smtClean="0">
                <a:latin typeface="幼圆" pitchFamily="49" charset="-122"/>
                <a:ea typeface="幼圆" pitchFamily="49" charset="-122"/>
              </a:rPr>
              <a:t>， 则这些事务的 </a:t>
            </a:r>
            <a:endParaRPr lang="en-US" altLang="zh-CN" sz="2800" dirty="0" smtClean="0">
              <a:latin typeface="幼圆" pitchFamily="49" charset="-122"/>
              <a:ea typeface="幼圆" pitchFamily="49" charset="-122"/>
            </a:endParaRPr>
          </a:p>
          <a:p>
            <a:pPr algn="l">
              <a:lnSpc>
                <a:spcPct val="150000"/>
              </a:lnSpc>
            </a:pPr>
            <a:r>
              <a:rPr lang="zh-CN" altLang="en-US" sz="2800" dirty="0" smtClean="0">
                <a:latin typeface="幼圆" pitchFamily="49" charset="-122"/>
                <a:ea typeface="幼圆" pitchFamily="49" charset="-122"/>
              </a:rPr>
              <a:t>      任何并发调度都是可串行化的</a:t>
            </a:r>
            <a:endParaRPr lang="zh-CN" altLang="en-US" sz="2800" dirty="0">
              <a:latin typeface="幼圆" pitchFamily="49" charset="-122"/>
              <a:ea typeface="幼圆" pitchFamily="49" charset="-122"/>
            </a:endParaRPr>
          </a:p>
        </p:txBody>
      </p:sp>
      <p:sp>
        <p:nvSpPr>
          <p:cNvPr id="5" name="TextBox 4"/>
          <p:cNvSpPr txBox="1"/>
          <p:nvPr/>
        </p:nvSpPr>
        <p:spPr>
          <a:xfrm>
            <a:off x="2195736" y="2382019"/>
            <a:ext cx="1492716" cy="523220"/>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zh-CN" altLang="en-US" sz="2800" dirty="0" smtClean="0"/>
              <a:t>遵守</a:t>
            </a:r>
            <a:r>
              <a:rPr lang="en-US" altLang="zh-CN" sz="2800" dirty="0" smtClean="0"/>
              <a:t>2PL</a:t>
            </a:r>
            <a:endParaRPr lang="zh-CN" altLang="en-US" sz="2800" dirty="0"/>
          </a:p>
        </p:txBody>
      </p:sp>
      <mc:AlternateContent xmlns:mc="http://schemas.openxmlformats.org/markup-compatibility/2006" xmlns:a14="http://schemas.microsoft.com/office/drawing/2010/main">
        <mc:Choice Requires="a14">
          <p:sp>
            <p:nvSpPr>
              <p:cNvPr id="6" name="TextBox 5"/>
              <p:cNvSpPr txBox="1"/>
              <p:nvPr/>
            </p:nvSpPr>
            <p:spPr>
              <a:xfrm>
                <a:off x="3607219" y="2281436"/>
                <a:ext cx="1162957"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3600" i="1" smtClean="0">
                          <a:latin typeface="Cambria Math"/>
                        </a:rPr>
                        <m:t>⟹</m:t>
                      </m:r>
                    </m:oMath>
                  </m:oMathPara>
                </a14:m>
                <a:endParaRPr lang="zh-CN" altLang="en-US" sz="3600" dirty="0"/>
              </a:p>
            </p:txBody>
          </p:sp>
        </mc:Choice>
        <mc:Fallback xmlns="">
          <p:sp>
            <p:nvSpPr>
              <p:cNvPr id="6" name="TextBox 5"/>
              <p:cNvSpPr txBox="1">
                <a:spLocks noRot="1" noChangeAspect="1" noMove="1" noResize="1" noEditPoints="1" noAdjustHandles="1" noChangeArrowheads="1" noChangeShapeType="1" noTextEdit="1"/>
              </p:cNvSpPr>
              <p:nvPr/>
            </p:nvSpPr>
            <p:spPr>
              <a:xfrm>
                <a:off x="3607219" y="2281436"/>
                <a:ext cx="1162957" cy="646331"/>
              </a:xfrm>
              <a:prstGeom prst="rect">
                <a:avLst/>
              </a:prstGeom>
              <a:blipFill rotWithShape="1">
                <a:blip r:embed="rId2"/>
                <a:stretch>
                  <a:fillRect/>
                </a:stretch>
              </a:blipFill>
            </p:spPr>
            <p:txBody>
              <a:bodyPr/>
              <a:lstStyle/>
              <a:p>
                <a:r>
                  <a:rPr lang="zh-CN" altLang="en-US">
                    <a:noFill/>
                  </a:rPr>
                  <a:t> </a:t>
                </a:r>
              </a:p>
            </p:txBody>
          </p:sp>
        </mc:Fallback>
      </mc:AlternateContent>
      <p:sp>
        <p:nvSpPr>
          <p:cNvPr id="7" name="TextBox 6"/>
          <p:cNvSpPr txBox="1"/>
          <p:nvPr/>
        </p:nvSpPr>
        <p:spPr>
          <a:xfrm>
            <a:off x="4552548" y="2406288"/>
            <a:ext cx="2348720" cy="523220"/>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zh-CN" altLang="en-US" sz="2800" dirty="0" smtClean="0"/>
              <a:t>调度可串行化</a:t>
            </a:r>
            <a:endParaRPr lang="zh-CN" altLang="en-US" sz="2800" dirty="0"/>
          </a:p>
        </p:txBody>
      </p:sp>
      <p:sp>
        <p:nvSpPr>
          <p:cNvPr id="8" name="Rectangle 67"/>
          <p:cNvSpPr txBox="1">
            <a:spLocks noChangeArrowheads="1"/>
          </p:cNvSpPr>
          <p:nvPr/>
        </p:nvSpPr>
        <p:spPr>
          <a:xfrm>
            <a:off x="1187625" y="0"/>
            <a:ext cx="2520280" cy="913284"/>
          </a:xfrm>
          <a:prstGeom prst="rect">
            <a:avLst/>
          </a:prstGeom>
          <a:noFill/>
          <a:ln/>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600" b="0" smtClean="0">
                <a:latin typeface="+mn-ea"/>
                <a:ea typeface="+mn-ea"/>
              </a:rPr>
              <a:t>两段锁协议</a:t>
            </a:r>
            <a:endParaRPr lang="zh-CN" altLang="en-US" sz="3600" b="0" dirty="0">
              <a:latin typeface="+mn-ea"/>
              <a:ea typeface="+mn-ea"/>
            </a:endParaRPr>
          </a:p>
        </p:txBody>
      </p:sp>
      <p:sp>
        <p:nvSpPr>
          <p:cNvPr id="9" name="椭圆 8"/>
          <p:cNvSpPr/>
          <p:nvPr/>
        </p:nvSpPr>
        <p:spPr>
          <a:xfrm>
            <a:off x="395536" y="193204"/>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5</a:t>
            </a:r>
            <a:endParaRPr lang="zh-CN" altLang="en-US" sz="3200" dirty="0"/>
          </a:p>
        </p:txBody>
      </p:sp>
      <p:sp>
        <p:nvSpPr>
          <p:cNvPr id="10" name="矩形 9"/>
          <p:cNvSpPr/>
          <p:nvPr/>
        </p:nvSpPr>
        <p:spPr>
          <a:xfrm>
            <a:off x="1115616" y="2929508"/>
            <a:ext cx="7632848" cy="2813078"/>
          </a:xfrm>
          <a:prstGeom prst="rect">
            <a:avLst/>
          </a:prstGeom>
        </p:spPr>
        <p:txBody>
          <a:bodyPr wrap="square">
            <a:spAutoFit/>
          </a:bodyPr>
          <a:lstStyle/>
          <a:p>
            <a:pPr algn="l">
              <a:lnSpc>
                <a:spcPct val="170000"/>
              </a:lnSpc>
              <a:buFont typeface="Wingdings" panose="05000000000000000000" pitchFamily="2" charset="2"/>
              <a:buChar char="Ø"/>
            </a:pPr>
            <a:r>
              <a:rPr lang="zh-CN" altLang="en-US" sz="2600" b="0" dirty="0">
                <a:latin typeface="幼圆" panose="02010509060101010101" pitchFamily="49" charset="-122"/>
                <a:ea typeface="幼圆" panose="02010509060101010101" pitchFamily="49" charset="-122"/>
              </a:rPr>
              <a:t> 若并发事务都遵守两段锁协议，则对这些事务的任何并发</a:t>
            </a:r>
            <a:r>
              <a:rPr lang="zh-CN" altLang="en-US" sz="2600" b="0" dirty="0" smtClean="0">
                <a:latin typeface="幼圆" panose="02010509060101010101" pitchFamily="49" charset="-122"/>
                <a:ea typeface="幼圆" panose="02010509060101010101" pitchFamily="49" charset="-122"/>
              </a:rPr>
              <a:t>调度</a:t>
            </a:r>
            <a:r>
              <a:rPr lang="zh-CN" altLang="en-US" sz="2600" b="0" dirty="0">
                <a:latin typeface="幼圆" panose="02010509060101010101" pitchFamily="49" charset="-122"/>
                <a:ea typeface="幼圆" panose="02010509060101010101" pitchFamily="49" charset="-122"/>
              </a:rPr>
              <a:t>策略都是可串行化的</a:t>
            </a:r>
            <a:endParaRPr lang="en-US" altLang="zh-CN" sz="2600" b="0" dirty="0">
              <a:latin typeface="幼圆" panose="02010509060101010101" pitchFamily="49" charset="-122"/>
              <a:ea typeface="幼圆" panose="02010509060101010101" pitchFamily="49" charset="-122"/>
            </a:endParaRPr>
          </a:p>
          <a:p>
            <a:pPr algn="l">
              <a:lnSpc>
                <a:spcPct val="170000"/>
              </a:lnSpc>
              <a:buFont typeface="Wingdings" panose="05000000000000000000" pitchFamily="2" charset="2"/>
              <a:buChar char="Ø"/>
            </a:pPr>
            <a:r>
              <a:rPr lang="en-US" altLang="zh-CN" sz="2600" b="0" dirty="0">
                <a:latin typeface="幼圆" panose="02010509060101010101" pitchFamily="49" charset="-122"/>
                <a:ea typeface="幼圆" panose="02010509060101010101" pitchFamily="49" charset="-122"/>
              </a:rPr>
              <a:t> </a:t>
            </a:r>
            <a:r>
              <a:rPr lang="zh-CN" altLang="en-US" sz="2600" b="0" dirty="0">
                <a:latin typeface="幼圆" panose="02010509060101010101" pitchFamily="49" charset="-122"/>
                <a:ea typeface="幼圆" panose="02010509060101010101" pitchFamily="49" charset="-122"/>
              </a:rPr>
              <a:t>若并发事务的一个调度是可串行化的，不一定所有事务都</a:t>
            </a:r>
            <a:r>
              <a:rPr lang="zh-CN" altLang="en-US" sz="2600" b="0" dirty="0" smtClean="0">
                <a:latin typeface="幼圆" panose="02010509060101010101" pitchFamily="49" charset="-122"/>
                <a:ea typeface="幼圆" panose="02010509060101010101" pitchFamily="49" charset="-122"/>
              </a:rPr>
              <a:t>符合</a:t>
            </a:r>
            <a:r>
              <a:rPr lang="zh-CN" altLang="en-US" sz="2600" b="0" dirty="0">
                <a:latin typeface="幼圆" panose="02010509060101010101" pitchFamily="49" charset="-122"/>
                <a:ea typeface="幼圆" panose="02010509060101010101" pitchFamily="49" charset="-122"/>
              </a:rPr>
              <a:t>两段锁协议 </a:t>
            </a:r>
          </a:p>
        </p:txBody>
      </p:sp>
    </p:spTree>
    <p:extLst>
      <p:ext uri="{BB962C8B-B14F-4D97-AF65-F5344CB8AC3E}">
        <p14:creationId xmlns:p14="http://schemas.microsoft.com/office/powerpoint/2010/main" val="883725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7" grpId="0" animBg="1"/>
      <p:bldP spid="1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683" name="Group 3"/>
          <p:cNvGraphicFramePr>
            <a:graphicFrameLocks noGrp="1"/>
          </p:cNvGraphicFramePr>
          <p:nvPr>
            <p:ph type="tbl" idx="4294967295"/>
            <p:extLst>
              <p:ext uri="{D42A27DB-BD31-4B8C-83A1-F6EECF244321}">
                <p14:modId xmlns:p14="http://schemas.microsoft.com/office/powerpoint/2010/main" val="3272797515"/>
              </p:ext>
            </p:extLst>
          </p:nvPr>
        </p:nvGraphicFramePr>
        <p:xfrm>
          <a:off x="5868144" y="918044"/>
          <a:ext cx="2520280" cy="4819776"/>
        </p:xfrm>
        <a:graphic>
          <a:graphicData uri="http://schemas.openxmlformats.org/drawingml/2006/table">
            <a:tbl>
              <a:tblPr>
                <a:tableStyleId>{0505E3EF-67EA-436B-97B2-0124C06EBD24}</a:tableStyleId>
              </a:tblPr>
              <a:tblGrid>
                <a:gridCol w="1401095"/>
                <a:gridCol w="1119185"/>
              </a:tblGrid>
              <a:tr h="244728">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zh-CN" altLang="en-US" sz="1000" b="1" u="none" strike="noStrike" cap="none" normalizeH="0" baseline="0" dirty="0" smtClean="0">
                          <a:ln>
                            <a:noFill/>
                          </a:ln>
                          <a:effectLst/>
                          <a:latin typeface="+mj-ea"/>
                          <a:ea typeface="+mj-ea"/>
                        </a:rPr>
                        <a:t>事务</a:t>
                      </a:r>
                      <a:r>
                        <a:rPr kumimoji="0" lang="en-US" sz="1000" b="1" u="none" strike="noStrike" cap="none" normalizeH="0" baseline="0" dirty="0" smtClean="0">
                          <a:ln>
                            <a:noFill/>
                          </a:ln>
                          <a:effectLst/>
                          <a:latin typeface="+mj-ea"/>
                          <a:ea typeface="+mj-ea"/>
                        </a:rPr>
                        <a:t>T</a:t>
                      </a:r>
                      <a:r>
                        <a:rPr kumimoji="0" lang="en-US" sz="1000" b="1" u="none" strike="noStrike" cap="none" normalizeH="0" baseline="-30000" dirty="0" smtClean="0">
                          <a:ln>
                            <a:noFill/>
                          </a:ln>
                          <a:effectLst/>
                          <a:latin typeface="+mj-ea"/>
                          <a:ea typeface="+mj-ea"/>
                        </a:rPr>
                        <a:t>1</a:t>
                      </a:r>
                      <a:endParaRPr kumimoji="0" lang="en-US" sz="1000" b="1" i="0" u="none" strike="noStrike" cap="none" normalizeH="0" baseline="0" dirty="0" smtClean="0">
                        <a:ln>
                          <a:noFill/>
                        </a:ln>
                        <a:solidFill>
                          <a:schemeClr val="tx1"/>
                        </a:solidFill>
                        <a:effectLst/>
                        <a:latin typeface="+mj-ea"/>
                        <a:ea typeface="+mj-ea"/>
                      </a:endParaRPr>
                    </a:p>
                  </a:txBody>
                  <a:tcPr marT="38100" marB="3810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zh-CN" altLang="en-US" sz="1000" b="1" u="none" strike="noStrike" cap="none" normalizeH="0" baseline="0" dirty="0" smtClean="0">
                          <a:ln>
                            <a:noFill/>
                          </a:ln>
                          <a:effectLst/>
                          <a:latin typeface="+mj-ea"/>
                          <a:ea typeface="+mj-ea"/>
                        </a:rPr>
                        <a:t>事务</a:t>
                      </a:r>
                      <a:r>
                        <a:rPr kumimoji="0" lang="en-US" sz="1000" b="1" u="none" strike="noStrike" cap="none" normalizeH="0" baseline="0" dirty="0" smtClean="0">
                          <a:ln>
                            <a:noFill/>
                          </a:ln>
                          <a:effectLst/>
                          <a:latin typeface="+mj-ea"/>
                          <a:ea typeface="+mj-ea"/>
                        </a:rPr>
                        <a:t>T</a:t>
                      </a:r>
                      <a:r>
                        <a:rPr kumimoji="0" lang="en-US" sz="1000" b="1" u="none" strike="noStrike" cap="none" normalizeH="0" baseline="-30000" dirty="0" smtClean="0">
                          <a:ln>
                            <a:noFill/>
                          </a:ln>
                          <a:effectLst/>
                          <a:latin typeface="+mj-ea"/>
                          <a:ea typeface="+mj-ea"/>
                        </a:rPr>
                        <a:t>2</a:t>
                      </a:r>
                      <a:endParaRPr kumimoji="0" lang="en-US" sz="1000" b="1" i="0" u="none" strike="noStrike" cap="none" normalizeH="0" baseline="0" dirty="0" smtClean="0">
                        <a:ln>
                          <a:noFill/>
                        </a:ln>
                        <a:solidFill>
                          <a:schemeClr val="tx1"/>
                        </a:solidFill>
                        <a:effectLst/>
                        <a:latin typeface="+mj-ea"/>
                        <a:ea typeface="+mj-ea"/>
                      </a:endParaRPr>
                    </a:p>
                  </a:txBody>
                  <a:tcPr marT="38100" marB="38100" horzOverflow="overflow"/>
                </a:tc>
              </a:tr>
              <a:tr h="233054">
                <a:tc>
                  <a:txBody>
                    <a:bodyPr/>
                    <a:lstStyle/>
                    <a:p>
                      <a:pPr marL="0" marR="0" lvl="0" indent="0" algn="l" defTabSz="914400" rtl="0" eaLnBrk="1" fontAlgn="base" latinLnBrk="0" hangingPunct="1">
                        <a:lnSpc>
                          <a:spcPct val="90000"/>
                        </a:lnSpc>
                        <a:spcBef>
                          <a:spcPct val="0"/>
                        </a:spcBef>
                        <a:spcAft>
                          <a:spcPct val="0"/>
                        </a:spcAft>
                        <a:buClrTx/>
                        <a:buSzTx/>
                        <a:buFont typeface="Wingdings" pitchFamily="2" charset="2"/>
                        <a:buNone/>
                        <a:tabLst/>
                      </a:pPr>
                      <a:r>
                        <a:rPr kumimoji="0" lang="en-US" sz="1200" b="1" u="none" strike="noStrike" cap="none" normalizeH="0" baseline="0" dirty="0" err="1" smtClean="0">
                          <a:ln>
                            <a:noFill/>
                          </a:ln>
                          <a:effectLst/>
                          <a:latin typeface="+mj-ea"/>
                          <a:ea typeface="+mj-ea"/>
                        </a:rPr>
                        <a:t>Slock</a:t>
                      </a:r>
                      <a:r>
                        <a:rPr kumimoji="0" lang="en-US" sz="1200" b="1" u="none" strike="noStrike" cap="none" normalizeH="0" baseline="0" dirty="0" smtClean="0">
                          <a:ln>
                            <a:noFill/>
                          </a:ln>
                          <a:effectLst/>
                          <a:latin typeface="+mj-ea"/>
                          <a:ea typeface="+mj-ea"/>
                        </a:rPr>
                        <a:t>(A)</a:t>
                      </a:r>
                      <a:endParaRPr kumimoji="0" lang="en-US" sz="1200" b="1" i="0" u="none" strike="noStrike" cap="none" normalizeH="0" baseline="0" dirty="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90000"/>
                        </a:lnSpc>
                        <a:spcBef>
                          <a:spcPct val="20000"/>
                        </a:spcBef>
                        <a:spcAft>
                          <a:spcPct val="0"/>
                        </a:spcAft>
                        <a:buClr>
                          <a:schemeClr val="hlink"/>
                        </a:buClr>
                        <a:buSzTx/>
                        <a:buFont typeface="Wingdings" pitchFamily="2" charset="2"/>
                        <a:buNone/>
                        <a:tabLst/>
                      </a:pPr>
                      <a:endParaRPr kumimoji="0" lang="zh-CN" altLang="zh-CN" sz="1200" b="1" i="0" u="none" strike="noStrike" cap="none" normalizeH="0" baseline="0" smtClean="0">
                        <a:ln>
                          <a:noFill/>
                        </a:ln>
                        <a:solidFill>
                          <a:schemeClr val="tx1"/>
                        </a:solidFill>
                        <a:effectLst/>
                        <a:latin typeface="+mj-ea"/>
                        <a:ea typeface="+mj-ea"/>
                      </a:endParaRPr>
                    </a:p>
                  </a:txBody>
                  <a:tcPr marT="38100" marB="38100" horzOverflow="overflow"/>
                </a:tc>
              </a:tr>
              <a:tr h="233054">
                <a:tc>
                  <a:txBody>
                    <a:bodyPr/>
                    <a:lstStyle/>
                    <a:p>
                      <a:pPr marL="0" marR="0" lvl="0" indent="0" algn="l" defTabSz="914400" rtl="0" eaLnBrk="1" fontAlgn="base" latinLnBrk="0" hangingPunct="1">
                        <a:lnSpc>
                          <a:spcPct val="90000"/>
                        </a:lnSpc>
                        <a:spcBef>
                          <a:spcPct val="0"/>
                        </a:spcBef>
                        <a:spcAft>
                          <a:spcPct val="0"/>
                        </a:spcAft>
                        <a:buClrTx/>
                        <a:buSzTx/>
                        <a:buFont typeface="Wingdings" pitchFamily="2" charset="2"/>
                        <a:buNone/>
                        <a:tabLst/>
                      </a:pPr>
                      <a:r>
                        <a:rPr kumimoji="0" lang="en-US" sz="1200" b="1" u="none" strike="noStrike" cap="none" normalizeH="0" baseline="0" dirty="0" smtClean="0">
                          <a:ln>
                            <a:noFill/>
                          </a:ln>
                          <a:effectLst/>
                          <a:latin typeface="+mj-ea"/>
                          <a:ea typeface="+mj-ea"/>
                        </a:rPr>
                        <a:t>R(A=260)</a:t>
                      </a:r>
                      <a:endParaRPr kumimoji="0" lang="en-US" sz="1200" b="1" i="0" u="none" strike="noStrike" cap="none" normalizeH="0" baseline="0" dirty="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90000"/>
                        </a:lnSpc>
                        <a:spcBef>
                          <a:spcPct val="20000"/>
                        </a:spcBef>
                        <a:spcAft>
                          <a:spcPct val="0"/>
                        </a:spcAft>
                        <a:buClr>
                          <a:schemeClr val="hlink"/>
                        </a:buClr>
                        <a:buSzTx/>
                        <a:buFont typeface="Wingdings" pitchFamily="2" charset="2"/>
                        <a:buNone/>
                        <a:tabLst/>
                      </a:pPr>
                      <a:endParaRPr kumimoji="0" lang="zh-CN" altLang="zh-CN" sz="1200" b="1" i="0" u="none" strike="noStrike" cap="none" normalizeH="0" baseline="0" smtClean="0">
                        <a:ln>
                          <a:noFill/>
                        </a:ln>
                        <a:solidFill>
                          <a:schemeClr val="tx1"/>
                        </a:solidFill>
                        <a:effectLst/>
                        <a:latin typeface="+mj-ea"/>
                        <a:ea typeface="+mj-ea"/>
                      </a:endParaRPr>
                    </a:p>
                  </a:txBody>
                  <a:tcPr marT="38100" marB="38100" horzOverflow="overflow"/>
                </a:tc>
              </a:tr>
              <a:tr h="233054">
                <a:tc>
                  <a:txBody>
                    <a:bodyPr/>
                    <a:lstStyle/>
                    <a:p>
                      <a:pPr marL="0" marR="0" lvl="0" indent="0" algn="l" defTabSz="914400" rtl="0" eaLnBrk="1" fontAlgn="base" latinLnBrk="0" hangingPunct="1">
                        <a:lnSpc>
                          <a:spcPct val="90000"/>
                        </a:lnSpc>
                        <a:spcBef>
                          <a:spcPct val="20000"/>
                        </a:spcBef>
                        <a:spcAft>
                          <a:spcPct val="0"/>
                        </a:spcAft>
                        <a:buClr>
                          <a:schemeClr val="hlink"/>
                        </a:buClr>
                        <a:buSzTx/>
                        <a:buFont typeface="Wingdings" pitchFamily="2" charset="2"/>
                        <a:buNone/>
                        <a:tabLst/>
                      </a:pPr>
                      <a:endParaRPr kumimoji="0" lang="zh-CN" altLang="zh-CN" sz="12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90000"/>
                        </a:lnSpc>
                        <a:spcBef>
                          <a:spcPct val="0"/>
                        </a:spcBef>
                        <a:spcAft>
                          <a:spcPct val="0"/>
                        </a:spcAft>
                        <a:buClrTx/>
                        <a:buSzTx/>
                        <a:buFont typeface="Wingdings" pitchFamily="2" charset="2"/>
                        <a:buNone/>
                        <a:tabLst/>
                      </a:pPr>
                      <a:r>
                        <a:rPr kumimoji="0" lang="en-US" sz="1200" b="1" u="none" strike="noStrike" cap="none" normalizeH="0" baseline="0" smtClean="0">
                          <a:ln>
                            <a:noFill/>
                          </a:ln>
                          <a:effectLst/>
                          <a:latin typeface="+mj-ea"/>
                          <a:ea typeface="+mj-ea"/>
                        </a:rPr>
                        <a:t>Slock(C)</a:t>
                      </a:r>
                      <a:endParaRPr kumimoji="0" lang="en-US" sz="1200" b="1" i="0" u="none" strike="noStrike" cap="none" normalizeH="0" baseline="0" smtClean="0">
                        <a:ln>
                          <a:noFill/>
                        </a:ln>
                        <a:solidFill>
                          <a:schemeClr val="tx1"/>
                        </a:solidFill>
                        <a:effectLst/>
                        <a:latin typeface="+mj-ea"/>
                        <a:ea typeface="+mj-ea"/>
                      </a:endParaRPr>
                    </a:p>
                  </a:txBody>
                  <a:tcPr marT="38100" marB="38100" horzOverflow="overflow"/>
                </a:tc>
              </a:tr>
              <a:tr h="233054">
                <a:tc>
                  <a:txBody>
                    <a:bodyPr/>
                    <a:lstStyle/>
                    <a:p>
                      <a:pPr marL="0" marR="0" lvl="0" indent="0" algn="l" defTabSz="914400" rtl="0" eaLnBrk="1" fontAlgn="base" latinLnBrk="0" hangingPunct="1">
                        <a:lnSpc>
                          <a:spcPct val="90000"/>
                        </a:lnSpc>
                        <a:spcBef>
                          <a:spcPct val="20000"/>
                        </a:spcBef>
                        <a:spcAft>
                          <a:spcPct val="0"/>
                        </a:spcAft>
                        <a:buClr>
                          <a:schemeClr val="hlink"/>
                        </a:buClr>
                        <a:buSzTx/>
                        <a:buFont typeface="Wingdings" pitchFamily="2" charset="2"/>
                        <a:buNone/>
                        <a:tabLst/>
                      </a:pPr>
                      <a:endParaRPr kumimoji="0" lang="zh-CN" altLang="zh-CN" sz="1200" b="1" i="0" u="none" strike="noStrike" cap="none" normalizeH="0" baseline="0" dirty="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90000"/>
                        </a:lnSpc>
                        <a:spcBef>
                          <a:spcPct val="0"/>
                        </a:spcBef>
                        <a:spcAft>
                          <a:spcPct val="0"/>
                        </a:spcAft>
                        <a:buClrTx/>
                        <a:buSzTx/>
                        <a:buFont typeface="Wingdings" pitchFamily="2" charset="2"/>
                        <a:buNone/>
                        <a:tabLst/>
                      </a:pPr>
                      <a:r>
                        <a:rPr kumimoji="0" lang="en-US" sz="1200" b="1" u="none" strike="noStrike" cap="none" normalizeH="0" baseline="0" smtClean="0">
                          <a:ln>
                            <a:noFill/>
                          </a:ln>
                          <a:effectLst/>
                          <a:latin typeface="+mj-ea"/>
                          <a:ea typeface="+mj-ea"/>
                        </a:rPr>
                        <a:t>R(C=300)</a:t>
                      </a:r>
                      <a:endParaRPr kumimoji="0" lang="en-US" sz="1200" b="1" i="0" u="none" strike="noStrike" cap="none" normalizeH="0" baseline="0" smtClean="0">
                        <a:ln>
                          <a:noFill/>
                        </a:ln>
                        <a:solidFill>
                          <a:schemeClr val="tx1"/>
                        </a:solidFill>
                        <a:effectLst/>
                        <a:latin typeface="+mj-ea"/>
                        <a:ea typeface="+mj-ea"/>
                      </a:endParaRPr>
                    </a:p>
                  </a:txBody>
                  <a:tcPr marT="38100" marB="38100" horzOverflow="overflow"/>
                </a:tc>
              </a:tr>
              <a:tr h="233054">
                <a:tc>
                  <a:txBody>
                    <a:bodyPr/>
                    <a:lstStyle/>
                    <a:p>
                      <a:pPr marL="0" marR="0" lvl="0" indent="0" algn="l" defTabSz="914400" rtl="0" eaLnBrk="1" fontAlgn="base" latinLnBrk="0" hangingPunct="1">
                        <a:lnSpc>
                          <a:spcPct val="90000"/>
                        </a:lnSpc>
                        <a:spcBef>
                          <a:spcPct val="0"/>
                        </a:spcBef>
                        <a:spcAft>
                          <a:spcPct val="0"/>
                        </a:spcAft>
                        <a:buClrTx/>
                        <a:buSzTx/>
                        <a:buFont typeface="Wingdings" pitchFamily="2" charset="2"/>
                        <a:buNone/>
                        <a:tabLst/>
                      </a:pPr>
                      <a:r>
                        <a:rPr kumimoji="0" lang="en-US" sz="1200" b="1" u="none" strike="noStrike" cap="none" normalizeH="0" baseline="0" smtClean="0">
                          <a:ln>
                            <a:noFill/>
                          </a:ln>
                          <a:effectLst/>
                          <a:latin typeface="+mj-ea"/>
                          <a:ea typeface="+mj-ea"/>
                        </a:rPr>
                        <a:t>Xlock(A)</a:t>
                      </a:r>
                      <a:endParaRPr kumimoji="0" lang="en-US" sz="12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90000"/>
                        </a:lnSpc>
                        <a:spcBef>
                          <a:spcPct val="20000"/>
                        </a:spcBef>
                        <a:spcAft>
                          <a:spcPct val="0"/>
                        </a:spcAft>
                        <a:buClr>
                          <a:schemeClr val="hlink"/>
                        </a:buClr>
                        <a:buSzTx/>
                        <a:buFont typeface="Wingdings" pitchFamily="2" charset="2"/>
                        <a:buNone/>
                        <a:tabLst/>
                      </a:pPr>
                      <a:endParaRPr kumimoji="0" lang="zh-CN" altLang="zh-CN" sz="1200" b="1" i="0" u="none" strike="noStrike" cap="none" normalizeH="0" baseline="0" smtClean="0">
                        <a:ln>
                          <a:noFill/>
                        </a:ln>
                        <a:solidFill>
                          <a:schemeClr val="tx1"/>
                        </a:solidFill>
                        <a:effectLst/>
                        <a:latin typeface="+mj-ea"/>
                        <a:ea typeface="+mj-ea"/>
                      </a:endParaRPr>
                    </a:p>
                  </a:txBody>
                  <a:tcPr marT="38100" marB="38100" horzOverflow="overflow"/>
                </a:tc>
              </a:tr>
              <a:tr h="233054">
                <a:tc>
                  <a:txBody>
                    <a:bodyPr/>
                    <a:lstStyle/>
                    <a:p>
                      <a:pPr marL="0" marR="0" lvl="0" indent="0" algn="l" defTabSz="914400" rtl="0" eaLnBrk="1" fontAlgn="base" latinLnBrk="0" hangingPunct="1">
                        <a:lnSpc>
                          <a:spcPct val="90000"/>
                        </a:lnSpc>
                        <a:spcBef>
                          <a:spcPct val="0"/>
                        </a:spcBef>
                        <a:spcAft>
                          <a:spcPct val="0"/>
                        </a:spcAft>
                        <a:buClrTx/>
                        <a:buSzTx/>
                        <a:buFont typeface="Wingdings" pitchFamily="2" charset="2"/>
                        <a:buNone/>
                        <a:tabLst/>
                      </a:pPr>
                      <a:r>
                        <a:rPr kumimoji="0" lang="en-US" sz="1200" b="1" u="none" strike="noStrike" cap="none" normalizeH="0" baseline="0" smtClean="0">
                          <a:ln>
                            <a:noFill/>
                          </a:ln>
                          <a:effectLst/>
                          <a:latin typeface="+mj-ea"/>
                          <a:ea typeface="+mj-ea"/>
                        </a:rPr>
                        <a:t>W(A=160)</a:t>
                      </a:r>
                      <a:endParaRPr kumimoji="0" lang="en-US" sz="12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90000"/>
                        </a:lnSpc>
                        <a:spcBef>
                          <a:spcPct val="20000"/>
                        </a:spcBef>
                        <a:spcAft>
                          <a:spcPct val="0"/>
                        </a:spcAft>
                        <a:buClr>
                          <a:schemeClr val="hlink"/>
                        </a:buClr>
                        <a:buSzTx/>
                        <a:buFont typeface="Wingdings" pitchFamily="2" charset="2"/>
                        <a:buNone/>
                        <a:tabLst/>
                      </a:pPr>
                      <a:endParaRPr kumimoji="0" lang="zh-CN" altLang="zh-CN" sz="1200" b="1" i="0" u="none" strike="noStrike" cap="none" normalizeH="0" baseline="0" smtClean="0">
                        <a:ln>
                          <a:noFill/>
                        </a:ln>
                        <a:solidFill>
                          <a:schemeClr val="tx1"/>
                        </a:solidFill>
                        <a:effectLst/>
                        <a:latin typeface="+mj-ea"/>
                        <a:ea typeface="+mj-ea"/>
                      </a:endParaRPr>
                    </a:p>
                  </a:txBody>
                  <a:tcPr marT="38100" marB="38100" horzOverflow="overflow"/>
                </a:tc>
              </a:tr>
              <a:tr h="233054">
                <a:tc>
                  <a:txBody>
                    <a:bodyPr/>
                    <a:lstStyle/>
                    <a:p>
                      <a:pPr marL="0" marR="0" lvl="0" indent="0" algn="l" defTabSz="914400" rtl="0" eaLnBrk="1" fontAlgn="base" latinLnBrk="0" hangingPunct="1">
                        <a:lnSpc>
                          <a:spcPct val="90000"/>
                        </a:lnSpc>
                        <a:spcBef>
                          <a:spcPct val="20000"/>
                        </a:spcBef>
                        <a:spcAft>
                          <a:spcPct val="0"/>
                        </a:spcAft>
                        <a:buClr>
                          <a:schemeClr val="hlink"/>
                        </a:buClr>
                        <a:buSzTx/>
                        <a:buFont typeface="Wingdings" pitchFamily="2" charset="2"/>
                        <a:buNone/>
                        <a:tabLst/>
                      </a:pPr>
                      <a:endParaRPr kumimoji="0" lang="zh-CN" altLang="zh-CN" sz="12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90000"/>
                        </a:lnSpc>
                        <a:spcBef>
                          <a:spcPct val="0"/>
                        </a:spcBef>
                        <a:spcAft>
                          <a:spcPct val="0"/>
                        </a:spcAft>
                        <a:buClrTx/>
                        <a:buSzTx/>
                        <a:buFont typeface="Wingdings" pitchFamily="2" charset="2"/>
                        <a:buNone/>
                        <a:tabLst/>
                      </a:pPr>
                      <a:r>
                        <a:rPr kumimoji="0" lang="en-US" sz="1200" b="1" u="none" strike="noStrike" cap="none" normalizeH="0" baseline="0" smtClean="0">
                          <a:ln>
                            <a:noFill/>
                          </a:ln>
                          <a:effectLst/>
                          <a:latin typeface="+mj-ea"/>
                          <a:ea typeface="+mj-ea"/>
                        </a:rPr>
                        <a:t>Xlock( C )</a:t>
                      </a:r>
                      <a:endParaRPr kumimoji="0" lang="en-US" sz="1200" b="1" i="0" u="none" strike="noStrike" cap="none" normalizeH="0" baseline="0" smtClean="0">
                        <a:ln>
                          <a:noFill/>
                        </a:ln>
                        <a:solidFill>
                          <a:schemeClr val="tx1"/>
                        </a:solidFill>
                        <a:effectLst/>
                        <a:latin typeface="+mj-ea"/>
                        <a:ea typeface="+mj-ea"/>
                      </a:endParaRPr>
                    </a:p>
                  </a:txBody>
                  <a:tcPr marT="38100" marB="38100" horzOverflow="overflow"/>
                </a:tc>
              </a:tr>
              <a:tr h="233054">
                <a:tc>
                  <a:txBody>
                    <a:bodyPr/>
                    <a:lstStyle/>
                    <a:p>
                      <a:pPr marL="0" marR="0" lvl="0" indent="0" algn="l" defTabSz="914400" rtl="0" eaLnBrk="1" fontAlgn="base" latinLnBrk="0" hangingPunct="1">
                        <a:lnSpc>
                          <a:spcPct val="90000"/>
                        </a:lnSpc>
                        <a:spcBef>
                          <a:spcPct val="20000"/>
                        </a:spcBef>
                        <a:spcAft>
                          <a:spcPct val="0"/>
                        </a:spcAft>
                        <a:buClr>
                          <a:schemeClr val="hlink"/>
                        </a:buClr>
                        <a:buSzTx/>
                        <a:buFont typeface="Wingdings" pitchFamily="2" charset="2"/>
                        <a:buNone/>
                        <a:tabLst/>
                      </a:pPr>
                      <a:endParaRPr kumimoji="0" lang="zh-CN" altLang="zh-CN" sz="1200" b="1" i="0" u="none" strike="noStrike" cap="none" normalizeH="0" baseline="0" dirty="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90000"/>
                        </a:lnSpc>
                        <a:spcBef>
                          <a:spcPct val="0"/>
                        </a:spcBef>
                        <a:spcAft>
                          <a:spcPct val="0"/>
                        </a:spcAft>
                        <a:buClrTx/>
                        <a:buSzTx/>
                        <a:buFont typeface="Wingdings" pitchFamily="2" charset="2"/>
                        <a:buNone/>
                        <a:tabLst/>
                      </a:pPr>
                      <a:r>
                        <a:rPr kumimoji="0" lang="en-US" sz="1200" b="1" u="none" strike="noStrike" cap="none" normalizeH="0" baseline="0" dirty="0" smtClean="0">
                          <a:ln>
                            <a:noFill/>
                          </a:ln>
                          <a:effectLst/>
                          <a:latin typeface="+mj-ea"/>
                          <a:ea typeface="+mj-ea"/>
                        </a:rPr>
                        <a:t>W(C=250)</a:t>
                      </a:r>
                      <a:endParaRPr kumimoji="0" lang="en-US" sz="1200" b="1" i="0" u="none" strike="noStrike" cap="none" normalizeH="0" baseline="0" dirty="0" smtClean="0">
                        <a:ln>
                          <a:noFill/>
                        </a:ln>
                        <a:solidFill>
                          <a:schemeClr val="tx1"/>
                        </a:solidFill>
                        <a:effectLst/>
                        <a:latin typeface="+mj-ea"/>
                        <a:ea typeface="+mj-ea"/>
                      </a:endParaRPr>
                    </a:p>
                  </a:txBody>
                  <a:tcPr marT="38100" marB="38100" horzOverflow="overflow"/>
                </a:tc>
              </a:tr>
              <a:tr h="233054">
                <a:tc>
                  <a:txBody>
                    <a:bodyPr/>
                    <a:lstStyle/>
                    <a:p>
                      <a:pPr marL="0" marR="0" lvl="0" indent="0" algn="l" defTabSz="914400" rtl="0" eaLnBrk="1" fontAlgn="base" latinLnBrk="0" hangingPunct="1">
                        <a:lnSpc>
                          <a:spcPct val="90000"/>
                        </a:lnSpc>
                        <a:spcBef>
                          <a:spcPct val="20000"/>
                        </a:spcBef>
                        <a:spcAft>
                          <a:spcPct val="0"/>
                        </a:spcAft>
                        <a:buClr>
                          <a:schemeClr val="hlink"/>
                        </a:buClr>
                        <a:buSzTx/>
                        <a:buFont typeface="Wingdings" pitchFamily="2" charset="2"/>
                        <a:buNone/>
                        <a:tabLst/>
                      </a:pPr>
                      <a:endParaRPr kumimoji="0" lang="zh-CN" altLang="zh-CN" sz="1200" b="1" i="0" u="none" strike="noStrike" cap="none" normalizeH="0" baseline="0" dirty="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90000"/>
                        </a:lnSpc>
                        <a:spcBef>
                          <a:spcPct val="0"/>
                        </a:spcBef>
                        <a:spcAft>
                          <a:spcPct val="0"/>
                        </a:spcAft>
                        <a:buClrTx/>
                        <a:buSzTx/>
                        <a:buFont typeface="Wingdings" pitchFamily="2" charset="2"/>
                        <a:buNone/>
                        <a:tabLst/>
                      </a:pPr>
                      <a:r>
                        <a:rPr kumimoji="0" lang="en-US" sz="1200" b="1" u="none" strike="noStrike" cap="none" normalizeH="0" baseline="0" smtClean="0">
                          <a:ln>
                            <a:noFill/>
                          </a:ln>
                          <a:effectLst/>
                          <a:latin typeface="+mj-ea"/>
                          <a:ea typeface="+mj-ea"/>
                        </a:rPr>
                        <a:t>Slock(A)</a:t>
                      </a:r>
                      <a:endParaRPr kumimoji="0" lang="en-US" sz="1200" b="1" i="0" u="none" strike="noStrike" cap="none" normalizeH="0" baseline="0" smtClean="0">
                        <a:ln>
                          <a:noFill/>
                        </a:ln>
                        <a:solidFill>
                          <a:schemeClr val="tx1"/>
                        </a:solidFill>
                        <a:effectLst/>
                        <a:latin typeface="+mj-ea"/>
                        <a:ea typeface="+mj-ea"/>
                      </a:endParaRPr>
                    </a:p>
                  </a:txBody>
                  <a:tcPr marT="38100" marB="38100" horzOverflow="overflow"/>
                </a:tc>
              </a:tr>
              <a:tr h="233054">
                <a:tc>
                  <a:txBody>
                    <a:bodyPr/>
                    <a:lstStyle/>
                    <a:p>
                      <a:pPr marL="0" marR="0" lvl="0" indent="0" algn="l" defTabSz="914400" rtl="0" eaLnBrk="1" fontAlgn="base" latinLnBrk="0" hangingPunct="1">
                        <a:lnSpc>
                          <a:spcPct val="90000"/>
                        </a:lnSpc>
                        <a:spcBef>
                          <a:spcPct val="0"/>
                        </a:spcBef>
                        <a:spcAft>
                          <a:spcPct val="0"/>
                        </a:spcAft>
                        <a:buClrTx/>
                        <a:buSzTx/>
                        <a:buFont typeface="Wingdings" pitchFamily="2" charset="2"/>
                        <a:buNone/>
                        <a:tabLst/>
                      </a:pPr>
                      <a:r>
                        <a:rPr kumimoji="0" lang="en-US" sz="1200" b="1" u="none" strike="noStrike" cap="none" normalizeH="0" baseline="0" smtClean="0">
                          <a:ln>
                            <a:noFill/>
                          </a:ln>
                          <a:effectLst/>
                          <a:latin typeface="+mj-ea"/>
                          <a:ea typeface="+mj-ea"/>
                        </a:rPr>
                        <a:t>Slock(B)</a:t>
                      </a:r>
                      <a:endParaRPr kumimoji="0" lang="en-US" sz="12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90000"/>
                        </a:lnSpc>
                        <a:spcBef>
                          <a:spcPct val="0"/>
                        </a:spcBef>
                        <a:spcAft>
                          <a:spcPct val="0"/>
                        </a:spcAft>
                        <a:buClrTx/>
                        <a:buSzTx/>
                        <a:buFont typeface="Wingdings" pitchFamily="2" charset="2"/>
                        <a:buNone/>
                        <a:tabLst/>
                      </a:pPr>
                      <a:r>
                        <a:rPr kumimoji="0" lang="zh-CN" sz="1200" b="1" u="none" strike="noStrike" cap="none" normalizeH="0" baseline="0" smtClean="0">
                          <a:ln>
                            <a:noFill/>
                          </a:ln>
                          <a:effectLst/>
                          <a:latin typeface="+mj-ea"/>
                          <a:ea typeface="+mj-ea"/>
                        </a:rPr>
                        <a:t>等待</a:t>
                      </a:r>
                      <a:endParaRPr kumimoji="0" lang="zh-CN" sz="1200" b="1" i="0" u="none" strike="noStrike" cap="none" normalizeH="0" baseline="0" smtClean="0">
                        <a:ln>
                          <a:noFill/>
                        </a:ln>
                        <a:solidFill>
                          <a:schemeClr val="tx1"/>
                        </a:solidFill>
                        <a:effectLst/>
                        <a:latin typeface="+mj-ea"/>
                        <a:ea typeface="+mj-ea"/>
                      </a:endParaRPr>
                    </a:p>
                  </a:txBody>
                  <a:tcPr marT="38100" marB="38100" horzOverflow="overflow"/>
                </a:tc>
              </a:tr>
              <a:tr h="233054">
                <a:tc>
                  <a:txBody>
                    <a:bodyPr/>
                    <a:lstStyle/>
                    <a:p>
                      <a:pPr marL="0" marR="0" lvl="0" indent="0" algn="l" defTabSz="914400" rtl="0" eaLnBrk="1" fontAlgn="base" latinLnBrk="0" hangingPunct="1">
                        <a:lnSpc>
                          <a:spcPct val="90000"/>
                        </a:lnSpc>
                        <a:spcBef>
                          <a:spcPct val="0"/>
                        </a:spcBef>
                        <a:spcAft>
                          <a:spcPct val="0"/>
                        </a:spcAft>
                        <a:buClrTx/>
                        <a:buSzTx/>
                        <a:buFont typeface="Wingdings" pitchFamily="2" charset="2"/>
                        <a:buNone/>
                        <a:tabLst/>
                      </a:pPr>
                      <a:r>
                        <a:rPr kumimoji="0" lang="en-US" sz="1200" b="1" u="none" strike="noStrike" cap="none" normalizeH="0" baseline="0" smtClean="0">
                          <a:ln>
                            <a:noFill/>
                          </a:ln>
                          <a:effectLst/>
                          <a:latin typeface="+mj-ea"/>
                          <a:ea typeface="+mj-ea"/>
                        </a:rPr>
                        <a:t>R(B=1000)</a:t>
                      </a:r>
                      <a:endParaRPr kumimoji="0" lang="en-US" sz="12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90000"/>
                        </a:lnSpc>
                        <a:spcBef>
                          <a:spcPct val="0"/>
                        </a:spcBef>
                        <a:spcAft>
                          <a:spcPct val="0"/>
                        </a:spcAft>
                        <a:buClrTx/>
                        <a:buSzTx/>
                        <a:buFont typeface="Wingdings" pitchFamily="2" charset="2"/>
                        <a:buNone/>
                        <a:tabLst/>
                      </a:pPr>
                      <a:r>
                        <a:rPr kumimoji="0" lang="zh-CN" sz="1200" b="1" u="none" strike="noStrike" cap="none" normalizeH="0" baseline="0" dirty="0" smtClean="0">
                          <a:ln>
                            <a:noFill/>
                          </a:ln>
                          <a:effectLst/>
                          <a:latin typeface="+mj-ea"/>
                          <a:ea typeface="+mj-ea"/>
                        </a:rPr>
                        <a:t>等待</a:t>
                      </a:r>
                      <a:endParaRPr kumimoji="0" lang="zh-CN" sz="1200" b="1" i="0" u="none" strike="noStrike" cap="none" normalizeH="0" baseline="0" dirty="0" smtClean="0">
                        <a:ln>
                          <a:noFill/>
                        </a:ln>
                        <a:solidFill>
                          <a:schemeClr val="tx1"/>
                        </a:solidFill>
                        <a:effectLst/>
                        <a:latin typeface="+mj-ea"/>
                        <a:ea typeface="+mj-ea"/>
                      </a:endParaRPr>
                    </a:p>
                  </a:txBody>
                  <a:tcPr marT="38100" marB="38100" horzOverflow="overflow"/>
                </a:tc>
              </a:tr>
              <a:tr h="233054">
                <a:tc>
                  <a:txBody>
                    <a:bodyPr/>
                    <a:lstStyle/>
                    <a:p>
                      <a:pPr marL="0" marR="0" lvl="0" indent="0" algn="l" defTabSz="914400" rtl="0" eaLnBrk="1" fontAlgn="base" latinLnBrk="0" hangingPunct="1">
                        <a:lnSpc>
                          <a:spcPct val="90000"/>
                        </a:lnSpc>
                        <a:spcBef>
                          <a:spcPct val="0"/>
                        </a:spcBef>
                        <a:spcAft>
                          <a:spcPct val="0"/>
                        </a:spcAft>
                        <a:buClrTx/>
                        <a:buSzTx/>
                        <a:buFont typeface="Wingdings" pitchFamily="2" charset="2"/>
                        <a:buNone/>
                        <a:tabLst/>
                      </a:pPr>
                      <a:r>
                        <a:rPr kumimoji="0" lang="en-US" sz="1200" b="1" u="none" strike="noStrike" cap="none" normalizeH="0" baseline="0" smtClean="0">
                          <a:ln>
                            <a:noFill/>
                          </a:ln>
                          <a:effectLst/>
                          <a:latin typeface="+mj-ea"/>
                          <a:ea typeface="+mj-ea"/>
                        </a:rPr>
                        <a:t>Xlock(B)</a:t>
                      </a:r>
                      <a:endParaRPr kumimoji="0" lang="en-US" sz="12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90000"/>
                        </a:lnSpc>
                        <a:spcBef>
                          <a:spcPct val="0"/>
                        </a:spcBef>
                        <a:spcAft>
                          <a:spcPct val="0"/>
                        </a:spcAft>
                        <a:buClrTx/>
                        <a:buSzTx/>
                        <a:buFont typeface="Wingdings" pitchFamily="2" charset="2"/>
                        <a:buNone/>
                        <a:tabLst/>
                      </a:pPr>
                      <a:r>
                        <a:rPr kumimoji="0" lang="zh-CN" sz="1200" b="1" u="none" strike="noStrike" cap="none" normalizeH="0" baseline="0" dirty="0" smtClean="0">
                          <a:ln>
                            <a:noFill/>
                          </a:ln>
                          <a:effectLst/>
                          <a:latin typeface="+mj-ea"/>
                          <a:ea typeface="+mj-ea"/>
                        </a:rPr>
                        <a:t>等待</a:t>
                      </a:r>
                      <a:endParaRPr kumimoji="0" lang="zh-CN" sz="1200" b="1" i="0" u="none" strike="noStrike" cap="none" normalizeH="0" baseline="0" dirty="0" smtClean="0">
                        <a:ln>
                          <a:noFill/>
                        </a:ln>
                        <a:solidFill>
                          <a:schemeClr val="tx1"/>
                        </a:solidFill>
                        <a:effectLst/>
                        <a:latin typeface="+mj-ea"/>
                        <a:ea typeface="+mj-ea"/>
                      </a:endParaRPr>
                    </a:p>
                  </a:txBody>
                  <a:tcPr marT="38100" marB="38100" horzOverflow="overflow"/>
                </a:tc>
              </a:tr>
              <a:tr h="233054">
                <a:tc>
                  <a:txBody>
                    <a:bodyPr/>
                    <a:lstStyle/>
                    <a:p>
                      <a:pPr marL="0" marR="0" lvl="0" indent="0" algn="l" defTabSz="914400" rtl="0" eaLnBrk="1" fontAlgn="base" latinLnBrk="0" hangingPunct="1">
                        <a:lnSpc>
                          <a:spcPct val="90000"/>
                        </a:lnSpc>
                        <a:spcBef>
                          <a:spcPct val="0"/>
                        </a:spcBef>
                        <a:spcAft>
                          <a:spcPct val="0"/>
                        </a:spcAft>
                        <a:buClrTx/>
                        <a:buSzTx/>
                        <a:buFont typeface="Wingdings" pitchFamily="2" charset="2"/>
                        <a:buNone/>
                        <a:tabLst/>
                      </a:pPr>
                      <a:r>
                        <a:rPr kumimoji="0" lang="en-US" sz="1200" b="1" u="none" strike="noStrike" cap="none" normalizeH="0" baseline="0" smtClean="0">
                          <a:ln>
                            <a:noFill/>
                          </a:ln>
                          <a:effectLst/>
                          <a:latin typeface="+mj-ea"/>
                          <a:ea typeface="+mj-ea"/>
                        </a:rPr>
                        <a:t>W(B=1100)</a:t>
                      </a:r>
                      <a:endParaRPr kumimoji="0" lang="en-US" sz="12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90000"/>
                        </a:lnSpc>
                        <a:spcBef>
                          <a:spcPct val="0"/>
                        </a:spcBef>
                        <a:spcAft>
                          <a:spcPct val="0"/>
                        </a:spcAft>
                        <a:buClrTx/>
                        <a:buSzTx/>
                        <a:buFont typeface="Wingdings" pitchFamily="2" charset="2"/>
                        <a:buNone/>
                        <a:tabLst/>
                      </a:pPr>
                      <a:r>
                        <a:rPr kumimoji="0" lang="zh-CN" altLang="zh-CN" sz="1200" b="1" u="none" strike="noStrike" cap="none" normalizeH="0" baseline="0" smtClean="0">
                          <a:ln>
                            <a:noFill/>
                          </a:ln>
                          <a:effectLst/>
                          <a:latin typeface="+mj-ea"/>
                          <a:ea typeface="+mj-ea"/>
                        </a:rPr>
                        <a:t> </a:t>
                      </a:r>
                      <a:r>
                        <a:rPr kumimoji="0" lang="zh-CN" sz="1200" b="1" u="none" strike="noStrike" cap="none" normalizeH="0" baseline="0" smtClean="0">
                          <a:ln>
                            <a:noFill/>
                          </a:ln>
                          <a:effectLst/>
                          <a:latin typeface="+mj-ea"/>
                          <a:ea typeface="+mj-ea"/>
                        </a:rPr>
                        <a:t>等待</a:t>
                      </a:r>
                      <a:endParaRPr kumimoji="0" lang="zh-CN" sz="1200" b="1" i="0" u="none" strike="noStrike" cap="none" normalizeH="0" baseline="0" smtClean="0">
                        <a:ln>
                          <a:noFill/>
                        </a:ln>
                        <a:solidFill>
                          <a:schemeClr val="tx1"/>
                        </a:solidFill>
                        <a:effectLst/>
                        <a:latin typeface="+mj-ea"/>
                        <a:ea typeface="+mj-ea"/>
                      </a:endParaRPr>
                    </a:p>
                  </a:txBody>
                  <a:tcPr marT="38100" marB="38100" horzOverflow="overflow"/>
                </a:tc>
              </a:tr>
              <a:tr h="233054">
                <a:tc>
                  <a:txBody>
                    <a:bodyPr/>
                    <a:lstStyle/>
                    <a:p>
                      <a:pPr marL="0" marR="0" lvl="0" indent="0" algn="l" defTabSz="914400" rtl="0" eaLnBrk="1" fontAlgn="base" latinLnBrk="0" hangingPunct="1">
                        <a:lnSpc>
                          <a:spcPct val="90000"/>
                        </a:lnSpc>
                        <a:spcBef>
                          <a:spcPct val="0"/>
                        </a:spcBef>
                        <a:spcAft>
                          <a:spcPct val="0"/>
                        </a:spcAft>
                        <a:buClrTx/>
                        <a:buSzTx/>
                        <a:buFont typeface="Wingdings" pitchFamily="2" charset="2"/>
                        <a:buNone/>
                        <a:tabLst/>
                      </a:pPr>
                      <a:r>
                        <a:rPr kumimoji="0" lang="en-US" sz="1200" b="1" u="none" strike="noStrike" cap="none" normalizeH="0" baseline="0" smtClean="0">
                          <a:ln>
                            <a:noFill/>
                          </a:ln>
                          <a:effectLst/>
                          <a:latin typeface="+mj-ea"/>
                          <a:ea typeface="+mj-ea"/>
                        </a:rPr>
                        <a:t>Unlock(A)</a:t>
                      </a:r>
                      <a:endParaRPr kumimoji="0" lang="en-US" sz="12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90000"/>
                        </a:lnSpc>
                        <a:spcBef>
                          <a:spcPct val="0"/>
                        </a:spcBef>
                        <a:spcAft>
                          <a:spcPct val="0"/>
                        </a:spcAft>
                        <a:buClrTx/>
                        <a:buSzTx/>
                        <a:buFont typeface="Wingdings" pitchFamily="2" charset="2"/>
                        <a:buNone/>
                        <a:tabLst/>
                      </a:pPr>
                      <a:r>
                        <a:rPr kumimoji="0" lang="zh-CN" sz="1200" b="1" u="none" strike="noStrike" cap="none" normalizeH="0" baseline="0" smtClean="0">
                          <a:ln>
                            <a:noFill/>
                          </a:ln>
                          <a:effectLst/>
                          <a:latin typeface="+mj-ea"/>
                          <a:ea typeface="+mj-ea"/>
                        </a:rPr>
                        <a:t>等待</a:t>
                      </a:r>
                      <a:endParaRPr kumimoji="0" lang="zh-CN" sz="1200" b="1" i="0" u="none" strike="noStrike" cap="none" normalizeH="0" baseline="0" smtClean="0">
                        <a:ln>
                          <a:noFill/>
                        </a:ln>
                        <a:solidFill>
                          <a:schemeClr val="tx1"/>
                        </a:solidFill>
                        <a:effectLst/>
                        <a:latin typeface="+mj-ea"/>
                        <a:ea typeface="+mj-ea"/>
                      </a:endParaRPr>
                    </a:p>
                  </a:txBody>
                  <a:tcPr marT="38100" marB="38100" horzOverflow="overflow"/>
                </a:tc>
              </a:tr>
              <a:tr h="233054">
                <a:tc>
                  <a:txBody>
                    <a:bodyPr/>
                    <a:lstStyle/>
                    <a:p>
                      <a:pPr marL="0" marR="0" lvl="0" indent="0" algn="l" defTabSz="914400" rtl="0" eaLnBrk="1" fontAlgn="base" latinLnBrk="0" hangingPunct="1">
                        <a:lnSpc>
                          <a:spcPct val="90000"/>
                        </a:lnSpc>
                        <a:spcBef>
                          <a:spcPct val="20000"/>
                        </a:spcBef>
                        <a:spcAft>
                          <a:spcPct val="0"/>
                        </a:spcAft>
                        <a:buClr>
                          <a:schemeClr val="hlink"/>
                        </a:buClr>
                        <a:buSzTx/>
                        <a:buFont typeface="Wingdings" pitchFamily="2" charset="2"/>
                        <a:buNone/>
                        <a:tabLst/>
                      </a:pPr>
                      <a:endParaRPr kumimoji="0" lang="zh-CN" altLang="zh-CN" sz="12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90000"/>
                        </a:lnSpc>
                        <a:spcBef>
                          <a:spcPct val="0"/>
                        </a:spcBef>
                        <a:spcAft>
                          <a:spcPct val="0"/>
                        </a:spcAft>
                        <a:buClrTx/>
                        <a:buSzTx/>
                        <a:buFont typeface="Wingdings" pitchFamily="2" charset="2"/>
                        <a:buNone/>
                        <a:tabLst/>
                      </a:pPr>
                      <a:r>
                        <a:rPr kumimoji="0" lang="en-US" sz="1200" b="1" u="none" strike="noStrike" cap="none" normalizeH="0" baseline="0" smtClean="0">
                          <a:ln>
                            <a:noFill/>
                          </a:ln>
                          <a:effectLst/>
                          <a:latin typeface="+mj-ea"/>
                          <a:ea typeface="+mj-ea"/>
                        </a:rPr>
                        <a:t>R(A=160)</a:t>
                      </a:r>
                      <a:endParaRPr kumimoji="0" lang="en-US" sz="1200" b="1" i="0" u="none" strike="noStrike" cap="none" normalizeH="0" baseline="0" smtClean="0">
                        <a:ln>
                          <a:noFill/>
                        </a:ln>
                        <a:solidFill>
                          <a:schemeClr val="tx1"/>
                        </a:solidFill>
                        <a:effectLst/>
                        <a:latin typeface="+mj-ea"/>
                        <a:ea typeface="+mj-ea"/>
                      </a:endParaRPr>
                    </a:p>
                  </a:txBody>
                  <a:tcPr marT="38100" marB="38100" horzOverflow="overflow"/>
                </a:tc>
              </a:tr>
              <a:tr h="233054">
                <a:tc>
                  <a:txBody>
                    <a:bodyPr/>
                    <a:lstStyle/>
                    <a:p>
                      <a:pPr marL="0" marR="0" lvl="0" indent="0" algn="l" defTabSz="914400" rtl="0" eaLnBrk="1" fontAlgn="base" latinLnBrk="0" hangingPunct="1">
                        <a:lnSpc>
                          <a:spcPct val="90000"/>
                        </a:lnSpc>
                        <a:spcBef>
                          <a:spcPct val="20000"/>
                        </a:spcBef>
                        <a:spcAft>
                          <a:spcPct val="0"/>
                        </a:spcAft>
                        <a:buClr>
                          <a:schemeClr val="hlink"/>
                        </a:buClr>
                        <a:buSzTx/>
                        <a:buFont typeface="Wingdings" pitchFamily="2" charset="2"/>
                        <a:buNone/>
                        <a:tabLst/>
                      </a:pPr>
                      <a:endParaRPr kumimoji="0" lang="zh-CN" altLang="zh-CN" sz="12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90000"/>
                        </a:lnSpc>
                        <a:spcBef>
                          <a:spcPct val="0"/>
                        </a:spcBef>
                        <a:spcAft>
                          <a:spcPct val="0"/>
                        </a:spcAft>
                        <a:buClrTx/>
                        <a:buSzTx/>
                        <a:buFont typeface="Wingdings" pitchFamily="2" charset="2"/>
                        <a:buNone/>
                        <a:tabLst/>
                      </a:pPr>
                      <a:r>
                        <a:rPr kumimoji="0" lang="en-US" sz="1200" b="1" u="none" strike="noStrike" cap="none" normalizeH="0" baseline="0" smtClean="0">
                          <a:ln>
                            <a:noFill/>
                          </a:ln>
                          <a:effectLst/>
                          <a:latin typeface="+mj-ea"/>
                          <a:ea typeface="+mj-ea"/>
                        </a:rPr>
                        <a:t>Xlock(A)</a:t>
                      </a:r>
                      <a:endParaRPr kumimoji="0" lang="en-US" sz="1200" b="1" i="0" u="none" strike="noStrike" cap="none" normalizeH="0" baseline="0" smtClean="0">
                        <a:ln>
                          <a:noFill/>
                        </a:ln>
                        <a:solidFill>
                          <a:schemeClr val="tx1"/>
                        </a:solidFill>
                        <a:effectLst/>
                        <a:latin typeface="+mj-ea"/>
                        <a:ea typeface="+mj-ea"/>
                      </a:endParaRPr>
                    </a:p>
                  </a:txBody>
                  <a:tcPr marT="38100" marB="38100" horzOverflow="overflow"/>
                </a:tc>
              </a:tr>
              <a:tr h="233054">
                <a:tc>
                  <a:txBody>
                    <a:bodyPr/>
                    <a:lstStyle/>
                    <a:p>
                      <a:pPr marL="0" marR="0" lvl="0" indent="0" algn="l" defTabSz="914400" rtl="0" eaLnBrk="1" fontAlgn="base" latinLnBrk="0" hangingPunct="1">
                        <a:lnSpc>
                          <a:spcPct val="90000"/>
                        </a:lnSpc>
                        <a:spcBef>
                          <a:spcPct val="0"/>
                        </a:spcBef>
                        <a:spcAft>
                          <a:spcPct val="0"/>
                        </a:spcAft>
                        <a:buClrTx/>
                        <a:buSzTx/>
                        <a:buFont typeface="Wingdings" pitchFamily="2" charset="2"/>
                        <a:buNone/>
                        <a:tabLst/>
                      </a:pPr>
                      <a:r>
                        <a:rPr kumimoji="0" lang="en-US" sz="1200" b="1" u="none" strike="noStrike" cap="none" normalizeH="0" baseline="0" smtClean="0">
                          <a:ln>
                            <a:noFill/>
                          </a:ln>
                          <a:effectLst/>
                          <a:latin typeface="+mj-ea"/>
                          <a:ea typeface="+mj-ea"/>
                        </a:rPr>
                        <a:t>Unlock(B)</a:t>
                      </a:r>
                      <a:endParaRPr kumimoji="0" lang="en-US" sz="12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90000"/>
                        </a:lnSpc>
                        <a:spcBef>
                          <a:spcPct val="20000"/>
                        </a:spcBef>
                        <a:spcAft>
                          <a:spcPct val="0"/>
                        </a:spcAft>
                        <a:buClr>
                          <a:schemeClr val="hlink"/>
                        </a:buClr>
                        <a:buSzTx/>
                        <a:buFont typeface="Wingdings" pitchFamily="2" charset="2"/>
                        <a:buNone/>
                        <a:tabLst/>
                      </a:pPr>
                      <a:endParaRPr kumimoji="0" lang="zh-CN" altLang="zh-CN" sz="1200" b="1" i="0" u="none" strike="noStrike" cap="none" normalizeH="0" baseline="0" smtClean="0">
                        <a:ln>
                          <a:noFill/>
                        </a:ln>
                        <a:solidFill>
                          <a:schemeClr val="tx1"/>
                        </a:solidFill>
                        <a:effectLst/>
                        <a:latin typeface="+mj-ea"/>
                        <a:ea typeface="+mj-ea"/>
                      </a:endParaRPr>
                    </a:p>
                  </a:txBody>
                  <a:tcPr marT="38100" marB="38100" horzOverflow="overflow"/>
                </a:tc>
              </a:tr>
              <a:tr h="233054">
                <a:tc>
                  <a:txBody>
                    <a:bodyPr/>
                    <a:lstStyle/>
                    <a:p>
                      <a:pPr marL="0" marR="0" lvl="0" indent="0" algn="l" defTabSz="914400" rtl="0" eaLnBrk="1" fontAlgn="base" latinLnBrk="0" hangingPunct="1">
                        <a:lnSpc>
                          <a:spcPct val="90000"/>
                        </a:lnSpc>
                        <a:spcBef>
                          <a:spcPct val="20000"/>
                        </a:spcBef>
                        <a:spcAft>
                          <a:spcPct val="0"/>
                        </a:spcAft>
                        <a:buClr>
                          <a:schemeClr val="hlink"/>
                        </a:buClr>
                        <a:buSzTx/>
                        <a:buFont typeface="Wingdings" pitchFamily="2" charset="2"/>
                        <a:buNone/>
                        <a:tabLst/>
                      </a:pPr>
                      <a:endParaRPr kumimoji="0" lang="zh-CN" altLang="zh-CN" sz="12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90000"/>
                        </a:lnSpc>
                        <a:spcBef>
                          <a:spcPct val="0"/>
                        </a:spcBef>
                        <a:spcAft>
                          <a:spcPct val="0"/>
                        </a:spcAft>
                        <a:buClrTx/>
                        <a:buSzTx/>
                        <a:buFont typeface="Wingdings" pitchFamily="2" charset="2"/>
                        <a:buNone/>
                        <a:tabLst/>
                      </a:pPr>
                      <a:r>
                        <a:rPr kumimoji="0" lang="en-US" sz="1200" b="1" u="none" strike="noStrike" cap="none" normalizeH="0" baseline="0" smtClean="0">
                          <a:ln>
                            <a:noFill/>
                          </a:ln>
                          <a:effectLst/>
                          <a:latin typeface="+mj-ea"/>
                          <a:ea typeface="+mj-ea"/>
                        </a:rPr>
                        <a:t>W(A=210)</a:t>
                      </a:r>
                      <a:endParaRPr kumimoji="0" lang="en-US" sz="1200" b="1" i="0" u="none" strike="noStrike" cap="none" normalizeH="0" baseline="0" smtClean="0">
                        <a:ln>
                          <a:noFill/>
                        </a:ln>
                        <a:solidFill>
                          <a:schemeClr val="tx1"/>
                        </a:solidFill>
                        <a:effectLst/>
                        <a:latin typeface="+mj-ea"/>
                        <a:ea typeface="+mj-ea"/>
                      </a:endParaRPr>
                    </a:p>
                  </a:txBody>
                  <a:tcPr marT="38100" marB="38100" horzOverflow="overflow"/>
                </a:tc>
              </a:tr>
              <a:tr h="233054">
                <a:tc>
                  <a:txBody>
                    <a:bodyPr/>
                    <a:lstStyle/>
                    <a:p>
                      <a:pPr marL="0" marR="0" lvl="0" indent="0" algn="l" defTabSz="914400" rtl="0" eaLnBrk="1" fontAlgn="base" latinLnBrk="0" hangingPunct="1">
                        <a:lnSpc>
                          <a:spcPct val="90000"/>
                        </a:lnSpc>
                        <a:spcBef>
                          <a:spcPct val="20000"/>
                        </a:spcBef>
                        <a:spcAft>
                          <a:spcPct val="0"/>
                        </a:spcAft>
                        <a:buClr>
                          <a:schemeClr val="hlink"/>
                        </a:buClr>
                        <a:buSzTx/>
                        <a:buFont typeface="Wingdings" pitchFamily="2" charset="2"/>
                        <a:buNone/>
                        <a:tabLst/>
                      </a:pPr>
                      <a:endParaRPr kumimoji="0" lang="zh-CN" altLang="zh-CN" sz="1200" b="1" i="0" u="none" strike="noStrike" cap="none" normalizeH="0" baseline="0" smtClean="0">
                        <a:ln>
                          <a:noFill/>
                        </a:ln>
                        <a:solidFill>
                          <a:schemeClr val="tx1"/>
                        </a:solidFill>
                        <a:effectLst/>
                        <a:latin typeface="+mj-ea"/>
                        <a:ea typeface="+mj-ea"/>
                      </a:endParaRPr>
                    </a:p>
                  </a:txBody>
                  <a:tcPr marT="38100" marB="38100" horzOverflow="overflow"/>
                </a:tc>
                <a:tc>
                  <a:txBody>
                    <a:bodyPr/>
                    <a:lstStyle/>
                    <a:p>
                      <a:pPr marL="0" marR="0" lvl="0" indent="0" algn="l" defTabSz="914400" rtl="0" eaLnBrk="1" fontAlgn="base" latinLnBrk="0" hangingPunct="1">
                        <a:lnSpc>
                          <a:spcPct val="90000"/>
                        </a:lnSpc>
                        <a:spcBef>
                          <a:spcPct val="0"/>
                        </a:spcBef>
                        <a:spcAft>
                          <a:spcPct val="0"/>
                        </a:spcAft>
                        <a:buClrTx/>
                        <a:buSzTx/>
                        <a:buFont typeface="Wingdings" pitchFamily="2" charset="2"/>
                        <a:buNone/>
                        <a:tabLst/>
                      </a:pPr>
                      <a:r>
                        <a:rPr kumimoji="0" lang="en-US" sz="1200" b="1" u="none" strike="noStrike" cap="none" normalizeH="0" baseline="0" dirty="0" smtClean="0">
                          <a:ln>
                            <a:noFill/>
                          </a:ln>
                          <a:effectLst/>
                          <a:latin typeface="+mj-ea"/>
                          <a:ea typeface="+mj-ea"/>
                        </a:rPr>
                        <a:t>Unlock( C )</a:t>
                      </a:r>
                      <a:endParaRPr kumimoji="0" lang="en-US" sz="1200" b="1" i="0" u="none" strike="noStrike" cap="none" normalizeH="0" baseline="0" dirty="0" smtClean="0">
                        <a:ln>
                          <a:noFill/>
                        </a:ln>
                        <a:solidFill>
                          <a:schemeClr val="tx1"/>
                        </a:solidFill>
                        <a:effectLst/>
                        <a:latin typeface="+mj-ea"/>
                        <a:ea typeface="+mj-ea"/>
                      </a:endParaRPr>
                    </a:p>
                  </a:txBody>
                  <a:tcPr marT="38100" marB="38100" horzOverflow="overflow"/>
                </a:tc>
              </a:tr>
            </a:tbl>
          </a:graphicData>
        </a:graphic>
      </p:graphicFrame>
      <p:sp>
        <p:nvSpPr>
          <p:cNvPr id="71770" name="Text Box 90"/>
          <p:cNvSpPr txBox="1">
            <a:spLocks noChangeArrowheads="1"/>
          </p:cNvSpPr>
          <p:nvPr/>
        </p:nvSpPr>
        <p:spPr bwMode="auto">
          <a:xfrm>
            <a:off x="1537394" y="1201316"/>
            <a:ext cx="3250629" cy="3384581"/>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sz="2400">
                <a:solidFill>
                  <a:schemeClr val="tx1"/>
                </a:solidFill>
                <a:latin typeface="Times New Roman" pitchFamily="18" charset="0"/>
                <a:ea typeface="宋体" pitchFamily="2" charset="-122"/>
              </a:defRPr>
            </a:lvl1pPr>
            <a:lvl2pPr algn="l">
              <a:defRPr sz="2400">
                <a:solidFill>
                  <a:schemeClr val="tx1"/>
                </a:solidFill>
                <a:latin typeface="Times New Roman" pitchFamily="18" charset="0"/>
                <a:ea typeface="宋体" pitchFamily="2" charset="-122"/>
              </a:defRPr>
            </a:lvl2pPr>
            <a:lvl3pPr algn="l">
              <a:defRPr sz="2400">
                <a:solidFill>
                  <a:schemeClr val="tx1"/>
                </a:solidFill>
                <a:latin typeface="Times New Roman" pitchFamily="18" charset="0"/>
                <a:ea typeface="宋体" pitchFamily="2" charset="-122"/>
              </a:defRPr>
            </a:lvl3pPr>
            <a:lvl4pPr algn="l">
              <a:defRPr sz="2400">
                <a:solidFill>
                  <a:schemeClr val="tx1"/>
                </a:solidFill>
                <a:latin typeface="Times New Roman" pitchFamily="18" charset="0"/>
                <a:ea typeface="宋体" pitchFamily="2" charset="-122"/>
              </a:defRPr>
            </a:lvl4pPr>
            <a:lvl5pPr algn="l">
              <a:defRPr sz="2400">
                <a:solidFill>
                  <a:schemeClr val="tx1"/>
                </a:solidFill>
                <a:latin typeface="Times New Roman" pitchFamily="18" charset="0"/>
                <a:ea typeface="宋体" pitchFamily="2" charset="-122"/>
              </a:defRPr>
            </a:lvl5pPr>
            <a:lvl6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nSpc>
                <a:spcPct val="200000"/>
              </a:lnSpc>
              <a:buFont typeface="Wingdings" panose="05000000000000000000" pitchFamily="2" charset="2"/>
              <a:buChar char="u"/>
            </a:pPr>
            <a:r>
              <a:rPr lang="zh-CN" altLang="en-US" sz="2800" dirty="0" smtClean="0">
                <a:latin typeface="幼圆" panose="02010509060101010101" pitchFamily="49" charset="-122"/>
                <a:ea typeface="幼圆" panose="02010509060101010101" pitchFamily="49" charset="-122"/>
              </a:rPr>
              <a:t>右图</a:t>
            </a:r>
            <a:r>
              <a:rPr lang="zh-CN" altLang="en-US" sz="2800" dirty="0">
                <a:latin typeface="幼圆" panose="02010509060101010101" pitchFamily="49" charset="-122"/>
                <a:ea typeface="幼圆" panose="02010509060101010101" pitchFamily="49" charset="-122"/>
              </a:rPr>
              <a:t>的调度是遵守两段锁协议的，因此一定是一个可串行化</a:t>
            </a:r>
            <a:r>
              <a:rPr lang="zh-CN" altLang="en-US" sz="2800" dirty="0" smtClean="0">
                <a:latin typeface="幼圆" panose="02010509060101010101" pitchFamily="49" charset="-122"/>
                <a:ea typeface="幼圆" panose="02010509060101010101" pitchFamily="49" charset="-122"/>
              </a:rPr>
              <a:t>调度</a:t>
            </a:r>
            <a:endParaRPr lang="zh-CN" altLang="en-US" sz="2800" dirty="0">
              <a:latin typeface="幼圆" panose="02010509060101010101" pitchFamily="49" charset="-122"/>
              <a:ea typeface="幼圆" panose="02010509060101010101" pitchFamily="49" charset="-122"/>
            </a:endParaRPr>
          </a:p>
        </p:txBody>
      </p:sp>
      <p:sp>
        <p:nvSpPr>
          <p:cNvPr id="5" name="Rectangle 67"/>
          <p:cNvSpPr txBox="1">
            <a:spLocks noChangeArrowheads="1"/>
          </p:cNvSpPr>
          <p:nvPr/>
        </p:nvSpPr>
        <p:spPr>
          <a:xfrm>
            <a:off x="1187625" y="0"/>
            <a:ext cx="2520280" cy="913284"/>
          </a:xfrm>
          <a:prstGeom prst="rect">
            <a:avLst/>
          </a:prstGeom>
          <a:noFill/>
          <a:ln/>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600" b="0" smtClean="0">
                <a:latin typeface="+mn-ea"/>
                <a:ea typeface="+mn-ea"/>
              </a:rPr>
              <a:t>两段锁协议</a:t>
            </a:r>
            <a:endParaRPr lang="zh-CN" altLang="en-US" sz="3600" b="0" dirty="0">
              <a:latin typeface="+mn-ea"/>
              <a:ea typeface="+mn-ea"/>
            </a:endParaRPr>
          </a:p>
        </p:txBody>
      </p:sp>
      <p:sp>
        <p:nvSpPr>
          <p:cNvPr id="6" name="椭圆 5"/>
          <p:cNvSpPr/>
          <p:nvPr/>
        </p:nvSpPr>
        <p:spPr>
          <a:xfrm>
            <a:off x="395536" y="193204"/>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5</a:t>
            </a:r>
            <a:endParaRPr lang="zh-CN" alt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4294967295"/>
          </p:nvPr>
        </p:nvSpPr>
        <p:spPr>
          <a:xfrm>
            <a:off x="899592" y="1273324"/>
            <a:ext cx="8244408" cy="4248472"/>
          </a:xfrm>
        </p:spPr>
        <p:txBody>
          <a:bodyPr>
            <a:normAutofit/>
          </a:bodyPr>
          <a:lstStyle/>
          <a:p>
            <a:pPr algn="just">
              <a:lnSpc>
                <a:spcPct val="150000"/>
              </a:lnSpc>
              <a:buFont typeface="Wingdings" pitchFamily="2" charset="2"/>
              <a:buNone/>
            </a:pPr>
            <a:r>
              <a:rPr lang="zh-CN" altLang="en-US" b="1" dirty="0">
                <a:latin typeface="幼圆" panose="02010509060101010101" pitchFamily="49" charset="-122"/>
                <a:ea typeface="幼圆" panose="02010509060101010101" pitchFamily="49" charset="-122"/>
              </a:rPr>
              <a:t> </a:t>
            </a:r>
            <a:r>
              <a:rPr lang="en-US" sz="3200" b="1" dirty="0">
                <a:latin typeface="+mj-ea"/>
                <a:ea typeface="+mj-ea"/>
              </a:rPr>
              <a:t>(3) </a:t>
            </a:r>
            <a:r>
              <a:rPr lang="zh-CN" altLang="en-US" sz="3200" b="1" dirty="0">
                <a:latin typeface="+mj-ea"/>
                <a:ea typeface="+mj-ea"/>
              </a:rPr>
              <a:t>同时并发</a:t>
            </a:r>
            <a:r>
              <a:rPr lang="zh-CN" altLang="en-US" sz="3200" b="1" dirty="0" smtClean="0">
                <a:latin typeface="+mj-ea"/>
                <a:ea typeface="+mj-ea"/>
              </a:rPr>
              <a:t>方式</a:t>
            </a:r>
            <a:endParaRPr lang="en-US" altLang="zh-CN" sz="3200" b="1" dirty="0" smtClean="0">
              <a:latin typeface="+mj-ea"/>
              <a:ea typeface="+mj-ea"/>
            </a:endParaRPr>
          </a:p>
          <a:p>
            <a:pPr algn="just">
              <a:lnSpc>
                <a:spcPct val="150000"/>
              </a:lnSpc>
              <a:buFont typeface="Wingdings" pitchFamily="2" charset="2"/>
              <a:buNone/>
            </a:pPr>
            <a:r>
              <a:rPr lang="en-US" altLang="zh-CN" sz="3200" dirty="0">
                <a:latin typeface="+mj-ea"/>
                <a:ea typeface="+mj-ea"/>
              </a:rPr>
              <a:t> </a:t>
            </a:r>
            <a:r>
              <a:rPr lang="en-US" altLang="zh-CN" sz="3200" dirty="0" smtClean="0">
                <a:latin typeface="+mj-ea"/>
                <a:ea typeface="+mj-ea"/>
              </a:rPr>
              <a:t>   </a:t>
            </a:r>
            <a:r>
              <a:rPr lang="zh-CN" altLang="en-US" sz="3200" b="1" dirty="0" smtClean="0">
                <a:latin typeface="+mj-ea"/>
                <a:ea typeface="+mj-ea"/>
              </a:rPr>
              <a:t>（</a:t>
            </a:r>
            <a:r>
              <a:rPr lang="en-US" sz="3200" b="1" dirty="0">
                <a:latin typeface="+mj-ea"/>
                <a:ea typeface="+mj-ea"/>
              </a:rPr>
              <a:t>simultaneous  concurrency</a:t>
            </a:r>
            <a:r>
              <a:rPr lang="zh-CN" altLang="en-US" sz="2800" b="1" dirty="0">
                <a:latin typeface="幼圆" panose="02010509060101010101" pitchFamily="49" charset="-122"/>
                <a:ea typeface="幼圆" panose="02010509060101010101" pitchFamily="49" charset="-122"/>
              </a:rPr>
              <a:t>）</a:t>
            </a:r>
          </a:p>
          <a:p>
            <a:pPr lvl="3" algn="just">
              <a:lnSpc>
                <a:spcPct val="150000"/>
              </a:lnSpc>
              <a:spcBef>
                <a:spcPct val="50000"/>
              </a:spcBef>
              <a:buClrTx/>
              <a:buFont typeface="Wingdings" panose="05000000000000000000" pitchFamily="2" charset="2"/>
              <a:buChar char="Ø"/>
            </a:pPr>
            <a:r>
              <a:rPr lang="zh-CN" altLang="en-US" sz="2800" b="0" dirty="0" smtClean="0">
                <a:latin typeface="幼圆" panose="02010509060101010101" pitchFamily="49" charset="-122"/>
                <a:ea typeface="幼圆" panose="02010509060101010101" pitchFamily="49" charset="-122"/>
              </a:rPr>
              <a:t> 多</a:t>
            </a:r>
            <a:r>
              <a:rPr lang="zh-CN" altLang="en-US" sz="2800" b="0" dirty="0">
                <a:latin typeface="幼圆" panose="02010509060101010101" pitchFamily="49" charset="-122"/>
                <a:ea typeface="幼圆" panose="02010509060101010101" pitchFamily="49" charset="-122"/>
              </a:rPr>
              <a:t>处理机系统中，每个处理机可以运行一个事务，多个</a:t>
            </a:r>
            <a:r>
              <a:rPr lang="zh-CN" altLang="en-US" sz="2800" b="0" dirty="0" smtClean="0">
                <a:latin typeface="幼圆" panose="02010509060101010101" pitchFamily="49" charset="-122"/>
                <a:ea typeface="幼圆" panose="02010509060101010101" pitchFamily="49" charset="-122"/>
              </a:rPr>
              <a:t>处理</a:t>
            </a:r>
            <a:r>
              <a:rPr lang="zh-CN" altLang="en-US" sz="2800" b="0" dirty="0">
                <a:latin typeface="幼圆" panose="02010509060101010101" pitchFamily="49" charset="-122"/>
                <a:ea typeface="幼圆" panose="02010509060101010101" pitchFamily="49" charset="-122"/>
              </a:rPr>
              <a:t>机可以同时运行多个事务，实现多个事务真正的并</a:t>
            </a:r>
            <a:r>
              <a:rPr lang="zh-CN" altLang="en-US" sz="2800" b="0" dirty="0" smtClean="0">
                <a:latin typeface="幼圆" panose="02010509060101010101" pitchFamily="49" charset="-122"/>
                <a:ea typeface="幼圆" panose="02010509060101010101" pitchFamily="49" charset="-122"/>
              </a:rPr>
              <a:t>行运</a:t>
            </a:r>
            <a:r>
              <a:rPr lang="zh-CN" altLang="en-US" sz="2800" b="0" dirty="0">
                <a:latin typeface="幼圆" panose="02010509060101010101" pitchFamily="49" charset="-122"/>
                <a:ea typeface="幼圆" panose="02010509060101010101" pitchFamily="49" charset="-122"/>
              </a:rPr>
              <a:t>行</a:t>
            </a:r>
          </a:p>
        </p:txBody>
      </p:sp>
      <p:sp>
        <p:nvSpPr>
          <p:cNvPr id="4" name="矩形 3"/>
          <p:cNvSpPr/>
          <p:nvPr/>
        </p:nvSpPr>
        <p:spPr>
          <a:xfrm>
            <a:off x="1187624" y="121196"/>
            <a:ext cx="6480720" cy="812530"/>
          </a:xfrm>
          <a:prstGeom prst="rect">
            <a:avLst/>
          </a:prstGeom>
        </p:spPr>
        <p:txBody>
          <a:bodyPr wrap="square">
            <a:spAutoFit/>
          </a:bodyPr>
          <a:lstStyle/>
          <a:p>
            <a:pPr algn="just" fontAlgn="auto">
              <a:lnSpc>
                <a:spcPct val="130000"/>
              </a:lnSpc>
              <a:spcAft>
                <a:spcPts val="0"/>
              </a:spcAft>
            </a:pPr>
            <a:r>
              <a:rPr lang="zh-CN" altLang="en-US" sz="3600" b="0" dirty="0" smtClean="0">
                <a:latin typeface="+mn-ea"/>
                <a:ea typeface="+mn-ea"/>
              </a:rPr>
              <a:t>并发</a:t>
            </a:r>
            <a:r>
              <a:rPr lang="zh-CN" altLang="en-US" sz="3600" b="0" dirty="0">
                <a:latin typeface="+mn-ea"/>
                <a:ea typeface="+mn-ea"/>
              </a:rPr>
              <a:t>控制概</a:t>
            </a:r>
            <a:r>
              <a:rPr lang="zh-CN" altLang="en-US" sz="3600" b="0" dirty="0" smtClean="0">
                <a:latin typeface="+mn-ea"/>
                <a:ea typeface="+mn-ea"/>
              </a:rPr>
              <a:t>述及事务特性回顾</a:t>
            </a:r>
            <a:endParaRPr lang="zh-CN" altLang="en-US" sz="3600" b="0" dirty="0">
              <a:latin typeface="+mn-ea"/>
              <a:ea typeface="+mn-ea"/>
            </a:endParaRPr>
          </a:p>
        </p:txBody>
      </p:sp>
      <p:sp>
        <p:nvSpPr>
          <p:cNvPr id="5" name="椭圆 4"/>
          <p:cNvSpPr/>
          <p:nvPr/>
        </p:nvSpPr>
        <p:spPr>
          <a:xfrm>
            <a:off x="323528" y="209205"/>
            <a:ext cx="576064" cy="560063"/>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smtClean="0"/>
              <a:t>1</a:t>
            </a:r>
            <a:endParaRPr lang="zh-CN" alt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fade">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fade">
                                      <p:cBhvr>
                                        <p:cTn id="12" dur="500"/>
                                        <p:tgtEl>
                                          <p:spTgt spid="9219">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animEffect transition="in" filter="fade">
                                      <p:cBhvr>
                                        <p:cTn id="15" dur="500"/>
                                        <p:tgtEl>
                                          <p:spTgt spid="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1470184"/>
            <a:ext cx="4853470" cy="523220"/>
          </a:xfrm>
          <a:prstGeom prst="rect">
            <a:avLst/>
          </a:prstGeom>
          <a:noFill/>
        </p:spPr>
        <p:txBody>
          <a:bodyPr wrap="square" rtlCol="0">
            <a:spAutoFit/>
          </a:bodyPr>
          <a:lstStyle/>
          <a:p>
            <a:pPr marL="457200" indent="-457200">
              <a:buFont typeface="Wingdings" panose="05000000000000000000" pitchFamily="2" charset="2"/>
              <a:buChar char="u"/>
            </a:pPr>
            <a:r>
              <a:rPr lang="zh-CN" altLang="en-US" sz="2800" b="1" dirty="0" smtClean="0">
                <a:latin typeface="幼圆" pitchFamily="49" charset="-122"/>
                <a:ea typeface="幼圆" pitchFamily="49" charset="-122"/>
              </a:rPr>
              <a:t>“</a:t>
            </a:r>
            <a:r>
              <a:rPr lang="en-US" altLang="zh-CN" sz="2800" b="1" dirty="0" smtClean="0">
                <a:latin typeface="+mj-ea"/>
                <a:ea typeface="+mj-ea"/>
              </a:rPr>
              <a:t>2PL</a:t>
            </a:r>
            <a:r>
              <a:rPr lang="zh-CN" altLang="en-US" sz="2800" b="1" dirty="0" smtClean="0">
                <a:latin typeface="幼圆" pitchFamily="49" charset="-122"/>
                <a:ea typeface="幼圆" pitchFamily="49" charset="-122"/>
              </a:rPr>
              <a:t>” 与 “</a:t>
            </a:r>
            <a:r>
              <a:rPr lang="zh-CN" altLang="en-US" sz="2800" b="1" dirty="0" smtClean="0">
                <a:latin typeface="+mj-ea"/>
                <a:ea typeface="+mj-ea"/>
              </a:rPr>
              <a:t>一次封锁法</a:t>
            </a:r>
            <a:r>
              <a:rPr lang="zh-CN" altLang="en-US" sz="2800" b="1" dirty="0" smtClean="0">
                <a:latin typeface="幼圆" pitchFamily="49" charset="-122"/>
                <a:ea typeface="幼圆" pitchFamily="49" charset="-122"/>
              </a:rPr>
              <a:t>”</a:t>
            </a:r>
            <a:endParaRPr lang="zh-CN" altLang="en-US" sz="2800" b="1" dirty="0">
              <a:latin typeface="幼圆" pitchFamily="49" charset="-122"/>
              <a:ea typeface="幼圆" pitchFamily="49" charset="-122"/>
            </a:endParaRPr>
          </a:p>
        </p:txBody>
      </p:sp>
      <p:sp>
        <p:nvSpPr>
          <p:cNvPr id="5" name="TextBox 4"/>
          <p:cNvSpPr txBox="1"/>
          <p:nvPr/>
        </p:nvSpPr>
        <p:spPr>
          <a:xfrm>
            <a:off x="1475656" y="2480617"/>
            <a:ext cx="3240360" cy="1384995"/>
          </a:xfrm>
          <a:prstGeom prst="rect">
            <a:avLst/>
          </a:prstGeom>
          <a:noFill/>
        </p:spPr>
        <p:txBody>
          <a:bodyPr wrap="square" rtlCol="0">
            <a:spAutoFit/>
          </a:bodyPr>
          <a:lstStyle/>
          <a:p>
            <a:pPr marL="285750" indent="-285750" algn="l">
              <a:lnSpc>
                <a:spcPct val="150000"/>
              </a:lnSpc>
              <a:buFont typeface="Wingdings" pitchFamily="2" charset="2"/>
              <a:buChar char="Ø"/>
            </a:pPr>
            <a:r>
              <a:rPr lang="zh-CN" altLang="en-US" sz="2800" dirty="0" smtClean="0">
                <a:latin typeface="幼圆" pitchFamily="49" charset="-122"/>
                <a:ea typeface="幼圆" pitchFamily="49" charset="-122"/>
              </a:rPr>
              <a:t>一次封锁法必定是遵守</a:t>
            </a:r>
            <a:r>
              <a:rPr lang="en-US" altLang="zh-CN" sz="2800" dirty="0" smtClean="0">
                <a:latin typeface="幼圆" pitchFamily="49" charset="-122"/>
                <a:ea typeface="幼圆" pitchFamily="49" charset="-122"/>
              </a:rPr>
              <a:t>2PL</a:t>
            </a:r>
            <a:r>
              <a:rPr lang="zh-CN" altLang="en-US" sz="2800" dirty="0" smtClean="0">
                <a:latin typeface="幼圆" pitchFamily="49" charset="-122"/>
                <a:ea typeface="幼圆" pitchFamily="49" charset="-122"/>
              </a:rPr>
              <a:t>的</a:t>
            </a:r>
            <a:endParaRPr lang="zh-CN" altLang="en-US" sz="2800" dirty="0">
              <a:latin typeface="幼圆" pitchFamily="49" charset="-122"/>
              <a:ea typeface="幼圆" pitchFamily="49" charset="-122"/>
            </a:endParaRPr>
          </a:p>
        </p:txBody>
      </p:sp>
      <p:grpSp>
        <p:nvGrpSpPr>
          <p:cNvPr id="22" name="组合 21"/>
          <p:cNvGrpSpPr/>
          <p:nvPr/>
        </p:nvGrpSpPr>
        <p:grpSpPr>
          <a:xfrm>
            <a:off x="5993189" y="1257322"/>
            <a:ext cx="2611260" cy="4080453"/>
            <a:chOff x="5993188" y="1131590"/>
            <a:chExt cx="2611260" cy="3672408"/>
          </a:xfrm>
        </p:grpSpPr>
        <p:cxnSp>
          <p:nvCxnSpPr>
            <p:cNvPr id="12" name="直接连接符 11"/>
            <p:cNvCxnSpPr/>
            <p:nvPr/>
          </p:nvCxnSpPr>
          <p:spPr>
            <a:xfrm>
              <a:off x="6361337" y="1635646"/>
              <a:ext cx="224311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533858" y="1266314"/>
              <a:ext cx="0" cy="3537684"/>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178776" y="1986394"/>
              <a:ext cx="1300356" cy="332399"/>
            </a:xfrm>
            <a:prstGeom prst="rect">
              <a:avLst/>
            </a:prstGeom>
            <a:noFill/>
          </p:spPr>
          <p:txBody>
            <a:bodyPr wrap="none" rtlCol="0">
              <a:spAutoFit/>
            </a:bodyPr>
            <a:lstStyle/>
            <a:p>
              <a:r>
                <a:rPr lang="en-US" altLang="zh-CN" dirty="0" smtClean="0"/>
                <a:t>LOCK(A1)</a:t>
              </a:r>
              <a:endParaRPr lang="zh-CN" altLang="en-US" dirty="0"/>
            </a:p>
          </p:txBody>
        </p:sp>
        <p:sp>
          <p:nvSpPr>
            <p:cNvPr id="15" name="TextBox 14"/>
            <p:cNvSpPr txBox="1"/>
            <p:nvPr/>
          </p:nvSpPr>
          <p:spPr>
            <a:xfrm>
              <a:off x="6530562" y="1131590"/>
              <a:ext cx="610840" cy="360099"/>
            </a:xfrm>
            <a:prstGeom prst="rect">
              <a:avLst/>
            </a:prstGeom>
            <a:noFill/>
          </p:spPr>
          <p:txBody>
            <a:bodyPr wrap="square" rtlCol="0">
              <a:spAutoFit/>
            </a:bodyPr>
            <a:lstStyle/>
            <a:p>
              <a:r>
                <a:rPr lang="en-US" altLang="zh-CN" sz="2000" b="1" dirty="0" smtClean="0">
                  <a:latin typeface="+mj-ea"/>
                  <a:ea typeface="+mj-ea"/>
                </a:rPr>
                <a:t>T1</a:t>
              </a:r>
              <a:endParaRPr lang="zh-CN" altLang="en-US" sz="2000" b="1" dirty="0">
                <a:latin typeface="+mj-ea"/>
                <a:ea typeface="+mj-ea"/>
              </a:endParaRPr>
            </a:p>
          </p:txBody>
        </p:sp>
        <p:sp>
          <p:nvSpPr>
            <p:cNvPr id="16" name="TextBox 15"/>
            <p:cNvSpPr txBox="1"/>
            <p:nvPr/>
          </p:nvSpPr>
          <p:spPr>
            <a:xfrm>
              <a:off x="7862543" y="1131590"/>
              <a:ext cx="610840" cy="360099"/>
            </a:xfrm>
            <a:prstGeom prst="rect">
              <a:avLst/>
            </a:prstGeom>
            <a:noFill/>
          </p:spPr>
          <p:txBody>
            <a:bodyPr wrap="square" rtlCol="0">
              <a:spAutoFit/>
            </a:bodyPr>
            <a:lstStyle/>
            <a:p>
              <a:r>
                <a:rPr lang="en-US" altLang="zh-CN" sz="2000" b="1" dirty="0" smtClean="0">
                  <a:latin typeface="+mj-ea"/>
                  <a:ea typeface="+mj-ea"/>
                </a:rPr>
                <a:t>T2</a:t>
              </a:r>
              <a:endParaRPr lang="zh-CN" altLang="en-US" sz="2000" b="1" dirty="0">
                <a:latin typeface="+mj-ea"/>
                <a:ea typeface="+mj-ea"/>
              </a:endParaRPr>
            </a:p>
          </p:txBody>
        </p:sp>
        <p:sp>
          <p:nvSpPr>
            <p:cNvPr id="17" name="TextBox 16"/>
            <p:cNvSpPr txBox="1"/>
            <p:nvPr/>
          </p:nvSpPr>
          <p:spPr>
            <a:xfrm>
              <a:off x="6178776" y="2355726"/>
              <a:ext cx="1300356" cy="332399"/>
            </a:xfrm>
            <a:prstGeom prst="rect">
              <a:avLst/>
            </a:prstGeom>
            <a:noFill/>
          </p:spPr>
          <p:txBody>
            <a:bodyPr wrap="none" rtlCol="0">
              <a:spAutoFit/>
            </a:bodyPr>
            <a:lstStyle/>
            <a:p>
              <a:r>
                <a:rPr lang="en-US" altLang="zh-CN" dirty="0" smtClean="0"/>
                <a:t>LOCK(A2)</a:t>
              </a:r>
              <a:endParaRPr lang="zh-CN" altLang="en-US" dirty="0"/>
            </a:p>
          </p:txBody>
        </p:sp>
        <p:sp>
          <p:nvSpPr>
            <p:cNvPr id="18" name="TextBox 17"/>
            <p:cNvSpPr txBox="1"/>
            <p:nvPr/>
          </p:nvSpPr>
          <p:spPr>
            <a:xfrm>
              <a:off x="5993188" y="3282538"/>
              <a:ext cx="1531188" cy="332399"/>
            </a:xfrm>
            <a:prstGeom prst="rect">
              <a:avLst/>
            </a:prstGeom>
            <a:noFill/>
          </p:spPr>
          <p:txBody>
            <a:bodyPr wrap="none" rtlCol="0">
              <a:spAutoFit/>
            </a:bodyPr>
            <a:lstStyle/>
            <a:p>
              <a:r>
                <a:rPr lang="en-US" altLang="zh-CN" dirty="0" smtClean="0"/>
                <a:t>LOCK(A100)</a:t>
              </a:r>
              <a:endParaRPr lang="zh-CN" altLang="en-US" dirty="0"/>
            </a:p>
          </p:txBody>
        </p:sp>
        <p:sp>
          <p:nvSpPr>
            <p:cNvPr id="19" name="TextBox 18"/>
            <p:cNvSpPr txBox="1"/>
            <p:nvPr/>
          </p:nvSpPr>
          <p:spPr>
            <a:xfrm>
              <a:off x="6434284" y="2634466"/>
              <a:ext cx="878767" cy="581698"/>
            </a:xfrm>
            <a:prstGeom prst="rect">
              <a:avLst/>
            </a:prstGeom>
            <a:noFill/>
          </p:spPr>
          <p:txBody>
            <a:bodyPr wrap="none" rtlCol="0">
              <a:spAutoFit/>
            </a:bodyPr>
            <a:lstStyle/>
            <a:p>
              <a:r>
                <a:rPr lang="en-US" altLang="zh-CN" dirty="0"/>
                <a:t> </a:t>
              </a:r>
              <a:r>
                <a:rPr lang="en-US" altLang="zh-CN" dirty="0" smtClean="0"/>
                <a:t>    </a:t>
              </a:r>
              <a:r>
                <a:rPr lang="zh-CN" altLang="en-US" dirty="0" smtClean="0"/>
                <a:t>：</a:t>
              </a:r>
              <a:endParaRPr lang="en-US" altLang="zh-CN" dirty="0" smtClean="0"/>
            </a:p>
            <a:p>
              <a:r>
                <a:rPr lang="en-US" altLang="zh-CN" dirty="0" smtClean="0"/>
                <a:t>     </a:t>
              </a:r>
              <a:r>
                <a:rPr lang="zh-CN" altLang="en-US" dirty="0" smtClean="0"/>
                <a:t>：</a:t>
              </a:r>
              <a:r>
                <a:rPr lang="en-US" altLang="zh-CN" dirty="0" smtClean="0"/>
                <a:t>   </a:t>
              </a:r>
              <a:endParaRPr lang="zh-CN" altLang="en-US" dirty="0"/>
            </a:p>
          </p:txBody>
        </p:sp>
        <p:sp>
          <p:nvSpPr>
            <p:cNvPr id="20" name="椭圆 19"/>
            <p:cNvSpPr/>
            <p:nvPr/>
          </p:nvSpPr>
          <p:spPr>
            <a:xfrm>
              <a:off x="6088384" y="1707654"/>
              <a:ext cx="1339009" cy="2622776"/>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Rectangle 67"/>
          <p:cNvSpPr txBox="1">
            <a:spLocks noChangeArrowheads="1"/>
          </p:cNvSpPr>
          <p:nvPr/>
        </p:nvSpPr>
        <p:spPr>
          <a:xfrm>
            <a:off x="1187625" y="0"/>
            <a:ext cx="2520280" cy="913284"/>
          </a:xfrm>
          <a:prstGeom prst="rect">
            <a:avLst/>
          </a:prstGeom>
          <a:noFill/>
          <a:ln/>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600" b="0" smtClean="0">
                <a:latin typeface="+mn-ea"/>
                <a:ea typeface="+mn-ea"/>
              </a:rPr>
              <a:t>两段锁协议</a:t>
            </a:r>
            <a:endParaRPr lang="zh-CN" altLang="en-US" sz="3600" b="0" dirty="0">
              <a:latin typeface="+mn-ea"/>
              <a:ea typeface="+mn-ea"/>
            </a:endParaRPr>
          </a:p>
        </p:txBody>
      </p:sp>
      <p:sp>
        <p:nvSpPr>
          <p:cNvPr id="23" name="椭圆 22"/>
          <p:cNvSpPr/>
          <p:nvPr/>
        </p:nvSpPr>
        <p:spPr>
          <a:xfrm>
            <a:off x="395536" y="193204"/>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5</a:t>
            </a:r>
            <a:endParaRPr lang="zh-CN" altLang="en-US" sz="3200" dirty="0"/>
          </a:p>
        </p:txBody>
      </p:sp>
    </p:spTree>
    <p:extLst>
      <p:ext uri="{BB962C8B-B14F-4D97-AF65-F5344CB8AC3E}">
        <p14:creationId xmlns:p14="http://schemas.microsoft.com/office/powerpoint/2010/main" val="459964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up)">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03648" y="2065412"/>
            <a:ext cx="4680520" cy="1200329"/>
          </a:xfrm>
          <a:prstGeom prst="rect">
            <a:avLst/>
          </a:prstGeom>
          <a:noFill/>
        </p:spPr>
        <p:txBody>
          <a:bodyPr wrap="square" rtlCol="0">
            <a:spAutoFit/>
          </a:bodyPr>
          <a:lstStyle/>
          <a:p>
            <a:pPr marL="285750" indent="-285750" algn="l">
              <a:lnSpc>
                <a:spcPct val="150000"/>
              </a:lnSpc>
              <a:buFont typeface="Wingdings" pitchFamily="2" charset="2"/>
              <a:buChar char="Ø"/>
            </a:pPr>
            <a:r>
              <a:rPr lang="zh-CN" altLang="en-US" sz="2400" dirty="0" smtClean="0">
                <a:latin typeface="幼圆" pitchFamily="49" charset="-122"/>
                <a:ea typeface="幼圆" pitchFamily="49" charset="-122"/>
              </a:rPr>
              <a:t>一次封锁法可以避免死锁的发生</a:t>
            </a:r>
            <a:r>
              <a:rPr lang="en-US" altLang="zh-CN" sz="2400" dirty="0" smtClean="0">
                <a:latin typeface="幼圆" pitchFamily="49" charset="-122"/>
                <a:ea typeface="幼圆" pitchFamily="49" charset="-122"/>
              </a:rPr>
              <a:t>,</a:t>
            </a:r>
            <a:r>
              <a:rPr lang="zh-CN" altLang="en-US" sz="2400" dirty="0" smtClean="0">
                <a:latin typeface="幼圆" pitchFamily="49" charset="-122"/>
                <a:ea typeface="幼圆" pitchFamily="49" charset="-122"/>
              </a:rPr>
              <a:t>遵守</a:t>
            </a:r>
            <a:r>
              <a:rPr lang="en-US" altLang="zh-CN" sz="2400" dirty="0">
                <a:latin typeface="幼圆" pitchFamily="49" charset="-122"/>
                <a:ea typeface="幼圆" pitchFamily="49" charset="-122"/>
              </a:rPr>
              <a:t>2PL</a:t>
            </a:r>
            <a:r>
              <a:rPr lang="zh-CN" altLang="en-US" sz="2400" dirty="0">
                <a:latin typeface="幼圆" pitchFamily="49" charset="-122"/>
                <a:ea typeface="幼圆" pitchFamily="49" charset="-122"/>
              </a:rPr>
              <a:t>是可能发生死锁</a:t>
            </a:r>
            <a:r>
              <a:rPr lang="zh-CN" altLang="en-US" sz="2400" dirty="0" smtClean="0">
                <a:latin typeface="幼圆" pitchFamily="49" charset="-122"/>
                <a:ea typeface="幼圆" pitchFamily="49" charset="-122"/>
              </a:rPr>
              <a:t>的</a:t>
            </a:r>
            <a:endParaRPr lang="zh-CN" altLang="en-US" sz="2400" dirty="0">
              <a:latin typeface="幼圆" pitchFamily="49" charset="-122"/>
              <a:ea typeface="幼圆" pitchFamily="49" charset="-122"/>
            </a:endParaRPr>
          </a:p>
        </p:txBody>
      </p:sp>
      <p:sp>
        <p:nvSpPr>
          <p:cNvPr id="8" name="TextBox 7"/>
          <p:cNvSpPr txBox="1"/>
          <p:nvPr/>
        </p:nvSpPr>
        <p:spPr>
          <a:xfrm>
            <a:off x="6302341" y="1202471"/>
            <a:ext cx="2230099" cy="4247317"/>
          </a:xfrm>
          <a:prstGeom prst="rect">
            <a:avLst/>
          </a:prstGeom>
          <a:noFill/>
          <a:ln>
            <a:solidFill>
              <a:schemeClr val="tx1"/>
            </a:solidFill>
          </a:ln>
        </p:spPr>
        <p:txBody>
          <a:bodyPr wrap="none" rtlCol="0">
            <a:spAutoFit/>
          </a:bodyPr>
          <a:lstStyle/>
          <a:p>
            <a:pPr algn="l">
              <a:lnSpc>
                <a:spcPct val="150000"/>
              </a:lnSpc>
            </a:pPr>
            <a:r>
              <a:rPr lang="zh-CN" altLang="en-US" dirty="0" smtClean="0"/>
              <a:t>事务</a:t>
            </a:r>
            <a:r>
              <a:rPr lang="en-US" altLang="zh-CN" dirty="0" smtClean="0"/>
              <a:t>T1          </a:t>
            </a:r>
            <a:r>
              <a:rPr lang="zh-CN" altLang="en-US" dirty="0" smtClean="0"/>
              <a:t>事务</a:t>
            </a:r>
            <a:r>
              <a:rPr lang="en-US" altLang="zh-CN" dirty="0" smtClean="0"/>
              <a:t>T2</a:t>
            </a:r>
          </a:p>
          <a:p>
            <a:pPr algn="l">
              <a:lnSpc>
                <a:spcPct val="150000"/>
              </a:lnSpc>
            </a:pPr>
            <a:r>
              <a:rPr lang="en-US" altLang="zh-CN" dirty="0"/>
              <a:t>L</a:t>
            </a:r>
            <a:r>
              <a:rPr lang="en-US" altLang="zh-CN" dirty="0" smtClean="0"/>
              <a:t>ock(B)</a:t>
            </a:r>
          </a:p>
          <a:p>
            <a:pPr algn="l">
              <a:lnSpc>
                <a:spcPct val="150000"/>
              </a:lnSpc>
            </a:pPr>
            <a:r>
              <a:rPr lang="en-US" altLang="zh-CN" dirty="0" smtClean="0"/>
              <a:t>  R(B)</a:t>
            </a:r>
          </a:p>
          <a:p>
            <a:pPr algn="l">
              <a:lnSpc>
                <a:spcPct val="150000"/>
              </a:lnSpc>
            </a:pPr>
            <a:r>
              <a:rPr lang="en-US" altLang="zh-CN" dirty="0"/>
              <a:t> </a:t>
            </a:r>
            <a:r>
              <a:rPr lang="en-US" altLang="zh-CN" dirty="0" smtClean="0"/>
              <a:t>                   </a:t>
            </a:r>
            <a:r>
              <a:rPr lang="en-US" altLang="zh-CN" dirty="0"/>
              <a:t>L</a:t>
            </a:r>
            <a:r>
              <a:rPr lang="en-US" altLang="zh-CN" dirty="0" smtClean="0"/>
              <a:t>ock(A)</a:t>
            </a:r>
          </a:p>
          <a:p>
            <a:pPr algn="l">
              <a:lnSpc>
                <a:spcPct val="150000"/>
              </a:lnSpc>
            </a:pPr>
            <a:r>
              <a:rPr lang="en-US" altLang="zh-CN" dirty="0"/>
              <a:t> </a:t>
            </a:r>
            <a:r>
              <a:rPr lang="en-US" altLang="zh-CN" dirty="0" smtClean="0"/>
              <a:t>                     R(A)</a:t>
            </a:r>
          </a:p>
          <a:p>
            <a:pPr algn="l">
              <a:lnSpc>
                <a:spcPct val="150000"/>
              </a:lnSpc>
            </a:pPr>
            <a:r>
              <a:rPr lang="en-US" altLang="zh-CN" dirty="0" smtClean="0"/>
              <a:t> Lock(A) </a:t>
            </a:r>
          </a:p>
          <a:p>
            <a:pPr algn="l">
              <a:lnSpc>
                <a:spcPct val="150000"/>
              </a:lnSpc>
            </a:pPr>
            <a:r>
              <a:rPr lang="zh-CN" altLang="en-US" dirty="0"/>
              <a:t>等待</a:t>
            </a:r>
            <a:r>
              <a:rPr lang="en-US" altLang="zh-CN" dirty="0" smtClean="0"/>
              <a:t> </a:t>
            </a:r>
          </a:p>
          <a:p>
            <a:pPr algn="l">
              <a:lnSpc>
                <a:spcPct val="150000"/>
              </a:lnSpc>
            </a:pPr>
            <a:r>
              <a:rPr lang="zh-CN" altLang="en-US" dirty="0" smtClean="0"/>
              <a:t>等待             </a:t>
            </a:r>
            <a:r>
              <a:rPr lang="en-US" altLang="zh-CN" dirty="0"/>
              <a:t>L</a:t>
            </a:r>
            <a:r>
              <a:rPr lang="en-US" altLang="zh-CN" dirty="0" smtClean="0"/>
              <a:t>ock(B)</a:t>
            </a:r>
          </a:p>
          <a:p>
            <a:pPr algn="l">
              <a:lnSpc>
                <a:spcPct val="150000"/>
              </a:lnSpc>
            </a:pPr>
            <a:r>
              <a:rPr lang="zh-CN" altLang="en-US" dirty="0" smtClean="0"/>
              <a:t>等待             等待</a:t>
            </a:r>
            <a:endParaRPr lang="en-US" altLang="zh-CN" dirty="0" smtClean="0"/>
          </a:p>
          <a:p>
            <a:pPr algn="l">
              <a:lnSpc>
                <a:spcPct val="150000"/>
              </a:lnSpc>
            </a:pPr>
            <a:r>
              <a:rPr lang="zh-CN" altLang="en-US" dirty="0" smtClean="0"/>
              <a:t>等待              等待</a:t>
            </a:r>
            <a:endParaRPr lang="zh-CN" altLang="en-US" dirty="0"/>
          </a:p>
        </p:txBody>
      </p:sp>
      <p:cxnSp>
        <p:nvCxnSpPr>
          <p:cNvPr id="10" name="直接连接符 9"/>
          <p:cNvCxnSpPr/>
          <p:nvPr/>
        </p:nvCxnSpPr>
        <p:spPr>
          <a:xfrm>
            <a:off x="6323982" y="1623488"/>
            <a:ext cx="21868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8" idx="0"/>
            <a:endCxn id="8" idx="2"/>
          </p:cNvCxnSpPr>
          <p:nvPr/>
        </p:nvCxnSpPr>
        <p:spPr>
          <a:xfrm>
            <a:off x="7417391" y="1202471"/>
            <a:ext cx="0" cy="4247317"/>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67"/>
          <p:cNvSpPr txBox="1">
            <a:spLocks noChangeArrowheads="1"/>
          </p:cNvSpPr>
          <p:nvPr/>
        </p:nvSpPr>
        <p:spPr>
          <a:xfrm>
            <a:off x="1187625" y="0"/>
            <a:ext cx="2520280" cy="913284"/>
          </a:xfrm>
          <a:prstGeom prst="rect">
            <a:avLst/>
          </a:prstGeom>
          <a:noFill/>
          <a:ln/>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600" b="0" smtClean="0">
                <a:latin typeface="+mn-ea"/>
                <a:ea typeface="+mn-ea"/>
              </a:rPr>
              <a:t>两段锁协议</a:t>
            </a:r>
            <a:endParaRPr lang="zh-CN" altLang="en-US" sz="3600" b="0" dirty="0">
              <a:latin typeface="+mn-ea"/>
              <a:ea typeface="+mn-ea"/>
            </a:endParaRPr>
          </a:p>
        </p:txBody>
      </p:sp>
      <p:sp>
        <p:nvSpPr>
          <p:cNvPr id="14" name="椭圆 13"/>
          <p:cNvSpPr/>
          <p:nvPr/>
        </p:nvSpPr>
        <p:spPr>
          <a:xfrm>
            <a:off x="395536" y="193204"/>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5</a:t>
            </a:r>
            <a:endParaRPr lang="zh-CN" altLang="en-US" sz="3200" dirty="0"/>
          </a:p>
        </p:txBody>
      </p:sp>
      <p:sp>
        <p:nvSpPr>
          <p:cNvPr id="11" name="TextBox 10"/>
          <p:cNvSpPr txBox="1"/>
          <p:nvPr/>
        </p:nvSpPr>
        <p:spPr>
          <a:xfrm>
            <a:off x="1234915" y="1374173"/>
            <a:ext cx="4345197" cy="461665"/>
          </a:xfrm>
          <a:prstGeom prst="rect">
            <a:avLst/>
          </a:prstGeom>
          <a:noFill/>
        </p:spPr>
        <p:txBody>
          <a:bodyPr wrap="square" rtlCol="0">
            <a:spAutoFit/>
          </a:bodyPr>
          <a:lstStyle/>
          <a:p>
            <a:pPr marL="457200" indent="-457200">
              <a:buFont typeface="Wingdings" panose="05000000000000000000" pitchFamily="2" charset="2"/>
              <a:buChar char="u"/>
            </a:pPr>
            <a:r>
              <a:rPr lang="zh-CN" altLang="en-US" sz="2400" b="1" dirty="0" smtClean="0">
                <a:latin typeface="幼圆" pitchFamily="49" charset="-122"/>
                <a:ea typeface="幼圆" pitchFamily="49" charset="-122"/>
              </a:rPr>
              <a:t>“</a:t>
            </a:r>
            <a:r>
              <a:rPr lang="en-US" altLang="zh-CN" sz="2400" b="1" dirty="0" smtClean="0">
                <a:latin typeface="+mj-ea"/>
                <a:ea typeface="+mj-ea"/>
              </a:rPr>
              <a:t>2PL</a:t>
            </a:r>
            <a:r>
              <a:rPr lang="zh-CN" altLang="en-US" sz="2400" b="1" dirty="0" smtClean="0">
                <a:latin typeface="幼圆" pitchFamily="49" charset="-122"/>
                <a:ea typeface="幼圆" pitchFamily="49" charset="-122"/>
              </a:rPr>
              <a:t>” 与 “</a:t>
            </a:r>
            <a:r>
              <a:rPr lang="zh-CN" altLang="en-US" sz="2400" b="1" dirty="0" smtClean="0">
                <a:latin typeface="+mj-ea"/>
                <a:ea typeface="+mj-ea"/>
              </a:rPr>
              <a:t>一次封锁法</a:t>
            </a:r>
            <a:r>
              <a:rPr lang="zh-CN" altLang="en-US" sz="2400" b="1" dirty="0" smtClean="0">
                <a:latin typeface="幼圆" pitchFamily="49" charset="-122"/>
                <a:ea typeface="幼圆" pitchFamily="49" charset="-122"/>
              </a:rPr>
              <a:t>”</a:t>
            </a:r>
            <a:endParaRPr lang="zh-CN" altLang="en-US" sz="2400" b="1" dirty="0">
              <a:latin typeface="幼圆" pitchFamily="49" charset="-122"/>
              <a:ea typeface="幼圆" pitchFamily="49" charset="-122"/>
            </a:endParaRPr>
          </a:p>
        </p:txBody>
      </p:sp>
    </p:spTree>
    <p:extLst>
      <p:ext uri="{BB962C8B-B14F-4D97-AF65-F5344CB8AC3E}">
        <p14:creationId xmlns:p14="http://schemas.microsoft.com/office/powerpoint/2010/main" val="2613840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par>
                                <p:cTn id="13" presetID="22" presetClass="entr" presetSubtype="1"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par>
                                <p:cTn id="16" presetID="22" presetClass="entr" presetSubtype="1"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up)">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idx="4294967295"/>
          </p:nvPr>
        </p:nvSpPr>
        <p:spPr>
          <a:xfrm>
            <a:off x="1115616" y="985292"/>
            <a:ext cx="7920880" cy="4608512"/>
          </a:xfrm>
        </p:spPr>
        <p:txBody>
          <a:bodyPr>
            <a:normAutofit/>
          </a:bodyPr>
          <a:lstStyle/>
          <a:p>
            <a:pPr>
              <a:lnSpc>
                <a:spcPct val="140000"/>
              </a:lnSpc>
              <a:buSzPct val="80000"/>
            </a:pPr>
            <a:r>
              <a:rPr lang="zh-CN" altLang="en-US" sz="2600" b="1" dirty="0">
                <a:latin typeface="+mj-ea"/>
                <a:ea typeface="+mj-ea"/>
              </a:rPr>
              <a:t>严格两段锁协议</a:t>
            </a:r>
            <a:r>
              <a:rPr lang="zh-CN" altLang="en-US" sz="2600" b="1" dirty="0" smtClean="0">
                <a:latin typeface="+mj-ea"/>
                <a:ea typeface="+mj-ea"/>
              </a:rPr>
              <a:t>：</a:t>
            </a:r>
            <a:endParaRPr lang="en-US" altLang="zh-CN" sz="2600" b="1" dirty="0" smtClean="0">
              <a:latin typeface="+mj-ea"/>
              <a:ea typeface="+mj-ea"/>
            </a:endParaRPr>
          </a:p>
          <a:p>
            <a:pPr>
              <a:lnSpc>
                <a:spcPct val="140000"/>
              </a:lnSpc>
              <a:buSzPct val="80000"/>
            </a:pPr>
            <a:r>
              <a:rPr lang="en-US" altLang="zh-CN" sz="2200" b="0" dirty="0">
                <a:latin typeface="幼圆" panose="02010509060101010101" pitchFamily="49" charset="-122"/>
                <a:ea typeface="幼圆" panose="02010509060101010101" pitchFamily="49" charset="-122"/>
              </a:rPr>
              <a:t> </a:t>
            </a:r>
            <a:r>
              <a:rPr lang="en-US" altLang="zh-CN" sz="2200" b="0" dirty="0" smtClean="0">
                <a:latin typeface="幼圆" panose="02010509060101010101" pitchFamily="49" charset="-122"/>
                <a:ea typeface="幼圆" panose="02010509060101010101" pitchFamily="49" charset="-122"/>
              </a:rPr>
              <a:t>  </a:t>
            </a:r>
            <a:r>
              <a:rPr lang="zh-CN" altLang="en-US" sz="2200" b="0" dirty="0" smtClean="0">
                <a:latin typeface="幼圆" panose="02010509060101010101" pitchFamily="49" charset="-122"/>
                <a:ea typeface="幼圆" panose="02010509060101010101" pitchFamily="49" charset="-122"/>
              </a:rPr>
              <a:t>除</a:t>
            </a:r>
            <a:r>
              <a:rPr lang="zh-CN" altLang="en-US" sz="2200" b="0" dirty="0">
                <a:latin typeface="幼圆" panose="02010509060101010101" pitchFamily="49" charset="-122"/>
                <a:ea typeface="幼圆" panose="02010509060101010101" pitchFamily="49" charset="-122"/>
              </a:rPr>
              <a:t>要求满足两段锁协议规定外，还要求事务的排它锁必须在事务提交之后释放 </a:t>
            </a:r>
          </a:p>
          <a:p>
            <a:pPr lvl="3">
              <a:lnSpc>
                <a:spcPct val="140000"/>
              </a:lnSpc>
              <a:buClrTx/>
              <a:buSzPct val="80000"/>
              <a:buFont typeface="Wingdings" pitchFamily="2" charset="2"/>
              <a:buChar char="Ø"/>
            </a:pPr>
            <a:r>
              <a:rPr lang="zh-CN" altLang="en-US" sz="2000" b="1" dirty="0" smtClean="0">
                <a:latin typeface="幼圆" panose="02010509060101010101" pitchFamily="49" charset="-122"/>
                <a:ea typeface="幼圆" panose="02010509060101010101" pitchFamily="49" charset="-122"/>
              </a:rPr>
              <a:t> 避免</a:t>
            </a:r>
            <a:r>
              <a:rPr lang="zh-CN" altLang="en-US" sz="2000" b="1" dirty="0">
                <a:latin typeface="幼圆" panose="02010509060101010101" pitchFamily="49" charset="-122"/>
                <a:ea typeface="幼圆" panose="02010509060101010101" pitchFamily="49" charset="-122"/>
              </a:rPr>
              <a:t>脏读</a:t>
            </a:r>
            <a:r>
              <a:rPr lang="zh-CN" altLang="en-US" sz="2000" b="1" dirty="0" smtClean="0">
                <a:latin typeface="幼圆" panose="02010509060101010101" pitchFamily="49" charset="-122"/>
                <a:ea typeface="幼圆" panose="02010509060101010101" pitchFamily="49" charset="-122"/>
              </a:rPr>
              <a:t>问题</a:t>
            </a:r>
            <a:endParaRPr lang="zh-CN" altLang="en-US" b="1" dirty="0">
              <a:latin typeface="幼圆" panose="02010509060101010101" pitchFamily="49" charset="-122"/>
              <a:ea typeface="幼圆" panose="02010509060101010101" pitchFamily="49" charset="-122"/>
            </a:endParaRPr>
          </a:p>
          <a:p>
            <a:pPr>
              <a:lnSpc>
                <a:spcPct val="140000"/>
              </a:lnSpc>
              <a:buSzPct val="80000"/>
            </a:pPr>
            <a:r>
              <a:rPr lang="zh-CN" altLang="en-US" sz="2600" b="1" dirty="0">
                <a:latin typeface="+mj-ea"/>
                <a:ea typeface="+mj-ea"/>
              </a:rPr>
              <a:t>强两段锁协议</a:t>
            </a:r>
            <a:r>
              <a:rPr lang="zh-CN" altLang="en-US" sz="2600" b="1" dirty="0" smtClean="0">
                <a:latin typeface="+mj-ea"/>
                <a:ea typeface="+mj-ea"/>
              </a:rPr>
              <a:t>：</a:t>
            </a:r>
            <a:endParaRPr lang="en-US" altLang="zh-CN" sz="2600" b="1" dirty="0" smtClean="0">
              <a:latin typeface="+mj-ea"/>
              <a:ea typeface="+mj-ea"/>
            </a:endParaRPr>
          </a:p>
          <a:p>
            <a:pPr>
              <a:lnSpc>
                <a:spcPct val="140000"/>
              </a:lnSpc>
              <a:buSzPct val="80000"/>
            </a:pPr>
            <a:r>
              <a:rPr lang="zh-CN" altLang="en-US" sz="2200" b="0" dirty="0" smtClean="0">
                <a:latin typeface="幼圆" panose="02010509060101010101" pitchFamily="49" charset="-122"/>
                <a:ea typeface="幼圆" panose="02010509060101010101" pitchFamily="49" charset="-122"/>
              </a:rPr>
              <a:t>   两段锁</a:t>
            </a:r>
            <a:r>
              <a:rPr lang="zh-CN" altLang="en-US" sz="2200" b="0" dirty="0">
                <a:latin typeface="幼圆" panose="02010509060101010101" pitchFamily="49" charset="-122"/>
                <a:ea typeface="幼圆" panose="02010509060101010101" pitchFamily="49" charset="-122"/>
              </a:rPr>
              <a:t>协议的另一个变化，除要求满足两段锁协议规定外，还要求事务的所有锁都必须在事务提交之后</a:t>
            </a:r>
            <a:r>
              <a:rPr lang="zh-CN" altLang="en-US" sz="2200" b="0" dirty="0" smtClean="0">
                <a:latin typeface="幼圆" panose="02010509060101010101" pitchFamily="49" charset="-122"/>
                <a:ea typeface="幼圆" panose="02010509060101010101" pitchFamily="49" charset="-122"/>
              </a:rPr>
              <a:t>释放</a:t>
            </a:r>
            <a:endParaRPr lang="zh-CN" altLang="en-US" sz="2200" b="0" dirty="0">
              <a:latin typeface="幼圆" panose="02010509060101010101" pitchFamily="49" charset="-122"/>
              <a:ea typeface="幼圆" panose="02010509060101010101" pitchFamily="49" charset="-122"/>
            </a:endParaRPr>
          </a:p>
          <a:p>
            <a:pPr lvl="3">
              <a:lnSpc>
                <a:spcPct val="200000"/>
              </a:lnSpc>
              <a:buClrTx/>
              <a:buSzPct val="80000"/>
              <a:buFont typeface="Wingdings" pitchFamily="2" charset="2"/>
              <a:buChar char="Ø"/>
            </a:pPr>
            <a:r>
              <a:rPr lang="zh-CN" altLang="en-US" sz="2000" b="1" dirty="0" smtClean="0">
                <a:latin typeface="幼圆" panose="02010509060101010101" pitchFamily="49" charset="-122"/>
                <a:ea typeface="幼圆" panose="02010509060101010101" pitchFamily="49" charset="-122"/>
              </a:rPr>
              <a:t> 事务</a:t>
            </a:r>
            <a:r>
              <a:rPr lang="zh-CN" altLang="en-US" sz="2000" b="1" dirty="0">
                <a:latin typeface="幼圆" panose="02010509060101010101" pitchFamily="49" charset="-122"/>
                <a:ea typeface="幼圆" panose="02010509060101010101" pitchFamily="49" charset="-122"/>
              </a:rPr>
              <a:t>可按其提交的顺序串行化</a:t>
            </a:r>
          </a:p>
        </p:txBody>
      </p:sp>
      <p:sp>
        <p:nvSpPr>
          <p:cNvPr id="4" name="Rectangle 67"/>
          <p:cNvSpPr txBox="1">
            <a:spLocks noChangeArrowheads="1"/>
          </p:cNvSpPr>
          <p:nvPr/>
        </p:nvSpPr>
        <p:spPr>
          <a:xfrm>
            <a:off x="1187625" y="0"/>
            <a:ext cx="2520280" cy="913284"/>
          </a:xfrm>
          <a:prstGeom prst="rect">
            <a:avLst/>
          </a:prstGeom>
          <a:noFill/>
          <a:ln/>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600" b="0" smtClean="0">
                <a:latin typeface="+mn-ea"/>
                <a:ea typeface="+mn-ea"/>
              </a:rPr>
              <a:t>两段锁协议</a:t>
            </a:r>
            <a:endParaRPr lang="zh-CN" altLang="en-US" sz="3600" b="0" dirty="0">
              <a:latin typeface="+mn-ea"/>
              <a:ea typeface="+mn-ea"/>
            </a:endParaRPr>
          </a:p>
        </p:txBody>
      </p:sp>
      <p:sp>
        <p:nvSpPr>
          <p:cNvPr id="5" name="椭圆 4"/>
          <p:cNvSpPr/>
          <p:nvPr/>
        </p:nvSpPr>
        <p:spPr>
          <a:xfrm>
            <a:off x="395536" y="193204"/>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5</a:t>
            </a:r>
            <a:endParaRPr lang="zh-CN" alt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idx="4294967295"/>
          </p:nvPr>
        </p:nvSpPr>
        <p:spPr>
          <a:xfrm>
            <a:off x="971600" y="1057300"/>
            <a:ext cx="8172400" cy="4536504"/>
          </a:xfrm>
        </p:spPr>
        <p:txBody>
          <a:bodyPr>
            <a:normAutofit lnSpcReduction="10000"/>
          </a:bodyPr>
          <a:lstStyle/>
          <a:p>
            <a:pPr>
              <a:lnSpc>
                <a:spcPct val="140000"/>
              </a:lnSpc>
              <a:buSzPct val="80000"/>
              <a:buFont typeface="Wingdings" panose="05000000000000000000" pitchFamily="2" charset="2"/>
              <a:buChar char="u"/>
            </a:pPr>
            <a:r>
              <a:rPr lang="zh-CN" altLang="en-US" sz="2800" b="1" dirty="0">
                <a:latin typeface="幼圆" panose="02010509060101010101" pitchFamily="49" charset="-122"/>
                <a:ea typeface="幼圆" panose="02010509060101010101" pitchFamily="49" charset="-122"/>
              </a:rPr>
              <a:t>从两段锁协议到严格两段锁协议，再到强两段锁协议，事务持锁的时间不断增长</a:t>
            </a:r>
          </a:p>
          <a:p>
            <a:pPr lvl="3">
              <a:lnSpc>
                <a:spcPct val="140000"/>
              </a:lnSpc>
              <a:buClrTx/>
              <a:buSzPct val="80000"/>
              <a:buFont typeface="Wingdings" pitchFamily="2" charset="2"/>
              <a:buChar char="Ø"/>
            </a:pPr>
            <a:r>
              <a:rPr lang="zh-CN" altLang="en-US" sz="2400" b="1" dirty="0" smtClean="0">
                <a:latin typeface="幼圆" panose="02010509060101010101" pitchFamily="49" charset="-122"/>
                <a:ea typeface="幼圆" panose="02010509060101010101" pitchFamily="49" charset="-122"/>
              </a:rPr>
              <a:t> </a:t>
            </a:r>
            <a:r>
              <a:rPr lang="zh-CN" altLang="en-US" sz="2400" dirty="0" smtClean="0">
                <a:latin typeface="幼圆" panose="02010509060101010101" pitchFamily="49" charset="-122"/>
                <a:ea typeface="幼圆" panose="02010509060101010101" pitchFamily="49" charset="-122"/>
              </a:rPr>
              <a:t>保证</a:t>
            </a:r>
            <a:r>
              <a:rPr lang="zh-CN" altLang="en-US" sz="2400" dirty="0">
                <a:latin typeface="幼圆" panose="02010509060101010101" pitchFamily="49" charset="-122"/>
                <a:ea typeface="幼圆" panose="02010509060101010101" pitchFamily="49" charset="-122"/>
              </a:rPr>
              <a:t>事务的并发调度是冲突可串行化</a:t>
            </a:r>
            <a:r>
              <a:rPr lang="zh-CN" altLang="en-US" sz="2400" dirty="0" smtClean="0">
                <a:latin typeface="幼圆" panose="02010509060101010101" pitchFamily="49" charset="-122"/>
                <a:ea typeface="幼圆" panose="02010509060101010101" pitchFamily="49" charset="-122"/>
              </a:rPr>
              <a:t>的</a:t>
            </a:r>
            <a:endParaRPr lang="en-US" altLang="zh-CN" sz="2400" dirty="0" smtClean="0">
              <a:latin typeface="幼圆" panose="02010509060101010101" pitchFamily="49" charset="-122"/>
              <a:ea typeface="幼圆" panose="02010509060101010101" pitchFamily="49" charset="-122"/>
            </a:endParaRPr>
          </a:p>
          <a:p>
            <a:pPr lvl="3">
              <a:lnSpc>
                <a:spcPct val="140000"/>
              </a:lnSpc>
              <a:buClrTx/>
              <a:buSzPct val="80000"/>
              <a:buFont typeface="Wingdings" pitchFamily="2" charset="2"/>
              <a:buChar char="Ø"/>
            </a:pPr>
            <a:r>
              <a:rPr lang="zh-CN" altLang="en-US" sz="2400" dirty="0" smtClean="0">
                <a:latin typeface="幼圆" panose="02010509060101010101" pitchFamily="49" charset="-122"/>
                <a:ea typeface="幼圆" panose="02010509060101010101" pitchFamily="49" charset="-122"/>
              </a:rPr>
              <a:t> 增强</a:t>
            </a:r>
            <a:r>
              <a:rPr lang="zh-CN" altLang="en-US" sz="2400" dirty="0">
                <a:latin typeface="幼圆" panose="02010509060101010101" pitchFamily="49" charset="-122"/>
                <a:ea typeface="幼圆" panose="02010509060101010101" pitchFamily="49" charset="-122"/>
              </a:rPr>
              <a:t>了数据库的一致性</a:t>
            </a:r>
            <a:r>
              <a:rPr lang="zh-CN" altLang="en-US" sz="2400" dirty="0" smtClean="0">
                <a:latin typeface="幼圆" panose="02010509060101010101" pitchFamily="49" charset="-122"/>
                <a:ea typeface="幼圆" panose="02010509060101010101" pitchFamily="49" charset="-122"/>
              </a:rPr>
              <a:t>保证</a:t>
            </a:r>
            <a:endParaRPr lang="en-US" altLang="zh-CN" sz="2400" dirty="0" smtClean="0">
              <a:latin typeface="幼圆" panose="02010509060101010101" pitchFamily="49" charset="-122"/>
              <a:ea typeface="幼圆" panose="02010509060101010101" pitchFamily="49" charset="-122"/>
            </a:endParaRPr>
          </a:p>
          <a:p>
            <a:pPr lvl="3">
              <a:lnSpc>
                <a:spcPct val="140000"/>
              </a:lnSpc>
              <a:buClrTx/>
              <a:buSzPct val="80000"/>
              <a:buFont typeface="Wingdings" pitchFamily="2" charset="2"/>
              <a:buChar char="Ø"/>
            </a:pPr>
            <a:r>
              <a:rPr lang="zh-CN" altLang="en-US" sz="2400" dirty="0" smtClean="0">
                <a:latin typeface="幼圆" panose="02010509060101010101" pitchFamily="49" charset="-122"/>
                <a:ea typeface="幼圆" panose="02010509060101010101" pitchFamily="49" charset="-122"/>
              </a:rPr>
              <a:t> 并发</a:t>
            </a:r>
            <a:r>
              <a:rPr lang="zh-CN" altLang="en-US" sz="2400" dirty="0">
                <a:latin typeface="幼圆" panose="02010509060101010101" pitchFamily="49" charset="-122"/>
                <a:ea typeface="幼圆" panose="02010509060101010101" pitchFamily="49" charset="-122"/>
              </a:rPr>
              <a:t>度降低</a:t>
            </a:r>
            <a:r>
              <a:rPr lang="zh-CN" altLang="en-US" sz="2400" dirty="0" smtClean="0">
                <a:latin typeface="幼圆" panose="02010509060101010101" pitchFamily="49" charset="-122"/>
                <a:ea typeface="幼圆" panose="02010509060101010101" pitchFamily="49" charset="-122"/>
              </a:rPr>
              <a:t>，</a:t>
            </a:r>
            <a:endParaRPr lang="en-US" altLang="zh-CN" sz="2400" dirty="0" smtClean="0">
              <a:latin typeface="幼圆" panose="02010509060101010101" pitchFamily="49" charset="-122"/>
              <a:ea typeface="幼圆" panose="02010509060101010101" pitchFamily="49" charset="-122"/>
            </a:endParaRPr>
          </a:p>
          <a:p>
            <a:pPr lvl="3">
              <a:lnSpc>
                <a:spcPct val="140000"/>
              </a:lnSpc>
              <a:buClrTx/>
              <a:buSzPct val="80000"/>
              <a:buFont typeface="Wingdings" pitchFamily="2" charset="2"/>
              <a:buChar char="Ø"/>
            </a:pPr>
            <a:r>
              <a:rPr lang="zh-CN" altLang="en-US" sz="2400" dirty="0" smtClean="0">
                <a:latin typeface="幼圆" panose="02010509060101010101" pitchFamily="49" charset="-122"/>
                <a:ea typeface="幼圆" panose="02010509060101010101" pitchFamily="49" charset="-122"/>
              </a:rPr>
              <a:t> 死锁</a:t>
            </a:r>
            <a:r>
              <a:rPr lang="zh-CN" altLang="en-US" sz="2400" dirty="0">
                <a:latin typeface="幼圆" panose="02010509060101010101" pitchFamily="49" charset="-122"/>
                <a:ea typeface="幼圆" panose="02010509060101010101" pitchFamily="49" charset="-122"/>
              </a:rPr>
              <a:t>出现可能性增加 </a:t>
            </a:r>
          </a:p>
          <a:p>
            <a:pPr>
              <a:lnSpc>
                <a:spcPct val="140000"/>
              </a:lnSpc>
              <a:buSzPct val="80000"/>
            </a:pPr>
            <a:endParaRPr lang="zh-CN" altLang="en-US" sz="2400" dirty="0">
              <a:latin typeface="幼圆" panose="02010509060101010101" pitchFamily="49" charset="-122"/>
              <a:ea typeface="幼圆" panose="02010509060101010101" pitchFamily="49" charset="-122"/>
            </a:endParaRPr>
          </a:p>
          <a:p>
            <a:pPr>
              <a:lnSpc>
                <a:spcPct val="140000"/>
              </a:lnSpc>
              <a:buSzPct val="80000"/>
            </a:pPr>
            <a:r>
              <a:rPr lang="zh-CN" altLang="en-US" sz="2400" b="1" dirty="0">
                <a:latin typeface="幼圆" panose="02010509060101010101" pitchFamily="49" charset="-122"/>
                <a:ea typeface="幼圆" panose="02010509060101010101" pitchFamily="49" charset="-122"/>
              </a:rPr>
              <a:t>目前，大多数的</a:t>
            </a:r>
            <a:r>
              <a:rPr lang="en-US" sz="2400" b="1" dirty="0">
                <a:latin typeface="幼圆" panose="02010509060101010101" pitchFamily="49" charset="-122"/>
                <a:ea typeface="幼圆" panose="02010509060101010101" pitchFamily="49" charset="-122"/>
              </a:rPr>
              <a:t>DBMS</a:t>
            </a:r>
            <a:r>
              <a:rPr lang="zh-CN" altLang="en-US" sz="2400" b="1" dirty="0">
                <a:latin typeface="幼圆" panose="02010509060101010101" pitchFamily="49" charset="-122"/>
                <a:ea typeface="幼圆" panose="02010509060101010101" pitchFamily="49" charset="-122"/>
              </a:rPr>
              <a:t>都采用严格两段锁协议或强两段锁协议 </a:t>
            </a:r>
          </a:p>
        </p:txBody>
      </p:sp>
      <p:sp>
        <p:nvSpPr>
          <p:cNvPr id="4" name="Rectangle 67"/>
          <p:cNvSpPr txBox="1">
            <a:spLocks noChangeArrowheads="1"/>
          </p:cNvSpPr>
          <p:nvPr/>
        </p:nvSpPr>
        <p:spPr>
          <a:xfrm>
            <a:off x="1187625" y="0"/>
            <a:ext cx="2520280" cy="913284"/>
          </a:xfrm>
          <a:prstGeom prst="rect">
            <a:avLst/>
          </a:prstGeom>
          <a:noFill/>
          <a:ln/>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600" b="0" smtClean="0">
                <a:latin typeface="+mn-ea"/>
                <a:ea typeface="+mn-ea"/>
              </a:rPr>
              <a:t>两段锁协议</a:t>
            </a:r>
            <a:endParaRPr lang="zh-CN" altLang="en-US" sz="3600" b="0" dirty="0">
              <a:latin typeface="+mn-ea"/>
              <a:ea typeface="+mn-ea"/>
            </a:endParaRPr>
          </a:p>
        </p:txBody>
      </p:sp>
      <p:sp>
        <p:nvSpPr>
          <p:cNvPr id="5" name="椭圆 4"/>
          <p:cNvSpPr/>
          <p:nvPr/>
        </p:nvSpPr>
        <p:spPr>
          <a:xfrm>
            <a:off x="395536" y="193204"/>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5</a:t>
            </a:r>
            <a:endParaRPr lang="zh-CN" alt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67546" y="483742"/>
            <a:ext cx="2447925" cy="53842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n-US" altLang="zh-CN" sz="3600" cap="none"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ea"/>
              </a:rPr>
              <a:t>Contents</a:t>
            </a:r>
            <a:endParaRPr lang="zh-CN" altLang="en-US" sz="3600" cap="none"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j-ea"/>
            </a:endParaRPr>
          </a:p>
        </p:txBody>
      </p:sp>
      <p:sp>
        <p:nvSpPr>
          <p:cNvPr id="5" name="椭圆 4"/>
          <p:cNvSpPr/>
          <p:nvPr/>
        </p:nvSpPr>
        <p:spPr>
          <a:xfrm>
            <a:off x="3275856" y="1542192"/>
            <a:ext cx="504056" cy="52322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800" dirty="0"/>
              <a:t>2</a:t>
            </a:r>
            <a:endParaRPr lang="zh-CN" altLang="en-US" sz="2800" dirty="0"/>
          </a:p>
        </p:txBody>
      </p:sp>
      <p:sp>
        <p:nvSpPr>
          <p:cNvPr id="9" name="椭圆 8"/>
          <p:cNvSpPr/>
          <p:nvPr/>
        </p:nvSpPr>
        <p:spPr>
          <a:xfrm>
            <a:off x="4355976" y="4797404"/>
            <a:ext cx="504056" cy="455526"/>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6</a:t>
            </a:r>
            <a:endParaRPr lang="zh-CN" altLang="en-US" sz="3200" dirty="0"/>
          </a:p>
        </p:txBody>
      </p:sp>
      <p:sp>
        <p:nvSpPr>
          <p:cNvPr id="11" name="椭圆 10"/>
          <p:cNvSpPr/>
          <p:nvPr/>
        </p:nvSpPr>
        <p:spPr>
          <a:xfrm>
            <a:off x="3057438" y="796320"/>
            <a:ext cx="504056" cy="48745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smtClean="0"/>
              <a:t>1</a:t>
            </a:r>
            <a:endParaRPr lang="zh-CN" altLang="en-US" sz="3200" dirty="0"/>
          </a:p>
        </p:txBody>
      </p:sp>
      <p:sp>
        <p:nvSpPr>
          <p:cNvPr id="13" name="椭圆 12"/>
          <p:cNvSpPr/>
          <p:nvPr/>
        </p:nvSpPr>
        <p:spPr>
          <a:xfrm>
            <a:off x="3563888" y="2353445"/>
            <a:ext cx="499794" cy="504056"/>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3</a:t>
            </a:r>
            <a:endParaRPr lang="zh-CN" altLang="en-US" sz="3200" dirty="0"/>
          </a:p>
        </p:txBody>
      </p:sp>
      <p:sp>
        <p:nvSpPr>
          <p:cNvPr id="15" name="椭圆 14"/>
          <p:cNvSpPr/>
          <p:nvPr/>
        </p:nvSpPr>
        <p:spPr>
          <a:xfrm>
            <a:off x="3851921" y="3198376"/>
            <a:ext cx="468052" cy="45121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4</a:t>
            </a:r>
            <a:endParaRPr lang="zh-CN" altLang="en-US" sz="3200" dirty="0"/>
          </a:p>
        </p:txBody>
      </p:sp>
      <p:sp>
        <p:nvSpPr>
          <p:cNvPr id="17" name="椭圆 16"/>
          <p:cNvSpPr/>
          <p:nvPr/>
        </p:nvSpPr>
        <p:spPr>
          <a:xfrm>
            <a:off x="4131645" y="3914075"/>
            <a:ext cx="432048" cy="47475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5</a:t>
            </a:r>
            <a:endParaRPr lang="zh-CN" altLang="en-US" sz="3200" dirty="0"/>
          </a:p>
        </p:txBody>
      </p:sp>
      <p:sp>
        <p:nvSpPr>
          <p:cNvPr id="2" name="矩形 1"/>
          <p:cNvSpPr/>
          <p:nvPr/>
        </p:nvSpPr>
        <p:spPr>
          <a:xfrm>
            <a:off x="3581306" y="625252"/>
            <a:ext cx="5562694" cy="732508"/>
          </a:xfrm>
          <a:prstGeom prst="rect">
            <a:avLst/>
          </a:prstGeom>
        </p:spPr>
        <p:txBody>
          <a:bodyPr wrap="square">
            <a:spAutoFit/>
          </a:bodyPr>
          <a:lstStyle/>
          <a:p>
            <a:pPr algn="just" fontAlgn="auto">
              <a:lnSpc>
                <a:spcPct val="130000"/>
              </a:lnSpc>
              <a:spcAft>
                <a:spcPts val="0"/>
              </a:spcAft>
            </a:pPr>
            <a:r>
              <a:rPr lang="zh-CN" altLang="en-US" sz="3200" b="0" dirty="0" smtClean="0">
                <a:latin typeface="+mn-ea"/>
                <a:ea typeface="+mn-ea"/>
              </a:rPr>
              <a:t>并发</a:t>
            </a:r>
            <a:r>
              <a:rPr lang="zh-CN" altLang="en-US" sz="3200" b="0" dirty="0">
                <a:latin typeface="+mn-ea"/>
                <a:ea typeface="+mn-ea"/>
              </a:rPr>
              <a:t>控制概</a:t>
            </a:r>
            <a:r>
              <a:rPr lang="zh-CN" altLang="en-US" sz="3200" b="0" dirty="0" smtClean="0">
                <a:latin typeface="+mn-ea"/>
                <a:ea typeface="+mn-ea"/>
              </a:rPr>
              <a:t>述及事务特性回顾</a:t>
            </a:r>
            <a:endParaRPr lang="zh-CN" altLang="en-US" sz="3200" b="0" dirty="0">
              <a:latin typeface="+mn-ea"/>
              <a:ea typeface="+mn-ea"/>
            </a:endParaRPr>
          </a:p>
        </p:txBody>
      </p:sp>
      <p:sp>
        <p:nvSpPr>
          <p:cNvPr id="20" name="矩形 19"/>
          <p:cNvSpPr/>
          <p:nvPr/>
        </p:nvSpPr>
        <p:spPr>
          <a:xfrm>
            <a:off x="3912010" y="1423698"/>
            <a:ext cx="1005403" cy="641714"/>
          </a:xfrm>
          <a:prstGeom prst="rect">
            <a:avLst/>
          </a:prstGeom>
        </p:spPr>
        <p:txBody>
          <a:bodyPr wrap="none">
            <a:spAutoFit/>
          </a:bodyPr>
          <a:lstStyle/>
          <a:p>
            <a:pPr algn="just" fontAlgn="auto">
              <a:lnSpc>
                <a:spcPct val="130000"/>
              </a:lnSpc>
              <a:spcAft>
                <a:spcPts val="0"/>
              </a:spcAft>
            </a:pPr>
            <a:r>
              <a:rPr lang="zh-CN" altLang="en-US" sz="3200" b="0" dirty="0" smtClean="0">
                <a:latin typeface="+mn-ea"/>
                <a:ea typeface="+mn-ea"/>
              </a:rPr>
              <a:t>封锁</a:t>
            </a:r>
            <a:endParaRPr lang="zh-CN" altLang="en-US" sz="3200" b="0" dirty="0">
              <a:latin typeface="+mn-ea"/>
              <a:ea typeface="+mn-ea"/>
            </a:endParaRPr>
          </a:p>
        </p:txBody>
      </p:sp>
      <p:sp>
        <p:nvSpPr>
          <p:cNvPr id="21" name="矩形 20"/>
          <p:cNvSpPr/>
          <p:nvPr/>
        </p:nvSpPr>
        <p:spPr>
          <a:xfrm>
            <a:off x="4063682" y="2199736"/>
            <a:ext cx="2236510" cy="641714"/>
          </a:xfrm>
          <a:prstGeom prst="rect">
            <a:avLst/>
          </a:prstGeom>
        </p:spPr>
        <p:txBody>
          <a:bodyPr wrap="none">
            <a:spAutoFit/>
          </a:bodyPr>
          <a:lstStyle/>
          <a:p>
            <a:pPr algn="just" fontAlgn="auto">
              <a:lnSpc>
                <a:spcPct val="130000"/>
              </a:lnSpc>
              <a:spcAft>
                <a:spcPts val="0"/>
              </a:spcAft>
            </a:pPr>
            <a:r>
              <a:rPr lang="zh-CN" altLang="en-US" sz="3200" b="0" dirty="0">
                <a:latin typeface="+mn-ea"/>
                <a:ea typeface="+mn-ea"/>
              </a:rPr>
              <a:t>活</a:t>
            </a:r>
            <a:r>
              <a:rPr lang="zh-CN" altLang="en-US" sz="3200" b="0" dirty="0" smtClean="0">
                <a:latin typeface="+mn-ea"/>
                <a:ea typeface="+mn-ea"/>
              </a:rPr>
              <a:t>锁和死锁</a:t>
            </a:r>
            <a:endParaRPr lang="zh-CN" altLang="en-US" sz="3200" b="0" dirty="0">
              <a:latin typeface="+mn-ea"/>
              <a:ea typeface="+mn-ea"/>
            </a:endParaRPr>
          </a:p>
        </p:txBody>
      </p:sp>
      <p:sp>
        <p:nvSpPr>
          <p:cNvPr id="22" name="矩形 21"/>
          <p:cNvSpPr/>
          <p:nvPr/>
        </p:nvSpPr>
        <p:spPr>
          <a:xfrm>
            <a:off x="4427984" y="3007874"/>
            <a:ext cx="3877985" cy="641714"/>
          </a:xfrm>
          <a:prstGeom prst="rect">
            <a:avLst/>
          </a:prstGeom>
        </p:spPr>
        <p:txBody>
          <a:bodyPr wrap="none">
            <a:spAutoFit/>
          </a:bodyPr>
          <a:lstStyle/>
          <a:p>
            <a:pPr algn="just" fontAlgn="auto">
              <a:lnSpc>
                <a:spcPct val="130000"/>
              </a:lnSpc>
              <a:spcAft>
                <a:spcPts val="0"/>
              </a:spcAft>
            </a:pPr>
            <a:r>
              <a:rPr lang="zh-CN" altLang="en-US" sz="3200" b="0" dirty="0" smtClean="0">
                <a:latin typeface="+mn-ea"/>
                <a:ea typeface="+mn-ea"/>
              </a:rPr>
              <a:t>并发调度的可串行性</a:t>
            </a:r>
            <a:endParaRPr lang="zh-CN" altLang="en-US" sz="3200" b="0" dirty="0">
              <a:latin typeface="+mn-ea"/>
              <a:ea typeface="+mn-ea"/>
            </a:endParaRPr>
          </a:p>
        </p:txBody>
      </p:sp>
      <p:sp>
        <p:nvSpPr>
          <p:cNvPr id="23" name="矩形 22"/>
          <p:cNvSpPr/>
          <p:nvPr/>
        </p:nvSpPr>
        <p:spPr>
          <a:xfrm>
            <a:off x="4683105" y="3799962"/>
            <a:ext cx="3057247" cy="641714"/>
          </a:xfrm>
          <a:prstGeom prst="rect">
            <a:avLst/>
          </a:prstGeom>
        </p:spPr>
        <p:txBody>
          <a:bodyPr wrap="none">
            <a:spAutoFit/>
          </a:bodyPr>
          <a:lstStyle/>
          <a:p>
            <a:pPr algn="just" fontAlgn="auto">
              <a:lnSpc>
                <a:spcPct val="130000"/>
              </a:lnSpc>
              <a:spcAft>
                <a:spcPts val="0"/>
              </a:spcAft>
            </a:pPr>
            <a:r>
              <a:rPr lang="zh-CN" altLang="en-US" sz="3200" b="0" dirty="0" smtClean="0">
                <a:latin typeface="+mn-ea"/>
                <a:ea typeface="+mn-ea"/>
              </a:rPr>
              <a:t>两段锁封锁协议</a:t>
            </a:r>
            <a:endParaRPr lang="zh-CN" altLang="en-US" sz="3200" b="0" dirty="0">
              <a:latin typeface="+mn-ea"/>
              <a:ea typeface="+mn-ea"/>
            </a:endParaRPr>
          </a:p>
        </p:txBody>
      </p:sp>
      <p:sp>
        <p:nvSpPr>
          <p:cNvPr id="24" name="矩形 23"/>
          <p:cNvSpPr/>
          <p:nvPr/>
        </p:nvSpPr>
        <p:spPr>
          <a:xfrm>
            <a:off x="4999786" y="4585692"/>
            <a:ext cx="2236510" cy="641714"/>
          </a:xfrm>
          <a:prstGeom prst="rect">
            <a:avLst/>
          </a:prstGeom>
        </p:spPr>
        <p:txBody>
          <a:bodyPr wrap="none">
            <a:spAutoFit/>
          </a:bodyPr>
          <a:lstStyle/>
          <a:p>
            <a:pPr algn="just" fontAlgn="auto">
              <a:lnSpc>
                <a:spcPct val="130000"/>
              </a:lnSpc>
              <a:spcAft>
                <a:spcPts val="0"/>
              </a:spcAft>
            </a:pPr>
            <a:r>
              <a:rPr lang="zh-CN" altLang="en-US" sz="3200" b="0" dirty="0" smtClean="0">
                <a:solidFill>
                  <a:schemeClr val="accent3"/>
                </a:solidFill>
                <a:latin typeface="+mn-ea"/>
                <a:ea typeface="+mn-ea"/>
              </a:rPr>
              <a:t>封锁的粒度</a:t>
            </a:r>
            <a:endParaRPr lang="zh-CN" altLang="en-US" sz="3200" b="0" dirty="0">
              <a:solidFill>
                <a:schemeClr val="accent3"/>
              </a:solidFill>
              <a:latin typeface="+mn-ea"/>
              <a:ea typeface="+mn-ea"/>
            </a:endParaRPr>
          </a:p>
        </p:txBody>
      </p:sp>
    </p:spTree>
    <p:extLst>
      <p:ext uri="{BB962C8B-B14F-4D97-AF65-F5344CB8AC3E}">
        <p14:creationId xmlns:p14="http://schemas.microsoft.com/office/powerpoint/2010/main" val="9511216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24">
                                            <p:txEl>
                                              <p:pRg st="0" end="0"/>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idx="4294967295"/>
          </p:nvPr>
        </p:nvSpPr>
        <p:spPr>
          <a:xfrm>
            <a:off x="1187624" y="0"/>
            <a:ext cx="2051720" cy="913284"/>
          </a:xfrm>
        </p:spPr>
        <p:txBody>
          <a:bodyPr/>
          <a:lstStyle/>
          <a:p>
            <a:r>
              <a:rPr lang="zh-CN" altLang="en-US" sz="3600" dirty="0" smtClean="0">
                <a:latin typeface="+mn-ea"/>
                <a:ea typeface="+mn-ea"/>
              </a:rPr>
              <a:t>封锁</a:t>
            </a:r>
            <a:r>
              <a:rPr lang="zh-CN" altLang="en-US" sz="3600" dirty="0">
                <a:latin typeface="+mn-ea"/>
                <a:ea typeface="+mn-ea"/>
              </a:rPr>
              <a:t>粒度</a:t>
            </a:r>
          </a:p>
        </p:txBody>
      </p:sp>
      <p:sp>
        <p:nvSpPr>
          <p:cNvPr id="78851" name="Rectangle 3"/>
          <p:cNvSpPr>
            <a:spLocks noGrp="1" noChangeArrowheads="1"/>
          </p:cNvSpPr>
          <p:nvPr>
            <p:ph idx="4294967295"/>
          </p:nvPr>
        </p:nvSpPr>
        <p:spPr>
          <a:xfrm>
            <a:off x="1043608" y="985292"/>
            <a:ext cx="7848872" cy="4536504"/>
          </a:xfrm>
        </p:spPr>
        <p:txBody>
          <a:bodyPr/>
          <a:lstStyle/>
          <a:p>
            <a:pPr>
              <a:lnSpc>
                <a:spcPct val="170000"/>
              </a:lnSpc>
              <a:buFont typeface="Wingdings" panose="05000000000000000000" pitchFamily="2" charset="2"/>
              <a:buChar char="u"/>
            </a:pPr>
            <a:r>
              <a:rPr lang="zh-CN" altLang="en-US" sz="2400" b="1" dirty="0">
                <a:latin typeface="幼圆" panose="02010509060101010101" pitchFamily="49" charset="-122"/>
                <a:ea typeface="幼圆" panose="02010509060101010101" pitchFamily="49" charset="-122"/>
              </a:rPr>
              <a:t>封锁对象的大小称为封锁粒度</a:t>
            </a:r>
            <a:r>
              <a:rPr lang="en-US" sz="2400" dirty="0">
                <a:latin typeface="幼圆" panose="02010509060101010101" pitchFamily="49" charset="-122"/>
                <a:ea typeface="幼圆" panose="02010509060101010101" pitchFamily="49" charset="-122"/>
              </a:rPr>
              <a:t>(Granularity) </a:t>
            </a:r>
          </a:p>
          <a:p>
            <a:pPr>
              <a:lnSpc>
                <a:spcPct val="170000"/>
              </a:lnSpc>
              <a:buFont typeface="Wingdings" panose="05000000000000000000" pitchFamily="2" charset="2"/>
              <a:buChar char="u"/>
            </a:pPr>
            <a:r>
              <a:rPr lang="zh-CN" altLang="en-US" sz="2400" b="1" dirty="0">
                <a:latin typeface="幼圆" panose="02010509060101010101" pitchFamily="49" charset="-122"/>
                <a:ea typeface="幼圆" panose="02010509060101010101" pitchFamily="49" charset="-122"/>
              </a:rPr>
              <a:t>封锁的对象：逻辑单元，物理单元 </a:t>
            </a:r>
          </a:p>
          <a:p>
            <a:pPr>
              <a:lnSpc>
                <a:spcPct val="170000"/>
              </a:lnSpc>
              <a:buFont typeface="Wingdings" pitchFamily="2" charset="2"/>
              <a:buNone/>
            </a:pPr>
            <a:r>
              <a:rPr lang="en-US" sz="2400" b="1" dirty="0" smtClean="0">
                <a:latin typeface="幼圆" panose="02010509060101010101" pitchFamily="49" charset="-122"/>
                <a:ea typeface="幼圆" panose="02010509060101010101" pitchFamily="49" charset="-122"/>
              </a:rPr>
              <a:t>【</a:t>
            </a:r>
            <a:r>
              <a:rPr lang="zh-CN" altLang="en-US" sz="2400" b="1" dirty="0">
                <a:latin typeface="幼圆" panose="02010509060101010101" pitchFamily="49" charset="-122"/>
                <a:ea typeface="幼圆" panose="02010509060101010101" pitchFamily="49" charset="-122"/>
              </a:rPr>
              <a:t>例</a:t>
            </a:r>
            <a:r>
              <a:rPr lang="en-US" sz="2400" b="1" dirty="0">
                <a:latin typeface="幼圆" panose="02010509060101010101" pitchFamily="49" charset="-122"/>
                <a:ea typeface="幼圆" panose="02010509060101010101" pitchFamily="49" charset="-122"/>
              </a:rPr>
              <a:t>】</a:t>
            </a:r>
            <a:r>
              <a:rPr lang="zh-CN" altLang="en-US" sz="2400" b="1" dirty="0">
                <a:latin typeface="幼圆" panose="02010509060101010101" pitchFamily="49" charset="-122"/>
                <a:ea typeface="幼圆" panose="02010509060101010101" pitchFamily="49" charset="-122"/>
              </a:rPr>
              <a:t>在关系数据库中，封锁对象</a:t>
            </a:r>
            <a:r>
              <a:rPr lang="zh-CN" altLang="en-US" sz="2400" b="1" dirty="0" smtClean="0">
                <a:latin typeface="幼圆" panose="02010509060101010101" pitchFamily="49" charset="-122"/>
                <a:ea typeface="幼圆" panose="02010509060101010101" pitchFamily="49" charset="-122"/>
              </a:rPr>
              <a:t>：</a:t>
            </a:r>
            <a:endParaRPr lang="en-US" altLang="zh-CN" dirty="0">
              <a:latin typeface="幼圆" panose="02010509060101010101" pitchFamily="49" charset="-122"/>
              <a:ea typeface="幼圆" panose="02010509060101010101" pitchFamily="49" charset="-122"/>
            </a:endParaRPr>
          </a:p>
          <a:p>
            <a:pPr lvl="4">
              <a:lnSpc>
                <a:spcPct val="170000"/>
              </a:lnSpc>
              <a:buClrTx/>
              <a:buFont typeface="Wingdings" panose="05000000000000000000" pitchFamily="2" charset="2"/>
              <a:buChar char="Ø"/>
            </a:pPr>
            <a:r>
              <a:rPr lang="zh-CN" altLang="en-US" sz="2200" dirty="0" smtClean="0">
                <a:latin typeface="幼圆" panose="02010509060101010101" pitchFamily="49" charset="-122"/>
                <a:ea typeface="幼圆" panose="02010509060101010101" pitchFamily="49" charset="-122"/>
              </a:rPr>
              <a:t>逻辑</a:t>
            </a:r>
            <a:r>
              <a:rPr lang="zh-CN" altLang="en-US" sz="2200" dirty="0">
                <a:latin typeface="幼圆" panose="02010509060101010101" pitchFamily="49" charset="-122"/>
                <a:ea typeface="幼圆" panose="02010509060101010101" pitchFamily="49" charset="-122"/>
              </a:rPr>
              <a:t>单元</a:t>
            </a:r>
            <a:r>
              <a:rPr lang="en-US" sz="2200" dirty="0">
                <a:latin typeface="幼圆" panose="02010509060101010101" pitchFamily="49" charset="-122"/>
                <a:ea typeface="幼圆" panose="02010509060101010101" pitchFamily="49" charset="-122"/>
              </a:rPr>
              <a:t>: </a:t>
            </a:r>
            <a:r>
              <a:rPr lang="zh-CN" altLang="en-US" sz="2200" dirty="0">
                <a:latin typeface="幼圆" panose="02010509060101010101" pitchFamily="49" charset="-122"/>
                <a:ea typeface="幼圆" panose="02010509060101010101" pitchFamily="49" charset="-122"/>
              </a:rPr>
              <a:t>属性值、属性值集合、元组、关系、索引项、整个索引、整个数据库</a:t>
            </a:r>
            <a:r>
              <a:rPr lang="zh-CN" altLang="en-US" sz="2200" dirty="0" smtClean="0">
                <a:latin typeface="幼圆" panose="02010509060101010101" pitchFamily="49" charset="-122"/>
                <a:ea typeface="幼圆" panose="02010509060101010101" pitchFamily="49" charset="-122"/>
              </a:rPr>
              <a:t>等</a:t>
            </a:r>
            <a:endParaRPr lang="en-US" altLang="zh-CN" sz="2200" dirty="0" smtClean="0">
              <a:latin typeface="幼圆" panose="02010509060101010101" pitchFamily="49" charset="-122"/>
              <a:ea typeface="幼圆" panose="02010509060101010101" pitchFamily="49" charset="-122"/>
            </a:endParaRPr>
          </a:p>
          <a:p>
            <a:pPr lvl="4">
              <a:lnSpc>
                <a:spcPct val="170000"/>
              </a:lnSpc>
              <a:buClrTx/>
              <a:buFont typeface="Wingdings" panose="05000000000000000000" pitchFamily="2" charset="2"/>
              <a:buChar char="Ø"/>
            </a:pPr>
            <a:r>
              <a:rPr lang="zh-CN" altLang="en-US" sz="2200" dirty="0" smtClean="0">
                <a:latin typeface="幼圆" panose="02010509060101010101" pitchFamily="49" charset="-122"/>
                <a:ea typeface="幼圆" panose="02010509060101010101" pitchFamily="49" charset="-122"/>
              </a:rPr>
              <a:t>物理</a:t>
            </a:r>
            <a:r>
              <a:rPr lang="zh-CN" altLang="en-US" sz="2200" dirty="0">
                <a:latin typeface="幼圆" panose="02010509060101010101" pitchFamily="49" charset="-122"/>
                <a:ea typeface="幼圆" panose="02010509060101010101" pitchFamily="49" charset="-122"/>
              </a:rPr>
              <a:t>单元：页（数据页或索引页）、物理记录等</a:t>
            </a:r>
          </a:p>
        </p:txBody>
      </p:sp>
      <p:sp>
        <p:nvSpPr>
          <p:cNvPr id="4" name="椭圆 3"/>
          <p:cNvSpPr/>
          <p:nvPr/>
        </p:nvSpPr>
        <p:spPr>
          <a:xfrm>
            <a:off x="395536" y="193204"/>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6</a:t>
            </a:r>
            <a:endParaRPr lang="zh-CN" alt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Grp="1" noChangeArrowheads="1"/>
          </p:cNvSpPr>
          <p:nvPr>
            <p:ph idx="4294967295"/>
          </p:nvPr>
        </p:nvSpPr>
        <p:spPr>
          <a:xfrm>
            <a:off x="1166103" y="1777380"/>
            <a:ext cx="7977897" cy="2664296"/>
          </a:xfrm>
        </p:spPr>
        <p:txBody>
          <a:bodyPr>
            <a:normAutofit/>
          </a:bodyPr>
          <a:lstStyle/>
          <a:p>
            <a:pPr marL="457200" indent="-457200">
              <a:lnSpc>
                <a:spcPct val="140000"/>
              </a:lnSpc>
              <a:buFont typeface="Wingdings" panose="05000000000000000000" pitchFamily="2" charset="2"/>
              <a:buChar char="l"/>
            </a:pPr>
            <a:r>
              <a:rPr lang="zh-CN" altLang="en-US" sz="2400" dirty="0">
                <a:latin typeface="幼圆" panose="02010509060101010101" pitchFamily="49" charset="-122"/>
                <a:ea typeface="幼圆" panose="02010509060101010101" pitchFamily="49" charset="-122"/>
              </a:rPr>
              <a:t>封锁粒度与系统的并发度和并发控制的开销</a:t>
            </a:r>
            <a:r>
              <a:rPr lang="zh-CN" altLang="en-US" sz="2400" dirty="0" smtClean="0">
                <a:latin typeface="幼圆" panose="02010509060101010101" pitchFamily="49" charset="-122"/>
                <a:ea typeface="幼圆" panose="02010509060101010101" pitchFamily="49" charset="-122"/>
              </a:rPr>
              <a:t>密切相关</a:t>
            </a:r>
            <a:endParaRPr lang="zh-CN" altLang="en-US" sz="2400" dirty="0">
              <a:latin typeface="幼圆" panose="02010509060101010101" pitchFamily="49" charset="-122"/>
              <a:ea typeface="幼圆" panose="02010509060101010101" pitchFamily="49" charset="-122"/>
            </a:endParaRPr>
          </a:p>
          <a:p>
            <a:pPr>
              <a:lnSpc>
                <a:spcPct val="180000"/>
              </a:lnSpc>
              <a:buFont typeface="Wingdings" panose="05000000000000000000" pitchFamily="2" charset="2"/>
              <a:buChar char="Ø"/>
            </a:pPr>
            <a:r>
              <a:rPr lang="zh-CN" altLang="en-US" sz="2200" b="0" dirty="0">
                <a:latin typeface="幼圆" panose="02010509060101010101" pitchFamily="49" charset="-122"/>
                <a:ea typeface="幼圆" panose="02010509060101010101" pitchFamily="49" charset="-122"/>
              </a:rPr>
              <a:t>封锁的粒度越大，数据库所能够封锁的数据单元就越少，并发度就越小，系统开销也越小</a:t>
            </a:r>
            <a:r>
              <a:rPr lang="zh-CN" altLang="en-US" sz="2200" b="0" dirty="0" smtClean="0">
                <a:latin typeface="幼圆" panose="02010509060101010101" pitchFamily="49" charset="-122"/>
                <a:ea typeface="幼圆" panose="02010509060101010101" pitchFamily="49" charset="-122"/>
              </a:rPr>
              <a:t>；</a:t>
            </a:r>
            <a:endParaRPr lang="en-US" altLang="zh-CN" sz="2200" b="0" dirty="0" smtClean="0">
              <a:latin typeface="幼圆" panose="02010509060101010101" pitchFamily="49" charset="-122"/>
              <a:ea typeface="幼圆" panose="02010509060101010101" pitchFamily="49" charset="-122"/>
            </a:endParaRPr>
          </a:p>
          <a:p>
            <a:pPr>
              <a:lnSpc>
                <a:spcPct val="180000"/>
              </a:lnSpc>
              <a:buFont typeface="Wingdings" panose="05000000000000000000" pitchFamily="2" charset="2"/>
              <a:buChar char="Ø"/>
            </a:pPr>
            <a:r>
              <a:rPr lang="zh-CN" altLang="en-US" sz="2200" b="0" dirty="0" smtClean="0">
                <a:latin typeface="幼圆" panose="02010509060101010101" pitchFamily="49" charset="-122"/>
                <a:ea typeface="幼圆" panose="02010509060101010101" pitchFamily="49" charset="-122"/>
              </a:rPr>
              <a:t>封锁</a:t>
            </a:r>
            <a:r>
              <a:rPr lang="zh-CN" altLang="en-US" sz="2200" b="0" dirty="0">
                <a:latin typeface="幼圆" panose="02010509060101010101" pitchFamily="49" charset="-122"/>
                <a:ea typeface="幼圆" panose="02010509060101010101" pitchFamily="49" charset="-122"/>
              </a:rPr>
              <a:t>的粒度越小，并发度较高，但系统开销也就越大</a:t>
            </a:r>
          </a:p>
        </p:txBody>
      </p:sp>
      <p:sp>
        <p:nvSpPr>
          <p:cNvPr id="4" name="Rectangle 2"/>
          <p:cNvSpPr txBox="1">
            <a:spLocks noChangeArrowheads="1"/>
          </p:cNvSpPr>
          <p:nvPr/>
        </p:nvSpPr>
        <p:spPr>
          <a:xfrm>
            <a:off x="1187624" y="0"/>
            <a:ext cx="2051720"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600" b="0" smtClean="0">
                <a:latin typeface="+mn-ea"/>
                <a:ea typeface="+mn-ea"/>
              </a:rPr>
              <a:t>封锁粒度</a:t>
            </a:r>
            <a:endParaRPr lang="zh-CN" altLang="en-US" sz="3600" b="0" dirty="0">
              <a:latin typeface="+mn-ea"/>
              <a:ea typeface="+mn-ea"/>
            </a:endParaRPr>
          </a:p>
        </p:txBody>
      </p:sp>
      <p:sp>
        <p:nvSpPr>
          <p:cNvPr id="5" name="椭圆 4"/>
          <p:cNvSpPr/>
          <p:nvPr/>
        </p:nvSpPr>
        <p:spPr>
          <a:xfrm>
            <a:off x="395536" y="193204"/>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6</a:t>
            </a:r>
            <a:endParaRPr lang="zh-CN" altLang="en-US" sz="3200" dirty="0"/>
          </a:p>
        </p:txBody>
      </p:sp>
      <p:sp>
        <p:nvSpPr>
          <p:cNvPr id="6" name="Rectangle 2"/>
          <p:cNvSpPr txBox="1">
            <a:spLocks noChangeArrowheads="1"/>
          </p:cNvSpPr>
          <p:nvPr/>
        </p:nvSpPr>
        <p:spPr>
          <a:xfrm>
            <a:off x="1043608" y="985292"/>
            <a:ext cx="4280761" cy="648072"/>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marL="457200" indent="-457200" fontAlgn="auto">
              <a:spcAft>
                <a:spcPts val="0"/>
              </a:spcAft>
              <a:buFont typeface="Wingdings" panose="05000000000000000000" pitchFamily="2" charset="2"/>
              <a:buChar char="u"/>
            </a:pPr>
            <a:r>
              <a:rPr lang="zh-CN" altLang="en-US" dirty="0" smtClean="0">
                <a:latin typeface="+mj-ea"/>
              </a:rPr>
              <a:t> 选择封锁粒度原则</a:t>
            </a:r>
            <a:endParaRPr lang="zh-CN" altLang="en-US" dirty="0">
              <a:latin typeface="+mj-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a:spLocks noGrp="1" noChangeArrowheads="1"/>
          </p:cNvSpPr>
          <p:nvPr>
            <p:ph idx="4294967295"/>
          </p:nvPr>
        </p:nvSpPr>
        <p:spPr>
          <a:xfrm>
            <a:off x="1043608" y="1705372"/>
            <a:ext cx="7488832" cy="1384995"/>
          </a:xfrm>
        </p:spPr>
        <p:txBody>
          <a:bodyPr wrap="square">
            <a:spAutoFit/>
          </a:bodyPr>
          <a:lstStyle/>
          <a:p>
            <a:pPr marL="342900" lvl="1" indent="-342900" fontAlgn="base">
              <a:lnSpc>
                <a:spcPct val="140000"/>
              </a:lnSpc>
              <a:spcBef>
                <a:spcPts val="1800"/>
              </a:spcBef>
              <a:spcAft>
                <a:spcPct val="0"/>
              </a:spcAft>
              <a:buClrTx/>
              <a:buChar char="Ø"/>
            </a:pPr>
            <a:r>
              <a:rPr lang="zh-CN" altLang="en-US" sz="2000" dirty="0">
                <a:latin typeface="幼圆" panose="02010509060101010101" pitchFamily="49" charset="-122"/>
                <a:ea typeface="幼圆" panose="02010509060101010101" pitchFamily="49" charset="-122"/>
              </a:rPr>
              <a:t>若封锁粒度是数据页，事务</a:t>
            </a:r>
            <a:r>
              <a:rPr lang="en-US" sz="2000" dirty="0">
                <a:latin typeface="幼圆" panose="02010509060101010101" pitchFamily="49" charset="-122"/>
                <a:ea typeface="幼圆" panose="02010509060101010101" pitchFamily="49" charset="-122"/>
              </a:rPr>
              <a:t>T1</a:t>
            </a:r>
            <a:r>
              <a:rPr lang="zh-CN" altLang="en-US" sz="2000" dirty="0">
                <a:latin typeface="幼圆" panose="02010509060101010101" pitchFamily="49" charset="-122"/>
                <a:ea typeface="幼圆" panose="02010509060101010101" pitchFamily="49" charset="-122"/>
              </a:rPr>
              <a:t>需要修改元组</a:t>
            </a:r>
            <a:r>
              <a:rPr lang="en-US" sz="2000" dirty="0">
                <a:latin typeface="幼圆" panose="02010509060101010101" pitchFamily="49" charset="-122"/>
                <a:ea typeface="幼圆" panose="02010509060101010101" pitchFamily="49" charset="-122"/>
              </a:rPr>
              <a:t>L1</a:t>
            </a:r>
            <a:r>
              <a:rPr lang="zh-CN" altLang="en-US" sz="2000" dirty="0">
                <a:latin typeface="幼圆" panose="02010509060101010101" pitchFamily="49" charset="-122"/>
                <a:ea typeface="幼圆" panose="02010509060101010101" pitchFamily="49" charset="-122"/>
              </a:rPr>
              <a:t>，则</a:t>
            </a:r>
            <a:r>
              <a:rPr lang="en-US" sz="2000" dirty="0">
                <a:latin typeface="幼圆" panose="02010509060101010101" pitchFamily="49" charset="-122"/>
                <a:ea typeface="幼圆" panose="02010509060101010101" pitchFamily="49" charset="-122"/>
              </a:rPr>
              <a:t>T1</a:t>
            </a:r>
            <a:r>
              <a:rPr lang="zh-CN" altLang="en-US" sz="2000" dirty="0">
                <a:latin typeface="幼圆" panose="02010509060101010101" pitchFamily="49" charset="-122"/>
                <a:ea typeface="幼圆" panose="02010509060101010101" pitchFamily="49" charset="-122"/>
              </a:rPr>
              <a:t>必须对</a:t>
            </a:r>
            <a:r>
              <a:rPr lang="zh-CN" altLang="en-US" sz="2000" dirty="0" smtClean="0">
                <a:latin typeface="幼圆" panose="02010509060101010101" pitchFamily="49" charset="-122"/>
                <a:ea typeface="幼圆" panose="02010509060101010101" pitchFamily="49" charset="-122"/>
              </a:rPr>
              <a:t>包含</a:t>
            </a:r>
            <a:r>
              <a:rPr lang="en-US" sz="2000" dirty="0" smtClean="0">
                <a:latin typeface="幼圆" panose="02010509060101010101" pitchFamily="49" charset="-122"/>
                <a:ea typeface="幼圆" panose="02010509060101010101" pitchFamily="49" charset="-122"/>
              </a:rPr>
              <a:t>L1</a:t>
            </a:r>
            <a:r>
              <a:rPr lang="zh-CN" altLang="en-US" sz="2000" dirty="0">
                <a:latin typeface="幼圆" panose="02010509060101010101" pitchFamily="49" charset="-122"/>
                <a:ea typeface="幼圆" panose="02010509060101010101" pitchFamily="49" charset="-122"/>
              </a:rPr>
              <a:t>的整个数据页</a:t>
            </a:r>
            <a:r>
              <a:rPr lang="en-US" sz="2000" dirty="0">
                <a:latin typeface="幼圆" panose="02010509060101010101" pitchFamily="49" charset="-122"/>
                <a:ea typeface="幼圆" panose="02010509060101010101" pitchFamily="49" charset="-122"/>
              </a:rPr>
              <a:t>A</a:t>
            </a:r>
            <a:r>
              <a:rPr lang="zh-CN" altLang="en-US" sz="2000" dirty="0">
                <a:latin typeface="幼圆" panose="02010509060101010101" pitchFamily="49" charset="-122"/>
                <a:ea typeface="幼圆" panose="02010509060101010101" pitchFamily="49" charset="-122"/>
              </a:rPr>
              <a:t>加锁。如果</a:t>
            </a:r>
            <a:r>
              <a:rPr lang="en-US" sz="2000" dirty="0">
                <a:latin typeface="幼圆" panose="02010509060101010101" pitchFamily="49" charset="-122"/>
                <a:ea typeface="幼圆" panose="02010509060101010101" pitchFamily="49" charset="-122"/>
              </a:rPr>
              <a:t>T1</a:t>
            </a:r>
            <a:r>
              <a:rPr lang="zh-CN" altLang="en-US" sz="2000" dirty="0">
                <a:latin typeface="幼圆" panose="02010509060101010101" pitchFamily="49" charset="-122"/>
                <a:ea typeface="幼圆" panose="02010509060101010101" pitchFamily="49" charset="-122"/>
              </a:rPr>
              <a:t>对</a:t>
            </a:r>
            <a:r>
              <a:rPr lang="en-US" sz="2000" dirty="0">
                <a:latin typeface="幼圆" panose="02010509060101010101" pitchFamily="49" charset="-122"/>
                <a:ea typeface="幼圆" panose="02010509060101010101" pitchFamily="49" charset="-122"/>
              </a:rPr>
              <a:t>A</a:t>
            </a:r>
            <a:r>
              <a:rPr lang="zh-CN" altLang="en-US" sz="2000" dirty="0">
                <a:latin typeface="幼圆" panose="02010509060101010101" pitchFamily="49" charset="-122"/>
                <a:ea typeface="幼圆" panose="02010509060101010101" pitchFamily="49" charset="-122"/>
              </a:rPr>
              <a:t>加锁后事务</a:t>
            </a:r>
            <a:r>
              <a:rPr lang="en-US" sz="2000" dirty="0">
                <a:latin typeface="幼圆" panose="02010509060101010101" pitchFamily="49" charset="-122"/>
                <a:ea typeface="幼圆" panose="02010509060101010101" pitchFamily="49" charset="-122"/>
              </a:rPr>
              <a:t>T2</a:t>
            </a:r>
            <a:r>
              <a:rPr lang="zh-CN" altLang="en-US" sz="2000" dirty="0">
                <a:latin typeface="幼圆" panose="02010509060101010101" pitchFamily="49" charset="-122"/>
                <a:ea typeface="幼圆" panose="02010509060101010101" pitchFamily="49" charset="-122"/>
              </a:rPr>
              <a:t>要修改</a:t>
            </a:r>
            <a:r>
              <a:rPr lang="en-US" sz="2000" dirty="0">
                <a:latin typeface="幼圆" panose="02010509060101010101" pitchFamily="49" charset="-122"/>
                <a:ea typeface="幼圆" panose="02010509060101010101" pitchFamily="49" charset="-122"/>
              </a:rPr>
              <a:t>A</a:t>
            </a:r>
            <a:r>
              <a:rPr lang="zh-CN" altLang="en-US" sz="2000" dirty="0">
                <a:latin typeface="幼圆" panose="02010509060101010101" pitchFamily="49" charset="-122"/>
                <a:ea typeface="幼圆" panose="02010509060101010101" pitchFamily="49" charset="-122"/>
              </a:rPr>
              <a:t>中元组</a:t>
            </a:r>
            <a:r>
              <a:rPr lang="en-US" sz="2000" dirty="0">
                <a:latin typeface="幼圆" panose="02010509060101010101" pitchFamily="49" charset="-122"/>
                <a:ea typeface="幼圆" panose="02010509060101010101" pitchFamily="49" charset="-122"/>
              </a:rPr>
              <a:t>L2</a:t>
            </a:r>
            <a:r>
              <a:rPr lang="zh-CN" altLang="en-US" sz="2000" dirty="0">
                <a:latin typeface="幼圆" panose="02010509060101010101" pitchFamily="49" charset="-122"/>
                <a:ea typeface="幼圆" panose="02010509060101010101" pitchFamily="49" charset="-122"/>
              </a:rPr>
              <a:t>，则</a:t>
            </a:r>
            <a:r>
              <a:rPr lang="en-US" sz="2000" dirty="0">
                <a:latin typeface="幼圆" panose="02010509060101010101" pitchFamily="49" charset="-122"/>
                <a:ea typeface="幼圆" panose="02010509060101010101" pitchFamily="49" charset="-122"/>
              </a:rPr>
              <a:t>T2</a:t>
            </a:r>
            <a:r>
              <a:rPr lang="zh-CN" altLang="en-US" sz="2000" dirty="0">
                <a:latin typeface="幼圆" panose="02010509060101010101" pitchFamily="49" charset="-122"/>
                <a:ea typeface="幼圆" panose="02010509060101010101" pitchFamily="49" charset="-122"/>
              </a:rPr>
              <a:t>被迫等待，直到</a:t>
            </a:r>
            <a:r>
              <a:rPr lang="en-US" sz="2000" dirty="0">
                <a:latin typeface="幼圆" panose="02010509060101010101" pitchFamily="49" charset="-122"/>
                <a:ea typeface="幼圆" panose="02010509060101010101" pitchFamily="49" charset="-122"/>
              </a:rPr>
              <a:t>T1</a:t>
            </a:r>
            <a:r>
              <a:rPr lang="zh-CN" altLang="en-US" sz="2000" dirty="0">
                <a:latin typeface="幼圆" panose="02010509060101010101" pitchFamily="49" charset="-122"/>
                <a:ea typeface="幼圆" panose="02010509060101010101" pitchFamily="49" charset="-122"/>
              </a:rPr>
              <a:t>释放</a:t>
            </a:r>
            <a:r>
              <a:rPr lang="en-US" sz="2000" dirty="0">
                <a:latin typeface="幼圆" panose="02010509060101010101" pitchFamily="49" charset="-122"/>
                <a:ea typeface="幼圆" panose="02010509060101010101" pitchFamily="49" charset="-122"/>
              </a:rPr>
              <a:t>A</a:t>
            </a:r>
            <a:r>
              <a:rPr lang="zh-CN" altLang="en-US" sz="2000" dirty="0">
                <a:latin typeface="幼圆" panose="02010509060101010101" pitchFamily="49" charset="-122"/>
                <a:ea typeface="幼圆" panose="02010509060101010101" pitchFamily="49" charset="-122"/>
              </a:rPr>
              <a:t>。</a:t>
            </a:r>
            <a:endParaRPr lang="en-US" altLang="zh-CN" sz="2000" dirty="0">
              <a:latin typeface="幼圆" panose="02010509060101010101" pitchFamily="49" charset="-122"/>
              <a:ea typeface="幼圆" panose="02010509060101010101" pitchFamily="49" charset="-122"/>
            </a:endParaRPr>
          </a:p>
        </p:txBody>
      </p:sp>
      <p:sp>
        <p:nvSpPr>
          <p:cNvPr id="5" name="Rectangle 2"/>
          <p:cNvSpPr txBox="1">
            <a:spLocks noChangeArrowheads="1"/>
          </p:cNvSpPr>
          <p:nvPr/>
        </p:nvSpPr>
        <p:spPr>
          <a:xfrm>
            <a:off x="1187624" y="0"/>
            <a:ext cx="2051720"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600" b="0" smtClean="0">
                <a:latin typeface="+mn-ea"/>
                <a:ea typeface="+mn-ea"/>
              </a:rPr>
              <a:t>封锁粒度</a:t>
            </a:r>
            <a:endParaRPr lang="zh-CN" altLang="en-US" sz="3600" b="0" dirty="0">
              <a:latin typeface="+mn-ea"/>
              <a:ea typeface="+mn-ea"/>
            </a:endParaRPr>
          </a:p>
        </p:txBody>
      </p:sp>
      <p:sp>
        <p:nvSpPr>
          <p:cNvPr id="6" name="椭圆 5"/>
          <p:cNvSpPr/>
          <p:nvPr/>
        </p:nvSpPr>
        <p:spPr>
          <a:xfrm>
            <a:off x="395536" y="193204"/>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6</a:t>
            </a:r>
            <a:endParaRPr lang="zh-CN" altLang="en-US" sz="3200" dirty="0"/>
          </a:p>
        </p:txBody>
      </p:sp>
      <p:sp>
        <p:nvSpPr>
          <p:cNvPr id="2" name="矩形 1"/>
          <p:cNvSpPr/>
          <p:nvPr/>
        </p:nvSpPr>
        <p:spPr>
          <a:xfrm>
            <a:off x="1043608" y="3199537"/>
            <a:ext cx="7632848" cy="954107"/>
          </a:xfrm>
          <a:prstGeom prst="rect">
            <a:avLst/>
          </a:prstGeom>
        </p:spPr>
        <p:txBody>
          <a:bodyPr wrap="square">
            <a:spAutoFit/>
          </a:bodyPr>
          <a:lstStyle/>
          <a:p>
            <a:pPr marL="342900" lvl="1" indent="-342900" algn="l">
              <a:lnSpc>
                <a:spcPct val="140000"/>
              </a:lnSpc>
              <a:spcBef>
                <a:spcPts val="1800"/>
              </a:spcBef>
              <a:buFont typeface="Wingdings" panose="05000000000000000000" pitchFamily="2" charset="2"/>
              <a:buChar char="Ø"/>
            </a:pPr>
            <a:r>
              <a:rPr lang="zh-CN" altLang="en-US" sz="2000" b="0" dirty="0">
                <a:latin typeface="幼圆" panose="02010509060101010101" pitchFamily="49" charset="-122"/>
                <a:ea typeface="幼圆" panose="02010509060101010101" pitchFamily="49" charset="-122"/>
              </a:rPr>
              <a:t>如果封锁粒度是元组，则</a:t>
            </a:r>
            <a:r>
              <a:rPr lang="en-US" altLang="zh-CN" sz="2000" b="0" dirty="0">
                <a:latin typeface="幼圆" panose="02010509060101010101" pitchFamily="49" charset="-122"/>
                <a:ea typeface="幼圆" panose="02010509060101010101" pitchFamily="49" charset="-122"/>
              </a:rPr>
              <a:t>T1</a:t>
            </a:r>
            <a:r>
              <a:rPr lang="zh-CN" altLang="en-US" sz="2000" b="0" dirty="0">
                <a:latin typeface="幼圆" panose="02010509060101010101" pitchFamily="49" charset="-122"/>
                <a:ea typeface="幼圆" panose="02010509060101010101" pitchFamily="49" charset="-122"/>
              </a:rPr>
              <a:t>和</a:t>
            </a:r>
            <a:r>
              <a:rPr lang="en-US" altLang="zh-CN" sz="2000" b="0" dirty="0">
                <a:latin typeface="幼圆" panose="02010509060101010101" pitchFamily="49" charset="-122"/>
                <a:ea typeface="幼圆" panose="02010509060101010101" pitchFamily="49" charset="-122"/>
              </a:rPr>
              <a:t>T2</a:t>
            </a:r>
            <a:r>
              <a:rPr lang="zh-CN" altLang="en-US" sz="2000" b="0" dirty="0">
                <a:latin typeface="幼圆" panose="02010509060101010101" pitchFamily="49" charset="-122"/>
                <a:ea typeface="幼圆" panose="02010509060101010101" pitchFamily="49" charset="-122"/>
              </a:rPr>
              <a:t>可以同时对</a:t>
            </a:r>
            <a:r>
              <a:rPr lang="en-US" altLang="zh-CN" sz="2000" b="0" dirty="0">
                <a:latin typeface="幼圆" panose="02010509060101010101" pitchFamily="49" charset="-122"/>
                <a:ea typeface="幼圆" panose="02010509060101010101" pitchFamily="49" charset="-122"/>
              </a:rPr>
              <a:t>L1</a:t>
            </a:r>
            <a:r>
              <a:rPr lang="zh-CN" altLang="en-US" sz="2000" b="0" dirty="0">
                <a:latin typeface="幼圆" panose="02010509060101010101" pitchFamily="49" charset="-122"/>
                <a:ea typeface="幼圆" panose="02010509060101010101" pitchFamily="49" charset="-122"/>
              </a:rPr>
              <a:t>和</a:t>
            </a:r>
            <a:r>
              <a:rPr lang="en-US" altLang="zh-CN" sz="2000" b="0" dirty="0">
                <a:latin typeface="幼圆" panose="02010509060101010101" pitchFamily="49" charset="-122"/>
                <a:ea typeface="幼圆" panose="02010509060101010101" pitchFamily="49" charset="-122"/>
              </a:rPr>
              <a:t>L2</a:t>
            </a:r>
            <a:r>
              <a:rPr lang="zh-CN" altLang="en-US" sz="2000" b="0" dirty="0">
                <a:latin typeface="幼圆" panose="02010509060101010101" pitchFamily="49" charset="-122"/>
                <a:ea typeface="幼圆" panose="02010509060101010101" pitchFamily="49" charset="-122"/>
              </a:rPr>
              <a:t>加锁，不需要互相等待，提高了系统的并行度</a:t>
            </a:r>
            <a:r>
              <a:rPr lang="zh-CN" altLang="en-US" sz="2000" b="0" dirty="0" smtClean="0">
                <a:latin typeface="幼圆" panose="02010509060101010101" pitchFamily="49" charset="-122"/>
                <a:ea typeface="幼圆" panose="02010509060101010101" pitchFamily="49" charset="-122"/>
              </a:rPr>
              <a:t>。</a:t>
            </a:r>
            <a:endParaRPr lang="en-US" altLang="zh-CN" sz="2000" b="0" dirty="0">
              <a:latin typeface="幼圆" panose="02010509060101010101" pitchFamily="49" charset="-122"/>
              <a:ea typeface="幼圆" panose="02010509060101010101" pitchFamily="49" charset="-122"/>
            </a:endParaRPr>
          </a:p>
        </p:txBody>
      </p:sp>
      <p:sp>
        <p:nvSpPr>
          <p:cNvPr id="3" name="矩形 2"/>
          <p:cNvSpPr/>
          <p:nvPr/>
        </p:nvSpPr>
        <p:spPr>
          <a:xfrm>
            <a:off x="1043608" y="4279657"/>
            <a:ext cx="7344816" cy="954107"/>
          </a:xfrm>
          <a:prstGeom prst="rect">
            <a:avLst/>
          </a:prstGeom>
        </p:spPr>
        <p:txBody>
          <a:bodyPr wrap="square">
            <a:spAutoFit/>
          </a:bodyPr>
          <a:lstStyle/>
          <a:p>
            <a:pPr marL="342900" lvl="1" indent="-342900" algn="l">
              <a:lnSpc>
                <a:spcPct val="140000"/>
              </a:lnSpc>
              <a:spcBef>
                <a:spcPts val="1800"/>
              </a:spcBef>
              <a:buFont typeface="Wingdings" panose="05000000000000000000" pitchFamily="2" charset="2"/>
              <a:buChar char="Ø"/>
            </a:pPr>
            <a:r>
              <a:rPr lang="zh-CN" altLang="en-US" sz="2000" b="0" dirty="0">
                <a:latin typeface="幼圆" panose="02010509060101010101" pitchFamily="49" charset="-122"/>
                <a:ea typeface="幼圆" panose="02010509060101010101" pitchFamily="49" charset="-122"/>
              </a:rPr>
              <a:t>事务</a:t>
            </a:r>
            <a:r>
              <a:rPr lang="en-US" altLang="zh-CN" sz="2000" b="0" dirty="0">
                <a:latin typeface="幼圆" panose="02010509060101010101" pitchFamily="49" charset="-122"/>
                <a:ea typeface="幼圆" panose="02010509060101010101" pitchFamily="49" charset="-122"/>
              </a:rPr>
              <a:t>T</a:t>
            </a:r>
            <a:r>
              <a:rPr lang="zh-CN" altLang="en-US" sz="2000" b="0" dirty="0">
                <a:latin typeface="幼圆" panose="02010509060101010101" pitchFamily="49" charset="-122"/>
                <a:ea typeface="幼圆" panose="02010509060101010101" pitchFamily="49" charset="-122"/>
              </a:rPr>
              <a:t>需要读取整个表，若封锁粒度是元组，</a:t>
            </a:r>
            <a:r>
              <a:rPr lang="en-US" altLang="zh-CN" sz="2000" b="0" dirty="0">
                <a:latin typeface="幼圆" panose="02010509060101010101" pitchFamily="49" charset="-122"/>
                <a:ea typeface="幼圆" panose="02010509060101010101" pitchFamily="49" charset="-122"/>
              </a:rPr>
              <a:t>T</a:t>
            </a:r>
            <a:r>
              <a:rPr lang="zh-CN" altLang="en-US" sz="2000" b="0" dirty="0">
                <a:latin typeface="幼圆" panose="02010509060101010101" pitchFamily="49" charset="-122"/>
                <a:ea typeface="幼圆" panose="02010509060101010101" pitchFamily="49" charset="-122"/>
              </a:rPr>
              <a:t>必须对表中的每一个元组加锁，开销极大 </a:t>
            </a:r>
          </a:p>
        </p:txBody>
      </p:sp>
      <p:sp>
        <p:nvSpPr>
          <p:cNvPr id="8" name="Rectangle 2"/>
          <p:cNvSpPr txBox="1">
            <a:spLocks noChangeArrowheads="1"/>
          </p:cNvSpPr>
          <p:nvPr/>
        </p:nvSpPr>
        <p:spPr>
          <a:xfrm>
            <a:off x="1043608" y="985292"/>
            <a:ext cx="4280761" cy="648072"/>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marL="457200" indent="-457200" fontAlgn="auto">
              <a:spcAft>
                <a:spcPts val="0"/>
              </a:spcAft>
              <a:buFont typeface="Wingdings" panose="05000000000000000000" pitchFamily="2" charset="2"/>
              <a:buChar char="u"/>
            </a:pPr>
            <a:r>
              <a:rPr lang="zh-CN" altLang="en-US" dirty="0" smtClean="0">
                <a:latin typeface="+mj-ea"/>
              </a:rPr>
              <a:t> 选择封锁粒度原则</a:t>
            </a:r>
            <a:endParaRPr lang="zh-CN" altLang="en-US" dirty="0">
              <a:latin typeface="+mj-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animEffect transition="in" filter="wipe(up)">
                                      <p:cBhvr>
                                        <p:cTn id="7" dur="500"/>
                                        <p:tgtEl>
                                          <p:spTgt spid="808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up)">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up)">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p:bldP spid="2" grpId="0" build="p"/>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idx="4294967295"/>
          </p:nvPr>
        </p:nvSpPr>
        <p:spPr>
          <a:xfrm>
            <a:off x="1331640" y="1561356"/>
            <a:ext cx="7704856" cy="3888432"/>
          </a:xfrm>
        </p:spPr>
        <p:txBody>
          <a:bodyPr>
            <a:normAutofit fontScale="92500" lnSpcReduction="20000"/>
          </a:bodyPr>
          <a:lstStyle/>
          <a:p>
            <a:pPr>
              <a:lnSpc>
                <a:spcPct val="170000"/>
              </a:lnSpc>
              <a:buFont typeface="Wingdings" panose="05000000000000000000" pitchFamily="2" charset="2"/>
              <a:buChar char="l"/>
            </a:pPr>
            <a:r>
              <a:rPr lang="zh-CN" altLang="en-US" sz="2400" b="1" dirty="0">
                <a:latin typeface="幼圆" panose="02010509060101010101" pitchFamily="49" charset="-122"/>
                <a:ea typeface="幼圆" panose="02010509060101010101" pitchFamily="49" charset="-122"/>
              </a:rPr>
              <a:t>多粒度封锁</a:t>
            </a:r>
            <a:r>
              <a:rPr lang="en-US" sz="2400" b="1" dirty="0">
                <a:latin typeface="幼圆" panose="02010509060101010101" pitchFamily="49" charset="-122"/>
                <a:ea typeface="幼圆" panose="02010509060101010101" pitchFamily="49" charset="-122"/>
              </a:rPr>
              <a:t>(Multiple Granularity Locking)</a:t>
            </a:r>
          </a:p>
          <a:p>
            <a:pPr>
              <a:lnSpc>
                <a:spcPct val="110000"/>
              </a:lnSpc>
              <a:buFont typeface="Wingdings" pitchFamily="2" charset="2"/>
              <a:buNone/>
            </a:pPr>
            <a:r>
              <a:rPr lang="en-US" sz="2200" b="1" dirty="0">
                <a:latin typeface="幼圆" panose="02010509060101010101" pitchFamily="49" charset="-122"/>
                <a:ea typeface="幼圆" panose="02010509060101010101" pitchFamily="49" charset="-122"/>
              </a:rPr>
              <a:t>    </a:t>
            </a:r>
            <a:r>
              <a:rPr lang="zh-CN" altLang="en-US" sz="2200" b="1" dirty="0">
                <a:latin typeface="幼圆" panose="02010509060101010101" pitchFamily="49" charset="-122"/>
                <a:ea typeface="幼圆" panose="02010509060101010101" pitchFamily="49" charset="-122"/>
              </a:rPr>
              <a:t>在一个系统中同时支持多种封锁粒度供不同的事务选择</a:t>
            </a:r>
          </a:p>
          <a:p>
            <a:pPr>
              <a:lnSpc>
                <a:spcPct val="170000"/>
              </a:lnSpc>
              <a:buFont typeface="Wingdings" panose="05000000000000000000" pitchFamily="2" charset="2"/>
              <a:buChar char="l"/>
            </a:pPr>
            <a:r>
              <a:rPr lang="zh-CN" altLang="en-US" sz="2400" b="1" dirty="0">
                <a:latin typeface="幼圆" panose="02010509060101010101" pitchFamily="49" charset="-122"/>
                <a:ea typeface="幼圆" panose="02010509060101010101" pitchFamily="49" charset="-122"/>
              </a:rPr>
              <a:t>选择封锁</a:t>
            </a:r>
            <a:r>
              <a:rPr lang="zh-CN" altLang="en-US" sz="2400" b="1" dirty="0" smtClean="0">
                <a:latin typeface="幼圆" panose="02010509060101010101" pitchFamily="49" charset="-122"/>
                <a:ea typeface="幼圆" panose="02010509060101010101" pitchFamily="49" charset="-122"/>
              </a:rPr>
              <a:t>粒度：同时</a:t>
            </a:r>
            <a:r>
              <a:rPr lang="zh-CN" altLang="en-US" sz="2400" b="1" dirty="0">
                <a:latin typeface="幼圆" panose="02010509060101010101" pitchFamily="49" charset="-122"/>
                <a:ea typeface="幼圆" panose="02010509060101010101" pitchFamily="49" charset="-122"/>
              </a:rPr>
              <a:t>考虑封锁开销和并发度两个因素，适当选择封锁粒度</a:t>
            </a:r>
          </a:p>
          <a:p>
            <a:pPr>
              <a:lnSpc>
                <a:spcPct val="170000"/>
              </a:lnSpc>
              <a:buFont typeface="Wingdings" panose="05000000000000000000" pitchFamily="2" charset="2"/>
              <a:buChar char="Ø"/>
            </a:pPr>
            <a:r>
              <a:rPr lang="zh-CN" altLang="en-US" sz="2200" b="0" dirty="0">
                <a:latin typeface="幼圆" panose="02010509060101010101" pitchFamily="49" charset="-122"/>
                <a:ea typeface="幼圆" panose="02010509060101010101" pitchFamily="49" charset="-122"/>
              </a:rPr>
              <a:t>需要处理多个关系的大量元组的用户事务：以数据库为封锁</a:t>
            </a:r>
            <a:r>
              <a:rPr lang="zh-CN" altLang="en-US" sz="2200" b="0" dirty="0" smtClean="0">
                <a:latin typeface="幼圆" panose="02010509060101010101" pitchFamily="49" charset="-122"/>
                <a:ea typeface="幼圆" panose="02010509060101010101" pitchFamily="49" charset="-122"/>
              </a:rPr>
              <a:t>单位</a:t>
            </a:r>
            <a:endParaRPr lang="en-US" altLang="zh-CN" sz="2200" b="0" dirty="0" smtClean="0">
              <a:latin typeface="幼圆" panose="02010509060101010101" pitchFamily="49" charset="-122"/>
              <a:ea typeface="幼圆" panose="02010509060101010101" pitchFamily="49" charset="-122"/>
            </a:endParaRPr>
          </a:p>
          <a:p>
            <a:pPr>
              <a:lnSpc>
                <a:spcPct val="170000"/>
              </a:lnSpc>
              <a:buFont typeface="Wingdings" panose="05000000000000000000" pitchFamily="2" charset="2"/>
              <a:buChar char="Ø"/>
            </a:pPr>
            <a:r>
              <a:rPr lang="zh-CN" altLang="en-US" sz="2200" b="0" dirty="0" smtClean="0">
                <a:latin typeface="幼圆" panose="02010509060101010101" pitchFamily="49" charset="-122"/>
                <a:ea typeface="幼圆" panose="02010509060101010101" pitchFamily="49" charset="-122"/>
              </a:rPr>
              <a:t>需要</a:t>
            </a:r>
            <a:r>
              <a:rPr lang="zh-CN" altLang="en-US" sz="2200" b="0" dirty="0">
                <a:latin typeface="幼圆" panose="02010509060101010101" pitchFamily="49" charset="-122"/>
                <a:ea typeface="幼圆" panose="02010509060101010101" pitchFamily="49" charset="-122"/>
              </a:rPr>
              <a:t>处理大量元组的用户事务：以关系为封锁</a:t>
            </a:r>
            <a:r>
              <a:rPr lang="zh-CN" altLang="en-US" sz="2200" b="0" dirty="0" smtClean="0">
                <a:latin typeface="幼圆" panose="02010509060101010101" pitchFamily="49" charset="-122"/>
                <a:ea typeface="幼圆" panose="02010509060101010101" pitchFamily="49" charset="-122"/>
              </a:rPr>
              <a:t>单元</a:t>
            </a:r>
            <a:endParaRPr lang="en-US" altLang="zh-CN" sz="2200" b="0" dirty="0" smtClean="0">
              <a:latin typeface="幼圆" panose="02010509060101010101" pitchFamily="49" charset="-122"/>
              <a:ea typeface="幼圆" panose="02010509060101010101" pitchFamily="49" charset="-122"/>
            </a:endParaRPr>
          </a:p>
          <a:p>
            <a:pPr>
              <a:lnSpc>
                <a:spcPct val="170000"/>
              </a:lnSpc>
              <a:buFont typeface="Wingdings" panose="05000000000000000000" pitchFamily="2" charset="2"/>
              <a:buChar char="Ø"/>
            </a:pPr>
            <a:r>
              <a:rPr lang="zh-CN" altLang="en-US" sz="2200" b="0" dirty="0" smtClean="0">
                <a:latin typeface="幼圆" panose="02010509060101010101" pitchFamily="49" charset="-122"/>
                <a:ea typeface="幼圆" panose="02010509060101010101" pitchFamily="49" charset="-122"/>
              </a:rPr>
              <a:t>只</a:t>
            </a:r>
            <a:r>
              <a:rPr lang="zh-CN" altLang="en-US" sz="2200" b="0" dirty="0">
                <a:latin typeface="幼圆" panose="02010509060101010101" pitchFamily="49" charset="-122"/>
                <a:ea typeface="幼圆" panose="02010509060101010101" pitchFamily="49" charset="-122"/>
              </a:rPr>
              <a:t>处理少量元组的用户事务：以元组为封锁单位</a:t>
            </a:r>
          </a:p>
        </p:txBody>
      </p:sp>
      <p:sp>
        <p:nvSpPr>
          <p:cNvPr id="4" name="Rectangle 2"/>
          <p:cNvSpPr txBox="1">
            <a:spLocks noChangeArrowheads="1"/>
          </p:cNvSpPr>
          <p:nvPr/>
        </p:nvSpPr>
        <p:spPr>
          <a:xfrm>
            <a:off x="1043608" y="985292"/>
            <a:ext cx="4280761" cy="648072"/>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marL="457200" indent="-457200" fontAlgn="auto">
              <a:spcAft>
                <a:spcPts val="0"/>
              </a:spcAft>
              <a:buFont typeface="Wingdings" panose="05000000000000000000" pitchFamily="2" charset="2"/>
              <a:buChar char="u"/>
            </a:pPr>
            <a:r>
              <a:rPr lang="zh-CN" altLang="en-US" dirty="0" smtClean="0">
                <a:latin typeface="+mj-ea"/>
              </a:rPr>
              <a:t> 选择封锁粒度原则</a:t>
            </a:r>
            <a:endParaRPr lang="zh-CN" altLang="en-US" dirty="0">
              <a:latin typeface="+mj-ea"/>
            </a:endParaRPr>
          </a:p>
        </p:txBody>
      </p:sp>
      <p:sp>
        <p:nvSpPr>
          <p:cNvPr id="5" name="Rectangle 2"/>
          <p:cNvSpPr txBox="1">
            <a:spLocks noChangeArrowheads="1"/>
          </p:cNvSpPr>
          <p:nvPr/>
        </p:nvSpPr>
        <p:spPr>
          <a:xfrm>
            <a:off x="1187624" y="0"/>
            <a:ext cx="2051720"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600" b="0" smtClean="0">
                <a:latin typeface="+mn-ea"/>
                <a:ea typeface="+mn-ea"/>
              </a:rPr>
              <a:t>封锁粒度</a:t>
            </a:r>
            <a:endParaRPr lang="zh-CN" altLang="en-US" sz="3600" b="0" dirty="0">
              <a:latin typeface="+mn-ea"/>
              <a:ea typeface="+mn-ea"/>
            </a:endParaRPr>
          </a:p>
        </p:txBody>
      </p:sp>
      <p:sp>
        <p:nvSpPr>
          <p:cNvPr id="6" name="椭圆 5"/>
          <p:cNvSpPr/>
          <p:nvPr/>
        </p:nvSpPr>
        <p:spPr>
          <a:xfrm>
            <a:off x="395536" y="193204"/>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6</a:t>
            </a:r>
            <a:endParaRPr lang="zh-CN" alt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1331640" y="1129308"/>
            <a:ext cx="2664296" cy="576064"/>
          </a:xfrm>
        </p:spPr>
        <p:txBody>
          <a:bodyPr/>
          <a:lstStyle/>
          <a:p>
            <a:pPr algn="l"/>
            <a:r>
              <a:rPr lang="zh-CN" altLang="en-US" sz="3200" b="1" dirty="0">
                <a:latin typeface="+mj-ea"/>
              </a:rPr>
              <a:t>多粒度封锁</a:t>
            </a:r>
          </a:p>
        </p:txBody>
      </p:sp>
      <p:sp>
        <p:nvSpPr>
          <p:cNvPr id="82947" name="Rectangle 3"/>
          <p:cNvSpPr>
            <a:spLocks noGrp="1" noChangeArrowheads="1"/>
          </p:cNvSpPr>
          <p:nvPr>
            <p:ph idx="4294967295"/>
          </p:nvPr>
        </p:nvSpPr>
        <p:spPr>
          <a:xfrm>
            <a:off x="1331640" y="1633364"/>
            <a:ext cx="7272808" cy="3744416"/>
          </a:xfrm>
        </p:spPr>
        <p:txBody>
          <a:bodyPr>
            <a:noAutofit/>
          </a:bodyPr>
          <a:lstStyle/>
          <a:p>
            <a:pPr>
              <a:lnSpc>
                <a:spcPct val="190000"/>
              </a:lnSpc>
            </a:pPr>
            <a:r>
              <a:rPr lang="zh-CN" altLang="en-US" sz="2400" b="1" dirty="0">
                <a:latin typeface="幼圆" panose="02010509060101010101" pitchFamily="49" charset="-122"/>
                <a:ea typeface="幼圆" panose="02010509060101010101" pitchFamily="49" charset="-122"/>
              </a:rPr>
              <a:t>多粒度</a:t>
            </a:r>
            <a:r>
              <a:rPr lang="zh-CN" altLang="en-US" sz="2400" b="1" dirty="0" smtClean="0">
                <a:latin typeface="幼圆" panose="02010509060101010101" pitchFamily="49" charset="-122"/>
                <a:ea typeface="幼圆" panose="02010509060101010101" pitchFamily="49" charset="-122"/>
              </a:rPr>
              <a:t>树：</a:t>
            </a:r>
            <a:endParaRPr lang="zh-CN" altLang="en-US" sz="2400" b="1" dirty="0">
              <a:latin typeface="幼圆" panose="02010509060101010101" pitchFamily="49" charset="-122"/>
              <a:ea typeface="幼圆" panose="02010509060101010101" pitchFamily="49" charset="-122"/>
            </a:endParaRPr>
          </a:p>
          <a:p>
            <a:pPr>
              <a:lnSpc>
                <a:spcPct val="190000"/>
              </a:lnSpc>
              <a:spcBef>
                <a:spcPts val="600"/>
              </a:spcBef>
              <a:buFont typeface="Wingdings" panose="05000000000000000000" pitchFamily="2" charset="2"/>
              <a:buChar char="Ø"/>
            </a:pPr>
            <a:r>
              <a:rPr lang="zh-CN" altLang="en-US" sz="2400" b="0" dirty="0">
                <a:latin typeface="幼圆" panose="02010509060101010101" pitchFamily="49" charset="-122"/>
                <a:ea typeface="幼圆" panose="02010509060101010101" pitchFamily="49" charset="-122"/>
              </a:rPr>
              <a:t>以树形结构来表示多级封锁</a:t>
            </a:r>
            <a:r>
              <a:rPr lang="zh-CN" altLang="en-US" sz="2400" b="0" dirty="0" smtClean="0">
                <a:latin typeface="幼圆" panose="02010509060101010101" pitchFamily="49" charset="-122"/>
                <a:ea typeface="幼圆" panose="02010509060101010101" pitchFamily="49" charset="-122"/>
              </a:rPr>
              <a:t>粒度</a:t>
            </a:r>
            <a:endParaRPr lang="en-US" altLang="zh-CN" sz="2400" b="0" dirty="0" smtClean="0">
              <a:latin typeface="幼圆" panose="02010509060101010101" pitchFamily="49" charset="-122"/>
              <a:ea typeface="幼圆" panose="02010509060101010101" pitchFamily="49" charset="-122"/>
            </a:endParaRPr>
          </a:p>
          <a:p>
            <a:pPr>
              <a:lnSpc>
                <a:spcPct val="190000"/>
              </a:lnSpc>
              <a:spcBef>
                <a:spcPts val="600"/>
              </a:spcBef>
              <a:buFont typeface="Wingdings" panose="05000000000000000000" pitchFamily="2" charset="2"/>
              <a:buChar char="Ø"/>
            </a:pPr>
            <a:r>
              <a:rPr lang="zh-CN" altLang="en-US" sz="2400" b="0" dirty="0" smtClean="0">
                <a:latin typeface="幼圆" panose="02010509060101010101" pitchFamily="49" charset="-122"/>
                <a:ea typeface="幼圆" panose="02010509060101010101" pitchFamily="49" charset="-122"/>
              </a:rPr>
              <a:t>根</a:t>
            </a:r>
            <a:r>
              <a:rPr lang="zh-CN" altLang="en-US" sz="2400" b="0" dirty="0">
                <a:latin typeface="幼圆" panose="02010509060101010101" pitchFamily="49" charset="-122"/>
                <a:ea typeface="幼圆" panose="02010509060101010101" pitchFamily="49" charset="-122"/>
              </a:rPr>
              <a:t>结点是整个数据库，表示最大的数据</a:t>
            </a:r>
            <a:r>
              <a:rPr lang="zh-CN" altLang="en-US" sz="2400" b="0" dirty="0" smtClean="0">
                <a:latin typeface="幼圆" panose="02010509060101010101" pitchFamily="49" charset="-122"/>
                <a:ea typeface="幼圆" panose="02010509060101010101" pitchFamily="49" charset="-122"/>
              </a:rPr>
              <a:t>粒度</a:t>
            </a:r>
            <a:endParaRPr lang="en-US" altLang="zh-CN" sz="2400" b="0" dirty="0" smtClean="0">
              <a:latin typeface="幼圆" panose="02010509060101010101" pitchFamily="49" charset="-122"/>
              <a:ea typeface="幼圆" panose="02010509060101010101" pitchFamily="49" charset="-122"/>
            </a:endParaRPr>
          </a:p>
          <a:p>
            <a:pPr>
              <a:lnSpc>
                <a:spcPct val="190000"/>
              </a:lnSpc>
              <a:spcBef>
                <a:spcPts val="600"/>
              </a:spcBef>
              <a:buFont typeface="Wingdings" panose="05000000000000000000" pitchFamily="2" charset="2"/>
              <a:buChar char="Ø"/>
            </a:pPr>
            <a:r>
              <a:rPr lang="zh-CN" altLang="en-US" sz="2400" b="0" dirty="0" smtClean="0">
                <a:latin typeface="幼圆" panose="02010509060101010101" pitchFamily="49" charset="-122"/>
                <a:ea typeface="幼圆" panose="02010509060101010101" pitchFamily="49" charset="-122"/>
              </a:rPr>
              <a:t>叶</a:t>
            </a:r>
            <a:r>
              <a:rPr lang="zh-CN" altLang="en-US" sz="2400" b="0" dirty="0">
                <a:latin typeface="幼圆" panose="02010509060101010101" pitchFamily="49" charset="-122"/>
                <a:ea typeface="幼圆" panose="02010509060101010101" pitchFamily="49" charset="-122"/>
              </a:rPr>
              <a:t>结点表示最小的数据粒度</a:t>
            </a:r>
          </a:p>
          <a:p>
            <a:pPr lvl="3">
              <a:lnSpc>
                <a:spcPct val="90000"/>
              </a:lnSpc>
            </a:pPr>
            <a:endParaRPr lang="zh-CN" altLang="en-US" sz="3200" dirty="0">
              <a:latin typeface="幼圆" panose="02010509060101010101" pitchFamily="49" charset="-122"/>
              <a:ea typeface="幼圆" panose="02010509060101010101" pitchFamily="49" charset="-122"/>
            </a:endParaRPr>
          </a:p>
          <a:p>
            <a:pPr>
              <a:lnSpc>
                <a:spcPct val="90000"/>
              </a:lnSpc>
              <a:buFont typeface="Wingdings" pitchFamily="2" charset="2"/>
              <a:buNone/>
            </a:pPr>
            <a:r>
              <a:rPr lang="zh-CN" altLang="en-US" sz="3200" dirty="0">
                <a:latin typeface="幼圆" panose="02010509060101010101" pitchFamily="49" charset="-122"/>
                <a:ea typeface="幼圆" panose="02010509060101010101" pitchFamily="49" charset="-122"/>
              </a:rPr>
              <a:t>    </a:t>
            </a:r>
            <a:endParaRPr lang="zh-CN" altLang="en-US" sz="2800" dirty="0">
              <a:latin typeface="幼圆" panose="02010509060101010101" pitchFamily="49" charset="-122"/>
              <a:ea typeface="幼圆" panose="02010509060101010101" pitchFamily="49" charset="-122"/>
            </a:endParaRPr>
          </a:p>
        </p:txBody>
      </p:sp>
      <p:sp>
        <p:nvSpPr>
          <p:cNvPr id="4" name="Rectangle 2"/>
          <p:cNvSpPr txBox="1">
            <a:spLocks noChangeArrowheads="1"/>
          </p:cNvSpPr>
          <p:nvPr/>
        </p:nvSpPr>
        <p:spPr>
          <a:xfrm>
            <a:off x="1187624" y="0"/>
            <a:ext cx="2051720"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600" b="0" smtClean="0">
                <a:latin typeface="+mn-ea"/>
                <a:ea typeface="+mn-ea"/>
              </a:rPr>
              <a:t>封锁粒度</a:t>
            </a:r>
            <a:endParaRPr lang="zh-CN" altLang="en-US" sz="3600" b="0" dirty="0">
              <a:latin typeface="+mn-ea"/>
              <a:ea typeface="+mn-ea"/>
            </a:endParaRPr>
          </a:p>
        </p:txBody>
      </p:sp>
      <p:sp>
        <p:nvSpPr>
          <p:cNvPr id="5" name="椭圆 4"/>
          <p:cNvSpPr/>
          <p:nvPr/>
        </p:nvSpPr>
        <p:spPr>
          <a:xfrm>
            <a:off x="395536" y="193204"/>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6</a:t>
            </a:r>
            <a:endParaRPr lang="zh-CN" alt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4294967295"/>
          </p:nvPr>
        </p:nvSpPr>
        <p:spPr>
          <a:xfrm>
            <a:off x="1043608" y="1273324"/>
            <a:ext cx="7848872" cy="3960440"/>
          </a:xfrm>
        </p:spPr>
        <p:txBody>
          <a:bodyPr>
            <a:normAutofit/>
          </a:bodyPr>
          <a:lstStyle/>
          <a:p>
            <a:pPr algn="just">
              <a:lnSpc>
                <a:spcPct val="130000"/>
              </a:lnSpc>
              <a:buFont typeface="Wingdings" panose="05000000000000000000" pitchFamily="2" charset="2"/>
              <a:buChar char="u"/>
            </a:pPr>
            <a:r>
              <a:rPr lang="zh-CN" altLang="en-US" sz="3200" b="1" dirty="0">
                <a:latin typeface="+mj-ea"/>
                <a:ea typeface="+mj-ea"/>
              </a:rPr>
              <a:t> 事务并发执行带来的问题</a:t>
            </a:r>
          </a:p>
          <a:p>
            <a:pPr algn="just">
              <a:lnSpc>
                <a:spcPct val="150000"/>
              </a:lnSpc>
              <a:buFont typeface="Wingdings" panose="05000000000000000000" pitchFamily="2" charset="2"/>
              <a:buChar char="Ø"/>
            </a:pPr>
            <a:r>
              <a:rPr lang="zh-CN" altLang="en-US" sz="2600" b="0" dirty="0">
                <a:latin typeface="幼圆" panose="02010509060101010101" pitchFamily="49" charset="-122"/>
                <a:ea typeface="幼圆" panose="02010509060101010101" pitchFamily="49" charset="-122"/>
              </a:rPr>
              <a:t>会产生多个事务同时存取同一数据的情况 </a:t>
            </a:r>
          </a:p>
          <a:p>
            <a:pPr algn="just">
              <a:lnSpc>
                <a:spcPct val="150000"/>
              </a:lnSpc>
              <a:buFont typeface="Wingdings" panose="05000000000000000000" pitchFamily="2" charset="2"/>
              <a:buChar char="Ø"/>
            </a:pPr>
            <a:r>
              <a:rPr lang="zh-CN" altLang="en-US" sz="2600" b="0" dirty="0">
                <a:latin typeface="幼圆" panose="02010509060101010101" pitchFamily="49" charset="-122"/>
                <a:ea typeface="幼圆" panose="02010509060101010101" pitchFamily="49" charset="-122"/>
              </a:rPr>
              <a:t>可能会存取和存储不正确的数据，破坏</a:t>
            </a:r>
            <a:r>
              <a:rPr lang="zh-CN" altLang="en-US" sz="2600" b="0" dirty="0" smtClean="0">
                <a:latin typeface="幼圆" panose="02010509060101010101" pitchFamily="49" charset="-122"/>
                <a:ea typeface="幼圆" panose="02010509060101010101" pitchFamily="49" charset="-122"/>
              </a:rPr>
              <a:t>事务</a:t>
            </a:r>
            <a:r>
              <a:rPr lang="zh-CN" altLang="en-US" sz="2600" b="0" dirty="0">
                <a:latin typeface="幼圆" panose="02010509060101010101" pitchFamily="49" charset="-122"/>
                <a:ea typeface="幼圆" panose="02010509060101010101" pitchFamily="49" charset="-122"/>
              </a:rPr>
              <a:t>隔离性</a:t>
            </a:r>
            <a:r>
              <a:rPr lang="zh-CN" altLang="en-US" sz="2600" b="0" dirty="0" smtClean="0">
                <a:latin typeface="幼圆" panose="02010509060101010101" pitchFamily="49" charset="-122"/>
                <a:ea typeface="幼圆" panose="02010509060101010101" pitchFamily="49" charset="-122"/>
              </a:rPr>
              <a:t>和</a:t>
            </a:r>
            <a:r>
              <a:rPr lang="zh-CN" altLang="en-US" sz="2600" b="0" dirty="0">
                <a:latin typeface="幼圆" panose="02010509060101010101" pitchFamily="49" charset="-122"/>
                <a:ea typeface="幼圆" panose="02010509060101010101" pitchFamily="49" charset="-122"/>
              </a:rPr>
              <a:t>数据库的一致性</a:t>
            </a:r>
          </a:p>
        </p:txBody>
      </p:sp>
      <p:sp>
        <p:nvSpPr>
          <p:cNvPr id="4" name="矩形 3"/>
          <p:cNvSpPr/>
          <p:nvPr/>
        </p:nvSpPr>
        <p:spPr>
          <a:xfrm>
            <a:off x="1187624" y="121196"/>
            <a:ext cx="6480720" cy="812530"/>
          </a:xfrm>
          <a:prstGeom prst="rect">
            <a:avLst/>
          </a:prstGeom>
        </p:spPr>
        <p:txBody>
          <a:bodyPr wrap="square">
            <a:spAutoFit/>
          </a:bodyPr>
          <a:lstStyle/>
          <a:p>
            <a:pPr algn="just" fontAlgn="auto">
              <a:lnSpc>
                <a:spcPct val="130000"/>
              </a:lnSpc>
              <a:spcAft>
                <a:spcPts val="0"/>
              </a:spcAft>
            </a:pPr>
            <a:r>
              <a:rPr lang="zh-CN" altLang="en-US" sz="3600" b="0" dirty="0" smtClean="0">
                <a:latin typeface="+mn-ea"/>
                <a:ea typeface="+mn-ea"/>
              </a:rPr>
              <a:t>并发</a:t>
            </a:r>
            <a:r>
              <a:rPr lang="zh-CN" altLang="en-US" sz="3600" b="0" dirty="0">
                <a:latin typeface="+mn-ea"/>
                <a:ea typeface="+mn-ea"/>
              </a:rPr>
              <a:t>控制概</a:t>
            </a:r>
            <a:r>
              <a:rPr lang="zh-CN" altLang="en-US" sz="3600" b="0" dirty="0" smtClean="0">
                <a:latin typeface="+mn-ea"/>
                <a:ea typeface="+mn-ea"/>
              </a:rPr>
              <a:t>述及事务特性回顾</a:t>
            </a:r>
            <a:endParaRPr lang="zh-CN" altLang="en-US" sz="3600" b="0" dirty="0">
              <a:latin typeface="+mn-ea"/>
              <a:ea typeface="+mn-ea"/>
            </a:endParaRPr>
          </a:p>
        </p:txBody>
      </p:sp>
      <p:sp>
        <p:nvSpPr>
          <p:cNvPr id="5" name="椭圆 4"/>
          <p:cNvSpPr/>
          <p:nvPr/>
        </p:nvSpPr>
        <p:spPr>
          <a:xfrm>
            <a:off x="323528" y="209205"/>
            <a:ext cx="576064" cy="560063"/>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smtClean="0"/>
              <a:t>1</a:t>
            </a:r>
            <a:endParaRPr lang="zh-CN" alt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fade">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fade">
                                      <p:cBhvr>
                                        <p:cTn id="17" dur="500"/>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idx="4294967295"/>
          </p:nvPr>
        </p:nvSpPr>
        <p:spPr>
          <a:xfrm>
            <a:off x="1122301" y="985292"/>
            <a:ext cx="7842187" cy="1152128"/>
          </a:xfrm>
        </p:spPr>
        <p:txBody>
          <a:bodyPr>
            <a:noAutofit/>
          </a:bodyPr>
          <a:lstStyle/>
          <a:p>
            <a:pPr>
              <a:lnSpc>
                <a:spcPct val="130000"/>
              </a:lnSpc>
              <a:buFont typeface="Wingdings" pitchFamily="2" charset="2"/>
              <a:buNone/>
            </a:pPr>
            <a:r>
              <a:rPr lang="en-US" sz="2200" b="1" dirty="0">
                <a:latin typeface="幼圆" panose="02010509060101010101" pitchFamily="49" charset="-122"/>
                <a:ea typeface="幼圆" panose="02010509060101010101" pitchFamily="49" charset="-122"/>
              </a:rPr>
              <a:t>【</a:t>
            </a:r>
            <a:r>
              <a:rPr lang="zh-CN" altLang="en-US" sz="2200" b="1" dirty="0">
                <a:latin typeface="+mj-ea"/>
                <a:ea typeface="+mj-ea"/>
              </a:rPr>
              <a:t>例</a:t>
            </a:r>
            <a:r>
              <a:rPr lang="en-US" sz="2200" b="1" dirty="0">
                <a:latin typeface="幼圆" panose="02010509060101010101" pitchFamily="49" charset="-122"/>
                <a:ea typeface="幼圆" panose="02010509060101010101" pitchFamily="49" charset="-122"/>
              </a:rPr>
              <a:t>】</a:t>
            </a:r>
            <a:r>
              <a:rPr lang="zh-CN" altLang="en-US" sz="2200" b="1" dirty="0">
                <a:latin typeface="幼圆" panose="02010509060101010101" pitchFamily="49" charset="-122"/>
                <a:ea typeface="幼圆" panose="02010509060101010101" pitchFamily="49" charset="-122"/>
              </a:rPr>
              <a:t>三级粒度</a:t>
            </a:r>
            <a:r>
              <a:rPr lang="zh-CN" altLang="en-US" sz="2200" b="1" dirty="0" smtClean="0">
                <a:latin typeface="幼圆" panose="02010509060101010101" pitchFamily="49" charset="-122"/>
                <a:ea typeface="幼圆" panose="02010509060101010101" pitchFamily="49" charset="-122"/>
              </a:rPr>
              <a:t>树：根</a:t>
            </a:r>
            <a:r>
              <a:rPr lang="zh-CN" altLang="en-US" sz="2200" b="1" dirty="0">
                <a:latin typeface="幼圆" panose="02010509060101010101" pitchFamily="49" charset="-122"/>
                <a:ea typeface="幼圆" panose="02010509060101010101" pitchFamily="49" charset="-122"/>
              </a:rPr>
              <a:t>结点为数据库，数据库的子结点为关  </a:t>
            </a:r>
          </a:p>
          <a:p>
            <a:pPr>
              <a:lnSpc>
                <a:spcPct val="130000"/>
              </a:lnSpc>
              <a:buFont typeface="Wingdings" pitchFamily="2" charset="2"/>
              <a:buNone/>
            </a:pPr>
            <a:r>
              <a:rPr lang="en-US" altLang="zh-CN" sz="2200" dirty="0">
                <a:latin typeface="幼圆" panose="02010509060101010101" pitchFamily="49" charset="-122"/>
                <a:ea typeface="幼圆" panose="02010509060101010101" pitchFamily="49" charset="-122"/>
              </a:rPr>
              <a:t> </a:t>
            </a:r>
            <a:r>
              <a:rPr lang="en-US" altLang="zh-CN" sz="2200" dirty="0" smtClean="0">
                <a:latin typeface="幼圆" panose="02010509060101010101" pitchFamily="49" charset="-122"/>
                <a:ea typeface="幼圆" panose="02010509060101010101" pitchFamily="49" charset="-122"/>
              </a:rPr>
              <a:t>     </a:t>
            </a:r>
            <a:r>
              <a:rPr lang="zh-CN" altLang="en-US" sz="2200" b="1" dirty="0" smtClean="0">
                <a:latin typeface="幼圆" panose="02010509060101010101" pitchFamily="49" charset="-122"/>
                <a:ea typeface="幼圆" panose="02010509060101010101" pitchFamily="49" charset="-122"/>
              </a:rPr>
              <a:t>系</a:t>
            </a:r>
            <a:r>
              <a:rPr lang="zh-CN" altLang="en-US" sz="2200" b="1" dirty="0">
                <a:latin typeface="幼圆" panose="02010509060101010101" pitchFamily="49" charset="-122"/>
                <a:ea typeface="幼圆" panose="02010509060101010101" pitchFamily="49" charset="-122"/>
              </a:rPr>
              <a:t>，关系的子结点为</a:t>
            </a:r>
            <a:r>
              <a:rPr lang="zh-CN" altLang="en-US" sz="2200" b="1" dirty="0" smtClean="0">
                <a:latin typeface="幼圆" panose="02010509060101010101" pitchFamily="49" charset="-122"/>
                <a:ea typeface="幼圆" panose="02010509060101010101" pitchFamily="49" charset="-122"/>
              </a:rPr>
              <a:t>元组</a:t>
            </a:r>
            <a:endParaRPr lang="zh-CN" altLang="en-US" sz="2200" b="1" dirty="0">
              <a:latin typeface="幼圆" panose="02010509060101010101" pitchFamily="49" charset="-122"/>
              <a:ea typeface="幼圆" panose="02010509060101010101" pitchFamily="49" charset="-122"/>
            </a:endParaRPr>
          </a:p>
        </p:txBody>
      </p:sp>
      <p:grpSp>
        <p:nvGrpSpPr>
          <p:cNvPr id="2" name="组合 1"/>
          <p:cNvGrpSpPr/>
          <p:nvPr/>
        </p:nvGrpSpPr>
        <p:grpSpPr>
          <a:xfrm>
            <a:off x="1980018" y="2353444"/>
            <a:ext cx="5256149" cy="3024336"/>
            <a:chOff x="1620003" y="2473325"/>
            <a:chExt cx="5256149" cy="3192748"/>
          </a:xfrm>
          <a:solidFill>
            <a:schemeClr val="accent3"/>
          </a:solidFill>
        </p:grpSpPr>
        <p:grpSp>
          <p:nvGrpSpPr>
            <p:cNvPr id="83972" name="Group 4"/>
            <p:cNvGrpSpPr>
              <a:grpSpLocks/>
            </p:cNvGrpSpPr>
            <p:nvPr/>
          </p:nvGrpSpPr>
          <p:grpSpPr bwMode="auto">
            <a:xfrm>
              <a:off x="1620003" y="2473325"/>
              <a:ext cx="5256149" cy="2391190"/>
              <a:chOff x="-87" y="0"/>
              <a:chExt cx="3182" cy="1724"/>
            </a:xfrm>
            <a:grpFill/>
          </p:grpSpPr>
          <p:sp>
            <p:nvSpPr>
              <p:cNvPr id="83973" name="Line 5"/>
              <p:cNvSpPr>
                <a:spLocks noChangeShapeType="1"/>
              </p:cNvSpPr>
              <p:nvPr/>
            </p:nvSpPr>
            <p:spPr bwMode="auto">
              <a:xfrm flipH="1">
                <a:off x="915" y="370"/>
                <a:ext cx="374" cy="335"/>
              </a:xfrm>
              <a:prstGeom prst="line">
                <a:avLst/>
              </a:prstGeom>
              <a:grpFill/>
              <a:ln w="38100" cmpd="sng">
                <a:solidFill>
                  <a:srgbClr val="000000"/>
                </a:solidFill>
                <a:prstDash val="sysDash"/>
                <a:round/>
                <a:headEnd/>
                <a:tailEnd type="stealth" w="sm" len="sm"/>
              </a:ln>
              <a:extLst/>
            </p:spPr>
            <p:txBody>
              <a:bodyPr/>
              <a:lstStyle/>
              <a:p>
                <a:endParaRPr lang="zh-CN" altLang="en-US">
                  <a:latin typeface="幼圆" panose="02010509060101010101" pitchFamily="49" charset="-122"/>
                  <a:ea typeface="幼圆" panose="02010509060101010101" pitchFamily="49" charset="-122"/>
                </a:endParaRPr>
              </a:p>
            </p:txBody>
          </p:sp>
          <p:sp>
            <p:nvSpPr>
              <p:cNvPr id="83974" name="Line 6"/>
              <p:cNvSpPr>
                <a:spLocks noChangeShapeType="1"/>
              </p:cNvSpPr>
              <p:nvPr/>
            </p:nvSpPr>
            <p:spPr bwMode="auto">
              <a:xfrm>
                <a:off x="1628" y="370"/>
                <a:ext cx="464" cy="342"/>
              </a:xfrm>
              <a:prstGeom prst="line">
                <a:avLst/>
              </a:prstGeom>
              <a:grpFill/>
              <a:ln w="38100" cmpd="sng">
                <a:solidFill>
                  <a:srgbClr val="000000"/>
                </a:solidFill>
                <a:prstDash val="sysDash"/>
                <a:round/>
                <a:headEnd/>
                <a:tailEnd type="stealth" w="sm" len="sm"/>
              </a:ln>
              <a:extLst/>
            </p:spPr>
            <p:txBody>
              <a:bodyPr/>
              <a:lstStyle/>
              <a:p>
                <a:endParaRPr lang="zh-CN" altLang="en-US">
                  <a:latin typeface="幼圆" panose="02010509060101010101" pitchFamily="49" charset="-122"/>
                  <a:ea typeface="幼圆" panose="02010509060101010101" pitchFamily="49" charset="-122"/>
                </a:endParaRPr>
              </a:p>
            </p:txBody>
          </p:sp>
          <p:sp>
            <p:nvSpPr>
              <p:cNvPr id="83975" name="Line 7"/>
              <p:cNvSpPr>
                <a:spLocks noChangeShapeType="1"/>
              </p:cNvSpPr>
              <p:nvPr/>
            </p:nvSpPr>
            <p:spPr bwMode="auto">
              <a:xfrm flipH="1">
                <a:off x="218" y="1041"/>
                <a:ext cx="371" cy="455"/>
              </a:xfrm>
              <a:prstGeom prst="line">
                <a:avLst/>
              </a:prstGeom>
              <a:grpFill/>
              <a:ln w="38100" cmpd="sng">
                <a:solidFill>
                  <a:srgbClr val="000000"/>
                </a:solidFill>
                <a:prstDash val="sysDash"/>
                <a:round/>
                <a:headEnd/>
                <a:tailEnd type="stealth" w="sm" len="sm"/>
              </a:ln>
              <a:extLst/>
            </p:spPr>
            <p:txBody>
              <a:bodyPr/>
              <a:lstStyle/>
              <a:p>
                <a:endParaRPr lang="zh-CN" altLang="en-US">
                  <a:latin typeface="幼圆" panose="02010509060101010101" pitchFamily="49" charset="-122"/>
                  <a:ea typeface="幼圆" panose="02010509060101010101" pitchFamily="49" charset="-122"/>
                </a:endParaRPr>
              </a:p>
            </p:txBody>
          </p:sp>
          <p:sp>
            <p:nvSpPr>
              <p:cNvPr id="83976" name="Line 8"/>
              <p:cNvSpPr>
                <a:spLocks noChangeShapeType="1"/>
              </p:cNvSpPr>
              <p:nvPr/>
            </p:nvSpPr>
            <p:spPr bwMode="auto">
              <a:xfrm>
                <a:off x="785" y="1053"/>
                <a:ext cx="317" cy="416"/>
              </a:xfrm>
              <a:prstGeom prst="line">
                <a:avLst/>
              </a:prstGeom>
              <a:grpFill/>
              <a:ln w="38100" cmpd="sng">
                <a:solidFill>
                  <a:srgbClr val="000000"/>
                </a:solidFill>
                <a:prstDash val="sysDash"/>
                <a:round/>
                <a:headEnd/>
                <a:tailEnd type="stealth" w="sm" len="sm"/>
              </a:ln>
              <a:extLst/>
            </p:spPr>
            <p:txBody>
              <a:bodyPr/>
              <a:lstStyle/>
              <a:p>
                <a:endParaRPr lang="zh-CN" altLang="en-US">
                  <a:latin typeface="幼圆" panose="02010509060101010101" pitchFamily="49" charset="-122"/>
                  <a:ea typeface="幼圆" panose="02010509060101010101" pitchFamily="49" charset="-122"/>
                </a:endParaRPr>
              </a:p>
            </p:txBody>
          </p:sp>
          <p:sp>
            <p:nvSpPr>
              <p:cNvPr id="83977" name="Line 9"/>
              <p:cNvSpPr>
                <a:spLocks noChangeShapeType="1"/>
              </p:cNvSpPr>
              <p:nvPr/>
            </p:nvSpPr>
            <p:spPr bwMode="auto">
              <a:xfrm flipH="1">
                <a:off x="1777" y="1101"/>
                <a:ext cx="403" cy="364"/>
              </a:xfrm>
              <a:prstGeom prst="line">
                <a:avLst/>
              </a:prstGeom>
              <a:grpFill/>
              <a:ln w="38100" cmpd="sng">
                <a:solidFill>
                  <a:srgbClr val="000000"/>
                </a:solidFill>
                <a:prstDash val="sysDash"/>
                <a:round/>
                <a:headEnd/>
                <a:tailEnd type="stealth" w="sm" len="sm"/>
              </a:ln>
              <a:extLst/>
            </p:spPr>
            <p:txBody>
              <a:bodyPr/>
              <a:lstStyle/>
              <a:p>
                <a:endParaRPr lang="zh-CN" altLang="en-US">
                  <a:latin typeface="幼圆" panose="02010509060101010101" pitchFamily="49" charset="-122"/>
                  <a:ea typeface="幼圆" panose="02010509060101010101" pitchFamily="49" charset="-122"/>
                </a:endParaRPr>
              </a:p>
            </p:txBody>
          </p:sp>
          <p:sp>
            <p:nvSpPr>
              <p:cNvPr id="83978" name="Line 10"/>
              <p:cNvSpPr>
                <a:spLocks noChangeShapeType="1"/>
              </p:cNvSpPr>
              <p:nvPr/>
            </p:nvSpPr>
            <p:spPr bwMode="auto">
              <a:xfrm>
                <a:off x="2398" y="1101"/>
                <a:ext cx="375" cy="379"/>
              </a:xfrm>
              <a:prstGeom prst="line">
                <a:avLst/>
              </a:prstGeom>
              <a:grpFill/>
              <a:ln w="38100" cmpd="sng">
                <a:solidFill>
                  <a:srgbClr val="000000"/>
                </a:solidFill>
                <a:prstDash val="sysDash"/>
                <a:round/>
                <a:headEnd/>
                <a:tailEnd type="stealth" w="sm" len="sm"/>
              </a:ln>
              <a:extLst/>
            </p:spPr>
            <p:txBody>
              <a:bodyPr/>
              <a:lstStyle/>
              <a:p>
                <a:endParaRPr lang="zh-CN" altLang="en-US">
                  <a:latin typeface="幼圆" panose="02010509060101010101" pitchFamily="49" charset="-122"/>
                  <a:ea typeface="幼圆" panose="02010509060101010101" pitchFamily="49" charset="-122"/>
                </a:endParaRPr>
              </a:p>
            </p:txBody>
          </p:sp>
          <p:sp>
            <p:nvSpPr>
              <p:cNvPr id="83979" name="Text Box 11"/>
              <p:cNvSpPr txBox="1">
                <a:spLocks noChangeArrowheads="1"/>
              </p:cNvSpPr>
              <p:nvPr/>
            </p:nvSpPr>
            <p:spPr bwMode="auto">
              <a:xfrm>
                <a:off x="1056" y="0"/>
                <a:ext cx="795" cy="370"/>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96000"/>
                  </a:lnSpc>
                </a:pPr>
                <a:r>
                  <a:rPr lang="zh-CN" altLang="en-US" sz="2800" dirty="0">
                    <a:latin typeface="+mj-ea"/>
                    <a:ea typeface="+mj-ea"/>
                  </a:rPr>
                  <a:t>数据库</a:t>
                </a:r>
              </a:p>
            </p:txBody>
          </p:sp>
          <p:sp>
            <p:nvSpPr>
              <p:cNvPr id="83980" name="Text Box 12"/>
              <p:cNvSpPr txBox="1">
                <a:spLocks noChangeArrowheads="1"/>
              </p:cNvSpPr>
              <p:nvPr/>
            </p:nvSpPr>
            <p:spPr bwMode="auto">
              <a:xfrm>
                <a:off x="1980" y="712"/>
                <a:ext cx="679" cy="277"/>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96000"/>
                  </a:lnSpc>
                </a:pPr>
                <a:r>
                  <a:rPr lang="zh-CN" altLang="en-US" sz="2200" dirty="0">
                    <a:latin typeface="+mj-ea"/>
                    <a:ea typeface="+mj-ea"/>
                  </a:rPr>
                  <a:t>关系</a:t>
                </a:r>
                <a:r>
                  <a:rPr lang="en-US" sz="2200" dirty="0">
                    <a:latin typeface="+mj-ea"/>
                    <a:ea typeface="+mj-ea"/>
                  </a:rPr>
                  <a:t>R</a:t>
                </a:r>
                <a:r>
                  <a:rPr lang="en-US" sz="2200" i="1" baseline="-25000" dirty="0">
                    <a:latin typeface="+mj-ea"/>
                    <a:ea typeface="+mj-ea"/>
                  </a:rPr>
                  <a:t>n</a:t>
                </a:r>
                <a:endParaRPr lang="en-US" sz="2200" dirty="0">
                  <a:latin typeface="+mj-ea"/>
                  <a:ea typeface="+mj-ea"/>
                </a:endParaRPr>
              </a:p>
            </p:txBody>
          </p:sp>
          <p:sp>
            <p:nvSpPr>
              <p:cNvPr id="83981" name="Text Box 13"/>
              <p:cNvSpPr txBox="1">
                <a:spLocks noChangeArrowheads="1"/>
              </p:cNvSpPr>
              <p:nvPr/>
            </p:nvSpPr>
            <p:spPr bwMode="auto">
              <a:xfrm>
                <a:off x="363" y="712"/>
                <a:ext cx="762" cy="329"/>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96000"/>
                  </a:lnSpc>
                </a:pPr>
                <a:r>
                  <a:rPr lang="zh-CN" altLang="en-US" sz="2200" dirty="0">
                    <a:latin typeface="+mj-ea"/>
                    <a:ea typeface="+mj-ea"/>
                  </a:rPr>
                  <a:t>关系</a:t>
                </a:r>
                <a:r>
                  <a:rPr lang="en-US" sz="2200" dirty="0">
                    <a:latin typeface="+mj-ea"/>
                    <a:ea typeface="+mj-ea"/>
                  </a:rPr>
                  <a:t>R</a:t>
                </a:r>
                <a:r>
                  <a:rPr lang="en-US" sz="2200" baseline="-25000" dirty="0">
                    <a:latin typeface="+mj-ea"/>
                    <a:ea typeface="+mj-ea"/>
                  </a:rPr>
                  <a:t>1</a:t>
                </a:r>
                <a:endParaRPr lang="en-US" sz="2200" dirty="0">
                  <a:latin typeface="+mj-ea"/>
                  <a:ea typeface="+mj-ea"/>
                </a:endParaRPr>
              </a:p>
            </p:txBody>
          </p:sp>
          <p:sp>
            <p:nvSpPr>
              <p:cNvPr id="83982" name="Text Box 14"/>
              <p:cNvSpPr txBox="1">
                <a:spLocks noChangeArrowheads="1"/>
              </p:cNvSpPr>
              <p:nvPr/>
            </p:nvSpPr>
            <p:spPr bwMode="auto">
              <a:xfrm>
                <a:off x="-87" y="1480"/>
                <a:ext cx="392" cy="228"/>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96000"/>
                  </a:lnSpc>
                </a:pPr>
                <a:r>
                  <a:rPr lang="zh-CN" altLang="en-US" dirty="0">
                    <a:latin typeface="+mj-ea"/>
                    <a:ea typeface="+mj-ea"/>
                  </a:rPr>
                  <a:t>元组</a:t>
                </a:r>
              </a:p>
            </p:txBody>
          </p:sp>
          <p:sp>
            <p:nvSpPr>
              <p:cNvPr id="83983" name="Text Box 15"/>
              <p:cNvSpPr txBox="1">
                <a:spLocks noChangeArrowheads="1"/>
              </p:cNvSpPr>
              <p:nvPr/>
            </p:nvSpPr>
            <p:spPr bwMode="auto">
              <a:xfrm>
                <a:off x="2693" y="1465"/>
                <a:ext cx="402" cy="234"/>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96000"/>
                  </a:lnSpc>
                </a:pPr>
                <a:r>
                  <a:rPr lang="zh-CN" altLang="en-US" dirty="0">
                    <a:latin typeface="+mj-ea"/>
                    <a:ea typeface="+mj-ea"/>
                  </a:rPr>
                  <a:t>元组</a:t>
                </a:r>
              </a:p>
            </p:txBody>
          </p:sp>
          <p:sp>
            <p:nvSpPr>
              <p:cNvPr id="83984" name="Text Box 16"/>
              <p:cNvSpPr txBox="1">
                <a:spLocks noChangeArrowheads="1"/>
              </p:cNvSpPr>
              <p:nvPr/>
            </p:nvSpPr>
            <p:spPr bwMode="auto">
              <a:xfrm>
                <a:off x="1003" y="1480"/>
                <a:ext cx="392" cy="244"/>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96000"/>
                  </a:lnSpc>
                </a:pPr>
                <a:r>
                  <a:rPr lang="zh-CN" altLang="en-US" dirty="0">
                    <a:latin typeface="+mj-ea"/>
                    <a:ea typeface="+mj-ea"/>
                  </a:rPr>
                  <a:t>元组</a:t>
                </a:r>
              </a:p>
            </p:txBody>
          </p:sp>
          <p:sp>
            <p:nvSpPr>
              <p:cNvPr id="83985" name="Text Box 17"/>
              <p:cNvSpPr txBox="1">
                <a:spLocks noChangeArrowheads="1"/>
              </p:cNvSpPr>
              <p:nvPr/>
            </p:nvSpPr>
            <p:spPr bwMode="auto">
              <a:xfrm>
                <a:off x="1564" y="1480"/>
                <a:ext cx="398" cy="244"/>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96000"/>
                  </a:lnSpc>
                </a:pPr>
                <a:r>
                  <a:rPr lang="zh-CN" altLang="en-US" dirty="0">
                    <a:latin typeface="+mj-ea"/>
                    <a:ea typeface="+mj-ea"/>
                  </a:rPr>
                  <a:t>元组</a:t>
                </a:r>
              </a:p>
            </p:txBody>
          </p:sp>
          <p:sp>
            <p:nvSpPr>
              <p:cNvPr id="26" name="Text Box 14"/>
              <p:cNvSpPr txBox="1">
                <a:spLocks noChangeArrowheads="1"/>
              </p:cNvSpPr>
              <p:nvPr/>
            </p:nvSpPr>
            <p:spPr bwMode="auto">
              <a:xfrm>
                <a:off x="480" y="1480"/>
                <a:ext cx="392" cy="228"/>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96000"/>
                  </a:lnSpc>
                </a:pPr>
                <a:r>
                  <a:rPr lang="zh-CN" altLang="en-US" dirty="0">
                    <a:latin typeface="+mj-ea"/>
                    <a:ea typeface="+mj-ea"/>
                  </a:rPr>
                  <a:t>元组</a:t>
                </a:r>
              </a:p>
            </p:txBody>
          </p:sp>
          <p:sp>
            <p:nvSpPr>
              <p:cNvPr id="27" name="Text Box 14"/>
              <p:cNvSpPr txBox="1">
                <a:spLocks noChangeArrowheads="1"/>
              </p:cNvSpPr>
              <p:nvPr/>
            </p:nvSpPr>
            <p:spPr bwMode="auto">
              <a:xfrm>
                <a:off x="2136" y="1471"/>
                <a:ext cx="392" cy="228"/>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96000"/>
                  </a:lnSpc>
                </a:pPr>
                <a:r>
                  <a:rPr lang="zh-CN" altLang="en-US" dirty="0">
                    <a:latin typeface="+mj-ea"/>
                    <a:ea typeface="+mj-ea"/>
                  </a:rPr>
                  <a:t>元组</a:t>
                </a:r>
              </a:p>
            </p:txBody>
          </p:sp>
          <p:sp>
            <p:nvSpPr>
              <p:cNvPr id="28" name="Line 7"/>
              <p:cNvSpPr>
                <a:spLocks noChangeShapeType="1"/>
              </p:cNvSpPr>
              <p:nvPr/>
            </p:nvSpPr>
            <p:spPr bwMode="auto">
              <a:xfrm flipH="1">
                <a:off x="675" y="1047"/>
                <a:ext cx="1" cy="422"/>
              </a:xfrm>
              <a:prstGeom prst="line">
                <a:avLst/>
              </a:prstGeom>
              <a:grpFill/>
              <a:ln w="38100" cmpd="sng">
                <a:solidFill>
                  <a:srgbClr val="000000"/>
                </a:solidFill>
                <a:prstDash val="sysDash"/>
                <a:round/>
                <a:headEnd/>
                <a:tailEnd type="stealth" w="sm" len="sm"/>
              </a:ln>
              <a:extLst/>
            </p:spPr>
            <p:txBody>
              <a:bodyPr/>
              <a:lstStyle/>
              <a:p>
                <a:endParaRPr lang="zh-CN" altLang="en-US">
                  <a:latin typeface="幼圆" panose="02010509060101010101" pitchFamily="49" charset="-122"/>
                  <a:ea typeface="幼圆" panose="02010509060101010101" pitchFamily="49" charset="-122"/>
                </a:endParaRPr>
              </a:p>
            </p:txBody>
          </p:sp>
          <p:sp>
            <p:nvSpPr>
              <p:cNvPr id="29" name="Line 9"/>
              <p:cNvSpPr>
                <a:spLocks noChangeShapeType="1"/>
              </p:cNvSpPr>
              <p:nvPr/>
            </p:nvSpPr>
            <p:spPr bwMode="auto">
              <a:xfrm flipH="1">
                <a:off x="2310" y="1101"/>
                <a:ext cx="0" cy="364"/>
              </a:xfrm>
              <a:prstGeom prst="line">
                <a:avLst/>
              </a:prstGeom>
              <a:grpFill/>
              <a:ln w="38100" cmpd="sng">
                <a:solidFill>
                  <a:srgbClr val="000000"/>
                </a:solidFill>
                <a:prstDash val="sysDash"/>
                <a:round/>
                <a:headEnd/>
                <a:tailEnd type="stealth" w="sm" len="sm"/>
              </a:ln>
              <a:extLst/>
            </p:spPr>
            <p:txBody>
              <a:bodyPr/>
              <a:lstStyle/>
              <a:p>
                <a:endParaRPr lang="zh-CN" altLang="en-US">
                  <a:latin typeface="幼圆" panose="02010509060101010101" pitchFamily="49" charset="-122"/>
                  <a:ea typeface="幼圆" panose="02010509060101010101" pitchFamily="49" charset="-122"/>
                </a:endParaRPr>
              </a:p>
            </p:txBody>
          </p:sp>
        </p:grpSp>
        <p:sp>
          <p:nvSpPr>
            <p:cNvPr id="83990" name="Text Box 22"/>
            <p:cNvSpPr txBox="1">
              <a:spLocks noChangeArrowheads="1"/>
            </p:cNvSpPr>
            <p:nvPr/>
          </p:nvSpPr>
          <p:spPr bwMode="auto">
            <a:xfrm>
              <a:off x="3563913" y="5222875"/>
              <a:ext cx="1346844" cy="443198"/>
            </a:xfrm>
            <a:prstGeom prst="rect">
              <a:avLst/>
            </a:prstGeom>
            <a:no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defRPr sz="2400">
                  <a:solidFill>
                    <a:schemeClr val="tx1"/>
                  </a:solidFill>
                  <a:latin typeface="Times New Roman" pitchFamily="18" charset="0"/>
                  <a:ea typeface="宋体" pitchFamily="2" charset="-122"/>
                </a:defRPr>
              </a:lvl1pPr>
              <a:lvl2pPr algn="l">
                <a:defRPr sz="2400">
                  <a:solidFill>
                    <a:schemeClr val="tx1"/>
                  </a:solidFill>
                  <a:latin typeface="Times New Roman" pitchFamily="18" charset="0"/>
                  <a:ea typeface="宋体" pitchFamily="2" charset="-122"/>
                </a:defRPr>
              </a:lvl2pPr>
              <a:lvl3pPr algn="l">
                <a:defRPr sz="2400">
                  <a:solidFill>
                    <a:schemeClr val="tx1"/>
                  </a:solidFill>
                  <a:latin typeface="Times New Roman" pitchFamily="18" charset="0"/>
                  <a:ea typeface="宋体" pitchFamily="2" charset="-122"/>
                </a:defRPr>
              </a:lvl3pPr>
              <a:lvl4pPr algn="l">
                <a:defRPr sz="2400">
                  <a:solidFill>
                    <a:schemeClr val="tx1"/>
                  </a:solidFill>
                  <a:latin typeface="Times New Roman" pitchFamily="18" charset="0"/>
                  <a:ea typeface="宋体" pitchFamily="2" charset="-122"/>
                </a:defRPr>
              </a:lvl4pPr>
              <a:lvl5pPr algn="l">
                <a:defRPr sz="2400">
                  <a:solidFill>
                    <a:schemeClr val="tx1"/>
                  </a:solidFill>
                  <a:latin typeface="Times New Roman" pitchFamily="18" charset="0"/>
                  <a:ea typeface="宋体" pitchFamily="2" charset="-122"/>
                </a:defRPr>
              </a:lvl5pPr>
              <a:lvl6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ctr"/>
              <a:r>
                <a:rPr lang="zh-CN" altLang="en-US" sz="1800" dirty="0">
                  <a:latin typeface="幼圆" panose="02010509060101010101" pitchFamily="49" charset="-122"/>
                  <a:ea typeface="幼圆" panose="02010509060101010101" pitchFamily="49" charset="-122"/>
                </a:rPr>
                <a:t>三级粒度树</a:t>
              </a:r>
            </a:p>
          </p:txBody>
        </p:sp>
      </p:grpSp>
      <p:sp>
        <p:nvSpPr>
          <p:cNvPr id="24" name="Rectangle 2"/>
          <p:cNvSpPr txBox="1">
            <a:spLocks noChangeArrowheads="1"/>
          </p:cNvSpPr>
          <p:nvPr/>
        </p:nvSpPr>
        <p:spPr>
          <a:xfrm>
            <a:off x="1187624" y="0"/>
            <a:ext cx="2051720"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600" b="0" smtClean="0">
                <a:latin typeface="+mn-ea"/>
                <a:ea typeface="+mn-ea"/>
              </a:rPr>
              <a:t>封锁粒度</a:t>
            </a:r>
            <a:endParaRPr lang="zh-CN" altLang="en-US" sz="3600" b="0" dirty="0">
              <a:latin typeface="+mn-ea"/>
              <a:ea typeface="+mn-ea"/>
            </a:endParaRPr>
          </a:p>
        </p:txBody>
      </p:sp>
      <p:sp>
        <p:nvSpPr>
          <p:cNvPr id="25" name="椭圆 24"/>
          <p:cNvSpPr/>
          <p:nvPr/>
        </p:nvSpPr>
        <p:spPr>
          <a:xfrm>
            <a:off x="395536" y="193204"/>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6</a:t>
            </a:r>
            <a:endParaRPr lang="zh-CN" alt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idx="4294967295"/>
          </p:nvPr>
        </p:nvSpPr>
        <p:spPr>
          <a:xfrm>
            <a:off x="1187624" y="1129309"/>
            <a:ext cx="7704856" cy="2736304"/>
          </a:xfrm>
        </p:spPr>
        <p:txBody>
          <a:bodyPr/>
          <a:lstStyle/>
          <a:p>
            <a:pPr>
              <a:lnSpc>
                <a:spcPct val="150000"/>
              </a:lnSpc>
              <a:buFont typeface="Wingdings" panose="05000000000000000000" pitchFamily="2" charset="2"/>
              <a:buChar char="Ø"/>
            </a:pPr>
            <a:r>
              <a:rPr lang="zh-CN" altLang="en-US" sz="2400" b="1" dirty="0">
                <a:latin typeface="幼圆" panose="02010509060101010101" pitchFamily="49" charset="-122"/>
                <a:ea typeface="幼圆" panose="02010509060101010101" pitchFamily="49" charset="-122"/>
              </a:rPr>
              <a:t>允许多粒度树中的每个结点被独立地加锁</a:t>
            </a:r>
          </a:p>
          <a:p>
            <a:pPr>
              <a:lnSpc>
                <a:spcPct val="150000"/>
              </a:lnSpc>
              <a:spcBef>
                <a:spcPct val="60000"/>
              </a:spcBef>
              <a:buFont typeface="Wingdings" panose="05000000000000000000" pitchFamily="2" charset="2"/>
              <a:buChar char="Ø"/>
            </a:pPr>
            <a:r>
              <a:rPr lang="zh-CN" altLang="en-US" sz="2400" b="1" dirty="0">
                <a:latin typeface="幼圆" panose="02010509060101010101" pitchFamily="49" charset="-122"/>
                <a:ea typeface="幼圆" panose="02010509060101010101" pitchFamily="49" charset="-122"/>
              </a:rPr>
              <a:t>对一个结点加锁意味着这个结点的所有后裔结点也被加以同样类型的锁</a:t>
            </a:r>
          </a:p>
          <a:p>
            <a:pPr>
              <a:lnSpc>
                <a:spcPct val="150000"/>
              </a:lnSpc>
              <a:spcBef>
                <a:spcPct val="60000"/>
              </a:spcBef>
              <a:buFont typeface="Wingdings" panose="05000000000000000000" pitchFamily="2" charset="2"/>
              <a:buChar char="Ø"/>
            </a:pPr>
            <a:r>
              <a:rPr lang="zh-CN" altLang="en-US" sz="2400" b="1" dirty="0">
                <a:latin typeface="幼圆" panose="02010509060101010101" pitchFamily="49" charset="-122"/>
                <a:ea typeface="幼圆" panose="02010509060101010101" pitchFamily="49" charset="-122"/>
              </a:rPr>
              <a:t>在多粒度封锁中一个数据对象可能以两种方式封锁</a:t>
            </a:r>
            <a:r>
              <a:rPr lang="zh-CN" altLang="en-US" sz="2400" b="1" dirty="0" smtClean="0">
                <a:latin typeface="幼圆" panose="02010509060101010101" pitchFamily="49" charset="-122"/>
                <a:ea typeface="幼圆" panose="02010509060101010101" pitchFamily="49" charset="-122"/>
              </a:rPr>
              <a:t>：    </a:t>
            </a:r>
            <a:endParaRPr lang="en-US" altLang="zh-CN" sz="2400" b="1" dirty="0" smtClean="0">
              <a:latin typeface="幼圆" panose="02010509060101010101" pitchFamily="49" charset="-122"/>
              <a:ea typeface="幼圆" panose="02010509060101010101" pitchFamily="49" charset="-122"/>
            </a:endParaRPr>
          </a:p>
        </p:txBody>
      </p:sp>
      <p:sp>
        <p:nvSpPr>
          <p:cNvPr id="4" name="Rectangle 2"/>
          <p:cNvSpPr txBox="1">
            <a:spLocks noChangeArrowheads="1"/>
          </p:cNvSpPr>
          <p:nvPr/>
        </p:nvSpPr>
        <p:spPr>
          <a:xfrm>
            <a:off x="1187624" y="0"/>
            <a:ext cx="2051720"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600" b="0" smtClean="0">
                <a:latin typeface="+mn-ea"/>
                <a:ea typeface="+mn-ea"/>
              </a:rPr>
              <a:t>封锁粒度</a:t>
            </a:r>
            <a:endParaRPr lang="zh-CN" altLang="en-US" sz="3600" b="0" dirty="0">
              <a:latin typeface="+mn-ea"/>
              <a:ea typeface="+mn-ea"/>
            </a:endParaRPr>
          </a:p>
        </p:txBody>
      </p:sp>
      <p:sp>
        <p:nvSpPr>
          <p:cNvPr id="5" name="椭圆 4"/>
          <p:cNvSpPr/>
          <p:nvPr/>
        </p:nvSpPr>
        <p:spPr>
          <a:xfrm>
            <a:off x="395536" y="193204"/>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6</a:t>
            </a:r>
            <a:endParaRPr lang="zh-CN" altLang="en-US" sz="3200" dirty="0"/>
          </a:p>
        </p:txBody>
      </p:sp>
      <p:sp>
        <p:nvSpPr>
          <p:cNvPr id="2" name="矩形 1"/>
          <p:cNvSpPr/>
          <p:nvPr/>
        </p:nvSpPr>
        <p:spPr>
          <a:xfrm>
            <a:off x="2363630" y="4081636"/>
            <a:ext cx="1704314" cy="523220"/>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en-US" altLang="zh-CN" sz="2400" dirty="0"/>
              <a:t> </a:t>
            </a:r>
            <a:r>
              <a:rPr lang="zh-CN" altLang="en-US" sz="2800" dirty="0">
                <a:ea typeface="黑体" pitchFamily="2" charset="-122"/>
              </a:rPr>
              <a:t>显式</a:t>
            </a:r>
            <a:r>
              <a:rPr lang="zh-CN" altLang="en-US" sz="2800" dirty="0" smtClean="0">
                <a:ea typeface="黑体" pitchFamily="2" charset="-122"/>
              </a:rPr>
              <a:t>封锁</a:t>
            </a:r>
            <a:endParaRPr lang="zh-CN" altLang="en-US" sz="2800" dirty="0"/>
          </a:p>
        </p:txBody>
      </p:sp>
      <p:sp>
        <p:nvSpPr>
          <p:cNvPr id="3" name="矩形 2"/>
          <p:cNvSpPr/>
          <p:nvPr/>
        </p:nvSpPr>
        <p:spPr>
          <a:xfrm>
            <a:off x="4816839" y="4077945"/>
            <a:ext cx="1627369" cy="523220"/>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sz="2800" dirty="0" smtClean="0">
                <a:ea typeface="黑体" pitchFamily="2" charset="-122"/>
              </a:rPr>
              <a:t>隐</a:t>
            </a:r>
            <a:r>
              <a:rPr lang="zh-CN" altLang="en-US" sz="2800" dirty="0">
                <a:ea typeface="黑体" pitchFamily="2" charset="-122"/>
              </a:rPr>
              <a:t>式封锁</a:t>
            </a:r>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a:xfrm>
            <a:off x="1029594" y="1057300"/>
            <a:ext cx="4680520" cy="648072"/>
          </a:xfrm>
        </p:spPr>
        <p:txBody>
          <a:bodyPr/>
          <a:lstStyle/>
          <a:p>
            <a:pPr algn="l"/>
            <a:r>
              <a:rPr lang="zh-CN" altLang="en-US" sz="3200" b="1" dirty="0">
                <a:latin typeface="+mj-ea"/>
              </a:rPr>
              <a:t>显式封锁和隐式封锁</a:t>
            </a:r>
          </a:p>
        </p:txBody>
      </p:sp>
      <p:sp>
        <p:nvSpPr>
          <p:cNvPr id="86019" name="Rectangle 3"/>
          <p:cNvSpPr>
            <a:spLocks noGrp="1" noChangeArrowheads="1"/>
          </p:cNvSpPr>
          <p:nvPr>
            <p:ph idx="4294967295"/>
          </p:nvPr>
        </p:nvSpPr>
        <p:spPr>
          <a:xfrm>
            <a:off x="1043608" y="1849388"/>
            <a:ext cx="7992888" cy="2592288"/>
          </a:xfrm>
        </p:spPr>
        <p:txBody>
          <a:bodyPr/>
          <a:lstStyle/>
          <a:p>
            <a:pPr>
              <a:lnSpc>
                <a:spcPct val="140000"/>
              </a:lnSpc>
              <a:buFont typeface="Wingdings" panose="05000000000000000000" pitchFamily="2" charset="2"/>
              <a:buChar char="u"/>
            </a:pPr>
            <a:r>
              <a:rPr lang="zh-CN" altLang="en-US" sz="2400" b="1" dirty="0">
                <a:latin typeface="+mj-ea"/>
                <a:ea typeface="+mj-ea"/>
              </a:rPr>
              <a:t>显式封锁</a:t>
            </a:r>
            <a:r>
              <a:rPr lang="en-US" sz="2400" b="1" dirty="0">
                <a:latin typeface="+mj-ea"/>
                <a:ea typeface="+mj-ea"/>
              </a:rPr>
              <a:t>: </a:t>
            </a:r>
            <a:r>
              <a:rPr lang="zh-CN" altLang="en-US" sz="2400" b="1" dirty="0">
                <a:latin typeface="幼圆" panose="02010509060101010101" pitchFamily="49" charset="-122"/>
                <a:ea typeface="幼圆" panose="02010509060101010101" pitchFamily="49" charset="-122"/>
              </a:rPr>
              <a:t>直接加到数据对象上的封锁</a:t>
            </a:r>
          </a:p>
          <a:p>
            <a:pPr>
              <a:lnSpc>
                <a:spcPct val="140000"/>
              </a:lnSpc>
              <a:spcBef>
                <a:spcPct val="60000"/>
              </a:spcBef>
              <a:buFont typeface="Wingdings" panose="05000000000000000000" pitchFamily="2" charset="2"/>
              <a:buChar char="u"/>
            </a:pPr>
            <a:r>
              <a:rPr lang="zh-CN" altLang="en-US" sz="2400" b="1" dirty="0">
                <a:latin typeface="+mj-ea"/>
                <a:ea typeface="+mj-ea"/>
              </a:rPr>
              <a:t>隐式封锁</a:t>
            </a:r>
            <a:r>
              <a:rPr lang="en-US" sz="2400" b="1" dirty="0">
                <a:latin typeface="+mj-ea"/>
                <a:ea typeface="+mj-ea"/>
              </a:rPr>
              <a:t>: </a:t>
            </a:r>
            <a:r>
              <a:rPr lang="zh-CN" altLang="en-US" sz="2400" b="1" dirty="0">
                <a:latin typeface="幼圆" panose="02010509060101010101" pitchFamily="49" charset="-122"/>
                <a:ea typeface="幼圆" panose="02010509060101010101" pitchFamily="49" charset="-122"/>
              </a:rPr>
              <a:t>该数据对象没有独立加锁，是由于其上级结点</a:t>
            </a:r>
            <a:r>
              <a:rPr lang="zh-CN" altLang="en-US" sz="2400" b="1" dirty="0" smtClean="0">
                <a:latin typeface="幼圆" panose="02010509060101010101" pitchFamily="49" charset="-122"/>
                <a:ea typeface="幼圆" panose="02010509060101010101" pitchFamily="49" charset="-122"/>
              </a:rPr>
              <a:t>加锁</a:t>
            </a:r>
            <a:r>
              <a:rPr lang="zh-CN" altLang="en-US" sz="2400" b="1" dirty="0">
                <a:latin typeface="幼圆" panose="02010509060101010101" pitchFamily="49" charset="-122"/>
                <a:ea typeface="幼圆" panose="02010509060101010101" pitchFamily="49" charset="-122"/>
              </a:rPr>
              <a:t>而使该数据对象加上了锁</a:t>
            </a:r>
          </a:p>
          <a:p>
            <a:pPr>
              <a:lnSpc>
                <a:spcPct val="140000"/>
              </a:lnSpc>
              <a:spcBef>
                <a:spcPct val="60000"/>
              </a:spcBef>
              <a:buFont typeface="Wingdings" panose="05000000000000000000" pitchFamily="2" charset="2"/>
              <a:buChar char="u"/>
            </a:pPr>
            <a:r>
              <a:rPr lang="zh-CN" altLang="en-US" sz="2400" b="1" dirty="0">
                <a:latin typeface="幼圆" panose="02010509060101010101" pitchFamily="49" charset="-122"/>
                <a:ea typeface="幼圆" panose="02010509060101010101" pitchFamily="49" charset="-122"/>
              </a:rPr>
              <a:t>显式封锁和隐式封锁的效果是一样的</a:t>
            </a:r>
          </a:p>
        </p:txBody>
      </p:sp>
      <p:sp>
        <p:nvSpPr>
          <p:cNvPr id="4" name="Rectangle 2"/>
          <p:cNvSpPr txBox="1">
            <a:spLocks noChangeArrowheads="1"/>
          </p:cNvSpPr>
          <p:nvPr/>
        </p:nvSpPr>
        <p:spPr>
          <a:xfrm>
            <a:off x="1187624" y="0"/>
            <a:ext cx="2051720"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600" b="0" smtClean="0">
                <a:latin typeface="+mn-ea"/>
                <a:ea typeface="+mn-ea"/>
              </a:rPr>
              <a:t>封锁粒度</a:t>
            </a:r>
            <a:endParaRPr lang="zh-CN" altLang="en-US" sz="3600" b="0" dirty="0">
              <a:latin typeface="+mn-ea"/>
              <a:ea typeface="+mn-ea"/>
            </a:endParaRPr>
          </a:p>
        </p:txBody>
      </p:sp>
      <p:sp>
        <p:nvSpPr>
          <p:cNvPr id="5" name="椭圆 4"/>
          <p:cNvSpPr/>
          <p:nvPr/>
        </p:nvSpPr>
        <p:spPr>
          <a:xfrm>
            <a:off x="395536" y="193204"/>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6</a:t>
            </a:r>
            <a:endParaRPr lang="zh-CN" alt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Effect transition="in" filter="wipe(up)">
                                      <p:cBhvr>
                                        <p:cTn id="7" dur="500"/>
                                        <p:tgtEl>
                                          <p:spTgt spid="860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6019">
                                            <p:txEl>
                                              <p:pRg st="1" end="1"/>
                                            </p:txEl>
                                          </p:spTgt>
                                        </p:tgtEl>
                                        <p:attrNameLst>
                                          <p:attrName>style.visibility</p:attrName>
                                        </p:attrNameLst>
                                      </p:cBhvr>
                                      <p:to>
                                        <p:strVal val="visible"/>
                                      </p:to>
                                    </p:set>
                                    <p:animEffect transition="in" filter="wipe(up)">
                                      <p:cBhvr>
                                        <p:cTn id="12" dur="500"/>
                                        <p:tgtEl>
                                          <p:spTgt spid="860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6019">
                                            <p:txEl>
                                              <p:pRg st="2" end="2"/>
                                            </p:txEl>
                                          </p:spTgt>
                                        </p:tgtEl>
                                        <p:attrNameLst>
                                          <p:attrName>style.visibility</p:attrName>
                                        </p:attrNameLst>
                                      </p:cBhvr>
                                      <p:to>
                                        <p:strVal val="visible"/>
                                      </p:to>
                                    </p:set>
                                    <p:animEffect transition="in" filter="wipe(up)">
                                      <p:cBhvr>
                                        <p:cTn id="17" dur="500"/>
                                        <p:tgtEl>
                                          <p:spTgt spid="860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idx="4294967295"/>
          </p:nvPr>
        </p:nvSpPr>
        <p:spPr>
          <a:xfrm>
            <a:off x="1259632" y="1633364"/>
            <a:ext cx="7848872" cy="4081636"/>
          </a:xfrm>
        </p:spPr>
        <p:txBody>
          <a:bodyPr>
            <a:normAutofit lnSpcReduction="10000"/>
          </a:bodyPr>
          <a:lstStyle/>
          <a:p>
            <a:pPr>
              <a:lnSpc>
                <a:spcPct val="160000"/>
              </a:lnSpc>
            </a:pPr>
            <a:r>
              <a:rPr lang="zh-CN" altLang="en-US" sz="2400" b="1" dirty="0">
                <a:latin typeface="幼圆" panose="02010509060101010101" pitchFamily="49" charset="-122"/>
                <a:ea typeface="幼圆" panose="02010509060101010101" pitchFamily="49" charset="-122"/>
              </a:rPr>
              <a:t>系统检查封锁冲突时</a:t>
            </a:r>
          </a:p>
          <a:p>
            <a:pPr>
              <a:lnSpc>
                <a:spcPct val="160000"/>
              </a:lnSpc>
              <a:buFont typeface="Wingdings" pitchFamily="2" charset="2"/>
              <a:buChar char="n"/>
            </a:pPr>
            <a:r>
              <a:rPr lang="zh-CN" altLang="en-US" sz="2000" b="1" dirty="0">
                <a:latin typeface="幼圆" panose="02010509060101010101" pitchFamily="49" charset="-122"/>
                <a:ea typeface="幼圆" panose="02010509060101010101" pitchFamily="49" charset="-122"/>
              </a:rPr>
              <a:t>要检查显式封锁</a:t>
            </a:r>
          </a:p>
          <a:p>
            <a:pPr>
              <a:lnSpc>
                <a:spcPct val="160000"/>
              </a:lnSpc>
              <a:buFont typeface="Wingdings" pitchFamily="2" charset="2"/>
              <a:buChar char="n"/>
            </a:pPr>
            <a:r>
              <a:rPr lang="zh-CN" altLang="en-US" sz="2000" b="1" dirty="0">
                <a:latin typeface="幼圆" panose="02010509060101010101" pitchFamily="49" charset="-122"/>
                <a:ea typeface="幼圆" panose="02010509060101010101" pitchFamily="49" charset="-122"/>
              </a:rPr>
              <a:t>还要检查隐式封锁</a:t>
            </a:r>
          </a:p>
          <a:p>
            <a:pPr>
              <a:lnSpc>
                <a:spcPct val="160000"/>
              </a:lnSpc>
            </a:pPr>
            <a:r>
              <a:rPr lang="zh-CN" altLang="en-US" sz="2400" b="1" dirty="0">
                <a:latin typeface="幼圆" panose="02010509060101010101" pitchFamily="49" charset="-122"/>
                <a:ea typeface="幼圆" panose="02010509060101010101" pitchFamily="49" charset="-122"/>
              </a:rPr>
              <a:t>例如事务</a:t>
            </a:r>
            <a:r>
              <a:rPr lang="en-US" sz="2400" b="1" dirty="0">
                <a:latin typeface="幼圆" panose="02010509060101010101" pitchFamily="49" charset="-122"/>
                <a:ea typeface="幼圆" panose="02010509060101010101" pitchFamily="49" charset="-122"/>
              </a:rPr>
              <a:t>T</a:t>
            </a:r>
            <a:r>
              <a:rPr lang="zh-CN" altLang="en-US" sz="2400" b="1" dirty="0">
                <a:latin typeface="幼圆" panose="02010509060101010101" pitchFamily="49" charset="-122"/>
                <a:ea typeface="幼圆" panose="02010509060101010101" pitchFamily="49" charset="-122"/>
              </a:rPr>
              <a:t>要对</a:t>
            </a:r>
            <a:r>
              <a:rPr lang="zh-CN" altLang="en-US" sz="2400" b="1" dirty="0" smtClean="0">
                <a:latin typeface="幼圆" panose="02010509060101010101" pitchFamily="49" charset="-122"/>
                <a:ea typeface="幼圆" panose="02010509060101010101" pitchFamily="49" charset="-122"/>
              </a:rPr>
              <a:t>关系 </a:t>
            </a:r>
            <a:r>
              <a:rPr lang="en-US" sz="2400" b="1" i="1" dirty="0" smtClean="0">
                <a:latin typeface="幼圆" panose="02010509060101010101" pitchFamily="49" charset="-122"/>
                <a:ea typeface="幼圆" panose="02010509060101010101" pitchFamily="49" charset="-122"/>
              </a:rPr>
              <a:t>R</a:t>
            </a:r>
            <a:r>
              <a:rPr lang="en-US" sz="2400" dirty="0" smtClean="0">
                <a:latin typeface="幼圆" panose="02010509060101010101" pitchFamily="49" charset="-122"/>
                <a:ea typeface="幼圆" panose="02010509060101010101" pitchFamily="49" charset="-122"/>
              </a:rPr>
              <a:t> </a:t>
            </a:r>
            <a:r>
              <a:rPr lang="zh-CN" altLang="en-US" sz="2400" b="1" dirty="0" smtClean="0">
                <a:latin typeface="幼圆" panose="02010509060101010101" pitchFamily="49" charset="-122"/>
                <a:ea typeface="幼圆" panose="02010509060101010101" pitchFamily="49" charset="-122"/>
              </a:rPr>
              <a:t>加 </a:t>
            </a:r>
            <a:r>
              <a:rPr lang="en-US" sz="2400" b="1" dirty="0" smtClean="0">
                <a:latin typeface="幼圆" panose="02010509060101010101" pitchFamily="49" charset="-122"/>
                <a:ea typeface="幼圆" panose="02010509060101010101" pitchFamily="49" charset="-122"/>
              </a:rPr>
              <a:t>X </a:t>
            </a:r>
            <a:r>
              <a:rPr lang="zh-CN" altLang="en-US" sz="2400" b="1" dirty="0" smtClean="0">
                <a:latin typeface="幼圆" panose="02010509060101010101" pitchFamily="49" charset="-122"/>
                <a:ea typeface="幼圆" panose="02010509060101010101" pitchFamily="49" charset="-122"/>
              </a:rPr>
              <a:t>锁</a:t>
            </a:r>
            <a:endParaRPr lang="zh-CN" altLang="en-US" sz="2400" b="1" dirty="0">
              <a:latin typeface="幼圆" panose="02010509060101010101" pitchFamily="49" charset="-122"/>
              <a:ea typeface="幼圆" panose="02010509060101010101" pitchFamily="49" charset="-122"/>
            </a:endParaRPr>
          </a:p>
          <a:p>
            <a:pPr>
              <a:lnSpc>
                <a:spcPct val="160000"/>
              </a:lnSpc>
              <a:buFont typeface="Wingdings" panose="05000000000000000000" pitchFamily="2" charset="2"/>
              <a:buChar char="Ø"/>
            </a:pPr>
            <a:r>
              <a:rPr lang="zh-CN" altLang="en-US" sz="1900" b="0" dirty="0">
                <a:latin typeface="幼圆" panose="02010509060101010101" pitchFamily="49" charset="-122"/>
                <a:ea typeface="幼圆" panose="02010509060101010101" pitchFamily="49" charset="-122"/>
              </a:rPr>
              <a:t>系统必须搜索其上级结点数据库、关系</a:t>
            </a:r>
            <a:r>
              <a:rPr lang="en-US" sz="1900" b="0" i="1" dirty="0" smtClean="0">
                <a:latin typeface="幼圆" panose="02010509060101010101" pitchFamily="49" charset="-122"/>
                <a:ea typeface="幼圆" panose="02010509060101010101" pitchFamily="49" charset="-122"/>
              </a:rPr>
              <a:t>R</a:t>
            </a:r>
            <a:endParaRPr lang="en-US" sz="1900" b="0" dirty="0">
              <a:latin typeface="幼圆" panose="02010509060101010101" pitchFamily="49" charset="-122"/>
              <a:ea typeface="幼圆" panose="02010509060101010101" pitchFamily="49" charset="-122"/>
            </a:endParaRPr>
          </a:p>
          <a:p>
            <a:pPr>
              <a:lnSpc>
                <a:spcPct val="160000"/>
              </a:lnSpc>
              <a:buFont typeface="Wingdings" panose="05000000000000000000" pitchFamily="2" charset="2"/>
              <a:buChar char="Ø"/>
            </a:pPr>
            <a:r>
              <a:rPr lang="zh-CN" altLang="en-US" sz="1900" b="0" dirty="0">
                <a:latin typeface="幼圆" panose="02010509060101010101" pitchFamily="49" charset="-122"/>
                <a:ea typeface="幼圆" panose="02010509060101010101" pitchFamily="49" charset="-122"/>
              </a:rPr>
              <a:t>还要搜索</a:t>
            </a:r>
            <a:r>
              <a:rPr lang="en-US" sz="1900" b="0" i="1" dirty="0">
                <a:latin typeface="幼圆" panose="02010509060101010101" pitchFamily="49" charset="-122"/>
                <a:ea typeface="幼圆" panose="02010509060101010101" pitchFamily="49" charset="-122"/>
              </a:rPr>
              <a:t>R</a:t>
            </a:r>
            <a:r>
              <a:rPr lang="en-US" sz="1900" b="0" dirty="0">
                <a:latin typeface="幼圆" panose="02010509060101010101" pitchFamily="49" charset="-122"/>
                <a:ea typeface="幼圆" panose="02010509060101010101" pitchFamily="49" charset="-122"/>
              </a:rPr>
              <a:t>1</a:t>
            </a:r>
            <a:r>
              <a:rPr lang="zh-CN" altLang="en-US" sz="1900" b="0" dirty="0">
                <a:latin typeface="幼圆" panose="02010509060101010101" pitchFamily="49" charset="-122"/>
                <a:ea typeface="幼圆" panose="02010509060101010101" pitchFamily="49" charset="-122"/>
              </a:rPr>
              <a:t>的下级结点，</a:t>
            </a:r>
            <a:r>
              <a:rPr lang="zh-CN" altLang="en-US" sz="1900" b="0" dirty="0" smtClean="0">
                <a:latin typeface="幼圆" panose="02010509060101010101" pitchFamily="49" charset="-122"/>
                <a:ea typeface="幼圆" panose="02010509060101010101" pitchFamily="49" charset="-122"/>
              </a:rPr>
              <a:t>即 </a:t>
            </a:r>
            <a:r>
              <a:rPr lang="en-US" sz="1900" b="0" i="1" dirty="0" smtClean="0">
                <a:latin typeface="幼圆" panose="02010509060101010101" pitchFamily="49" charset="-122"/>
                <a:ea typeface="幼圆" panose="02010509060101010101" pitchFamily="49" charset="-122"/>
              </a:rPr>
              <a:t>R</a:t>
            </a:r>
            <a:r>
              <a:rPr lang="en-US" sz="1900" b="0" dirty="0" smtClean="0">
                <a:latin typeface="幼圆" panose="02010509060101010101" pitchFamily="49" charset="-122"/>
                <a:ea typeface="幼圆" panose="02010509060101010101" pitchFamily="49" charset="-122"/>
              </a:rPr>
              <a:t> </a:t>
            </a:r>
            <a:r>
              <a:rPr lang="zh-CN" altLang="en-US" sz="1900" b="0" dirty="0" smtClean="0">
                <a:latin typeface="幼圆" panose="02010509060101010101" pitchFamily="49" charset="-122"/>
                <a:ea typeface="幼圆" panose="02010509060101010101" pitchFamily="49" charset="-122"/>
              </a:rPr>
              <a:t>中</a:t>
            </a:r>
            <a:r>
              <a:rPr lang="zh-CN" altLang="en-US" sz="1900" b="0" dirty="0">
                <a:latin typeface="幼圆" panose="02010509060101010101" pitchFamily="49" charset="-122"/>
                <a:ea typeface="幼圆" panose="02010509060101010101" pitchFamily="49" charset="-122"/>
              </a:rPr>
              <a:t>的每一个元组</a:t>
            </a:r>
          </a:p>
          <a:p>
            <a:pPr>
              <a:lnSpc>
                <a:spcPct val="160000"/>
              </a:lnSpc>
              <a:buFont typeface="Wingdings" panose="05000000000000000000" pitchFamily="2" charset="2"/>
              <a:buChar char="Ø"/>
            </a:pPr>
            <a:r>
              <a:rPr lang="zh-CN" altLang="en-US" sz="1900" b="0" dirty="0">
                <a:latin typeface="幼圆" panose="02010509060101010101" pitchFamily="49" charset="-122"/>
                <a:ea typeface="幼圆" panose="02010509060101010101" pitchFamily="49" charset="-122"/>
              </a:rPr>
              <a:t>如果其中某一个数据对象已经加了不相容锁，</a:t>
            </a:r>
            <a:r>
              <a:rPr lang="zh-CN" altLang="en-US" sz="1900" b="0" dirty="0" smtClean="0">
                <a:latin typeface="幼圆" panose="02010509060101010101" pitchFamily="49" charset="-122"/>
                <a:ea typeface="幼圆" panose="02010509060101010101" pitchFamily="49" charset="-122"/>
              </a:rPr>
              <a:t>则 </a:t>
            </a:r>
            <a:r>
              <a:rPr lang="en-US" sz="1900" b="0" dirty="0" smtClean="0">
                <a:latin typeface="幼圆" panose="02010509060101010101" pitchFamily="49" charset="-122"/>
                <a:ea typeface="幼圆" panose="02010509060101010101" pitchFamily="49" charset="-122"/>
              </a:rPr>
              <a:t>T </a:t>
            </a:r>
            <a:r>
              <a:rPr lang="zh-CN" altLang="en-US" sz="1900" b="0" dirty="0" smtClean="0">
                <a:latin typeface="幼圆" panose="02010509060101010101" pitchFamily="49" charset="-122"/>
                <a:ea typeface="幼圆" panose="02010509060101010101" pitchFamily="49" charset="-122"/>
              </a:rPr>
              <a:t>必须</a:t>
            </a:r>
            <a:r>
              <a:rPr lang="zh-CN" altLang="en-US" sz="1900" b="0" dirty="0">
                <a:latin typeface="幼圆" panose="02010509060101010101" pitchFamily="49" charset="-122"/>
                <a:ea typeface="幼圆" panose="02010509060101010101" pitchFamily="49" charset="-122"/>
              </a:rPr>
              <a:t>等待 </a:t>
            </a:r>
          </a:p>
        </p:txBody>
      </p:sp>
      <p:sp>
        <p:nvSpPr>
          <p:cNvPr id="4" name="Rectangle 2"/>
          <p:cNvSpPr txBox="1">
            <a:spLocks noChangeArrowheads="1"/>
          </p:cNvSpPr>
          <p:nvPr/>
        </p:nvSpPr>
        <p:spPr>
          <a:xfrm>
            <a:off x="1187624" y="0"/>
            <a:ext cx="2051720"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600" b="0" smtClean="0">
                <a:latin typeface="+mn-ea"/>
                <a:ea typeface="+mn-ea"/>
              </a:rPr>
              <a:t>封锁粒度</a:t>
            </a:r>
            <a:endParaRPr lang="zh-CN" altLang="en-US" sz="3600" b="0" dirty="0">
              <a:latin typeface="+mn-ea"/>
              <a:ea typeface="+mn-ea"/>
            </a:endParaRPr>
          </a:p>
        </p:txBody>
      </p:sp>
      <p:sp>
        <p:nvSpPr>
          <p:cNvPr id="5" name="椭圆 4"/>
          <p:cNvSpPr/>
          <p:nvPr/>
        </p:nvSpPr>
        <p:spPr>
          <a:xfrm>
            <a:off x="395536" y="193204"/>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6</a:t>
            </a:r>
            <a:endParaRPr lang="zh-CN" altLang="en-US" sz="3200" dirty="0"/>
          </a:p>
        </p:txBody>
      </p:sp>
      <p:sp>
        <p:nvSpPr>
          <p:cNvPr id="7" name="Rectangle 2"/>
          <p:cNvSpPr txBox="1">
            <a:spLocks noChangeArrowheads="1"/>
          </p:cNvSpPr>
          <p:nvPr/>
        </p:nvSpPr>
        <p:spPr>
          <a:xfrm>
            <a:off x="1029594" y="1057300"/>
            <a:ext cx="4680520" cy="648072"/>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200" b="1" smtClean="0">
                <a:latin typeface="+mj-ea"/>
              </a:rPr>
              <a:t>显式封锁和隐式封锁</a:t>
            </a:r>
            <a:endParaRPr lang="zh-CN" altLang="en-US" sz="3200" b="1" dirty="0">
              <a:latin typeface="+mj-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idx="4294967295"/>
          </p:nvPr>
        </p:nvSpPr>
        <p:spPr>
          <a:xfrm>
            <a:off x="979240" y="1705372"/>
            <a:ext cx="8164760" cy="4009628"/>
          </a:xfrm>
        </p:spPr>
        <p:txBody>
          <a:bodyPr>
            <a:normAutofit/>
          </a:bodyPr>
          <a:lstStyle/>
          <a:p>
            <a:pPr>
              <a:spcBef>
                <a:spcPct val="60000"/>
              </a:spcBef>
            </a:pPr>
            <a:r>
              <a:rPr lang="zh-CN" altLang="en-US" sz="2400" dirty="0">
                <a:latin typeface="幼圆" panose="02010509060101010101" pitchFamily="49" charset="-122"/>
                <a:ea typeface="幼圆" panose="02010509060101010101" pitchFamily="49" charset="-122"/>
              </a:rPr>
              <a:t>对某个数据对象加锁，系统要检查</a:t>
            </a:r>
          </a:p>
          <a:p>
            <a:pPr>
              <a:lnSpc>
                <a:spcPct val="130000"/>
              </a:lnSpc>
              <a:spcBef>
                <a:spcPct val="60000"/>
              </a:spcBef>
              <a:buFont typeface="Wingdings" panose="05000000000000000000" pitchFamily="2" charset="2"/>
              <a:buChar char="u"/>
            </a:pPr>
            <a:r>
              <a:rPr lang="zh-CN" altLang="en-US" sz="2200" b="1" dirty="0">
                <a:latin typeface="幼圆" panose="02010509060101010101" pitchFamily="49" charset="-122"/>
                <a:ea typeface="幼圆" panose="02010509060101010101" pitchFamily="49" charset="-122"/>
              </a:rPr>
              <a:t> 该数据对象</a:t>
            </a:r>
          </a:p>
          <a:p>
            <a:pPr marL="237744" lvl="2" indent="0">
              <a:lnSpc>
                <a:spcPct val="130000"/>
              </a:lnSpc>
              <a:buNone/>
            </a:pPr>
            <a:r>
              <a:rPr lang="zh-CN" altLang="en-US" sz="1800" dirty="0" smtClean="0">
                <a:latin typeface="幼圆" panose="02010509060101010101" pitchFamily="49" charset="-122"/>
                <a:ea typeface="幼圆" panose="02010509060101010101" pitchFamily="49" charset="-122"/>
              </a:rPr>
              <a:t> 有</a:t>
            </a:r>
            <a:r>
              <a:rPr lang="zh-CN" altLang="en-US" sz="1800" dirty="0">
                <a:latin typeface="幼圆" panose="02010509060101010101" pitchFamily="49" charset="-122"/>
                <a:ea typeface="幼圆" panose="02010509060101010101" pitchFamily="49" charset="-122"/>
              </a:rPr>
              <a:t>无显式封锁与之冲突</a:t>
            </a:r>
          </a:p>
          <a:p>
            <a:pPr>
              <a:lnSpc>
                <a:spcPct val="130000"/>
              </a:lnSpc>
              <a:spcBef>
                <a:spcPct val="40000"/>
              </a:spcBef>
              <a:buFont typeface="Wingdings" panose="05000000000000000000" pitchFamily="2" charset="2"/>
              <a:buChar char="u"/>
            </a:pPr>
            <a:r>
              <a:rPr lang="zh-CN" altLang="en-US" sz="2200" b="1" dirty="0">
                <a:latin typeface="幼圆" panose="02010509060101010101" pitchFamily="49" charset="-122"/>
                <a:ea typeface="幼圆" panose="02010509060101010101" pitchFamily="49" charset="-122"/>
              </a:rPr>
              <a:t> 所有上级结点</a:t>
            </a:r>
          </a:p>
          <a:p>
            <a:pPr marL="0" lvl="1" indent="0">
              <a:lnSpc>
                <a:spcPct val="130000"/>
              </a:lnSpc>
              <a:buNone/>
            </a:pPr>
            <a:r>
              <a:rPr lang="zh-CN" altLang="en-US" sz="1800" dirty="0" smtClean="0">
                <a:latin typeface="幼圆" panose="02010509060101010101" pitchFamily="49" charset="-122"/>
                <a:ea typeface="幼圆" panose="02010509060101010101" pitchFamily="49" charset="-122"/>
              </a:rPr>
              <a:t>    检查</a:t>
            </a:r>
            <a:r>
              <a:rPr lang="zh-CN" altLang="en-US" sz="1800" dirty="0">
                <a:latin typeface="幼圆" panose="02010509060101010101" pitchFamily="49" charset="-122"/>
                <a:ea typeface="幼圆" panose="02010509060101010101" pitchFamily="49" charset="-122"/>
              </a:rPr>
              <a:t>本事务的显式封锁是否与该数据对象上的隐式封锁冲突：</a:t>
            </a:r>
            <a:r>
              <a:rPr lang="en-US" sz="1800" dirty="0">
                <a:latin typeface="幼圆" panose="02010509060101010101" pitchFamily="49" charset="-122"/>
                <a:ea typeface="幼圆" panose="02010509060101010101" pitchFamily="49" charset="-122"/>
              </a:rPr>
              <a:t>(</a:t>
            </a:r>
            <a:r>
              <a:rPr lang="zh-CN" altLang="en-US" sz="1800" dirty="0">
                <a:latin typeface="幼圆" panose="02010509060101010101" pitchFamily="49" charset="-122"/>
                <a:ea typeface="幼圆" panose="02010509060101010101" pitchFamily="49" charset="-122"/>
              </a:rPr>
              <a:t>由上级</a:t>
            </a:r>
            <a:r>
              <a:rPr lang="zh-CN" altLang="en-US" sz="1800" dirty="0" smtClean="0">
                <a:latin typeface="幼圆" panose="02010509060101010101" pitchFamily="49" charset="-122"/>
                <a:ea typeface="幼圆" panose="02010509060101010101" pitchFamily="49" charset="-122"/>
              </a:rPr>
              <a:t>结</a:t>
            </a:r>
            <a:endParaRPr lang="en-US" altLang="zh-CN" sz="1800" dirty="0" smtClean="0">
              <a:latin typeface="幼圆" panose="02010509060101010101" pitchFamily="49" charset="-122"/>
              <a:ea typeface="幼圆" panose="02010509060101010101" pitchFamily="49" charset="-122"/>
            </a:endParaRPr>
          </a:p>
          <a:p>
            <a:pPr marL="0" lvl="1" indent="0">
              <a:lnSpc>
                <a:spcPct val="130000"/>
              </a:lnSpc>
              <a:buNone/>
            </a:pPr>
            <a:r>
              <a:rPr lang="en-US" altLang="zh-CN" sz="1800" dirty="0">
                <a:latin typeface="幼圆" panose="02010509060101010101" pitchFamily="49" charset="-122"/>
                <a:ea typeface="幼圆" panose="02010509060101010101" pitchFamily="49" charset="-122"/>
              </a:rPr>
              <a:t> </a:t>
            </a:r>
            <a:r>
              <a:rPr lang="en-US" altLang="zh-CN" sz="1800" dirty="0" smtClean="0">
                <a:latin typeface="幼圆" panose="02010509060101010101" pitchFamily="49" charset="-122"/>
                <a:ea typeface="幼圆" panose="02010509060101010101" pitchFamily="49" charset="-122"/>
              </a:rPr>
              <a:t>   </a:t>
            </a:r>
            <a:r>
              <a:rPr lang="zh-CN" altLang="en-US" sz="1800" dirty="0" smtClean="0">
                <a:latin typeface="幼圆" panose="02010509060101010101" pitchFamily="49" charset="-122"/>
                <a:ea typeface="幼圆" panose="02010509060101010101" pitchFamily="49" charset="-122"/>
              </a:rPr>
              <a:t>点</a:t>
            </a:r>
            <a:r>
              <a:rPr lang="zh-CN" altLang="en-US" sz="1800" dirty="0">
                <a:latin typeface="幼圆" panose="02010509060101010101" pitchFamily="49" charset="-122"/>
                <a:ea typeface="幼圆" panose="02010509060101010101" pitchFamily="49" charset="-122"/>
              </a:rPr>
              <a:t>已加的封锁造成的）</a:t>
            </a:r>
          </a:p>
          <a:p>
            <a:pPr>
              <a:lnSpc>
                <a:spcPct val="130000"/>
              </a:lnSpc>
              <a:spcBef>
                <a:spcPct val="40000"/>
              </a:spcBef>
              <a:buFont typeface="Wingdings" panose="05000000000000000000" pitchFamily="2" charset="2"/>
              <a:buChar char="u"/>
            </a:pPr>
            <a:r>
              <a:rPr lang="zh-CN" altLang="en-US" sz="2200" b="1" dirty="0">
                <a:latin typeface="幼圆" panose="02010509060101010101" pitchFamily="49" charset="-122"/>
                <a:ea typeface="幼圆" panose="02010509060101010101" pitchFamily="49" charset="-122"/>
              </a:rPr>
              <a:t>所有下级结点</a:t>
            </a:r>
          </a:p>
          <a:p>
            <a:pPr marL="0" lvl="1" indent="0">
              <a:lnSpc>
                <a:spcPct val="130000"/>
              </a:lnSpc>
              <a:buNone/>
            </a:pPr>
            <a:r>
              <a:rPr lang="zh-CN" altLang="en-US" sz="1800" dirty="0" smtClean="0">
                <a:latin typeface="幼圆" panose="02010509060101010101" pitchFamily="49" charset="-122"/>
                <a:ea typeface="幼圆" panose="02010509060101010101" pitchFamily="49" charset="-122"/>
              </a:rPr>
              <a:t>   看上</a:t>
            </a:r>
            <a:r>
              <a:rPr lang="zh-CN" altLang="en-US" sz="1800" dirty="0">
                <a:latin typeface="幼圆" panose="02010509060101010101" pitchFamily="49" charset="-122"/>
                <a:ea typeface="幼圆" panose="02010509060101010101" pitchFamily="49" charset="-122"/>
              </a:rPr>
              <a:t>面的显式封锁是否与本事务的隐式封锁（将加到下级结点的封锁）冲突</a:t>
            </a:r>
          </a:p>
        </p:txBody>
      </p:sp>
      <p:sp>
        <p:nvSpPr>
          <p:cNvPr id="4" name="Rectangle 2"/>
          <p:cNvSpPr txBox="1">
            <a:spLocks noChangeArrowheads="1"/>
          </p:cNvSpPr>
          <p:nvPr/>
        </p:nvSpPr>
        <p:spPr>
          <a:xfrm>
            <a:off x="1187624" y="0"/>
            <a:ext cx="2051720"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600" b="0" smtClean="0">
                <a:latin typeface="+mn-ea"/>
                <a:ea typeface="+mn-ea"/>
              </a:rPr>
              <a:t>封锁粒度</a:t>
            </a:r>
            <a:endParaRPr lang="zh-CN" altLang="en-US" sz="3600" b="0" dirty="0">
              <a:latin typeface="+mn-ea"/>
              <a:ea typeface="+mn-ea"/>
            </a:endParaRPr>
          </a:p>
        </p:txBody>
      </p:sp>
      <p:sp>
        <p:nvSpPr>
          <p:cNvPr id="5" name="椭圆 4"/>
          <p:cNvSpPr/>
          <p:nvPr/>
        </p:nvSpPr>
        <p:spPr>
          <a:xfrm>
            <a:off x="395536" y="193204"/>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6</a:t>
            </a:r>
            <a:endParaRPr lang="zh-CN" altLang="en-US" sz="3200" dirty="0"/>
          </a:p>
        </p:txBody>
      </p:sp>
      <p:sp>
        <p:nvSpPr>
          <p:cNvPr id="7" name="Rectangle 2"/>
          <p:cNvSpPr txBox="1">
            <a:spLocks noChangeArrowheads="1"/>
          </p:cNvSpPr>
          <p:nvPr/>
        </p:nvSpPr>
        <p:spPr>
          <a:xfrm>
            <a:off x="1029594" y="1057300"/>
            <a:ext cx="4680520" cy="648072"/>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200" b="1" smtClean="0">
                <a:latin typeface="+mj-ea"/>
              </a:rPr>
              <a:t>显式封锁和隐式封锁</a:t>
            </a:r>
            <a:endParaRPr lang="zh-CN" altLang="en-US" sz="3200" b="1" dirty="0">
              <a:latin typeface="+mj-ea"/>
            </a:endParaRPr>
          </a:p>
        </p:txBody>
      </p:sp>
      <p:sp>
        <p:nvSpPr>
          <p:cNvPr id="2" name="TextBox 1"/>
          <p:cNvSpPr txBox="1"/>
          <p:nvPr/>
        </p:nvSpPr>
        <p:spPr>
          <a:xfrm>
            <a:off x="6372200" y="2281436"/>
            <a:ext cx="2016224" cy="830997"/>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zh-CN" altLang="en-US" sz="2400" dirty="0" smtClean="0">
                <a:latin typeface="+mj-ea"/>
                <a:ea typeface="+mj-ea"/>
              </a:rPr>
              <a:t>封锁的检查开销十分巨大</a:t>
            </a:r>
            <a:endParaRPr lang="zh-CN" altLang="en-US" sz="2400" dirty="0">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a:xfrm>
            <a:off x="1168227" y="985292"/>
            <a:ext cx="1819597" cy="576064"/>
          </a:xfrm>
        </p:spPr>
        <p:txBody>
          <a:bodyPr/>
          <a:lstStyle/>
          <a:p>
            <a:pPr algn="l"/>
            <a:r>
              <a:rPr lang="zh-CN" altLang="en-US" sz="3200" b="1" dirty="0">
                <a:latin typeface="+mj-ea"/>
              </a:rPr>
              <a:t>意向锁</a:t>
            </a:r>
          </a:p>
        </p:txBody>
      </p:sp>
      <p:sp>
        <p:nvSpPr>
          <p:cNvPr id="89091" name="Rectangle 3"/>
          <p:cNvSpPr>
            <a:spLocks noGrp="1" noChangeArrowheads="1"/>
          </p:cNvSpPr>
          <p:nvPr>
            <p:ph idx="4294967295"/>
          </p:nvPr>
        </p:nvSpPr>
        <p:spPr>
          <a:xfrm>
            <a:off x="1187624" y="1705372"/>
            <a:ext cx="7848872" cy="3168352"/>
          </a:xfrm>
        </p:spPr>
        <p:txBody>
          <a:bodyPr>
            <a:noAutofit/>
          </a:bodyPr>
          <a:lstStyle/>
          <a:p>
            <a:pPr>
              <a:lnSpc>
                <a:spcPct val="120000"/>
              </a:lnSpc>
              <a:buFont typeface="Wingdings" panose="05000000000000000000" pitchFamily="2" charset="2"/>
              <a:buChar char="u"/>
            </a:pPr>
            <a:r>
              <a:rPr lang="zh-CN" altLang="en-US" sz="2000" b="1" dirty="0">
                <a:latin typeface="幼圆" panose="02010509060101010101" pitchFamily="49" charset="-122"/>
                <a:ea typeface="幼圆" panose="02010509060101010101" pitchFamily="49" charset="-122"/>
              </a:rPr>
              <a:t>引进意向锁（</a:t>
            </a:r>
            <a:r>
              <a:rPr lang="en-US" sz="2000" b="1" dirty="0">
                <a:latin typeface="幼圆" panose="02010509060101010101" pitchFamily="49" charset="-122"/>
                <a:ea typeface="幼圆" panose="02010509060101010101" pitchFamily="49" charset="-122"/>
              </a:rPr>
              <a:t>intention lock</a:t>
            </a:r>
            <a:r>
              <a:rPr lang="zh-CN" altLang="en-US" sz="2000" b="1" dirty="0">
                <a:latin typeface="幼圆" panose="02010509060101010101" pitchFamily="49" charset="-122"/>
                <a:ea typeface="幼圆" panose="02010509060101010101" pitchFamily="49" charset="-122"/>
              </a:rPr>
              <a:t>）</a:t>
            </a:r>
            <a:r>
              <a:rPr lang="zh-CN" altLang="en-US" sz="2000" b="1" dirty="0" smtClean="0">
                <a:latin typeface="幼圆" panose="02010509060101010101" pitchFamily="49" charset="-122"/>
                <a:ea typeface="幼圆" panose="02010509060101010101" pitchFamily="49" charset="-122"/>
              </a:rPr>
              <a:t>目的： </a:t>
            </a:r>
            <a:endParaRPr lang="en-US" altLang="zh-CN" sz="2000" b="1" dirty="0" smtClean="0">
              <a:latin typeface="幼圆" panose="02010509060101010101" pitchFamily="49" charset="-122"/>
              <a:ea typeface="幼圆" panose="02010509060101010101" pitchFamily="49" charset="-122"/>
            </a:endParaRPr>
          </a:p>
          <a:p>
            <a:pPr>
              <a:lnSpc>
                <a:spcPct val="120000"/>
              </a:lnSpc>
            </a:pPr>
            <a:r>
              <a:rPr lang="zh-CN" altLang="en-US" sz="2000" b="1" dirty="0" smtClean="0">
                <a:latin typeface="幼圆" panose="02010509060101010101" pitchFamily="49" charset="-122"/>
                <a:ea typeface="幼圆" panose="02010509060101010101" pitchFamily="49" charset="-122"/>
              </a:rPr>
              <a:t>     提高</a:t>
            </a:r>
            <a:r>
              <a:rPr lang="zh-CN" altLang="en-US" sz="2000" b="1" dirty="0">
                <a:latin typeface="幼圆" panose="02010509060101010101" pitchFamily="49" charset="-122"/>
                <a:ea typeface="幼圆" panose="02010509060101010101" pitchFamily="49" charset="-122"/>
              </a:rPr>
              <a:t>对某个数据对象加锁时系统的检查</a:t>
            </a:r>
            <a:r>
              <a:rPr lang="zh-CN" altLang="en-US" sz="2000" b="1" dirty="0" smtClean="0">
                <a:latin typeface="幼圆" panose="02010509060101010101" pitchFamily="49" charset="-122"/>
                <a:ea typeface="幼圆" panose="02010509060101010101" pitchFamily="49" charset="-122"/>
              </a:rPr>
              <a:t>效率</a:t>
            </a:r>
            <a:endParaRPr lang="en-US" altLang="zh-CN" sz="2000" b="1" dirty="0" smtClean="0">
              <a:latin typeface="幼圆" panose="02010509060101010101" pitchFamily="49" charset="-122"/>
              <a:ea typeface="幼圆" panose="02010509060101010101" pitchFamily="49" charset="-122"/>
            </a:endParaRPr>
          </a:p>
          <a:p>
            <a:pPr>
              <a:lnSpc>
                <a:spcPct val="150000"/>
              </a:lnSpc>
              <a:buFont typeface="Wingdings" panose="05000000000000000000" pitchFamily="2" charset="2"/>
              <a:buChar char="Ø"/>
            </a:pPr>
            <a:r>
              <a:rPr lang="zh-CN" altLang="en-US" sz="2000" b="0" dirty="0">
                <a:latin typeface="幼圆" panose="02010509060101010101" pitchFamily="49" charset="-122"/>
                <a:ea typeface="幼圆" panose="02010509060101010101" pitchFamily="49" charset="-122"/>
              </a:rPr>
              <a:t>如果对一个结点加意向锁，则说明该结点的下层结点正在被加锁</a:t>
            </a:r>
            <a:endParaRPr lang="en-US" altLang="zh-CN" sz="2000" b="0" dirty="0">
              <a:latin typeface="幼圆" panose="02010509060101010101" pitchFamily="49" charset="-122"/>
              <a:ea typeface="幼圆" panose="02010509060101010101" pitchFamily="49" charset="-122"/>
            </a:endParaRPr>
          </a:p>
          <a:p>
            <a:pPr>
              <a:lnSpc>
                <a:spcPct val="150000"/>
              </a:lnSpc>
              <a:buFont typeface="Wingdings" panose="05000000000000000000" pitchFamily="2" charset="2"/>
              <a:buChar char="Ø"/>
            </a:pPr>
            <a:r>
              <a:rPr lang="zh-CN" altLang="en-US" sz="2000" b="0" dirty="0">
                <a:latin typeface="幼圆" panose="02010509060101010101" pitchFamily="49" charset="-122"/>
                <a:ea typeface="幼圆" panose="02010509060101010101" pitchFamily="49" charset="-122"/>
              </a:rPr>
              <a:t>对任一结点加基本锁，必须先对它的上层结点加意向锁</a:t>
            </a:r>
            <a:endParaRPr lang="en-US" altLang="zh-CN" sz="2000" b="0" dirty="0">
              <a:latin typeface="幼圆" panose="02010509060101010101" pitchFamily="49" charset="-122"/>
              <a:ea typeface="幼圆" panose="02010509060101010101" pitchFamily="49" charset="-122"/>
            </a:endParaRPr>
          </a:p>
          <a:p>
            <a:pPr lvl="3">
              <a:lnSpc>
                <a:spcPct val="150000"/>
              </a:lnSpc>
              <a:buClrTx/>
              <a:buFont typeface="Wingdings" panose="05000000000000000000" pitchFamily="2" charset="2"/>
              <a:buChar char="l"/>
            </a:pPr>
            <a:r>
              <a:rPr lang="en-US" altLang="zh-CN" sz="2000" dirty="0">
                <a:latin typeface="幼圆" panose="02010509060101010101" pitchFamily="49" charset="-122"/>
                <a:ea typeface="幼圆" panose="02010509060101010101" pitchFamily="49" charset="-122"/>
              </a:rPr>
              <a:t> </a:t>
            </a:r>
            <a:r>
              <a:rPr lang="zh-CN" altLang="en-US" sz="2000" dirty="0">
                <a:latin typeface="幼圆" panose="02010509060101010101" pitchFamily="49" charset="-122"/>
                <a:ea typeface="幼圆" panose="02010509060101010101" pitchFamily="49" charset="-122"/>
              </a:rPr>
              <a:t>例：对任一元组加锁时，必须先对它所在的数据库和关系加意向锁 </a:t>
            </a:r>
            <a:endParaRPr lang="zh-CN" altLang="en-US" dirty="0">
              <a:latin typeface="幼圆" panose="02010509060101010101" pitchFamily="49" charset="-122"/>
              <a:ea typeface="幼圆" panose="02010509060101010101" pitchFamily="49" charset="-122"/>
            </a:endParaRPr>
          </a:p>
        </p:txBody>
      </p:sp>
      <p:sp>
        <p:nvSpPr>
          <p:cNvPr id="4" name="Rectangle 2"/>
          <p:cNvSpPr txBox="1">
            <a:spLocks noChangeArrowheads="1"/>
          </p:cNvSpPr>
          <p:nvPr/>
        </p:nvSpPr>
        <p:spPr>
          <a:xfrm>
            <a:off x="1187624" y="0"/>
            <a:ext cx="2051720"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600" b="0" smtClean="0">
                <a:latin typeface="+mn-ea"/>
                <a:ea typeface="+mn-ea"/>
              </a:rPr>
              <a:t>封锁粒度</a:t>
            </a:r>
            <a:endParaRPr lang="zh-CN" altLang="en-US" sz="3600" b="0" dirty="0">
              <a:latin typeface="+mn-ea"/>
              <a:ea typeface="+mn-ea"/>
            </a:endParaRPr>
          </a:p>
        </p:txBody>
      </p:sp>
      <p:sp>
        <p:nvSpPr>
          <p:cNvPr id="5" name="椭圆 4"/>
          <p:cNvSpPr/>
          <p:nvPr/>
        </p:nvSpPr>
        <p:spPr>
          <a:xfrm>
            <a:off x="395536" y="193204"/>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6</a:t>
            </a:r>
            <a:endParaRPr lang="zh-CN" alt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idx="4294967295"/>
          </p:nvPr>
        </p:nvSpPr>
        <p:spPr>
          <a:xfrm>
            <a:off x="1136229" y="1705372"/>
            <a:ext cx="7344816" cy="3240360"/>
          </a:xfrm>
        </p:spPr>
        <p:txBody>
          <a:bodyPr>
            <a:normAutofit/>
          </a:bodyPr>
          <a:lstStyle/>
          <a:p>
            <a:pPr>
              <a:lnSpc>
                <a:spcPct val="160000"/>
              </a:lnSpc>
              <a:buFont typeface="Wingdings" panose="05000000000000000000" pitchFamily="2" charset="2"/>
              <a:buChar char="u"/>
            </a:pPr>
            <a:r>
              <a:rPr lang="zh-CN" altLang="en-US" sz="2400" b="1" dirty="0">
                <a:latin typeface="+mj-ea"/>
                <a:ea typeface="+mj-ea"/>
              </a:rPr>
              <a:t>意向共享锁</a:t>
            </a:r>
            <a:r>
              <a:rPr lang="en-US" sz="2400" b="1" dirty="0">
                <a:latin typeface="+mj-ea"/>
                <a:ea typeface="+mj-ea"/>
              </a:rPr>
              <a:t>(Intent Share Lock</a:t>
            </a:r>
            <a:r>
              <a:rPr lang="zh-CN" altLang="en-US" sz="2400" b="1" dirty="0">
                <a:latin typeface="+mj-ea"/>
                <a:ea typeface="+mj-ea"/>
              </a:rPr>
              <a:t>，简称</a:t>
            </a:r>
            <a:r>
              <a:rPr lang="en-US" sz="2400" b="1" dirty="0">
                <a:latin typeface="+mj-ea"/>
                <a:ea typeface="+mj-ea"/>
              </a:rPr>
              <a:t>IS</a:t>
            </a:r>
            <a:r>
              <a:rPr lang="zh-CN" altLang="en-US" sz="2400" b="1" dirty="0">
                <a:latin typeface="+mj-ea"/>
                <a:ea typeface="+mj-ea"/>
              </a:rPr>
              <a:t>锁</a:t>
            </a:r>
            <a:r>
              <a:rPr lang="en-US" sz="2400" b="1" dirty="0">
                <a:latin typeface="+mj-ea"/>
                <a:ea typeface="+mj-ea"/>
              </a:rPr>
              <a:t>)</a:t>
            </a:r>
          </a:p>
          <a:p>
            <a:pPr>
              <a:lnSpc>
                <a:spcPct val="160000"/>
              </a:lnSpc>
              <a:spcBef>
                <a:spcPct val="60000"/>
              </a:spcBef>
              <a:buFont typeface="Wingdings" panose="05000000000000000000" pitchFamily="2" charset="2"/>
              <a:buChar char="u"/>
            </a:pPr>
            <a:r>
              <a:rPr lang="zh-CN" altLang="en-US" sz="2400" b="1" dirty="0">
                <a:latin typeface="+mj-ea"/>
                <a:ea typeface="+mj-ea"/>
              </a:rPr>
              <a:t>意向排它锁</a:t>
            </a:r>
            <a:r>
              <a:rPr lang="en-US" sz="2400" b="1" dirty="0">
                <a:latin typeface="+mj-ea"/>
                <a:ea typeface="+mj-ea"/>
              </a:rPr>
              <a:t>(Intent Exclusive Lock</a:t>
            </a:r>
            <a:r>
              <a:rPr lang="zh-CN" altLang="en-US" sz="2400" b="1" dirty="0">
                <a:latin typeface="+mj-ea"/>
                <a:ea typeface="+mj-ea"/>
              </a:rPr>
              <a:t>，简称</a:t>
            </a:r>
            <a:r>
              <a:rPr lang="en-US" sz="2400" b="1" dirty="0">
                <a:latin typeface="+mj-ea"/>
                <a:ea typeface="+mj-ea"/>
              </a:rPr>
              <a:t>IX</a:t>
            </a:r>
            <a:r>
              <a:rPr lang="zh-CN" altLang="en-US" sz="2400" b="1" dirty="0">
                <a:latin typeface="+mj-ea"/>
                <a:ea typeface="+mj-ea"/>
              </a:rPr>
              <a:t>锁</a:t>
            </a:r>
            <a:r>
              <a:rPr lang="en-US" sz="2400" b="1" dirty="0">
                <a:latin typeface="+mj-ea"/>
                <a:ea typeface="+mj-ea"/>
              </a:rPr>
              <a:t>)</a:t>
            </a:r>
          </a:p>
          <a:p>
            <a:pPr>
              <a:lnSpc>
                <a:spcPct val="160000"/>
              </a:lnSpc>
              <a:spcBef>
                <a:spcPct val="60000"/>
              </a:spcBef>
              <a:buFont typeface="Wingdings" panose="05000000000000000000" pitchFamily="2" charset="2"/>
              <a:buChar char="u"/>
            </a:pPr>
            <a:r>
              <a:rPr lang="zh-CN" altLang="en-US" sz="2400" b="1" dirty="0">
                <a:latin typeface="+mj-ea"/>
                <a:ea typeface="+mj-ea"/>
              </a:rPr>
              <a:t>共享意向排它锁</a:t>
            </a:r>
            <a:r>
              <a:rPr lang="en-US" sz="2400" b="1" dirty="0">
                <a:latin typeface="+mj-ea"/>
                <a:ea typeface="+mj-ea"/>
              </a:rPr>
              <a:t>(Share Intent Exclusive Lock</a:t>
            </a:r>
            <a:r>
              <a:rPr lang="zh-CN" altLang="en-US" sz="2400" b="1" dirty="0">
                <a:latin typeface="+mj-ea"/>
                <a:ea typeface="+mj-ea"/>
              </a:rPr>
              <a:t>，简称</a:t>
            </a:r>
            <a:r>
              <a:rPr lang="en-US" sz="2400" b="1" dirty="0">
                <a:latin typeface="+mj-ea"/>
                <a:ea typeface="+mj-ea"/>
              </a:rPr>
              <a:t>SIX</a:t>
            </a:r>
            <a:r>
              <a:rPr lang="zh-CN" altLang="en-US" sz="2400" b="1" dirty="0">
                <a:latin typeface="+mj-ea"/>
                <a:ea typeface="+mj-ea"/>
              </a:rPr>
              <a:t>锁</a:t>
            </a:r>
            <a:r>
              <a:rPr lang="en-US" sz="2400" b="1" dirty="0">
                <a:latin typeface="+mj-ea"/>
                <a:ea typeface="+mj-ea"/>
              </a:rPr>
              <a:t>)</a:t>
            </a:r>
          </a:p>
        </p:txBody>
      </p:sp>
      <p:sp>
        <p:nvSpPr>
          <p:cNvPr id="4" name="Rectangle 2"/>
          <p:cNvSpPr txBox="1">
            <a:spLocks noChangeArrowheads="1"/>
          </p:cNvSpPr>
          <p:nvPr/>
        </p:nvSpPr>
        <p:spPr>
          <a:xfrm>
            <a:off x="1187624" y="0"/>
            <a:ext cx="2051720"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600" b="0" smtClean="0">
                <a:latin typeface="+mn-ea"/>
                <a:ea typeface="+mn-ea"/>
              </a:rPr>
              <a:t>封锁粒度</a:t>
            </a:r>
            <a:endParaRPr lang="zh-CN" altLang="en-US" sz="3600" b="0" dirty="0">
              <a:latin typeface="+mn-ea"/>
              <a:ea typeface="+mn-ea"/>
            </a:endParaRPr>
          </a:p>
        </p:txBody>
      </p:sp>
      <p:sp>
        <p:nvSpPr>
          <p:cNvPr id="5" name="椭圆 4"/>
          <p:cNvSpPr/>
          <p:nvPr/>
        </p:nvSpPr>
        <p:spPr>
          <a:xfrm>
            <a:off x="395536" y="193204"/>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6</a:t>
            </a:r>
            <a:endParaRPr lang="zh-CN" altLang="en-US" sz="3200" dirty="0"/>
          </a:p>
        </p:txBody>
      </p:sp>
      <p:sp>
        <p:nvSpPr>
          <p:cNvPr id="6" name="Rectangle 2"/>
          <p:cNvSpPr txBox="1">
            <a:spLocks noChangeArrowheads="1"/>
          </p:cNvSpPr>
          <p:nvPr/>
        </p:nvSpPr>
        <p:spPr>
          <a:xfrm>
            <a:off x="1168227" y="985292"/>
            <a:ext cx="1819597" cy="57606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200" smtClean="0">
                <a:latin typeface="+mj-ea"/>
              </a:rPr>
              <a:t>意向锁</a:t>
            </a:r>
            <a:endParaRPr lang="zh-CN" altLang="en-US" sz="3200" dirty="0">
              <a:latin typeface="+mj-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idx="4294967295"/>
          </p:nvPr>
        </p:nvSpPr>
        <p:spPr>
          <a:xfrm>
            <a:off x="972344" y="1849388"/>
            <a:ext cx="8064152" cy="3600400"/>
          </a:xfrm>
        </p:spPr>
        <p:txBody>
          <a:bodyPr/>
          <a:lstStyle/>
          <a:p>
            <a:pPr algn="just"/>
            <a:r>
              <a:rPr lang="en-US" sz="3200" b="1" dirty="0">
                <a:latin typeface="Times New Roman" pitchFamily="18" charset="0"/>
                <a:ea typeface="宋体" pitchFamily="2" charset="-122"/>
              </a:rPr>
              <a:t>IS</a:t>
            </a:r>
            <a:r>
              <a:rPr lang="zh-CN" altLang="en-US" sz="3200" b="1" dirty="0">
                <a:latin typeface="Times New Roman" pitchFamily="18" charset="0"/>
                <a:ea typeface="宋体" pitchFamily="2" charset="-122"/>
              </a:rPr>
              <a:t>锁</a:t>
            </a:r>
          </a:p>
          <a:p>
            <a:pPr algn="just">
              <a:lnSpc>
                <a:spcPct val="180000"/>
              </a:lnSpc>
              <a:buFont typeface="Wingdings" panose="05000000000000000000" pitchFamily="2" charset="2"/>
              <a:buChar char="u"/>
            </a:pPr>
            <a:r>
              <a:rPr lang="zh-CN" altLang="en-US" sz="2000" b="1" dirty="0">
                <a:latin typeface="幼圆" panose="02010509060101010101" pitchFamily="49" charset="-122"/>
                <a:ea typeface="幼圆" panose="02010509060101010101" pitchFamily="49" charset="-122"/>
              </a:rPr>
              <a:t>如果对一个数据对象加</a:t>
            </a:r>
            <a:r>
              <a:rPr lang="en-US" sz="2000" b="1" dirty="0">
                <a:latin typeface="幼圆" panose="02010509060101010101" pitchFamily="49" charset="-122"/>
                <a:ea typeface="幼圆" panose="02010509060101010101" pitchFamily="49" charset="-122"/>
              </a:rPr>
              <a:t>IS</a:t>
            </a:r>
            <a:r>
              <a:rPr lang="zh-CN" altLang="en-US" sz="2000" b="1" dirty="0">
                <a:latin typeface="幼圆" panose="02010509060101010101" pitchFamily="49" charset="-122"/>
                <a:ea typeface="幼圆" panose="02010509060101010101" pitchFamily="49" charset="-122"/>
              </a:rPr>
              <a:t>锁，表示它的后裔结点拟（意向）加</a:t>
            </a:r>
            <a:r>
              <a:rPr lang="en-US" sz="2000" b="1" dirty="0">
                <a:latin typeface="幼圆" panose="02010509060101010101" pitchFamily="49" charset="-122"/>
                <a:ea typeface="幼圆" panose="02010509060101010101" pitchFamily="49" charset="-122"/>
              </a:rPr>
              <a:t>S</a:t>
            </a:r>
            <a:r>
              <a:rPr lang="zh-CN" altLang="en-US" sz="2000" b="1" dirty="0">
                <a:latin typeface="幼圆" panose="02010509060101010101" pitchFamily="49" charset="-122"/>
                <a:ea typeface="幼圆" panose="02010509060101010101" pitchFamily="49" charset="-122"/>
              </a:rPr>
              <a:t>锁。</a:t>
            </a:r>
            <a:endParaRPr lang="zh-CN" altLang="en-US" sz="3600" b="1" dirty="0">
              <a:latin typeface="幼圆" panose="02010509060101010101" pitchFamily="49" charset="-122"/>
              <a:ea typeface="幼圆" panose="02010509060101010101" pitchFamily="49" charset="-122"/>
            </a:endParaRPr>
          </a:p>
          <a:p>
            <a:pPr lvl="1" algn="just">
              <a:lnSpc>
                <a:spcPct val="180000"/>
              </a:lnSpc>
              <a:buFont typeface="Wingdings" pitchFamily="2" charset="2"/>
              <a:buNone/>
            </a:pPr>
            <a:r>
              <a:rPr lang="zh-CN" altLang="en-US" sz="2000" b="1" dirty="0">
                <a:latin typeface="幼圆" panose="02010509060101010101" pitchFamily="49" charset="-122"/>
                <a:ea typeface="幼圆" panose="02010509060101010101" pitchFamily="49" charset="-122"/>
              </a:rPr>
              <a:t>  例如：事务</a:t>
            </a:r>
            <a:r>
              <a:rPr lang="en-US" sz="2000" b="1" dirty="0">
                <a:latin typeface="幼圆" panose="02010509060101010101" pitchFamily="49" charset="-122"/>
                <a:ea typeface="幼圆" panose="02010509060101010101" pitchFamily="49" charset="-122"/>
              </a:rPr>
              <a:t>T1</a:t>
            </a:r>
            <a:r>
              <a:rPr lang="zh-CN" altLang="en-US" sz="2000" b="1" dirty="0">
                <a:latin typeface="幼圆" panose="02010509060101010101" pitchFamily="49" charset="-122"/>
                <a:ea typeface="幼圆" panose="02010509060101010101" pitchFamily="49" charset="-122"/>
              </a:rPr>
              <a:t>要对</a:t>
            </a:r>
            <a:r>
              <a:rPr lang="en-US" sz="2000" b="1" i="1" dirty="0">
                <a:latin typeface="幼圆" panose="02010509060101010101" pitchFamily="49" charset="-122"/>
                <a:ea typeface="幼圆" panose="02010509060101010101" pitchFamily="49" charset="-122"/>
              </a:rPr>
              <a:t>R</a:t>
            </a:r>
            <a:r>
              <a:rPr lang="en-US" sz="2000" b="1" dirty="0">
                <a:latin typeface="幼圆" panose="02010509060101010101" pitchFamily="49" charset="-122"/>
                <a:ea typeface="幼圆" panose="02010509060101010101" pitchFamily="49" charset="-122"/>
              </a:rPr>
              <a:t>1</a:t>
            </a:r>
            <a:r>
              <a:rPr lang="zh-CN" altLang="en-US" sz="2000" b="1" dirty="0">
                <a:latin typeface="幼圆" panose="02010509060101010101" pitchFamily="49" charset="-122"/>
                <a:ea typeface="幼圆" panose="02010509060101010101" pitchFamily="49" charset="-122"/>
              </a:rPr>
              <a:t>中某个元组加</a:t>
            </a:r>
            <a:r>
              <a:rPr lang="en-US" sz="2000" b="1" dirty="0">
                <a:latin typeface="幼圆" panose="02010509060101010101" pitchFamily="49" charset="-122"/>
                <a:ea typeface="幼圆" panose="02010509060101010101" pitchFamily="49" charset="-122"/>
              </a:rPr>
              <a:t>S</a:t>
            </a:r>
            <a:r>
              <a:rPr lang="zh-CN" altLang="en-US" sz="2000" b="1" dirty="0">
                <a:latin typeface="幼圆" panose="02010509060101010101" pitchFamily="49" charset="-122"/>
                <a:ea typeface="幼圆" panose="02010509060101010101" pitchFamily="49" charset="-122"/>
              </a:rPr>
              <a:t>锁，则要首先对关系</a:t>
            </a:r>
            <a:r>
              <a:rPr lang="en-US" sz="2000" b="1" i="1" dirty="0">
                <a:latin typeface="幼圆" panose="02010509060101010101" pitchFamily="49" charset="-122"/>
                <a:ea typeface="幼圆" panose="02010509060101010101" pitchFamily="49" charset="-122"/>
              </a:rPr>
              <a:t>R</a:t>
            </a:r>
            <a:r>
              <a:rPr lang="en-US" sz="2000" b="1" dirty="0">
                <a:latin typeface="幼圆" panose="02010509060101010101" pitchFamily="49" charset="-122"/>
                <a:ea typeface="幼圆" panose="02010509060101010101" pitchFamily="49" charset="-122"/>
              </a:rPr>
              <a:t>1</a:t>
            </a:r>
            <a:r>
              <a:rPr lang="zh-CN" altLang="en-US" sz="2000" b="1" dirty="0">
                <a:latin typeface="幼圆" panose="02010509060101010101" pitchFamily="49" charset="-122"/>
                <a:ea typeface="幼圆" panose="02010509060101010101" pitchFamily="49" charset="-122"/>
              </a:rPr>
              <a:t>和数据库加</a:t>
            </a:r>
            <a:r>
              <a:rPr lang="en-US" sz="2000" b="1" dirty="0">
                <a:latin typeface="幼圆" panose="02010509060101010101" pitchFamily="49" charset="-122"/>
                <a:ea typeface="幼圆" panose="02010509060101010101" pitchFamily="49" charset="-122"/>
              </a:rPr>
              <a:t>IS</a:t>
            </a:r>
            <a:r>
              <a:rPr lang="zh-CN" altLang="en-US" sz="2000" b="1" dirty="0">
                <a:latin typeface="幼圆" panose="02010509060101010101" pitchFamily="49" charset="-122"/>
                <a:ea typeface="幼圆" panose="02010509060101010101" pitchFamily="49" charset="-122"/>
              </a:rPr>
              <a:t>锁 </a:t>
            </a:r>
          </a:p>
        </p:txBody>
      </p:sp>
      <p:sp>
        <p:nvSpPr>
          <p:cNvPr id="4" name="Rectangle 2"/>
          <p:cNvSpPr txBox="1">
            <a:spLocks noChangeArrowheads="1"/>
          </p:cNvSpPr>
          <p:nvPr/>
        </p:nvSpPr>
        <p:spPr>
          <a:xfrm>
            <a:off x="1187624" y="0"/>
            <a:ext cx="2051720"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600" b="0" smtClean="0">
                <a:latin typeface="+mn-ea"/>
                <a:ea typeface="+mn-ea"/>
              </a:rPr>
              <a:t>封锁粒度</a:t>
            </a:r>
            <a:endParaRPr lang="zh-CN" altLang="en-US" sz="3600" b="0" dirty="0">
              <a:latin typeface="+mn-ea"/>
              <a:ea typeface="+mn-ea"/>
            </a:endParaRPr>
          </a:p>
        </p:txBody>
      </p:sp>
      <p:sp>
        <p:nvSpPr>
          <p:cNvPr id="5" name="椭圆 4"/>
          <p:cNvSpPr/>
          <p:nvPr/>
        </p:nvSpPr>
        <p:spPr>
          <a:xfrm>
            <a:off x="395536" y="193204"/>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6</a:t>
            </a:r>
            <a:endParaRPr lang="zh-CN" altLang="en-US" sz="3200" dirty="0"/>
          </a:p>
        </p:txBody>
      </p:sp>
      <p:sp>
        <p:nvSpPr>
          <p:cNvPr id="6" name="Rectangle 2"/>
          <p:cNvSpPr txBox="1">
            <a:spLocks noChangeArrowheads="1"/>
          </p:cNvSpPr>
          <p:nvPr/>
        </p:nvSpPr>
        <p:spPr>
          <a:xfrm>
            <a:off x="1168227" y="985292"/>
            <a:ext cx="1819597" cy="57606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200" b="1" smtClean="0">
                <a:latin typeface="+mj-ea"/>
              </a:rPr>
              <a:t>意向锁</a:t>
            </a:r>
            <a:endParaRPr lang="zh-CN" altLang="en-US" sz="3200" b="1" dirty="0">
              <a:latin typeface="+mj-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Grp="1" noChangeArrowheads="1"/>
          </p:cNvSpPr>
          <p:nvPr>
            <p:ph idx="4294967295"/>
          </p:nvPr>
        </p:nvSpPr>
        <p:spPr>
          <a:xfrm>
            <a:off x="1187624" y="1633364"/>
            <a:ext cx="7488832" cy="2947367"/>
          </a:xfrm>
        </p:spPr>
        <p:txBody>
          <a:bodyPr>
            <a:normAutofit fontScale="92500"/>
          </a:bodyPr>
          <a:lstStyle/>
          <a:p>
            <a:pPr>
              <a:lnSpc>
                <a:spcPct val="150000"/>
              </a:lnSpc>
            </a:pPr>
            <a:r>
              <a:rPr lang="en-US" sz="2600" b="1" dirty="0">
                <a:latin typeface="+mj-ea"/>
                <a:ea typeface="+mj-ea"/>
              </a:rPr>
              <a:t>IX</a:t>
            </a:r>
            <a:r>
              <a:rPr lang="zh-CN" altLang="en-US" sz="2600" b="1" dirty="0">
                <a:latin typeface="+mj-ea"/>
                <a:ea typeface="+mj-ea"/>
              </a:rPr>
              <a:t>锁</a:t>
            </a:r>
          </a:p>
          <a:p>
            <a:pPr lvl="1">
              <a:lnSpc>
                <a:spcPct val="150000"/>
              </a:lnSpc>
            </a:pPr>
            <a:r>
              <a:rPr lang="zh-CN" altLang="en-US" sz="2100" b="1" dirty="0">
                <a:latin typeface="幼圆" panose="02010509060101010101" pitchFamily="49" charset="-122"/>
                <a:ea typeface="幼圆" panose="02010509060101010101" pitchFamily="49" charset="-122"/>
              </a:rPr>
              <a:t>如果对一个数据对象加</a:t>
            </a:r>
            <a:r>
              <a:rPr lang="en-US" sz="2100" b="1" dirty="0">
                <a:latin typeface="幼圆" panose="02010509060101010101" pitchFamily="49" charset="-122"/>
                <a:ea typeface="幼圆" panose="02010509060101010101" pitchFamily="49" charset="-122"/>
              </a:rPr>
              <a:t>IX</a:t>
            </a:r>
            <a:r>
              <a:rPr lang="zh-CN" altLang="en-US" sz="2100" b="1" dirty="0">
                <a:latin typeface="幼圆" panose="02010509060101010101" pitchFamily="49" charset="-122"/>
                <a:ea typeface="幼圆" panose="02010509060101010101" pitchFamily="49" charset="-122"/>
              </a:rPr>
              <a:t>锁，表示它的后裔结点拟（意向）加</a:t>
            </a:r>
            <a:r>
              <a:rPr lang="en-US" sz="2100" b="1" dirty="0">
                <a:latin typeface="幼圆" panose="02010509060101010101" pitchFamily="49" charset="-122"/>
                <a:ea typeface="幼圆" panose="02010509060101010101" pitchFamily="49" charset="-122"/>
              </a:rPr>
              <a:t>X</a:t>
            </a:r>
            <a:r>
              <a:rPr lang="zh-CN" altLang="en-US" sz="2100" b="1" dirty="0">
                <a:latin typeface="幼圆" panose="02010509060101010101" pitchFamily="49" charset="-122"/>
                <a:ea typeface="幼圆" panose="02010509060101010101" pitchFamily="49" charset="-122"/>
              </a:rPr>
              <a:t>锁</a:t>
            </a:r>
            <a:r>
              <a:rPr lang="zh-CN" altLang="en-US" sz="2100" b="1" dirty="0" smtClean="0">
                <a:latin typeface="幼圆" panose="02010509060101010101" pitchFamily="49" charset="-122"/>
                <a:ea typeface="幼圆" panose="02010509060101010101" pitchFamily="49" charset="-122"/>
              </a:rPr>
              <a:t>。</a:t>
            </a:r>
            <a:endParaRPr lang="zh-CN" altLang="en-US" sz="2400" b="1" dirty="0">
              <a:latin typeface="Times New Roman" pitchFamily="18" charset="0"/>
              <a:ea typeface="宋体" pitchFamily="2" charset="-122"/>
            </a:endParaRPr>
          </a:p>
          <a:p>
            <a:pPr>
              <a:lnSpc>
                <a:spcPct val="150000"/>
              </a:lnSpc>
              <a:buFont typeface="Wingdings" pitchFamily="2" charset="2"/>
              <a:buNone/>
            </a:pPr>
            <a:endParaRPr lang="en-US" sz="2400" b="1" dirty="0" smtClean="0">
              <a:latin typeface="幼圆" panose="02010509060101010101" pitchFamily="49" charset="-122"/>
              <a:ea typeface="幼圆" panose="02010509060101010101" pitchFamily="49" charset="-122"/>
            </a:endParaRPr>
          </a:p>
          <a:p>
            <a:pPr>
              <a:lnSpc>
                <a:spcPct val="150000"/>
              </a:lnSpc>
              <a:buFont typeface="Wingdings" pitchFamily="2" charset="2"/>
              <a:buNone/>
            </a:pPr>
            <a:r>
              <a:rPr lang="en-US" sz="2400" b="1" dirty="0" smtClean="0">
                <a:latin typeface="幼圆" panose="02010509060101010101" pitchFamily="49" charset="-122"/>
                <a:ea typeface="幼圆" panose="02010509060101010101" pitchFamily="49" charset="-122"/>
              </a:rPr>
              <a:t>【</a:t>
            </a:r>
            <a:r>
              <a:rPr lang="zh-CN" altLang="en-US" sz="2400" b="1" dirty="0">
                <a:latin typeface="幼圆" panose="02010509060101010101" pitchFamily="49" charset="-122"/>
                <a:ea typeface="幼圆" panose="02010509060101010101" pitchFamily="49" charset="-122"/>
              </a:rPr>
              <a:t>例</a:t>
            </a:r>
            <a:r>
              <a:rPr lang="en-US" sz="2400" b="1" dirty="0">
                <a:latin typeface="幼圆" panose="02010509060101010101" pitchFamily="49" charset="-122"/>
                <a:ea typeface="幼圆" panose="02010509060101010101" pitchFamily="49" charset="-122"/>
              </a:rPr>
              <a:t>】</a:t>
            </a:r>
            <a:r>
              <a:rPr lang="zh-CN" altLang="en-US" sz="2400" b="1" dirty="0">
                <a:latin typeface="幼圆" panose="02010509060101010101" pitchFamily="49" charset="-122"/>
                <a:ea typeface="幼圆" panose="02010509060101010101" pitchFamily="49" charset="-122"/>
              </a:rPr>
              <a:t>事务</a:t>
            </a:r>
            <a:r>
              <a:rPr lang="en-US" sz="2400" b="1" dirty="0">
                <a:latin typeface="幼圆" panose="02010509060101010101" pitchFamily="49" charset="-122"/>
                <a:ea typeface="幼圆" panose="02010509060101010101" pitchFamily="49" charset="-122"/>
              </a:rPr>
              <a:t>T1</a:t>
            </a:r>
            <a:r>
              <a:rPr lang="zh-CN" altLang="en-US" sz="2400" b="1" dirty="0">
                <a:latin typeface="幼圆" panose="02010509060101010101" pitchFamily="49" charset="-122"/>
                <a:ea typeface="幼圆" panose="02010509060101010101" pitchFamily="49" charset="-122"/>
              </a:rPr>
              <a:t>要对</a:t>
            </a:r>
            <a:r>
              <a:rPr lang="en-US" sz="2400" b="1" i="1" dirty="0">
                <a:latin typeface="幼圆" panose="02010509060101010101" pitchFamily="49" charset="-122"/>
                <a:ea typeface="幼圆" panose="02010509060101010101" pitchFamily="49" charset="-122"/>
              </a:rPr>
              <a:t>R</a:t>
            </a:r>
            <a:r>
              <a:rPr lang="en-US" sz="2400" b="1" dirty="0">
                <a:latin typeface="幼圆" panose="02010509060101010101" pitchFamily="49" charset="-122"/>
                <a:ea typeface="幼圆" panose="02010509060101010101" pitchFamily="49" charset="-122"/>
              </a:rPr>
              <a:t>1</a:t>
            </a:r>
            <a:r>
              <a:rPr lang="zh-CN" altLang="en-US" sz="2400" b="1" dirty="0">
                <a:latin typeface="幼圆" panose="02010509060101010101" pitchFamily="49" charset="-122"/>
                <a:ea typeface="幼圆" panose="02010509060101010101" pitchFamily="49" charset="-122"/>
              </a:rPr>
              <a:t>中某个元组加</a:t>
            </a:r>
            <a:r>
              <a:rPr lang="en-US" sz="2400" b="1" dirty="0">
                <a:latin typeface="幼圆" panose="02010509060101010101" pitchFamily="49" charset="-122"/>
                <a:ea typeface="幼圆" panose="02010509060101010101" pitchFamily="49" charset="-122"/>
              </a:rPr>
              <a:t>X</a:t>
            </a:r>
            <a:r>
              <a:rPr lang="zh-CN" altLang="en-US" sz="2400" b="1" dirty="0">
                <a:latin typeface="幼圆" panose="02010509060101010101" pitchFamily="49" charset="-122"/>
                <a:ea typeface="幼圆" panose="02010509060101010101" pitchFamily="49" charset="-122"/>
              </a:rPr>
              <a:t>锁，则要首先对关 系</a:t>
            </a:r>
          </a:p>
          <a:p>
            <a:pPr>
              <a:lnSpc>
                <a:spcPct val="150000"/>
              </a:lnSpc>
              <a:buFont typeface="Wingdings" pitchFamily="2" charset="2"/>
              <a:buNone/>
            </a:pPr>
            <a:r>
              <a:rPr lang="en-US" sz="2400" b="1" i="1" dirty="0" smtClean="0">
                <a:latin typeface="幼圆" panose="02010509060101010101" pitchFamily="49" charset="-122"/>
                <a:ea typeface="幼圆" panose="02010509060101010101" pitchFamily="49" charset="-122"/>
              </a:rPr>
              <a:t>R</a:t>
            </a:r>
            <a:r>
              <a:rPr lang="en-US" sz="2400" b="1" dirty="0" smtClean="0">
                <a:latin typeface="幼圆" panose="02010509060101010101" pitchFamily="49" charset="-122"/>
                <a:ea typeface="幼圆" panose="02010509060101010101" pitchFamily="49" charset="-122"/>
              </a:rPr>
              <a:t>1</a:t>
            </a:r>
            <a:r>
              <a:rPr lang="zh-CN" altLang="en-US" sz="2400" b="1" dirty="0">
                <a:latin typeface="幼圆" panose="02010509060101010101" pitchFamily="49" charset="-122"/>
                <a:ea typeface="幼圆" panose="02010509060101010101" pitchFamily="49" charset="-122"/>
              </a:rPr>
              <a:t>和数据库加</a:t>
            </a:r>
            <a:r>
              <a:rPr lang="en-US" sz="2400" b="1" dirty="0">
                <a:latin typeface="幼圆" panose="02010509060101010101" pitchFamily="49" charset="-122"/>
                <a:ea typeface="幼圆" panose="02010509060101010101" pitchFamily="49" charset="-122"/>
              </a:rPr>
              <a:t>IX</a:t>
            </a:r>
            <a:r>
              <a:rPr lang="zh-CN" altLang="en-US" sz="2400" b="1" dirty="0">
                <a:latin typeface="幼圆" panose="02010509060101010101" pitchFamily="49" charset="-122"/>
                <a:ea typeface="幼圆" panose="02010509060101010101" pitchFamily="49" charset="-122"/>
              </a:rPr>
              <a:t>锁 </a:t>
            </a:r>
          </a:p>
        </p:txBody>
      </p:sp>
      <p:sp>
        <p:nvSpPr>
          <p:cNvPr id="4" name="Rectangle 2"/>
          <p:cNvSpPr txBox="1">
            <a:spLocks noChangeArrowheads="1"/>
          </p:cNvSpPr>
          <p:nvPr/>
        </p:nvSpPr>
        <p:spPr>
          <a:xfrm>
            <a:off x="1187624" y="0"/>
            <a:ext cx="2051720"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600" b="0" smtClean="0">
                <a:latin typeface="+mn-ea"/>
                <a:ea typeface="+mn-ea"/>
              </a:rPr>
              <a:t>封锁粒度</a:t>
            </a:r>
            <a:endParaRPr lang="zh-CN" altLang="en-US" sz="3600" b="0" dirty="0">
              <a:latin typeface="+mn-ea"/>
              <a:ea typeface="+mn-ea"/>
            </a:endParaRPr>
          </a:p>
        </p:txBody>
      </p:sp>
      <p:sp>
        <p:nvSpPr>
          <p:cNvPr id="5" name="椭圆 4"/>
          <p:cNvSpPr/>
          <p:nvPr/>
        </p:nvSpPr>
        <p:spPr>
          <a:xfrm>
            <a:off x="395536" y="193204"/>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6</a:t>
            </a:r>
            <a:endParaRPr lang="zh-CN" altLang="en-US" sz="3200" dirty="0"/>
          </a:p>
        </p:txBody>
      </p:sp>
      <p:sp>
        <p:nvSpPr>
          <p:cNvPr id="7" name="Rectangle 2"/>
          <p:cNvSpPr txBox="1">
            <a:spLocks noChangeArrowheads="1"/>
          </p:cNvSpPr>
          <p:nvPr/>
        </p:nvSpPr>
        <p:spPr>
          <a:xfrm>
            <a:off x="1168227" y="985292"/>
            <a:ext cx="1819597" cy="57606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200" b="1" dirty="0" smtClean="0">
                <a:latin typeface="+mj-ea"/>
              </a:rPr>
              <a:t>意向锁</a:t>
            </a:r>
            <a:endParaRPr lang="zh-CN" altLang="en-US" sz="3200" b="1" dirty="0">
              <a:latin typeface="+mj-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p:cNvSpPr>
            <a:spLocks noGrp="1" noChangeArrowheads="1"/>
          </p:cNvSpPr>
          <p:nvPr>
            <p:ph idx="4294967295"/>
          </p:nvPr>
        </p:nvSpPr>
        <p:spPr>
          <a:xfrm>
            <a:off x="1043608" y="1771675"/>
            <a:ext cx="8100392" cy="3384376"/>
          </a:xfrm>
        </p:spPr>
        <p:txBody>
          <a:bodyPr>
            <a:normAutofit/>
          </a:bodyPr>
          <a:lstStyle/>
          <a:p>
            <a:pPr>
              <a:lnSpc>
                <a:spcPct val="90000"/>
              </a:lnSpc>
            </a:pPr>
            <a:r>
              <a:rPr lang="en-US" sz="3200" b="1" dirty="0">
                <a:latin typeface="黑体" pitchFamily="2" charset="-122"/>
                <a:ea typeface="黑体" pitchFamily="2" charset="-122"/>
              </a:rPr>
              <a:t>SIX</a:t>
            </a:r>
            <a:r>
              <a:rPr lang="zh-CN" altLang="en-US" sz="3200" b="1" dirty="0">
                <a:latin typeface="黑体" pitchFamily="2" charset="-122"/>
                <a:ea typeface="黑体" pitchFamily="2" charset="-122"/>
              </a:rPr>
              <a:t>锁</a:t>
            </a:r>
          </a:p>
          <a:p>
            <a:pPr lvl="1">
              <a:lnSpc>
                <a:spcPct val="150000"/>
              </a:lnSpc>
            </a:pPr>
            <a:r>
              <a:rPr lang="zh-CN" altLang="en-US" sz="2200" b="1" dirty="0">
                <a:latin typeface="幼圆" panose="02010509060101010101" pitchFamily="49" charset="-122"/>
                <a:ea typeface="幼圆" panose="02010509060101010101" pitchFamily="49" charset="-122"/>
              </a:rPr>
              <a:t>如果对一个数据对象加</a:t>
            </a:r>
            <a:r>
              <a:rPr lang="en-US" sz="2200" b="1" dirty="0">
                <a:latin typeface="幼圆" panose="02010509060101010101" pitchFamily="49" charset="-122"/>
                <a:ea typeface="幼圆" panose="02010509060101010101" pitchFamily="49" charset="-122"/>
              </a:rPr>
              <a:t>SIX</a:t>
            </a:r>
            <a:r>
              <a:rPr lang="zh-CN" altLang="en-US" sz="2200" b="1" dirty="0">
                <a:latin typeface="幼圆" panose="02010509060101010101" pitchFamily="49" charset="-122"/>
                <a:ea typeface="幼圆" panose="02010509060101010101" pitchFamily="49" charset="-122"/>
              </a:rPr>
              <a:t>锁，表示对它加</a:t>
            </a:r>
            <a:r>
              <a:rPr lang="en-US" sz="2200" b="1" dirty="0">
                <a:latin typeface="幼圆" panose="02010509060101010101" pitchFamily="49" charset="-122"/>
                <a:ea typeface="幼圆" panose="02010509060101010101" pitchFamily="49" charset="-122"/>
              </a:rPr>
              <a:t>S</a:t>
            </a:r>
            <a:r>
              <a:rPr lang="zh-CN" altLang="en-US" sz="2200" b="1" dirty="0">
                <a:latin typeface="幼圆" panose="02010509060101010101" pitchFamily="49" charset="-122"/>
                <a:ea typeface="幼圆" panose="02010509060101010101" pitchFamily="49" charset="-122"/>
              </a:rPr>
              <a:t>锁，再加</a:t>
            </a:r>
            <a:r>
              <a:rPr lang="en-US" sz="2200" b="1" dirty="0">
                <a:latin typeface="幼圆" panose="02010509060101010101" pitchFamily="49" charset="-122"/>
                <a:ea typeface="幼圆" panose="02010509060101010101" pitchFamily="49" charset="-122"/>
              </a:rPr>
              <a:t>IX</a:t>
            </a:r>
            <a:r>
              <a:rPr lang="zh-CN" altLang="en-US" sz="2200" b="1" dirty="0">
                <a:latin typeface="幼圆" panose="02010509060101010101" pitchFamily="49" charset="-122"/>
                <a:ea typeface="幼圆" panose="02010509060101010101" pitchFamily="49" charset="-122"/>
              </a:rPr>
              <a:t>锁</a:t>
            </a:r>
            <a:r>
              <a:rPr lang="zh-CN" altLang="en-US" sz="2200" b="1" dirty="0" smtClean="0">
                <a:latin typeface="幼圆" panose="02010509060101010101" pitchFamily="49" charset="-122"/>
                <a:ea typeface="幼圆" panose="02010509060101010101" pitchFamily="49" charset="-122"/>
              </a:rPr>
              <a:t>，</a:t>
            </a:r>
            <a:endParaRPr lang="en-US" altLang="zh-CN" sz="2200" b="1" dirty="0" smtClean="0">
              <a:latin typeface="幼圆" panose="02010509060101010101" pitchFamily="49" charset="-122"/>
              <a:ea typeface="幼圆" panose="02010509060101010101" pitchFamily="49" charset="-122"/>
            </a:endParaRPr>
          </a:p>
          <a:p>
            <a:pPr marL="0" lvl="1" indent="0">
              <a:lnSpc>
                <a:spcPct val="150000"/>
              </a:lnSpc>
              <a:buNone/>
            </a:pPr>
            <a:r>
              <a:rPr lang="en-US" altLang="zh-CN" sz="2200" b="1" dirty="0" smtClean="0">
                <a:latin typeface="幼圆" panose="02010509060101010101" pitchFamily="49" charset="-122"/>
                <a:ea typeface="幼圆" panose="02010509060101010101" pitchFamily="49" charset="-122"/>
              </a:rPr>
              <a:t>            </a:t>
            </a:r>
            <a:r>
              <a:rPr lang="zh-CN" altLang="en-US" sz="2200" b="1" dirty="0" smtClean="0">
                <a:latin typeface="幼圆" panose="02010509060101010101" pitchFamily="49" charset="-122"/>
                <a:ea typeface="幼圆" panose="02010509060101010101" pitchFamily="49" charset="-122"/>
              </a:rPr>
              <a:t>即</a:t>
            </a:r>
            <a:r>
              <a:rPr lang="en-US" sz="2200" b="1" dirty="0">
                <a:latin typeface="幼圆" panose="02010509060101010101" pitchFamily="49" charset="-122"/>
                <a:ea typeface="幼圆" panose="02010509060101010101" pitchFamily="49" charset="-122"/>
              </a:rPr>
              <a:t>SIX = S + IX</a:t>
            </a:r>
            <a:r>
              <a:rPr lang="zh-CN" altLang="en-US" sz="2200" b="1" dirty="0">
                <a:latin typeface="幼圆" panose="02010509060101010101" pitchFamily="49" charset="-122"/>
                <a:ea typeface="幼圆" panose="02010509060101010101" pitchFamily="49" charset="-122"/>
              </a:rPr>
              <a:t>。</a:t>
            </a:r>
          </a:p>
          <a:p>
            <a:pPr lvl="1">
              <a:lnSpc>
                <a:spcPct val="150000"/>
              </a:lnSpc>
            </a:pPr>
            <a:endParaRPr lang="zh-CN" altLang="en-US" b="1" dirty="0">
              <a:ea typeface="宋体" pitchFamily="2" charset="-122"/>
            </a:endParaRPr>
          </a:p>
          <a:p>
            <a:pPr>
              <a:lnSpc>
                <a:spcPct val="150000"/>
              </a:lnSpc>
            </a:pPr>
            <a:r>
              <a:rPr lang="en-US" altLang="zh-CN" sz="2400" b="1" dirty="0" smtClean="0">
                <a:latin typeface="幼圆" panose="02010509060101010101" pitchFamily="49" charset="-122"/>
                <a:ea typeface="幼圆" panose="02010509060101010101" pitchFamily="49" charset="-122"/>
              </a:rPr>
              <a:t>【</a:t>
            </a:r>
            <a:r>
              <a:rPr lang="zh-CN" altLang="en-US" sz="2400" dirty="0">
                <a:latin typeface="幼圆" panose="02010509060101010101" pitchFamily="49" charset="-122"/>
                <a:ea typeface="幼圆" panose="02010509060101010101" pitchFamily="49" charset="-122"/>
              </a:rPr>
              <a:t>例</a:t>
            </a:r>
            <a:r>
              <a:rPr lang="en-US" altLang="zh-CN" sz="2400" b="1" dirty="0" smtClean="0">
                <a:latin typeface="幼圆" panose="02010509060101010101" pitchFamily="49" charset="-122"/>
                <a:ea typeface="幼圆" panose="02010509060101010101" pitchFamily="49" charset="-122"/>
              </a:rPr>
              <a:t>】</a:t>
            </a:r>
            <a:r>
              <a:rPr lang="zh-CN" altLang="en-US" sz="2000" b="1" dirty="0" smtClean="0">
                <a:latin typeface="幼圆" panose="02010509060101010101" pitchFamily="49" charset="-122"/>
                <a:ea typeface="幼圆" panose="02010509060101010101" pitchFamily="49" charset="-122"/>
              </a:rPr>
              <a:t>对</a:t>
            </a:r>
            <a:r>
              <a:rPr lang="zh-CN" altLang="en-US" sz="2000" b="1" dirty="0">
                <a:latin typeface="幼圆" panose="02010509060101010101" pitchFamily="49" charset="-122"/>
                <a:ea typeface="幼圆" panose="02010509060101010101" pitchFamily="49" charset="-122"/>
              </a:rPr>
              <a:t>某个表加</a:t>
            </a:r>
            <a:r>
              <a:rPr lang="en-US" sz="2000" b="1" dirty="0">
                <a:latin typeface="幼圆" panose="02010509060101010101" pitchFamily="49" charset="-122"/>
                <a:ea typeface="幼圆" panose="02010509060101010101" pitchFamily="49" charset="-122"/>
              </a:rPr>
              <a:t>SIX</a:t>
            </a:r>
            <a:r>
              <a:rPr lang="zh-CN" altLang="en-US" sz="2000" b="1" dirty="0">
                <a:latin typeface="幼圆" panose="02010509060101010101" pitchFamily="49" charset="-122"/>
                <a:ea typeface="幼圆" panose="02010509060101010101" pitchFamily="49" charset="-122"/>
              </a:rPr>
              <a:t>锁，则表示该事务要读整个表（所以要 </a:t>
            </a:r>
          </a:p>
          <a:p>
            <a:pPr>
              <a:lnSpc>
                <a:spcPct val="150000"/>
              </a:lnSpc>
              <a:buFont typeface="Wingdings" pitchFamily="2" charset="2"/>
              <a:buNone/>
            </a:pPr>
            <a:r>
              <a:rPr lang="zh-CN" altLang="en-US" sz="2000" b="1" dirty="0" smtClean="0">
                <a:latin typeface="幼圆" panose="02010509060101010101" pitchFamily="49" charset="-122"/>
                <a:ea typeface="幼圆" panose="02010509060101010101" pitchFamily="49" charset="-122"/>
              </a:rPr>
              <a:t>对</a:t>
            </a:r>
            <a:r>
              <a:rPr lang="zh-CN" altLang="en-US" sz="2000" b="1" dirty="0">
                <a:latin typeface="幼圆" panose="02010509060101010101" pitchFamily="49" charset="-122"/>
                <a:ea typeface="幼圆" panose="02010509060101010101" pitchFamily="49" charset="-122"/>
              </a:rPr>
              <a:t>该表加</a:t>
            </a:r>
            <a:r>
              <a:rPr lang="en-US" sz="2000" b="1" dirty="0">
                <a:latin typeface="幼圆" panose="02010509060101010101" pitchFamily="49" charset="-122"/>
                <a:ea typeface="幼圆" panose="02010509060101010101" pitchFamily="49" charset="-122"/>
              </a:rPr>
              <a:t>S</a:t>
            </a:r>
            <a:r>
              <a:rPr lang="zh-CN" altLang="en-US" sz="2000" b="1" dirty="0">
                <a:latin typeface="幼圆" panose="02010509060101010101" pitchFamily="49" charset="-122"/>
                <a:ea typeface="幼圆" panose="02010509060101010101" pitchFamily="49" charset="-122"/>
              </a:rPr>
              <a:t>锁），同时会更新个别元组（所以要对该</a:t>
            </a:r>
            <a:r>
              <a:rPr lang="zh-CN" altLang="en-US" sz="2000" b="1" dirty="0" smtClean="0">
                <a:latin typeface="幼圆" panose="02010509060101010101" pitchFamily="49" charset="-122"/>
                <a:ea typeface="幼圆" panose="02010509060101010101" pitchFamily="49" charset="-122"/>
              </a:rPr>
              <a:t>表加</a:t>
            </a:r>
            <a:r>
              <a:rPr lang="en-US" sz="2000" b="1" dirty="0" smtClean="0">
                <a:latin typeface="幼圆" panose="02010509060101010101" pitchFamily="49" charset="-122"/>
                <a:ea typeface="幼圆" panose="02010509060101010101" pitchFamily="49" charset="-122"/>
              </a:rPr>
              <a:t>IX</a:t>
            </a:r>
            <a:r>
              <a:rPr lang="zh-CN" altLang="en-US" sz="2000" b="1" dirty="0" smtClean="0">
                <a:latin typeface="幼圆" panose="02010509060101010101" pitchFamily="49" charset="-122"/>
                <a:ea typeface="幼圆" panose="02010509060101010101" pitchFamily="49" charset="-122"/>
              </a:rPr>
              <a:t>锁）</a:t>
            </a:r>
            <a:r>
              <a:rPr lang="zh-CN" altLang="en-US" sz="2400" b="1" dirty="0">
                <a:latin typeface="幼圆" panose="02010509060101010101" pitchFamily="49" charset="-122"/>
                <a:ea typeface="幼圆" panose="02010509060101010101" pitchFamily="49" charset="-122"/>
              </a:rPr>
              <a:t>。</a:t>
            </a:r>
            <a:endParaRPr lang="zh-CN" altLang="en-US" b="1" dirty="0">
              <a:latin typeface="幼圆" panose="02010509060101010101" pitchFamily="49" charset="-122"/>
              <a:ea typeface="幼圆" panose="02010509060101010101" pitchFamily="49" charset="-122"/>
            </a:endParaRPr>
          </a:p>
        </p:txBody>
      </p:sp>
      <p:sp>
        <p:nvSpPr>
          <p:cNvPr id="4" name="Rectangle 2"/>
          <p:cNvSpPr txBox="1">
            <a:spLocks noChangeArrowheads="1"/>
          </p:cNvSpPr>
          <p:nvPr/>
        </p:nvSpPr>
        <p:spPr>
          <a:xfrm>
            <a:off x="1187624" y="0"/>
            <a:ext cx="2051720"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600" b="0" smtClean="0">
                <a:latin typeface="+mn-ea"/>
                <a:ea typeface="+mn-ea"/>
              </a:rPr>
              <a:t>封锁粒度</a:t>
            </a:r>
            <a:endParaRPr lang="zh-CN" altLang="en-US" sz="3600" b="0" dirty="0">
              <a:latin typeface="+mn-ea"/>
              <a:ea typeface="+mn-ea"/>
            </a:endParaRPr>
          </a:p>
        </p:txBody>
      </p:sp>
      <p:sp>
        <p:nvSpPr>
          <p:cNvPr id="5" name="椭圆 4"/>
          <p:cNvSpPr/>
          <p:nvPr/>
        </p:nvSpPr>
        <p:spPr>
          <a:xfrm>
            <a:off x="395536" y="193204"/>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6</a:t>
            </a:r>
            <a:endParaRPr lang="zh-CN" altLang="en-US" sz="3200" dirty="0"/>
          </a:p>
        </p:txBody>
      </p:sp>
      <p:sp>
        <p:nvSpPr>
          <p:cNvPr id="7" name="Rectangle 2"/>
          <p:cNvSpPr txBox="1">
            <a:spLocks noChangeArrowheads="1"/>
          </p:cNvSpPr>
          <p:nvPr/>
        </p:nvSpPr>
        <p:spPr>
          <a:xfrm>
            <a:off x="1168227" y="985292"/>
            <a:ext cx="1819597" cy="57606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200" b="1" dirty="0" smtClean="0">
                <a:latin typeface="+mj-ea"/>
              </a:rPr>
              <a:t>意向锁</a:t>
            </a:r>
            <a:endParaRPr lang="zh-CN" altLang="en-US" sz="3200" b="1" dirty="0">
              <a:latin typeface="+mj-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043608" y="2088926"/>
            <a:ext cx="2952328" cy="3000822"/>
            <a:chOff x="2339752" y="1930879"/>
            <a:chExt cx="2952328" cy="2700739"/>
          </a:xfrm>
        </p:grpSpPr>
        <p:sp>
          <p:nvSpPr>
            <p:cNvPr id="5" name="TextBox 4"/>
            <p:cNvSpPr txBox="1"/>
            <p:nvPr/>
          </p:nvSpPr>
          <p:spPr>
            <a:xfrm>
              <a:off x="2339752" y="1930879"/>
              <a:ext cx="2952328" cy="2700739"/>
            </a:xfrm>
            <a:prstGeom prst="rect">
              <a:avLst/>
            </a:prstGeom>
            <a:noFill/>
            <a:ln>
              <a:solidFill>
                <a:schemeClr val="tx1"/>
              </a:solidFill>
              <a:prstDash val="dash"/>
            </a:ln>
          </p:spPr>
          <p:txBody>
            <a:bodyPr wrap="square" rtlCol="0">
              <a:spAutoFit/>
            </a:bodyPr>
            <a:lstStyle/>
            <a:p>
              <a:pPr algn="l">
                <a:lnSpc>
                  <a:spcPct val="150000"/>
                </a:lnSpc>
              </a:pPr>
              <a:r>
                <a:rPr lang="en-US" altLang="zh-CN" dirty="0" smtClean="0"/>
                <a:t>           T1                 T2  </a:t>
              </a:r>
            </a:p>
            <a:p>
              <a:pPr algn="l"/>
              <a:r>
                <a:rPr lang="en-US" altLang="zh-CN" dirty="0"/>
                <a:t> </a:t>
              </a:r>
              <a:r>
                <a:rPr lang="en-US" altLang="zh-CN" dirty="0" smtClean="0"/>
                <a:t>      R(A)=16</a:t>
              </a:r>
            </a:p>
            <a:p>
              <a:pPr algn="l"/>
              <a:r>
                <a:rPr lang="en-US" altLang="zh-CN" dirty="0"/>
                <a:t> </a:t>
              </a:r>
              <a:r>
                <a:rPr lang="en-US" altLang="zh-CN" dirty="0" smtClean="0"/>
                <a:t>      R(B)=17</a:t>
              </a:r>
            </a:p>
            <a:p>
              <a:pPr algn="l"/>
              <a:r>
                <a:rPr lang="en-US" altLang="zh-CN" dirty="0"/>
                <a:t> </a:t>
              </a:r>
              <a:r>
                <a:rPr lang="en-US" altLang="zh-CN" dirty="0" smtClean="0"/>
                <a:t>     </a:t>
              </a:r>
              <a:r>
                <a:rPr lang="zh-CN" altLang="en-US" dirty="0" smtClean="0"/>
                <a:t>求和</a:t>
              </a:r>
              <a:r>
                <a:rPr lang="en-US" altLang="zh-CN" dirty="0" smtClean="0"/>
                <a:t>=33</a:t>
              </a:r>
              <a:endParaRPr lang="en-US" altLang="zh-CN" dirty="0"/>
            </a:p>
            <a:p>
              <a:pPr algn="l"/>
              <a:r>
                <a:rPr lang="en-US" altLang="zh-CN" dirty="0" smtClean="0"/>
                <a:t>                              R(A)=16</a:t>
              </a:r>
            </a:p>
            <a:p>
              <a:pPr algn="l"/>
              <a:r>
                <a:rPr lang="en-US" altLang="zh-CN" dirty="0"/>
                <a:t> </a:t>
              </a:r>
              <a:r>
                <a:rPr lang="en-US" altLang="zh-CN" dirty="0" smtClean="0"/>
                <a:t>                             A*2→A</a:t>
              </a:r>
            </a:p>
            <a:p>
              <a:pPr algn="l"/>
              <a:r>
                <a:rPr lang="en-US" altLang="zh-CN" dirty="0"/>
                <a:t> </a:t>
              </a:r>
              <a:r>
                <a:rPr lang="en-US" altLang="zh-CN" dirty="0" smtClean="0"/>
                <a:t>                             W(A)</a:t>
              </a:r>
            </a:p>
            <a:p>
              <a:pPr algn="l"/>
              <a:r>
                <a:rPr lang="en-US" altLang="zh-CN" dirty="0"/>
                <a:t> </a:t>
              </a:r>
              <a:r>
                <a:rPr lang="en-US" altLang="zh-CN" dirty="0" smtClean="0"/>
                <a:t>       R(A)=32</a:t>
              </a:r>
            </a:p>
            <a:p>
              <a:pPr algn="l"/>
              <a:r>
                <a:rPr lang="en-US" altLang="zh-CN" dirty="0"/>
                <a:t> </a:t>
              </a:r>
              <a:r>
                <a:rPr lang="en-US" altLang="zh-CN" dirty="0" smtClean="0"/>
                <a:t>       R(B)=17</a:t>
              </a:r>
              <a:endParaRPr lang="en-US" altLang="zh-CN" dirty="0"/>
            </a:p>
            <a:p>
              <a:pPr algn="l"/>
              <a:r>
                <a:rPr lang="en-US" altLang="zh-CN" dirty="0" smtClean="0"/>
                <a:t>        </a:t>
              </a:r>
              <a:r>
                <a:rPr lang="zh-CN" altLang="en-US" dirty="0" smtClean="0"/>
                <a:t>求和</a:t>
              </a:r>
              <a:r>
                <a:rPr lang="en-US" altLang="zh-CN" dirty="0" smtClean="0"/>
                <a:t>=49</a:t>
              </a:r>
            </a:p>
          </p:txBody>
        </p:sp>
        <p:cxnSp>
          <p:nvCxnSpPr>
            <p:cNvPr id="7" name="直接连接符 6"/>
            <p:cNvCxnSpPr>
              <a:stCxn id="5" idx="0"/>
              <a:endCxn id="5" idx="2"/>
            </p:cNvCxnSpPr>
            <p:nvPr/>
          </p:nvCxnSpPr>
          <p:spPr>
            <a:xfrm>
              <a:off x="3815916" y="1930879"/>
              <a:ext cx="0" cy="2700739"/>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339752" y="2363367"/>
              <a:ext cx="29523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5076056" y="913284"/>
            <a:ext cx="3168352" cy="1061829"/>
          </a:xfrm>
          <a:prstGeom prst="rect">
            <a:avLst/>
          </a:prstGeom>
          <a:noFill/>
        </p:spPr>
        <p:txBody>
          <a:bodyPr wrap="square" rtlCol="0">
            <a:spAutoFit/>
          </a:bodyPr>
          <a:lstStyle/>
          <a:p>
            <a:pPr algn="l">
              <a:lnSpc>
                <a:spcPct val="150000"/>
              </a:lnSpc>
            </a:pPr>
            <a:r>
              <a:rPr lang="en-US" altLang="zh-CN" sz="2400" b="0" dirty="0" smtClean="0">
                <a:latin typeface="+mj-ea"/>
                <a:ea typeface="+mj-ea"/>
              </a:rPr>
              <a:t>——</a:t>
            </a:r>
            <a:r>
              <a:rPr lang="zh-CN" altLang="en-US" sz="2400" b="0" dirty="0" smtClean="0">
                <a:latin typeface="+mj-ea"/>
                <a:ea typeface="+mj-ea"/>
              </a:rPr>
              <a:t>不可重复读</a:t>
            </a:r>
            <a:endParaRPr lang="en-US" altLang="zh-CN" sz="2400" b="0" dirty="0" smtClean="0">
              <a:latin typeface="+mj-ea"/>
              <a:ea typeface="+mj-ea"/>
            </a:endParaRPr>
          </a:p>
          <a:p>
            <a:pPr algn="l">
              <a:lnSpc>
                <a:spcPct val="150000"/>
              </a:lnSpc>
            </a:pPr>
            <a:r>
              <a:rPr lang="en-US" altLang="zh-CN" b="0" dirty="0">
                <a:latin typeface="+mj-ea"/>
                <a:ea typeface="+mj-ea"/>
              </a:rPr>
              <a:t> </a:t>
            </a:r>
            <a:r>
              <a:rPr lang="en-US" altLang="zh-CN" b="0" dirty="0" smtClean="0">
                <a:latin typeface="+mj-ea"/>
                <a:ea typeface="+mj-ea"/>
              </a:rPr>
              <a:t>      </a:t>
            </a:r>
            <a:r>
              <a:rPr lang="zh-CN" altLang="en-US" b="0" dirty="0" smtClean="0">
                <a:latin typeface="+mj-ea"/>
                <a:ea typeface="+mj-ea"/>
              </a:rPr>
              <a:t>（</a:t>
            </a:r>
            <a:r>
              <a:rPr lang="en-US" altLang="zh-CN" dirty="0" smtClean="0"/>
              <a:t>Non-repeatable Read</a:t>
            </a:r>
            <a:r>
              <a:rPr lang="zh-CN" altLang="en-US" dirty="0" smtClean="0"/>
              <a:t>）</a:t>
            </a:r>
            <a:endParaRPr lang="zh-CN" altLang="en-US" b="0" dirty="0">
              <a:latin typeface="+mj-ea"/>
              <a:ea typeface="+mj-ea"/>
            </a:endParaRPr>
          </a:p>
        </p:txBody>
      </p:sp>
      <p:sp>
        <p:nvSpPr>
          <p:cNvPr id="2" name="矩形 1"/>
          <p:cNvSpPr/>
          <p:nvPr/>
        </p:nvSpPr>
        <p:spPr>
          <a:xfrm>
            <a:off x="1043608" y="913284"/>
            <a:ext cx="3964547" cy="525657"/>
          </a:xfrm>
          <a:prstGeom prst="rect">
            <a:avLst/>
          </a:prstGeom>
        </p:spPr>
        <p:txBody>
          <a:bodyPr wrap="none">
            <a:spAutoFit/>
          </a:bodyPr>
          <a:lstStyle/>
          <a:p>
            <a:pPr algn="just">
              <a:lnSpc>
                <a:spcPct val="130000"/>
              </a:lnSpc>
              <a:buFont typeface="Wingdings" panose="05000000000000000000" pitchFamily="2" charset="2"/>
              <a:buChar char="u"/>
            </a:pPr>
            <a:r>
              <a:rPr lang="zh-CN" altLang="en-US" sz="2400" dirty="0" smtClean="0">
                <a:latin typeface="+mj-ea"/>
                <a:ea typeface="+mj-ea"/>
              </a:rPr>
              <a:t> 事务</a:t>
            </a:r>
            <a:r>
              <a:rPr lang="zh-CN" altLang="en-US" sz="2400" dirty="0">
                <a:latin typeface="+mj-ea"/>
                <a:ea typeface="+mj-ea"/>
              </a:rPr>
              <a:t>并发执行带来的问题</a:t>
            </a:r>
          </a:p>
        </p:txBody>
      </p:sp>
      <p:sp>
        <p:nvSpPr>
          <p:cNvPr id="13" name="矩形 12"/>
          <p:cNvSpPr/>
          <p:nvPr/>
        </p:nvSpPr>
        <p:spPr>
          <a:xfrm>
            <a:off x="1187624" y="121196"/>
            <a:ext cx="6480720" cy="812530"/>
          </a:xfrm>
          <a:prstGeom prst="rect">
            <a:avLst/>
          </a:prstGeom>
        </p:spPr>
        <p:txBody>
          <a:bodyPr wrap="square">
            <a:spAutoFit/>
          </a:bodyPr>
          <a:lstStyle/>
          <a:p>
            <a:pPr algn="just" fontAlgn="auto">
              <a:lnSpc>
                <a:spcPct val="130000"/>
              </a:lnSpc>
              <a:spcAft>
                <a:spcPts val="0"/>
              </a:spcAft>
            </a:pPr>
            <a:r>
              <a:rPr lang="zh-CN" altLang="en-US" sz="3600" b="0" dirty="0" smtClean="0">
                <a:latin typeface="+mn-ea"/>
                <a:ea typeface="+mn-ea"/>
              </a:rPr>
              <a:t>并发</a:t>
            </a:r>
            <a:r>
              <a:rPr lang="zh-CN" altLang="en-US" sz="3600" b="0" dirty="0">
                <a:latin typeface="+mn-ea"/>
                <a:ea typeface="+mn-ea"/>
              </a:rPr>
              <a:t>控制概</a:t>
            </a:r>
            <a:r>
              <a:rPr lang="zh-CN" altLang="en-US" sz="3600" b="0" dirty="0" smtClean="0">
                <a:latin typeface="+mn-ea"/>
                <a:ea typeface="+mn-ea"/>
              </a:rPr>
              <a:t>述及事务特性回顾</a:t>
            </a:r>
            <a:endParaRPr lang="zh-CN" altLang="en-US" sz="3600" b="0" dirty="0">
              <a:latin typeface="+mn-ea"/>
              <a:ea typeface="+mn-ea"/>
            </a:endParaRPr>
          </a:p>
        </p:txBody>
      </p:sp>
      <p:sp>
        <p:nvSpPr>
          <p:cNvPr id="14" name="椭圆 13"/>
          <p:cNvSpPr/>
          <p:nvPr/>
        </p:nvSpPr>
        <p:spPr>
          <a:xfrm>
            <a:off x="323528" y="209205"/>
            <a:ext cx="576064" cy="560063"/>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smtClean="0"/>
              <a:t>1</a:t>
            </a:r>
            <a:endParaRPr lang="zh-CN" altLang="en-US" sz="3200" dirty="0"/>
          </a:p>
        </p:txBody>
      </p:sp>
      <p:sp>
        <p:nvSpPr>
          <p:cNvPr id="15" name="Rectangle 3"/>
          <p:cNvSpPr txBox="1">
            <a:spLocks noChangeArrowheads="1"/>
          </p:cNvSpPr>
          <p:nvPr/>
        </p:nvSpPr>
        <p:spPr>
          <a:xfrm>
            <a:off x="4211960" y="2030315"/>
            <a:ext cx="4824536" cy="3563489"/>
          </a:xfrm>
          <a:prstGeom prst="rect">
            <a:avLst/>
          </a:prstGeom>
        </p:spPr>
        <p:txBody>
          <a:bodyPr>
            <a:noAutofit/>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pPr fontAlgn="auto">
              <a:lnSpc>
                <a:spcPct val="130000"/>
              </a:lnSpc>
              <a:spcAft>
                <a:spcPts val="0"/>
              </a:spcAft>
              <a:buFont typeface="Wingdings" panose="05000000000000000000" pitchFamily="2" charset="2"/>
              <a:buChar char="Ø"/>
            </a:pPr>
            <a:r>
              <a:rPr lang="zh-CN" altLang="en-US" sz="2200" dirty="0" smtClean="0">
                <a:latin typeface="幼圆" panose="02010509060101010101" pitchFamily="49" charset="-122"/>
                <a:ea typeface="幼圆" panose="02010509060101010101" pitchFamily="49" charset="-122"/>
              </a:rPr>
              <a:t>不可重复读是指事务</a:t>
            </a:r>
            <a:r>
              <a:rPr lang="en-US" sz="2200" dirty="0" smtClean="0">
                <a:latin typeface="幼圆" panose="02010509060101010101" pitchFamily="49" charset="-122"/>
                <a:ea typeface="幼圆" panose="02010509060101010101" pitchFamily="49" charset="-122"/>
              </a:rPr>
              <a:t>T</a:t>
            </a:r>
            <a:r>
              <a:rPr lang="en-US" sz="2200" baseline="-25000" dirty="0" smtClean="0">
                <a:latin typeface="幼圆" panose="02010509060101010101" pitchFamily="49" charset="-122"/>
                <a:ea typeface="幼圆" panose="02010509060101010101" pitchFamily="49" charset="-122"/>
              </a:rPr>
              <a:t>1</a:t>
            </a:r>
            <a:r>
              <a:rPr lang="zh-CN" altLang="en-US" sz="2200" dirty="0" smtClean="0">
                <a:latin typeface="幼圆" panose="02010509060101010101" pitchFamily="49" charset="-122"/>
                <a:ea typeface="幼圆" panose="02010509060101010101" pitchFamily="49" charset="-122"/>
              </a:rPr>
              <a:t>读取数据后，事务</a:t>
            </a:r>
            <a:r>
              <a:rPr lang="en-US" sz="2200" dirty="0" smtClean="0">
                <a:latin typeface="幼圆" panose="02010509060101010101" pitchFamily="49" charset="-122"/>
                <a:ea typeface="幼圆" panose="02010509060101010101" pitchFamily="49" charset="-122"/>
              </a:rPr>
              <a:t>T</a:t>
            </a:r>
            <a:r>
              <a:rPr lang="en-US" sz="2200" baseline="-25000" dirty="0" smtClean="0">
                <a:latin typeface="幼圆" panose="02010509060101010101" pitchFamily="49" charset="-122"/>
                <a:ea typeface="幼圆" panose="02010509060101010101" pitchFamily="49" charset="-122"/>
              </a:rPr>
              <a:t>2</a:t>
            </a:r>
            <a:r>
              <a:rPr lang="zh-CN" altLang="en-US" sz="2200" dirty="0" smtClean="0">
                <a:latin typeface="幼圆" panose="02010509060101010101" pitchFamily="49" charset="-122"/>
                <a:ea typeface="幼圆" panose="02010509060101010101" pitchFamily="49" charset="-122"/>
              </a:rPr>
              <a:t>执行更新操作，使</a:t>
            </a:r>
            <a:r>
              <a:rPr lang="en-US" sz="2200" dirty="0" smtClean="0">
                <a:latin typeface="幼圆" panose="02010509060101010101" pitchFamily="49" charset="-122"/>
                <a:ea typeface="幼圆" panose="02010509060101010101" pitchFamily="49" charset="-122"/>
              </a:rPr>
              <a:t>T</a:t>
            </a:r>
            <a:r>
              <a:rPr lang="en-US" sz="2200" baseline="-25000" dirty="0" smtClean="0">
                <a:latin typeface="幼圆" panose="02010509060101010101" pitchFamily="49" charset="-122"/>
                <a:ea typeface="幼圆" panose="02010509060101010101" pitchFamily="49" charset="-122"/>
              </a:rPr>
              <a:t>1</a:t>
            </a:r>
            <a:r>
              <a:rPr lang="zh-CN" altLang="en-US" sz="2200" dirty="0" smtClean="0">
                <a:latin typeface="幼圆" panose="02010509060101010101" pitchFamily="49" charset="-122"/>
                <a:ea typeface="幼圆" panose="02010509060101010101" pitchFamily="49" charset="-122"/>
              </a:rPr>
              <a:t>无法再现前一次读取结果</a:t>
            </a:r>
          </a:p>
          <a:p>
            <a:pPr fontAlgn="auto">
              <a:lnSpc>
                <a:spcPct val="150000"/>
              </a:lnSpc>
              <a:spcAft>
                <a:spcPts val="0"/>
              </a:spcAft>
              <a:buFont typeface="Wingdings" panose="05000000000000000000" pitchFamily="2" charset="2"/>
              <a:buChar char="Ø"/>
            </a:pPr>
            <a:r>
              <a:rPr lang="zh-CN" altLang="en-US" sz="2200" dirty="0" smtClean="0">
                <a:latin typeface="幼圆" panose="02010509060101010101" pitchFamily="49" charset="-122"/>
                <a:ea typeface="幼圆" panose="02010509060101010101" pitchFamily="49" charset="-122"/>
              </a:rPr>
              <a:t>不可重复读包括三种情况：</a:t>
            </a:r>
          </a:p>
          <a:p>
            <a:pPr marL="0" indent="0" fontAlgn="auto">
              <a:lnSpc>
                <a:spcPct val="150000"/>
              </a:lnSpc>
              <a:spcAft>
                <a:spcPts val="0"/>
              </a:spcAft>
            </a:pPr>
            <a:r>
              <a:rPr lang="zh-CN" altLang="en-US" sz="2200" b="0" dirty="0" smtClean="0">
                <a:latin typeface="幼圆" panose="02010509060101010101" pitchFamily="49" charset="-122"/>
                <a:ea typeface="幼圆" panose="02010509060101010101" pitchFamily="49" charset="-122"/>
              </a:rPr>
              <a:t>  （</a:t>
            </a:r>
            <a:r>
              <a:rPr lang="en-US" altLang="zh-CN" sz="2200" b="0" dirty="0" smtClean="0">
                <a:latin typeface="幼圆" panose="02010509060101010101" pitchFamily="49" charset="-122"/>
                <a:ea typeface="幼圆" panose="02010509060101010101" pitchFamily="49" charset="-122"/>
              </a:rPr>
              <a:t>1</a:t>
            </a:r>
            <a:r>
              <a:rPr lang="zh-CN" altLang="en-US" sz="2200" b="0" dirty="0" smtClean="0">
                <a:latin typeface="幼圆" panose="02010509060101010101" pitchFamily="49" charset="-122"/>
                <a:ea typeface="幼圆" panose="02010509060101010101" pitchFamily="49" charset="-122"/>
              </a:rPr>
              <a:t>）事务 </a:t>
            </a:r>
            <a:r>
              <a:rPr lang="en-US" sz="2200" b="0" dirty="0" smtClean="0">
                <a:latin typeface="幼圆" panose="02010509060101010101" pitchFamily="49" charset="-122"/>
                <a:ea typeface="幼圆" panose="02010509060101010101" pitchFamily="49" charset="-122"/>
              </a:rPr>
              <a:t>T</a:t>
            </a:r>
            <a:r>
              <a:rPr lang="en-US" sz="2200" b="0" baseline="-25000" dirty="0" smtClean="0">
                <a:latin typeface="幼圆" panose="02010509060101010101" pitchFamily="49" charset="-122"/>
                <a:ea typeface="幼圆" panose="02010509060101010101" pitchFamily="49" charset="-122"/>
              </a:rPr>
              <a:t>1 </a:t>
            </a:r>
            <a:r>
              <a:rPr lang="zh-CN" altLang="en-US" sz="2200" b="0" dirty="0" smtClean="0">
                <a:latin typeface="幼圆" panose="02010509060101010101" pitchFamily="49" charset="-122"/>
                <a:ea typeface="幼圆" panose="02010509060101010101" pitchFamily="49" charset="-122"/>
              </a:rPr>
              <a:t>读取某一数据后，事务 </a:t>
            </a:r>
            <a:r>
              <a:rPr lang="en-US" sz="2200" b="0" dirty="0" smtClean="0">
                <a:latin typeface="幼圆" panose="02010509060101010101" pitchFamily="49" charset="-122"/>
                <a:ea typeface="幼圆" panose="02010509060101010101" pitchFamily="49" charset="-122"/>
              </a:rPr>
              <a:t>T</a:t>
            </a:r>
            <a:r>
              <a:rPr lang="en-US" sz="2200" b="0" baseline="-25000" dirty="0" smtClean="0">
                <a:latin typeface="幼圆" panose="02010509060101010101" pitchFamily="49" charset="-122"/>
                <a:ea typeface="幼圆" panose="02010509060101010101" pitchFamily="49" charset="-122"/>
              </a:rPr>
              <a:t>2 </a:t>
            </a:r>
            <a:r>
              <a:rPr lang="zh-CN" altLang="en-US" sz="2200" b="0" dirty="0" smtClean="0">
                <a:latin typeface="幼圆" panose="02010509060101010101" pitchFamily="49" charset="-122"/>
                <a:ea typeface="幼圆" panose="02010509060101010101" pitchFamily="49" charset="-122"/>
              </a:rPr>
              <a:t>对其做了修改，当事务</a:t>
            </a:r>
            <a:r>
              <a:rPr lang="en-US" sz="2200" b="0" dirty="0" smtClean="0">
                <a:latin typeface="幼圆" panose="02010509060101010101" pitchFamily="49" charset="-122"/>
                <a:ea typeface="幼圆" panose="02010509060101010101" pitchFamily="49" charset="-122"/>
              </a:rPr>
              <a:t>T</a:t>
            </a:r>
            <a:r>
              <a:rPr lang="en-US" sz="2200" b="0" baseline="-25000" dirty="0" smtClean="0">
                <a:latin typeface="幼圆" panose="02010509060101010101" pitchFamily="49" charset="-122"/>
                <a:ea typeface="幼圆" panose="02010509060101010101" pitchFamily="49" charset="-122"/>
              </a:rPr>
              <a:t>1</a:t>
            </a:r>
            <a:r>
              <a:rPr lang="zh-CN" altLang="en-US" sz="2200" b="0" dirty="0" smtClean="0">
                <a:latin typeface="幼圆" panose="02010509060101010101" pitchFamily="49" charset="-122"/>
                <a:ea typeface="幼圆" panose="02010509060101010101" pitchFamily="49" charset="-122"/>
              </a:rPr>
              <a:t>再次读该数据时，得到与前一次不同的值</a:t>
            </a:r>
            <a:endParaRPr lang="zh-CN" altLang="en-US" sz="2200" b="0"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1687571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up)">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idx="4294967295"/>
          </p:nvPr>
        </p:nvSpPr>
        <p:spPr>
          <a:xfrm>
            <a:off x="1092920" y="913284"/>
            <a:ext cx="4062077" cy="823876"/>
          </a:xfrm>
        </p:spPr>
        <p:txBody>
          <a:bodyPr/>
          <a:lstStyle/>
          <a:p>
            <a:r>
              <a:rPr lang="zh-CN" altLang="en-US" sz="3200" dirty="0">
                <a:latin typeface="宋体" pitchFamily="2" charset="-122"/>
                <a:ea typeface="宋体" pitchFamily="2" charset="-122"/>
              </a:rPr>
              <a:t>意向</a:t>
            </a:r>
            <a:r>
              <a:rPr lang="zh-CN" altLang="en-US" sz="3200" dirty="0" smtClean="0">
                <a:latin typeface="宋体" pitchFamily="2" charset="-122"/>
                <a:ea typeface="宋体" pitchFamily="2" charset="-122"/>
              </a:rPr>
              <a:t>锁</a:t>
            </a:r>
            <a:r>
              <a:rPr lang="zh-CN" altLang="en-US" sz="3200" dirty="0">
                <a:latin typeface="宋体" pitchFamily="2" charset="-122"/>
                <a:ea typeface="宋体" pitchFamily="2" charset="-122"/>
              </a:rPr>
              <a:t>的相容</a:t>
            </a:r>
            <a:r>
              <a:rPr lang="zh-CN" altLang="en-US" sz="3200" dirty="0" smtClean="0">
                <a:latin typeface="宋体" pitchFamily="2" charset="-122"/>
                <a:ea typeface="宋体" pitchFamily="2" charset="-122"/>
              </a:rPr>
              <a:t>矩阵</a:t>
            </a:r>
            <a:endParaRPr lang="zh-CN" altLang="en-US" sz="3200" dirty="0">
              <a:latin typeface="宋体" pitchFamily="2" charset="-122"/>
              <a:ea typeface="宋体" pitchFamily="2" charset="-122"/>
            </a:endParaRPr>
          </a:p>
        </p:txBody>
      </p:sp>
      <p:pic>
        <p:nvPicPr>
          <p:cNvPr id="94211" name="Picture 3" descr="未标题-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3404" y="1982394"/>
            <a:ext cx="8135664" cy="3467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2" name="Text Box 4"/>
          <p:cNvSpPr txBox="1">
            <a:spLocks noChangeArrowheads="1"/>
          </p:cNvSpPr>
          <p:nvPr/>
        </p:nvSpPr>
        <p:spPr bwMode="auto">
          <a:xfrm>
            <a:off x="807748" y="1181365"/>
            <a:ext cx="184731" cy="36933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defRPr sz="2400">
                <a:solidFill>
                  <a:schemeClr val="tx1"/>
                </a:solidFill>
                <a:latin typeface="Times New Roman" pitchFamily="18" charset="0"/>
                <a:ea typeface="宋体" pitchFamily="2" charset="-122"/>
              </a:defRPr>
            </a:lvl1pPr>
            <a:lvl2pPr algn="l">
              <a:defRPr sz="2400">
                <a:solidFill>
                  <a:schemeClr val="tx1"/>
                </a:solidFill>
                <a:latin typeface="Times New Roman" pitchFamily="18" charset="0"/>
                <a:ea typeface="宋体" pitchFamily="2" charset="-122"/>
              </a:defRPr>
            </a:lvl2pPr>
            <a:lvl3pPr algn="l">
              <a:defRPr sz="2400">
                <a:solidFill>
                  <a:schemeClr val="tx1"/>
                </a:solidFill>
                <a:latin typeface="Times New Roman" pitchFamily="18" charset="0"/>
                <a:ea typeface="宋体" pitchFamily="2" charset="-122"/>
              </a:defRPr>
            </a:lvl3pPr>
            <a:lvl4pPr algn="l">
              <a:defRPr sz="2400">
                <a:solidFill>
                  <a:schemeClr val="tx1"/>
                </a:solidFill>
                <a:latin typeface="Times New Roman" pitchFamily="18" charset="0"/>
                <a:ea typeface="宋体" pitchFamily="2" charset="-122"/>
              </a:defRPr>
            </a:lvl4pPr>
            <a:lvl5pPr algn="l">
              <a:defRPr sz="2400">
                <a:solidFill>
                  <a:schemeClr val="tx1"/>
                </a:solidFill>
                <a:latin typeface="Times New Roman" pitchFamily="18" charset="0"/>
                <a:ea typeface="宋体" pitchFamily="2" charset="-122"/>
              </a:defRPr>
            </a:lvl5pPr>
            <a:lvl6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ctr"/>
            <a:endParaRPr lang="zh-CN" altLang="en-US" sz="1800"/>
          </a:p>
        </p:txBody>
      </p:sp>
      <p:sp>
        <p:nvSpPr>
          <p:cNvPr id="5" name="Rectangle 2"/>
          <p:cNvSpPr txBox="1">
            <a:spLocks noChangeArrowheads="1"/>
          </p:cNvSpPr>
          <p:nvPr/>
        </p:nvSpPr>
        <p:spPr>
          <a:xfrm>
            <a:off x="1187624" y="0"/>
            <a:ext cx="2051720"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600" b="0" smtClean="0">
                <a:latin typeface="+mn-ea"/>
                <a:ea typeface="+mn-ea"/>
              </a:rPr>
              <a:t>封锁粒度</a:t>
            </a:r>
            <a:endParaRPr lang="zh-CN" altLang="en-US" sz="3600" b="0" dirty="0">
              <a:latin typeface="+mn-ea"/>
              <a:ea typeface="+mn-ea"/>
            </a:endParaRPr>
          </a:p>
        </p:txBody>
      </p:sp>
      <p:sp>
        <p:nvSpPr>
          <p:cNvPr id="6" name="椭圆 5"/>
          <p:cNvSpPr/>
          <p:nvPr/>
        </p:nvSpPr>
        <p:spPr>
          <a:xfrm>
            <a:off x="395536" y="193204"/>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6</a:t>
            </a:r>
            <a:endParaRPr lang="zh-CN" alt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idx="4294967295"/>
          </p:nvPr>
        </p:nvSpPr>
        <p:spPr>
          <a:xfrm>
            <a:off x="1115616" y="1129308"/>
            <a:ext cx="2520280" cy="504056"/>
          </a:xfrm>
        </p:spPr>
        <p:txBody>
          <a:bodyPr/>
          <a:lstStyle/>
          <a:p>
            <a:pPr algn="l"/>
            <a:r>
              <a:rPr lang="zh-CN" altLang="en-US" sz="3200" b="1" dirty="0">
                <a:latin typeface="+mj-ea"/>
              </a:rPr>
              <a:t>意向锁</a:t>
            </a:r>
          </a:p>
        </p:txBody>
      </p:sp>
      <p:sp>
        <p:nvSpPr>
          <p:cNvPr id="95235" name="Rectangle 3"/>
          <p:cNvSpPr>
            <a:spLocks noGrp="1" noChangeArrowheads="1"/>
          </p:cNvSpPr>
          <p:nvPr>
            <p:ph type="body" sz="half" idx="4294967295"/>
          </p:nvPr>
        </p:nvSpPr>
        <p:spPr>
          <a:xfrm>
            <a:off x="1115616" y="1633364"/>
            <a:ext cx="5040560" cy="3600400"/>
          </a:xfrm>
        </p:spPr>
        <p:txBody>
          <a:bodyPr>
            <a:noAutofit/>
          </a:bodyPr>
          <a:lstStyle/>
          <a:p>
            <a:pPr marL="457200" indent="-457200">
              <a:lnSpc>
                <a:spcPct val="180000"/>
              </a:lnSpc>
              <a:buFont typeface="Wingdings" panose="05000000000000000000" pitchFamily="2" charset="2"/>
              <a:buChar char="u"/>
            </a:pPr>
            <a:r>
              <a:rPr lang="zh-CN" altLang="en-US" sz="2800" b="1" dirty="0">
                <a:latin typeface="幼圆" panose="02010509060101010101" pitchFamily="49" charset="-122"/>
                <a:ea typeface="幼圆" panose="02010509060101010101" pitchFamily="49" charset="-122"/>
              </a:rPr>
              <a:t>锁的</a:t>
            </a:r>
            <a:r>
              <a:rPr lang="zh-CN" altLang="en-US" sz="2800" b="1" dirty="0" smtClean="0">
                <a:latin typeface="幼圆" panose="02010509060101010101" pitchFamily="49" charset="-122"/>
                <a:ea typeface="幼圆" panose="02010509060101010101" pitchFamily="49" charset="-122"/>
              </a:rPr>
              <a:t>强度</a:t>
            </a:r>
            <a:endParaRPr lang="en-US" altLang="zh-CN" sz="4000" dirty="0">
              <a:latin typeface="幼圆" panose="02010509060101010101" pitchFamily="49" charset="-122"/>
              <a:ea typeface="幼圆" panose="02010509060101010101" pitchFamily="49" charset="-122"/>
            </a:endParaRPr>
          </a:p>
          <a:p>
            <a:pPr>
              <a:lnSpc>
                <a:spcPct val="180000"/>
              </a:lnSpc>
              <a:buFont typeface="Wingdings" panose="05000000000000000000" pitchFamily="2" charset="2"/>
              <a:buChar char="Ø"/>
            </a:pPr>
            <a:r>
              <a:rPr lang="zh-CN" altLang="en-US" sz="2400" b="0" dirty="0" smtClean="0">
                <a:latin typeface="幼圆" panose="02010509060101010101" pitchFamily="49" charset="-122"/>
                <a:ea typeface="幼圆" panose="02010509060101010101" pitchFamily="49" charset="-122"/>
              </a:rPr>
              <a:t>锁</a:t>
            </a:r>
            <a:r>
              <a:rPr lang="zh-CN" altLang="en-US" sz="2400" b="0" dirty="0">
                <a:latin typeface="幼圆" panose="02010509060101010101" pitchFamily="49" charset="-122"/>
                <a:ea typeface="幼圆" panose="02010509060101010101" pitchFamily="49" charset="-122"/>
              </a:rPr>
              <a:t>的强度是指它对其他锁的排斥</a:t>
            </a:r>
            <a:r>
              <a:rPr lang="zh-CN" altLang="en-US" sz="2400" b="0" dirty="0" smtClean="0">
                <a:latin typeface="幼圆" panose="02010509060101010101" pitchFamily="49" charset="-122"/>
                <a:ea typeface="幼圆" panose="02010509060101010101" pitchFamily="49" charset="-122"/>
              </a:rPr>
              <a:t>程度</a:t>
            </a:r>
            <a:endParaRPr lang="en-US" altLang="zh-CN" sz="2400" b="0" dirty="0" smtClean="0">
              <a:latin typeface="幼圆" panose="02010509060101010101" pitchFamily="49" charset="-122"/>
              <a:ea typeface="幼圆" panose="02010509060101010101" pitchFamily="49" charset="-122"/>
            </a:endParaRPr>
          </a:p>
          <a:p>
            <a:pPr>
              <a:lnSpc>
                <a:spcPct val="180000"/>
              </a:lnSpc>
              <a:buFont typeface="Wingdings" panose="05000000000000000000" pitchFamily="2" charset="2"/>
              <a:buChar char="Ø"/>
            </a:pPr>
            <a:r>
              <a:rPr lang="zh-CN" altLang="en-US" sz="2400" b="0" dirty="0" smtClean="0">
                <a:latin typeface="幼圆" panose="02010509060101010101" pitchFamily="49" charset="-122"/>
                <a:ea typeface="幼圆" panose="02010509060101010101" pitchFamily="49" charset="-122"/>
              </a:rPr>
              <a:t>一</a:t>
            </a:r>
            <a:r>
              <a:rPr lang="zh-CN" altLang="en-US" sz="2400" b="0" dirty="0">
                <a:latin typeface="幼圆" panose="02010509060101010101" pitchFamily="49" charset="-122"/>
                <a:ea typeface="幼圆" panose="02010509060101010101" pitchFamily="49" charset="-122"/>
              </a:rPr>
              <a:t>个事务在申请封锁时以强锁代替弱锁是安全的，反之则不然</a:t>
            </a:r>
          </a:p>
        </p:txBody>
      </p:sp>
      <p:graphicFrame>
        <p:nvGraphicFramePr>
          <p:cNvPr id="95236" name="Object 4"/>
          <p:cNvGraphicFramePr>
            <a:graphicFrameLocks noGrp="1" noChangeAspect="1"/>
          </p:cNvGraphicFramePr>
          <p:nvPr>
            <p:ph sz="half" idx="4294967295"/>
            <p:extLst>
              <p:ext uri="{D42A27DB-BD31-4B8C-83A1-F6EECF244321}">
                <p14:modId xmlns:p14="http://schemas.microsoft.com/office/powerpoint/2010/main" val="2830917287"/>
              </p:ext>
            </p:extLst>
          </p:nvPr>
        </p:nvGraphicFramePr>
        <p:xfrm>
          <a:off x="6322318" y="1703288"/>
          <a:ext cx="2570162" cy="3746500"/>
        </p:xfrm>
        <a:graphic>
          <a:graphicData uri="http://schemas.openxmlformats.org/presentationml/2006/ole">
            <mc:AlternateContent xmlns:mc="http://schemas.openxmlformats.org/markup-compatibility/2006">
              <mc:Choice xmlns:v="urn:schemas-microsoft-com:vml" Requires="v">
                <p:oleObj spid="_x0000_s95395" r:id="rId3" imgW="10158730" imgH="14806349" progId="Photoshop.Image.7">
                  <p:embed/>
                </p:oleObj>
              </mc:Choice>
              <mc:Fallback>
                <p:oleObj r:id="rId3" imgW="10158730" imgH="14806349" progId="Photoshop.Image.7">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2318" y="1703288"/>
                        <a:ext cx="2570162" cy="374650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2"/>
          <p:cNvSpPr txBox="1">
            <a:spLocks noChangeArrowheads="1"/>
          </p:cNvSpPr>
          <p:nvPr/>
        </p:nvSpPr>
        <p:spPr>
          <a:xfrm>
            <a:off x="1187624" y="0"/>
            <a:ext cx="2051720"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600" b="0" smtClean="0">
                <a:latin typeface="+mn-ea"/>
                <a:ea typeface="+mn-ea"/>
              </a:rPr>
              <a:t>封锁粒度</a:t>
            </a:r>
            <a:endParaRPr lang="zh-CN" altLang="en-US" sz="3600" b="0" dirty="0">
              <a:latin typeface="+mn-ea"/>
              <a:ea typeface="+mn-ea"/>
            </a:endParaRPr>
          </a:p>
        </p:txBody>
      </p:sp>
      <p:sp>
        <p:nvSpPr>
          <p:cNvPr id="6" name="椭圆 5"/>
          <p:cNvSpPr/>
          <p:nvPr/>
        </p:nvSpPr>
        <p:spPr>
          <a:xfrm>
            <a:off x="395536" y="193204"/>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6</a:t>
            </a:r>
            <a:endParaRPr lang="zh-CN" alt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3"/>
          <p:cNvSpPr>
            <a:spLocks noGrp="1" noChangeArrowheads="1"/>
          </p:cNvSpPr>
          <p:nvPr>
            <p:ph idx="4294967295"/>
          </p:nvPr>
        </p:nvSpPr>
        <p:spPr>
          <a:xfrm>
            <a:off x="1115616" y="1705372"/>
            <a:ext cx="7776864" cy="3888432"/>
          </a:xfrm>
        </p:spPr>
        <p:txBody>
          <a:bodyPr>
            <a:noAutofit/>
          </a:bodyPr>
          <a:lstStyle/>
          <a:p>
            <a:pPr>
              <a:lnSpc>
                <a:spcPct val="130000"/>
              </a:lnSpc>
            </a:pPr>
            <a:r>
              <a:rPr lang="zh-CN" altLang="en-US" sz="2400" b="1" dirty="0">
                <a:latin typeface="幼圆" panose="02010509060101010101" pitchFamily="49" charset="-122"/>
                <a:ea typeface="幼圆" panose="02010509060101010101" pitchFamily="49" charset="-122"/>
              </a:rPr>
              <a:t>具有意向锁的多粒度封锁方法</a:t>
            </a:r>
          </a:p>
          <a:p>
            <a:pPr marL="988314" lvl="1" indent="-342900">
              <a:spcBef>
                <a:spcPts val="1200"/>
              </a:spcBef>
              <a:buFont typeface="Wingdings" panose="05000000000000000000" pitchFamily="2" charset="2"/>
              <a:buChar char="l"/>
            </a:pPr>
            <a:r>
              <a:rPr lang="zh-CN" altLang="en-US" sz="2000" dirty="0">
                <a:latin typeface="幼圆" panose="02010509060101010101" pitchFamily="49" charset="-122"/>
                <a:ea typeface="幼圆" panose="02010509060101010101" pitchFamily="49" charset="-122"/>
              </a:rPr>
              <a:t>申请封锁时应该按自上而下的次序进行</a:t>
            </a:r>
          </a:p>
          <a:p>
            <a:pPr marL="988314" lvl="1" indent="-342900">
              <a:spcBef>
                <a:spcPts val="1200"/>
              </a:spcBef>
              <a:buFont typeface="Wingdings" panose="05000000000000000000" pitchFamily="2" charset="2"/>
              <a:buChar char="l"/>
            </a:pPr>
            <a:r>
              <a:rPr lang="zh-CN" altLang="en-US" sz="2000" dirty="0">
                <a:latin typeface="幼圆" panose="02010509060101010101" pitchFamily="49" charset="-122"/>
                <a:ea typeface="幼圆" panose="02010509060101010101" pitchFamily="49" charset="-122"/>
              </a:rPr>
              <a:t>释放封锁时则应该按自下而上的次序进行</a:t>
            </a:r>
          </a:p>
          <a:p>
            <a:pPr>
              <a:lnSpc>
                <a:spcPct val="130000"/>
              </a:lnSpc>
              <a:spcBef>
                <a:spcPct val="60000"/>
              </a:spcBef>
              <a:buFont typeface="Wingdings" pitchFamily="2" charset="2"/>
              <a:buNone/>
            </a:pPr>
            <a:r>
              <a:rPr lang="zh-CN" altLang="en-US" sz="2400" b="1" dirty="0" smtClean="0">
                <a:latin typeface="幼圆" panose="02010509060101010101" pitchFamily="49" charset="-122"/>
                <a:ea typeface="幼圆" panose="02010509060101010101" pitchFamily="49" charset="-122"/>
                <a:cs typeface="Times New Roman" pitchFamily="18" charset="0"/>
              </a:rPr>
              <a:t> </a:t>
            </a:r>
            <a:r>
              <a:rPr lang="zh-CN" altLang="en-US" sz="2200" b="1" dirty="0" smtClean="0">
                <a:latin typeface="幼圆" panose="02010509060101010101" pitchFamily="49" charset="-122"/>
                <a:ea typeface="幼圆" panose="02010509060101010101" pitchFamily="49" charset="-122"/>
                <a:cs typeface="Times New Roman" pitchFamily="18" charset="0"/>
              </a:rPr>
              <a:t>例如</a:t>
            </a:r>
            <a:r>
              <a:rPr lang="zh-CN" altLang="en-US" sz="2200" b="1" dirty="0">
                <a:latin typeface="幼圆" panose="02010509060101010101" pitchFamily="49" charset="-122"/>
                <a:ea typeface="幼圆" panose="02010509060101010101" pitchFamily="49" charset="-122"/>
                <a:cs typeface="Times New Roman" pitchFamily="18" charset="0"/>
              </a:rPr>
              <a:t>：</a:t>
            </a:r>
            <a:r>
              <a:rPr lang="zh-CN" altLang="en-US" sz="2200" b="1" dirty="0" smtClean="0">
                <a:latin typeface="幼圆" panose="02010509060101010101" pitchFamily="49" charset="-122"/>
                <a:ea typeface="幼圆" panose="02010509060101010101" pitchFamily="49" charset="-122"/>
                <a:cs typeface="Times New Roman" pitchFamily="18" charset="0"/>
              </a:rPr>
              <a:t>事务 </a:t>
            </a:r>
            <a:r>
              <a:rPr lang="en-US" sz="2200" b="1" dirty="0" smtClean="0">
                <a:latin typeface="幼圆" panose="02010509060101010101" pitchFamily="49" charset="-122"/>
                <a:ea typeface="幼圆" panose="02010509060101010101" pitchFamily="49" charset="-122"/>
                <a:cs typeface="Times New Roman" pitchFamily="18" charset="0"/>
              </a:rPr>
              <a:t>T1 </a:t>
            </a:r>
            <a:r>
              <a:rPr lang="zh-CN" altLang="en-US" sz="2200" b="1" dirty="0" smtClean="0">
                <a:latin typeface="幼圆" panose="02010509060101010101" pitchFamily="49" charset="-122"/>
                <a:ea typeface="幼圆" panose="02010509060101010101" pitchFamily="49" charset="-122"/>
                <a:cs typeface="Times New Roman" pitchFamily="18" charset="0"/>
              </a:rPr>
              <a:t>要</a:t>
            </a:r>
            <a:r>
              <a:rPr lang="zh-CN" altLang="en-US" sz="2200" b="1" dirty="0">
                <a:latin typeface="幼圆" panose="02010509060101010101" pitchFamily="49" charset="-122"/>
                <a:ea typeface="幼圆" panose="02010509060101010101" pitchFamily="49" charset="-122"/>
                <a:cs typeface="Times New Roman" pitchFamily="18" charset="0"/>
              </a:rPr>
              <a:t>对</a:t>
            </a:r>
            <a:r>
              <a:rPr lang="zh-CN" altLang="en-US" sz="2200" b="1" dirty="0" smtClean="0">
                <a:latin typeface="幼圆" panose="02010509060101010101" pitchFamily="49" charset="-122"/>
                <a:ea typeface="幼圆" panose="02010509060101010101" pitchFamily="49" charset="-122"/>
                <a:cs typeface="Times New Roman" pitchFamily="18" charset="0"/>
              </a:rPr>
              <a:t>关系 </a:t>
            </a:r>
            <a:r>
              <a:rPr lang="en-US" sz="2200" b="1" dirty="0" smtClean="0">
                <a:latin typeface="幼圆" panose="02010509060101010101" pitchFamily="49" charset="-122"/>
                <a:ea typeface="幼圆" panose="02010509060101010101" pitchFamily="49" charset="-122"/>
                <a:cs typeface="Times New Roman" pitchFamily="18" charset="0"/>
              </a:rPr>
              <a:t>R1 </a:t>
            </a:r>
            <a:r>
              <a:rPr lang="zh-CN" altLang="en-US" sz="2200" b="1" dirty="0" smtClean="0">
                <a:latin typeface="幼圆" panose="02010509060101010101" pitchFamily="49" charset="-122"/>
                <a:ea typeface="幼圆" panose="02010509060101010101" pitchFamily="49" charset="-122"/>
                <a:cs typeface="Times New Roman" pitchFamily="18" charset="0"/>
              </a:rPr>
              <a:t>加 </a:t>
            </a:r>
            <a:r>
              <a:rPr lang="en-US" sz="2200" b="1" dirty="0" smtClean="0">
                <a:latin typeface="幼圆" panose="02010509060101010101" pitchFamily="49" charset="-122"/>
                <a:ea typeface="幼圆" panose="02010509060101010101" pitchFamily="49" charset="-122"/>
                <a:cs typeface="Times New Roman" pitchFamily="18" charset="0"/>
              </a:rPr>
              <a:t>S </a:t>
            </a:r>
            <a:r>
              <a:rPr lang="zh-CN" altLang="en-US" sz="2200" b="1" dirty="0" smtClean="0">
                <a:latin typeface="幼圆" panose="02010509060101010101" pitchFamily="49" charset="-122"/>
                <a:ea typeface="幼圆" panose="02010509060101010101" pitchFamily="49" charset="-122"/>
                <a:cs typeface="Times New Roman" pitchFamily="18" charset="0"/>
              </a:rPr>
              <a:t>锁</a:t>
            </a:r>
            <a:endParaRPr lang="zh-CN" altLang="en-US" sz="2200" b="1" dirty="0">
              <a:latin typeface="幼圆" panose="02010509060101010101" pitchFamily="49" charset="-122"/>
              <a:ea typeface="幼圆" panose="02010509060101010101" pitchFamily="49" charset="-122"/>
              <a:cs typeface="Times New Roman" pitchFamily="18" charset="0"/>
            </a:endParaRPr>
          </a:p>
          <a:p>
            <a:pPr marL="988314" lvl="1" indent="-342900">
              <a:lnSpc>
                <a:spcPct val="130000"/>
              </a:lnSpc>
              <a:spcBef>
                <a:spcPts val="1200"/>
              </a:spcBef>
              <a:buFont typeface="Wingdings" panose="05000000000000000000" pitchFamily="2" charset="2"/>
              <a:buChar char="Ø"/>
            </a:pPr>
            <a:r>
              <a:rPr lang="zh-CN" altLang="en-US" sz="2000" dirty="0">
                <a:latin typeface="幼圆" panose="02010509060101010101" pitchFamily="49" charset="-122"/>
                <a:ea typeface="幼圆" panose="02010509060101010101" pitchFamily="49" charset="-122"/>
                <a:cs typeface="Times New Roman" pitchFamily="18" charset="0"/>
              </a:rPr>
              <a:t>要首先对数据库加</a:t>
            </a:r>
            <a:r>
              <a:rPr lang="en-US" sz="2000" dirty="0">
                <a:latin typeface="幼圆" panose="02010509060101010101" pitchFamily="49" charset="-122"/>
                <a:ea typeface="幼圆" panose="02010509060101010101" pitchFamily="49" charset="-122"/>
                <a:cs typeface="Times New Roman" pitchFamily="18" charset="0"/>
              </a:rPr>
              <a:t>IS</a:t>
            </a:r>
            <a:r>
              <a:rPr lang="zh-CN" altLang="en-US" sz="2000" dirty="0" smtClean="0">
                <a:latin typeface="幼圆" panose="02010509060101010101" pitchFamily="49" charset="-122"/>
                <a:ea typeface="幼圆" panose="02010509060101010101" pitchFamily="49" charset="-122"/>
                <a:cs typeface="Times New Roman" pitchFamily="18" charset="0"/>
              </a:rPr>
              <a:t>锁</a:t>
            </a:r>
            <a:endParaRPr lang="en-US" altLang="zh-CN" sz="2000" dirty="0" smtClean="0">
              <a:latin typeface="幼圆" panose="02010509060101010101" pitchFamily="49" charset="-122"/>
              <a:ea typeface="幼圆" panose="02010509060101010101" pitchFamily="49" charset="-122"/>
              <a:cs typeface="Times New Roman" pitchFamily="18" charset="0"/>
            </a:endParaRPr>
          </a:p>
          <a:p>
            <a:pPr marL="988314" lvl="1" indent="-342900">
              <a:lnSpc>
                <a:spcPct val="130000"/>
              </a:lnSpc>
              <a:spcBef>
                <a:spcPts val="1200"/>
              </a:spcBef>
              <a:buFont typeface="Wingdings" panose="05000000000000000000" pitchFamily="2" charset="2"/>
              <a:buChar char="Ø"/>
            </a:pPr>
            <a:r>
              <a:rPr lang="zh-CN" altLang="en-US" sz="2000" dirty="0" smtClean="0">
                <a:latin typeface="幼圆" panose="02010509060101010101" pitchFamily="49" charset="-122"/>
                <a:ea typeface="幼圆" panose="02010509060101010101" pitchFamily="49" charset="-122"/>
                <a:cs typeface="Times New Roman" pitchFamily="18" charset="0"/>
              </a:rPr>
              <a:t>检查</a:t>
            </a:r>
            <a:r>
              <a:rPr lang="zh-CN" altLang="en-US" sz="2000" dirty="0">
                <a:latin typeface="幼圆" panose="02010509060101010101" pitchFamily="49" charset="-122"/>
                <a:ea typeface="幼圆" panose="02010509060101010101" pitchFamily="49" charset="-122"/>
                <a:cs typeface="Times New Roman" pitchFamily="18" charset="0"/>
              </a:rPr>
              <a:t>数据库和</a:t>
            </a:r>
            <a:r>
              <a:rPr lang="en-US" sz="2000" i="1" dirty="0">
                <a:latin typeface="幼圆" panose="02010509060101010101" pitchFamily="49" charset="-122"/>
                <a:ea typeface="幼圆" panose="02010509060101010101" pitchFamily="49" charset="-122"/>
                <a:cs typeface="Times New Roman" pitchFamily="18" charset="0"/>
              </a:rPr>
              <a:t>R</a:t>
            </a:r>
            <a:r>
              <a:rPr lang="en-US" sz="2000" dirty="0">
                <a:latin typeface="幼圆" panose="02010509060101010101" pitchFamily="49" charset="-122"/>
                <a:ea typeface="幼圆" panose="02010509060101010101" pitchFamily="49" charset="-122"/>
                <a:cs typeface="Times New Roman" pitchFamily="18" charset="0"/>
              </a:rPr>
              <a:t>1</a:t>
            </a:r>
            <a:r>
              <a:rPr lang="zh-CN" altLang="en-US" sz="2000" dirty="0">
                <a:latin typeface="幼圆" panose="02010509060101010101" pitchFamily="49" charset="-122"/>
                <a:ea typeface="幼圆" panose="02010509060101010101" pitchFamily="49" charset="-122"/>
                <a:cs typeface="Times New Roman" pitchFamily="18" charset="0"/>
              </a:rPr>
              <a:t>是否已加了不相容的锁</a:t>
            </a:r>
            <a:r>
              <a:rPr lang="en-US" sz="2000" dirty="0">
                <a:latin typeface="幼圆" panose="02010509060101010101" pitchFamily="49" charset="-122"/>
                <a:ea typeface="幼圆" panose="02010509060101010101" pitchFamily="49" charset="-122"/>
                <a:cs typeface="Times New Roman" pitchFamily="18" charset="0"/>
              </a:rPr>
              <a:t>(X</a:t>
            </a:r>
            <a:r>
              <a:rPr lang="zh-CN" altLang="en-US" sz="2000" dirty="0">
                <a:latin typeface="幼圆" panose="02010509060101010101" pitchFamily="49" charset="-122"/>
                <a:ea typeface="幼圆" panose="02010509060101010101" pitchFamily="49" charset="-122"/>
                <a:cs typeface="Times New Roman" pitchFamily="18" charset="0"/>
              </a:rPr>
              <a:t>或</a:t>
            </a:r>
            <a:r>
              <a:rPr lang="en-US" sz="2000" dirty="0">
                <a:latin typeface="幼圆" panose="02010509060101010101" pitchFamily="49" charset="-122"/>
                <a:ea typeface="幼圆" panose="02010509060101010101" pitchFamily="49" charset="-122"/>
                <a:cs typeface="Times New Roman" pitchFamily="18" charset="0"/>
              </a:rPr>
              <a:t>IX</a:t>
            </a:r>
            <a:r>
              <a:rPr lang="en-US" sz="2000" dirty="0" smtClean="0">
                <a:latin typeface="幼圆" panose="02010509060101010101" pitchFamily="49" charset="-122"/>
                <a:ea typeface="幼圆" panose="02010509060101010101" pitchFamily="49" charset="-122"/>
                <a:cs typeface="Times New Roman" pitchFamily="18" charset="0"/>
              </a:rPr>
              <a:t>)</a:t>
            </a:r>
          </a:p>
          <a:p>
            <a:pPr marL="988314" lvl="1" indent="-342900">
              <a:lnSpc>
                <a:spcPct val="130000"/>
              </a:lnSpc>
              <a:spcBef>
                <a:spcPts val="1200"/>
              </a:spcBef>
              <a:buFont typeface="Wingdings" panose="05000000000000000000" pitchFamily="2" charset="2"/>
              <a:buChar char="Ø"/>
            </a:pPr>
            <a:r>
              <a:rPr lang="zh-CN" altLang="en-US" sz="2000" dirty="0" smtClean="0">
                <a:latin typeface="幼圆" panose="02010509060101010101" pitchFamily="49" charset="-122"/>
                <a:ea typeface="幼圆" panose="02010509060101010101" pitchFamily="49" charset="-122"/>
                <a:cs typeface="Times New Roman" pitchFamily="18" charset="0"/>
              </a:rPr>
              <a:t>不再</a:t>
            </a:r>
            <a:r>
              <a:rPr lang="zh-CN" altLang="en-US" sz="2000" dirty="0">
                <a:latin typeface="幼圆" panose="02010509060101010101" pitchFamily="49" charset="-122"/>
                <a:ea typeface="幼圆" panose="02010509060101010101" pitchFamily="49" charset="-122"/>
                <a:cs typeface="Times New Roman" pitchFamily="18" charset="0"/>
              </a:rPr>
              <a:t>需要搜索和检查</a:t>
            </a:r>
            <a:r>
              <a:rPr lang="en-US" sz="2000" i="1" dirty="0">
                <a:latin typeface="幼圆" panose="02010509060101010101" pitchFamily="49" charset="-122"/>
                <a:ea typeface="幼圆" panose="02010509060101010101" pitchFamily="49" charset="-122"/>
                <a:cs typeface="Times New Roman" pitchFamily="18" charset="0"/>
              </a:rPr>
              <a:t>R</a:t>
            </a:r>
            <a:r>
              <a:rPr lang="en-US" sz="2000" dirty="0">
                <a:latin typeface="幼圆" panose="02010509060101010101" pitchFamily="49" charset="-122"/>
                <a:ea typeface="幼圆" panose="02010509060101010101" pitchFamily="49" charset="-122"/>
                <a:cs typeface="Times New Roman" pitchFamily="18" charset="0"/>
              </a:rPr>
              <a:t>1</a:t>
            </a:r>
            <a:r>
              <a:rPr lang="zh-CN" altLang="en-US" sz="2000" dirty="0">
                <a:latin typeface="幼圆" panose="02010509060101010101" pitchFamily="49" charset="-122"/>
                <a:ea typeface="幼圆" panose="02010509060101010101" pitchFamily="49" charset="-122"/>
                <a:cs typeface="Times New Roman" pitchFamily="18" charset="0"/>
              </a:rPr>
              <a:t>中的元组是否加了不相容的锁</a:t>
            </a:r>
            <a:r>
              <a:rPr lang="en-US" sz="2000" dirty="0">
                <a:latin typeface="幼圆" panose="02010509060101010101" pitchFamily="49" charset="-122"/>
                <a:ea typeface="幼圆" panose="02010509060101010101" pitchFamily="49" charset="-122"/>
                <a:cs typeface="Times New Roman" pitchFamily="18" charset="0"/>
              </a:rPr>
              <a:t>(X</a:t>
            </a:r>
            <a:r>
              <a:rPr lang="zh-CN" altLang="en-US" sz="2000" dirty="0">
                <a:latin typeface="幼圆" panose="02010509060101010101" pitchFamily="49" charset="-122"/>
                <a:ea typeface="幼圆" panose="02010509060101010101" pitchFamily="49" charset="-122"/>
                <a:cs typeface="Times New Roman" pitchFamily="18" charset="0"/>
              </a:rPr>
              <a:t>锁</a:t>
            </a:r>
            <a:r>
              <a:rPr lang="en-US" sz="2000" dirty="0">
                <a:latin typeface="幼圆" panose="02010509060101010101" pitchFamily="49" charset="-122"/>
                <a:ea typeface="幼圆" panose="02010509060101010101" pitchFamily="49" charset="-122"/>
                <a:cs typeface="Times New Roman" pitchFamily="18" charset="0"/>
              </a:rPr>
              <a:t>) </a:t>
            </a:r>
          </a:p>
        </p:txBody>
      </p:sp>
      <p:sp>
        <p:nvSpPr>
          <p:cNvPr id="4" name="Rectangle 2"/>
          <p:cNvSpPr txBox="1">
            <a:spLocks noChangeArrowheads="1"/>
          </p:cNvSpPr>
          <p:nvPr/>
        </p:nvSpPr>
        <p:spPr>
          <a:xfrm>
            <a:off x="1187624" y="0"/>
            <a:ext cx="2051720"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600" b="0" smtClean="0">
                <a:latin typeface="+mn-ea"/>
                <a:ea typeface="+mn-ea"/>
              </a:rPr>
              <a:t>封锁粒度</a:t>
            </a:r>
            <a:endParaRPr lang="zh-CN" altLang="en-US" sz="3600" b="0" dirty="0">
              <a:latin typeface="+mn-ea"/>
              <a:ea typeface="+mn-ea"/>
            </a:endParaRPr>
          </a:p>
        </p:txBody>
      </p:sp>
      <p:sp>
        <p:nvSpPr>
          <p:cNvPr id="5" name="椭圆 4"/>
          <p:cNvSpPr/>
          <p:nvPr/>
        </p:nvSpPr>
        <p:spPr>
          <a:xfrm>
            <a:off x="395536" y="193204"/>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6</a:t>
            </a:r>
            <a:endParaRPr lang="zh-CN" altLang="en-US" sz="3200" dirty="0"/>
          </a:p>
        </p:txBody>
      </p:sp>
      <p:sp>
        <p:nvSpPr>
          <p:cNvPr id="6" name="Rectangle 2"/>
          <p:cNvSpPr txBox="1">
            <a:spLocks noChangeArrowheads="1"/>
          </p:cNvSpPr>
          <p:nvPr/>
        </p:nvSpPr>
        <p:spPr>
          <a:xfrm>
            <a:off x="1115616" y="1129308"/>
            <a:ext cx="2520280" cy="504056"/>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200" b="1" dirty="0" smtClean="0">
                <a:latin typeface="+mj-ea"/>
              </a:rPr>
              <a:t>意向锁</a:t>
            </a:r>
            <a:endParaRPr lang="zh-CN" altLang="en-US" sz="3200" b="1" dirty="0">
              <a:latin typeface="+mj-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3"/>
          <p:cNvSpPr>
            <a:spLocks noGrp="1" noChangeArrowheads="1"/>
          </p:cNvSpPr>
          <p:nvPr>
            <p:ph idx="4294967295"/>
          </p:nvPr>
        </p:nvSpPr>
        <p:spPr>
          <a:xfrm>
            <a:off x="1331640" y="1849388"/>
            <a:ext cx="6624736" cy="2687116"/>
          </a:xfrm>
        </p:spPr>
        <p:txBody>
          <a:bodyPr>
            <a:normAutofit/>
          </a:bodyPr>
          <a:lstStyle/>
          <a:p>
            <a:pPr>
              <a:lnSpc>
                <a:spcPct val="160000"/>
              </a:lnSpc>
            </a:pPr>
            <a:r>
              <a:rPr lang="zh-CN" altLang="en-US" sz="2400" b="1" dirty="0">
                <a:latin typeface="幼圆" panose="02010509060101010101" pitchFamily="49" charset="-122"/>
                <a:ea typeface="幼圆" panose="02010509060101010101" pitchFamily="49" charset="-122"/>
              </a:rPr>
              <a:t>具有意向锁的多粒度封锁方法</a:t>
            </a:r>
          </a:p>
          <a:p>
            <a:pPr lvl="1">
              <a:lnSpc>
                <a:spcPct val="160000"/>
              </a:lnSpc>
            </a:pPr>
            <a:r>
              <a:rPr lang="zh-CN" altLang="en-US" sz="2400" dirty="0">
                <a:latin typeface="幼圆" panose="02010509060101010101" pitchFamily="49" charset="-122"/>
                <a:ea typeface="幼圆" panose="02010509060101010101" pitchFamily="49" charset="-122"/>
              </a:rPr>
              <a:t>提高了系统的并发度</a:t>
            </a:r>
          </a:p>
          <a:p>
            <a:pPr lvl="1">
              <a:lnSpc>
                <a:spcPct val="160000"/>
              </a:lnSpc>
            </a:pPr>
            <a:r>
              <a:rPr lang="zh-CN" altLang="en-US" sz="2400" dirty="0">
                <a:latin typeface="幼圆" panose="02010509060101010101" pitchFamily="49" charset="-122"/>
                <a:ea typeface="幼圆" panose="02010509060101010101" pitchFamily="49" charset="-122"/>
              </a:rPr>
              <a:t>减少了加锁和解锁的开销</a:t>
            </a:r>
          </a:p>
          <a:p>
            <a:pPr lvl="1">
              <a:lnSpc>
                <a:spcPct val="160000"/>
              </a:lnSpc>
            </a:pPr>
            <a:r>
              <a:rPr lang="zh-CN" altLang="en-US" sz="2400" dirty="0">
                <a:latin typeface="幼圆" panose="02010509060101010101" pitchFamily="49" charset="-122"/>
                <a:ea typeface="幼圆" panose="02010509060101010101" pitchFamily="49" charset="-122"/>
              </a:rPr>
              <a:t>在实际的数据库管理系统产品中得到广泛应用 </a:t>
            </a:r>
          </a:p>
        </p:txBody>
      </p:sp>
      <p:sp>
        <p:nvSpPr>
          <p:cNvPr id="4" name="Rectangle 2"/>
          <p:cNvSpPr txBox="1">
            <a:spLocks noChangeArrowheads="1"/>
          </p:cNvSpPr>
          <p:nvPr/>
        </p:nvSpPr>
        <p:spPr>
          <a:xfrm>
            <a:off x="1187624" y="0"/>
            <a:ext cx="2051720"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600" b="0" smtClean="0">
                <a:latin typeface="+mn-ea"/>
                <a:ea typeface="+mn-ea"/>
              </a:rPr>
              <a:t>封锁粒度</a:t>
            </a:r>
            <a:endParaRPr lang="zh-CN" altLang="en-US" sz="3600" b="0" dirty="0">
              <a:latin typeface="+mn-ea"/>
              <a:ea typeface="+mn-ea"/>
            </a:endParaRPr>
          </a:p>
        </p:txBody>
      </p:sp>
      <p:sp>
        <p:nvSpPr>
          <p:cNvPr id="5" name="椭圆 4"/>
          <p:cNvSpPr/>
          <p:nvPr/>
        </p:nvSpPr>
        <p:spPr>
          <a:xfrm>
            <a:off x="395536" y="193204"/>
            <a:ext cx="576064" cy="57606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6</a:t>
            </a:r>
            <a:endParaRPr lang="zh-CN" altLang="en-US" sz="3200" dirty="0"/>
          </a:p>
        </p:txBody>
      </p:sp>
      <p:sp>
        <p:nvSpPr>
          <p:cNvPr id="6" name="Rectangle 2"/>
          <p:cNvSpPr txBox="1">
            <a:spLocks noChangeArrowheads="1"/>
          </p:cNvSpPr>
          <p:nvPr/>
        </p:nvSpPr>
        <p:spPr>
          <a:xfrm>
            <a:off x="1115616" y="1129308"/>
            <a:ext cx="2520280" cy="504056"/>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200" b="1" dirty="0" smtClean="0">
                <a:latin typeface="+mj-ea"/>
              </a:rPr>
              <a:t>意向锁</a:t>
            </a:r>
            <a:endParaRPr lang="zh-CN" altLang="en-US" sz="3200" b="1" dirty="0">
              <a:latin typeface="+mj-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3"/>
          <p:cNvSpPr>
            <a:spLocks noGrp="1" noChangeArrowheads="1"/>
          </p:cNvSpPr>
          <p:nvPr>
            <p:ph idx="4294967295"/>
          </p:nvPr>
        </p:nvSpPr>
        <p:spPr>
          <a:xfrm>
            <a:off x="1043608" y="1201316"/>
            <a:ext cx="7776864" cy="4176464"/>
          </a:xfrm>
        </p:spPr>
        <p:txBody>
          <a:bodyPr>
            <a:normAutofit fontScale="92500"/>
          </a:bodyPr>
          <a:lstStyle/>
          <a:p>
            <a:pPr>
              <a:lnSpc>
                <a:spcPct val="150000"/>
              </a:lnSpc>
              <a:buFont typeface="Wingdings" panose="05000000000000000000" pitchFamily="2" charset="2"/>
              <a:buChar char="u"/>
            </a:pPr>
            <a:r>
              <a:rPr lang="zh-CN" altLang="en-US" sz="2300" dirty="0">
                <a:latin typeface="幼圆" panose="02010509060101010101" pitchFamily="49" charset="-122"/>
                <a:ea typeface="幼圆" panose="02010509060101010101" pitchFamily="49" charset="-122"/>
              </a:rPr>
              <a:t>数据共享与数据一致性是一对矛盾</a:t>
            </a:r>
          </a:p>
          <a:p>
            <a:pPr>
              <a:lnSpc>
                <a:spcPct val="150000"/>
              </a:lnSpc>
              <a:buFont typeface="Wingdings" panose="05000000000000000000" pitchFamily="2" charset="2"/>
              <a:buChar char="u"/>
            </a:pPr>
            <a:r>
              <a:rPr lang="zh-CN" altLang="en-US" sz="2300" dirty="0">
                <a:latin typeface="幼圆" panose="02010509060101010101" pitchFamily="49" charset="-122"/>
                <a:ea typeface="幼圆" panose="02010509060101010101" pitchFamily="49" charset="-122"/>
              </a:rPr>
              <a:t>数据库的价值在很大程度上取决于它所能提供的数据共享度</a:t>
            </a:r>
          </a:p>
          <a:p>
            <a:pPr>
              <a:lnSpc>
                <a:spcPct val="150000"/>
              </a:lnSpc>
              <a:spcBef>
                <a:spcPct val="40000"/>
              </a:spcBef>
              <a:buFont typeface="Wingdings" panose="05000000000000000000" pitchFamily="2" charset="2"/>
              <a:buChar char="u"/>
            </a:pPr>
            <a:r>
              <a:rPr lang="zh-CN" altLang="en-US" sz="2300" dirty="0">
                <a:latin typeface="幼圆" panose="02010509060101010101" pitchFamily="49" charset="-122"/>
                <a:ea typeface="幼圆" panose="02010509060101010101" pitchFamily="49" charset="-122"/>
              </a:rPr>
              <a:t>数据共享在很大程度上取决于系统允许对数据并发操作的程度</a:t>
            </a:r>
          </a:p>
          <a:p>
            <a:pPr>
              <a:lnSpc>
                <a:spcPct val="150000"/>
              </a:lnSpc>
              <a:spcBef>
                <a:spcPct val="40000"/>
              </a:spcBef>
              <a:buFont typeface="Wingdings" panose="05000000000000000000" pitchFamily="2" charset="2"/>
              <a:buChar char="u"/>
            </a:pPr>
            <a:r>
              <a:rPr lang="zh-CN" altLang="en-US" sz="2300" dirty="0">
                <a:latin typeface="幼圆" panose="02010509060101010101" pitchFamily="49" charset="-122"/>
                <a:ea typeface="幼圆" panose="02010509060101010101" pitchFamily="49" charset="-122"/>
              </a:rPr>
              <a:t>数据并发程度又取决于数据库中的并发控制机制</a:t>
            </a:r>
          </a:p>
          <a:p>
            <a:pPr>
              <a:lnSpc>
                <a:spcPct val="150000"/>
              </a:lnSpc>
              <a:spcBef>
                <a:spcPct val="40000"/>
              </a:spcBef>
              <a:buFont typeface="Wingdings" panose="05000000000000000000" pitchFamily="2" charset="2"/>
              <a:buChar char="u"/>
            </a:pPr>
            <a:r>
              <a:rPr lang="zh-CN" altLang="en-US" sz="2300" dirty="0">
                <a:latin typeface="幼圆" panose="02010509060101010101" pitchFamily="49" charset="-122"/>
                <a:ea typeface="幼圆" panose="02010509060101010101" pitchFamily="49" charset="-122"/>
              </a:rPr>
              <a:t>数据的一致性也取决于并发控制的程度。施加的并发控制愈多，数据的一致性往往愈好</a:t>
            </a:r>
          </a:p>
        </p:txBody>
      </p:sp>
      <p:sp>
        <p:nvSpPr>
          <p:cNvPr id="4" name="Rectangle 2"/>
          <p:cNvSpPr txBox="1">
            <a:spLocks noChangeArrowheads="1"/>
          </p:cNvSpPr>
          <p:nvPr/>
        </p:nvSpPr>
        <p:spPr>
          <a:xfrm>
            <a:off x="1187624" y="0"/>
            <a:ext cx="1440160"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200" b="1" smtClean="0">
                <a:latin typeface="+mn-ea"/>
                <a:ea typeface="+mn-ea"/>
              </a:rPr>
              <a:t>小  结</a:t>
            </a:r>
            <a:endParaRPr lang="zh-CN" altLang="en-US" sz="3200" b="1"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3"/>
          <p:cNvSpPr>
            <a:spLocks noGrp="1" noChangeArrowheads="1"/>
          </p:cNvSpPr>
          <p:nvPr>
            <p:ph idx="4294967295"/>
          </p:nvPr>
        </p:nvSpPr>
        <p:spPr>
          <a:xfrm>
            <a:off x="1259632" y="1345332"/>
            <a:ext cx="6553200" cy="1981200"/>
          </a:xfrm>
        </p:spPr>
        <p:txBody>
          <a:bodyPr>
            <a:normAutofit fontScale="85000" lnSpcReduction="10000"/>
          </a:bodyPr>
          <a:lstStyle/>
          <a:p>
            <a:pPr>
              <a:lnSpc>
                <a:spcPct val="190000"/>
              </a:lnSpc>
            </a:pPr>
            <a:r>
              <a:rPr lang="zh-CN" altLang="en-US" sz="2400" b="1" dirty="0">
                <a:latin typeface="幼圆" panose="02010509060101010101" pitchFamily="49" charset="-122"/>
                <a:ea typeface="幼圆" panose="02010509060101010101" pitchFamily="49" charset="-122"/>
              </a:rPr>
              <a:t>数据库的并发控制以事务为单位</a:t>
            </a:r>
          </a:p>
          <a:p>
            <a:pPr>
              <a:lnSpc>
                <a:spcPct val="190000"/>
              </a:lnSpc>
            </a:pPr>
            <a:r>
              <a:rPr lang="zh-CN" altLang="en-US" sz="2400" b="1" dirty="0">
                <a:latin typeface="幼圆" panose="02010509060101010101" pitchFamily="49" charset="-122"/>
                <a:ea typeface="幼圆" panose="02010509060101010101" pitchFamily="49" charset="-122"/>
              </a:rPr>
              <a:t>数据库的并发控制通常使用封锁机制</a:t>
            </a:r>
          </a:p>
          <a:p>
            <a:pPr lvl="1">
              <a:lnSpc>
                <a:spcPct val="190000"/>
              </a:lnSpc>
            </a:pPr>
            <a:r>
              <a:rPr lang="zh-CN" altLang="en-US" sz="2600" dirty="0">
                <a:latin typeface="幼圆" panose="02010509060101010101" pitchFamily="49" charset="-122"/>
                <a:ea typeface="幼圆" panose="02010509060101010101" pitchFamily="49" charset="-122"/>
              </a:rPr>
              <a:t>两类最常用的</a:t>
            </a:r>
            <a:r>
              <a:rPr lang="zh-CN" altLang="en-US" sz="2600" dirty="0" smtClean="0">
                <a:latin typeface="幼圆" panose="02010509060101010101" pitchFamily="49" charset="-122"/>
                <a:ea typeface="幼圆" panose="02010509060101010101" pitchFamily="49" charset="-122"/>
              </a:rPr>
              <a:t>封锁</a:t>
            </a:r>
            <a:endParaRPr lang="zh-CN" altLang="en-US" sz="2600" dirty="0">
              <a:latin typeface="幼圆" panose="02010509060101010101" pitchFamily="49" charset="-122"/>
              <a:ea typeface="幼圆" panose="02010509060101010101" pitchFamily="49" charset="-122"/>
            </a:endParaRPr>
          </a:p>
        </p:txBody>
      </p:sp>
      <p:sp>
        <p:nvSpPr>
          <p:cNvPr id="4" name="Rectangle 2"/>
          <p:cNvSpPr txBox="1">
            <a:spLocks noChangeArrowheads="1"/>
          </p:cNvSpPr>
          <p:nvPr/>
        </p:nvSpPr>
        <p:spPr>
          <a:xfrm>
            <a:off x="1187624" y="0"/>
            <a:ext cx="1440160"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200" b="1" smtClean="0">
                <a:latin typeface="+mn-ea"/>
                <a:ea typeface="+mn-ea"/>
              </a:rPr>
              <a:t>小  结</a:t>
            </a:r>
            <a:endParaRPr lang="zh-CN" altLang="en-US" sz="3200" b="1"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a:xfrm>
            <a:off x="1187624" y="0"/>
            <a:ext cx="1440160" cy="913284"/>
          </a:xfrm>
        </p:spPr>
        <p:txBody>
          <a:bodyPr/>
          <a:lstStyle/>
          <a:p>
            <a:r>
              <a:rPr lang="zh-CN" altLang="en-US" sz="3200" b="1" dirty="0" smtClean="0">
                <a:latin typeface="+mn-ea"/>
                <a:ea typeface="+mn-ea"/>
              </a:rPr>
              <a:t>小  结</a:t>
            </a:r>
            <a:endParaRPr lang="zh-CN" altLang="en-US" sz="3200" b="1" dirty="0">
              <a:latin typeface="+mn-ea"/>
              <a:ea typeface="+mn-ea"/>
            </a:endParaRPr>
          </a:p>
        </p:txBody>
      </p:sp>
      <p:sp>
        <p:nvSpPr>
          <p:cNvPr id="100355" name="Rectangle 3"/>
          <p:cNvSpPr>
            <a:spLocks noGrp="1" noChangeArrowheads="1"/>
          </p:cNvSpPr>
          <p:nvPr>
            <p:ph idx="4294967295"/>
          </p:nvPr>
        </p:nvSpPr>
        <p:spPr>
          <a:xfrm>
            <a:off x="1115617" y="1345332"/>
            <a:ext cx="7272808" cy="3816424"/>
          </a:xfrm>
        </p:spPr>
        <p:txBody>
          <a:bodyPr/>
          <a:lstStyle/>
          <a:p>
            <a:pPr>
              <a:lnSpc>
                <a:spcPct val="190000"/>
              </a:lnSpc>
              <a:buFont typeface="Wingdings" panose="05000000000000000000" pitchFamily="2" charset="2"/>
              <a:buChar char="u"/>
            </a:pPr>
            <a:r>
              <a:rPr lang="zh-CN" altLang="en-US" sz="2400" b="1" dirty="0">
                <a:latin typeface="幼圆" panose="02010509060101010101" pitchFamily="49" charset="-122"/>
                <a:ea typeface="幼圆" panose="02010509060101010101" pitchFamily="49" charset="-122"/>
              </a:rPr>
              <a:t>并发控制机制调度并发事务操作是否正确的判别准则是可串行性</a:t>
            </a:r>
          </a:p>
          <a:p>
            <a:pPr lvl="1">
              <a:lnSpc>
                <a:spcPct val="190000"/>
              </a:lnSpc>
              <a:spcBef>
                <a:spcPct val="60000"/>
              </a:spcBef>
              <a:buFont typeface="Wingdings" panose="05000000000000000000" pitchFamily="2" charset="2"/>
              <a:buChar char="Ø"/>
            </a:pPr>
            <a:r>
              <a:rPr lang="zh-CN" altLang="en-US" sz="2000" dirty="0" smtClean="0">
                <a:latin typeface="幼圆" panose="02010509060101010101" pitchFamily="49" charset="-122"/>
                <a:ea typeface="幼圆" panose="02010509060101010101" pitchFamily="49" charset="-122"/>
              </a:rPr>
              <a:t> 并发操作</a:t>
            </a:r>
            <a:r>
              <a:rPr lang="zh-CN" altLang="en-US" sz="2000" dirty="0">
                <a:latin typeface="幼圆" panose="02010509060101010101" pitchFamily="49" charset="-122"/>
                <a:ea typeface="幼圆" panose="02010509060101010101" pitchFamily="49" charset="-122"/>
              </a:rPr>
              <a:t>的正确性则通常由两段锁协议来保证。</a:t>
            </a:r>
          </a:p>
          <a:p>
            <a:pPr lvl="1">
              <a:lnSpc>
                <a:spcPct val="190000"/>
              </a:lnSpc>
              <a:spcBef>
                <a:spcPct val="60000"/>
              </a:spcBef>
              <a:buFont typeface="Wingdings" panose="05000000000000000000" pitchFamily="2" charset="2"/>
              <a:buChar char="Ø"/>
            </a:pPr>
            <a:r>
              <a:rPr lang="zh-CN" altLang="en-US" sz="2000" dirty="0" smtClean="0">
                <a:latin typeface="幼圆" panose="02010509060101010101" pitchFamily="49" charset="-122"/>
                <a:ea typeface="幼圆" panose="02010509060101010101" pitchFamily="49" charset="-122"/>
              </a:rPr>
              <a:t> 两段锁</a:t>
            </a:r>
            <a:r>
              <a:rPr lang="zh-CN" altLang="en-US" sz="2000" dirty="0">
                <a:latin typeface="幼圆" panose="02010509060101010101" pitchFamily="49" charset="-122"/>
                <a:ea typeface="幼圆" panose="02010509060101010101" pitchFamily="49" charset="-122"/>
              </a:rPr>
              <a:t>协议是可串行化调度的充分条件，但不是必要条件</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Grp="1" noChangeArrowheads="1"/>
          </p:cNvSpPr>
          <p:nvPr>
            <p:ph idx="4294967295"/>
          </p:nvPr>
        </p:nvSpPr>
        <p:spPr>
          <a:xfrm>
            <a:off x="1187624" y="913284"/>
            <a:ext cx="7272808" cy="4801716"/>
          </a:xfrm>
        </p:spPr>
        <p:txBody>
          <a:bodyPr>
            <a:normAutofit/>
          </a:bodyPr>
          <a:lstStyle/>
          <a:p>
            <a:pPr>
              <a:lnSpc>
                <a:spcPct val="150000"/>
              </a:lnSpc>
            </a:pPr>
            <a:r>
              <a:rPr lang="zh-CN" altLang="en-US" sz="2000" b="1" dirty="0">
                <a:latin typeface="幼圆" panose="02010509060101010101" pitchFamily="49" charset="-122"/>
                <a:ea typeface="幼圆" panose="02010509060101010101" pitchFamily="49" charset="-122"/>
              </a:rPr>
              <a:t>对数据对象施加封锁，带来问题</a:t>
            </a:r>
          </a:p>
          <a:p>
            <a:pPr>
              <a:lnSpc>
                <a:spcPct val="150000"/>
              </a:lnSpc>
            </a:pPr>
            <a:r>
              <a:rPr lang="zh-CN" altLang="en-US" sz="2000" b="1" dirty="0">
                <a:latin typeface="幼圆" panose="02010509060101010101" pitchFamily="49" charset="-122"/>
                <a:ea typeface="幼圆" panose="02010509060101010101" pitchFamily="49" charset="-122"/>
              </a:rPr>
              <a:t>活锁： 先来先服务</a:t>
            </a:r>
          </a:p>
          <a:p>
            <a:pPr>
              <a:lnSpc>
                <a:spcPct val="150000"/>
              </a:lnSpc>
            </a:pPr>
            <a:r>
              <a:rPr lang="zh-CN" altLang="en-US" sz="2000" b="1" dirty="0">
                <a:latin typeface="幼圆" panose="02010509060101010101" pitchFamily="49" charset="-122"/>
                <a:ea typeface="幼圆" panose="02010509060101010101" pitchFamily="49" charset="-122"/>
              </a:rPr>
              <a:t> 死锁：</a:t>
            </a:r>
          </a:p>
          <a:p>
            <a:pPr lvl="1">
              <a:lnSpc>
                <a:spcPct val="150000"/>
              </a:lnSpc>
            </a:pPr>
            <a:r>
              <a:rPr lang="zh-CN" altLang="en-US" sz="2000" b="1" dirty="0">
                <a:latin typeface="幼圆" panose="02010509060101010101" pitchFamily="49" charset="-122"/>
                <a:ea typeface="幼圆" panose="02010509060101010101" pitchFamily="49" charset="-122"/>
              </a:rPr>
              <a:t>预防方法</a:t>
            </a:r>
          </a:p>
          <a:p>
            <a:pPr lvl="2">
              <a:lnSpc>
                <a:spcPct val="150000"/>
              </a:lnSpc>
              <a:buFont typeface="Wingdings" pitchFamily="2" charset="2"/>
              <a:buChar char="Ø"/>
            </a:pPr>
            <a:r>
              <a:rPr lang="zh-CN" altLang="en-US" sz="2000" dirty="0">
                <a:latin typeface="幼圆" panose="02010509060101010101" pitchFamily="49" charset="-122"/>
                <a:ea typeface="幼圆" panose="02010509060101010101" pitchFamily="49" charset="-122"/>
              </a:rPr>
              <a:t>一次封锁法</a:t>
            </a:r>
          </a:p>
          <a:p>
            <a:pPr lvl="2">
              <a:lnSpc>
                <a:spcPct val="150000"/>
              </a:lnSpc>
              <a:buFont typeface="Wingdings" pitchFamily="2" charset="2"/>
              <a:buChar char="Ø"/>
            </a:pPr>
            <a:r>
              <a:rPr lang="zh-CN" altLang="en-US" sz="2000" dirty="0">
                <a:latin typeface="幼圆" panose="02010509060101010101" pitchFamily="49" charset="-122"/>
                <a:ea typeface="幼圆" panose="02010509060101010101" pitchFamily="49" charset="-122"/>
              </a:rPr>
              <a:t>顺序封锁法</a:t>
            </a:r>
          </a:p>
          <a:p>
            <a:pPr lvl="1">
              <a:lnSpc>
                <a:spcPct val="150000"/>
              </a:lnSpc>
            </a:pPr>
            <a:r>
              <a:rPr lang="zh-CN" altLang="en-US" sz="2000" b="1" dirty="0">
                <a:latin typeface="幼圆" panose="02010509060101010101" pitchFamily="49" charset="-122"/>
                <a:ea typeface="幼圆" panose="02010509060101010101" pitchFamily="49" charset="-122"/>
              </a:rPr>
              <a:t> 死锁的诊断与解除</a:t>
            </a:r>
          </a:p>
          <a:p>
            <a:pPr lvl="2">
              <a:lnSpc>
                <a:spcPct val="150000"/>
              </a:lnSpc>
              <a:buFont typeface="Wingdings" pitchFamily="2" charset="2"/>
              <a:buChar char="Ø"/>
            </a:pPr>
            <a:r>
              <a:rPr lang="zh-CN" altLang="en-US" sz="2000" dirty="0">
                <a:latin typeface="幼圆" panose="02010509060101010101" pitchFamily="49" charset="-122"/>
                <a:ea typeface="幼圆" panose="02010509060101010101" pitchFamily="49" charset="-122"/>
              </a:rPr>
              <a:t>超时法</a:t>
            </a:r>
          </a:p>
          <a:p>
            <a:pPr lvl="2">
              <a:lnSpc>
                <a:spcPct val="150000"/>
              </a:lnSpc>
              <a:buFont typeface="Wingdings" pitchFamily="2" charset="2"/>
              <a:buChar char="Ø"/>
            </a:pPr>
            <a:r>
              <a:rPr lang="zh-CN" altLang="en-US" sz="2000" dirty="0">
                <a:latin typeface="幼圆" panose="02010509060101010101" pitchFamily="49" charset="-122"/>
                <a:ea typeface="幼圆" panose="02010509060101010101" pitchFamily="49" charset="-122"/>
              </a:rPr>
              <a:t>等待图法</a:t>
            </a:r>
          </a:p>
        </p:txBody>
      </p:sp>
      <p:sp>
        <p:nvSpPr>
          <p:cNvPr id="4" name="Rectangle 2"/>
          <p:cNvSpPr txBox="1">
            <a:spLocks noChangeArrowheads="1"/>
          </p:cNvSpPr>
          <p:nvPr/>
        </p:nvSpPr>
        <p:spPr>
          <a:xfrm>
            <a:off x="1187624" y="0"/>
            <a:ext cx="1440160"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pPr>
            <a:r>
              <a:rPr lang="zh-CN" altLang="en-US" sz="3200" b="1" smtClean="0">
                <a:latin typeface="+mn-ea"/>
                <a:ea typeface="+mn-ea"/>
              </a:rPr>
              <a:t>小  结</a:t>
            </a:r>
            <a:endParaRPr lang="zh-CN" altLang="en-US" sz="3200" b="1"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角度">
  <a:themeElements>
    <a:clrScheme name="角度">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角度">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1769</TotalTime>
  <Pages>0</Pages>
  <Words>5774</Words>
  <Characters>0</Characters>
  <Application>Microsoft Office PowerPoint</Application>
  <DocSecurity>0</DocSecurity>
  <PresentationFormat>全屏显示(16:10)</PresentationFormat>
  <Lines>0</Lines>
  <Paragraphs>1083</Paragraphs>
  <Slides>97</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97</vt:i4>
      </vt:variant>
    </vt:vector>
  </HeadingPairs>
  <TitlesOfParts>
    <vt:vector size="99" baseType="lpstr">
      <vt:lpstr>角度</vt:lpstr>
      <vt:lpstr>Photoshop.Image.7</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封 锁</vt:lpstr>
      <vt:lpstr>——什么是封锁</vt:lpstr>
      <vt:lpstr>使用封锁机制解决丢失修改问题</vt:lpstr>
      <vt:lpstr>使用封锁机制解决不可重复读问题</vt:lpstr>
      <vt:lpstr>使用封锁机制解决读“脏”数据问题</vt:lpstr>
      <vt:lpstr>—— 基本封锁类型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活锁和死锁</vt:lpstr>
      <vt:lpstr>——活锁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并发调度的可串行性</vt:lpstr>
      <vt:lpstr>PowerPoint 演示文稿</vt:lpstr>
      <vt:lpstr>串行执行    T_1→T_2</vt:lpstr>
      <vt:lpstr>PowerPoint 演示文稿</vt:lpstr>
      <vt:lpstr>可串行化调度，正确的调度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两段锁协议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封锁粒度</vt:lpstr>
      <vt:lpstr>PowerPoint 演示文稿</vt:lpstr>
      <vt:lpstr>PowerPoint 演示文稿</vt:lpstr>
      <vt:lpstr>PowerPoint 演示文稿</vt:lpstr>
      <vt:lpstr>多粒度封锁</vt:lpstr>
      <vt:lpstr>PowerPoint 演示文稿</vt:lpstr>
      <vt:lpstr>PowerPoint 演示文稿</vt:lpstr>
      <vt:lpstr>显式封锁和隐式封锁</vt:lpstr>
      <vt:lpstr>PowerPoint 演示文稿</vt:lpstr>
      <vt:lpstr>PowerPoint 演示文稿</vt:lpstr>
      <vt:lpstr>意向锁</vt:lpstr>
      <vt:lpstr>PowerPoint 演示文稿</vt:lpstr>
      <vt:lpstr>PowerPoint 演示文稿</vt:lpstr>
      <vt:lpstr>PowerPoint 演示文稿</vt:lpstr>
      <vt:lpstr>PowerPoint 演示文稿</vt:lpstr>
      <vt:lpstr>意向锁的相容矩阵</vt:lpstr>
      <vt:lpstr>意向锁</vt:lpstr>
      <vt:lpstr>PowerPoint 演示文稿</vt:lpstr>
      <vt:lpstr>PowerPoint 演示文稿</vt:lpstr>
      <vt:lpstr>PowerPoint 演示文稿</vt:lpstr>
      <vt:lpstr>PowerPoint 演示文稿</vt:lpstr>
      <vt:lpstr>小  结</vt:lpstr>
      <vt:lpstr>PowerPoint 演示文稿</vt:lpstr>
    </vt:vector>
  </TitlesOfParts>
  <Manager/>
  <Company>idke</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课程名称：数据库系统概论</dc:title>
  <dc:subject/>
  <dc:creator>RUC IDKE</dc:creator>
  <cp:keywords/>
  <dc:description/>
  <cp:lastModifiedBy>AutoBVT</cp:lastModifiedBy>
  <cp:revision>424</cp:revision>
  <dcterms:created xsi:type="dcterms:W3CDTF">2000-08-09T08:19:19Z</dcterms:created>
  <dcterms:modified xsi:type="dcterms:W3CDTF">2017-12-26T12:49:02Z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2052-9.1.0.4249</vt:lpwstr>
  </property>
</Properties>
</file>