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93" r:id="rId2"/>
    <p:sldId id="257" r:id="rId3"/>
    <p:sldId id="321" r:id="rId4"/>
    <p:sldId id="344" r:id="rId5"/>
    <p:sldId id="320" r:id="rId6"/>
    <p:sldId id="313" r:id="rId7"/>
    <p:sldId id="316" r:id="rId8"/>
    <p:sldId id="317" r:id="rId9"/>
    <p:sldId id="326" r:id="rId10"/>
    <p:sldId id="334" r:id="rId11"/>
    <p:sldId id="328" r:id="rId12"/>
    <p:sldId id="319" r:id="rId13"/>
    <p:sldId id="260" r:id="rId14"/>
    <p:sldId id="294" r:id="rId15"/>
    <p:sldId id="261" r:id="rId16"/>
    <p:sldId id="262" r:id="rId17"/>
    <p:sldId id="345" r:id="rId18"/>
    <p:sldId id="335" r:id="rId19"/>
    <p:sldId id="279" r:id="rId20"/>
    <p:sldId id="336" r:id="rId21"/>
    <p:sldId id="263" r:id="rId22"/>
    <p:sldId id="302" r:id="rId23"/>
    <p:sldId id="265" r:id="rId24"/>
    <p:sldId id="333" r:id="rId25"/>
    <p:sldId id="281" r:id="rId26"/>
    <p:sldId id="284" r:id="rId27"/>
    <p:sldId id="285" r:id="rId28"/>
    <p:sldId id="286" r:id="rId29"/>
    <p:sldId id="337" r:id="rId30"/>
    <p:sldId id="338" r:id="rId31"/>
    <p:sldId id="297" r:id="rId32"/>
    <p:sldId id="306" r:id="rId33"/>
    <p:sldId id="308" r:id="rId34"/>
    <p:sldId id="309" r:id="rId35"/>
    <p:sldId id="341" r:id="rId36"/>
    <p:sldId id="343" r:id="rId37"/>
    <p:sldId id="342" r:id="rId38"/>
    <p:sldId id="268" r:id="rId39"/>
    <p:sldId id="269" r:id="rId40"/>
    <p:sldId id="287" r:id="rId41"/>
    <p:sldId id="288" r:id="rId42"/>
    <p:sldId id="289" r:id="rId43"/>
    <p:sldId id="290" r:id="rId44"/>
    <p:sldId id="330" r:id="rId45"/>
    <p:sldId id="329" r:id="rId46"/>
    <p:sldId id="332" r:id="rId47"/>
    <p:sldId id="331" r:id="rId48"/>
    <p:sldId id="347" r:id="rId49"/>
    <p:sldId id="324" r:id="rId50"/>
    <p:sldId id="292" r:id="rId51"/>
  </p:sldIdLst>
  <p:sldSz cx="9144000" cy="6858000" type="screen4x3"/>
  <p:notesSz cx="6858000" cy="9144000"/>
  <p:defaultTextStyle>
    <a:defPPr>
      <a:defRPr lang="zh-CN"/>
    </a:defPPr>
    <a:lvl1pPr algn="l" rtl="0" fontAlgn="base">
      <a:spcBef>
        <a:spcPct val="0"/>
      </a:spcBef>
      <a:spcAft>
        <a:spcPct val="0"/>
      </a:spcAft>
      <a:defRPr kumimoji="1" sz="2400" kern="1200">
        <a:solidFill>
          <a:srgbClr val="0000FF"/>
        </a:solidFill>
        <a:latin typeface="宋体" pitchFamily="2" charset="-122"/>
        <a:ea typeface="宋体" pitchFamily="2" charset="-122"/>
        <a:cs typeface="+mn-cs"/>
      </a:defRPr>
    </a:lvl1pPr>
    <a:lvl2pPr marL="457200" algn="l" rtl="0" fontAlgn="base">
      <a:spcBef>
        <a:spcPct val="0"/>
      </a:spcBef>
      <a:spcAft>
        <a:spcPct val="0"/>
      </a:spcAft>
      <a:defRPr kumimoji="1" sz="2400" kern="1200">
        <a:solidFill>
          <a:srgbClr val="0000FF"/>
        </a:solidFill>
        <a:latin typeface="宋体" pitchFamily="2" charset="-122"/>
        <a:ea typeface="宋体" pitchFamily="2" charset="-122"/>
        <a:cs typeface="+mn-cs"/>
      </a:defRPr>
    </a:lvl2pPr>
    <a:lvl3pPr marL="914400" algn="l" rtl="0" fontAlgn="base">
      <a:spcBef>
        <a:spcPct val="0"/>
      </a:spcBef>
      <a:spcAft>
        <a:spcPct val="0"/>
      </a:spcAft>
      <a:defRPr kumimoji="1" sz="2400" kern="1200">
        <a:solidFill>
          <a:srgbClr val="0000FF"/>
        </a:solidFill>
        <a:latin typeface="宋体" pitchFamily="2" charset="-122"/>
        <a:ea typeface="宋体" pitchFamily="2" charset="-122"/>
        <a:cs typeface="+mn-cs"/>
      </a:defRPr>
    </a:lvl3pPr>
    <a:lvl4pPr marL="1371600" algn="l" rtl="0" fontAlgn="base">
      <a:spcBef>
        <a:spcPct val="0"/>
      </a:spcBef>
      <a:spcAft>
        <a:spcPct val="0"/>
      </a:spcAft>
      <a:defRPr kumimoji="1" sz="2400" kern="1200">
        <a:solidFill>
          <a:srgbClr val="0000FF"/>
        </a:solidFill>
        <a:latin typeface="宋体" pitchFamily="2" charset="-122"/>
        <a:ea typeface="宋体" pitchFamily="2" charset="-122"/>
        <a:cs typeface="+mn-cs"/>
      </a:defRPr>
    </a:lvl4pPr>
    <a:lvl5pPr marL="1828800" algn="l" rtl="0" fontAlgn="base">
      <a:spcBef>
        <a:spcPct val="0"/>
      </a:spcBef>
      <a:spcAft>
        <a:spcPct val="0"/>
      </a:spcAft>
      <a:defRPr kumimoji="1" sz="2400" kern="1200">
        <a:solidFill>
          <a:srgbClr val="0000FF"/>
        </a:solidFill>
        <a:latin typeface="宋体" pitchFamily="2" charset="-122"/>
        <a:ea typeface="宋体" pitchFamily="2" charset="-122"/>
        <a:cs typeface="+mn-cs"/>
      </a:defRPr>
    </a:lvl5pPr>
    <a:lvl6pPr marL="2286000" algn="l" defTabSz="914400" rtl="0" eaLnBrk="1" latinLnBrk="0" hangingPunct="1">
      <a:defRPr kumimoji="1" sz="2400" kern="1200">
        <a:solidFill>
          <a:srgbClr val="0000FF"/>
        </a:solidFill>
        <a:latin typeface="宋体" pitchFamily="2" charset="-122"/>
        <a:ea typeface="宋体" pitchFamily="2" charset="-122"/>
        <a:cs typeface="+mn-cs"/>
      </a:defRPr>
    </a:lvl6pPr>
    <a:lvl7pPr marL="2743200" algn="l" defTabSz="914400" rtl="0" eaLnBrk="1" latinLnBrk="0" hangingPunct="1">
      <a:defRPr kumimoji="1" sz="2400" kern="1200">
        <a:solidFill>
          <a:srgbClr val="0000FF"/>
        </a:solidFill>
        <a:latin typeface="宋体" pitchFamily="2" charset="-122"/>
        <a:ea typeface="宋体" pitchFamily="2" charset="-122"/>
        <a:cs typeface="+mn-cs"/>
      </a:defRPr>
    </a:lvl7pPr>
    <a:lvl8pPr marL="3200400" algn="l" defTabSz="914400" rtl="0" eaLnBrk="1" latinLnBrk="0" hangingPunct="1">
      <a:defRPr kumimoji="1" sz="2400" kern="1200">
        <a:solidFill>
          <a:srgbClr val="0000FF"/>
        </a:solidFill>
        <a:latin typeface="宋体" pitchFamily="2" charset="-122"/>
        <a:ea typeface="宋体" pitchFamily="2" charset="-122"/>
        <a:cs typeface="+mn-cs"/>
      </a:defRPr>
    </a:lvl8pPr>
    <a:lvl9pPr marL="3657600" algn="l" defTabSz="914400" rtl="0" eaLnBrk="1" latinLnBrk="0" hangingPunct="1">
      <a:defRPr kumimoji="1" sz="2400" kern="1200">
        <a:solidFill>
          <a:srgbClr val="0000FF"/>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00FFFF"/>
    <a:srgbClr val="00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3812" autoAdjust="0"/>
  </p:normalViewPr>
  <p:slideViewPr>
    <p:cSldViewPr>
      <p:cViewPr varScale="1">
        <p:scale>
          <a:sx n="70" d="100"/>
          <a:sy n="70" d="100"/>
        </p:scale>
        <p:origin x="-11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736"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E33864C-5822-4428-861C-307EA4B3C91E}" type="datetimeFigureOut">
              <a:rPr lang="zh-CN" altLang="en-US"/>
              <a:pPr>
                <a:defRPr/>
              </a:pPr>
              <a:t>2016/9/5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63F480D-7FF9-4D78-BFC3-D239A6EA2D60}" type="slidenum">
              <a:rPr lang="zh-CN" altLang="en-US"/>
              <a:pPr>
                <a:defRPr/>
              </a:pPr>
              <a:t>‹#›</a:t>
            </a:fld>
            <a:endParaRPr lang="zh-CN" altLang="en-US"/>
          </a:p>
        </p:txBody>
      </p:sp>
    </p:spTree>
    <p:extLst>
      <p:ext uri="{BB962C8B-B14F-4D97-AF65-F5344CB8AC3E}">
        <p14:creationId xmlns:p14="http://schemas.microsoft.com/office/powerpoint/2010/main" val="4120981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AD6A32D5-8DCE-4794-AD59-3BA803B608F8}" type="slidenum">
              <a:rPr lang="en-US" altLang="zh-CN"/>
              <a:pPr>
                <a:defRPr/>
              </a:pPr>
              <a:t>‹#›</a:t>
            </a:fld>
            <a:endParaRPr lang="en-US" altLang="zh-CN"/>
          </a:p>
        </p:txBody>
      </p:sp>
    </p:spTree>
    <p:extLst>
      <p:ext uri="{BB962C8B-B14F-4D97-AF65-F5344CB8AC3E}">
        <p14:creationId xmlns:p14="http://schemas.microsoft.com/office/powerpoint/2010/main" val="963925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fld id="{2A4C73C5-7D0C-4219-9DEC-E99FEAC24DCD}" type="slidenum">
              <a:rPr lang="en-US" altLang="zh-CN" sz="1200" smtClean="0">
                <a:solidFill>
                  <a:schemeClr val="tx1"/>
                </a:solidFill>
                <a:latin typeface="Times New Roman" pitchFamily="18" charset="0"/>
              </a:rPr>
              <a:pPr eaLnBrk="1" hangingPunct="1"/>
              <a:t>1</a:t>
            </a:fld>
            <a:endParaRPr lang="en-US" altLang="zh-CN" sz="1200" smtClean="0">
              <a:solidFill>
                <a:schemeClr val="tx1"/>
              </a:solidFill>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fld id="{6FC23113-7826-4289-989A-28CB685A6448}" type="slidenum">
              <a:rPr lang="en-US" altLang="zh-CN" sz="1200" smtClean="0">
                <a:solidFill>
                  <a:schemeClr val="tx1"/>
                </a:solidFill>
                <a:latin typeface="Times New Roman" pitchFamily="18" charset="0"/>
              </a:rPr>
              <a:pPr eaLnBrk="1" hangingPunct="1"/>
              <a:t>19</a:t>
            </a:fld>
            <a:endParaRPr lang="en-US" altLang="zh-CN" sz="1200" smtClean="0">
              <a:solidFill>
                <a:schemeClr val="tx1"/>
              </a:solidFill>
              <a:latin typeface="Times New Roman" pitchFamily="18" charset="0"/>
            </a:endParaRPr>
          </a:p>
        </p:txBody>
      </p:sp>
      <p:sp>
        <p:nvSpPr>
          <p:cNvPr id="55299" name="Rectangle 2"/>
          <p:cNvSpPr>
            <a:spLocks noGrp="1" noRot="1" noChangeAspect="1" noChangeArrowheads="1" noTextEdit="1"/>
          </p:cNvSpPr>
          <p:nvPr>
            <p:ph type="sldImg"/>
          </p:nvPr>
        </p:nvSpPr>
        <p:spPr>
          <a:xfrm>
            <a:off x="1150938" y="692150"/>
            <a:ext cx="4556125" cy="3416300"/>
          </a:xfrm>
          <a:noFill/>
          <a:ln w="12700" cap="flat">
            <a:solidFill>
              <a:schemeClr val="tx1"/>
            </a:solidFill>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fld id="{6F7425F3-3503-4529-874D-90D60C3BCC04}" type="slidenum">
              <a:rPr lang="en-US" altLang="zh-CN" sz="1200" smtClean="0">
                <a:solidFill>
                  <a:schemeClr val="tx1"/>
                </a:solidFill>
                <a:latin typeface="Times New Roman" pitchFamily="18" charset="0"/>
              </a:rPr>
              <a:pPr eaLnBrk="1" hangingPunct="1"/>
              <a:t>22</a:t>
            </a:fld>
            <a:endParaRPr lang="en-US" altLang="zh-CN" sz="1200" smtClean="0">
              <a:solidFill>
                <a:schemeClr val="tx1"/>
              </a:solidFill>
              <a:latin typeface="Times New Roman" pitchFamily="18" charset="0"/>
            </a:endParaRPr>
          </a:p>
        </p:txBody>
      </p:sp>
      <p:sp>
        <p:nvSpPr>
          <p:cNvPr id="56323" name="Rectangle 2"/>
          <p:cNvSpPr>
            <a:spLocks noGrp="1" noRot="1" noChangeAspect="1" noChangeArrowheads="1" noTextEdit="1"/>
          </p:cNvSpPr>
          <p:nvPr>
            <p:ph type="sldImg"/>
          </p:nvPr>
        </p:nvSpPr>
        <p:spPr>
          <a:xfrm>
            <a:off x="1150938" y="692150"/>
            <a:ext cx="4556125" cy="3416300"/>
          </a:xfrm>
          <a:noFill/>
          <a:ln w="12700" cap="flat">
            <a:solidFill>
              <a:schemeClr val="tx1"/>
            </a:solidFill>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fld id="{E8663E7A-524C-449A-9A1F-0A7A9757535B}" type="slidenum">
              <a:rPr lang="en-US" altLang="zh-CN" sz="1200" smtClean="0">
                <a:solidFill>
                  <a:schemeClr val="tx1"/>
                </a:solidFill>
                <a:latin typeface="Times New Roman" pitchFamily="18" charset="0"/>
              </a:rPr>
              <a:pPr eaLnBrk="1" hangingPunct="1"/>
              <a:t>25</a:t>
            </a:fld>
            <a:endParaRPr lang="en-US" altLang="zh-CN" sz="1200" smtClean="0">
              <a:solidFill>
                <a:schemeClr val="tx1"/>
              </a:solidFill>
              <a:latin typeface="Times New Roman" pitchFamily="18" charset="0"/>
            </a:endParaRPr>
          </a:p>
        </p:txBody>
      </p:sp>
      <p:sp>
        <p:nvSpPr>
          <p:cNvPr id="57347" name="Rectangle 2"/>
          <p:cNvSpPr>
            <a:spLocks noGrp="1" noRot="1" noChangeAspect="1" noChangeArrowheads="1" noTextEdit="1"/>
          </p:cNvSpPr>
          <p:nvPr>
            <p:ph type="sldImg"/>
          </p:nvPr>
        </p:nvSpPr>
        <p:spPr>
          <a:xfrm>
            <a:off x="1150938" y="692150"/>
            <a:ext cx="4556125" cy="3416300"/>
          </a:xfrm>
          <a:noFill/>
          <a:ln w="12700" cap="flat">
            <a:solidFill>
              <a:schemeClr val="tx1"/>
            </a:solidFill>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9767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626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614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664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834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5541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284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512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474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30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5025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5591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323850" y="44450"/>
            <a:ext cx="8569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zh-CN" altLang="en-US" sz="1800">
                <a:latin typeface="华文行楷" pitchFamily="2" charset="-122"/>
                <a:ea typeface="华文行楷" pitchFamily="2" charset="-122"/>
              </a:rPr>
              <a:t>第</a:t>
            </a:r>
            <a:r>
              <a:rPr lang="en-US" altLang="zh-CN" sz="1800">
                <a:latin typeface="华文行楷" pitchFamily="2" charset="-122"/>
                <a:ea typeface="华文行楷" pitchFamily="2" charset="-122"/>
              </a:rPr>
              <a:t>1</a:t>
            </a:r>
            <a:r>
              <a:rPr lang="zh-CN" altLang="en-US" sz="1800">
                <a:latin typeface="华文行楷" pitchFamily="2" charset="-122"/>
                <a:ea typeface="华文行楷" pitchFamily="2" charset="-122"/>
              </a:rPr>
              <a:t>章  电路的基本概念与基本定律</a:t>
            </a:r>
          </a:p>
        </p:txBody>
      </p:sp>
      <p:sp>
        <p:nvSpPr>
          <p:cNvPr id="1027" name="Line 8"/>
          <p:cNvSpPr>
            <a:spLocks noChangeShapeType="1"/>
          </p:cNvSpPr>
          <p:nvPr userDrawn="1"/>
        </p:nvSpPr>
        <p:spPr bwMode="auto">
          <a:xfrm>
            <a:off x="250825" y="404813"/>
            <a:ext cx="8637588" cy="0"/>
          </a:xfrm>
          <a:prstGeom prst="line">
            <a:avLst/>
          </a:prstGeom>
          <a:noFill/>
          <a:ln w="127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7.wmf"/><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782763" y="4635500"/>
            <a:ext cx="4783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zh-CN" altLang="en-US" sz="2800" b="1">
                <a:solidFill>
                  <a:schemeClr val="tx1"/>
                </a:solidFill>
                <a:latin typeface="Times New Roman" pitchFamily="18" charset="0"/>
                <a:ea typeface="楷体_GB2312" pitchFamily="49" charset="-122"/>
              </a:rPr>
              <a:t>主讲</a:t>
            </a:r>
            <a:r>
              <a:rPr lang="en-US" altLang="zh-CN" sz="2800" b="1">
                <a:solidFill>
                  <a:schemeClr val="tx1"/>
                </a:solidFill>
                <a:latin typeface="Times New Roman" pitchFamily="18" charset="0"/>
                <a:ea typeface="楷体_GB2312" pitchFamily="49" charset="-122"/>
              </a:rPr>
              <a:t>:</a:t>
            </a:r>
            <a:r>
              <a:rPr lang="zh-CN" altLang="en-US" sz="2800" b="1">
                <a:solidFill>
                  <a:schemeClr val="tx1"/>
                </a:solidFill>
                <a:latin typeface="Times New Roman" pitchFamily="18" charset="0"/>
                <a:ea typeface="楷体_GB2312" pitchFamily="49" charset="-122"/>
              </a:rPr>
              <a:t>杨红权</a:t>
            </a:r>
            <a:r>
              <a:rPr lang="en-US" altLang="zh-CN" sz="2800" b="1">
                <a:solidFill>
                  <a:schemeClr val="tx1"/>
                </a:solidFill>
                <a:latin typeface="Times New Roman" pitchFamily="18" charset="0"/>
                <a:ea typeface="楷体_GB2312" pitchFamily="49" charset="-122"/>
              </a:rPr>
              <a:t>(13995601650)</a:t>
            </a:r>
          </a:p>
        </p:txBody>
      </p:sp>
      <p:sp>
        <p:nvSpPr>
          <p:cNvPr id="10" name="矩形 9"/>
          <p:cNvSpPr/>
          <p:nvPr/>
        </p:nvSpPr>
        <p:spPr>
          <a:xfrm>
            <a:off x="365928" y="1170530"/>
            <a:ext cx="8375631" cy="2110786"/>
          </a:xfrm>
          <a:prstGeom prst="rect">
            <a:avLst/>
          </a:prstGeom>
          <a:noFill/>
        </p:spPr>
        <p:txBody>
          <a:bodyPr>
            <a:spAutoFit/>
          </a:bodyPr>
          <a:lstStyle/>
          <a:p>
            <a:pPr algn="ctr">
              <a:defRPr/>
            </a:pPr>
            <a:r>
              <a:rPr lang="zh-CN" altLang="en-US" sz="9600" b="1" kern="10" dirty="0">
                <a:ln w="9525" cap="sq">
                  <a:solidFill>
                    <a:schemeClr val="tx2"/>
                  </a:solid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隶书"/>
                <a:ea typeface="隶书"/>
              </a:rPr>
              <a:t>电路原理</a:t>
            </a:r>
          </a:p>
        </p:txBody>
      </p:sp>
      <p:graphicFrame>
        <p:nvGraphicFramePr>
          <p:cNvPr id="2052" name="Object 7"/>
          <p:cNvGraphicFramePr>
            <a:graphicFrameLocks noChangeAspect="1"/>
          </p:cNvGraphicFramePr>
          <p:nvPr/>
        </p:nvGraphicFramePr>
        <p:xfrm>
          <a:off x="5537200" y="4113213"/>
          <a:ext cx="2490788" cy="1620837"/>
        </p:xfrm>
        <a:graphic>
          <a:graphicData uri="http://schemas.openxmlformats.org/presentationml/2006/ole">
            <mc:AlternateContent xmlns:mc="http://schemas.openxmlformats.org/markup-compatibility/2006">
              <mc:Choice xmlns:v="urn:schemas-microsoft-com:vml" Requires="v">
                <p:oleObj spid="_x0000_s2055" name="剪辑" r:id="rId4" imgW="7048500" imgH="4586288" progId="MS_ClipArt_Gallery.2">
                  <p:embed/>
                </p:oleObj>
              </mc:Choice>
              <mc:Fallback>
                <p:oleObj name="剪辑" r:id="rId4" imgW="7048500" imgH="4586288"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r="-4443" b="1021"/>
                      <a:stretch>
                        <a:fillRect/>
                      </a:stretch>
                    </p:blipFill>
                    <p:spPr bwMode="auto">
                      <a:xfrm>
                        <a:off x="5537200" y="4113213"/>
                        <a:ext cx="2490788"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5"/>
          <p:cNvSpPr>
            <a:spLocks noChangeArrowheads="1"/>
          </p:cNvSpPr>
          <p:nvPr/>
        </p:nvSpPr>
        <p:spPr bwMode="auto">
          <a:xfrm>
            <a:off x="409575" y="1689100"/>
            <a:ext cx="8277225" cy="420688"/>
          </a:xfrm>
          <a:prstGeom prst="rect">
            <a:avLst/>
          </a:prstGeom>
          <a:noFill/>
          <a:ln w="9525">
            <a:noFill/>
            <a:miter lim="800000"/>
            <a:headEnd/>
            <a:tailEnd/>
          </a:ln>
          <a:effectLst/>
        </p:spPr>
        <p:txBody>
          <a:bodyPr>
            <a:spAutoFit/>
          </a:bodyPr>
          <a:lstStyle/>
          <a:p>
            <a:pPr>
              <a:lnSpc>
                <a:spcPct val="90000"/>
              </a:lnSpc>
              <a:spcBef>
                <a:spcPct val="25000"/>
              </a:spcBef>
              <a:defRPr/>
            </a:pPr>
            <a:r>
              <a:rPr lang="en-US" altLang="zh-CN" b="1">
                <a:effectLst>
                  <a:outerShdw blurRad="38100" dist="38100" dir="2700000" algn="tl">
                    <a:srgbClr val="C0C0C0"/>
                  </a:outerShdw>
                </a:effectLst>
                <a:latin typeface="Times New Roman" pitchFamily="18" charset="0"/>
                <a:ea typeface="楷体_GB2312" pitchFamily="49" charset="-122"/>
              </a:rPr>
              <a:t> (1).</a:t>
            </a:r>
            <a:r>
              <a:rPr lang="zh-CN" altLang="en-US" b="1">
                <a:effectLst>
                  <a:outerShdw blurRad="38100" dist="38100" dir="2700000" algn="tl">
                    <a:srgbClr val="C0C0C0"/>
                  </a:outerShdw>
                </a:effectLst>
                <a:latin typeface="Times New Roman" pitchFamily="18" charset="0"/>
                <a:ea typeface="楷体_GB2312" pitchFamily="49" charset="-122"/>
              </a:rPr>
              <a:t>实现电能的传输、分配与转换                </a:t>
            </a:r>
          </a:p>
        </p:txBody>
      </p:sp>
      <p:sp>
        <p:nvSpPr>
          <p:cNvPr id="118818" name="Text Box 34"/>
          <p:cNvSpPr txBox="1">
            <a:spLocks noChangeArrowheads="1"/>
          </p:cNvSpPr>
          <p:nvPr/>
        </p:nvSpPr>
        <p:spPr bwMode="auto">
          <a:xfrm>
            <a:off x="519113" y="814388"/>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rgbClr val="000000"/>
                </a:solidFill>
                <a:latin typeface="Times New Roman" pitchFamily="18" charset="0"/>
                <a:ea typeface="楷体_GB2312" pitchFamily="49" charset="-122"/>
              </a:rPr>
              <a:t>1.</a:t>
            </a:r>
            <a:r>
              <a:rPr lang="zh-CN" altLang="en-US" b="1">
                <a:solidFill>
                  <a:srgbClr val="000000"/>
                </a:solidFill>
                <a:latin typeface="Times New Roman" pitchFamily="18" charset="0"/>
                <a:ea typeface="楷体_GB2312" pitchFamily="49" charset="-122"/>
              </a:rPr>
              <a:t>电路的功能</a:t>
            </a:r>
            <a:r>
              <a:rPr lang="en-US" altLang="zh-CN" b="1">
                <a:solidFill>
                  <a:srgbClr val="000000"/>
                </a:solidFill>
                <a:latin typeface="Times New Roman" pitchFamily="18" charset="0"/>
                <a:ea typeface="楷体_GB2312" pitchFamily="49" charset="-122"/>
              </a:rPr>
              <a:t>:</a:t>
            </a:r>
            <a:r>
              <a:rPr kumimoji="0" lang="zh-CN" altLang="en-US" b="1">
                <a:solidFill>
                  <a:srgbClr val="000000"/>
                </a:solidFill>
                <a:latin typeface="Times New Roman" pitchFamily="18" charset="0"/>
                <a:ea typeface="楷体_GB2312" pitchFamily="49" charset="-122"/>
              </a:rPr>
              <a:t>电能的传输和转换及电信号的传递和处理：</a:t>
            </a:r>
          </a:p>
        </p:txBody>
      </p:sp>
      <p:grpSp>
        <p:nvGrpSpPr>
          <p:cNvPr id="2" name="组合 87"/>
          <p:cNvGrpSpPr>
            <a:grpSpLocks/>
          </p:cNvGrpSpPr>
          <p:nvPr/>
        </p:nvGrpSpPr>
        <p:grpSpPr bwMode="auto">
          <a:xfrm>
            <a:off x="1073150" y="2401888"/>
            <a:ext cx="7369175" cy="3619500"/>
            <a:chOff x="1073108" y="2678117"/>
            <a:chExt cx="7369270" cy="3619520"/>
          </a:xfrm>
        </p:grpSpPr>
        <p:sp>
          <p:nvSpPr>
            <p:cNvPr id="11269" name="矩形 32"/>
            <p:cNvSpPr>
              <a:spLocks noChangeArrowheads="1"/>
            </p:cNvSpPr>
            <p:nvPr/>
          </p:nvSpPr>
          <p:spPr bwMode="auto">
            <a:xfrm>
              <a:off x="2600303" y="4071950"/>
              <a:ext cx="1314467" cy="860429"/>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p>
              <a:r>
                <a:rPr lang="zh-CN" altLang="en-US" b="1">
                  <a:solidFill>
                    <a:srgbClr val="000000"/>
                  </a:solidFill>
                  <a:latin typeface="Times New Roman" pitchFamily="18" charset="0"/>
                  <a:ea typeface="楷体_GB2312" pitchFamily="49" charset="-122"/>
                </a:rPr>
                <a:t> 升压</a:t>
              </a:r>
              <a:endParaRPr lang="en-US" altLang="zh-CN" b="1">
                <a:solidFill>
                  <a:srgbClr val="000000"/>
                </a:solidFill>
                <a:latin typeface="Times New Roman" pitchFamily="18" charset="0"/>
                <a:ea typeface="楷体_GB2312" pitchFamily="49" charset="-122"/>
              </a:endParaRPr>
            </a:p>
            <a:p>
              <a:r>
                <a:rPr lang="zh-CN" altLang="en-US" b="1">
                  <a:solidFill>
                    <a:srgbClr val="000000"/>
                  </a:solidFill>
                  <a:latin typeface="Times New Roman" pitchFamily="18" charset="0"/>
                  <a:ea typeface="楷体_GB2312" pitchFamily="49" charset="-122"/>
                </a:rPr>
                <a:t>变压器</a:t>
              </a:r>
            </a:p>
          </p:txBody>
        </p:sp>
        <p:sp>
          <p:nvSpPr>
            <p:cNvPr id="11270" name="矩形 34"/>
            <p:cNvSpPr>
              <a:spLocks noChangeArrowheads="1"/>
            </p:cNvSpPr>
            <p:nvPr/>
          </p:nvSpPr>
          <p:spPr bwMode="auto">
            <a:xfrm>
              <a:off x="5229237" y="4071950"/>
              <a:ext cx="1314467" cy="860429"/>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p>
              <a:r>
                <a:rPr lang="zh-CN" altLang="en-US" b="1">
                  <a:solidFill>
                    <a:srgbClr val="000000"/>
                  </a:solidFill>
                  <a:latin typeface="Times New Roman" pitchFamily="18" charset="0"/>
                  <a:ea typeface="楷体_GB2312" pitchFamily="49" charset="-122"/>
                </a:rPr>
                <a:t> 降压</a:t>
              </a:r>
              <a:endParaRPr lang="en-US" altLang="zh-CN" b="1">
                <a:solidFill>
                  <a:srgbClr val="000000"/>
                </a:solidFill>
                <a:latin typeface="Times New Roman" pitchFamily="18" charset="0"/>
                <a:ea typeface="楷体_GB2312" pitchFamily="49" charset="-122"/>
              </a:endParaRPr>
            </a:p>
            <a:p>
              <a:r>
                <a:rPr lang="zh-CN" altLang="en-US" b="1">
                  <a:solidFill>
                    <a:srgbClr val="000000"/>
                  </a:solidFill>
                  <a:latin typeface="Times New Roman" pitchFamily="18" charset="0"/>
                  <a:ea typeface="楷体_GB2312" pitchFamily="49" charset="-122"/>
                </a:rPr>
                <a:t>变压器</a:t>
              </a:r>
            </a:p>
          </p:txBody>
        </p:sp>
        <p:cxnSp>
          <p:nvCxnSpPr>
            <p:cNvPr id="11271" name="直接箭头连接符 36"/>
            <p:cNvCxnSpPr>
              <a:cxnSpLocks noChangeShapeType="1"/>
            </p:cNvCxnSpPr>
            <p:nvPr/>
          </p:nvCxnSpPr>
          <p:spPr bwMode="auto">
            <a:xfrm>
              <a:off x="3914766" y="4522802"/>
              <a:ext cx="1277955" cy="1588"/>
            </a:xfrm>
            <a:prstGeom prst="straightConnector1">
              <a:avLst/>
            </a:prstGeom>
            <a:noFill/>
            <a:ln w="3810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11272" name="矩形 37"/>
            <p:cNvSpPr>
              <a:spLocks noChangeArrowheads="1"/>
            </p:cNvSpPr>
            <p:nvPr/>
          </p:nvSpPr>
          <p:spPr bwMode="auto">
            <a:xfrm>
              <a:off x="7127911" y="3748098"/>
              <a:ext cx="1314467" cy="1590684"/>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p>
              <a:r>
                <a:rPr lang="zh-CN" altLang="en-US" b="1">
                  <a:solidFill>
                    <a:srgbClr val="000000"/>
                  </a:solidFill>
                  <a:latin typeface="Times New Roman" pitchFamily="18" charset="0"/>
                  <a:ea typeface="楷体_GB2312" pitchFamily="49" charset="-122"/>
                </a:rPr>
                <a:t> 电灯</a:t>
              </a:r>
              <a:endParaRPr lang="en-US" altLang="zh-CN" b="1">
                <a:solidFill>
                  <a:srgbClr val="000000"/>
                </a:solidFill>
                <a:latin typeface="Times New Roman" pitchFamily="18" charset="0"/>
                <a:ea typeface="楷体_GB2312" pitchFamily="49" charset="-122"/>
              </a:endParaRPr>
            </a:p>
            <a:p>
              <a:r>
                <a:rPr lang="zh-CN" altLang="en-US" b="1">
                  <a:solidFill>
                    <a:srgbClr val="000000"/>
                  </a:solidFill>
                  <a:latin typeface="Times New Roman" pitchFamily="18" charset="0"/>
                  <a:ea typeface="楷体_GB2312" pitchFamily="49" charset="-122"/>
                </a:rPr>
                <a:t>电动机</a:t>
              </a:r>
              <a:endParaRPr lang="en-US" altLang="zh-CN" b="1">
                <a:solidFill>
                  <a:srgbClr val="000000"/>
                </a:solidFill>
                <a:latin typeface="Times New Roman" pitchFamily="18" charset="0"/>
                <a:ea typeface="楷体_GB2312" pitchFamily="49" charset="-122"/>
              </a:endParaRPr>
            </a:p>
            <a:p>
              <a:r>
                <a:rPr lang="zh-CN" altLang="en-US" b="1">
                  <a:solidFill>
                    <a:srgbClr val="000000"/>
                  </a:solidFill>
                  <a:latin typeface="Times New Roman" pitchFamily="18" charset="0"/>
                  <a:ea typeface="楷体_GB2312" pitchFamily="49" charset="-122"/>
                </a:rPr>
                <a:t> 电炉</a:t>
              </a:r>
              <a:endParaRPr lang="en-US" altLang="zh-CN" b="1">
                <a:solidFill>
                  <a:srgbClr val="000000"/>
                </a:solidFill>
                <a:latin typeface="Times New Roman" pitchFamily="18" charset="0"/>
                <a:ea typeface="楷体_GB2312" pitchFamily="49" charset="-122"/>
              </a:endParaRPr>
            </a:p>
            <a:p>
              <a:r>
                <a:rPr lang="en-US" altLang="zh-CN" b="1">
                  <a:solidFill>
                    <a:srgbClr val="000000"/>
                  </a:solidFill>
                  <a:latin typeface="Times New Roman" pitchFamily="18" charset="0"/>
                  <a:ea typeface="楷体_GB2312" pitchFamily="49" charset="-122"/>
                </a:rPr>
                <a:t>  …</a:t>
              </a:r>
              <a:endParaRPr lang="zh-CN" altLang="en-US" b="1">
                <a:solidFill>
                  <a:srgbClr val="000000"/>
                </a:solidFill>
                <a:latin typeface="Times New Roman" pitchFamily="18" charset="0"/>
                <a:ea typeface="楷体_GB2312" pitchFamily="49" charset="-122"/>
              </a:endParaRPr>
            </a:p>
          </p:txBody>
        </p:sp>
        <p:cxnSp>
          <p:nvCxnSpPr>
            <p:cNvPr id="11273" name="直接箭头连接符 46"/>
            <p:cNvCxnSpPr>
              <a:cxnSpLocks noChangeShapeType="1"/>
            </p:cNvCxnSpPr>
            <p:nvPr/>
          </p:nvCxnSpPr>
          <p:spPr bwMode="auto">
            <a:xfrm>
              <a:off x="2016090" y="4522802"/>
              <a:ext cx="584208" cy="15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4" name="直接箭头连接符 47"/>
            <p:cNvCxnSpPr>
              <a:cxnSpLocks noChangeShapeType="1"/>
            </p:cNvCxnSpPr>
            <p:nvPr/>
          </p:nvCxnSpPr>
          <p:spPr bwMode="auto">
            <a:xfrm>
              <a:off x="6543702" y="4560903"/>
              <a:ext cx="584208" cy="15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75" name="Oval 22"/>
            <p:cNvSpPr>
              <a:spLocks noChangeArrowheads="1"/>
            </p:cNvSpPr>
            <p:nvPr/>
          </p:nvSpPr>
          <p:spPr bwMode="auto">
            <a:xfrm>
              <a:off x="1073108" y="4092590"/>
              <a:ext cx="942982" cy="906469"/>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nchorCtr="1"/>
            <a:lstStyle/>
            <a:p>
              <a:r>
                <a:rPr lang="zh-CN" altLang="en-US" b="1">
                  <a:solidFill>
                    <a:srgbClr val="000000"/>
                  </a:solidFill>
                  <a:latin typeface="Times New Roman" pitchFamily="18" charset="0"/>
                  <a:ea typeface="楷体_GB2312" pitchFamily="49" charset="-122"/>
                </a:rPr>
                <a:t>发电机</a:t>
              </a:r>
              <a:endParaRPr lang="zh-CN" altLang="zh-CN" b="1">
                <a:solidFill>
                  <a:srgbClr val="000000"/>
                </a:solidFill>
                <a:latin typeface="Times New Roman" pitchFamily="18" charset="0"/>
                <a:ea typeface="楷体_GB2312" pitchFamily="49" charset="-122"/>
              </a:endParaRPr>
            </a:p>
          </p:txBody>
        </p:sp>
        <p:sp>
          <p:nvSpPr>
            <p:cNvPr id="11276" name="TextBox 50"/>
            <p:cNvSpPr txBox="1">
              <a:spLocks noChangeArrowheads="1"/>
            </p:cNvSpPr>
            <p:nvPr/>
          </p:nvSpPr>
          <p:spPr bwMode="auto">
            <a:xfrm>
              <a:off x="4024309" y="3989399"/>
              <a:ext cx="1314467"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传输线</a:t>
              </a:r>
            </a:p>
          </p:txBody>
        </p:sp>
        <p:sp>
          <p:nvSpPr>
            <p:cNvPr id="82" name="AutoShape 9"/>
            <p:cNvSpPr>
              <a:spLocks noChangeArrowheads="1"/>
            </p:cNvSpPr>
            <p:nvPr/>
          </p:nvSpPr>
          <p:spPr bwMode="auto">
            <a:xfrm>
              <a:off x="1103271" y="2698754"/>
              <a:ext cx="1643083" cy="787404"/>
            </a:xfrm>
            <a:prstGeom prst="wedgeRoundRectCallout">
              <a:avLst>
                <a:gd name="adj1" fmla="val -21133"/>
                <a:gd name="adj2" fmla="val 121154"/>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  </a:t>
              </a:r>
              <a:r>
                <a:rPr lang="zh-CN" altLang="en-US" b="1">
                  <a:latin typeface="Times New Roman" pitchFamily="18" charset="0"/>
                  <a:ea typeface="楷体_GB2312" pitchFamily="49" charset="-122"/>
                </a:rPr>
                <a:t>电源：</a:t>
              </a:r>
              <a:endParaRPr lang="en-US" altLang="zh-CN" b="1">
                <a:latin typeface="Times New Roman" pitchFamily="18" charset="0"/>
                <a:ea typeface="楷体_GB2312" pitchFamily="49" charset="-122"/>
              </a:endParaRPr>
            </a:p>
            <a:p>
              <a:pPr algn="ctr">
                <a:spcBef>
                  <a:spcPct val="2000"/>
                </a:spcBef>
                <a:defRPr/>
              </a:pPr>
              <a:r>
                <a:rPr lang="zh-CN" altLang="en-US" b="1">
                  <a:solidFill>
                    <a:srgbClr val="000000"/>
                  </a:solidFill>
                  <a:latin typeface="Times New Roman" pitchFamily="18" charset="0"/>
                  <a:ea typeface="楷体_GB2312" pitchFamily="49" charset="-122"/>
                </a:rPr>
                <a:t>提供电能</a:t>
              </a:r>
              <a:endParaRPr lang="en-US" altLang="zh-CN" b="1">
                <a:solidFill>
                  <a:srgbClr val="000000"/>
                </a:solidFill>
                <a:latin typeface="Times New Roman" pitchFamily="18" charset="0"/>
                <a:ea typeface="楷体_GB2312" pitchFamily="49" charset="-122"/>
              </a:endParaRPr>
            </a:p>
          </p:txBody>
        </p:sp>
        <p:sp>
          <p:nvSpPr>
            <p:cNvPr id="84" name="AutoShape 9"/>
            <p:cNvSpPr>
              <a:spLocks noChangeArrowheads="1"/>
            </p:cNvSpPr>
            <p:nvPr/>
          </p:nvSpPr>
          <p:spPr bwMode="auto">
            <a:xfrm>
              <a:off x="2928920" y="5510233"/>
              <a:ext cx="3432219" cy="787404"/>
            </a:xfrm>
            <a:prstGeom prst="wedgeRoundRectCallout">
              <a:avLst>
                <a:gd name="adj1" fmla="val -5195"/>
                <a:gd name="adj2" fmla="val -81581"/>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latin typeface="Times New Roman" pitchFamily="18" charset="0"/>
                  <a:ea typeface="楷体_GB2312" pitchFamily="49" charset="-122"/>
                </a:rPr>
                <a:t>中间环节：</a:t>
              </a:r>
              <a:endParaRPr lang="en-US" altLang="zh-CN" b="1">
                <a:latin typeface="Times New Roman" pitchFamily="18" charset="0"/>
                <a:ea typeface="楷体_GB2312" pitchFamily="49" charset="-122"/>
              </a:endParaRPr>
            </a:p>
            <a:p>
              <a:pPr algn="ctr">
                <a:spcBef>
                  <a:spcPct val="2000"/>
                </a:spcBef>
                <a:defRPr/>
              </a:pPr>
              <a:r>
                <a:rPr lang="zh-CN" altLang="en-US" b="1">
                  <a:solidFill>
                    <a:srgbClr val="000000"/>
                  </a:solidFill>
                  <a:latin typeface="Times New Roman" pitchFamily="18" charset="0"/>
                  <a:ea typeface="楷体_GB2312" pitchFamily="49" charset="-122"/>
                </a:rPr>
                <a:t>传递、分配和控制电能</a:t>
              </a:r>
              <a:endParaRPr lang="en-US" altLang="zh-CN" b="1">
                <a:solidFill>
                  <a:srgbClr val="000000"/>
                </a:solidFill>
                <a:latin typeface="Times New Roman" pitchFamily="18" charset="0"/>
                <a:ea typeface="楷体_GB2312" pitchFamily="49" charset="-122"/>
              </a:endParaRPr>
            </a:p>
          </p:txBody>
        </p:sp>
        <p:sp>
          <p:nvSpPr>
            <p:cNvPr id="85" name="AutoShape 9"/>
            <p:cNvSpPr>
              <a:spLocks noChangeArrowheads="1"/>
            </p:cNvSpPr>
            <p:nvPr/>
          </p:nvSpPr>
          <p:spPr bwMode="auto">
            <a:xfrm>
              <a:off x="6324626" y="2678117"/>
              <a:ext cx="1643084" cy="787404"/>
            </a:xfrm>
            <a:prstGeom prst="wedgeRoundRectCallout">
              <a:avLst>
                <a:gd name="adj1" fmla="val 41120"/>
                <a:gd name="adj2" fmla="val 83757"/>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  </a:t>
              </a:r>
              <a:r>
                <a:rPr lang="zh-CN" altLang="en-US" b="1">
                  <a:latin typeface="Times New Roman" pitchFamily="18" charset="0"/>
                  <a:ea typeface="楷体_GB2312" pitchFamily="49" charset="-122"/>
                </a:rPr>
                <a:t>负载：</a:t>
              </a:r>
              <a:endParaRPr lang="en-US" altLang="zh-CN" b="1">
                <a:latin typeface="Times New Roman" pitchFamily="18" charset="0"/>
                <a:ea typeface="楷体_GB2312" pitchFamily="49" charset="-122"/>
              </a:endParaRPr>
            </a:p>
            <a:p>
              <a:pPr algn="ctr">
                <a:spcBef>
                  <a:spcPct val="2000"/>
                </a:spcBef>
                <a:defRPr/>
              </a:pPr>
              <a:r>
                <a:rPr lang="zh-CN" altLang="en-US" b="1">
                  <a:solidFill>
                    <a:srgbClr val="000000"/>
                  </a:solidFill>
                  <a:latin typeface="Times New Roman" pitchFamily="18" charset="0"/>
                  <a:ea typeface="楷体_GB2312" pitchFamily="49" charset="-122"/>
                </a:rPr>
                <a:t>取用电能</a:t>
              </a:r>
              <a:endParaRPr lang="en-US" altLang="zh-CN" b="1">
                <a:solidFill>
                  <a:srgbClr val="000000"/>
                </a:solidFill>
                <a:latin typeface="Times New Roman" pitchFamily="18" charset="0"/>
                <a:ea typeface="楷体_GB2312" pitchFamily="49" charset="-122"/>
              </a:endParaRPr>
            </a:p>
          </p:txBody>
        </p:sp>
        <p:sp>
          <p:nvSpPr>
            <p:cNvPr id="11280" name="AutoShape 49"/>
            <p:cNvSpPr>
              <a:spLocks/>
            </p:cNvSpPr>
            <p:nvPr/>
          </p:nvSpPr>
          <p:spPr bwMode="auto">
            <a:xfrm rot="-5400000">
              <a:off x="4381500" y="3917976"/>
              <a:ext cx="381000" cy="2438400"/>
            </a:xfrm>
            <a:prstGeom prst="leftBrace">
              <a:avLst>
                <a:gd name="adj1" fmla="val 53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b="1">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8789"/>
                                        </p:tgtEl>
                                        <p:attrNameLst>
                                          <p:attrName>style.visibility</p:attrName>
                                        </p:attrNameLst>
                                      </p:cBhvr>
                                      <p:to>
                                        <p:strVal val="visible"/>
                                      </p:to>
                                    </p:set>
                                    <p:animEffect transition="in" filter="wipe(left)">
                                      <p:cBhvr>
                                        <p:cTn id="11" dur="500"/>
                                        <p:tgtEl>
                                          <p:spTgt spid="1187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8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81" name="Rectangle 49"/>
          <p:cNvSpPr>
            <a:spLocks noChangeArrowheads="1"/>
          </p:cNvSpPr>
          <p:nvPr/>
        </p:nvSpPr>
        <p:spPr bwMode="auto">
          <a:xfrm>
            <a:off x="457200" y="5559425"/>
            <a:ext cx="8350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电源或信号源的电压或电流称为激励，它推动电路工作；由激励所产生的电压和电流称为响应。</a:t>
            </a:r>
          </a:p>
        </p:txBody>
      </p:sp>
      <p:sp>
        <p:nvSpPr>
          <p:cNvPr id="50" name="Rectangle 6"/>
          <p:cNvSpPr>
            <a:spLocks noChangeArrowheads="1"/>
          </p:cNvSpPr>
          <p:nvPr/>
        </p:nvSpPr>
        <p:spPr bwMode="auto">
          <a:xfrm>
            <a:off x="373063" y="779463"/>
            <a:ext cx="7869237" cy="457200"/>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latin typeface="Times New Roman" pitchFamily="18" charset="0"/>
                <a:ea typeface="楷体_GB2312" pitchFamily="49" charset="-122"/>
              </a:rPr>
              <a:t>(2).</a:t>
            </a:r>
            <a:r>
              <a:rPr lang="zh-CN" altLang="en-US" b="1">
                <a:effectLst>
                  <a:outerShdw blurRad="38100" dist="38100" dir="2700000" algn="tl">
                    <a:srgbClr val="C0C0C0"/>
                  </a:outerShdw>
                </a:effectLst>
                <a:latin typeface="Times New Roman" pitchFamily="18" charset="0"/>
                <a:ea typeface="楷体_GB2312" pitchFamily="49" charset="-122"/>
              </a:rPr>
              <a:t>实现信号的传递与处理</a:t>
            </a:r>
          </a:p>
        </p:txBody>
      </p:sp>
      <p:grpSp>
        <p:nvGrpSpPr>
          <p:cNvPr id="2" name="组合 91"/>
          <p:cNvGrpSpPr>
            <a:grpSpLocks/>
          </p:cNvGrpSpPr>
          <p:nvPr/>
        </p:nvGrpSpPr>
        <p:grpSpPr bwMode="auto">
          <a:xfrm>
            <a:off x="1358900" y="1752600"/>
            <a:ext cx="6608763" cy="3254375"/>
            <a:chOff x="1358856" y="1217597"/>
            <a:chExt cx="6608853" cy="3254390"/>
          </a:xfrm>
        </p:grpSpPr>
        <p:sp>
          <p:nvSpPr>
            <p:cNvPr id="120841" name="AutoShape 9"/>
            <p:cNvSpPr>
              <a:spLocks noChangeArrowheads="1"/>
            </p:cNvSpPr>
            <p:nvPr/>
          </p:nvSpPr>
          <p:spPr bwMode="auto">
            <a:xfrm>
              <a:off x="1358856" y="1217597"/>
              <a:ext cx="1255730" cy="787404"/>
            </a:xfrm>
            <a:prstGeom prst="wedgeRoundRectCallout">
              <a:avLst>
                <a:gd name="adj1" fmla="val 84984"/>
                <a:gd name="adj2" fmla="val 184140"/>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信号源</a:t>
              </a:r>
              <a:endParaRPr lang="en-US" altLang="zh-CN" b="1">
                <a:solidFill>
                  <a:srgbClr val="000000"/>
                </a:solidFill>
                <a:latin typeface="Times New Roman" pitchFamily="18" charset="0"/>
                <a:ea typeface="楷体_GB2312" pitchFamily="49" charset="-122"/>
              </a:endParaRPr>
            </a:p>
          </p:txBody>
        </p:sp>
        <p:grpSp>
          <p:nvGrpSpPr>
            <p:cNvPr id="12294" name="Group 8"/>
            <p:cNvGrpSpPr>
              <a:grpSpLocks/>
            </p:cNvGrpSpPr>
            <p:nvPr/>
          </p:nvGrpSpPr>
          <p:grpSpPr bwMode="auto">
            <a:xfrm>
              <a:off x="3098788" y="2881305"/>
              <a:ext cx="487363" cy="468313"/>
              <a:chOff x="3648" y="2824"/>
              <a:chExt cx="384" cy="369"/>
            </a:xfrm>
          </p:grpSpPr>
          <p:sp>
            <p:nvSpPr>
              <p:cNvPr id="12308" name="Oval 9"/>
              <p:cNvSpPr>
                <a:spLocks noChangeArrowheads="1"/>
              </p:cNvSpPr>
              <p:nvPr/>
            </p:nvSpPr>
            <p:spPr bwMode="auto">
              <a:xfrm>
                <a:off x="3696" y="2832"/>
                <a:ext cx="336" cy="33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12309" name="Rectangle 10"/>
              <p:cNvSpPr>
                <a:spLocks noChangeArrowheads="1"/>
              </p:cNvSpPr>
              <p:nvPr/>
            </p:nvSpPr>
            <p:spPr bwMode="auto">
              <a:xfrm>
                <a:off x="3648" y="2824"/>
                <a:ext cx="48" cy="36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grpSp>
        <p:grpSp>
          <p:nvGrpSpPr>
            <p:cNvPr id="12295" name="Group 11"/>
            <p:cNvGrpSpPr>
              <a:grpSpLocks/>
            </p:cNvGrpSpPr>
            <p:nvPr/>
          </p:nvGrpSpPr>
          <p:grpSpPr bwMode="auto">
            <a:xfrm>
              <a:off x="6032532" y="2790826"/>
              <a:ext cx="344489" cy="565150"/>
              <a:chOff x="2496" y="3216"/>
              <a:chExt cx="217" cy="356"/>
            </a:xfrm>
          </p:grpSpPr>
          <p:sp>
            <p:nvSpPr>
              <p:cNvPr id="12306" name="Rectangle 12"/>
              <p:cNvSpPr>
                <a:spLocks noChangeArrowheads="1"/>
              </p:cNvSpPr>
              <p:nvPr/>
            </p:nvSpPr>
            <p:spPr bwMode="auto">
              <a:xfrm>
                <a:off x="2496" y="3291"/>
                <a:ext cx="55" cy="21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12307" name="AutoShape 13"/>
              <p:cNvSpPr>
                <a:spLocks noChangeArrowheads="1"/>
              </p:cNvSpPr>
              <p:nvPr/>
            </p:nvSpPr>
            <p:spPr bwMode="auto">
              <a:xfrm rot="5400000">
                <a:off x="2461" y="3320"/>
                <a:ext cx="356" cy="148"/>
              </a:xfrm>
              <a:custGeom>
                <a:avLst/>
                <a:gdLst>
                  <a:gd name="T0" fmla="*/ 5 w 21600"/>
                  <a:gd name="T1" fmla="*/ 1 h 21600"/>
                  <a:gd name="T2" fmla="*/ 3 w 21600"/>
                  <a:gd name="T3" fmla="*/ 1 h 21600"/>
                  <a:gd name="T4" fmla="*/ 1 w 21600"/>
                  <a:gd name="T5" fmla="*/ 1 h 21600"/>
                  <a:gd name="T6" fmla="*/ 3 w 21600"/>
                  <a:gd name="T7" fmla="*/ 0 h 21600"/>
                  <a:gd name="T8" fmla="*/ 0 60000 65536"/>
                  <a:gd name="T9" fmla="*/ 0 60000 65536"/>
                  <a:gd name="T10" fmla="*/ 0 60000 65536"/>
                  <a:gd name="T11" fmla="*/ 0 60000 65536"/>
                  <a:gd name="T12" fmla="*/ 4490 w 21600"/>
                  <a:gd name="T13" fmla="*/ 4524 h 21600"/>
                  <a:gd name="T14" fmla="*/ 17110 w 21600"/>
                  <a:gd name="T15" fmla="*/ 1707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p>
            </p:txBody>
          </p:sp>
        </p:grpSp>
        <p:sp>
          <p:nvSpPr>
            <p:cNvPr id="12296" name="矩形 53"/>
            <p:cNvSpPr>
              <a:spLocks noChangeArrowheads="1"/>
            </p:cNvSpPr>
            <p:nvPr/>
          </p:nvSpPr>
          <p:spPr bwMode="auto">
            <a:xfrm>
              <a:off x="4133844" y="2828917"/>
              <a:ext cx="1314468" cy="495302"/>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p>
              <a:r>
                <a:rPr lang="zh-CN" altLang="en-US" b="1">
                  <a:solidFill>
                    <a:srgbClr val="000000"/>
                  </a:solidFill>
                  <a:latin typeface="Times New Roman" pitchFamily="18" charset="0"/>
                  <a:ea typeface="楷体_GB2312" pitchFamily="49" charset="-122"/>
                </a:rPr>
                <a:t>放大器</a:t>
              </a:r>
            </a:p>
          </p:txBody>
        </p:sp>
        <p:cxnSp>
          <p:nvCxnSpPr>
            <p:cNvPr id="12297" name="直接箭头连接符 54"/>
            <p:cNvCxnSpPr>
              <a:cxnSpLocks noChangeShapeType="1"/>
            </p:cNvCxnSpPr>
            <p:nvPr/>
          </p:nvCxnSpPr>
          <p:spPr bwMode="auto">
            <a:xfrm>
              <a:off x="5448312" y="3063870"/>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8" name="TextBox 55"/>
            <p:cNvSpPr txBox="1">
              <a:spLocks noChangeArrowheads="1"/>
            </p:cNvSpPr>
            <p:nvPr/>
          </p:nvSpPr>
          <p:spPr bwMode="auto">
            <a:xfrm>
              <a:off x="5630877" y="2260590"/>
              <a:ext cx="1314468" cy="457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扬声器</a:t>
              </a:r>
            </a:p>
          </p:txBody>
        </p:sp>
        <p:sp>
          <p:nvSpPr>
            <p:cNvPr id="12299" name="TextBox 56"/>
            <p:cNvSpPr txBox="1">
              <a:spLocks noChangeArrowheads="1"/>
            </p:cNvSpPr>
            <p:nvPr/>
          </p:nvSpPr>
          <p:spPr bwMode="auto">
            <a:xfrm>
              <a:off x="2965428" y="2273290"/>
              <a:ext cx="1022364" cy="457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话筒</a:t>
              </a:r>
            </a:p>
          </p:txBody>
        </p:sp>
        <p:cxnSp>
          <p:nvCxnSpPr>
            <p:cNvPr id="12300" name="直接箭头连接符 57"/>
            <p:cNvCxnSpPr>
              <a:cxnSpLocks noChangeShapeType="1"/>
            </p:cNvCxnSpPr>
            <p:nvPr/>
          </p:nvCxnSpPr>
          <p:spPr bwMode="auto">
            <a:xfrm>
              <a:off x="3586149" y="3100383"/>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3" name="AutoShape 9"/>
            <p:cNvSpPr>
              <a:spLocks noChangeArrowheads="1"/>
            </p:cNvSpPr>
            <p:nvPr/>
          </p:nvSpPr>
          <p:spPr bwMode="auto">
            <a:xfrm>
              <a:off x="4900617" y="1238235"/>
              <a:ext cx="3067092" cy="787404"/>
            </a:xfrm>
            <a:prstGeom prst="wedgeRoundRectCallout">
              <a:avLst>
                <a:gd name="adj1" fmla="val -52812"/>
                <a:gd name="adj2" fmla="val 152646"/>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信号处理：</a:t>
              </a:r>
              <a:endParaRPr lang="en-US" altLang="zh-CN" b="1">
                <a:solidFill>
                  <a:srgbClr val="000000"/>
                </a:solidFill>
                <a:latin typeface="Times New Roman" pitchFamily="18" charset="0"/>
                <a:ea typeface="楷体_GB2312" pitchFamily="49" charset="-122"/>
              </a:endParaRPr>
            </a:p>
            <a:p>
              <a:pPr algn="ctr">
                <a:spcBef>
                  <a:spcPct val="2000"/>
                </a:spcBef>
                <a:defRPr/>
              </a:pPr>
              <a:r>
                <a:rPr lang="zh-CN" altLang="en-US" b="1">
                  <a:solidFill>
                    <a:srgbClr val="000000"/>
                  </a:solidFill>
                  <a:latin typeface="Times New Roman" pitchFamily="18" charset="0"/>
                  <a:ea typeface="楷体_GB2312" pitchFamily="49" charset="-122"/>
                </a:rPr>
                <a:t>放大、调谐、检波等</a:t>
              </a:r>
              <a:endParaRPr lang="en-US" altLang="zh-CN" b="1">
                <a:solidFill>
                  <a:srgbClr val="000000"/>
                </a:solidFill>
                <a:latin typeface="Times New Roman" pitchFamily="18" charset="0"/>
                <a:ea typeface="楷体_GB2312" pitchFamily="49" charset="-122"/>
              </a:endParaRPr>
            </a:p>
          </p:txBody>
        </p:sp>
        <p:sp>
          <p:nvSpPr>
            <p:cNvPr id="84" name="AutoShape 9"/>
            <p:cNvSpPr>
              <a:spLocks noChangeArrowheads="1"/>
            </p:cNvSpPr>
            <p:nvPr/>
          </p:nvSpPr>
          <p:spPr bwMode="auto">
            <a:xfrm>
              <a:off x="1358856" y="3684583"/>
              <a:ext cx="1533546" cy="787404"/>
            </a:xfrm>
            <a:prstGeom prst="wedgeRoundRectCallout">
              <a:avLst>
                <a:gd name="adj1" fmla="val 114416"/>
                <a:gd name="adj2" fmla="val -6785"/>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提供能量</a:t>
              </a:r>
              <a:endParaRPr lang="en-US" altLang="zh-CN" b="1">
                <a:solidFill>
                  <a:srgbClr val="000000"/>
                </a:solidFill>
                <a:latin typeface="Times New Roman" pitchFamily="18" charset="0"/>
                <a:ea typeface="楷体_GB2312" pitchFamily="49" charset="-122"/>
              </a:endParaRPr>
            </a:p>
          </p:txBody>
        </p:sp>
        <p:sp>
          <p:nvSpPr>
            <p:cNvPr id="12303" name="矩形 84"/>
            <p:cNvSpPr>
              <a:spLocks noChangeArrowheads="1"/>
            </p:cNvSpPr>
            <p:nvPr/>
          </p:nvSpPr>
          <p:spPr bwMode="auto">
            <a:xfrm>
              <a:off x="3951279" y="3790946"/>
              <a:ext cx="1752624" cy="495303"/>
            </a:xfrm>
            <a:prstGeom prst="rect">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p>
              <a:r>
                <a:rPr lang="zh-CN" altLang="en-US" b="1">
                  <a:solidFill>
                    <a:srgbClr val="000000"/>
                  </a:solidFill>
                  <a:latin typeface="Times New Roman" pitchFamily="18" charset="0"/>
                  <a:ea typeface="楷体_GB2312" pitchFamily="49" charset="-122"/>
                </a:rPr>
                <a:t>直流电源</a:t>
              </a:r>
            </a:p>
          </p:txBody>
        </p:sp>
        <p:sp>
          <p:nvSpPr>
            <p:cNvPr id="86" name="AutoShape 9"/>
            <p:cNvSpPr>
              <a:spLocks noChangeArrowheads="1"/>
            </p:cNvSpPr>
            <p:nvPr/>
          </p:nvSpPr>
          <p:spPr bwMode="auto">
            <a:xfrm>
              <a:off x="6908832" y="3684583"/>
              <a:ext cx="1058877" cy="787404"/>
            </a:xfrm>
            <a:prstGeom prst="wedgeRoundRectCallout">
              <a:avLst>
                <a:gd name="adj1" fmla="val -91259"/>
                <a:gd name="adj2" fmla="val -109137"/>
                <a:gd name="adj3" fmla="val 16667"/>
              </a:avLst>
            </a:prstGeom>
            <a:noFill/>
            <a:ln w="38100">
              <a:solidFill>
                <a:schemeClr val="accent4"/>
              </a:solidFill>
              <a:miter lim="800000"/>
              <a:headEnd/>
              <a:tailEnd/>
            </a:ln>
            <a:effectLst/>
          </p:spPr>
          <p:txBody>
            <a:bodyPr wrap="none" anchor="ctr"/>
            <a:lstStyle/>
            <a:p>
              <a:pPr algn="ctr">
                <a:spcBef>
                  <a:spcPct val="2000"/>
                </a:spcBef>
                <a:defRPr/>
              </a:pPr>
              <a:r>
                <a:rPr lang="zh-CN" altLang="en-US" b="1">
                  <a:solidFill>
                    <a:srgbClr val="000000"/>
                  </a:solidFill>
                  <a:latin typeface="Times New Roman" pitchFamily="18" charset="0"/>
                  <a:ea typeface="楷体_GB2312" pitchFamily="49" charset="-122"/>
                </a:rPr>
                <a:t>负载</a:t>
              </a:r>
              <a:endParaRPr lang="en-US" altLang="zh-CN" b="1">
                <a:solidFill>
                  <a:srgbClr val="000000"/>
                </a:solidFill>
                <a:latin typeface="Times New Roman" pitchFamily="18" charset="0"/>
                <a:ea typeface="楷体_GB2312" pitchFamily="49" charset="-122"/>
              </a:endParaRPr>
            </a:p>
          </p:txBody>
        </p:sp>
        <p:cxnSp>
          <p:nvCxnSpPr>
            <p:cNvPr id="12305" name="直接箭头连接符 90"/>
            <p:cNvCxnSpPr>
              <a:cxnSpLocks noChangeShapeType="1"/>
            </p:cNvCxnSpPr>
            <p:nvPr/>
          </p:nvCxnSpPr>
          <p:spPr bwMode="auto">
            <a:xfrm rot="5400000" flipH="1" flipV="1">
              <a:off x="4571206" y="3574258"/>
              <a:ext cx="511182"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81"/>
                                        </p:tgtEl>
                                        <p:attrNameLst>
                                          <p:attrName>style.visibility</p:attrName>
                                        </p:attrNameLst>
                                      </p:cBhvr>
                                      <p:to>
                                        <p:strVal val="visible"/>
                                      </p:to>
                                    </p:set>
                                    <p:animEffect transition="in" filter="wipe(left)">
                                      <p:cBhvr>
                                        <p:cTn id="17"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81" grpId="0" autoUpdateAnimBg="0"/>
      <p:bldP spid="5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409575" y="1387475"/>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rPr>
              <a:t>1.</a:t>
            </a:r>
            <a:r>
              <a:rPr lang="zh-CN" altLang="en-US" b="1">
                <a:solidFill>
                  <a:schemeClr val="tx2"/>
                </a:solidFill>
                <a:latin typeface="Times New Roman" pitchFamily="18" charset="0"/>
                <a:ea typeface="楷体_GB2312" pitchFamily="49" charset="-122"/>
              </a:rPr>
              <a:t>集总参数元件与集总参数电路</a:t>
            </a:r>
          </a:p>
        </p:txBody>
      </p:sp>
      <p:sp>
        <p:nvSpPr>
          <p:cNvPr id="89093" name="Text Box 5"/>
          <p:cNvSpPr txBox="1">
            <a:spLocks noChangeArrowheads="1"/>
          </p:cNvSpPr>
          <p:nvPr/>
        </p:nvSpPr>
        <p:spPr bwMode="auto">
          <a:xfrm>
            <a:off x="519113" y="1841500"/>
            <a:ext cx="81422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solidFill>
                  <a:srgbClr val="000000"/>
                </a:solidFill>
                <a:latin typeface="Times New Roman" pitchFamily="18" charset="0"/>
                <a:ea typeface="楷体_GB2312" pitchFamily="49" charset="-122"/>
              </a:rPr>
              <a:t>        </a:t>
            </a:r>
            <a:r>
              <a:rPr lang="zh-CN" altLang="en-US" b="1">
                <a:latin typeface="Times New Roman" pitchFamily="18" charset="0"/>
                <a:ea typeface="楷体_GB2312" pitchFamily="49" charset="-122"/>
              </a:rPr>
              <a:t>集总参数元件：</a:t>
            </a:r>
            <a:r>
              <a:rPr lang="zh-CN" altLang="en-US" b="1">
                <a:solidFill>
                  <a:srgbClr val="000000"/>
                </a:solidFill>
                <a:latin typeface="Times New Roman" pitchFamily="18" charset="0"/>
                <a:ea typeface="楷体_GB2312" pitchFamily="49" charset="-122"/>
              </a:rPr>
              <a:t>每一个具有两个端钮的元件中有确定的电流，端钮间有确定的电压。</a:t>
            </a:r>
          </a:p>
        </p:txBody>
      </p:sp>
      <p:sp>
        <p:nvSpPr>
          <p:cNvPr id="89094" name="Text Box 6"/>
          <p:cNvSpPr txBox="1">
            <a:spLocks noChangeArrowheads="1"/>
          </p:cNvSpPr>
          <p:nvPr/>
        </p:nvSpPr>
        <p:spPr bwMode="auto">
          <a:xfrm>
            <a:off x="482600" y="3213100"/>
            <a:ext cx="743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        </a:t>
            </a:r>
            <a:r>
              <a:rPr lang="zh-CN" altLang="en-US" b="1">
                <a:latin typeface="Times New Roman" pitchFamily="18" charset="0"/>
                <a:ea typeface="楷体_GB2312" pitchFamily="49" charset="-122"/>
              </a:rPr>
              <a:t>集总参数电路：</a:t>
            </a:r>
            <a:r>
              <a:rPr lang="zh-CN" altLang="en-US" b="1">
                <a:solidFill>
                  <a:srgbClr val="000000"/>
                </a:solidFill>
                <a:latin typeface="Times New Roman" pitchFamily="18" charset="0"/>
                <a:ea typeface="楷体_GB2312" pitchFamily="49" charset="-122"/>
              </a:rPr>
              <a:t>由集总参数元件构成的电路。</a:t>
            </a:r>
          </a:p>
        </p:txBody>
      </p:sp>
      <p:sp>
        <p:nvSpPr>
          <p:cNvPr id="89095" name="Text Box 7"/>
          <p:cNvSpPr txBox="1">
            <a:spLocks noChangeArrowheads="1"/>
          </p:cNvSpPr>
          <p:nvPr/>
        </p:nvSpPr>
        <p:spPr bwMode="auto">
          <a:xfrm>
            <a:off x="446088" y="3733800"/>
            <a:ext cx="8215312"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solidFill>
                  <a:srgbClr val="000000"/>
                </a:solidFill>
                <a:latin typeface="Times New Roman" pitchFamily="18" charset="0"/>
                <a:ea typeface="楷体_GB2312" pitchFamily="49" charset="-122"/>
              </a:rPr>
              <a:t>一个实际电路要能用集总参数电路近似，要满足如下条件：即实际电路的尺寸必须远小于电路工作频率下的电磁波的波长。</a:t>
            </a:r>
          </a:p>
        </p:txBody>
      </p:sp>
      <p:sp>
        <p:nvSpPr>
          <p:cNvPr id="89098" name="Text Box 10"/>
          <p:cNvSpPr txBox="1">
            <a:spLocks noChangeArrowheads="1"/>
          </p:cNvSpPr>
          <p:nvPr/>
        </p:nvSpPr>
        <p:spPr bwMode="auto">
          <a:xfrm>
            <a:off x="409575" y="5483225"/>
            <a:ext cx="8288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solidFill>
                  <a:srgbClr val="000000"/>
                </a:solidFill>
                <a:latin typeface="Times New Roman" pitchFamily="18" charset="0"/>
                <a:ea typeface="楷体_GB2312" pitchFamily="49" charset="-122"/>
              </a:rPr>
              <a:t>若实际电路的尺寸远大于电路工作频率下的电磁波的波长，则视为</a:t>
            </a:r>
            <a:r>
              <a:rPr lang="zh-CN" altLang="en-US" b="1">
                <a:latin typeface="Times New Roman" pitchFamily="18" charset="0"/>
                <a:ea typeface="楷体_GB2312" pitchFamily="49" charset="-122"/>
              </a:rPr>
              <a:t>分布参数电路</a:t>
            </a:r>
            <a:r>
              <a:rPr lang="zh-CN" altLang="en-US" b="1">
                <a:solidFill>
                  <a:srgbClr val="000000"/>
                </a:solidFill>
                <a:latin typeface="Times New Roman" pitchFamily="18" charset="0"/>
                <a:ea typeface="楷体_GB2312" pitchFamily="49" charset="-122"/>
              </a:rPr>
              <a:t>。</a:t>
            </a:r>
          </a:p>
        </p:txBody>
      </p:sp>
      <p:sp>
        <p:nvSpPr>
          <p:cNvPr id="7" name="TextBox 6"/>
          <p:cNvSpPr txBox="1">
            <a:spLocks noChangeArrowheads="1"/>
          </p:cNvSpPr>
          <p:nvPr/>
        </p:nvSpPr>
        <p:spPr bwMode="auto">
          <a:xfrm>
            <a:off x="409575" y="657225"/>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二、</a:t>
            </a:r>
            <a:r>
              <a:rPr lang="zh-CN" altLang="en-US" sz="3200" b="1">
                <a:solidFill>
                  <a:srgbClr val="000000"/>
                </a:solidFill>
                <a:latin typeface="Times New Roman" pitchFamily="18" charset="0"/>
                <a:ea typeface="楷体_GB2312" pitchFamily="49" charset="-122"/>
              </a:rPr>
              <a:t>电路模型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 calcmode="lin" valueType="num">
                                      <p:cBhvr additive="base">
                                        <p:cTn id="12" dur="500" fill="hold"/>
                                        <p:tgtEl>
                                          <p:spTgt spid="89092"/>
                                        </p:tgtEl>
                                        <p:attrNameLst>
                                          <p:attrName>ppt_x</p:attrName>
                                        </p:attrNameLst>
                                      </p:cBhvr>
                                      <p:tavLst>
                                        <p:tav tm="0">
                                          <p:val>
                                            <p:strVal val="1+#ppt_w/2"/>
                                          </p:val>
                                        </p:tav>
                                        <p:tav tm="100000">
                                          <p:val>
                                            <p:strVal val="#ppt_x"/>
                                          </p:val>
                                        </p:tav>
                                      </p:tavLst>
                                    </p:anim>
                                    <p:anim calcmode="lin" valueType="num">
                                      <p:cBhvr additive="base">
                                        <p:cTn id="13" dur="500" fill="hold"/>
                                        <p:tgtEl>
                                          <p:spTgt spid="8909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9093"/>
                                        </p:tgtEl>
                                        <p:attrNameLst>
                                          <p:attrName>style.visibility</p:attrName>
                                        </p:attrNameLst>
                                      </p:cBhvr>
                                      <p:to>
                                        <p:strVal val="visible"/>
                                      </p:to>
                                    </p:set>
                                    <p:animEffect transition="in" filter="dissolve">
                                      <p:cBhvr>
                                        <p:cTn id="18" dur="500"/>
                                        <p:tgtEl>
                                          <p:spTgt spid="890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9094"/>
                                        </p:tgtEl>
                                        <p:attrNameLst>
                                          <p:attrName>style.visibility</p:attrName>
                                        </p:attrNameLst>
                                      </p:cBhvr>
                                      <p:to>
                                        <p:strVal val="visible"/>
                                      </p:to>
                                    </p:set>
                                    <p:animEffect transition="in" filter="dissolve">
                                      <p:cBhvr>
                                        <p:cTn id="23" dur="500"/>
                                        <p:tgtEl>
                                          <p:spTgt spid="890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9095"/>
                                        </p:tgtEl>
                                        <p:attrNameLst>
                                          <p:attrName>style.visibility</p:attrName>
                                        </p:attrNameLst>
                                      </p:cBhvr>
                                      <p:to>
                                        <p:strVal val="visible"/>
                                      </p:to>
                                    </p:set>
                                    <p:animEffect transition="in" filter="dissolve">
                                      <p:cBhvr>
                                        <p:cTn id="28" dur="500"/>
                                        <p:tgtEl>
                                          <p:spTgt spid="890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9098"/>
                                        </p:tgtEl>
                                        <p:attrNameLst>
                                          <p:attrName>style.visibility</p:attrName>
                                        </p:attrNameLst>
                                      </p:cBhvr>
                                      <p:to>
                                        <p:strVal val="visible"/>
                                      </p:to>
                                    </p:set>
                                    <p:animEffect transition="in" filter="dissolve">
                                      <p:cBhvr>
                                        <p:cTn id="33" dur="500"/>
                                        <p:tgtEl>
                                          <p:spTgt spid="89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P spid="89093" grpId="0"/>
      <p:bldP spid="89094" grpId="0"/>
      <p:bldP spid="89095" grpId="0"/>
      <p:bldP spid="8909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409575" y="1012825"/>
            <a:ext cx="837565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81000" indent="-3810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en-US" altLang="zh-CN" b="1">
                <a:solidFill>
                  <a:srgbClr val="000000"/>
                </a:solidFill>
                <a:latin typeface="Times New Roman" pitchFamily="18" charset="0"/>
                <a:ea typeface="楷体_GB2312" pitchFamily="49" charset="-122"/>
              </a:rPr>
              <a:t>2. </a:t>
            </a:r>
            <a:r>
              <a:rPr lang="zh-CN" altLang="en-US" b="1">
                <a:latin typeface="Times New Roman" pitchFamily="18" charset="0"/>
                <a:ea typeface="楷体_GB2312" pitchFamily="49" charset="-122"/>
              </a:rPr>
              <a:t>理想电路元件：</a:t>
            </a:r>
            <a:r>
              <a:rPr lang="zh-CN" altLang="en-US" b="1">
                <a:solidFill>
                  <a:srgbClr val="000000"/>
                </a:solidFill>
                <a:latin typeface="Times New Roman" pitchFamily="18" charset="0"/>
                <a:ea typeface="楷体_GB2312" pitchFamily="49" charset="-122"/>
              </a:rPr>
              <a:t>根据实际电路元件所具备的电磁性质所设想的具有某种单一电磁性质的元件，其</a:t>
            </a:r>
            <a:r>
              <a:rPr lang="en-US" altLang="zh-CN" b="1">
                <a:solidFill>
                  <a:srgbClr val="FF0000"/>
                </a:solidFill>
                <a:latin typeface="Times New Roman" pitchFamily="18" charset="0"/>
                <a:ea typeface="楷体_GB2312" pitchFamily="49" charset="-122"/>
              </a:rPr>
              <a:t>u</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i</a:t>
            </a:r>
            <a:r>
              <a:rPr lang="zh-CN" altLang="zh-CN" b="1">
                <a:solidFill>
                  <a:srgbClr val="FF0000"/>
                </a:solidFill>
                <a:latin typeface="Times New Roman" pitchFamily="18" charset="0"/>
                <a:ea typeface="楷体_GB2312" pitchFamily="49" charset="-122"/>
              </a:rPr>
              <a:t>关系可用简单的数学式子表示</a:t>
            </a:r>
            <a:r>
              <a:rPr lang="zh-CN" altLang="zh-CN" b="1">
                <a:solidFill>
                  <a:srgbClr val="000000"/>
                </a:solidFill>
                <a:latin typeface="Times New Roman" pitchFamily="18" charset="0"/>
                <a:ea typeface="楷体_GB2312" pitchFamily="49" charset="-122"/>
              </a:rPr>
              <a:t>。</a:t>
            </a:r>
            <a:endParaRPr lang="zh-CN" altLang="en-US" b="1">
              <a:solidFill>
                <a:srgbClr val="000000"/>
              </a:solidFill>
              <a:latin typeface="Times New Roman" pitchFamily="18" charset="0"/>
              <a:ea typeface="楷体_GB2312" pitchFamily="49" charset="-122"/>
            </a:endParaRPr>
          </a:p>
        </p:txBody>
      </p:sp>
      <p:sp>
        <p:nvSpPr>
          <p:cNvPr id="7172" name="Text Box 4"/>
          <p:cNvSpPr txBox="1">
            <a:spLocks noChangeArrowheads="1"/>
          </p:cNvSpPr>
          <p:nvPr/>
        </p:nvSpPr>
        <p:spPr bwMode="auto">
          <a:xfrm>
            <a:off x="409575" y="2938463"/>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几种基本的电路元件：</a:t>
            </a:r>
          </a:p>
        </p:txBody>
      </p:sp>
      <p:sp>
        <p:nvSpPr>
          <p:cNvPr id="7173" name="Text Box 5"/>
          <p:cNvSpPr txBox="1">
            <a:spLocks noChangeArrowheads="1"/>
          </p:cNvSpPr>
          <p:nvPr/>
        </p:nvSpPr>
        <p:spPr bwMode="auto">
          <a:xfrm>
            <a:off x="717550" y="36226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latin typeface="Times New Roman" pitchFamily="18" charset="0"/>
                <a:ea typeface="楷体_GB2312" pitchFamily="49" charset="-122"/>
              </a:rPr>
              <a:t>电阻元件：</a:t>
            </a:r>
            <a:r>
              <a:rPr lang="zh-CN" altLang="en-US" b="1">
                <a:solidFill>
                  <a:srgbClr val="000000"/>
                </a:solidFill>
                <a:latin typeface="Times New Roman" pitchFamily="18" charset="0"/>
                <a:ea typeface="楷体_GB2312" pitchFamily="49" charset="-122"/>
              </a:rPr>
              <a:t>表示消耗电能的元件</a:t>
            </a:r>
          </a:p>
        </p:txBody>
      </p:sp>
      <p:sp>
        <p:nvSpPr>
          <p:cNvPr id="7174" name="Text Box 6"/>
          <p:cNvSpPr txBox="1">
            <a:spLocks noChangeArrowheads="1"/>
          </p:cNvSpPr>
          <p:nvPr/>
        </p:nvSpPr>
        <p:spPr bwMode="auto">
          <a:xfrm>
            <a:off x="733425" y="4329113"/>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latin typeface="Times New Roman" pitchFamily="18" charset="0"/>
                <a:ea typeface="楷体_GB2312" pitchFamily="49" charset="-122"/>
              </a:rPr>
              <a:t>电感元件：</a:t>
            </a:r>
            <a:r>
              <a:rPr lang="zh-CN" altLang="en-US" b="1">
                <a:solidFill>
                  <a:srgbClr val="000000"/>
                </a:solidFill>
                <a:latin typeface="Times New Roman" pitchFamily="18" charset="0"/>
                <a:ea typeface="楷体_GB2312" pitchFamily="49" charset="-122"/>
              </a:rPr>
              <a:t>表示各种电感线圈产生磁场，储存电能的作用</a:t>
            </a:r>
          </a:p>
        </p:txBody>
      </p:sp>
      <p:sp>
        <p:nvSpPr>
          <p:cNvPr id="7175" name="Text Box 7"/>
          <p:cNvSpPr txBox="1">
            <a:spLocks noChangeArrowheads="1"/>
          </p:cNvSpPr>
          <p:nvPr/>
        </p:nvSpPr>
        <p:spPr bwMode="auto">
          <a:xfrm>
            <a:off x="706438" y="50355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latin typeface="Times New Roman" pitchFamily="18" charset="0"/>
                <a:ea typeface="楷体_GB2312" pitchFamily="49" charset="-122"/>
              </a:rPr>
              <a:t>电容元件：</a:t>
            </a:r>
            <a:r>
              <a:rPr lang="zh-CN" altLang="en-US" b="1">
                <a:solidFill>
                  <a:srgbClr val="000000"/>
                </a:solidFill>
                <a:latin typeface="Times New Roman" pitchFamily="18" charset="0"/>
                <a:ea typeface="楷体_GB2312" pitchFamily="49" charset="-122"/>
              </a:rPr>
              <a:t>表示各种电容器产生电场，储存电能的作用</a:t>
            </a:r>
          </a:p>
        </p:txBody>
      </p:sp>
      <p:sp>
        <p:nvSpPr>
          <p:cNvPr id="7176" name="Text Box 8"/>
          <p:cNvSpPr txBox="1">
            <a:spLocks noChangeArrowheads="1"/>
          </p:cNvSpPr>
          <p:nvPr/>
        </p:nvSpPr>
        <p:spPr bwMode="auto">
          <a:xfrm>
            <a:off x="731838" y="5743575"/>
            <a:ext cx="800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latin typeface="Times New Roman" pitchFamily="18" charset="0"/>
                <a:ea typeface="楷体_GB2312" pitchFamily="49" charset="-122"/>
              </a:rPr>
              <a:t>电源元件：</a:t>
            </a:r>
            <a:r>
              <a:rPr lang="zh-CN" altLang="en-US" b="1">
                <a:solidFill>
                  <a:srgbClr val="000000"/>
                </a:solidFill>
                <a:latin typeface="Times New Roman" pitchFamily="18" charset="0"/>
                <a:ea typeface="楷体_GB2312" pitchFamily="49" charset="-122"/>
              </a:rPr>
              <a:t>表示各种将其它形式的能量转变成电能的元件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171"/>
                                        </p:tgtEl>
                                        <p:attrNameLst>
                                          <p:attrName>style.visibility</p:attrName>
                                        </p:attrNameLst>
                                      </p:cBhvr>
                                      <p:to>
                                        <p:strVal val="visible"/>
                                      </p:to>
                                    </p:set>
                                    <p:animEffect transition="in" filter="wipe(left)">
                                      <p:cBhvr>
                                        <p:cTn id="7" dur="3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173"/>
                                        </p:tgtEl>
                                        <p:attrNameLst>
                                          <p:attrName>style.visibility</p:attrName>
                                        </p:attrNameLst>
                                      </p:cBhvr>
                                      <p:to>
                                        <p:strVal val="visible"/>
                                      </p:to>
                                    </p:set>
                                    <p:anim calcmode="lin" valueType="num">
                                      <p:cBhvr additive="base">
                                        <p:cTn id="16" dur="500" fill="hold"/>
                                        <p:tgtEl>
                                          <p:spTgt spid="7173"/>
                                        </p:tgtEl>
                                        <p:attrNameLst>
                                          <p:attrName>ppt_x</p:attrName>
                                        </p:attrNameLst>
                                      </p:cBhvr>
                                      <p:tavLst>
                                        <p:tav tm="0">
                                          <p:val>
                                            <p:strVal val="#ppt_x"/>
                                          </p:val>
                                        </p:tav>
                                        <p:tav tm="100000">
                                          <p:val>
                                            <p:strVal val="#ppt_x"/>
                                          </p:val>
                                        </p:tav>
                                      </p:tavLst>
                                    </p:anim>
                                    <p:anim calcmode="lin" valueType="num">
                                      <p:cBhvr additive="base">
                                        <p:cTn id="17"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174"/>
                                        </p:tgtEl>
                                        <p:attrNameLst>
                                          <p:attrName>style.visibility</p:attrName>
                                        </p:attrNameLst>
                                      </p:cBhvr>
                                      <p:to>
                                        <p:strVal val="visible"/>
                                      </p:to>
                                    </p:set>
                                    <p:anim calcmode="lin" valueType="num">
                                      <p:cBhvr additive="base">
                                        <p:cTn id="22" dur="500" fill="hold"/>
                                        <p:tgtEl>
                                          <p:spTgt spid="7174"/>
                                        </p:tgtEl>
                                        <p:attrNameLst>
                                          <p:attrName>ppt_x</p:attrName>
                                        </p:attrNameLst>
                                      </p:cBhvr>
                                      <p:tavLst>
                                        <p:tav tm="0">
                                          <p:val>
                                            <p:strVal val="#ppt_x"/>
                                          </p:val>
                                        </p:tav>
                                        <p:tav tm="100000">
                                          <p:val>
                                            <p:strVal val="#ppt_x"/>
                                          </p:val>
                                        </p:tav>
                                      </p:tavLst>
                                    </p:anim>
                                    <p:anim calcmode="lin" valueType="num">
                                      <p:cBhvr additive="base">
                                        <p:cTn id="23"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175"/>
                                        </p:tgtEl>
                                        <p:attrNameLst>
                                          <p:attrName>style.visibility</p:attrName>
                                        </p:attrNameLst>
                                      </p:cBhvr>
                                      <p:to>
                                        <p:strVal val="visible"/>
                                      </p:to>
                                    </p:set>
                                    <p:anim calcmode="lin" valueType="num">
                                      <p:cBhvr additive="base">
                                        <p:cTn id="28" dur="500" fill="hold"/>
                                        <p:tgtEl>
                                          <p:spTgt spid="7175"/>
                                        </p:tgtEl>
                                        <p:attrNameLst>
                                          <p:attrName>ppt_x</p:attrName>
                                        </p:attrNameLst>
                                      </p:cBhvr>
                                      <p:tavLst>
                                        <p:tav tm="0">
                                          <p:val>
                                            <p:strVal val="#ppt_x"/>
                                          </p:val>
                                        </p:tav>
                                        <p:tav tm="100000">
                                          <p:val>
                                            <p:strVal val="#ppt_x"/>
                                          </p:val>
                                        </p:tav>
                                      </p:tavLst>
                                    </p:anim>
                                    <p:anim calcmode="lin" valueType="num">
                                      <p:cBhvr additive="base">
                                        <p:cTn id="29"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176"/>
                                        </p:tgtEl>
                                        <p:attrNameLst>
                                          <p:attrName>style.visibility</p:attrName>
                                        </p:attrNameLst>
                                      </p:cBhvr>
                                      <p:to>
                                        <p:strVal val="visible"/>
                                      </p:to>
                                    </p:set>
                                    <p:anim calcmode="lin" valueType="num">
                                      <p:cBhvr additive="base">
                                        <p:cTn id="34" dur="500" fill="hold"/>
                                        <p:tgtEl>
                                          <p:spTgt spid="7176"/>
                                        </p:tgtEl>
                                        <p:attrNameLst>
                                          <p:attrName>ppt_x</p:attrName>
                                        </p:attrNameLst>
                                      </p:cBhvr>
                                      <p:tavLst>
                                        <p:tav tm="0">
                                          <p:val>
                                            <p:strVal val="#ppt_x"/>
                                          </p:val>
                                        </p:tav>
                                        <p:tav tm="100000">
                                          <p:val>
                                            <p:strVal val="#ppt_x"/>
                                          </p:val>
                                        </p:tav>
                                      </p:tavLst>
                                    </p:anim>
                                    <p:anim calcmode="lin" valueType="num">
                                      <p:cBhvr additive="base">
                                        <p:cTn id="35"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5" grpId="0" autoUpdateAnimBg="0"/>
      <p:bldP spid="717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609600" y="1408113"/>
            <a:ext cx="8077200" cy="1490662"/>
            <a:chOff x="384" y="405"/>
            <a:chExt cx="5088" cy="939"/>
          </a:xfrm>
        </p:grpSpPr>
        <p:sp>
          <p:nvSpPr>
            <p:cNvPr id="15406" name="Text Box 2"/>
            <p:cNvSpPr txBox="1">
              <a:spLocks noChangeArrowheads="1"/>
            </p:cNvSpPr>
            <p:nvPr/>
          </p:nvSpPr>
          <p:spPr bwMode="auto">
            <a:xfrm>
              <a:off x="384" y="405"/>
              <a:ext cx="50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latin typeface="Times New Roman" pitchFamily="18" charset="0"/>
                  <a:ea typeface="楷体_GB2312" pitchFamily="49" charset="-122"/>
                </a:rPr>
                <a:t>电路模型：</a:t>
              </a:r>
              <a:r>
                <a:rPr lang="zh-CN" altLang="en-US" b="1">
                  <a:solidFill>
                    <a:srgbClr val="000000"/>
                  </a:solidFill>
                  <a:latin typeface="Times New Roman" pitchFamily="18" charset="0"/>
                  <a:ea typeface="楷体_GB2312" pitchFamily="49" charset="-122"/>
                </a:rPr>
                <a:t>由理想元件及其组合代表实际电路元件，与实际电路具有基本相同的电磁性质，称其为电路模型。</a:t>
              </a:r>
            </a:p>
          </p:txBody>
        </p:sp>
        <p:sp>
          <p:nvSpPr>
            <p:cNvPr id="15407" name="Text Box 3"/>
            <p:cNvSpPr txBox="1">
              <a:spLocks noChangeArrowheads="1"/>
            </p:cNvSpPr>
            <p:nvPr/>
          </p:nvSpPr>
          <p:spPr bwMode="auto">
            <a:xfrm>
              <a:off x="442" y="1056"/>
              <a:ext cx="40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rPr>
                <a:t>电路模型由理想电路元件构成。</a:t>
              </a:r>
            </a:p>
          </p:txBody>
        </p:sp>
      </p:grpSp>
      <p:grpSp>
        <p:nvGrpSpPr>
          <p:cNvPr id="3" name="Group 45"/>
          <p:cNvGrpSpPr>
            <a:grpSpLocks/>
          </p:cNvGrpSpPr>
          <p:nvPr/>
        </p:nvGrpSpPr>
        <p:grpSpPr bwMode="auto">
          <a:xfrm>
            <a:off x="822325" y="3298825"/>
            <a:ext cx="3292475" cy="3028950"/>
            <a:chOff x="518" y="1596"/>
            <a:chExt cx="2074" cy="1908"/>
          </a:xfrm>
        </p:grpSpPr>
        <p:graphicFrame>
          <p:nvGraphicFramePr>
            <p:cNvPr id="15383" name="Object 4"/>
            <p:cNvGraphicFramePr>
              <a:graphicFrameLocks noChangeAspect="1"/>
            </p:cNvGraphicFramePr>
            <p:nvPr/>
          </p:nvGraphicFramePr>
          <p:xfrm>
            <a:off x="2160" y="2592"/>
            <a:ext cx="221" cy="398"/>
          </p:xfrm>
          <a:graphic>
            <a:graphicData uri="http://schemas.openxmlformats.org/presentationml/2006/ole">
              <mc:AlternateContent xmlns:mc="http://schemas.openxmlformats.org/markup-compatibility/2006">
                <mc:Choice xmlns:v="urn:schemas-microsoft-com:vml" Requires="v">
                  <p:oleObj spid="_x0000_s15412" name="剪辑" r:id="rId3" imgW="2478088" imgH="4460875" progId="">
                    <p:embed/>
                  </p:oleObj>
                </mc:Choice>
                <mc:Fallback>
                  <p:oleObj name="剪辑" r:id="rId3" imgW="2478088" imgH="44608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592"/>
                          <a:ext cx="221"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84" name="Group 5"/>
            <p:cNvGrpSpPr>
              <a:grpSpLocks/>
            </p:cNvGrpSpPr>
            <p:nvPr/>
          </p:nvGrpSpPr>
          <p:grpSpPr bwMode="auto">
            <a:xfrm>
              <a:off x="1392" y="2172"/>
              <a:ext cx="336" cy="239"/>
              <a:chOff x="1344" y="1884"/>
              <a:chExt cx="336" cy="239"/>
            </a:xfrm>
          </p:grpSpPr>
          <p:graphicFrame>
            <p:nvGraphicFramePr>
              <p:cNvPr id="15404" name="Object 6"/>
              <p:cNvGraphicFramePr>
                <a:graphicFrameLocks noChangeAspect="1"/>
              </p:cNvGraphicFramePr>
              <p:nvPr/>
            </p:nvGraphicFramePr>
            <p:xfrm>
              <a:off x="1344" y="1884"/>
              <a:ext cx="336" cy="239"/>
            </p:xfrm>
            <a:graphic>
              <a:graphicData uri="http://schemas.openxmlformats.org/presentationml/2006/ole">
                <mc:AlternateContent xmlns:mc="http://schemas.openxmlformats.org/markup-compatibility/2006">
                  <mc:Choice xmlns:v="urn:schemas-microsoft-com:vml" Requires="v">
                    <p:oleObj spid="_x0000_s15413" name="Visio" r:id="rId5" imgW="6124501" imgH="4435543" progId="Visio.Drawing.11">
                      <p:embed/>
                    </p:oleObj>
                  </mc:Choice>
                  <mc:Fallback>
                    <p:oleObj name="Visio" r:id="rId5" imgW="6124501" imgH="4435543"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884"/>
                            <a:ext cx="3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05" name="Line 7"/>
              <p:cNvSpPr>
                <a:spLocks noChangeShapeType="1"/>
              </p:cNvSpPr>
              <p:nvPr/>
            </p:nvSpPr>
            <p:spPr bwMode="auto">
              <a:xfrm flipV="1">
                <a:off x="1440" y="2016"/>
                <a:ext cx="14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85" name="Group 8"/>
            <p:cNvGrpSpPr>
              <a:grpSpLocks/>
            </p:cNvGrpSpPr>
            <p:nvPr/>
          </p:nvGrpSpPr>
          <p:grpSpPr bwMode="auto">
            <a:xfrm>
              <a:off x="864" y="2555"/>
              <a:ext cx="288" cy="480"/>
              <a:chOff x="864" y="2555"/>
              <a:chExt cx="288" cy="480"/>
            </a:xfrm>
          </p:grpSpPr>
          <p:sp>
            <p:nvSpPr>
              <p:cNvPr id="15402" name="AutoShape 9"/>
              <p:cNvSpPr>
                <a:spLocks noChangeArrowheads="1"/>
              </p:cNvSpPr>
              <p:nvPr/>
            </p:nvSpPr>
            <p:spPr bwMode="auto">
              <a:xfrm>
                <a:off x="864" y="2555"/>
                <a:ext cx="288" cy="480"/>
              </a:xfrm>
              <a:prstGeom prst="can">
                <a:avLst>
                  <a:gd name="adj" fmla="val 41667"/>
                </a:avLst>
              </a:prstGeom>
              <a:solidFill>
                <a:srgbClr val="CCFF33"/>
              </a:solidFill>
              <a:ln w="12700">
                <a:solidFill>
                  <a:srgbClr val="000000"/>
                </a:solidFill>
                <a:round/>
                <a:headEnd/>
                <a:tailEnd/>
              </a:ln>
            </p:spPr>
            <p:txBody>
              <a:bodyPr wrap="none" anchor="ctr"/>
              <a:lstStyle/>
              <a:p>
                <a:endParaRPr lang="zh-CN" altLang="en-US" sz="2800">
                  <a:solidFill>
                    <a:srgbClr val="92D050"/>
                  </a:solidFill>
                  <a:latin typeface="Times New Roman" pitchFamily="18" charset="0"/>
                  <a:ea typeface="楷体_GB2312" pitchFamily="49" charset="-122"/>
                </a:endParaRPr>
              </a:p>
            </p:txBody>
          </p:sp>
          <p:sp>
            <p:nvSpPr>
              <p:cNvPr id="15403" name="AutoShape 10"/>
              <p:cNvSpPr>
                <a:spLocks noChangeArrowheads="1"/>
              </p:cNvSpPr>
              <p:nvPr/>
            </p:nvSpPr>
            <p:spPr bwMode="auto">
              <a:xfrm>
                <a:off x="960" y="2555"/>
                <a:ext cx="96" cy="85"/>
              </a:xfrm>
              <a:prstGeom prst="can">
                <a:avLst>
                  <a:gd name="adj" fmla="val 45690"/>
                </a:avLst>
              </a:prstGeom>
              <a:solidFill>
                <a:srgbClr val="CCFF33"/>
              </a:solidFill>
              <a:ln w="12700">
                <a:solidFill>
                  <a:srgbClr val="000000"/>
                </a:solidFill>
                <a:round/>
                <a:headEnd/>
                <a:tailEnd/>
              </a:ln>
            </p:spPr>
            <p:txBody>
              <a:bodyPr wrap="none" anchor="ctr"/>
              <a:lstStyle/>
              <a:p>
                <a:endParaRPr lang="zh-CN" altLang="en-US" sz="2800">
                  <a:latin typeface="Times New Roman" pitchFamily="18" charset="0"/>
                  <a:ea typeface="楷体_GB2312" pitchFamily="49" charset="-122"/>
                </a:endParaRPr>
              </a:p>
            </p:txBody>
          </p:sp>
        </p:grpSp>
        <p:sp>
          <p:nvSpPr>
            <p:cNvPr id="15386" name="Freeform 11"/>
            <p:cNvSpPr>
              <a:spLocks/>
            </p:cNvSpPr>
            <p:nvPr/>
          </p:nvSpPr>
          <p:spPr bwMode="auto">
            <a:xfrm>
              <a:off x="1008" y="2304"/>
              <a:ext cx="432" cy="240"/>
            </a:xfrm>
            <a:custGeom>
              <a:avLst/>
              <a:gdLst>
                <a:gd name="T0" fmla="*/ 0 w 432"/>
                <a:gd name="T1" fmla="*/ 240 h 240"/>
                <a:gd name="T2" fmla="*/ 0 w 432"/>
                <a:gd name="T3" fmla="*/ 0 h 240"/>
                <a:gd name="T4" fmla="*/ 432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lnTo>
                    <a:pt x="0" y="0"/>
                  </a:lnTo>
                  <a:lnTo>
                    <a:pt x="432" y="0"/>
                  </a:ln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7" name="Freeform 12"/>
            <p:cNvSpPr>
              <a:spLocks/>
            </p:cNvSpPr>
            <p:nvPr/>
          </p:nvSpPr>
          <p:spPr bwMode="auto">
            <a:xfrm>
              <a:off x="1680" y="2304"/>
              <a:ext cx="576" cy="624"/>
            </a:xfrm>
            <a:custGeom>
              <a:avLst/>
              <a:gdLst>
                <a:gd name="T0" fmla="*/ 0 w 528"/>
                <a:gd name="T1" fmla="*/ 0 h 624"/>
                <a:gd name="T2" fmla="*/ 209 w 528"/>
                <a:gd name="T3" fmla="*/ 0 h 624"/>
                <a:gd name="T4" fmla="*/ 209 w 528"/>
                <a:gd name="T5" fmla="*/ 624 h 624"/>
                <a:gd name="T6" fmla="*/ 576 w 528"/>
                <a:gd name="T7" fmla="*/ 624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0"/>
                  </a:moveTo>
                  <a:lnTo>
                    <a:pt x="192" y="0"/>
                  </a:lnTo>
                  <a:lnTo>
                    <a:pt x="192" y="624"/>
                  </a:lnTo>
                  <a:lnTo>
                    <a:pt x="528" y="624"/>
                  </a:ln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8" name="Freeform 13"/>
            <p:cNvSpPr>
              <a:spLocks/>
            </p:cNvSpPr>
            <p:nvPr/>
          </p:nvSpPr>
          <p:spPr bwMode="auto">
            <a:xfrm>
              <a:off x="1008" y="2976"/>
              <a:ext cx="1248" cy="240"/>
            </a:xfrm>
            <a:custGeom>
              <a:avLst/>
              <a:gdLst>
                <a:gd name="T0" fmla="*/ 1248 w 1248"/>
                <a:gd name="T1" fmla="*/ 0 h 240"/>
                <a:gd name="T2" fmla="*/ 1248 w 1248"/>
                <a:gd name="T3" fmla="*/ 240 h 240"/>
                <a:gd name="T4" fmla="*/ 0 w 1248"/>
                <a:gd name="T5" fmla="*/ 240 h 240"/>
                <a:gd name="T6" fmla="*/ 0 w 1248"/>
                <a:gd name="T7" fmla="*/ 48 h 240"/>
                <a:gd name="T8" fmla="*/ 0 60000 65536"/>
                <a:gd name="T9" fmla="*/ 0 60000 65536"/>
                <a:gd name="T10" fmla="*/ 0 60000 65536"/>
                <a:gd name="T11" fmla="*/ 0 60000 65536"/>
                <a:gd name="T12" fmla="*/ 0 w 1248"/>
                <a:gd name="T13" fmla="*/ 0 h 240"/>
                <a:gd name="T14" fmla="*/ 1248 w 1248"/>
                <a:gd name="T15" fmla="*/ 240 h 240"/>
              </a:gdLst>
              <a:ahLst/>
              <a:cxnLst>
                <a:cxn ang="T8">
                  <a:pos x="T0" y="T1"/>
                </a:cxn>
                <a:cxn ang="T9">
                  <a:pos x="T2" y="T3"/>
                </a:cxn>
                <a:cxn ang="T10">
                  <a:pos x="T4" y="T5"/>
                </a:cxn>
                <a:cxn ang="T11">
                  <a:pos x="T6" y="T7"/>
                </a:cxn>
              </a:cxnLst>
              <a:rect l="T12" t="T13" r="T14" b="T15"/>
              <a:pathLst>
                <a:path w="1248" h="240">
                  <a:moveTo>
                    <a:pt x="1248" y="0"/>
                  </a:moveTo>
                  <a:lnTo>
                    <a:pt x="1248" y="240"/>
                  </a:lnTo>
                  <a:lnTo>
                    <a:pt x="0" y="240"/>
                  </a:lnTo>
                  <a:lnTo>
                    <a:pt x="0" y="48"/>
                  </a:ln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389" name="Group 15"/>
            <p:cNvGrpSpPr>
              <a:grpSpLocks/>
            </p:cNvGrpSpPr>
            <p:nvPr/>
          </p:nvGrpSpPr>
          <p:grpSpPr bwMode="auto">
            <a:xfrm>
              <a:off x="2031" y="2465"/>
              <a:ext cx="471" cy="256"/>
              <a:chOff x="2031" y="2465"/>
              <a:chExt cx="471" cy="256"/>
            </a:xfrm>
          </p:grpSpPr>
          <p:sp>
            <p:nvSpPr>
              <p:cNvPr id="15395" name="Freeform 16"/>
              <p:cNvSpPr>
                <a:spLocks/>
              </p:cNvSpPr>
              <p:nvPr/>
            </p:nvSpPr>
            <p:spPr bwMode="auto">
              <a:xfrm>
                <a:off x="2031" y="2708"/>
                <a:ext cx="86" cy="9"/>
              </a:xfrm>
              <a:custGeom>
                <a:avLst/>
                <a:gdLst>
                  <a:gd name="T0" fmla="*/ 86 w 86"/>
                  <a:gd name="T1" fmla="*/ 9 h 9"/>
                  <a:gd name="T2" fmla="*/ 0 w 86"/>
                  <a:gd name="T3" fmla="*/ 0 h 9"/>
                  <a:gd name="T4" fmla="*/ 0 60000 65536"/>
                  <a:gd name="T5" fmla="*/ 0 60000 65536"/>
                  <a:gd name="T6" fmla="*/ 0 w 86"/>
                  <a:gd name="T7" fmla="*/ 0 h 9"/>
                  <a:gd name="T8" fmla="*/ 86 w 86"/>
                  <a:gd name="T9" fmla="*/ 9 h 9"/>
                </a:gdLst>
                <a:ahLst/>
                <a:cxnLst>
                  <a:cxn ang="T4">
                    <a:pos x="T0" y="T1"/>
                  </a:cxn>
                  <a:cxn ang="T5">
                    <a:pos x="T2" y="T3"/>
                  </a:cxn>
                </a:cxnLst>
                <a:rect l="T6" t="T7" r="T8" b="T9"/>
                <a:pathLst>
                  <a:path w="86" h="9">
                    <a:moveTo>
                      <a:pt x="86" y="9"/>
                    </a:move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6" name="Freeform 17"/>
              <p:cNvSpPr>
                <a:spLocks/>
              </p:cNvSpPr>
              <p:nvPr/>
            </p:nvSpPr>
            <p:spPr bwMode="auto">
              <a:xfrm>
                <a:off x="2258" y="2465"/>
                <a:ext cx="1" cy="66"/>
              </a:xfrm>
              <a:custGeom>
                <a:avLst/>
                <a:gdLst>
                  <a:gd name="T0" fmla="*/ 0 w 1"/>
                  <a:gd name="T1" fmla="*/ 0 h 66"/>
                  <a:gd name="T2" fmla="*/ 0 w 1"/>
                  <a:gd name="T3" fmla="*/ 66 h 66"/>
                  <a:gd name="T4" fmla="*/ 0 60000 65536"/>
                  <a:gd name="T5" fmla="*/ 0 60000 65536"/>
                  <a:gd name="T6" fmla="*/ 0 w 1"/>
                  <a:gd name="T7" fmla="*/ 0 h 66"/>
                  <a:gd name="T8" fmla="*/ 1 w 1"/>
                  <a:gd name="T9" fmla="*/ 66 h 66"/>
                </a:gdLst>
                <a:ahLst/>
                <a:cxnLst>
                  <a:cxn ang="T4">
                    <a:pos x="T0" y="T1"/>
                  </a:cxn>
                  <a:cxn ang="T5">
                    <a:pos x="T2" y="T3"/>
                  </a:cxn>
                </a:cxnLst>
                <a:rect l="T6" t="T7" r="T8" b="T9"/>
                <a:pathLst>
                  <a:path w="1" h="66">
                    <a:moveTo>
                      <a:pt x="0" y="0"/>
                    </a:moveTo>
                    <a:lnTo>
                      <a:pt x="0" y="66"/>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7" name="Line 18"/>
              <p:cNvSpPr>
                <a:spLocks noChangeShapeType="1"/>
              </p:cNvSpPr>
              <p:nvPr/>
            </p:nvSpPr>
            <p:spPr bwMode="auto">
              <a:xfrm rot="-68746">
                <a:off x="2112" y="2496"/>
                <a:ext cx="48" cy="5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19"/>
              <p:cNvSpPr>
                <a:spLocks noChangeShapeType="1"/>
              </p:cNvSpPr>
              <p:nvPr/>
            </p:nvSpPr>
            <p:spPr bwMode="auto">
              <a:xfrm rot="-708147">
                <a:off x="2064" y="2592"/>
                <a:ext cx="48" cy="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20"/>
              <p:cNvSpPr>
                <a:spLocks noChangeShapeType="1"/>
              </p:cNvSpPr>
              <p:nvPr/>
            </p:nvSpPr>
            <p:spPr bwMode="auto">
              <a:xfrm flipH="1">
                <a:off x="2352" y="2496"/>
                <a:ext cx="29" cy="4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0" name="Line 21"/>
              <p:cNvSpPr>
                <a:spLocks noChangeShapeType="1"/>
              </p:cNvSpPr>
              <p:nvPr/>
            </p:nvSpPr>
            <p:spPr bwMode="auto">
              <a:xfrm rot="823120" flipH="1">
                <a:off x="2400" y="2581"/>
                <a:ext cx="48" cy="4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1" name="Freeform 22"/>
              <p:cNvSpPr>
                <a:spLocks/>
              </p:cNvSpPr>
              <p:nvPr/>
            </p:nvSpPr>
            <p:spPr bwMode="auto">
              <a:xfrm>
                <a:off x="2439" y="2703"/>
                <a:ext cx="63" cy="18"/>
              </a:xfrm>
              <a:custGeom>
                <a:avLst/>
                <a:gdLst>
                  <a:gd name="T0" fmla="*/ 63 w 63"/>
                  <a:gd name="T1" fmla="*/ 0 h 18"/>
                  <a:gd name="T2" fmla="*/ 0 w 63"/>
                  <a:gd name="T3" fmla="*/ 18 h 18"/>
                  <a:gd name="T4" fmla="*/ 0 60000 65536"/>
                  <a:gd name="T5" fmla="*/ 0 60000 65536"/>
                  <a:gd name="T6" fmla="*/ 0 w 63"/>
                  <a:gd name="T7" fmla="*/ 0 h 18"/>
                  <a:gd name="T8" fmla="*/ 63 w 63"/>
                  <a:gd name="T9" fmla="*/ 18 h 18"/>
                </a:gdLst>
                <a:ahLst/>
                <a:cxnLst>
                  <a:cxn ang="T4">
                    <a:pos x="T0" y="T1"/>
                  </a:cxn>
                  <a:cxn ang="T5">
                    <a:pos x="T2" y="T3"/>
                  </a:cxn>
                </a:cxnLst>
                <a:rect l="T6" t="T7" r="T8" b="T9"/>
                <a:pathLst>
                  <a:path w="63" h="18">
                    <a:moveTo>
                      <a:pt x="63" y="0"/>
                    </a:moveTo>
                    <a:lnTo>
                      <a:pt x="0" y="18"/>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390" name="Text Box 23"/>
            <p:cNvSpPr txBox="1">
              <a:spLocks noChangeArrowheads="1"/>
            </p:cNvSpPr>
            <p:nvPr/>
          </p:nvSpPr>
          <p:spPr bwMode="auto">
            <a:xfrm>
              <a:off x="1392" y="3216"/>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导线</a:t>
              </a:r>
            </a:p>
          </p:txBody>
        </p:sp>
        <p:sp>
          <p:nvSpPr>
            <p:cNvPr id="15391" name="Text Box 24"/>
            <p:cNvSpPr txBox="1">
              <a:spLocks noChangeArrowheads="1"/>
            </p:cNvSpPr>
            <p:nvPr/>
          </p:nvSpPr>
          <p:spPr bwMode="auto">
            <a:xfrm>
              <a:off x="518" y="2531"/>
              <a:ext cx="346"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电池</a:t>
              </a:r>
            </a:p>
          </p:txBody>
        </p:sp>
        <p:sp>
          <p:nvSpPr>
            <p:cNvPr id="15392" name="Text Box 25"/>
            <p:cNvSpPr txBox="1">
              <a:spLocks noChangeArrowheads="1"/>
            </p:cNvSpPr>
            <p:nvPr/>
          </p:nvSpPr>
          <p:spPr bwMode="auto">
            <a:xfrm>
              <a:off x="1152" y="188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开关</a:t>
              </a:r>
            </a:p>
          </p:txBody>
        </p:sp>
        <p:sp>
          <p:nvSpPr>
            <p:cNvPr id="15393" name="Text Box 26"/>
            <p:cNvSpPr txBox="1">
              <a:spLocks noChangeArrowheads="1"/>
            </p:cNvSpPr>
            <p:nvPr/>
          </p:nvSpPr>
          <p:spPr bwMode="auto">
            <a:xfrm>
              <a:off x="1887" y="2177"/>
              <a:ext cx="7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灯泡</a:t>
              </a:r>
            </a:p>
          </p:txBody>
        </p:sp>
        <p:sp>
          <p:nvSpPr>
            <p:cNvPr id="15394" name="Text Box 27"/>
            <p:cNvSpPr txBox="1">
              <a:spLocks noChangeArrowheads="1"/>
            </p:cNvSpPr>
            <p:nvPr/>
          </p:nvSpPr>
          <p:spPr bwMode="auto">
            <a:xfrm>
              <a:off x="518" y="1596"/>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rgbClr val="000000"/>
                  </a:solidFill>
                  <a:latin typeface="Times New Roman" pitchFamily="18" charset="0"/>
                  <a:ea typeface="楷体_GB2312" pitchFamily="49" charset="-122"/>
                </a:rPr>
                <a:t>例 ：</a:t>
              </a:r>
              <a:endParaRPr lang="en-US" altLang="zh-CN" b="1">
                <a:solidFill>
                  <a:srgbClr val="000000"/>
                </a:solidFill>
                <a:latin typeface="Times New Roman" pitchFamily="18" charset="0"/>
                <a:ea typeface="楷体_GB2312" pitchFamily="49" charset="-122"/>
              </a:endParaRPr>
            </a:p>
          </p:txBody>
        </p:sp>
      </p:grpSp>
      <p:sp>
        <p:nvSpPr>
          <p:cNvPr id="49166" name="AutoShape 14"/>
          <p:cNvSpPr>
            <a:spLocks noChangeArrowheads="1"/>
          </p:cNvSpPr>
          <p:nvPr/>
        </p:nvSpPr>
        <p:spPr bwMode="auto">
          <a:xfrm>
            <a:off x="4294188" y="4951413"/>
            <a:ext cx="533400" cy="228600"/>
          </a:xfrm>
          <a:prstGeom prst="rightArrow">
            <a:avLst>
              <a:gd name="adj1" fmla="val 50000"/>
              <a:gd name="adj2" fmla="val 58333"/>
            </a:avLst>
          </a:prstGeom>
          <a:solidFill>
            <a:srgbClr val="FFFFFF"/>
          </a:solidFill>
          <a:ln w="12700">
            <a:solidFill>
              <a:srgbClr val="000000"/>
            </a:solidFill>
            <a:miter lim="800000"/>
            <a:headEnd/>
            <a:tailEnd/>
          </a:ln>
        </p:spPr>
        <p:txBody>
          <a:bodyPr anchor="ctr"/>
          <a:lstStyle/>
          <a:p>
            <a:endParaRPr lang="zh-CN" altLang="en-US" sz="2800">
              <a:latin typeface="Times New Roman" pitchFamily="18" charset="0"/>
              <a:ea typeface="楷体_GB2312" pitchFamily="49" charset="-122"/>
            </a:endParaRPr>
          </a:p>
        </p:txBody>
      </p:sp>
      <p:sp>
        <p:nvSpPr>
          <p:cNvPr id="48" name="Text Box 2"/>
          <p:cNvSpPr txBox="1">
            <a:spLocks noChangeArrowheads="1"/>
          </p:cNvSpPr>
          <p:nvPr/>
        </p:nvSpPr>
        <p:spPr bwMode="auto">
          <a:xfrm>
            <a:off x="409575" y="765175"/>
            <a:ext cx="836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rPr>
              <a:t>3.</a:t>
            </a:r>
            <a:r>
              <a:rPr lang="zh-CN" altLang="en-US" b="1">
                <a:solidFill>
                  <a:schemeClr val="tx2"/>
                </a:solidFill>
                <a:latin typeface="Times New Roman" pitchFamily="18" charset="0"/>
                <a:ea typeface="楷体_GB2312" pitchFamily="49" charset="-122"/>
              </a:rPr>
              <a:t>电路模型 </a:t>
            </a:r>
            <a:r>
              <a:rPr lang="zh-CN" altLang="en-US" b="1" i="1">
                <a:solidFill>
                  <a:schemeClr val="hlink"/>
                </a:solidFill>
                <a:latin typeface="Times New Roman" pitchFamily="18" charset="0"/>
                <a:ea typeface="楷体_GB2312" pitchFamily="49" charset="-122"/>
              </a:rPr>
              <a:t> </a:t>
            </a:r>
            <a:r>
              <a:rPr lang="zh-CN" altLang="en-US" b="1">
                <a:solidFill>
                  <a:schemeClr val="tx2"/>
                </a:solidFill>
                <a:latin typeface="Times New Roman" pitchFamily="18" charset="0"/>
                <a:ea typeface="楷体_GB2312" pitchFamily="49" charset="-122"/>
              </a:rPr>
              <a:t> </a:t>
            </a:r>
            <a:r>
              <a:rPr lang="en-US" altLang="zh-CN" b="1">
                <a:solidFill>
                  <a:schemeClr val="tx2"/>
                </a:solidFill>
                <a:latin typeface="Times New Roman" pitchFamily="18" charset="0"/>
                <a:ea typeface="楷体_GB2312" pitchFamily="49" charset="-122"/>
              </a:rPr>
              <a:t>(circuit model)</a:t>
            </a:r>
            <a:r>
              <a:rPr lang="zh-CN" altLang="en-US" b="1">
                <a:solidFill>
                  <a:schemeClr val="tx2"/>
                </a:solidFill>
                <a:latin typeface="Times New Roman" pitchFamily="18" charset="0"/>
                <a:ea typeface="楷体_GB2312" pitchFamily="49" charset="-122"/>
              </a:rPr>
              <a:t>的建立</a:t>
            </a:r>
            <a:endParaRPr lang="en-US" altLang="zh-CN" b="1">
              <a:solidFill>
                <a:schemeClr val="tx2"/>
              </a:solidFill>
              <a:latin typeface="Times New Roman" pitchFamily="18" charset="0"/>
              <a:ea typeface="楷体_GB2312" pitchFamily="49" charset="-122"/>
            </a:endParaRPr>
          </a:p>
        </p:txBody>
      </p:sp>
      <p:grpSp>
        <p:nvGrpSpPr>
          <p:cNvPr id="7" name="组合 50"/>
          <p:cNvGrpSpPr>
            <a:grpSpLocks/>
          </p:cNvGrpSpPr>
          <p:nvPr/>
        </p:nvGrpSpPr>
        <p:grpSpPr bwMode="auto">
          <a:xfrm>
            <a:off x="5181600" y="4065588"/>
            <a:ext cx="2493963" cy="1789112"/>
            <a:chOff x="5181600" y="3299872"/>
            <a:chExt cx="2494004" cy="1789653"/>
          </a:xfrm>
        </p:grpSpPr>
        <p:grpSp>
          <p:nvGrpSpPr>
            <p:cNvPr id="15367" name="Group 31"/>
            <p:cNvGrpSpPr>
              <a:grpSpLocks/>
            </p:cNvGrpSpPr>
            <p:nvPr/>
          </p:nvGrpSpPr>
          <p:grpSpPr bwMode="auto">
            <a:xfrm>
              <a:off x="5181600" y="4563023"/>
              <a:ext cx="386862" cy="131625"/>
              <a:chOff x="3072" y="2760"/>
              <a:chExt cx="192" cy="72"/>
            </a:xfrm>
          </p:grpSpPr>
          <p:sp>
            <p:nvSpPr>
              <p:cNvPr id="15381" name="Line 32"/>
              <p:cNvSpPr>
                <a:spLocks noChangeShapeType="1"/>
              </p:cNvSpPr>
              <p:nvPr/>
            </p:nvSpPr>
            <p:spPr bwMode="auto">
              <a:xfrm>
                <a:off x="3072" y="2760"/>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33"/>
              <p:cNvSpPr>
                <a:spLocks noChangeShapeType="1"/>
              </p:cNvSpPr>
              <p:nvPr/>
            </p:nvSpPr>
            <p:spPr bwMode="auto">
              <a:xfrm>
                <a:off x="3120" y="28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68" name="Line 34"/>
            <p:cNvSpPr>
              <a:spLocks noChangeShapeType="1"/>
            </p:cNvSpPr>
            <p:nvPr/>
          </p:nvSpPr>
          <p:spPr bwMode="auto">
            <a:xfrm rot="2379713">
              <a:off x="6228378" y="3299872"/>
              <a:ext cx="396936" cy="18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Oval 35"/>
            <p:cNvSpPr>
              <a:spLocks noChangeArrowheads="1"/>
            </p:cNvSpPr>
            <p:nvPr/>
          </p:nvSpPr>
          <p:spPr bwMode="auto">
            <a:xfrm>
              <a:off x="6535615" y="3413128"/>
              <a:ext cx="137013" cy="12431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15370" name="Line 36"/>
            <p:cNvSpPr>
              <a:spLocks noChangeShapeType="1"/>
            </p:cNvSpPr>
            <p:nvPr/>
          </p:nvSpPr>
          <p:spPr bwMode="auto">
            <a:xfrm>
              <a:off x="5375031" y="3480769"/>
              <a:ext cx="88051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Line 37"/>
            <p:cNvSpPr>
              <a:spLocks noChangeShapeType="1"/>
            </p:cNvSpPr>
            <p:nvPr/>
          </p:nvSpPr>
          <p:spPr bwMode="auto">
            <a:xfrm>
              <a:off x="5375031" y="3480769"/>
              <a:ext cx="0" cy="46800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Line 38"/>
            <p:cNvSpPr>
              <a:spLocks noChangeShapeType="1"/>
            </p:cNvSpPr>
            <p:nvPr/>
          </p:nvSpPr>
          <p:spPr bwMode="auto">
            <a:xfrm>
              <a:off x="5375031" y="4352788"/>
              <a:ext cx="0" cy="21023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3" name="Line 39"/>
            <p:cNvSpPr>
              <a:spLocks noChangeShapeType="1"/>
            </p:cNvSpPr>
            <p:nvPr/>
          </p:nvSpPr>
          <p:spPr bwMode="auto">
            <a:xfrm>
              <a:off x="5375031" y="4694649"/>
              <a:ext cx="0" cy="39487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40"/>
            <p:cNvSpPr>
              <a:spLocks noChangeShapeType="1"/>
            </p:cNvSpPr>
            <p:nvPr/>
          </p:nvSpPr>
          <p:spPr bwMode="auto">
            <a:xfrm>
              <a:off x="5375031" y="5089525"/>
              <a:ext cx="222445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Line 41"/>
            <p:cNvSpPr>
              <a:spLocks noChangeShapeType="1"/>
            </p:cNvSpPr>
            <p:nvPr/>
          </p:nvSpPr>
          <p:spPr bwMode="auto">
            <a:xfrm>
              <a:off x="6672629" y="3480769"/>
              <a:ext cx="92685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42"/>
            <p:cNvSpPr>
              <a:spLocks noChangeShapeType="1"/>
            </p:cNvSpPr>
            <p:nvPr/>
          </p:nvSpPr>
          <p:spPr bwMode="auto">
            <a:xfrm>
              <a:off x="7599485" y="3480769"/>
              <a:ext cx="0" cy="575861"/>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43"/>
            <p:cNvSpPr>
              <a:spLocks noChangeShapeType="1"/>
            </p:cNvSpPr>
            <p:nvPr/>
          </p:nvSpPr>
          <p:spPr bwMode="auto">
            <a:xfrm>
              <a:off x="7599485" y="4475273"/>
              <a:ext cx="0" cy="61425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Rectangle 44"/>
            <p:cNvSpPr>
              <a:spLocks noChangeArrowheads="1"/>
            </p:cNvSpPr>
            <p:nvPr/>
          </p:nvSpPr>
          <p:spPr bwMode="auto">
            <a:xfrm>
              <a:off x="5181600" y="3793380"/>
              <a:ext cx="386862" cy="1032894"/>
            </a:xfrm>
            <a:prstGeom prst="rect">
              <a:avLst/>
            </a:prstGeom>
            <a:noFill/>
            <a:ln w="127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15379" name="Rectangle 21"/>
            <p:cNvSpPr>
              <a:spLocks noChangeArrowheads="1"/>
            </p:cNvSpPr>
            <p:nvPr/>
          </p:nvSpPr>
          <p:spPr bwMode="auto">
            <a:xfrm rot="5400000">
              <a:off x="5160180" y="4090206"/>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15380" name="Rectangle 21"/>
            <p:cNvSpPr>
              <a:spLocks noChangeArrowheads="1"/>
            </p:cNvSpPr>
            <p:nvPr/>
          </p:nvSpPr>
          <p:spPr bwMode="auto">
            <a:xfrm rot="5400000">
              <a:off x="7387473" y="4193390"/>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66"/>
                                        </p:tgtEl>
                                        <p:attrNameLst>
                                          <p:attrName>style.visibility</p:attrName>
                                        </p:attrNameLst>
                                      </p:cBhvr>
                                      <p:to>
                                        <p:strVal val="visible"/>
                                      </p:to>
                                    </p:set>
                                    <p:anim calcmode="lin" valueType="num">
                                      <p:cBhvr additive="base">
                                        <p:cTn id="25" dur="500" fill="hold"/>
                                        <p:tgtEl>
                                          <p:spTgt spid="49166"/>
                                        </p:tgtEl>
                                        <p:attrNameLst>
                                          <p:attrName>ppt_x</p:attrName>
                                        </p:attrNameLst>
                                      </p:cBhvr>
                                      <p:tavLst>
                                        <p:tav tm="0">
                                          <p:val>
                                            <p:strVal val="0-#ppt_w/2"/>
                                          </p:val>
                                        </p:tav>
                                        <p:tav tm="100000">
                                          <p:val>
                                            <p:strVal val="#ppt_x"/>
                                          </p:val>
                                        </p:tav>
                                      </p:tavLst>
                                    </p:anim>
                                    <p:anim calcmode="lin" valueType="num">
                                      <p:cBhvr additive="base">
                                        <p:cTn id="26" dur="500" fill="hold"/>
                                        <p:tgtEl>
                                          <p:spTgt spid="4916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6" grpId="0" animBg="1"/>
      <p:bldP spid="4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1" name="Text Box 59"/>
          <p:cNvSpPr txBox="1">
            <a:spLocks noChangeArrowheads="1"/>
          </p:cNvSpPr>
          <p:nvPr/>
        </p:nvSpPr>
        <p:spPr bwMode="auto">
          <a:xfrm>
            <a:off x="488950" y="617538"/>
            <a:ext cx="8208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latin typeface="Times New Roman" pitchFamily="18" charset="0"/>
                <a:ea typeface="楷体_GB2312" pitchFamily="49" charset="-122"/>
              </a:rPr>
              <a:t>        建立电路模型时，工作条件不一样，其模型也不一样。如一个电感线圈：</a:t>
            </a:r>
          </a:p>
        </p:txBody>
      </p:sp>
      <p:grpSp>
        <p:nvGrpSpPr>
          <p:cNvPr id="2" name="组合 47"/>
          <p:cNvGrpSpPr>
            <a:grpSpLocks/>
          </p:cNvGrpSpPr>
          <p:nvPr/>
        </p:nvGrpSpPr>
        <p:grpSpPr bwMode="auto">
          <a:xfrm>
            <a:off x="439738" y="1644650"/>
            <a:ext cx="2692400" cy="1277938"/>
            <a:chOff x="439738" y="1355725"/>
            <a:chExt cx="2692399" cy="1277938"/>
          </a:xfrm>
        </p:grpSpPr>
        <p:sp>
          <p:nvSpPr>
            <p:cNvPr id="16431" name="Text Box 61"/>
            <p:cNvSpPr txBox="1">
              <a:spLocks noChangeArrowheads="1"/>
            </p:cNvSpPr>
            <p:nvPr/>
          </p:nvSpPr>
          <p:spPr bwMode="auto">
            <a:xfrm>
              <a:off x="439738" y="17446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实际线圈</a:t>
              </a:r>
            </a:p>
          </p:txBody>
        </p:sp>
        <p:graphicFrame>
          <p:nvGraphicFramePr>
            <p:cNvPr id="16432" name="Object 62"/>
            <p:cNvGraphicFramePr>
              <a:graphicFrameLocks noChangeAspect="1"/>
            </p:cNvGraphicFramePr>
            <p:nvPr/>
          </p:nvGraphicFramePr>
          <p:xfrm>
            <a:off x="2025650" y="1355725"/>
            <a:ext cx="1106487" cy="1277938"/>
          </p:xfrm>
          <a:graphic>
            <a:graphicData uri="http://schemas.openxmlformats.org/presentationml/2006/ole">
              <mc:AlternateContent xmlns:mc="http://schemas.openxmlformats.org/markup-compatibility/2006">
                <mc:Choice xmlns:v="urn:schemas-microsoft-com:vml" Requires="v">
                  <p:oleObj spid="_x0000_s16435" name="Visio" r:id="rId3" imgW="1222075" imgH="1414732" progId="Visio.Drawing.11">
                    <p:embed/>
                  </p:oleObj>
                </mc:Choice>
                <mc:Fallback>
                  <p:oleObj name="Visio" r:id="rId3" imgW="1222075" imgH="1414732" progId="Visio.Drawing.11">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1355725"/>
                          <a:ext cx="1106487"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4"/>
          <p:cNvGrpSpPr>
            <a:grpSpLocks/>
          </p:cNvGrpSpPr>
          <p:nvPr/>
        </p:nvGrpSpPr>
        <p:grpSpPr bwMode="auto">
          <a:xfrm>
            <a:off x="5364163" y="1627188"/>
            <a:ext cx="2952750" cy="1295400"/>
            <a:chOff x="3379" y="843"/>
            <a:chExt cx="1860" cy="816"/>
          </a:xfrm>
        </p:grpSpPr>
        <p:sp>
          <p:nvSpPr>
            <p:cNvPr id="16424" name="Text Box 65"/>
            <p:cNvSpPr txBox="1">
              <a:spLocks noChangeArrowheads="1"/>
            </p:cNvSpPr>
            <p:nvPr/>
          </p:nvSpPr>
          <p:spPr bwMode="auto">
            <a:xfrm>
              <a:off x="3379" y="888"/>
              <a:ext cx="122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直流状态</a:t>
              </a:r>
              <a:r>
                <a:rPr lang="en-US" altLang="zh-CN" b="1">
                  <a:solidFill>
                    <a:schemeClr val="tx2"/>
                  </a:solidFill>
                  <a:latin typeface="Times New Roman" pitchFamily="18" charset="0"/>
                  <a:ea typeface="楷体_GB2312" pitchFamily="49" charset="-122"/>
                </a:rPr>
                <a:t>,</a:t>
              </a:r>
            </a:p>
            <a:p>
              <a:pPr algn="ctr">
                <a:spcBef>
                  <a:spcPct val="50000"/>
                </a:spcBef>
              </a:pPr>
              <a:r>
                <a:rPr lang="zh-CN" altLang="en-US" b="1">
                  <a:solidFill>
                    <a:schemeClr val="tx2"/>
                  </a:solidFill>
                  <a:latin typeface="Times New Roman" pitchFamily="18" charset="0"/>
                  <a:ea typeface="楷体_GB2312" pitchFamily="49" charset="-122"/>
                </a:rPr>
                <a:t>仅消耗能量</a:t>
              </a:r>
            </a:p>
          </p:txBody>
        </p:sp>
        <p:sp>
          <p:nvSpPr>
            <p:cNvPr id="16425" name="Rectangle 66"/>
            <p:cNvSpPr>
              <a:spLocks noChangeArrowheads="1"/>
            </p:cNvSpPr>
            <p:nvPr/>
          </p:nvSpPr>
          <p:spPr bwMode="auto">
            <a:xfrm rot="-5400000">
              <a:off x="4921" y="1160"/>
              <a:ext cx="453" cy="182"/>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16426" name="Line 67"/>
            <p:cNvSpPr>
              <a:spLocks noChangeShapeType="1"/>
            </p:cNvSpPr>
            <p:nvPr/>
          </p:nvSpPr>
          <p:spPr bwMode="auto">
            <a:xfrm>
              <a:off x="4740" y="843"/>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68"/>
            <p:cNvSpPr>
              <a:spLocks noChangeShapeType="1"/>
            </p:cNvSpPr>
            <p:nvPr/>
          </p:nvSpPr>
          <p:spPr bwMode="auto">
            <a:xfrm>
              <a:off x="4740" y="1659"/>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69"/>
            <p:cNvSpPr>
              <a:spLocks noChangeShapeType="1"/>
            </p:cNvSpPr>
            <p:nvPr/>
          </p:nvSpPr>
          <p:spPr bwMode="auto">
            <a:xfrm>
              <a:off x="5148" y="84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70"/>
            <p:cNvSpPr>
              <a:spLocks noChangeShapeType="1"/>
            </p:cNvSpPr>
            <p:nvPr/>
          </p:nvSpPr>
          <p:spPr bwMode="auto">
            <a:xfrm>
              <a:off x="5148" y="1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0" name="Text Box 71"/>
            <p:cNvSpPr txBox="1">
              <a:spLocks noChangeArrowheads="1"/>
            </p:cNvSpPr>
            <p:nvPr/>
          </p:nvSpPr>
          <p:spPr bwMode="auto">
            <a:xfrm>
              <a:off x="4809" y="1099"/>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R</a:t>
              </a:r>
            </a:p>
          </p:txBody>
        </p:sp>
      </p:grpSp>
      <p:grpSp>
        <p:nvGrpSpPr>
          <p:cNvPr id="4" name="Group 72"/>
          <p:cNvGrpSpPr>
            <a:grpSpLocks/>
          </p:cNvGrpSpPr>
          <p:nvPr/>
        </p:nvGrpSpPr>
        <p:grpSpPr bwMode="auto">
          <a:xfrm>
            <a:off x="468313" y="4148138"/>
            <a:ext cx="2736850" cy="2449512"/>
            <a:chOff x="295" y="2159"/>
            <a:chExt cx="1724" cy="1543"/>
          </a:xfrm>
        </p:grpSpPr>
        <p:sp>
          <p:nvSpPr>
            <p:cNvPr id="16414" name="Text Box 73"/>
            <p:cNvSpPr txBox="1">
              <a:spLocks noChangeArrowheads="1"/>
            </p:cNvSpPr>
            <p:nvPr/>
          </p:nvSpPr>
          <p:spPr bwMode="auto">
            <a:xfrm>
              <a:off x="295" y="2659"/>
              <a:ext cx="11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交流低频</a:t>
              </a:r>
              <a:r>
                <a:rPr lang="en-US" altLang="zh-CN" b="1">
                  <a:solidFill>
                    <a:schemeClr val="tx2"/>
                  </a:solidFill>
                  <a:latin typeface="Times New Roman" pitchFamily="18" charset="0"/>
                  <a:ea typeface="楷体_GB2312" pitchFamily="49" charset="-122"/>
                </a:rPr>
                <a:t>,</a:t>
              </a:r>
            </a:p>
            <a:p>
              <a:pPr algn="ctr">
                <a:spcBef>
                  <a:spcPct val="50000"/>
                </a:spcBef>
              </a:pPr>
              <a:r>
                <a:rPr lang="zh-CN" altLang="en-US" b="1">
                  <a:solidFill>
                    <a:schemeClr val="tx2"/>
                  </a:solidFill>
                  <a:latin typeface="Times New Roman" pitchFamily="18" charset="0"/>
                  <a:ea typeface="楷体_GB2312" pitchFamily="49" charset="-122"/>
                </a:rPr>
                <a:t>消能</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储能</a:t>
              </a:r>
            </a:p>
          </p:txBody>
        </p:sp>
        <p:sp>
          <p:nvSpPr>
            <p:cNvPr id="16415" name="Rectangle 74"/>
            <p:cNvSpPr>
              <a:spLocks noChangeArrowheads="1"/>
            </p:cNvSpPr>
            <p:nvPr/>
          </p:nvSpPr>
          <p:spPr bwMode="auto">
            <a:xfrm rot="-5400000">
              <a:off x="1655" y="2476"/>
              <a:ext cx="453" cy="182"/>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16416" name="Line 75"/>
            <p:cNvSpPr>
              <a:spLocks noChangeShapeType="1"/>
            </p:cNvSpPr>
            <p:nvPr/>
          </p:nvSpPr>
          <p:spPr bwMode="auto">
            <a:xfrm>
              <a:off x="1474" y="2159"/>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Line 76"/>
            <p:cNvSpPr>
              <a:spLocks noChangeShapeType="1"/>
            </p:cNvSpPr>
            <p:nvPr/>
          </p:nvSpPr>
          <p:spPr bwMode="auto">
            <a:xfrm>
              <a:off x="1474" y="3702"/>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77"/>
            <p:cNvSpPr>
              <a:spLocks noChangeShapeType="1"/>
            </p:cNvSpPr>
            <p:nvPr/>
          </p:nvSpPr>
          <p:spPr bwMode="auto">
            <a:xfrm>
              <a:off x="1882" y="215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78"/>
            <p:cNvSpPr>
              <a:spLocks noChangeShapeType="1"/>
            </p:cNvSpPr>
            <p:nvPr/>
          </p:nvSpPr>
          <p:spPr bwMode="auto">
            <a:xfrm>
              <a:off x="1882" y="279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Text Box 79"/>
            <p:cNvSpPr txBox="1">
              <a:spLocks noChangeArrowheads="1"/>
            </p:cNvSpPr>
            <p:nvPr/>
          </p:nvSpPr>
          <p:spPr bwMode="auto">
            <a:xfrm>
              <a:off x="1544" y="2415"/>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R</a:t>
              </a:r>
            </a:p>
          </p:txBody>
        </p:sp>
        <p:sp>
          <p:nvSpPr>
            <p:cNvPr id="16421" name="Freeform 80"/>
            <p:cNvSpPr>
              <a:spLocks/>
            </p:cNvSpPr>
            <p:nvPr/>
          </p:nvSpPr>
          <p:spPr bwMode="auto">
            <a:xfrm rot="10800000">
              <a:off x="1882" y="2975"/>
              <a:ext cx="137" cy="545"/>
            </a:xfrm>
            <a:custGeom>
              <a:avLst/>
              <a:gdLst>
                <a:gd name="T0" fmla="*/ 137 w 43"/>
                <a:gd name="T1" fmla="*/ 545 h 329"/>
                <a:gd name="T2" fmla="*/ 67 w 43"/>
                <a:gd name="T3" fmla="*/ 538 h 329"/>
                <a:gd name="T4" fmla="*/ 13 w 43"/>
                <a:gd name="T5" fmla="*/ 509 h 329"/>
                <a:gd name="T6" fmla="*/ 0 w 43"/>
                <a:gd name="T7" fmla="*/ 479 h 329"/>
                <a:gd name="T8" fmla="*/ 13 w 43"/>
                <a:gd name="T9" fmla="*/ 441 h 329"/>
                <a:gd name="T10" fmla="*/ 67 w 43"/>
                <a:gd name="T11" fmla="*/ 417 h 329"/>
                <a:gd name="T12" fmla="*/ 137 w 43"/>
                <a:gd name="T13" fmla="*/ 411 h 329"/>
                <a:gd name="T14" fmla="*/ 67 w 43"/>
                <a:gd name="T15" fmla="*/ 396 h 329"/>
                <a:gd name="T16" fmla="*/ 13 w 43"/>
                <a:gd name="T17" fmla="*/ 373 h 329"/>
                <a:gd name="T18" fmla="*/ 0 w 43"/>
                <a:gd name="T19" fmla="*/ 336 h 329"/>
                <a:gd name="T20" fmla="*/ 13 w 43"/>
                <a:gd name="T21" fmla="*/ 306 h 329"/>
                <a:gd name="T22" fmla="*/ 67 w 43"/>
                <a:gd name="T23" fmla="*/ 283 h 329"/>
                <a:gd name="T24" fmla="*/ 137 w 43"/>
                <a:gd name="T25" fmla="*/ 268 h 329"/>
                <a:gd name="T26" fmla="*/ 67 w 43"/>
                <a:gd name="T27" fmla="*/ 262 h 329"/>
                <a:gd name="T28" fmla="*/ 13 w 43"/>
                <a:gd name="T29" fmla="*/ 239 h 329"/>
                <a:gd name="T30" fmla="*/ 0 w 43"/>
                <a:gd name="T31" fmla="*/ 202 h 329"/>
                <a:gd name="T32" fmla="*/ 13 w 43"/>
                <a:gd name="T33" fmla="*/ 172 h 329"/>
                <a:gd name="T34" fmla="*/ 67 w 43"/>
                <a:gd name="T35" fmla="*/ 142 h 329"/>
                <a:gd name="T36" fmla="*/ 137 w 43"/>
                <a:gd name="T37" fmla="*/ 134 h 329"/>
                <a:gd name="T38" fmla="*/ 67 w 43"/>
                <a:gd name="T39" fmla="*/ 128 h 329"/>
                <a:gd name="T40" fmla="*/ 13 w 43"/>
                <a:gd name="T41" fmla="*/ 98 h 329"/>
                <a:gd name="T42" fmla="*/ 0 w 43"/>
                <a:gd name="T43" fmla="*/ 68 h 329"/>
                <a:gd name="T44" fmla="*/ 13 w 43"/>
                <a:gd name="T45" fmla="*/ 30 h 329"/>
                <a:gd name="T46" fmla="*/ 67 w 43"/>
                <a:gd name="T47" fmla="*/ 8 h 329"/>
                <a:gd name="T48" fmla="*/ 137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p>
          </p:txBody>
        </p:sp>
        <p:sp>
          <p:nvSpPr>
            <p:cNvPr id="16422" name="Line 81"/>
            <p:cNvSpPr>
              <a:spLocks noChangeShapeType="1"/>
            </p:cNvSpPr>
            <p:nvPr/>
          </p:nvSpPr>
          <p:spPr bwMode="auto">
            <a:xfrm>
              <a:off x="1883" y="3521"/>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Text Box 82"/>
            <p:cNvSpPr txBox="1">
              <a:spLocks noChangeArrowheads="1"/>
            </p:cNvSpPr>
            <p:nvPr/>
          </p:nvSpPr>
          <p:spPr bwMode="auto">
            <a:xfrm>
              <a:off x="1544" y="3096"/>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L</a:t>
              </a:r>
            </a:p>
          </p:txBody>
        </p:sp>
      </p:grpSp>
      <p:grpSp>
        <p:nvGrpSpPr>
          <p:cNvPr id="5" name="Group 83"/>
          <p:cNvGrpSpPr>
            <a:grpSpLocks/>
          </p:cNvGrpSpPr>
          <p:nvPr/>
        </p:nvGrpSpPr>
        <p:grpSpPr bwMode="auto">
          <a:xfrm>
            <a:off x="3851275" y="4146550"/>
            <a:ext cx="4678363" cy="2451100"/>
            <a:chOff x="2426" y="2158"/>
            <a:chExt cx="2947" cy="1544"/>
          </a:xfrm>
        </p:grpSpPr>
        <p:sp>
          <p:nvSpPr>
            <p:cNvPr id="16394" name="Text Box 84"/>
            <p:cNvSpPr txBox="1">
              <a:spLocks noChangeArrowheads="1"/>
            </p:cNvSpPr>
            <p:nvPr/>
          </p:nvSpPr>
          <p:spPr bwMode="auto">
            <a:xfrm>
              <a:off x="2426" y="2287"/>
              <a:ext cx="196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交流高频状态</a:t>
              </a:r>
              <a:r>
                <a:rPr lang="en-US" altLang="zh-CN" b="1">
                  <a:solidFill>
                    <a:schemeClr val="tx2"/>
                  </a:solidFill>
                  <a:latin typeface="Times New Roman" pitchFamily="18" charset="0"/>
                  <a:ea typeface="楷体_GB2312" pitchFamily="49" charset="-122"/>
                </a:rPr>
                <a:t>,</a:t>
              </a:r>
            </a:p>
            <a:p>
              <a:pPr algn="ctr">
                <a:spcBef>
                  <a:spcPct val="50000"/>
                </a:spcBef>
              </a:pPr>
              <a:r>
                <a:rPr lang="zh-CN" altLang="en-US" b="1">
                  <a:solidFill>
                    <a:schemeClr val="tx2"/>
                  </a:solidFill>
                  <a:latin typeface="Times New Roman" pitchFamily="18" charset="0"/>
                  <a:ea typeface="楷体_GB2312" pitchFamily="49" charset="-122"/>
                </a:rPr>
                <a:t>消耗能量</a:t>
              </a:r>
              <a:r>
                <a:rPr lang="en-US" altLang="zh-CN" b="1">
                  <a:solidFill>
                    <a:schemeClr val="tx2"/>
                  </a:solidFill>
                  <a:latin typeface="Times New Roman" pitchFamily="18" charset="0"/>
                  <a:ea typeface="楷体_GB2312" pitchFamily="49" charset="-122"/>
                </a:rPr>
                <a:t>,</a:t>
              </a:r>
            </a:p>
            <a:p>
              <a:pPr algn="ctr">
                <a:spcBef>
                  <a:spcPct val="50000"/>
                </a:spcBef>
              </a:pPr>
              <a:r>
                <a:rPr lang="zh-CN" altLang="en-US" b="1">
                  <a:solidFill>
                    <a:schemeClr val="tx2"/>
                  </a:solidFill>
                  <a:latin typeface="Times New Roman" pitchFamily="18" charset="0"/>
                  <a:ea typeface="楷体_GB2312" pitchFamily="49" charset="-122"/>
                </a:rPr>
                <a:t>储磁场能量</a:t>
              </a:r>
            </a:p>
            <a:p>
              <a:pPr algn="ctr">
                <a:spcBef>
                  <a:spcPct val="50000"/>
                </a:spcBef>
              </a:pPr>
              <a:r>
                <a:rPr lang="zh-CN" altLang="en-US" b="1">
                  <a:solidFill>
                    <a:schemeClr val="tx2"/>
                  </a:solidFill>
                  <a:latin typeface="Times New Roman" pitchFamily="18" charset="0"/>
                  <a:ea typeface="楷体_GB2312" pitchFamily="49" charset="-122"/>
                </a:rPr>
                <a:t>和电场能量</a:t>
              </a:r>
            </a:p>
          </p:txBody>
        </p:sp>
        <p:sp>
          <p:nvSpPr>
            <p:cNvPr id="16395" name="Rectangle 85"/>
            <p:cNvSpPr>
              <a:spLocks noChangeArrowheads="1"/>
            </p:cNvSpPr>
            <p:nvPr/>
          </p:nvSpPr>
          <p:spPr bwMode="auto">
            <a:xfrm rot="-5400000">
              <a:off x="4240" y="2476"/>
              <a:ext cx="453" cy="182"/>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16396" name="Line 86"/>
            <p:cNvSpPr>
              <a:spLocks noChangeShapeType="1"/>
            </p:cNvSpPr>
            <p:nvPr/>
          </p:nvSpPr>
          <p:spPr bwMode="auto">
            <a:xfrm>
              <a:off x="4059" y="2159"/>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Line 87"/>
            <p:cNvSpPr>
              <a:spLocks noChangeShapeType="1"/>
            </p:cNvSpPr>
            <p:nvPr/>
          </p:nvSpPr>
          <p:spPr bwMode="auto">
            <a:xfrm>
              <a:off x="4059" y="3702"/>
              <a:ext cx="408"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88"/>
            <p:cNvSpPr>
              <a:spLocks noChangeShapeType="1"/>
            </p:cNvSpPr>
            <p:nvPr/>
          </p:nvSpPr>
          <p:spPr bwMode="auto">
            <a:xfrm>
              <a:off x="4467" y="215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89"/>
            <p:cNvSpPr>
              <a:spLocks noChangeShapeType="1"/>
            </p:cNvSpPr>
            <p:nvPr/>
          </p:nvSpPr>
          <p:spPr bwMode="auto">
            <a:xfrm>
              <a:off x="4467" y="279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Text Box 90"/>
            <p:cNvSpPr txBox="1">
              <a:spLocks noChangeArrowheads="1"/>
            </p:cNvSpPr>
            <p:nvPr/>
          </p:nvSpPr>
          <p:spPr bwMode="auto">
            <a:xfrm>
              <a:off x="4129" y="2415"/>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R</a:t>
              </a:r>
            </a:p>
          </p:txBody>
        </p:sp>
        <p:sp>
          <p:nvSpPr>
            <p:cNvPr id="16401" name="Freeform 91"/>
            <p:cNvSpPr>
              <a:spLocks/>
            </p:cNvSpPr>
            <p:nvPr/>
          </p:nvSpPr>
          <p:spPr bwMode="auto">
            <a:xfrm rot="10800000">
              <a:off x="4467" y="2975"/>
              <a:ext cx="137" cy="545"/>
            </a:xfrm>
            <a:custGeom>
              <a:avLst/>
              <a:gdLst>
                <a:gd name="T0" fmla="*/ 137 w 43"/>
                <a:gd name="T1" fmla="*/ 545 h 329"/>
                <a:gd name="T2" fmla="*/ 67 w 43"/>
                <a:gd name="T3" fmla="*/ 538 h 329"/>
                <a:gd name="T4" fmla="*/ 13 w 43"/>
                <a:gd name="T5" fmla="*/ 509 h 329"/>
                <a:gd name="T6" fmla="*/ 0 w 43"/>
                <a:gd name="T7" fmla="*/ 479 h 329"/>
                <a:gd name="T8" fmla="*/ 13 w 43"/>
                <a:gd name="T9" fmla="*/ 441 h 329"/>
                <a:gd name="T10" fmla="*/ 67 w 43"/>
                <a:gd name="T11" fmla="*/ 417 h 329"/>
                <a:gd name="T12" fmla="*/ 137 w 43"/>
                <a:gd name="T13" fmla="*/ 411 h 329"/>
                <a:gd name="T14" fmla="*/ 67 w 43"/>
                <a:gd name="T15" fmla="*/ 396 h 329"/>
                <a:gd name="T16" fmla="*/ 13 w 43"/>
                <a:gd name="T17" fmla="*/ 373 h 329"/>
                <a:gd name="T18" fmla="*/ 0 w 43"/>
                <a:gd name="T19" fmla="*/ 336 h 329"/>
                <a:gd name="T20" fmla="*/ 13 w 43"/>
                <a:gd name="T21" fmla="*/ 306 h 329"/>
                <a:gd name="T22" fmla="*/ 67 w 43"/>
                <a:gd name="T23" fmla="*/ 283 h 329"/>
                <a:gd name="T24" fmla="*/ 137 w 43"/>
                <a:gd name="T25" fmla="*/ 268 h 329"/>
                <a:gd name="T26" fmla="*/ 67 w 43"/>
                <a:gd name="T27" fmla="*/ 262 h 329"/>
                <a:gd name="T28" fmla="*/ 13 w 43"/>
                <a:gd name="T29" fmla="*/ 239 h 329"/>
                <a:gd name="T30" fmla="*/ 0 w 43"/>
                <a:gd name="T31" fmla="*/ 202 h 329"/>
                <a:gd name="T32" fmla="*/ 13 w 43"/>
                <a:gd name="T33" fmla="*/ 172 h 329"/>
                <a:gd name="T34" fmla="*/ 67 w 43"/>
                <a:gd name="T35" fmla="*/ 142 h 329"/>
                <a:gd name="T36" fmla="*/ 137 w 43"/>
                <a:gd name="T37" fmla="*/ 134 h 329"/>
                <a:gd name="T38" fmla="*/ 67 w 43"/>
                <a:gd name="T39" fmla="*/ 128 h 329"/>
                <a:gd name="T40" fmla="*/ 13 w 43"/>
                <a:gd name="T41" fmla="*/ 98 h 329"/>
                <a:gd name="T42" fmla="*/ 0 w 43"/>
                <a:gd name="T43" fmla="*/ 68 h 329"/>
                <a:gd name="T44" fmla="*/ 13 w 43"/>
                <a:gd name="T45" fmla="*/ 30 h 329"/>
                <a:gd name="T46" fmla="*/ 67 w 43"/>
                <a:gd name="T47" fmla="*/ 8 h 329"/>
                <a:gd name="T48" fmla="*/ 137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p>
          </p:txBody>
        </p:sp>
        <p:sp>
          <p:nvSpPr>
            <p:cNvPr id="16402" name="Line 92"/>
            <p:cNvSpPr>
              <a:spLocks noChangeShapeType="1"/>
            </p:cNvSpPr>
            <p:nvPr/>
          </p:nvSpPr>
          <p:spPr bwMode="auto">
            <a:xfrm>
              <a:off x="4468" y="3521"/>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Text Box 93"/>
            <p:cNvSpPr txBox="1">
              <a:spLocks noChangeArrowheads="1"/>
            </p:cNvSpPr>
            <p:nvPr/>
          </p:nvSpPr>
          <p:spPr bwMode="auto">
            <a:xfrm>
              <a:off x="4129" y="3096"/>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L</a:t>
              </a:r>
            </a:p>
          </p:txBody>
        </p:sp>
        <p:grpSp>
          <p:nvGrpSpPr>
            <p:cNvPr id="16404" name="Group 94"/>
            <p:cNvGrpSpPr>
              <a:grpSpLocks/>
            </p:cNvGrpSpPr>
            <p:nvPr/>
          </p:nvGrpSpPr>
          <p:grpSpPr bwMode="auto">
            <a:xfrm>
              <a:off x="5011" y="2704"/>
              <a:ext cx="362" cy="453"/>
              <a:chOff x="3198" y="1798"/>
              <a:chExt cx="181" cy="317"/>
            </a:xfrm>
          </p:grpSpPr>
          <p:sp>
            <p:nvSpPr>
              <p:cNvPr id="16410" name="Line 95"/>
              <p:cNvSpPr>
                <a:spLocks noChangeShapeType="1"/>
              </p:cNvSpPr>
              <p:nvPr/>
            </p:nvSpPr>
            <p:spPr bwMode="auto">
              <a:xfrm flipV="1">
                <a:off x="3288" y="1798"/>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Rectangle 96"/>
              <p:cNvSpPr>
                <a:spLocks noChangeArrowheads="1"/>
              </p:cNvSpPr>
              <p:nvPr/>
            </p:nvSpPr>
            <p:spPr bwMode="auto">
              <a:xfrm>
                <a:off x="3198" y="1888"/>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6412" name="Rectangle 97"/>
              <p:cNvSpPr>
                <a:spLocks noChangeArrowheads="1"/>
              </p:cNvSpPr>
              <p:nvPr/>
            </p:nvSpPr>
            <p:spPr bwMode="auto">
              <a:xfrm>
                <a:off x="3198" y="1979"/>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6413" name="Line 98"/>
              <p:cNvSpPr>
                <a:spLocks noChangeShapeType="1"/>
              </p:cNvSpPr>
              <p:nvPr/>
            </p:nvSpPr>
            <p:spPr bwMode="auto">
              <a:xfrm flipV="1">
                <a:off x="3288" y="202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5" name="Line 99"/>
            <p:cNvSpPr>
              <a:spLocks noChangeShapeType="1"/>
            </p:cNvSpPr>
            <p:nvPr/>
          </p:nvSpPr>
          <p:spPr bwMode="auto">
            <a:xfrm>
              <a:off x="4467" y="2159"/>
              <a:ext cx="725"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100"/>
            <p:cNvSpPr>
              <a:spLocks noChangeShapeType="1"/>
            </p:cNvSpPr>
            <p:nvPr/>
          </p:nvSpPr>
          <p:spPr bwMode="auto">
            <a:xfrm>
              <a:off x="4467" y="3702"/>
              <a:ext cx="725"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101"/>
            <p:cNvSpPr>
              <a:spLocks noChangeShapeType="1"/>
            </p:cNvSpPr>
            <p:nvPr/>
          </p:nvSpPr>
          <p:spPr bwMode="auto">
            <a:xfrm>
              <a:off x="5193" y="3066"/>
              <a:ext cx="0" cy="6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102"/>
            <p:cNvSpPr>
              <a:spLocks noChangeShapeType="1"/>
            </p:cNvSpPr>
            <p:nvPr/>
          </p:nvSpPr>
          <p:spPr bwMode="auto">
            <a:xfrm>
              <a:off x="5193" y="2158"/>
              <a:ext cx="0" cy="6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Text Box 103"/>
            <p:cNvSpPr txBox="1">
              <a:spLocks noChangeArrowheads="1"/>
            </p:cNvSpPr>
            <p:nvPr/>
          </p:nvSpPr>
          <p:spPr bwMode="auto">
            <a:xfrm>
              <a:off x="4763" y="2779"/>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C</a:t>
              </a:r>
            </a:p>
          </p:txBody>
        </p:sp>
      </p:grpSp>
      <p:sp>
        <p:nvSpPr>
          <p:cNvPr id="8297" name="AutoShape 105"/>
          <p:cNvSpPr>
            <a:spLocks noChangeArrowheads="1"/>
          </p:cNvSpPr>
          <p:nvPr/>
        </p:nvSpPr>
        <p:spPr bwMode="auto">
          <a:xfrm rot="1719380">
            <a:off x="3490913" y="3240088"/>
            <a:ext cx="1728787" cy="252412"/>
          </a:xfrm>
          <a:prstGeom prst="rightArrow">
            <a:avLst>
              <a:gd name="adj1" fmla="val 50000"/>
              <a:gd name="adj2" fmla="val 171227"/>
            </a:avLst>
          </a:prstGeom>
          <a:solidFill>
            <a:schemeClr val="bg1"/>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9" name="AutoShape 97"/>
          <p:cNvSpPr>
            <a:spLocks noChangeArrowheads="1"/>
          </p:cNvSpPr>
          <p:nvPr/>
        </p:nvSpPr>
        <p:spPr bwMode="auto">
          <a:xfrm>
            <a:off x="3732213" y="2114550"/>
            <a:ext cx="1350962" cy="252413"/>
          </a:xfrm>
          <a:prstGeom prst="rightArrow">
            <a:avLst>
              <a:gd name="adj1" fmla="val 50000"/>
              <a:gd name="adj2" fmla="val 62219"/>
            </a:avLst>
          </a:prstGeom>
          <a:solidFill>
            <a:schemeClr val="bg1"/>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53" name="下箭头 52"/>
          <p:cNvSpPr/>
          <p:nvPr/>
        </p:nvSpPr>
        <p:spPr bwMode="auto">
          <a:xfrm>
            <a:off x="2673350" y="3271838"/>
            <a:ext cx="361950" cy="487362"/>
          </a:xfrm>
          <a:prstGeom prst="downArrow">
            <a:avLst>
              <a:gd name="adj1" fmla="val 50000"/>
              <a:gd name="adj2" fmla="val 50000"/>
            </a:avLst>
          </a:prstGeom>
          <a:solidFill>
            <a:schemeClr val="bg1"/>
          </a:solidFill>
          <a:ln w="19050">
            <a:solidFill>
              <a:schemeClr val="tx1"/>
            </a:solidFill>
            <a:miter lim="800000"/>
            <a:headEnd/>
            <a:tailEnd/>
          </a:ln>
          <a:effectLst/>
        </p:spPr>
        <p:txBody>
          <a:bodyPr anchor="ctr">
            <a:spAutoFit/>
          </a:bodyPr>
          <a:lstStyle/>
          <a:p>
            <a:pPr algn="ctr">
              <a:lnSpc>
                <a:spcPct val="90000"/>
              </a:lnSpc>
              <a:spcBef>
                <a:spcPct val="25000"/>
              </a:spcBef>
              <a:defRPr/>
            </a:pPr>
            <a:endParaRPr lang="zh-CN" altLang="en-US"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51"/>
                                        </p:tgtEl>
                                        <p:attrNameLst>
                                          <p:attrName>style.visibility</p:attrName>
                                        </p:attrNameLst>
                                      </p:cBhvr>
                                      <p:to>
                                        <p:strVal val="visible"/>
                                      </p:to>
                                    </p:set>
                                    <p:animEffect transition="in" filter="dissolve">
                                      <p:cBhvr>
                                        <p:cTn id="7" dur="500"/>
                                        <p:tgtEl>
                                          <p:spTgt spid="8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0-#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297"/>
                                        </p:tgtEl>
                                        <p:attrNameLst>
                                          <p:attrName>style.visibility</p:attrName>
                                        </p:attrNameLst>
                                      </p:cBhvr>
                                      <p:to>
                                        <p:strVal val="visible"/>
                                      </p:to>
                                    </p:set>
                                    <p:animEffect transition="in" filter="blinds(horizontal)">
                                      <p:cBhvr>
                                        <p:cTn id="40" dur="500"/>
                                        <p:tgtEl>
                                          <p:spTgt spid="82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1" grpId="0"/>
      <p:bldP spid="8297" grpId="0" animBg="1"/>
      <p:bldP spid="49" grpId="0" animBg="1"/>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46088" y="251777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rPr>
              <a:t>1. </a:t>
            </a:r>
            <a:r>
              <a:rPr lang="zh-CN" altLang="en-US" b="1">
                <a:latin typeface="Times New Roman" pitchFamily="18" charset="0"/>
                <a:ea typeface="楷体_GB2312" pitchFamily="49" charset="-122"/>
              </a:rPr>
              <a:t>电流 </a:t>
            </a:r>
            <a:r>
              <a:rPr lang="en-US" altLang="zh-CN" b="1">
                <a:latin typeface="Times New Roman" pitchFamily="18" charset="0"/>
                <a:ea typeface="楷体_GB2312" pitchFamily="49" charset="-122"/>
              </a:rPr>
              <a:t>(current)</a:t>
            </a:r>
            <a:r>
              <a:rPr lang="zh-CN" altLang="en-US" b="1">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带电质点的运动形成电流。</a:t>
            </a:r>
          </a:p>
        </p:txBody>
      </p:sp>
      <p:sp>
        <p:nvSpPr>
          <p:cNvPr id="9223" name="Text Box 7"/>
          <p:cNvSpPr txBox="1">
            <a:spLocks noChangeArrowheads="1"/>
          </p:cNvSpPr>
          <p:nvPr/>
        </p:nvSpPr>
        <p:spPr bwMode="auto">
          <a:xfrm>
            <a:off x="1916113" y="5564188"/>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单位：</a:t>
            </a:r>
            <a:r>
              <a:rPr lang="en-US" altLang="zh-CN" b="1">
                <a:solidFill>
                  <a:schemeClr val="tx2"/>
                </a:solidFill>
                <a:latin typeface="Times New Roman" pitchFamily="18" charset="0"/>
                <a:ea typeface="楷体_GB2312" pitchFamily="49" charset="-122"/>
              </a:rPr>
              <a:t>A (</a:t>
            </a:r>
            <a:r>
              <a:rPr lang="zh-CN" altLang="zh-CN" b="1">
                <a:solidFill>
                  <a:schemeClr val="tx2"/>
                </a:solidFill>
                <a:latin typeface="Times New Roman" pitchFamily="18" charset="0"/>
                <a:ea typeface="楷体_GB2312" pitchFamily="49" charset="-122"/>
              </a:rPr>
              <a:t>安</a:t>
            </a:r>
            <a:r>
              <a:rPr lang="en-US" altLang="zh-CN" b="1">
                <a:solidFill>
                  <a:schemeClr val="tx2"/>
                </a:solidFill>
                <a:latin typeface="Times New Roman" pitchFamily="18" charset="0"/>
                <a:ea typeface="楷体_GB2312" pitchFamily="49" charset="-122"/>
              </a:rPr>
              <a:t>)    (Ampere</a:t>
            </a:r>
            <a:r>
              <a:rPr lang="zh-CN" altLang="en-US" b="1">
                <a:solidFill>
                  <a:schemeClr val="tx2"/>
                </a:solidFill>
                <a:latin typeface="Times New Roman" pitchFamily="18" charset="0"/>
                <a:ea typeface="楷体_GB2312" pitchFamily="49" charset="-122"/>
              </a:rPr>
              <a:t>，安培</a:t>
            </a:r>
            <a:r>
              <a:rPr lang="en-US" altLang="zh-CN" b="1">
                <a:solidFill>
                  <a:schemeClr val="tx2"/>
                </a:solidFill>
                <a:latin typeface="Times New Roman" pitchFamily="18" charset="0"/>
                <a:ea typeface="楷体_GB2312" pitchFamily="49" charset="-122"/>
              </a:rPr>
              <a:t>)</a:t>
            </a:r>
          </a:p>
        </p:txBody>
      </p:sp>
      <p:sp>
        <p:nvSpPr>
          <p:cNvPr id="9229" name="Text Box 13"/>
          <p:cNvSpPr txBox="1">
            <a:spLocks noChangeArrowheads="1"/>
          </p:cNvSpPr>
          <p:nvPr/>
        </p:nvSpPr>
        <p:spPr bwMode="auto">
          <a:xfrm>
            <a:off x="1260475" y="1103313"/>
            <a:ext cx="6732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spcBef>
                <a:spcPct val="50000"/>
              </a:spcBef>
            </a:pPr>
            <a:r>
              <a:rPr lang="en-US" altLang="zh-CN" sz="3600" b="1" dirty="0">
                <a:solidFill>
                  <a:schemeClr val="tx2"/>
                </a:solidFill>
                <a:latin typeface="Times New Roman" pitchFamily="18" charset="0"/>
                <a:ea typeface="楷体_GB2312" pitchFamily="49" charset="-122"/>
              </a:rPr>
              <a:t>§1-2  </a:t>
            </a:r>
            <a:r>
              <a:rPr lang="zh-CN" altLang="en-US" sz="3600" b="1" dirty="0">
                <a:solidFill>
                  <a:schemeClr val="tx2"/>
                </a:solidFill>
                <a:latin typeface="Times New Roman" pitchFamily="18" charset="0"/>
                <a:ea typeface="楷体_GB2312" pitchFamily="49" charset="-122"/>
              </a:rPr>
              <a:t>电路的基本物理量</a:t>
            </a:r>
          </a:p>
        </p:txBody>
      </p:sp>
      <p:sp>
        <p:nvSpPr>
          <p:cNvPr id="9" name="Text Box 3"/>
          <p:cNvSpPr txBox="1">
            <a:spLocks noChangeArrowheads="1"/>
          </p:cNvSpPr>
          <p:nvPr/>
        </p:nvSpPr>
        <p:spPr bwMode="auto">
          <a:xfrm>
            <a:off x="373063" y="1824038"/>
            <a:ext cx="8237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sz="3200" b="1">
                <a:solidFill>
                  <a:schemeClr val="tx2"/>
                </a:solidFill>
                <a:latin typeface="Times New Roman" pitchFamily="18" charset="0"/>
                <a:ea typeface="楷体_GB2312" pitchFamily="49" charset="-122"/>
              </a:rPr>
              <a:t>一、电流及其参考方向</a:t>
            </a:r>
          </a:p>
        </p:txBody>
      </p:sp>
      <p:sp>
        <p:nvSpPr>
          <p:cNvPr id="8" name="Text Box 4"/>
          <p:cNvSpPr txBox="1">
            <a:spLocks noChangeArrowheads="1"/>
          </p:cNvSpPr>
          <p:nvPr/>
        </p:nvSpPr>
        <p:spPr bwMode="auto">
          <a:xfrm>
            <a:off x="884238" y="3103563"/>
            <a:ext cx="7740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rgbClr val="000000"/>
                </a:solidFill>
                <a:latin typeface="Times New Roman" pitchFamily="18" charset="0"/>
                <a:ea typeface="楷体_GB2312" pitchFamily="49" charset="-122"/>
              </a:rPr>
              <a:t>        电流大小用电流强度表示：单位时间内通过导体截面的电量。 </a:t>
            </a:r>
          </a:p>
        </p:txBody>
      </p:sp>
      <p:graphicFrame>
        <p:nvGraphicFramePr>
          <p:cNvPr id="66" name="Object 1"/>
          <p:cNvGraphicFramePr>
            <a:graphicFrameLocks noChangeAspect="1"/>
          </p:cNvGraphicFramePr>
          <p:nvPr/>
        </p:nvGraphicFramePr>
        <p:xfrm>
          <a:off x="2590800" y="3940175"/>
          <a:ext cx="3960813" cy="1249363"/>
        </p:xfrm>
        <a:graphic>
          <a:graphicData uri="http://schemas.openxmlformats.org/presentationml/2006/ole">
            <mc:AlternateContent xmlns:mc="http://schemas.openxmlformats.org/markup-compatibility/2006">
              <mc:Choice xmlns:v="urn:schemas-microsoft-com:vml" Requires="v">
                <p:oleObj spid="_x0000_s17418" name="Equation" r:id="rId3" imgW="1193800" imgH="393700" progId="Equation.DSMT4">
                  <p:embed/>
                </p:oleObj>
              </mc:Choice>
              <mc:Fallback>
                <p:oleObj name="Equation" r:id="rId3" imgW="11938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940175"/>
                        <a:ext cx="3960813"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9"/>
                                        </p:tgtEl>
                                        <p:attrNameLst>
                                          <p:attrName>style.visibility</p:attrName>
                                        </p:attrNameLst>
                                      </p:cBhvr>
                                      <p:to>
                                        <p:strVal val="visible"/>
                                      </p:to>
                                    </p:set>
                                    <p:anim calcmode="lin" valueType="num">
                                      <p:cBhvr additive="base">
                                        <p:cTn id="7" dur="500" fill="hold"/>
                                        <p:tgtEl>
                                          <p:spTgt spid="9229"/>
                                        </p:tgtEl>
                                        <p:attrNameLst>
                                          <p:attrName>ppt_x</p:attrName>
                                        </p:attrNameLst>
                                      </p:cBhvr>
                                      <p:tavLst>
                                        <p:tav tm="0">
                                          <p:val>
                                            <p:strVal val="0-#ppt_w/2"/>
                                          </p:val>
                                        </p:tav>
                                        <p:tav tm="100000">
                                          <p:val>
                                            <p:strVal val="#ppt_x"/>
                                          </p:val>
                                        </p:tav>
                                      </p:tavLst>
                                    </p:anim>
                                    <p:anim calcmode="lin" valueType="num">
                                      <p:cBhvr additive="base">
                                        <p:cTn id="8" dur="500" fill="hold"/>
                                        <p:tgtEl>
                                          <p:spTgt spid="92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dissolve">
                                      <p:cBhvr>
                                        <p:cTn id="19" dur="500"/>
                                        <p:tgtEl>
                                          <p:spTgt spid="92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223"/>
                                        </p:tgtEl>
                                        <p:attrNameLst>
                                          <p:attrName>style.visibility</p:attrName>
                                        </p:attrNameLst>
                                      </p:cBhvr>
                                      <p:to>
                                        <p:strVal val="visible"/>
                                      </p:to>
                                    </p:set>
                                    <p:animEffect transition="in" filter="dissolve">
                                      <p:cBhvr>
                                        <p:cTn id="34"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3" grpId="0"/>
      <p:bldP spid="9229" grpId="0"/>
      <p:bldP spid="9" grpId="0" autoUpdateAnimBg="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AutoShape 4"/>
          <p:cNvSpPr>
            <a:spLocks noChangeArrowheads="1"/>
          </p:cNvSpPr>
          <p:nvPr/>
        </p:nvSpPr>
        <p:spPr bwMode="auto">
          <a:xfrm>
            <a:off x="571500" y="1606550"/>
            <a:ext cx="2590800" cy="1066800"/>
          </a:xfrm>
          <a:prstGeom prst="cloudCallout">
            <a:avLst>
              <a:gd name="adj1" fmla="val 90074"/>
              <a:gd name="adj2" fmla="val 68306"/>
            </a:avLst>
          </a:prstGeom>
          <a:solidFill>
            <a:srgbClr val="FFFFFF"/>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b="1">
                <a:solidFill>
                  <a:schemeClr val="tx1"/>
                </a:solidFill>
                <a:latin typeface="Times New Roman" pitchFamily="18" charset="0"/>
                <a:ea typeface="楷体_GB2312" pitchFamily="49" charset="-122"/>
              </a:rPr>
              <a:t>电流方向</a:t>
            </a:r>
          </a:p>
          <a:p>
            <a:pPr algn="ctr" eaLnBrk="0" hangingPunct="0"/>
            <a:r>
              <a:rPr lang="en-US" altLang="zh-CN" b="1" i="1">
                <a:solidFill>
                  <a:schemeClr val="tx1"/>
                </a:solidFill>
                <a:latin typeface="Times New Roman" pitchFamily="18" charset="0"/>
                <a:ea typeface="楷体_GB2312" pitchFamily="49" charset="-122"/>
              </a:rPr>
              <a:t>A</a:t>
            </a:r>
            <a:r>
              <a:rPr lang="en-US" altLang="zh-CN" b="1">
                <a:solidFill>
                  <a:schemeClr val="tx1"/>
                </a:solidFill>
                <a:latin typeface="Times New Roman" pitchFamily="18" charset="0"/>
                <a:ea typeface="楷体_GB2312" pitchFamily="49" charset="-122"/>
                <a:sym typeface="Symbol" pitchFamily="18" charset="2"/>
              </a:rPr>
              <a:t></a:t>
            </a:r>
            <a:r>
              <a:rPr lang="en-US" altLang="zh-CN" b="1" i="1">
                <a:solidFill>
                  <a:schemeClr val="tx1"/>
                </a:solidFill>
                <a:latin typeface="Times New Roman" pitchFamily="18" charset="0"/>
                <a:ea typeface="楷体_GB2312" pitchFamily="49" charset="-122"/>
                <a:sym typeface="Symbol" pitchFamily="18" charset="2"/>
              </a:rPr>
              <a:t>B</a:t>
            </a:r>
            <a:r>
              <a:rPr lang="zh-CN" altLang="en-US" b="1">
                <a:solidFill>
                  <a:schemeClr val="tx1"/>
                </a:solidFill>
                <a:latin typeface="Times New Roman" pitchFamily="18" charset="0"/>
                <a:ea typeface="楷体_GB2312" pitchFamily="49" charset="-122"/>
                <a:sym typeface="Symbol" pitchFamily="18" charset="2"/>
              </a:rPr>
              <a:t>？</a:t>
            </a:r>
            <a:endParaRPr lang="zh-CN" altLang="en-US" b="1">
              <a:solidFill>
                <a:schemeClr val="tx1"/>
              </a:solidFill>
              <a:latin typeface="Times New Roman" pitchFamily="18" charset="0"/>
              <a:ea typeface="楷体_GB2312" pitchFamily="49" charset="-122"/>
            </a:endParaRPr>
          </a:p>
        </p:txBody>
      </p:sp>
      <p:sp>
        <p:nvSpPr>
          <p:cNvPr id="72709" name="AutoShape 5"/>
          <p:cNvSpPr>
            <a:spLocks noChangeArrowheads="1"/>
          </p:cNvSpPr>
          <p:nvPr/>
        </p:nvSpPr>
        <p:spPr bwMode="auto">
          <a:xfrm>
            <a:off x="5943600" y="1628775"/>
            <a:ext cx="2590800" cy="1066800"/>
          </a:xfrm>
          <a:prstGeom prst="cloudCallout">
            <a:avLst>
              <a:gd name="adj1" fmla="val -85662"/>
              <a:gd name="adj2" fmla="val 66519"/>
            </a:avLst>
          </a:prstGeom>
          <a:solidFill>
            <a:srgbClr val="FFFFFF"/>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b="1">
                <a:solidFill>
                  <a:schemeClr val="tx1"/>
                </a:solidFill>
                <a:latin typeface="Times New Roman" pitchFamily="18" charset="0"/>
                <a:ea typeface="楷体_GB2312" pitchFamily="49" charset="-122"/>
              </a:rPr>
              <a:t>电流方向</a:t>
            </a:r>
          </a:p>
          <a:p>
            <a:pPr algn="ctr" eaLnBrk="0" hangingPunct="0"/>
            <a:r>
              <a:rPr lang="en-US" altLang="zh-CN" b="1" i="1">
                <a:solidFill>
                  <a:schemeClr val="tx1"/>
                </a:solidFill>
                <a:latin typeface="Times New Roman" pitchFamily="18" charset="0"/>
                <a:ea typeface="楷体_GB2312" pitchFamily="49" charset="-122"/>
              </a:rPr>
              <a:t>B</a:t>
            </a:r>
            <a:r>
              <a:rPr lang="en-US" altLang="zh-CN" b="1">
                <a:solidFill>
                  <a:schemeClr val="tx1"/>
                </a:solidFill>
                <a:latin typeface="Times New Roman" pitchFamily="18" charset="0"/>
                <a:ea typeface="楷体_GB2312" pitchFamily="49" charset="-122"/>
                <a:sym typeface="Symbol" pitchFamily="18" charset="2"/>
              </a:rPr>
              <a:t></a:t>
            </a:r>
            <a:r>
              <a:rPr lang="en-US" altLang="zh-CN" b="1" i="1">
                <a:solidFill>
                  <a:schemeClr val="tx1"/>
                </a:solidFill>
                <a:latin typeface="Times New Roman" pitchFamily="18" charset="0"/>
                <a:ea typeface="楷体_GB2312" pitchFamily="49" charset="-122"/>
                <a:sym typeface="Symbol" pitchFamily="18" charset="2"/>
              </a:rPr>
              <a:t>A</a:t>
            </a:r>
            <a:r>
              <a:rPr lang="zh-CN" altLang="en-US" b="1">
                <a:solidFill>
                  <a:schemeClr val="tx1"/>
                </a:solidFill>
                <a:latin typeface="Times New Roman" pitchFamily="18" charset="0"/>
                <a:ea typeface="楷体_GB2312" pitchFamily="49" charset="-122"/>
                <a:sym typeface="Symbol" pitchFamily="18" charset="2"/>
              </a:rPr>
              <a:t>？</a:t>
            </a:r>
            <a:endParaRPr lang="zh-CN" altLang="en-US" b="1">
              <a:solidFill>
                <a:schemeClr val="tx1"/>
              </a:solidFill>
              <a:latin typeface="Times New Roman" pitchFamily="18" charset="0"/>
              <a:ea typeface="楷体_GB2312" pitchFamily="49" charset="-122"/>
            </a:endParaRPr>
          </a:p>
        </p:txBody>
      </p:sp>
      <p:sp>
        <p:nvSpPr>
          <p:cNvPr id="72737" name="Rectangle 33"/>
          <p:cNvSpPr>
            <a:spLocks noChangeArrowheads="1"/>
          </p:cNvSpPr>
          <p:nvPr/>
        </p:nvSpPr>
        <p:spPr bwMode="auto">
          <a:xfrm>
            <a:off x="647700" y="768350"/>
            <a:ext cx="6661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50000"/>
              </a:lnSpc>
            </a:pPr>
            <a:r>
              <a:rPr lang="zh-CN" altLang="en-US" b="1">
                <a:solidFill>
                  <a:schemeClr val="tx1"/>
                </a:solidFill>
                <a:latin typeface="Times New Roman" pitchFamily="18" charset="0"/>
                <a:ea typeface="楷体_GB2312" pitchFamily="49" charset="-122"/>
              </a:rPr>
              <a:t>问题的提出：</a:t>
            </a:r>
          </a:p>
        </p:txBody>
      </p:sp>
      <p:grpSp>
        <p:nvGrpSpPr>
          <p:cNvPr id="18437" name="Group 77"/>
          <p:cNvGrpSpPr>
            <a:grpSpLocks/>
          </p:cNvGrpSpPr>
          <p:nvPr/>
        </p:nvGrpSpPr>
        <p:grpSpPr bwMode="auto">
          <a:xfrm>
            <a:off x="2125663" y="3105150"/>
            <a:ext cx="4967287" cy="2447925"/>
            <a:chOff x="4037" y="2047"/>
            <a:chExt cx="3129" cy="1542"/>
          </a:xfrm>
        </p:grpSpPr>
        <p:sp>
          <p:nvSpPr>
            <p:cNvPr id="18438" name="Line 13"/>
            <p:cNvSpPr>
              <a:spLocks noChangeShapeType="1"/>
            </p:cNvSpPr>
            <p:nvPr/>
          </p:nvSpPr>
          <p:spPr bwMode="auto">
            <a:xfrm>
              <a:off x="5147" y="2455"/>
              <a:ext cx="0" cy="113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Rectangle 11"/>
            <p:cNvSpPr>
              <a:spLocks noChangeArrowheads="1"/>
            </p:cNvSpPr>
            <p:nvPr/>
          </p:nvSpPr>
          <p:spPr bwMode="auto">
            <a:xfrm rot="-5400000">
              <a:off x="5012" y="2976"/>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latin typeface="Times New Roman" pitchFamily="18" charset="0"/>
                <a:ea typeface="楷体_GB2312" pitchFamily="49" charset="-122"/>
              </a:endParaRPr>
            </a:p>
          </p:txBody>
        </p:sp>
        <p:sp>
          <p:nvSpPr>
            <p:cNvPr id="18440" name="Oval 12"/>
            <p:cNvSpPr>
              <a:spLocks noChangeArrowheads="1"/>
            </p:cNvSpPr>
            <p:nvPr/>
          </p:nvSpPr>
          <p:spPr bwMode="auto">
            <a:xfrm>
              <a:off x="4105" y="288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18441" name="Line 17"/>
            <p:cNvSpPr>
              <a:spLocks noChangeShapeType="1"/>
            </p:cNvSpPr>
            <p:nvPr/>
          </p:nvSpPr>
          <p:spPr bwMode="auto">
            <a:xfrm>
              <a:off x="4230" y="3589"/>
              <a:ext cx="2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Line 29"/>
            <p:cNvSpPr>
              <a:spLocks noChangeShapeType="1"/>
            </p:cNvSpPr>
            <p:nvPr/>
          </p:nvSpPr>
          <p:spPr bwMode="auto">
            <a:xfrm rot="-5400000">
              <a:off x="3923" y="3022"/>
              <a:ext cx="22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3" name="Line 17"/>
            <p:cNvSpPr>
              <a:spLocks noChangeShapeType="1"/>
            </p:cNvSpPr>
            <p:nvPr/>
          </p:nvSpPr>
          <p:spPr bwMode="auto">
            <a:xfrm>
              <a:off x="4241" y="2455"/>
              <a:ext cx="2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Text Box 28"/>
            <p:cNvSpPr txBox="1">
              <a:spLocks noChangeArrowheads="1"/>
            </p:cNvSpPr>
            <p:nvPr/>
          </p:nvSpPr>
          <p:spPr bwMode="auto">
            <a:xfrm>
              <a:off x="5012" y="2137"/>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A</a:t>
              </a:r>
            </a:p>
          </p:txBody>
        </p:sp>
        <p:sp>
          <p:nvSpPr>
            <p:cNvPr id="18445" name="Text Box 81"/>
            <p:cNvSpPr txBox="1">
              <a:spLocks noChangeArrowheads="1"/>
            </p:cNvSpPr>
            <p:nvPr/>
          </p:nvSpPr>
          <p:spPr bwMode="auto">
            <a:xfrm>
              <a:off x="5485" y="2047"/>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FF0000"/>
                  </a:solidFill>
                  <a:latin typeface="Times New Roman" pitchFamily="18" charset="0"/>
                </a:rPr>
                <a:t>I</a:t>
              </a:r>
              <a:r>
                <a:rPr lang="en-US" altLang="zh-CN" b="1" baseline="-25000">
                  <a:solidFill>
                    <a:srgbClr val="FF0000"/>
                  </a:solidFill>
                  <a:latin typeface="Times New Roman" pitchFamily="18" charset="0"/>
                </a:rPr>
                <a:t>R</a:t>
              </a:r>
              <a:endParaRPr lang="en-US" altLang="zh-CN" b="1">
                <a:solidFill>
                  <a:srgbClr val="FF0000"/>
                </a:solidFill>
                <a:latin typeface="Times New Roman" pitchFamily="18" charset="0"/>
              </a:endParaRPr>
            </a:p>
          </p:txBody>
        </p:sp>
        <p:sp>
          <p:nvSpPr>
            <p:cNvPr id="18446" name="Text Box 81"/>
            <p:cNvSpPr txBox="1">
              <a:spLocks noChangeArrowheads="1"/>
            </p:cNvSpPr>
            <p:nvPr/>
          </p:nvSpPr>
          <p:spPr bwMode="auto">
            <a:xfrm>
              <a:off x="4364" y="287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1"/>
                  </a:solidFill>
                  <a:latin typeface="Times New Roman" pitchFamily="18" charset="0"/>
                </a:rPr>
                <a:t>E</a:t>
              </a:r>
              <a:r>
                <a:rPr lang="en-US" altLang="zh-CN" b="1" baseline="-25000">
                  <a:solidFill>
                    <a:schemeClr val="tx1"/>
                  </a:solidFill>
                  <a:latin typeface="Times New Roman" pitchFamily="18" charset="0"/>
                </a:rPr>
                <a:t>1</a:t>
              </a:r>
              <a:endParaRPr lang="en-US" altLang="zh-CN" b="1">
                <a:solidFill>
                  <a:schemeClr val="tx1"/>
                </a:solidFill>
                <a:latin typeface="Times New Roman" pitchFamily="18" charset="0"/>
              </a:endParaRPr>
            </a:p>
          </p:txBody>
        </p:sp>
        <p:sp>
          <p:nvSpPr>
            <p:cNvPr id="18447" name="Rectangle 19"/>
            <p:cNvSpPr>
              <a:spLocks noChangeArrowheads="1"/>
            </p:cNvSpPr>
            <p:nvPr/>
          </p:nvSpPr>
          <p:spPr bwMode="auto">
            <a:xfrm>
              <a:off x="4558" y="240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solidFill>
                  <a:schemeClr val="tx1"/>
                </a:solidFill>
                <a:latin typeface="Times New Roman" pitchFamily="18" charset="0"/>
              </a:endParaRPr>
            </a:p>
          </p:txBody>
        </p:sp>
        <p:sp>
          <p:nvSpPr>
            <p:cNvPr id="18448" name="Line 13"/>
            <p:cNvSpPr>
              <a:spLocks noChangeShapeType="1"/>
            </p:cNvSpPr>
            <p:nvPr/>
          </p:nvSpPr>
          <p:spPr bwMode="auto">
            <a:xfrm>
              <a:off x="4241" y="2455"/>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Text Box 28"/>
            <p:cNvSpPr txBox="1">
              <a:spLocks noChangeArrowheads="1"/>
            </p:cNvSpPr>
            <p:nvPr/>
          </p:nvSpPr>
          <p:spPr bwMode="auto">
            <a:xfrm>
              <a:off x="5919" y="214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B</a:t>
              </a:r>
            </a:p>
          </p:txBody>
        </p:sp>
        <p:sp>
          <p:nvSpPr>
            <p:cNvPr id="18450" name="Line 13"/>
            <p:cNvSpPr>
              <a:spLocks noChangeShapeType="1"/>
            </p:cNvSpPr>
            <p:nvPr/>
          </p:nvSpPr>
          <p:spPr bwMode="auto">
            <a:xfrm>
              <a:off x="6055" y="2455"/>
              <a:ext cx="0" cy="113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Rectangle 11"/>
            <p:cNvSpPr>
              <a:spLocks noChangeArrowheads="1"/>
            </p:cNvSpPr>
            <p:nvPr/>
          </p:nvSpPr>
          <p:spPr bwMode="auto">
            <a:xfrm rot="-5400000">
              <a:off x="5920" y="2976"/>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latin typeface="Times New Roman" pitchFamily="18" charset="0"/>
                <a:ea typeface="楷体_GB2312" pitchFamily="49" charset="-122"/>
              </a:endParaRPr>
            </a:p>
          </p:txBody>
        </p:sp>
        <p:sp>
          <p:nvSpPr>
            <p:cNvPr id="18452" name="Oval 12"/>
            <p:cNvSpPr>
              <a:spLocks noChangeArrowheads="1"/>
            </p:cNvSpPr>
            <p:nvPr/>
          </p:nvSpPr>
          <p:spPr bwMode="auto">
            <a:xfrm>
              <a:off x="6824" y="288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18453" name="Line 29"/>
            <p:cNvSpPr>
              <a:spLocks noChangeShapeType="1"/>
            </p:cNvSpPr>
            <p:nvPr/>
          </p:nvSpPr>
          <p:spPr bwMode="auto">
            <a:xfrm rot="-5400000">
              <a:off x="7052" y="3022"/>
              <a:ext cx="22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Text Box 81"/>
            <p:cNvSpPr txBox="1">
              <a:spLocks noChangeArrowheads="1"/>
            </p:cNvSpPr>
            <p:nvPr/>
          </p:nvSpPr>
          <p:spPr bwMode="auto">
            <a:xfrm>
              <a:off x="6509" y="287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1"/>
                  </a:solidFill>
                  <a:latin typeface="Times New Roman" pitchFamily="18" charset="0"/>
                </a:rPr>
                <a:t>E</a:t>
              </a:r>
              <a:r>
                <a:rPr lang="en-US" altLang="zh-CN" b="1" baseline="-25000">
                  <a:solidFill>
                    <a:schemeClr val="tx1"/>
                  </a:solidFill>
                  <a:latin typeface="Times New Roman" pitchFamily="18" charset="0"/>
                </a:rPr>
                <a:t>2</a:t>
              </a:r>
              <a:endParaRPr lang="en-US" altLang="zh-CN" b="1">
                <a:solidFill>
                  <a:schemeClr val="tx1"/>
                </a:solidFill>
                <a:latin typeface="Times New Roman" pitchFamily="18" charset="0"/>
              </a:endParaRPr>
            </a:p>
          </p:txBody>
        </p:sp>
        <p:sp>
          <p:nvSpPr>
            <p:cNvPr id="18455" name="Line 13"/>
            <p:cNvSpPr>
              <a:spLocks noChangeShapeType="1"/>
            </p:cNvSpPr>
            <p:nvPr/>
          </p:nvSpPr>
          <p:spPr bwMode="auto">
            <a:xfrm>
              <a:off x="6960" y="2455"/>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Rectangle 19"/>
            <p:cNvSpPr>
              <a:spLocks noChangeArrowheads="1"/>
            </p:cNvSpPr>
            <p:nvPr/>
          </p:nvSpPr>
          <p:spPr bwMode="auto">
            <a:xfrm>
              <a:off x="5465" y="240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solidFill>
                  <a:schemeClr val="tx1"/>
                </a:solidFill>
                <a:latin typeface="Times New Roman" pitchFamily="18" charset="0"/>
              </a:endParaRPr>
            </a:p>
          </p:txBody>
        </p:sp>
        <p:sp>
          <p:nvSpPr>
            <p:cNvPr id="18457" name="Text Box 28"/>
            <p:cNvSpPr txBox="1">
              <a:spLocks noChangeArrowheads="1"/>
            </p:cNvSpPr>
            <p:nvPr/>
          </p:nvSpPr>
          <p:spPr bwMode="auto">
            <a:xfrm>
              <a:off x="5488" y="2523"/>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chemeClr val="tx1"/>
                  </a:solidFill>
                  <a:latin typeface="Times New Roman" pitchFamily="18" charset="0"/>
                  <a:ea typeface="楷体_GB2312" pitchFamily="49" charset="-122"/>
                </a:rPr>
                <a:t>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2737"/>
                                        </p:tgtEl>
                                        <p:attrNameLst>
                                          <p:attrName>style.visibility</p:attrName>
                                        </p:attrNameLst>
                                      </p:cBhvr>
                                      <p:to>
                                        <p:strVal val="visible"/>
                                      </p:to>
                                    </p:set>
                                    <p:animEffect transition="in" filter="blinds(vertical)">
                                      <p:cBhvr>
                                        <p:cTn id="7" dur="500"/>
                                        <p:tgtEl>
                                          <p:spTgt spid="72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blinds(vertical)">
                                      <p:cBhvr>
                                        <p:cTn id="12" dur="500"/>
                                        <p:tgtEl>
                                          <p:spTgt spid="72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09"/>
                                        </p:tgtEl>
                                        <p:attrNameLst>
                                          <p:attrName>style.visibility</p:attrName>
                                        </p:attrNameLst>
                                      </p:cBhvr>
                                      <p:to>
                                        <p:strVal val="visible"/>
                                      </p:to>
                                    </p:set>
                                    <p:animEffect transition="in" filter="box(in)">
                                      <p:cBhvr>
                                        <p:cTn id="1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autoUpdateAnimBg="0"/>
      <p:bldP spid="72709" grpId="0" animBg="1" autoUpdateAnimBg="0"/>
      <p:bldP spid="7273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7"/>
          <p:cNvGrpSpPr>
            <a:grpSpLocks/>
          </p:cNvGrpSpPr>
          <p:nvPr/>
        </p:nvGrpSpPr>
        <p:grpSpPr bwMode="auto">
          <a:xfrm>
            <a:off x="2546350" y="4879975"/>
            <a:ext cx="3522663" cy="1104900"/>
            <a:chOff x="2108158" y="5318166"/>
            <a:chExt cx="3522649" cy="1104900"/>
          </a:xfrm>
        </p:grpSpPr>
        <p:sp>
          <p:nvSpPr>
            <p:cNvPr id="19472" name="Text Box 16"/>
            <p:cNvSpPr txBox="1">
              <a:spLocks noChangeArrowheads="1"/>
            </p:cNvSpPr>
            <p:nvPr/>
          </p:nvSpPr>
          <p:spPr bwMode="auto">
            <a:xfrm>
              <a:off x="4298912" y="5318166"/>
              <a:ext cx="129538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chemeClr val="tx2"/>
                  </a:solidFill>
                  <a:latin typeface="Times New Roman" pitchFamily="18" charset="0"/>
                  <a:ea typeface="楷体_GB2312" pitchFamily="49" charset="-122"/>
                </a:rPr>
                <a:t>大小</a:t>
              </a:r>
            </a:p>
          </p:txBody>
        </p:sp>
        <p:sp>
          <p:nvSpPr>
            <p:cNvPr id="19473" name="Text Box 17"/>
            <p:cNvSpPr txBox="1">
              <a:spLocks noChangeArrowheads="1"/>
            </p:cNvSpPr>
            <p:nvPr/>
          </p:nvSpPr>
          <p:spPr bwMode="auto">
            <a:xfrm>
              <a:off x="4298912" y="5965866"/>
              <a:ext cx="133189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chemeClr val="tx2"/>
                  </a:solidFill>
                  <a:latin typeface="Times New Roman" pitchFamily="18" charset="0"/>
                  <a:ea typeface="楷体_GB2312" pitchFamily="49" charset="-122"/>
                </a:rPr>
                <a:t>方向</a:t>
              </a:r>
            </a:p>
          </p:txBody>
        </p:sp>
        <p:sp>
          <p:nvSpPr>
            <p:cNvPr id="19474" name="Text Box 18"/>
            <p:cNvSpPr txBox="1">
              <a:spLocks noChangeArrowheads="1"/>
            </p:cNvSpPr>
            <p:nvPr/>
          </p:nvSpPr>
          <p:spPr bwMode="auto">
            <a:xfrm>
              <a:off x="2108158" y="5680116"/>
              <a:ext cx="19192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电流</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代数量</a:t>
              </a:r>
              <a:r>
                <a:rPr lang="en-US" altLang="zh-CN" b="1">
                  <a:solidFill>
                    <a:schemeClr val="tx2"/>
                  </a:solidFill>
                  <a:latin typeface="Times New Roman" pitchFamily="18" charset="0"/>
                  <a:ea typeface="楷体_GB2312" pitchFamily="49" charset="-122"/>
                </a:rPr>
                <a:t>)</a:t>
              </a:r>
            </a:p>
          </p:txBody>
        </p:sp>
        <p:sp>
          <p:nvSpPr>
            <p:cNvPr id="19475" name="AutoShape 19"/>
            <p:cNvSpPr>
              <a:spLocks/>
            </p:cNvSpPr>
            <p:nvPr/>
          </p:nvSpPr>
          <p:spPr bwMode="auto">
            <a:xfrm>
              <a:off x="4165601" y="5464237"/>
              <a:ext cx="152400" cy="914400"/>
            </a:xfrm>
            <a:prstGeom prst="leftBrace">
              <a:avLst>
                <a:gd name="adj1" fmla="val 50000"/>
                <a:gd name="adj2" fmla="val 50000"/>
              </a:avLst>
            </a:prstGeom>
            <a:noFill/>
            <a:ln w="28575"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grpSp>
      <p:sp>
        <p:nvSpPr>
          <p:cNvPr id="17" name="Text Box 2"/>
          <p:cNvSpPr txBox="1">
            <a:spLocks noChangeArrowheads="1"/>
          </p:cNvSpPr>
          <p:nvPr/>
        </p:nvSpPr>
        <p:spPr bwMode="auto">
          <a:xfrm>
            <a:off x="901700" y="1630363"/>
            <a:ext cx="76866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pPr>
            <a:r>
              <a:rPr lang="zh-CN" altLang="en-US" b="1">
                <a:solidFill>
                  <a:schemeClr val="tx2"/>
                </a:solidFill>
                <a:latin typeface="Times New Roman" pitchFamily="18" charset="0"/>
                <a:ea typeface="楷体_GB2312" pitchFamily="49" charset="-122"/>
              </a:rPr>
              <a:t>元件</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导线</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中电流流动的实际方向有两种可能</a:t>
            </a:r>
            <a:r>
              <a:rPr lang="en-US" altLang="zh-CN" b="1">
                <a:solidFill>
                  <a:schemeClr val="tx2"/>
                </a:solidFill>
                <a:latin typeface="Times New Roman" pitchFamily="18" charset="0"/>
                <a:ea typeface="楷体_GB2312" pitchFamily="49" charset="-122"/>
              </a:rPr>
              <a:t>: </a:t>
            </a:r>
          </a:p>
        </p:txBody>
      </p:sp>
      <p:sp>
        <p:nvSpPr>
          <p:cNvPr id="18" name="Text Box 13"/>
          <p:cNvSpPr txBox="1">
            <a:spLocks noChangeArrowheads="1"/>
          </p:cNvSpPr>
          <p:nvPr/>
        </p:nvSpPr>
        <p:spPr bwMode="auto">
          <a:xfrm>
            <a:off x="955675" y="2451100"/>
            <a:ext cx="723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rgbClr val="000000"/>
                </a:solidFill>
                <a:latin typeface="Times New Roman" pitchFamily="18" charset="0"/>
                <a:ea typeface="楷体_GB2312" pitchFamily="49" charset="-122"/>
              </a:rPr>
              <a:t>参考方向：</a:t>
            </a:r>
            <a:r>
              <a:rPr lang="zh-CN" altLang="en-US" b="1">
                <a:solidFill>
                  <a:srgbClr val="FF0000"/>
                </a:solidFill>
                <a:latin typeface="Times New Roman" pitchFamily="18" charset="0"/>
                <a:ea typeface="楷体_GB2312" pitchFamily="49" charset="-122"/>
              </a:rPr>
              <a:t>任意选定一个方向</a:t>
            </a:r>
            <a:r>
              <a:rPr lang="zh-CN" altLang="en-US" b="1">
                <a:solidFill>
                  <a:srgbClr val="000000"/>
                </a:solidFill>
                <a:latin typeface="Times New Roman" pitchFamily="18" charset="0"/>
                <a:ea typeface="楷体_GB2312" pitchFamily="49" charset="-122"/>
              </a:rPr>
              <a:t>即为电流的参考方向。</a:t>
            </a:r>
          </a:p>
        </p:txBody>
      </p:sp>
      <p:sp>
        <p:nvSpPr>
          <p:cNvPr id="20" name="Rectangle 27"/>
          <p:cNvSpPr>
            <a:spLocks noChangeArrowheads="1"/>
          </p:cNvSpPr>
          <p:nvPr/>
        </p:nvSpPr>
        <p:spPr bwMode="auto">
          <a:xfrm>
            <a:off x="701675" y="985838"/>
            <a:ext cx="785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0" hangingPunct="0"/>
            <a:r>
              <a:rPr lang="en-US" altLang="zh-CN" b="1">
                <a:solidFill>
                  <a:schemeClr val="tx2"/>
                </a:solidFill>
                <a:latin typeface="Times New Roman" pitchFamily="18" charset="0"/>
                <a:ea typeface="楷体_GB2312" pitchFamily="49" charset="-122"/>
              </a:rPr>
              <a:t>2.</a:t>
            </a:r>
            <a:r>
              <a:rPr lang="zh-CN" altLang="en-US" b="1">
                <a:solidFill>
                  <a:schemeClr val="tx2"/>
                </a:solidFill>
                <a:latin typeface="Times New Roman" pitchFamily="18" charset="0"/>
                <a:ea typeface="楷体_GB2312" pitchFamily="49" charset="-122"/>
              </a:rPr>
              <a:t>电流的</a:t>
            </a:r>
            <a:r>
              <a:rPr lang="zh-CN" altLang="en-US" b="1">
                <a:latin typeface="Times New Roman" pitchFamily="18" charset="0"/>
                <a:ea typeface="楷体_GB2312" pitchFamily="49" charset="-122"/>
              </a:rPr>
              <a:t>参考方向</a:t>
            </a:r>
            <a:r>
              <a:rPr lang="en-US" altLang="zh-CN" b="1">
                <a:latin typeface="Times New Roman" pitchFamily="18" charset="0"/>
                <a:ea typeface="楷体_GB2312" pitchFamily="49" charset="-122"/>
              </a:rPr>
              <a:t>(reference direction)</a:t>
            </a:r>
          </a:p>
        </p:txBody>
      </p:sp>
      <p:grpSp>
        <p:nvGrpSpPr>
          <p:cNvPr id="3" name="组合 46"/>
          <p:cNvGrpSpPr>
            <a:grpSpLocks/>
          </p:cNvGrpSpPr>
          <p:nvPr/>
        </p:nvGrpSpPr>
        <p:grpSpPr bwMode="auto">
          <a:xfrm>
            <a:off x="1395413" y="3200400"/>
            <a:ext cx="5797550" cy="1343025"/>
            <a:chOff x="1439829" y="3567121"/>
            <a:chExt cx="5797620" cy="1342734"/>
          </a:xfrm>
        </p:grpSpPr>
        <p:cxnSp>
          <p:nvCxnSpPr>
            <p:cNvPr id="19463" name="直接连接符 45"/>
            <p:cNvCxnSpPr>
              <a:cxnSpLocks noChangeShapeType="1"/>
            </p:cNvCxnSpPr>
            <p:nvPr/>
          </p:nvCxnSpPr>
          <p:spPr bwMode="auto">
            <a:xfrm>
              <a:off x="1833525" y="4449776"/>
              <a:ext cx="4965768"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464" name="Text Box 24"/>
            <p:cNvSpPr txBox="1">
              <a:spLocks noChangeArrowheads="1"/>
            </p:cNvSpPr>
            <p:nvPr/>
          </p:nvSpPr>
          <p:spPr bwMode="auto">
            <a:xfrm>
              <a:off x="1439829" y="4452754"/>
              <a:ext cx="722321" cy="45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A</a:t>
              </a:r>
            </a:p>
          </p:txBody>
        </p:sp>
        <p:sp>
          <p:nvSpPr>
            <p:cNvPr id="19465" name="Text Box 25"/>
            <p:cNvSpPr txBox="1">
              <a:spLocks noChangeArrowheads="1"/>
            </p:cNvSpPr>
            <p:nvPr/>
          </p:nvSpPr>
          <p:spPr bwMode="auto">
            <a:xfrm>
              <a:off x="6515128" y="4452754"/>
              <a:ext cx="722321" cy="45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B</a:t>
              </a:r>
            </a:p>
          </p:txBody>
        </p:sp>
        <p:sp>
          <p:nvSpPr>
            <p:cNvPr id="19466" name="Text Box 16"/>
            <p:cNvSpPr txBox="1">
              <a:spLocks noChangeArrowheads="1"/>
            </p:cNvSpPr>
            <p:nvPr/>
          </p:nvSpPr>
          <p:spPr bwMode="auto">
            <a:xfrm>
              <a:off x="3111480" y="3567121"/>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19467" name="Oval 20"/>
            <p:cNvSpPr>
              <a:spLocks noChangeArrowheads="1"/>
            </p:cNvSpPr>
            <p:nvPr/>
          </p:nvSpPr>
          <p:spPr bwMode="auto">
            <a:xfrm>
              <a:off x="1760499" y="441643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19468" name="Oval 21"/>
            <p:cNvSpPr>
              <a:spLocks noChangeArrowheads="1"/>
            </p:cNvSpPr>
            <p:nvPr/>
          </p:nvSpPr>
          <p:spPr bwMode="auto">
            <a:xfrm>
              <a:off x="6799293" y="441643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19469" name="Rectangle 9"/>
            <p:cNvSpPr>
              <a:spLocks noChangeArrowheads="1"/>
            </p:cNvSpPr>
            <p:nvPr/>
          </p:nvSpPr>
          <p:spPr bwMode="auto">
            <a:xfrm>
              <a:off x="3867132" y="4268799"/>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9470" name="Text Box 12"/>
            <p:cNvSpPr txBox="1">
              <a:spLocks noChangeArrowheads="1"/>
            </p:cNvSpPr>
            <p:nvPr/>
          </p:nvSpPr>
          <p:spPr bwMode="auto">
            <a:xfrm>
              <a:off x="4900617" y="3575052"/>
              <a:ext cx="182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参考方向</a:t>
              </a:r>
            </a:p>
          </p:txBody>
        </p:sp>
        <p:sp>
          <p:nvSpPr>
            <p:cNvPr id="19471" name="AutoShape 206"/>
            <p:cNvSpPr>
              <a:spLocks noChangeArrowheads="1"/>
            </p:cNvSpPr>
            <p:nvPr/>
          </p:nvSpPr>
          <p:spPr bwMode="auto">
            <a:xfrm>
              <a:off x="3925889" y="3687770"/>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65163" y="3967163"/>
            <a:ext cx="79914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571500" indent="-571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en-US" altLang="zh-CN" b="1">
                <a:solidFill>
                  <a:schemeClr val="tx2"/>
                </a:solidFill>
                <a:latin typeface="Times New Roman" pitchFamily="18" charset="0"/>
                <a:ea typeface="楷体_GB2312" pitchFamily="49" charset="-122"/>
                <a:sym typeface="Symbol" pitchFamily="18" charset="2"/>
              </a:rPr>
              <a:t>(2). </a:t>
            </a:r>
            <a:r>
              <a:rPr lang="zh-CN" altLang="en-US" b="1">
                <a:solidFill>
                  <a:schemeClr val="tx2"/>
                </a:solidFill>
                <a:latin typeface="Times New Roman" pitchFamily="18" charset="0"/>
                <a:ea typeface="楷体_GB2312" pitchFamily="49" charset="-122"/>
                <a:sym typeface="Symbol" pitchFamily="18" charset="2"/>
              </a:rPr>
              <a:t>实际电路中有些</a:t>
            </a:r>
            <a:r>
              <a:rPr lang="zh-CN" altLang="en-US" b="1">
                <a:solidFill>
                  <a:srgbClr val="FF0000"/>
                </a:solidFill>
                <a:latin typeface="Times New Roman" pitchFamily="18" charset="0"/>
                <a:ea typeface="楷体_GB2312" pitchFamily="49" charset="-122"/>
                <a:sym typeface="Symbol" pitchFamily="18" charset="2"/>
              </a:rPr>
              <a:t>电压、电流是交变的</a:t>
            </a:r>
            <a:r>
              <a:rPr lang="zh-CN" altLang="en-US" b="1">
                <a:solidFill>
                  <a:schemeClr val="tx2"/>
                </a:solidFill>
                <a:latin typeface="Times New Roman" pitchFamily="18" charset="0"/>
                <a:ea typeface="楷体_GB2312" pitchFamily="49" charset="-122"/>
                <a:sym typeface="Symbol" pitchFamily="18" charset="2"/>
              </a:rPr>
              <a:t>，无法标出实际方向。标出参考方向，再加上与之配合的表达式，才能表示出电流的大小和实际方向。</a:t>
            </a:r>
            <a:endParaRPr lang="zh-CN" altLang="en-US" b="1">
              <a:solidFill>
                <a:schemeClr val="tx2"/>
              </a:solidFill>
              <a:latin typeface="Times New Roman" pitchFamily="18" charset="0"/>
              <a:ea typeface="楷体_GB2312" pitchFamily="49" charset="-122"/>
            </a:endParaRPr>
          </a:p>
        </p:txBody>
      </p:sp>
      <p:sp>
        <p:nvSpPr>
          <p:cNvPr id="20483" name="Text Box 3"/>
          <p:cNvSpPr txBox="1">
            <a:spLocks noChangeArrowheads="1"/>
          </p:cNvSpPr>
          <p:nvPr/>
        </p:nvSpPr>
        <p:spPr bwMode="auto">
          <a:xfrm>
            <a:off x="914400" y="2217738"/>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endParaRPr lang="zh-CN" altLang="zh-CN" b="1">
              <a:solidFill>
                <a:srgbClr val="000000"/>
              </a:solidFill>
              <a:latin typeface="Times New Roman" pitchFamily="18" charset="0"/>
              <a:ea typeface="楷体_GB2312" pitchFamily="49" charset="-122"/>
            </a:endParaRPr>
          </a:p>
        </p:txBody>
      </p:sp>
      <p:sp>
        <p:nvSpPr>
          <p:cNvPr id="27653" name="Text Box 5"/>
          <p:cNvSpPr txBox="1">
            <a:spLocks noChangeArrowheads="1"/>
          </p:cNvSpPr>
          <p:nvPr/>
        </p:nvSpPr>
        <p:spPr bwMode="auto">
          <a:xfrm>
            <a:off x="685800" y="2162175"/>
            <a:ext cx="798988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762000" indent="-7620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en-US" altLang="zh-CN" b="1">
                <a:solidFill>
                  <a:schemeClr val="tx2"/>
                </a:solidFill>
                <a:latin typeface="Times New Roman" pitchFamily="18" charset="0"/>
                <a:ea typeface="楷体_GB2312" pitchFamily="49" charset="-122"/>
                <a:sym typeface="Symbol" pitchFamily="18" charset="2"/>
              </a:rPr>
              <a:t>(1). </a:t>
            </a:r>
            <a:r>
              <a:rPr lang="zh-CN" altLang="en-US" b="1">
                <a:solidFill>
                  <a:schemeClr val="tx2"/>
                </a:solidFill>
                <a:latin typeface="Times New Roman" pitchFamily="18" charset="0"/>
                <a:ea typeface="楷体_GB2312" pitchFamily="49" charset="-122"/>
                <a:sym typeface="Symbol" pitchFamily="18" charset="2"/>
              </a:rPr>
              <a:t>有些复杂电路的某些支路事先</a:t>
            </a:r>
            <a:r>
              <a:rPr lang="zh-CN" altLang="en-US" b="1">
                <a:solidFill>
                  <a:srgbClr val="FF0000"/>
                </a:solidFill>
                <a:latin typeface="Times New Roman" pitchFamily="18" charset="0"/>
                <a:ea typeface="楷体_GB2312" pitchFamily="49" charset="-122"/>
                <a:sym typeface="Symbol" pitchFamily="18" charset="2"/>
              </a:rPr>
              <a:t>无法确定实际方向</a:t>
            </a:r>
            <a:r>
              <a:rPr lang="zh-CN" altLang="en-US" b="1">
                <a:solidFill>
                  <a:schemeClr val="tx2"/>
                </a:solidFill>
                <a:latin typeface="Times New Roman" pitchFamily="18" charset="0"/>
                <a:ea typeface="楷体_GB2312" pitchFamily="49" charset="-122"/>
                <a:sym typeface="Symbol" pitchFamily="18" charset="2"/>
              </a:rPr>
              <a:t>。为分析方便，只能先任意标一方向（参考方向），根据计算结果，才能确定电流的实际方向。</a:t>
            </a:r>
            <a:endParaRPr lang="zh-CN" altLang="en-US" b="1">
              <a:solidFill>
                <a:schemeClr val="tx2"/>
              </a:solidFill>
              <a:latin typeface="Times New Roman" pitchFamily="18" charset="0"/>
              <a:ea typeface="楷体_GB2312" pitchFamily="49" charset="-122"/>
            </a:endParaRPr>
          </a:p>
        </p:txBody>
      </p:sp>
      <p:grpSp>
        <p:nvGrpSpPr>
          <p:cNvPr id="2" name="Group 11"/>
          <p:cNvGrpSpPr>
            <a:grpSpLocks/>
          </p:cNvGrpSpPr>
          <p:nvPr/>
        </p:nvGrpSpPr>
        <p:grpSpPr bwMode="auto">
          <a:xfrm>
            <a:off x="771525" y="1154113"/>
            <a:ext cx="6032500" cy="647700"/>
            <a:chOff x="486" y="482"/>
            <a:chExt cx="3800" cy="408"/>
          </a:xfrm>
        </p:grpSpPr>
        <p:sp>
          <p:nvSpPr>
            <p:cNvPr id="20486" name="Text Box 2"/>
            <p:cNvSpPr txBox="1">
              <a:spLocks noChangeArrowheads="1"/>
            </p:cNvSpPr>
            <p:nvPr/>
          </p:nvSpPr>
          <p:spPr bwMode="auto">
            <a:xfrm>
              <a:off x="1358" y="482"/>
              <a:ext cx="2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sz="2800" b="1">
                  <a:latin typeface="Times New Roman" pitchFamily="18" charset="0"/>
                  <a:ea typeface="楷体_GB2312" pitchFamily="49" charset="-122"/>
                </a:rPr>
                <a:t>为什么要引入参考方向 ？</a:t>
              </a:r>
            </a:p>
          </p:txBody>
        </p:sp>
        <p:graphicFrame>
          <p:nvGraphicFramePr>
            <p:cNvPr id="20487" name="Object 9"/>
            <p:cNvGraphicFramePr>
              <a:graphicFrameLocks/>
            </p:cNvGraphicFramePr>
            <p:nvPr/>
          </p:nvGraphicFramePr>
          <p:xfrm>
            <a:off x="486" y="482"/>
            <a:ext cx="670" cy="408"/>
          </p:xfrm>
          <a:graphic>
            <a:graphicData uri="http://schemas.openxmlformats.org/presentationml/2006/ole">
              <mc:AlternateContent xmlns:mc="http://schemas.openxmlformats.org/markup-compatibility/2006">
                <mc:Choice xmlns:v="urn:schemas-microsoft-com:vml" Requires="v">
                  <p:oleObj spid="_x0000_s20490" name="剪辑" r:id="rId4" imgW="1063625" imgH="647700" progId="">
                    <p:embed/>
                  </p:oleObj>
                </mc:Choice>
                <mc:Fallback>
                  <p:oleObj name="剪辑" r:id="rId4" imgW="1063625" imgH="647700" progId="">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482"/>
                          <a:ext cx="67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7652"/>
                                        </p:tgtEl>
                                        <p:attrNameLst>
                                          <p:attrName>style.visibility</p:attrName>
                                        </p:attrNameLst>
                                      </p:cBhvr>
                                      <p:to>
                                        <p:strVal val="visible"/>
                                      </p:to>
                                    </p:set>
                                    <p:anim calcmode="lin" valueType="num">
                                      <p:cBhvr additive="base">
                                        <p:cTn id="15" dur="300" fill="hold"/>
                                        <p:tgtEl>
                                          <p:spTgt spid="27652"/>
                                        </p:tgtEl>
                                        <p:attrNameLst>
                                          <p:attrName>ppt_x</p:attrName>
                                        </p:attrNameLst>
                                      </p:cBhvr>
                                      <p:tavLst>
                                        <p:tav tm="0">
                                          <p:val>
                                            <p:strVal val="0-#ppt_w/2"/>
                                          </p:val>
                                        </p:tav>
                                        <p:tav tm="100000">
                                          <p:val>
                                            <p:strVal val="#ppt_x"/>
                                          </p:val>
                                        </p:tav>
                                      </p:tavLst>
                                    </p:anim>
                                    <p:anim calcmode="lin" valueType="num">
                                      <p:cBhvr additive="base">
                                        <p:cTn id="16" dur="3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Text Box 21"/>
          <p:cNvSpPr txBox="1">
            <a:spLocks noChangeArrowheads="1"/>
          </p:cNvSpPr>
          <p:nvPr/>
        </p:nvSpPr>
        <p:spPr bwMode="auto">
          <a:xfrm>
            <a:off x="395288" y="1846263"/>
            <a:ext cx="8353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sz="3200" b="1">
                <a:solidFill>
                  <a:srgbClr val="000000"/>
                </a:solidFill>
                <a:latin typeface="Times New Roman" pitchFamily="18" charset="0"/>
                <a:ea typeface="楷体_GB2312" pitchFamily="49" charset="-122"/>
              </a:rPr>
              <a:t>一、 课程性质：</a:t>
            </a:r>
          </a:p>
        </p:txBody>
      </p:sp>
      <p:sp>
        <p:nvSpPr>
          <p:cNvPr id="3094" name="Text Box 22"/>
          <p:cNvSpPr txBox="1">
            <a:spLocks noChangeArrowheads="1"/>
          </p:cNvSpPr>
          <p:nvPr/>
        </p:nvSpPr>
        <p:spPr bwMode="auto">
          <a:xfrm>
            <a:off x="1212850" y="2708275"/>
            <a:ext cx="674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专业基础课。</a:t>
            </a:r>
          </a:p>
        </p:txBody>
      </p:sp>
      <p:sp>
        <p:nvSpPr>
          <p:cNvPr id="3095" name="Text Box 23"/>
          <p:cNvSpPr txBox="1">
            <a:spLocks noChangeArrowheads="1"/>
          </p:cNvSpPr>
          <p:nvPr/>
        </p:nvSpPr>
        <p:spPr bwMode="auto">
          <a:xfrm>
            <a:off x="611188" y="3392488"/>
            <a:ext cx="7921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        本课程是非电专业一切电类后续课程（模拟电路、数字电子技术、计算机原理、计算机接口硬件等）的基础。学时少、内容多，不能轻视。</a:t>
            </a:r>
          </a:p>
        </p:txBody>
      </p:sp>
      <p:sp>
        <p:nvSpPr>
          <p:cNvPr id="6" name="Text Box 35"/>
          <p:cNvSpPr txBox="1">
            <a:spLocks noChangeArrowheads="1"/>
          </p:cNvSpPr>
          <p:nvPr/>
        </p:nvSpPr>
        <p:spPr bwMode="auto">
          <a:xfrm>
            <a:off x="482600" y="914400"/>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zh-CN" altLang="en-US" sz="3600" b="1">
                <a:solidFill>
                  <a:schemeClr val="tx1"/>
                </a:solidFill>
                <a:latin typeface="Times New Roman" pitchFamily="18" charset="0"/>
                <a:ea typeface="楷体_GB2312" pitchFamily="49" charset="-122"/>
              </a:rPr>
              <a:t>概  论</a:t>
            </a:r>
          </a:p>
        </p:txBody>
      </p:sp>
      <p:sp>
        <p:nvSpPr>
          <p:cNvPr id="2" name="Text Box 22"/>
          <p:cNvSpPr txBox="1">
            <a:spLocks noChangeArrowheads="1"/>
          </p:cNvSpPr>
          <p:nvPr/>
        </p:nvSpPr>
        <p:spPr bwMode="auto">
          <a:xfrm>
            <a:off x="1284288" y="4916488"/>
            <a:ext cx="674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基本电路分析和电路综合。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299"/>
                                          </p:stCondLst>
                                        </p:cTn>
                                        <p:tgtEl>
                                          <p:spTgt spid="309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299"/>
                                          </p:stCondLst>
                                        </p:cTn>
                                        <p:tgtEl>
                                          <p:spTgt spid="30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299"/>
                                          </p:stCondLst>
                                        </p:cTn>
                                        <p:tgtEl>
                                          <p:spTgt spid="309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2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utoUpdateAnimBg="0"/>
      <p:bldP spid="3094" grpId="0" autoUpdateAnimBg="0"/>
      <p:bldP spid="3095" grpId="0" autoUpdateAnimBg="0"/>
      <p:bldP spid="6" grpId="0"/>
      <p:bldP spid="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855663" y="4302125"/>
            <a:ext cx="711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r>
              <a:rPr lang="zh-CN" altLang="en-US" b="1">
                <a:solidFill>
                  <a:schemeClr val="tx2"/>
                </a:solidFill>
                <a:latin typeface="Times New Roman" pitchFamily="18" charset="0"/>
                <a:ea typeface="楷体_GB2312" pitchFamily="49" charset="-122"/>
              </a:rPr>
              <a:t>电流参考方向的两种表示：</a:t>
            </a:r>
          </a:p>
        </p:txBody>
      </p:sp>
      <p:sp>
        <p:nvSpPr>
          <p:cNvPr id="7" name="Text Box 4"/>
          <p:cNvSpPr txBox="1">
            <a:spLocks noChangeArrowheads="1"/>
          </p:cNvSpPr>
          <p:nvPr/>
        </p:nvSpPr>
        <p:spPr bwMode="auto">
          <a:xfrm>
            <a:off x="971550" y="5046663"/>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chemeClr val="tx2"/>
                </a:solidFill>
                <a:latin typeface="Times New Roman" pitchFamily="18" charset="0"/>
                <a:ea typeface="楷体_GB2312" pitchFamily="49" charset="-122"/>
                <a:sym typeface="Monotype Sorts" pitchFamily="2" charset="2"/>
              </a:rPr>
              <a:t>用箭头表示：箭头的指向为</a:t>
            </a:r>
            <a:r>
              <a:rPr lang="zh-CN" altLang="en-US" b="1">
                <a:solidFill>
                  <a:schemeClr val="tx2"/>
                </a:solidFill>
                <a:latin typeface="Times New Roman" pitchFamily="18" charset="0"/>
                <a:ea typeface="楷体_GB2312" pitchFamily="49" charset="-122"/>
              </a:rPr>
              <a:t>电流的参考方向。</a:t>
            </a:r>
          </a:p>
        </p:txBody>
      </p:sp>
      <p:sp>
        <p:nvSpPr>
          <p:cNvPr id="8" name="Text Box 5"/>
          <p:cNvSpPr txBox="1">
            <a:spLocks noChangeArrowheads="1"/>
          </p:cNvSpPr>
          <p:nvPr/>
        </p:nvSpPr>
        <p:spPr bwMode="auto">
          <a:xfrm>
            <a:off x="971550" y="5672138"/>
            <a:ext cx="774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285750" indent="-285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chemeClr val="tx2"/>
                </a:solidFill>
                <a:latin typeface="Times New Roman" pitchFamily="18" charset="0"/>
                <a:ea typeface="楷体_GB2312" pitchFamily="49" charset="-122"/>
                <a:sym typeface="Monotype Sorts" pitchFamily="2" charset="2"/>
              </a:rPr>
              <a:t>用双下标表示：如 </a:t>
            </a:r>
            <a:r>
              <a:rPr lang="en-US" altLang="zh-CN" b="1" i="1">
                <a:solidFill>
                  <a:schemeClr val="tx2"/>
                </a:solidFill>
                <a:latin typeface="Times New Roman" pitchFamily="18" charset="0"/>
                <a:ea typeface="楷体_GB2312" pitchFamily="49" charset="-122"/>
                <a:sym typeface="Monotype Sorts" pitchFamily="2" charset="2"/>
              </a:rPr>
              <a:t>i</a:t>
            </a:r>
            <a:r>
              <a:rPr lang="en-US" altLang="zh-CN" b="1" baseline="-25000">
                <a:solidFill>
                  <a:schemeClr val="tx2"/>
                </a:solidFill>
                <a:latin typeface="Times New Roman" pitchFamily="18" charset="0"/>
                <a:ea typeface="楷体_GB2312" pitchFamily="49" charset="-122"/>
                <a:sym typeface="Monotype Sorts" pitchFamily="2" charset="2"/>
              </a:rPr>
              <a:t>AB</a:t>
            </a:r>
            <a:r>
              <a:rPr lang="en-US" altLang="zh-CN" b="1">
                <a:solidFill>
                  <a:schemeClr val="tx2"/>
                </a:solidFill>
                <a:latin typeface="Times New Roman" pitchFamily="18" charset="0"/>
                <a:ea typeface="楷体_GB2312" pitchFamily="49" charset="-122"/>
                <a:sym typeface="Monotype Sorts" pitchFamily="2" charset="2"/>
              </a:rPr>
              <a:t> , </a:t>
            </a:r>
            <a:r>
              <a:rPr lang="zh-CN" altLang="en-US" b="1">
                <a:solidFill>
                  <a:schemeClr val="tx2"/>
                </a:solidFill>
                <a:latin typeface="Times New Roman" pitchFamily="18" charset="0"/>
                <a:ea typeface="楷体_GB2312" pitchFamily="49" charset="-122"/>
              </a:rPr>
              <a:t>电流的参考方向由</a:t>
            </a:r>
            <a:r>
              <a:rPr lang="en-US" altLang="zh-CN" b="1">
                <a:solidFill>
                  <a:schemeClr val="tx2"/>
                </a:solidFill>
                <a:latin typeface="Times New Roman" pitchFamily="18" charset="0"/>
                <a:ea typeface="楷体_GB2312" pitchFamily="49" charset="-122"/>
              </a:rPr>
              <a:t>A</a:t>
            </a:r>
            <a:r>
              <a:rPr lang="zh-CN" altLang="en-US" b="1">
                <a:solidFill>
                  <a:schemeClr val="tx2"/>
                </a:solidFill>
                <a:latin typeface="Times New Roman" pitchFamily="18" charset="0"/>
                <a:ea typeface="楷体_GB2312" pitchFamily="49" charset="-122"/>
              </a:rPr>
              <a:t>指向</a:t>
            </a:r>
            <a:r>
              <a:rPr lang="en-US" altLang="zh-CN" b="1">
                <a:solidFill>
                  <a:schemeClr val="tx2"/>
                </a:solidFill>
                <a:latin typeface="Times New Roman" pitchFamily="18" charset="0"/>
                <a:ea typeface="楷体_GB2312" pitchFamily="49" charset="-122"/>
              </a:rPr>
              <a:t>B</a:t>
            </a:r>
            <a:r>
              <a:rPr lang="zh-CN" altLang="en-US" b="1">
                <a:solidFill>
                  <a:schemeClr val="tx2"/>
                </a:solidFill>
                <a:latin typeface="Times New Roman" pitchFamily="18" charset="0"/>
                <a:ea typeface="楷体_GB2312" pitchFamily="49" charset="-122"/>
              </a:rPr>
              <a:t>。</a:t>
            </a:r>
          </a:p>
        </p:txBody>
      </p:sp>
      <p:sp>
        <p:nvSpPr>
          <p:cNvPr id="21509" name="Text Box 18"/>
          <p:cNvSpPr txBox="1">
            <a:spLocks noChangeArrowheads="1"/>
          </p:cNvSpPr>
          <p:nvPr/>
        </p:nvSpPr>
        <p:spPr bwMode="auto">
          <a:xfrm>
            <a:off x="503238" y="890588"/>
            <a:ext cx="5508625" cy="457200"/>
          </a:xfrm>
          <a:prstGeom prst="rect">
            <a:avLst/>
          </a:prstGeom>
          <a:solidFill>
            <a:srgbClr val="99CCFF"/>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latin typeface="Times New Roman" pitchFamily="18" charset="0"/>
                <a:ea typeface="楷体_GB2312" pitchFamily="49" charset="-122"/>
              </a:rPr>
              <a:t>电流的参考方向与实际方向的关系：</a:t>
            </a:r>
          </a:p>
        </p:txBody>
      </p:sp>
      <p:grpSp>
        <p:nvGrpSpPr>
          <p:cNvPr id="2" name="组合 76"/>
          <p:cNvGrpSpPr>
            <a:grpSpLocks/>
          </p:cNvGrpSpPr>
          <p:nvPr/>
        </p:nvGrpSpPr>
        <p:grpSpPr bwMode="auto">
          <a:xfrm>
            <a:off x="847725" y="1665288"/>
            <a:ext cx="2994025" cy="2244725"/>
            <a:chOff x="847674" y="1412854"/>
            <a:chExt cx="2994066" cy="2244088"/>
          </a:xfrm>
        </p:grpSpPr>
        <p:sp>
          <p:nvSpPr>
            <p:cNvPr id="21522" name="Text Box 16"/>
            <p:cNvSpPr txBox="1">
              <a:spLocks noChangeArrowheads="1"/>
            </p:cNvSpPr>
            <p:nvPr/>
          </p:nvSpPr>
          <p:spPr bwMode="auto">
            <a:xfrm>
              <a:off x="847674" y="1412854"/>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cxnSp>
          <p:nvCxnSpPr>
            <p:cNvPr id="21523" name="直接连接符 36"/>
            <p:cNvCxnSpPr>
              <a:cxnSpLocks noChangeShapeType="1"/>
            </p:cNvCxnSpPr>
            <p:nvPr/>
          </p:nvCxnSpPr>
          <p:spPr bwMode="auto">
            <a:xfrm>
              <a:off x="1055631" y="2266927"/>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1524" name="Oval 20"/>
            <p:cNvSpPr>
              <a:spLocks noChangeArrowheads="1"/>
            </p:cNvSpPr>
            <p:nvPr/>
          </p:nvSpPr>
          <p:spPr bwMode="auto">
            <a:xfrm>
              <a:off x="984193" y="2232002"/>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1525" name="Oval 21"/>
            <p:cNvSpPr>
              <a:spLocks noChangeArrowheads="1"/>
            </p:cNvSpPr>
            <p:nvPr/>
          </p:nvSpPr>
          <p:spPr bwMode="auto">
            <a:xfrm>
              <a:off x="3394051" y="2232002"/>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1526" name="Rectangle 9"/>
            <p:cNvSpPr>
              <a:spLocks noChangeArrowheads="1"/>
            </p:cNvSpPr>
            <p:nvPr/>
          </p:nvSpPr>
          <p:spPr bwMode="auto">
            <a:xfrm>
              <a:off x="1749378" y="2085950"/>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1527" name="Text Box 12"/>
            <p:cNvSpPr txBox="1">
              <a:spLocks noChangeArrowheads="1"/>
            </p:cNvSpPr>
            <p:nvPr/>
          </p:nvSpPr>
          <p:spPr bwMode="auto">
            <a:xfrm>
              <a:off x="2016090" y="1420785"/>
              <a:ext cx="182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参考方向</a:t>
              </a:r>
            </a:p>
          </p:txBody>
        </p:sp>
        <p:sp>
          <p:nvSpPr>
            <p:cNvPr id="21528" name="Text Box 14"/>
            <p:cNvSpPr txBox="1">
              <a:spLocks noChangeArrowheads="1"/>
            </p:cNvSpPr>
            <p:nvPr/>
          </p:nvSpPr>
          <p:spPr bwMode="auto">
            <a:xfrm>
              <a:off x="1901788" y="3137977"/>
              <a:ext cx="841387" cy="51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2800" b="1" i="1">
                  <a:solidFill>
                    <a:schemeClr val="tx2"/>
                  </a:solidFill>
                  <a:latin typeface="Times New Roman" pitchFamily="18" charset="0"/>
                  <a:ea typeface="楷体_GB2312" pitchFamily="49" charset="-122"/>
                </a:rPr>
                <a:t>i</a:t>
              </a:r>
              <a:r>
                <a:rPr lang="en-US" altLang="zh-CN" sz="2800" b="1">
                  <a:solidFill>
                    <a:schemeClr val="tx2"/>
                  </a:solidFill>
                  <a:latin typeface="Times New Roman" pitchFamily="18" charset="0"/>
                  <a:ea typeface="楷体_GB2312" pitchFamily="49" charset="-122"/>
                </a:rPr>
                <a:t> &gt; 0</a:t>
              </a:r>
            </a:p>
          </p:txBody>
        </p:sp>
        <p:sp>
          <p:nvSpPr>
            <p:cNvPr id="21529" name="Text Box 16"/>
            <p:cNvSpPr txBox="1">
              <a:spLocks noChangeArrowheads="1"/>
            </p:cNvSpPr>
            <p:nvPr/>
          </p:nvSpPr>
          <p:spPr bwMode="auto">
            <a:xfrm>
              <a:off x="2089116" y="2625714"/>
              <a:ext cx="16748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实际方向</a:t>
              </a:r>
            </a:p>
          </p:txBody>
        </p:sp>
        <p:sp>
          <p:nvSpPr>
            <p:cNvPr id="21530" name="AutoShape 206"/>
            <p:cNvSpPr>
              <a:spLocks noChangeArrowheads="1"/>
            </p:cNvSpPr>
            <p:nvPr/>
          </p:nvSpPr>
          <p:spPr bwMode="auto">
            <a:xfrm>
              <a:off x="1395369" y="1530324"/>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1531" name="AutoShape 206"/>
            <p:cNvSpPr>
              <a:spLocks noChangeArrowheads="1"/>
            </p:cNvSpPr>
            <p:nvPr/>
          </p:nvSpPr>
          <p:spPr bwMode="auto">
            <a:xfrm>
              <a:off x="1395369" y="2698740"/>
              <a:ext cx="719137" cy="288925"/>
            </a:xfrm>
            <a:prstGeom prst="rightArrow">
              <a:avLst>
                <a:gd name="adj1" fmla="val 50000"/>
                <a:gd name="adj2" fmla="val 62225"/>
              </a:avLst>
            </a:prstGeom>
            <a:solidFill>
              <a:schemeClr val="bg1"/>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grpSp>
      <p:grpSp>
        <p:nvGrpSpPr>
          <p:cNvPr id="3" name="组合 78"/>
          <p:cNvGrpSpPr>
            <a:grpSpLocks/>
          </p:cNvGrpSpPr>
          <p:nvPr/>
        </p:nvGrpSpPr>
        <p:grpSpPr bwMode="auto">
          <a:xfrm>
            <a:off x="4645025" y="1660525"/>
            <a:ext cx="2994025" cy="2236788"/>
            <a:chOff x="4645026" y="1408747"/>
            <a:chExt cx="2994066" cy="2236157"/>
          </a:xfrm>
        </p:grpSpPr>
        <p:sp>
          <p:nvSpPr>
            <p:cNvPr id="21512" name="Text Box 16"/>
            <p:cNvSpPr txBox="1">
              <a:spLocks noChangeArrowheads="1"/>
            </p:cNvSpPr>
            <p:nvPr/>
          </p:nvSpPr>
          <p:spPr bwMode="auto">
            <a:xfrm>
              <a:off x="4645026" y="1412854"/>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65" name="AutoShape 206"/>
            <p:cNvSpPr>
              <a:spLocks noChangeArrowheads="1"/>
            </p:cNvSpPr>
            <p:nvPr/>
          </p:nvSpPr>
          <p:spPr bwMode="auto">
            <a:xfrm>
              <a:off x="5192721" y="2738432"/>
              <a:ext cx="719137" cy="288925"/>
            </a:xfrm>
            <a:prstGeom prst="rightArrow">
              <a:avLst>
                <a:gd name="adj1" fmla="val 50000"/>
                <a:gd name="adj2" fmla="val 62225"/>
              </a:avLst>
            </a:prstGeom>
            <a:solidFill>
              <a:schemeClr val="bg1"/>
            </a:solidFill>
            <a:ln w="12700" cap="sq">
              <a:solidFill>
                <a:schemeClr val="tx1"/>
              </a:solidFill>
              <a:miter lim="800000"/>
              <a:headEnd/>
              <a:tailEnd/>
            </a:ln>
            <a:effectLst/>
            <a:scene3d>
              <a:camera prst="orthographicFront">
                <a:rot lat="0" lon="0" rev="10800000"/>
              </a:camera>
              <a:lightRig rig="threePt" dir="t"/>
            </a:scene3d>
          </p:spPr>
          <p:txBody>
            <a:bodyPr wrap="none" anchor="ctr"/>
            <a:lstStyle/>
            <a:p>
              <a:pPr>
                <a:defRPr/>
              </a:pPr>
              <a:endParaRPr lang="zh-CN" altLang="en-US" sz="2800" dirty="0"/>
            </a:p>
          </p:txBody>
        </p:sp>
        <p:cxnSp>
          <p:nvCxnSpPr>
            <p:cNvPr id="21514" name="直接连接符 67"/>
            <p:cNvCxnSpPr>
              <a:cxnSpLocks noChangeShapeType="1"/>
            </p:cNvCxnSpPr>
            <p:nvPr/>
          </p:nvCxnSpPr>
          <p:spPr bwMode="auto">
            <a:xfrm>
              <a:off x="4852983" y="2254889"/>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1515" name="Oval 20"/>
            <p:cNvSpPr>
              <a:spLocks noChangeArrowheads="1"/>
            </p:cNvSpPr>
            <p:nvPr/>
          </p:nvSpPr>
          <p:spPr bwMode="auto">
            <a:xfrm>
              <a:off x="4781545" y="2219964"/>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1516" name="Oval 21"/>
            <p:cNvSpPr>
              <a:spLocks noChangeArrowheads="1"/>
            </p:cNvSpPr>
            <p:nvPr/>
          </p:nvSpPr>
          <p:spPr bwMode="auto">
            <a:xfrm>
              <a:off x="7191403" y="2219964"/>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1517" name="Rectangle 9"/>
            <p:cNvSpPr>
              <a:spLocks noChangeArrowheads="1"/>
            </p:cNvSpPr>
            <p:nvPr/>
          </p:nvSpPr>
          <p:spPr bwMode="auto">
            <a:xfrm>
              <a:off x="5546730" y="2073912"/>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1518" name="Text Box 12"/>
            <p:cNvSpPr txBox="1">
              <a:spLocks noChangeArrowheads="1"/>
            </p:cNvSpPr>
            <p:nvPr/>
          </p:nvSpPr>
          <p:spPr bwMode="auto">
            <a:xfrm>
              <a:off x="5813442" y="1408747"/>
              <a:ext cx="182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参考方向</a:t>
              </a:r>
            </a:p>
          </p:txBody>
        </p:sp>
        <p:sp>
          <p:nvSpPr>
            <p:cNvPr id="21519" name="Text Box 14"/>
            <p:cNvSpPr txBox="1">
              <a:spLocks noChangeArrowheads="1"/>
            </p:cNvSpPr>
            <p:nvPr/>
          </p:nvSpPr>
          <p:spPr bwMode="auto">
            <a:xfrm>
              <a:off x="5699140" y="3125938"/>
              <a:ext cx="841387" cy="51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2800" b="1" i="1">
                  <a:solidFill>
                    <a:schemeClr val="tx2"/>
                  </a:solidFill>
                  <a:latin typeface="Times New Roman" pitchFamily="18" charset="0"/>
                  <a:ea typeface="楷体_GB2312" pitchFamily="49" charset="-122"/>
                </a:rPr>
                <a:t>i</a:t>
              </a:r>
              <a:r>
                <a:rPr lang="en-US" altLang="zh-CN" sz="2800" b="1">
                  <a:solidFill>
                    <a:schemeClr val="tx2"/>
                  </a:solidFill>
                  <a:latin typeface="Times New Roman" pitchFamily="18" charset="0"/>
                  <a:ea typeface="楷体_GB2312" pitchFamily="49" charset="-122"/>
                </a:rPr>
                <a:t> &lt; 0</a:t>
              </a:r>
            </a:p>
          </p:txBody>
        </p:sp>
        <p:sp>
          <p:nvSpPr>
            <p:cNvPr id="21520" name="Text Box 16"/>
            <p:cNvSpPr txBox="1">
              <a:spLocks noChangeArrowheads="1"/>
            </p:cNvSpPr>
            <p:nvPr/>
          </p:nvSpPr>
          <p:spPr bwMode="auto">
            <a:xfrm>
              <a:off x="5886468" y="2613676"/>
              <a:ext cx="16748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实际方向</a:t>
              </a:r>
            </a:p>
          </p:txBody>
        </p:sp>
        <p:sp>
          <p:nvSpPr>
            <p:cNvPr id="21521" name="AutoShape 206"/>
            <p:cNvSpPr>
              <a:spLocks noChangeArrowheads="1"/>
            </p:cNvSpPr>
            <p:nvPr/>
          </p:nvSpPr>
          <p:spPr bwMode="auto">
            <a:xfrm>
              <a:off x="5192721" y="1518286"/>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73063" y="1455738"/>
            <a:ext cx="8288337"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81000" indent="-3810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en-US" altLang="zh-CN" b="1">
                <a:solidFill>
                  <a:schemeClr val="tx2"/>
                </a:solidFill>
                <a:latin typeface="Times New Roman" pitchFamily="18" charset="0"/>
                <a:ea typeface="楷体_GB2312" pitchFamily="49" charset="-122"/>
              </a:rPr>
              <a:t>1. </a:t>
            </a:r>
            <a:r>
              <a:rPr lang="zh-CN" altLang="en-US" b="1">
                <a:latin typeface="Times New Roman" pitchFamily="18" charset="0"/>
                <a:ea typeface="楷体_GB2312" pitchFamily="49" charset="-122"/>
              </a:rPr>
              <a:t>电压</a:t>
            </a:r>
            <a:r>
              <a:rPr lang="en-US" altLang="zh-CN" b="1">
                <a:latin typeface="Times New Roman" pitchFamily="18" charset="0"/>
                <a:ea typeface="楷体_GB2312" pitchFamily="49" charset="-122"/>
              </a:rPr>
              <a:t>(voltage)</a:t>
            </a:r>
            <a:r>
              <a:rPr lang="zh-CN" altLang="en-US" b="1">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电场中某两点</a:t>
            </a:r>
            <a:r>
              <a:rPr lang="en-US" altLang="zh-CN" b="1">
                <a:solidFill>
                  <a:schemeClr val="tx2"/>
                </a:solidFill>
                <a:latin typeface="Times New Roman" pitchFamily="18" charset="0"/>
                <a:ea typeface="楷体_GB2312" pitchFamily="49" charset="-122"/>
              </a:rPr>
              <a:t>A</a:t>
            </a:r>
            <a:r>
              <a:rPr lang="zh-CN" altLang="en-US" b="1">
                <a:solidFill>
                  <a:schemeClr val="tx2"/>
                </a:solidFill>
                <a:latin typeface="Times New Roman" pitchFamily="18" charset="0"/>
                <a:ea typeface="楷体_GB2312" pitchFamily="49" charset="-122"/>
              </a:rPr>
              <a:t>、</a:t>
            </a:r>
            <a:r>
              <a:rPr lang="en-US" altLang="zh-CN" b="1">
                <a:solidFill>
                  <a:schemeClr val="tx2"/>
                </a:solidFill>
                <a:latin typeface="Times New Roman" pitchFamily="18" charset="0"/>
                <a:ea typeface="楷体_GB2312" pitchFamily="49" charset="-122"/>
              </a:rPr>
              <a:t>B</a:t>
            </a:r>
            <a:r>
              <a:rPr lang="zh-CN" altLang="en-US" b="1">
                <a:solidFill>
                  <a:schemeClr val="tx2"/>
                </a:solidFill>
                <a:latin typeface="Times New Roman" pitchFamily="18" charset="0"/>
                <a:ea typeface="楷体_GB2312" pitchFamily="49" charset="-122"/>
              </a:rPr>
              <a:t>间的电压</a:t>
            </a:r>
            <a:r>
              <a:rPr lang="en-US" altLang="zh-CN" b="1">
                <a:solidFill>
                  <a:schemeClr val="tx2"/>
                </a:solidFill>
                <a:latin typeface="Times New Roman" pitchFamily="18" charset="0"/>
                <a:ea typeface="楷体_GB2312" pitchFamily="49" charset="-122"/>
              </a:rPr>
              <a:t>(</a:t>
            </a:r>
            <a:r>
              <a:rPr lang="zh-CN" altLang="zh-CN" b="1">
                <a:solidFill>
                  <a:schemeClr val="tx2"/>
                </a:solidFill>
                <a:latin typeface="Times New Roman" pitchFamily="18" charset="0"/>
                <a:ea typeface="楷体_GB2312" pitchFamily="49" charset="-122"/>
              </a:rPr>
              <a:t>降</a:t>
            </a:r>
            <a:r>
              <a:rPr lang="en-US" altLang="zh-CN" b="1">
                <a:solidFill>
                  <a:schemeClr val="tx2"/>
                </a:solidFill>
                <a:latin typeface="Times New Roman" pitchFamily="18" charset="0"/>
                <a:ea typeface="楷体_GB2312" pitchFamily="49" charset="-122"/>
              </a:rPr>
              <a:t>)</a:t>
            </a:r>
            <a:r>
              <a:rPr lang="en-US" altLang="zh-CN" b="1" i="1">
                <a:solidFill>
                  <a:schemeClr val="tx2"/>
                </a:solidFill>
                <a:latin typeface="Times New Roman" pitchFamily="18" charset="0"/>
                <a:ea typeface="楷体_GB2312" pitchFamily="49" charset="-122"/>
              </a:rPr>
              <a:t>U</a:t>
            </a:r>
            <a:r>
              <a:rPr lang="en-US" altLang="zh-CN" b="1" baseline="-25000">
                <a:solidFill>
                  <a:schemeClr val="tx2"/>
                </a:solidFill>
                <a:latin typeface="Times New Roman" pitchFamily="18" charset="0"/>
                <a:ea typeface="楷体_GB2312" pitchFamily="49" charset="-122"/>
              </a:rPr>
              <a:t>AB</a:t>
            </a:r>
            <a:r>
              <a:rPr lang="zh-CN" altLang="en-US" b="1">
                <a:solidFill>
                  <a:schemeClr val="tx2"/>
                </a:solidFill>
                <a:latin typeface="Times New Roman" pitchFamily="18" charset="0"/>
                <a:ea typeface="楷体_GB2312" pitchFamily="49" charset="-122"/>
              </a:rPr>
              <a:t>等于将点电荷</a:t>
            </a:r>
            <a:r>
              <a:rPr lang="en-US" altLang="zh-CN" b="1">
                <a:solidFill>
                  <a:schemeClr val="tx2"/>
                </a:solidFill>
                <a:latin typeface="Times New Roman" pitchFamily="18" charset="0"/>
                <a:ea typeface="楷体_GB2312" pitchFamily="49" charset="-122"/>
              </a:rPr>
              <a:t>q</a:t>
            </a:r>
            <a:r>
              <a:rPr lang="zh-CN" altLang="en-US" b="1">
                <a:solidFill>
                  <a:schemeClr val="tx2"/>
                </a:solidFill>
                <a:latin typeface="Times New Roman" pitchFamily="18" charset="0"/>
                <a:ea typeface="楷体_GB2312" pitchFamily="49" charset="-122"/>
              </a:rPr>
              <a:t>从</a:t>
            </a:r>
            <a:r>
              <a:rPr lang="en-US" altLang="zh-CN" b="1">
                <a:solidFill>
                  <a:schemeClr val="tx2"/>
                </a:solidFill>
                <a:latin typeface="Times New Roman" pitchFamily="18" charset="0"/>
                <a:ea typeface="楷体_GB2312" pitchFamily="49" charset="-122"/>
              </a:rPr>
              <a:t>A</a:t>
            </a:r>
            <a:r>
              <a:rPr lang="zh-CN" altLang="en-US" b="1">
                <a:solidFill>
                  <a:schemeClr val="tx2"/>
                </a:solidFill>
                <a:latin typeface="Times New Roman" pitchFamily="18" charset="0"/>
                <a:ea typeface="楷体_GB2312" pitchFamily="49" charset="-122"/>
              </a:rPr>
              <a:t>点移至</a:t>
            </a:r>
            <a:r>
              <a:rPr lang="en-US" altLang="zh-CN" b="1">
                <a:solidFill>
                  <a:schemeClr val="tx2"/>
                </a:solidFill>
                <a:latin typeface="Times New Roman" pitchFamily="18" charset="0"/>
                <a:ea typeface="楷体_GB2312" pitchFamily="49" charset="-122"/>
              </a:rPr>
              <a:t>B</a:t>
            </a:r>
            <a:r>
              <a:rPr lang="zh-CN" altLang="en-US" b="1">
                <a:solidFill>
                  <a:schemeClr val="tx2"/>
                </a:solidFill>
                <a:latin typeface="Times New Roman" pitchFamily="18" charset="0"/>
                <a:ea typeface="楷体_GB2312" pitchFamily="49" charset="-122"/>
              </a:rPr>
              <a:t>点电场力所做的功</a:t>
            </a:r>
            <a:r>
              <a:rPr lang="en-US" altLang="zh-CN" b="1" i="1">
                <a:solidFill>
                  <a:schemeClr val="tx2"/>
                </a:solidFill>
                <a:latin typeface="Times New Roman" pitchFamily="18" charset="0"/>
                <a:ea typeface="楷体_GB2312" pitchFamily="49" charset="-122"/>
              </a:rPr>
              <a:t>W</a:t>
            </a:r>
            <a:r>
              <a:rPr lang="en-US" altLang="zh-CN" b="1" baseline="-25000">
                <a:solidFill>
                  <a:schemeClr val="tx2"/>
                </a:solidFill>
                <a:latin typeface="Times New Roman" pitchFamily="18" charset="0"/>
                <a:ea typeface="楷体_GB2312" pitchFamily="49" charset="-122"/>
              </a:rPr>
              <a:t>AB</a:t>
            </a:r>
            <a:r>
              <a:rPr lang="zh-CN" altLang="en-US" b="1">
                <a:solidFill>
                  <a:schemeClr val="tx2"/>
                </a:solidFill>
                <a:latin typeface="Times New Roman" pitchFamily="18" charset="0"/>
                <a:ea typeface="楷体_GB2312" pitchFamily="49" charset="-122"/>
              </a:rPr>
              <a:t>与该点电荷</a:t>
            </a:r>
            <a:r>
              <a:rPr lang="en-US" altLang="zh-CN" b="1" i="1">
                <a:solidFill>
                  <a:schemeClr val="tx2"/>
                </a:solidFill>
                <a:latin typeface="Times New Roman" pitchFamily="18" charset="0"/>
                <a:ea typeface="楷体_GB2312" pitchFamily="49" charset="-122"/>
              </a:rPr>
              <a:t>q</a:t>
            </a:r>
            <a:r>
              <a:rPr lang="zh-CN" altLang="en-US" b="1">
                <a:solidFill>
                  <a:schemeClr val="tx2"/>
                </a:solidFill>
                <a:latin typeface="Times New Roman" pitchFamily="18" charset="0"/>
                <a:ea typeface="楷体_GB2312" pitchFamily="49" charset="-122"/>
              </a:rPr>
              <a:t>的比值，即：</a:t>
            </a:r>
            <a:endParaRPr lang="en-US" altLang="zh-CN" b="1">
              <a:solidFill>
                <a:schemeClr val="tx2"/>
              </a:solidFill>
              <a:latin typeface="Times New Roman" pitchFamily="18" charset="0"/>
              <a:ea typeface="楷体_GB2312" pitchFamily="49" charset="-122"/>
            </a:endParaRPr>
          </a:p>
        </p:txBody>
      </p:sp>
      <p:sp>
        <p:nvSpPr>
          <p:cNvPr id="10244" name="Text Box 4"/>
          <p:cNvSpPr txBox="1">
            <a:spLocks noChangeArrowheads="1"/>
          </p:cNvSpPr>
          <p:nvPr/>
        </p:nvSpPr>
        <p:spPr bwMode="auto">
          <a:xfrm>
            <a:off x="5507038" y="3152775"/>
            <a:ext cx="26654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单位：</a:t>
            </a:r>
            <a:r>
              <a:rPr lang="en-US" altLang="zh-CN" b="1">
                <a:solidFill>
                  <a:schemeClr val="tx2"/>
                </a:solidFill>
                <a:latin typeface="Times New Roman" pitchFamily="18" charset="0"/>
                <a:ea typeface="楷体_GB2312" pitchFamily="49" charset="-122"/>
              </a:rPr>
              <a:t>V (</a:t>
            </a:r>
            <a:r>
              <a:rPr lang="zh-CN" altLang="en-US" b="1">
                <a:solidFill>
                  <a:schemeClr val="tx2"/>
                </a:solidFill>
                <a:latin typeface="Times New Roman" pitchFamily="18" charset="0"/>
                <a:ea typeface="楷体_GB2312" pitchFamily="49" charset="-122"/>
              </a:rPr>
              <a:t>伏</a:t>
            </a:r>
            <a:r>
              <a:rPr lang="en-US" altLang="en-US" b="1">
                <a:solidFill>
                  <a:schemeClr val="tx2"/>
                </a:solidFill>
                <a:latin typeface="Times New Roman" pitchFamily="18" charset="0"/>
                <a:ea typeface="楷体_GB2312" pitchFamily="49" charset="-122"/>
              </a:rPr>
              <a:t>) </a:t>
            </a:r>
          </a:p>
          <a:p>
            <a:pPr algn="ctr">
              <a:spcBef>
                <a:spcPct val="50000"/>
              </a:spcBef>
            </a:pPr>
            <a:r>
              <a:rPr lang="en-US" altLang="en-US" b="1">
                <a:solidFill>
                  <a:schemeClr val="tx2"/>
                </a:solidFill>
                <a:latin typeface="Times New Roman" pitchFamily="18" charset="0"/>
                <a:ea typeface="楷体_GB2312" pitchFamily="49" charset="-122"/>
              </a:rPr>
              <a:t>  </a:t>
            </a:r>
            <a:r>
              <a:rPr lang="en-US" altLang="zh-CN" b="1">
                <a:solidFill>
                  <a:schemeClr val="tx2"/>
                </a:solidFill>
                <a:latin typeface="Times New Roman" pitchFamily="18" charset="0"/>
                <a:ea typeface="楷体_GB2312" pitchFamily="49" charset="-122"/>
              </a:rPr>
              <a:t>  </a:t>
            </a:r>
            <a:r>
              <a:rPr lang="en-US" altLang="en-US" b="1">
                <a:solidFill>
                  <a:schemeClr val="tx2"/>
                </a:solidFill>
                <a:latin typeface="Times New Roman" pitchFamily="18" charset="0"/>
                <a:ea typeface="楷体_GB2312" pitchFamily="49" charset="-122"/>
              </a:rPr>
              <a:t> (</a:t>
            </a:r>
            <a:r>
              <a:rPr lang="en-US" altLang="zh-CN" b="1">
                <a:solidFill>
                  <a:schemeClr val="tx2"/>
                </a:solidFill>
                <a:latin typeface="Times New Roman" pitchFamily="18" charset="0"/>
                <a:ea typeface="楷体_GB2312" pitchFamily="49" charset="-122"/>
              </a:rPr>
              <a:t>Volt</a:t>
            </a:r>
            <a:r>
              <a:rPr lang="zh-CN" altLang="en-US" b="1">
                <a:solidFill>
                  <a:schemeClr val="tx2"/>
                </a:solidFill>
                <a:latin typeface="Times New Roman" pitchFamily="18" charset="0"/>
                <a:ea typeface="楷体_GB2312" pitchFamily="49" charset="-122"/>
              </a:rPr>
              <a:t>，伏特</a:t>
            </a:r>
            <a:r>
              <a:rPr lang="en-US" altLang="en-US"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grpSp>
        <p:nvGrpSpPr>
          <p:cNvPr id="2" name="组合 9"/>
          <p:cNvGrpSpPr>
            <a:grpSpLocks/>
          </p:cNvGrpSpPr>
          <p:nvPr/>
        </p:nvGrpSpPr>
        <p:grpSpPr bwMode="auto">
          <a:xfrm>
            <a:off x="719138" y="4360863"/>
            <a:ext cx="8088312" cy="2308225"/>
            <a:chOff x="719139" y="4060672"/>
            <a:chExt cx="8088369" cy="2308412"/>
          </a:xfrm>
        </p:grpSpPr>
        <p:sp>
          <p:nvSpPr>
            <p:cNvPr id="22535" name="Text Box 12"/>
            <p:cNvSpPr txBox="1">
              <a:spLocks noChangeArrowheads="1"/>
            </p:cNvSpPr>
            <p:nvPr/>
          </p:nvSpPr>
          <p:spPr bwMode="auto">
            <a:xfrm>
              <a:off x="719139" y="4060672"/>
              <a:ext cx="7978831" cy="118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latin typeface="Times New Roman" pitchFamily="18" charset="0"/>
                  <a:ea typeface="楷体_GB2312" pitchFamily="49" charset="-122"/>
                </a:rPr>
                <a:t>电位：</a:t>
              </a:r>
              <a:r>
                <a:rPr lang="zh-CN" altLang="en-US" b="1">
                  <a:solidFill>
                    <a:schemeClr val="tx2"/>
                  </a:solidFill>
                  <a:latin typeface="Times New Roman" pitchFamily="18" charset="0"/>
                  <a:ea typeface="楷体_GB2312" pitchFamily="49" charset="-122"/>
                </a:rPr>
                <a:t>电路中为分析的方便，常在电路中选某一点为参考点，把任一点到参考点的电压称为该点的电位。</a:t>
              </a:r>
            </a:p>
          </p:txBody>
        </p:sp>
        <p:sp>
          <p:nvSpPr>
            <p:cNvPr id="22536" name="Text Box 13"/>
            <p:cNvSpPr txBox="1">
              <a:spLocks noChangeArrowheads="1"/>
            </p:cNvSpPr>
            <p:nvPr/>
          </p:nvSpPr>
          <p:spPr bwMode="auto">
            <a:xfrm>
              <a:off x="1358906" y="5184713"/>
              <a:ext cx="7448602" cy="6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solidFill>
                    <a:srgbClr val="000000"/>
                  </a:solidFill>
                  <a:latin typeface="Times New Roman" pitchFamily="18" charset="0"/>
                  <a:ea typeface="楷体_GB2312" pitchFamily="49" charset="-122"/>
                </a:rPr>
                <a:t>参考点的电位一般选为零，</a:t>
              </a:r>
              <a:r>
                <a:rPr lang="zh-CN" altLang="en-US" b="1">
                  <a:latin typeface="Times New Roman" pitchFamily="18" charset="0"/>
                  <a:ea typeface="楷体_GB2312" pitchFamily="49" charset="-122"/>
                </a:rPr>
                <a:t>参考点也称为零电位点</a:t>
              </a:r>
              <a:r>
                <a:rPr lang="zh-CN" altLang="en-US" b="1">
                  <a:solidFill>
                    <a:srgbClr val="000000"/>
                  </a:solidFill>
                  <a:latin typeface="Times New Roman" pitchFamily="18" charset="0"/>
                  <a:ea typeface="楷体_GB2312" pitchFamily="49" charset="-122"/>
                </a:rPr>
                <a:t>。</a:t>
              </a:r>
            </a:p>
          </p:txBody>
        </p:sp>
        <p:sp>
          <p:nvSpPr>
            <p:cNvPr id="22537" name="Text Box 14"/>
            <p:cNvSpPr txBox="1">
              <a:spLocks noChangeArrowheads="1"/>
            </p:cNvSpPr>
            <p:nvPr/>
          </p:nvSpPr>
          <p:spPr bwMode="auto">
            <a:xfrm>
              <a:off x="1395369" y="5911884"/>
              <a:ext cx="679141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rgbClr val="000000"/>
                  </a:solidFill>
                  <a:latin typeface="Times New Roman" pitchFamily="18" charset="0"/>
                  <a:ea typeface="楷体_GB2312" pitchFamily="49" charset="-122"/>
                </a:rPr>
                <a:t>电位用</a:t>
              </a:r>
              <a:r>
                <a:rPr lang="zh-CN" altLang="en-US" b="1" i="1">
                  <a:solidFill>
                    <a:srgbClr val="000000"/>
                  </a:solidFill>
                  <a:latin typeface="Times New Roman" pitchFamily="18" charset="0"/>
                  <a:ea typeface="楷体_GB2312" pitchFamily="49" charset="-122"/>
                  <a:sym typeface="Symbol" pitchFamily="18" charset="2"/>
                </a:rPr>
                <a:t></a:t>
              </a:r>
              <a:r>
                <a:rPr lang="zh-CN" altLang="en-US" b="1">
                  <a:solidFill>
                    <a:srgbClr val="000000"/>
                  </a:solidFill>
                  <a:latin typeface="Times New Roman" pitchFamily="18" charset="0"/>
                  <a:ea typeface="楷体_GB2312" pitchFamily="49" charset="-122"/>
                  <a:sym typeface="Symbol" pitchFamily="18" charset="2"/>
                </a:rPr>
                <a:t>表示，单位与电压相同，也是</a:t>
              </a:r>
              <a:r>
                <a:rPr lang="en-US" altLang="zh-CN" b="1">
                  <a:solidFill>
                    <a:srgbClr val="000000"/>
                  </a:solidFill>
                  <a:latin typeface="Times New Roman" pitchFamily="18" charset="0"/>
                  <a:ea typeface="楷体_GB2312" pitchFamily="49" charset="-122"/>
                  <a:sym typeface="Symbol" pitchFamily="18" charset="2"/>
                </a:rPr>
                <a:t>V(</a:t>
              </a:r>
              <a:r>
                <a:rPr lang="zh-CN" altLang="zh-CN" b="1">
                  <a:solidFill>
                    <a:srgbClr val="000000"/>
                  </a:solidFill>
                  <a:latin typeface="Times New Roman" pitchFamily="18" charset="0"/>
                  <a:ea typeface="楷体_GB2312" pitchFamily="49" charset="-122"/>
                  <a:sym typeface="Symbol" pitchFamily="18" charset="2"/>
                </a:rPr>
                <a:t>伏</a:t>
              </a:r>
              <a:r>
                <a:rPr lang="en-US" altLang="zh-CN" b="1">
                  <a:solidFill>
                    <a:srgbClr val="000000"/>
                  </a:solidFill>
                  <a:latin typeface="Times New Roman" pitchFamily="18" charset="0"/>
                  <a:ea typeface="楷体_GB2312" pitchFamily="49" charset="-122"/>
                  <a:sym typeface="Symbol" pitchFamily="18" charset="2"/>
                </a:rPr>
                <a:t>)</a:t>
              </a:r>
              <a:r>
                <a:rPr lang="zh-CN" altLang="en-US" b="1">
                  <a:solidFill>
                    <a:srgbClr val="000000"/>
                  </a:solidFill>
                  <a:latin typeface="Times New Roman" pitchFamily="18" charset="0"/>
                  <a:ea typeface="楷体_GB2312" pitchFamily="49" charset="-122"/>
                  <a:sym typeface="Symbol" pitchFamily="18" charset="2"/>
                </a:rPr>
                <a:t>。</a:t>
              </a:r>
              <a:endParaRPr lang="zh-CN" altLang="en-US" b="1">
                <a:solidFill>
                  <a:srgbClr val="000000"/>
                </a:solidFill>
                <a:latin typeface="Times New Roman" pitchFamily="18" charset="0"/>
                <a:ea typeface="楷体_GB2312" pitchFamily="49" charset="-122"/>
              </a:endParaRPr>
            </a:p>
          </p:txBody>
        </p:sp>
      </p:grpSp>
      <p:sp>
        <p:nvSpPr>
          <p:cNvPr id="11" name="Text Box 3"/>
          <p:cNvSpPr txBox="1">
            <a:spLocks noChangeArrowheads="1"/>
          </p:cNvSpPr>
          <p:nvPr/>
        </p:nvSpPr>
        <p:spPr bwMode="auto">
          <a:xfrm>
            <a:off x="263525" y="663575"/>
            <a:ext cx="8237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sz="3200" b="1">
                <a:solidFill>
                  <a:schemeClr val="tx2"/>
                </a:solidFill>
                <a:latin typeface="Times New Roman" pitchFamily="18" charset="0"/>
                <a:ea typeface="楷体_GB2312" pitchFamily="49" charset="-122"/>
              </a:rPr>
              <a:t>二、电压及其参考方向</a:t>
            </a:r>
          </a:p>
        </p:txBody>
      </p:sp>
      <p:graphicFrame>
        <p:nvGraphicFramePr>
          <p:cNvPr id="59" name="Object 1"/>
          <p:cNvGraphicFramePr>
            <a:graphicFrameLocks noChangeAspect="1"/>
          </p:cNvGraphicFramePr>
          <p:nvPr/>
        </p:nvGraphicFramePr>
        <p:xfrm>
          <a:off x="2517775" y="2900363"/>
          <a:ext cx="2738438" cy="1444625"/>
        </p:xfrm>
        <a:graphic>
          <a:graphicData uri="http://schemas.openxmlformats.org/presentationml/2006/ole">
            <mc:AlternateContent xmlns:mc="http://schemas.openxmlformats.org/markup-compatibility/2006">
              <mc:Choice xmlns:v="urn:schemas-microsoft-com:vml" Requires="v">
                <p:oleObj spid="_x0000_s22540" name="Equation" r:id="rId3" imgW="761669" imgH="431613" progId="Equation.DSMT4">
                  <p:embed/>
                </p:oleObj>
              </mc:Choice>
              <mc:Fallback>
                <p:oleObj name="Equation" r:id="rId3" imgW="761669" imgH="43161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5" y="2900363"/>
                        <a:ext cx="2738438"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dissolve">
                                      <p:cBhvr>
                                        <p:cTn id="13" dur="500"/>
                                        <p:tgtEl>
                                          <p:spTgt spid="10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dissolve">
                                      <p:cBhvr>
                                        <p:cTn id="18" dur="500"/>
                                        <p:tgtEl>
                                          <p:spTgt spid="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244"/>
                                        </p:tgtEl>
                                        <p:attrNameLst>
                                          <p:attrName>style.visibility</p:attrName>
                                        </p:attrNameLst>
                                      </p:cBhvr>
                                      <p:to>
                                        <p:strVal val="visible"/>
                                      </p:to>
                                    </p:set>
                                    <p:animEffect transition="in" filter="dissolve">
                                      <p:cBhvr>
                                        <p:cTn id="23" dur="500"/>
                                        <p:tgtEl>
                                          <p:spTgt spid="102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p:bldP spid="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55625" y="1063625"/>
            <a:ext cx="740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b="1">
                <a:solidFill>
                  <a:schemeClr val="tx2"/>
                </a:solidFill>
                <a:latin typeface="Times New Roman" pitchFamily="18" charset="0"/>
                <a:ea typeface="楷体_GB2312" pitchFamily="49" charset="-122"/>
              </a:rPr>
              <a:t>2.</a:t>
            </a:r>
            <a:r>
              <a:rPr lang="zh-CN" altLang="en-US" b="1">
                <a:solidFill>
                  <a:schemeClr val="tx2"/>
                </a:solidFill>
                <a:latin typeface="Times New Roman" pitchFamily="18" charset="0"/>
                <a:ea typeface="楷体_GB2312" pitchFamily="49" charset="-122"/>
              </a:rPr>
              <a:t>电压</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降</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的参考方向</a:t>
            </a:r>
          </a:p>
        </p:txBody>
      </p:sp>
      <p:grpSp>
        <p:nvGrpSpPr>
          <p:cNvPr id="2" name="Group 57"/>
          <p:cNvGrpSpPr>
            <a:grpSpLocks/>
          </p:cNvGrpSpPr>
          <p:nvPr/>
        </p:nvGrpSpPr>
        <p:grpSpPr bwMode="auto">
          <a:xfrm>
            <a:off x="1981200" y="4900613"/>
            <a:ext cx="1087438" cy="581025"/>
            <a:chOff x="1248" y="2640"/>
            <a:chExt cx="685" cy="366"/>
          </a:xfrm>
        </p:grpSpPr>
        <p:sp>
          <p:nvSpPr>
            <p:cNvPr id="23579" name="Text Box 11"/>
            <p:cNvSpPr txBox="1">
              <a:spLocks noChangeArrowheads="1"/>
            </p:cNvSpPr>
            <p:nvPr/>
          </p:nvSpPr>
          <p:spPr bwMode="auto">
            <a:xfrm>
              <a:off x="1248" y="264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3200" b="1" i="1">
                  <a:solidFill>
                    <a:schemeClr val="tx2"/>
                  </a:solidFill>
                  <a:latin typeface="Times New Roman" pitchFamily="18" charset="0"/>
                  <a:ea typeface="楷体_GB2312" pitchFamily="49" charset="-122"/>
                </a:rPr>
                <a:t>U</a:t>
              </a:r>
              <a:endParaRPr lang="en-US" altLang="zh-CN" sz="3200" b="1">
                <a:solidFill>
                  <a:schemeClr val="tx2"/>
                </a:solidFill>
                <a:latin typeface="Times New Roman" pitchFamily="18" charset="0"/>
                <a:ea typeface="楷体_GB2312" pitchFamily="49" charset="-122"/>
              </a:endParaRPr>
            </a:p>
          </p:txBody>
        </p:sp>
        <p:sp>
          <p:nvSpPr>
            <p:cNvPr id="23580" name="Text Box 15"/>
            <p:cNvSpPr txBox="1">
              <a:spLocks noChangeArrowheads="1"/>
            </p:cNvSpPr>
            <p:nvPr/>
          </p:nvSpPr>
          <p:spPr bwMode="auto">
            <a:xfrm>
              <a:off x="1479" y="2641"/>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3200" b="1">
                  <a:solidFill>
                    <a:schemeClr val="tx2"/>
                  </a:solidFill>
                  <a:latin typeface="Times New Roman" pitchFamily="18" charset="0"/>
                  <a:ea typeface="楷体_GB2312" pitchFamily="49" charset="-122"/>
                </a:rPr>
                <a:t>&gt; 0</a:t>
              </a:r>
            </a:p>
          </p:txBody>
        </p:sp>
      </p:grpSp>
      <p:grpSp>
        <p:nvGrpSpPr>
          <p:cNvPr id="3" name="Group 58"/>
          <p:cNvGrpSpPr>
            <a:grpSpLocks/>
          </p:cNvGrpSpPr>
          <p:nvPr/>
        </p:nvGrpSpPr>
        <p:grpSpPr bwMode="auto">
          <a:xfrm>
            <a:off x="6430963" y="4846638"/>
            <a:ext cx="1144587" cy="579437"/>
            <a:chOff x="4051" y="2670"/>
            <a:chExt cx="721" cy="365"/>
          </a:xfrm>
        </p:grpSpPr>
        <p:sp>
          <p:nvSpPr>
            <p:cNvPr id="23577" name="Text Box 12"/>
            <p:cNvSpPr txBox="1">
              <a:spLocks noChangeArrowheads="1"/>
            </p:cNvSpPr>
            <p:nvPr/>
          </p:nvSpPr>
          <p:spPr bwMode="auto">
            <a:xfrm>
              <a:off x="4254" y="2670"/>
              <a:ext cx="5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3200" b="1">
                  <a:solidFill>
                    <a:schemeClr val="tx2"/>
                  </a:solidFill>
                  <a:latin typeface="Times New Roman" pitchFamily="18" charset="0"/>
                  <a:ea typeface="楷体_GB2312" pitchFamily="49" charset="-122"/>
                </a:rPr>
                <a:t> &lt; 0</a:t>
              </a:r>
              <a:endParaRPr lang="en-US" altLang="zh-CN" sz="4400" b="1">
                <a:solidFill>
                  <a:schemeClr val="tx2"/>
                </a:solidFill>
                <a:latin typeface="Times New Roman" pitchFamily="18" charset="0"/>
                <a:ea typeface="楷体_GB2312" pitchFamily="49" charset="-122"/>
              </a:endParaRPr>
            </a:p>
          </p:txBody>
        </p:sp>
        <p:sp>
          <p:nvSpPr>
            <p:cNvPr id="23578" name="Text Box 32"/>
            <p:cNvSpPr txBox="1">
              <a:spLocks noChangeArrowheads="1"/>
            </p:cNvSpPr>
            <p:nvPr/>
          </p:nvSpPr>
          <p:spPr bwMode="auto">
            <a:xfrm>
              <a:off x="4051" y="267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i="1">
                  <a:solidFill>
                    <a:schemeClr val="tx2"/>
                  </a:solidFill>
                  <a:latin typeface="Times New Roman" pitchFamily="18" charset="0"/>
                  <a:ea typeface="楷体_GB2312" pitchFamily="49" charset="-122"/>
                </a:rPr>
                <a:t>U</a:t>
              </a:r>
            </a:p>
          </p:txBody>
        </p:sp>
      </p:grpSp>
      <p:grpSp>
        <p:nvGrpSpPr>
          <p:cNvPr id="4" name="Group 59"/>
          <p:cNvGrpSpPr>
            <a:grpSpLocks/>
          </p:cNvGrpSpPr>
          <p:nvPr/>
        </p:nvGrpSpPr>
        <p:grpSpPr bwMode="auto">
          <a:xfrm>
            <a:off x="738188" y="2028825"/>
            <a:ext cx="3857625" cy="2582863"/>
            <a:chOff x="465" y="1074"/>
            <a:chExt cx="2430" cy="1627"/>
          </a:xfrm>
        </p:grpSpPr>
        <p:sp>
          <p:nvSpPr>
            <p:cNvPr id="23568" name="Text Box 17"/>
            <p:cNvSpPr txBox="1">
              <a:spLocks noChangeArrowheads="1"/>
            </p:cNvSpPr>
            <p:nvPr/>
          </p:nvSpPr>
          <p:spPr bwMode="auto">
            <a:xfrm>
              <a:off x="1194" y="1074"/>
              <a:ext cx="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参考方向</a:t>
              </a:r>
            </a:p>
            <a:p>
              <a:pPr algn="ctr"/>
              <a:r>
                <a:rPr lang="en-US" altLang="zh-CN" b="1" i="1">
                  <a:solidFill>
                    <a:schemeClr val="tx2"/>
                  </a:solidFill>
                  <a:latin typeface="Times New Roman" pitchFamily="18" charset="0"/>
                  <a:ea typeface="楷体_GB2312" pitchFamily="49" charset="-122"/>
                </a:rPr>
                <a:t>U</a:t>
              </a:r>
            </a:p>
          </p:txBody>
        </p:sp>
        <p:sp>
          <p:nvSpPr>
            <p:cNvPr id="23569" name="Text Box 18"/>
            <p:cNvSpPr txBox="1">
              <a:spLocks noChangeArrowheads="1"/>
            </p:cNvSpPr>
            <p:nvPr/>
          </p:nvSpPr>
          <p:spPr bwMode="auto">
            <a:xfrm>
              <a:off x="465" y="1385"/>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chemeClr val="tx2"/>
                  </a:solidFill>
                  <a:latin typeface="Times New Roman" pitchFamily="18" charset="0"/>
                  <a:ea typeface="楷体_GB2312" pitchFamily="49" charset="-122"/>
                </a:rPr>
                <a:t>+</a:t>
              </a:r>
              <a:endParaRPr lang="en-US" altLang="zh-CN" b="1">
                <a:solidFill>
                  <a:srgbClr val="000000"/>
                </a:solidFill>
                <a:latin typeface="Times New Roman" pitchFamily="18" charset="0"/>
                <a:ea typeface="楷体_GB2312" pitchFamily="49" charset="-122"/>
              </a:endParaRPr>
            </a:p>
          </p:txBody>
        </p:sp>
        <p:sp>
          <p:nvSpPr>
            <p:cNvPr id="23570" name="Text Box 19"/>
            <p:cNvSpPr txBox="1">
              <a:spLocks noChangeArrowheads="1"/>
            </p:cNvSpPr>
            <p:nvPr/>
          </p:nvSpPr>
          <p:spPr bwMode="auto">
            <a:xfrm>
              <a:off x="2400" y="1366"/>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chemeClr val="tx2"/>
                  </a:solidFill>
                  <a:latin typeface="Times New Roman" pitchFamily="18" charset="0"/>
                  <a:ea typeface="楷体_GB2312" pitchFamily="49" charset="-122"/>
                </a:rPr>
                <a:t>–</a:t>
              </a:r>
              <a:endParaRPr lang="en-US" altLang="zh-CN" b="1">
                <a:solidFill>
                  <a:srgbClr val="000000"/>
                </a:solidFill>
                <a:latin typeface="Times New Roman" pitchFamily="18" charset="0"/>
                <a:ea typeface="楷体_GB2312" pitchFamily="49" charset="-122"/>
              </a:endParaRPr>
            </a:p>
          </p:txBody>
        </p:sp>
        <p:sp>
          <p:nvSpPr>
            <p:cNvPr id="23571" name="Rectangle 40"/>
            <p:cNvSpPr>
              <a:spLocks noChangeArrowheads="1"/>
            </p:cNvSpPr>
            <p:nvPr/>
          </p:nvSpPr>
          <p:spPr bwMode="auto">
            <a:xfrm>
              <a:off x="1411" y="1679"/>
              <a:ext cx="460" cy="384"/>
            </a:xfrm>
            <a:prstGeom prst="rect">
              <a:avLst/>
            </a:prstGeom>
            <a:solidFill>
              <a:srgbClr val="00FFFF"/>
            </a:solidFill>
            <a:ln w="28575"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3572" name="Line 41"/>
            <p:cNvSpPr>
              <a:spLocks noChangeShapeType="1"/>
            </p:cNvSpPr>
            <p:nvPr/>
          </p:nvSpPr>
          <p:spPr bwMode="auto">
            <a:xfrm flipH="1">
              <a:off x="561" y="1869"/>
              <a:ext cx="844"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42"/>
            <p:cNvSpPr>
              <a:spLocks noChangeShapeType="1"/>
            </p:cNvSpPr>
            <p:nvPr/>
          </p:nvSpPr>
          <p:spPr bwMode="auto">
            <a:xfrm>
              <a:off x="1871" y="1869"/>
              <a:ext cx="913"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Text Box 48"/>
            <p:cNvSpPr txBox="1">
              <a:spLocks noChangeArrowheads="1"/>
            </p:cNvSpPr>
            <p:nvPr/>
          </p:nvSpPr>
          <p:spPr bwMode="auto">
            <a:xfrm>
              <a:off x="1205" y="217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实际方向</a:t>
              </a:r>
            </a:p>
          </p:txBody>
        </p:sp>
        <p:sp>
          <p:nvSpPr>
            <p:cNvPr id="23575" name="Text Box 49"/>
            <p:cNvSpPr txBox="1">
              <a:spLocks noChangeArrowheads="1"/>
            </p:cNvSpPr>
            <p:nvPr/>
          </p:nvSpPr>
          <p:spPr bwMode="auto">
            <a:xfrm>
              <a:off x="480" y="2336"/>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rPr>
                <a:t>+</a:t>
              </a:r>
            </a:p>
          </p:txBody>
        </p:sp>
        <p:sp>
          <p:nvSpPr>
            <p:cNvPr id="23576" name="Text Box 50"/>
            <p:cNvSpPr txBox="1">
              <a:spLocks noChangeArrowheads="1"/>
            </p:cNvSpPr>
            <p:nvPr/>
          </p:nvSpPr>
          <p:spPr bwMode="auto">
            <a:xfrm>
              <a:off x="2415" y="2317"/>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rPr>
                <a:t>–</a:t>
              </a:r>
            </a:p>
          </p:txBody>
        </p:sp>
      </p:grpSp>
      <p:grpSp>
        <p:nvGrpSpPr>
          <p:cNvPr id="5" name="Group 60"/>
          <p:cNvGrpSpPr>
            <a:grpSpLocks/>
          </p:cNvGrpSpPr>
          <p:nvPr/>
        </p:nvGrpSpPr>
        <p:grpSpPr bwMode="auto">
          <a:xfrm>
            <a:off x="5005388" y="2049463"/>
            <a:ext cx="3833812" cy="2562225"/>
            <a:chOff x="3153" y="1087"/>
            <a:chExt cx="2415" cy="1614"/>
          </a:xfrm>
        </p:grpSpPr>
        <p:sp>
          <p:nvSpPr>
            <p:cNvPr id="23559" name="Text Box 29"/>
            <p:cNvSpPr txBox="1">
              <a:spLocks noChangeArrowheads="1"/>
            </p:cNvSpPr>
            <p:nvPr/>
          </p:nvSpPr>
          <p:spPr bwMode="auto">
            <a:xfrm>
              <a:off x="3882" y="1087"/>
              <a:ext cx="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参考方向</a:t>
              </a:r>
            </a:p>
            <a:p>
              <a:pPr algn="ctr"/>
              <a:r>
                <a:rPr lang="en-US" altLang="zh-CN" b="1" i="1">
                  <a:solidFill>
                    <a:schemeClr val="tx2"/>
                  </a:solidFill>
                  <a:latin typeface="Times New Roman" pitchFamily="18" charset="0"/>
                  <a:ea typeface="楷体_GB2312" pitchFamily="49" charset="-122"/>
                </a:rPr>
                <a:t>U</a:t>
              </a:r>
            </a:p>
          </p:txBody>
        </p:sp>
        <p:sp>
          <p:nvSpPr>
            <p:cNvPr id="23560" name="Text Box 30"/>
            <p:cNvSpPr txBox="1">
              <a:spLocks noChangeArrowheads="1"/>
            </p:cNvSpPr>
            <p:nvPr/>
          </p:nvSpPr>
          <p:spPr bwMode="auto">
            <a:xfrm>
              <a:off x="3153" y="1398"/>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chemeClr val="tx2"/>
                  </a:solidFill>
                  <a:latin typeface="Times New Roman" pitchFamily="18" charset="0"/>
                  <a:ea typeface="楷体_GB2312" pitchFamily="49" charset="-122"/>
                </a:rPr>
                <a:t>+</a:t>
              </a:r>
              <a:endParaRPr lang="en-US" altLang="zh-CN" b="1">
                <a:solidFill>
                  <a:srgbClr val="000000"/>
                </a:solidFill>
                <a:latin typeface="Times New Roman" pitchFamily="18" charset="0"/>
                <a:ea typeface="楷体_GB2312" pitchFamily="49" charset="-122"/>
              </a:endParaRPr>
            </a:p>
          </p:txBody>
        </p:sp>
        <p:sp>
          <p:nvSpPr>
            <p:cNvPr id="23561" name="Text Box 31"/>
            <p:cNvSpPr txBox="1">
              <a:spLocks noChangeArrowheads="1"/>
            </p:cNvSpPr>
            <p:nvPr/>
          </p:nvSpPr>
          <p:spPr bwMode="auto">
            <a:xfrm>
              <a:off x="5088" y="1379"/>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chemeClr val="tx2"/>
                  </a:solidFill>
                  <a:latin typeface="Times New Roman" pitchFamily="18" charset="0"/>
                  <a:ea typeface="楷体_GB2312" pitchFamily="49" charset="-122"/>
                </a:rPr>
                <a:t>–</a:t>
              </a:r>
              <a:endParaRPr lang="en-US" altLang="zh-CN" b="1">
                <a:solidFill>
                  <a:srgbClr val="000000"/>
                </a:solidFill>
                <a:latin typeface="Times New Roman" pitchFamily="18" charset="0"/>
                <a:ea typeface="楷体_GB2312" pitchFamily="49" charset="-122"/>
              </a:endParaRPr>
            </a:p>
          </p:txBody>
        </p:sp>
        <p:sp>
          <p:nvSpPr>
            <p:cNvPr id="23562" name="Rectangle 44"/>
            <p:cNvSpPr>
              <a:spLocks noChangeArrowheads="1"/>
            </p:cNvSpPr>
            <p:nvPr/>
          </p:nvSpPr>
          <p:spPr bwMode="auto">
            <a:xfrm>
              <a:off x="4087" y="1691"/>
              <a:ext cx="460" cy="384"/>
            </a:xfrm>
            <a:prstGeom prst="rect">
              <a:avLst/>
            </a:prstGeom>
            <a:solidFill>
              <a:srgbClr val="00FFFF"/>
            </a:solidFill>
            <a:ln w="28575"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3563" name="Line 45"/>
            <p:cNvSpPr>
              <a:spLocks noChangeShapeType="1"/>
            </p:cNvSpPr>
            <p:nvPr/>
          </p:nvSpPr>
          <p:spPr bwMode="auto">
            <a:xfrm flipH="1">
              <a:off x="3237" y="1881"/>
              <a:ext cx="844"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46"/>
            <p:cNvSpPr>
              <a:spLocks noChangeShapeType="1"/>
            </p:cNvSpPr>
            <p:nvPr/>
          </p:nvSpPr>
          <p:spPr bwMode="auto">
            <a:xfrm>
              <a:off x="4547" y="1881"/>
              <a:ext cx="913"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52"/>
            <p:cNvSpPr txBox="1">
              <a:spLocks noChangeArrowheads="1"/>
            </p:cNvSpPr>
            <p:nvPr/>
          </p:nvSpPr>
          <p:spPr bwMode="auto">
            <a:xfrm>
              <a:off x="3878" y="215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b="1">
                  <a:solidFill>
                    <a:schemeClr val="tx2"/>
                  </a:solidFill>
                  <a:latin typeface="Times New Roman" pitchFamily="18" charset="0"/>
                  <a:ea typeface="楷体_GB2312" pitchFamily="49" charset="-122"/>
                </a:rPr>
                <a:t>实际方向</a:t>
              </a:r>
            </a:p>
          </p:txBody>
        </p:sp>
        <p:sp>
          <p:nvSpPr>
            <p:cNvPr id="23566" name="Text Box 53"/>
            <p:cNvSpPr txBox="1">
              <a:spLocks noChangeArrowheads="1"/>
            </p:cNvSpPr>
            <p:nvPr/>
          </p:nvSpPr>
          <p:spPr bwMode="auto">
            <a:xfrm>
              <a:off x="3153" y="2297"/>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600" b="1">
                  <a:solidFill>
                    <a:srgbClr val="FF0066"/>
                  </a:solidFill>
                  <a:latin typeface="Times New Roman" pitchFamily="18" charset="0"/>
                  <a:ea typeface="楷体_GB2312" pitchFamily="49" charset="-122"/>
                </a:rPr>
                <a:t>-</a:t>
              </a:r>
            </a:p>
          </p:txBody>
        </p:sp>
        <p:sp>
          <p:nvSpPr>
            <p:cNvPr id="23567" name="Text Box 54"/>
            <p:cNvSpPr txBox="1">
              <a:spLocks noChangeArrowheads="1"/>
            </p:cNvSpPr>
            <p:nvPr/>
          </p:nvSpPr>
          <p:spPr bwMode="auto">
            <a:xfrm>
              <a:off x="5088" y="2317"/>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nchorCtr="1">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rPr>
                <a:t>+</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75" fill="hold"/>
                                        <p:tgtEl>
                                          <p:spTgt spid="57346"/>
                                        </p:tgtEl>
                                        <p:attrNameLst>
                                          <p:attrName>ppt_x</p:attrName>
                                        </p:attrNameLst>
                                      </p:cBhvr>
                                      <p:tavLst>
                                        <p:tav tm="0">
                                          <p:val>
                                            <p:strVal val="0-#ppt_w/2"/>
                                          </p:val>
                                        </p:tav>
                                        <p:tav tm="100000">
                                          <p:val>
                                            <p:strVal val="#ppt_x"/>
                                          </p:val>
                                        </p:tav>
                                      </p:tavLst>
                                    </p:anim>
                                    <p:anim calcmode="lin" valueType="num">
                                      <p:cBhvr additive="base">
                                        <p:cTn id="8" dur="75"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52475" y="841375"/>
            <a:ext cx="725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chemeClr val="tx2"/>
                </a:solidFill>
                <a:latin typeface="Times New Roman" pitchFamily="18" charset="0"/>
                <a:ea typeface="楷体_GB2312" pitchFamily="49" charset="-122"/>
              </a:rPr>
              <a:t>3. </a:t>
            </a:r>
            <a:r>
              <a:rPr lang="zh-CN" altLang="en-US" b="1">
                <a:solidFill>
                  <a:schemeClr val="tx2"/>
                </a:solidFill>
                <a:latin typeface="Times New Roman" pitchFamily="18" charset="0"/>
                <a:ea typeface="楷体_GB2312" pitchFamily="49" charset="-122"/>
              </a:rPr>
              <a:t>两点间电压与电位的关系：</a:t>
            </a:r>
          </a:p>
        </p:txBody>
      </p:sp>
      <p:sp>
        <p:nvSpPr>
          <p:cNvPr id="12315" name="Text Box 27"/>
          <p:cNvSpPr txBox="1">
            <a:spLocks noChangeArrowheads="1"/>
          </p:cNvSpPr>
          <p:nvPr/>
        </p:nvSpPr>
        <p:spPr bwMode="auto">
          <a:xfrm>
            <a:off x="3743325" y="34940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ac</a:t>
            </a:r>
            <a:r>
              <a:rPr lang="en-US" altLang="zh-CN" sz="2800" b="1" i="1">
                <a:solidFill>
                  <a:schemeClr val="tx2"/>
                </a:solidFill>
                <a:latin typeface="Times New Roman" pitchFamily="18" charset="0"/>
                <a:ea typeface="楷体_GB2312" pitchFamily="49" charset="-122"/>
                <a:sym typeface="Symbol" pitchFamily="18" charset="2"/>
              </a:rPr>
              <a:t> </a:t>
            </a:r>
            <a:r>
              <a:rPr lang="en-US" altLang="zh-CN" sz="2800" b="1">
                <a:solidFill>
                  <a:schemeClr val="tx2"/>
                </a:solidFill>
                <a:latin typeface="Times New Roman" pitchFamily="18" charset="0"/>
                <a:ea typeface="楷体_GB2312" pitchFamily="49" charset="-122"/>
                <a:sym typeface="Symbol" pitchFamily="18" charset="2"/>
              </a:rPr>
              <a:t>= </a:t>
            </a:r>
            <a:r>
              <a:rPr lang="en-US" altLang="zh-CN"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a</a:t>
            </a:r>
            <a:r>
              <a:rPr lang="en-US" altLang="zh-CN" sz="2800" b="1">
                <a:solidFill>
                  <a:schemeClr val="tx2"/>
                </a:solidFill>
                <a:latin typeface="Times New Roman" pitchFamily="18" charset="0"/>
                <a:ea typeface="楷体_GB2312" pitchFamily="49" charset="-122"/>
                <a:sym typeface="Symbol" pitchFamily="18" charset="2"/>
              </a:rPr>
              <a:t> </a:t>
            </a:r>
            <a:r>
              <a:rPr lang="zh-CN" altLang="en-US" sz="2800" b="1">
                <a:solidFill>
                  <a:schemeClr val="tx2"/>
                </a:solidFill>
                <a:latin typeface="Times New Roman" pitchFamily="18" charset="0"/>
                <a:ea typeface="楷体_GB2312" pitchFamily="49" charset="-122"/>
                <a:sym typeface="Symbol" pitchFamily="18" charset="2"/>
              </a:rPr>
              <a:t>， </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dc</a:t>
            </a:r>
            <a:r>
              <a:rPr lang="en-US" altLang="zh-CN" sz="2800" b="1">
                <a:solidFill>
                  <a:schemeClr val="tx2"/>
                </a:solidFill>
                <a:latin typeface="Times New Roman" pitchFamily="18" charset="0"/>
                <a:ea typeface="楷体_GB2312" pitchFamily="49" charset="-122"/>
                <a:sym typeface="Symbol" pitchFamily="18" charset="2"/>
              </a:rPr>
              <a:t> = </a:t>
            </a:r>
            <a:r>
              <a:rPr lang="en-US" altLang="zh-CN"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d</a:t>
            </a:r>
          </a:p>
        </p:txBody>
      </p:sp>
      <p:sp>
        <p:nvSpPr>
          <p:cNvPr id="12316" name="Text Box 28"/>
          <p:cNvSpPr txBox="1">
            <a:spLocks noChangeArrowheads="1"/>
          </p:cNvSpPr>
          <p:nvPr/>
        </p:nvSpPr>
        <p:spPr bwMode="auto">
          <a:xfrm>
            <a:off x="3870325" y="415766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ad</a:t>
            </a:r>
            <a:r>
              <a:rPr lang="en-US" altLang="zh-CN" sz="2800" b="1">
                <a:solidFill>
                  <a:schemeClr val="tx2"/>
                </a:solidFill>
                <a:latin typeface="Times New Roman" pitchFamily="18" charset="0"/>
                <a:ea typeface="楷体_GB2312" pitchFamily="49" charset="-122"/>
                <a:sym typeface="Symbol" pitchFamily="18" charset="2"/>
              </a:rPr>
              <a:t>= </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ac</a:t>
            </a:r>
            <a:r>
              <a:rPr lang="en-US" altLang="zh-CN" sz="2800" b="1">
                <a:solidFill>
                  <a:schemeClr val="tx2"/>
                </a:solidFill>
                <a:latin typeface="Times New Roman" pitchFamily="18" charset="0"/>
                <a:ea typeface="楷体_GB2312" pitchFamily="49" charset="-122"/>
                <a:sym typeface="Symbol" pitchFamily="18" charset="2"/>
              </a:rPr>
              <a:t> –</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dc</a:t>
            </a:r>
            <a:r>
              <a:rPr lang="en-US" altLang="zh-CN" sz="2800" b="1">
                <a:solidFill>
                  <a:schemeClr val="tx2"/>
                </a:solidFill>
                <a:latin typeface="Times New Roman" pitchFamily="18" charset="0"/>
                <a:ea typeface="楷体_GB2312" pitchFamily="49" charset="-122"/>
                <a:sym typeface="Symbol" pitchFamily="18" charset="2"/>
              </a:rPr>
              <a:t>= </a:t>
            </a:r>
            <a:r>
              <a:rPr lang="en-US" altLang="zh-CN"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a</a:t>
            </a:r>
            <a:r>
              <a:rPr lang="en-US" altLang="zh-CN" sz="2800" b="1">
                <a:solidFill>
                  <a:schemeClr val="tx2"/>
                </a:solidFill>
                <a:latin typeface="Times New Roman" pitchFamily="18" charset="0"/>
                <a:ea typeface="楷体_GB2312" pitchFamily="49" charset="-122"/>
                <a:sym typeface="Symbol" pitchFamily="18" charset="2"/>
              </a:rPr>
              <a:t>–</a:t>
            </a:r>
            <a:r>
              <a:rPr lang="en-US" altLang="zh-CN"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d</a:t>
            </a:r>
          </a:p>
        </p:txBody>
      </p:sp>
      <p:sp>
        <p:nvSpPr>
          <p:cNvPr id="12318" name="Text Box 30"/>
          <p:cNvSpPr txBox="1">
            <a:spLocks noChangeArrowheads="1"/>
          </p:cNvSpPr>
          <p:nvPr/>
        </p:nvSpPr>
        <p:spPr bwMode="auto">
          <a:xfrm>
            <a:off x="774700" y="5124450"/>
            <a:ext cx="77025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952500" indent="-952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zh-CN" altLang="en-US" b="1">
                <a:solidFill>
                  <a:srgbClr val="000000"/>
                </a:solidFill>
                <a:latin typeface="Times New Roman" pitchFamily="18" charset="0"/>
                <a:ea typeface="楷体_GB2312" pitchFamily="49" charset="-122"/>
              </a:rPr>
              <a:t>结论：</a:t>
            </a:r>
            <a:r>
              <a:rPr lang="zh-CN" altLang="en-US" b="1">
                <a:latin typeface="Times New Roman" pitchFamily="18" charset="0"/>
                <a:ea typeface="楷体_GB2312" pitchFamily="49" charset="-122"/>
              </a:rPr>
              <a:t>电路中任意两点间的电压等于该两点间的电位之差</a:t>
            </a:r>
            <a:r>
              <a:rPr lang="zh-CN" altLang="en-US" b="1">
                <a:solidFill>
                  <a:srgbClr val="000000"/>
                </a:solidFill>
                <a:latin typeface="Times New Roman" pitchFamily="18" charset="0"/>
                <a:ea typeface="楷体_GB2312" pitchFamily="49" charset="-122"/>
              </a:rPr>
              <a:t>。</a:t>
            </a:r>
          </a:p>
        </p:txBody>
      </p:sp>
      <p:sp>
        <p:nvSpPr>
          <p:cNvPr id="12349" name="Text Box 61"/>
          <p:cNvSpPr txBox="1">
            <a:spLocks noChangeArrowheads="1"/>
          </p:cNvSpPr>
          <p:nvPr/>
        </p:nvSpPr>
        <p:spPr bwMode="auto">
          <a:xfrm>
            <a:off x="3635375" y="1766888"/>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设</a:t>
            </a:r>
            <a:r>
              <a:rPr lang="en-US" altLang="zh-CN" b="1">
                <a:solidFill>
                  <a:schemeClr val="tx2"/>
                </a:solidFill>
                <a:latin typeface="Times New Roman" pitchFamily="18" charset="0"/>
                <a:ea typeface="楷体_GB2312" pitchFamily="49" charset="-122"/>
              </a:rPr>
              <a:t>c</a:t>
            </a:r>
            <a:r>
              <a:rPr lang="zh-CN" altLang="en-US" b="1">
                <a:solidFill>
                  <a:schemeClr val="tx2"/>
                </a:solidFill>
                <a:latin typeface="Times New Roman" pitchFamily="18" charset="0"/>
                <a:ea typeface="楷体_GB2312" pitchFamily="49" charset="-122"/>
              </a:rPr>
              <a:t>点为电位参考点，则  </a:t>
            </a:r>
            <a:r>
              <a:rPr lang="zh-CN" altLang="en-US" b="1" i="1">
                <a:solidFill>
                  <a:schemeClr val="tx2"/>
                </a:solidFill>
                <a:latin typeface="Times New Roman" pitchFamily="18" charset="0"/>
                <a:ea typeface="楷体_GB2312" pitchFamily="49" charset="-122"/>
                <a:sym typeface="Symbol" pitchFamily="18" charset="2"/>
              </a:rPr>
              <a:t></a:t>
            </a:r>
            <a:r>
              <a:rPr lang="en-US" altLang="zh-CN" b="1" baseline="-25000">
                <a:solidFill>
                  <a:schemeClr val="tx2"/>
                </a:solidFill>
                <a:latin typeface="Times New Roman" pitchFamily="18" charset="0"/>
                <a:ea typeface="楷体_GB2312" pitchFamily="49" charset="-122"/>
                <a:sym typeface="Symbol" pitchFamily="18" charset="2"/>
              </a:rPr>
              <a:t>c</a:t>
            </a:r>
            <a:r>
              <a:rPr lang="en-US" altLang="zh-CN" b="1">
                <a:solidFill>
                  <a:schemeClr val="tx2"/>
                </a:solidFill>
                <a:latin typeface="Times New Roman" pitchFamily="18" charset="0"/>
                <a:ea typeface="楷体_GB2312" pitchFamily="49" charset="-122"/>
                <a:sym typeface="Symbol" pitchFamily="18" charset="2"/>
              </a:rPr>
              <a:t>=0</a:t>
            </a:r>
            <a:endParaRPr lang="en-US" altLang="zh-CN" b="1">
              <a:solidFill>
                <a:schemeClr val="tx2"/>
              </a:solidFill>
              <a:latin typeface="Times New Roman" pitchFamily="18" charset="0"/>
              <a:ea typeface="楷体_GB2312" pitchFamily="49" charset="-122"/>
            </a:endParaRPr>
          </a:p>
        </p:txBody>
      </p:sp>
      <p:sp>
        <p:nvSpPr>
          <p:cNvPr id="12350" name="Text Box 62"/>
          <p:cNvSpPr txBox="1">
            <a:spLocks noChangeArrowheads="1"/>
          </p:cNvSpPr>
          <p:nvPr/>
        </p:nvSpPr>
        <p:spPr bwMode="auto">
          <a:xfrm>
            <a:off x="3240088" y="2378075"/>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a</a:t>
            </a:r>
            <a:r>
              <a:rPr lang="en-US" altLang="zh-CN" sz="2800" b="1">
                <a:solidFill>
                  <a:schemeClr val="tx2"/>
                </a:solidFill>
                <a:latin typeface="Times New Roman" pitchFamily="18" charset="0"/>
                <a:ea typeface="楷体_GB2312" pitchFamily="49" charset="-122"/>
                <a:sym typeface="Symbol" pitchFamily="18" charset="2"/>
              </a:rPr>
              <a:t>=</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ac</a:t>
            </a:r>
            <a:r>
              <a:rPr lang="zh-CN" altLang="en-US" sz="2800" b="1">
                <a:solidFill>
                  <a:schemeClr val="tx2"/>
                </a:solidFill>
                <a:latin typeface="Times New Roman" pitchFamily="18" charset="0"/>
                <a:ea typeface="楷体_GB2312" pitchFamily="49" charset="-122"/>
                <a:sym typeface="Symbol" pitchFamily="18" charset="2"/>
              </a:rPr>
              <a:t>， </a:t>
            </a:r>
            <a:r>
              <a:rPr lang="zh-CN" altLang="en-US"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b</a:t>
            </a:r>
            <a:r>
              <a:rPr lang="en-US" altLang="zh-CN" sz="2800" b="1">
                <a:solidFill>
                  <a:schemeClr val="tx2"/>
                </a:solidFill>
                <a:latin typeface="Times New Roman" pitchFamily="18" charset="0"/>
                <a:ea typeface="楷体_GB2312" pitchFamily="49" charset="-122"/>
                <a:sym typeface="Symbol" pitchFamily="18" charset="2"/>
              </a:rPr>
              <a:t>=</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bc</a:t>
            </a:r>
            <a:r>
              <a:rPr lang="zh-CN" altLang="en-US" sz="2800" b="1">
                <a:solidFill>
                  <a:schemeClr val="tx2"/>
                </a:solidFill>
                <a:latin typeface="Times New Roman" pitchFamily="18" charset="0"/>
                <a:ea typeface="楷体_GB2312" pitchFamily="49" charset="-122"/>
                <a:sym typeface="Symbol" pitchFamily="18" charset="2"/>
              </a:rPr>
              <a:t>， </a:t>
            </a:r>
            <a:r>
              <a:rPr lang="zh-CN" altLang="en-US" sz="2800" b="1" i="1">
                <a:solidFill>
                  <a:schemeClr val="tx2"/>
                </a:solidFill>
                <a:latin typeface="Times New Roman" pitchFamily="18" charset="0"/>
                <a:ea typeface="楷体_GB2312" pitchFamily="49" charset="-122"/>
                <a:sym typeface="Symbol" pitchFamily="18" charset="2"/>
              </a:rPr>
              <a:t></a:t>
            </a:r>
            <a:r>
              <a:rPr lang="en-US" altLang="zh-CN" sz="2800" b="1" baseline="-25000">
                <a:solidFill>
                  <a:schemeClr val="tx2"/>
                </a:solidFill>
                <a:latin typeface="Times New Roman" pitchFamily="18" charset="0"/>
                <a:ea typeface="楷体_GB2312" pitchFamily="49" charset="-122"/>
                <a:sym typeface="Symbol" pitchFamily="18" charset="2"/>
              </a:rPr>
              <a:t>d</a:t>
            </a:r>
            <a:r>
              <a:rPr lang="en-US" altLang="zh-CN" sz="2800" b="1">
                <a:solidFill>
                  <a:schemeClr val="tx2"/>
                </a:solidFill>
                <a:latin typeface="Times New Roman" pitchFamily="18" charset="0"/>
                <a:ea typeface="楷体_GB2312" pitchFamily="49" charset="-122"/>
                <a:sym typeface="Symbol" pitchFamily="18" charset="2"/>
              </a:rPr>
              <a:t>=</a:t>
            </a:r>
            <a:r>
              <a:rPr lang="en-US" altLang="zh-CN" sz="2800" b="1" i="1">
                <a:solidFill>
                  <a:schemeClr val="tx2"/>
                </a:solidFill>
                <a:latin typeface="Times New Roman" pitchFamily="18" charset="0"/>
                <a:ea typeface="楷体_GB2312" pitchFamily="49" charset="-122"/>
                <a:sym typeface="Symbol" pitchFamily="18" charset="2"/>
              </a:rPr>
              <a:t>U</a:t>
            </a:r>
            <a:r>
              <a:rPr lang="en-US" altLang="zh-CN" sz="2800" b="1" baseline="-25000">
                <a:solidFill>
                  <a:schemeClr val="tx2"/>
                </a:solidFill>
                <a:latin typeface="Times New Roman" pitchFamily="18" charset="0"/>
                <a:ea typeface="楷体_GB2312" pitchFamily="49" charset="-122"/>
                <a:sym typeface="Symbol" pitchFamily="18" charset="2"/>
              </a:rPr>
              <a:t>dc</a:t>
            </a:r>
            <a:endParaRPr lang="en-US" altLang="zh-CN" sz="2800" b="1">
              <a:solidFill>
                <a:schemeClr val="tx2"/>
              </a:solidFill>
              <a:latin typeface="Times New Roman" pitchFamily="18" charset="0"/>
              <a:ea typeface="楷体_GB2312" pitchFamily="49" charset="-122"/>
              <a:sym typeface="Symbol" pitchFamily="18" charset="2"/>
            </a:endParaRPr>
          </a:p>
        </p:txBody>
      </p:sp>
      <p:grpSp>
        <p:nvGrpSpPr>
          <p:cNvPr id="2" name="组合 34"/>
          <p:cNvGrpSpPr>
            <a:grpSpLocks/>
          </p:cNvGrpSpPr>
          <p:nvPr/>
        </p:nvGrpSpPr>
        <p:grpSpPr bwMode="auto">
          <a:xfrm>
            <a:off x="990600" y="1528763"/>
            <a:ext cx="2286000" cy="2160587"/>
            <a:chOff x="990600" y="1160463"/>
            <a:chExt cx="2286000" cy="2160587"/>
          </a:xfrm>
        </p:grpSpPr>
        <p:grpSp>
          <p:nvGrpSpPr>
            <p:cNvPr id="24585" name="Group 38"/>
            <p:cNvGrpSpPr>
              <a:grpSpLocks/>
            </p:cNvGrpSpPr>
            <p:nvPr/>
          </p:nvGrpSpPr>
          <p:grpSpPr bwMode="auto">
            <a:xfrm>
              <a:off x="1295400" y="2065338"/>
              <a:ext cx="304800" cy="152400"/>
              <a:chOff x="864" y="2640"/>
              <a:chExt cx="240" cy="96"/>
            </a:xfrm>
          </p:grpSpPr>
          <p:sp>
            <p:nvSpPr>
              <p:cNvPr id="24605" name="Line 39"/>
              <p:cNvSpPr>
                <a:spLocks noChangeShapeType="1"/>
              </p:cNvSpPr>
              <p:nvPr/>
            </p:nvSpPr>
            <p:spPr bwMode="auto">
              <a:xfrm>
                <a:off x="864" y="2640"/>
                <a:ext cx="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Line 40"/>
              <p:cNvSpPr>
                <a:spLocks noChangeShapeType="1"/>
              </p:cNvSpPr>
              <p:nvPr/>
            </p:nvSpPr>
            <p:spPr bwMode="auto">
              <a:xfrm>
                <a:off x="912" y="273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86" name="Freeform 44"/>
            <p:cNvSpPr>
              <a:spLocks/>
            </p:cNvSpPr>
            <p:nvPr/>
          </p:nvSpPr>
          <p:spPr bwMode="auto">
            <a:xfrm>
              <a:off x="1447800" y="1608138"/>
              <a:ext cx="533400" cy="457200"/>
            </a:xfrm>
            <a:custGeom>
              <a:avLst/>
              <a:gdLst>
                <a:gd name="T0" fmla="*/ 0 w 384"/>
                <a:gd name="T1" fmla="*/ 457200 h 288"/>
                <a:gd name="T2" fmla="*/ 0 w 384"/>
                <a:gd name="T3" fmla="*/ 0 h 288"/>
                <a:gd name="T4" fmla="*/ 53340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0" y="0"/>
                  </a:lnTo>
                  <a:lnTo>
                    <a:pt x="38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87" name="Freeform 45"/>
            <p:cNvSpPr>
              <a:spLocks/>
            </p:cNvSpPr>
            <p:nvPr/>
          </p:nvSpPr>
          <p:spPr bwMode="auto">
            <a:xfrm>
              <a:off x="2362200" y="1606551"/>
              <a:ext cx="533400" cy="382588"/>
            </a:xfrm>
            <a:custGeom>
              <a:avLst/>
              <a:gdLst>
                <a:gd name="T0" fmla="*/ 0 w 288"/>
                <a:gd name="T1" fmla="*/ 0 h 192"/>
                <a:gd name="T2" fmla="*/ 533400 w 288"/>
                <a:gd name="T3" fmla="*/ 0 h 192"/>
                <a:gd name="T4" fmla="*/ 533400 w 288"/>
                <a:gd name="T5" fmla="*/ 382588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lnTo>
                    <a:pt x="288" y="0"/>
                  </a:lnTo>
                  <a:lnTo>
                    <a:pt x="288" y="19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88" name="Freeform 46"/>
            <p:cNvSpPr>
              <a:spLocks/>
            </p:cNvSpPr>
            <p:nvPr/>
          </p:nvSpPr>
          <p:spPr bwMode="auto">
            <a:xfrm>
              <a:off x="1447800" y="2217738"/>
              <a:ext cx="609600" cy="609600"/>
            </a:xfrm>
            <a:custGeom>
              <a:avLst/>
              <a:gdLst>
                <a:gd name="T0" fmla="*/ 0 w 384"/>
                <a:gd name="T1" fmla="*/ 0 h 336"/>
                <a:gd name="T2" fmla="*/ 0 w 384"/>
                <a:gd name="T3" fmla="*/ 609600 h 336"/>
                <a:gd name="T4" fmla="*/ 609600 w 384"/>
                <a:gd name="T5" fmla="*/ 60960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0"/>
                  </a:moveTo>
                  <a:lnTo>
                    <a:pt x="0" y="336"/>
                  </a:lnTo>
                  <a:lnTo>
                    <a:pt x="384" y="33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89" name="Freeform 47"/>
            <p:cNvSpPr>
              <a:spLocks/>
            </p:cNvSpPr>
            <p:nvPr/>
          </p:nvSpPr>
          <p:spPr bwMode="auto">
            <a:xfrm>
              <a:off x="2438400" y="2370138"/>
              <a:ext cx="457200" cy="457200"/>
            </a:xfrm>
            <a:custGeom>
              <a:avLst/>
              <a:gdLst>
                <a:gd name="T0" fmla="*/ 0 w 336"/>
                <a:gd name="T1" fmla="*/ 457200 h 336"/>
                <a:gd name="T2" fmla="*/ 457200 w 336"/>
                <a:gd name="T3" fmla="*/ 457200 h 336"/>
                <a:gd name="T4" fmla="*/ 457200 w 336"/>
                <a:gd name="T5" fmla="*/ 0 h 336"/>
                <a:gd name="T6" fmla="*/ 0 60000 65536"/>
                <a:gd name="T7" fmla="*/ 0 60000 65536"/>
                <a:gd name="T8" fmla="*/ 0 60000 65536"/>
                <a:gd name="T9" fmla="*/ 0 w 336"/>
                <a:gd name="T10" fmla="*/ 0 h 336"/>
                <a:gd name="T11" fmla="*/ 336 w 336"/>
                <a:gd name="T12" fmla="*/ 336 h 336"/>
              </a:gdLst>
              <a:ahLst/>
              <a:cxnLst>
                <a:cxn ang="T6">
                  <a:pos x="T0" y="T1"/>
                </a:cxn>
                <a:cxn ang="T7">
                  <a:pos x="T2" y="T3"/>
                </a:cxn>
                <a:cxn ang="T8">
                  <a:pos x="T4" y="T5"/>
                </a:cxn>
              </a:cxnLst>
              <a:rect l="T9" t="T10" r="T11" b="T12"/>
              <a:pathLst>
                <a:path w="336" h="336">
                  <a:moveTo>
                    <a:pt x="0" y="336"/>
                  </a:moveTo>
                  <a:lnTo>
                    <a:pt x="336" y="336"/>
                  </a:lnTo>
                  <a:lnTo>
                    <a:pt x="33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0" name="Freeform 48"/>
            <p:cNvSpPr>
              <a:spLocks/>
            </p:cNvSpPr>
            <p:nvPr/>
          </p:nvSpPr>
          <p:spPr bwMode="auto">
            <a:xfrm>
              <a:off x="2895600" y="2827338"/>
              <a:ext cx="228600" cy="152400"/>
            </a:xfrm>
            <a:custGeom>
              <a:avLst/>
              <a:gdLst>
                <a:gd name="T0" fmla="*/ 0 w 144"/>
                <a:gd name="T1" fmla="*/ 0 h 96"/>
                <a:gd name="T2" fmla="*/ 228600 w 144"/>
                <a:gd name="T3" fmla="*/ 0 h 96"/>
                <a:gd name="T4" fmla="*/ 228600 w 144"/>
                <a:gd name="T5" fmla="*/ 152400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0" y="0"/>
                  </a:moveTo>
                  <a:lnTo>
                    <a:pt x="144" y="0"/>
                  </a:lnTo>
                  <a:lnTo>
                    <a:pt x="144" y="9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1" name="Line 49"/>
            <p:cNvSpPr>
              <a:spLocks noChangeShapeType="1"/>
            </p:cNvSpPr>
            <p:nvPr/>
          </p:nvSpPr>
          <p:spPr bwMode="auto">
            <a:xfrm>
              <a:off x="2971800" y="297973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50"/>
            <p:cNvSpPr>
              <a:spLocks noChangeShapeType="1"/>
            </p:cNvSpPr>
            <p:nvPr/>
          </p:nvSpPr>
          <p:spPr bwMode="auto">
            <a:xfrm>
              <a:off x="3048000" y="3055938"/>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51"/>
            <p:cNvSpPr>
              <a:spLocks noChangeShapeType="1"/>
            </p:cNvSpPr>
            <p:nvPr/>
          </p:nvSpPr>
          <p:spPr bwMode="auto">
            <a:xfrm>
              <a:off x="3086100" y="3132138"/>
              <a:ext cx="7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Oval 52"/>
            <p:cNvSpPr>
              <a:spLocks noChangeArrowheads="1"/>
            </p:cNvSpPr>
            <p:nvPr/>
          </p:nvSpPr>
          <p:spPr bwMode="auto">
            <a:xfrm>
              <a:off x="1411288" y="2789238"/>
              <a:ext cx="74613" cy="74613"/>
            </a:xfrm>
            <a:prstGeom prst="ellipse">
              <a:avLst/>
            </a:prstGeom>
            <a:solidFill>
              <a:srgbClr val="FFFFFF"/>
            </a:solidFill>
            <a:ln w="12700">
              <a:solidFill>
                <a:srgbClr val="000000"/>
              </a:solidFill>
              <a:round/>
              <a:headEnd/>
              <a:tailEnd/>
            </a:ln>
          </p:spPr>
          <p:txBody>
            <a:bodyPr wrap="none" anchor="ctr"/>
            <a:lstStyle/>
            <a:p>
              <a:endParaRPr lang="zh-CN" altLang="en-US" sz="2800">
                <a:latin typeface="Times New Roman" pitchFamily="18" charset="0"/>
                <a:ea typeface="楷体_GB2312" pitchFamily="49" charset="-122"/>
              </a:endParaRPr>
            </a:p>
          </p:txBody>
        </p:sp>
        <p:sp>
          <p:nvSpPr>
            <p:cNvPr id="24595" name="Oval 53"/>
            <p:cNvSpPr>
              <a:spLocks noChangeArrowheads="1"/>
            </p:cNvSpPr>
            <p:nvPr/>
          </p:nvSpPr>
          <p:spPr bwMode="auto">
            <a:xfrm>
              <a:off x="1411288" y="1570038"/>
              <a:ext cx="74613" cy="74613"/>
            </a:xfrm>
            <a:prstGeom prst="ellipse">
              <a:avLst/>
            </a:prstGeom>
            <a:solidFill>
              <a:srgbClr val="FFFFFF"/>
            </a:solidFill>
            <a:ln w="12700">
              <a:solidFill>
                <a:srgbClr val="000000"/>
              </a:solidFill>
              <a:round/>
              <a:headEnd/>
              <a:tailEnd/>
            </a:ln>
          </p:spPr>
          <p:txBody>
            <a:bodyPr wrap="none" anchor="ctr"/>
            <a:lstStyle/>
            <a:p>
              <a:endParaRPr lang="zh-CN" altLang="en-US" sz="2800">
                <a:latin typeface="Times New Roman" pitchFamily="18" charset="0"/>
                <a:ea typeface="楷体_GB2312" pitchFamily="49" charset="-122"/>
              </a:endParaRPr>
            </a:p>
          </p:txBody>
        </p:sp>
        <p:sp>
          <p:nvSpPr>
            <p:cNvPr id="24596" name="Oval 54"/>
            <p:cNvSpPr>
              <a:spLocks noChangeArrowheads="1"/>
            </p:cNvSpPr>
            <p:nvPr/>
          </p:nvSpPr>
          <p:spPr bwMode="auto">
            <a:xfrm>
              <a:off x="2857500" y="2789238"/>
              <a:ext cx="74613" cy="74613"/>
            </a:xfrm>
            <a:prstGeom prst="ellipse">
              <a:avLst/>
            </a:prstGeom>
            <a:solidFill>
              <a:srgbClr val="FFFFFF"/>
            </a:solidFill>
            <a:ln w="12700">
              <a:solidFill>
                <a:srgbClr val="000000"/>
              </a:solidFill>
              <a:round/>
              <a:headEnd/>
              <a:tailEnd/>
            </a:ln>
          </p:spPr>
          <p:txBody>
            <a:bodyPr wrap="none" anchor="ctr"/>
            <a:lstStyle/>
            <a:p>
              <a:endParaRPr lang="zh-CN" altLang="en-US" sz="2800">
                <a:latin typeface="Times New Roman" pitchFamily="18" charset="0"/>
                <a:ea typeface="楷体_GB2312" pitchFamily="49" charset="-122"/>
              </a:endParaRPr>
            </a:p>
          </p:txBody>
        </p:sp>
        <p:sp>
          <p:nvSpPr>
            <p:cNvPr id="24597" name="Oval 55"/>
            <p:cNvSpPr>
              <a:spLocks noChangeArrowheads="1"/>
            </p:cNvSpPr>
            <p:nvPr/>
          </p:nvSpPr>
          <p:spPr bwMode="auto">
            <a:xfrm>
              <a:off x="2857500" y="1570038"/>
              <a:ext cx="74613" cy="74613"/>
            </a:xfrm>
            <a:prstGeom prst="ellipse">
              <a:avLst/>
            </a:prstGeom>
            <a:solidFill>
              <a:srgbClr val="FFFFFF"/>
            </a:solidFill>
            <a:ln w="12700">
              <a:solidFill>
                <a:srgbClr val="000000"/>
              </a:solidFill>
              <a:round/>
              <a:headEnd/>
              <a:tailEnd/>
            </a:ln>
          </p:spPr>
          <p:txBody>
            <a:bodyPr wrap="none" anchor="ctr"/>
            <a:lstStyle/>
            <a:p>
              <a:endParaRPr lang="zh-CN" altLang="en-US" sz="2800">
                <a:latin typeface="Times New Roman" pitchFamily="18" charset="0"/>
                <a:ea typeface="楷体_GB2312" pitchFamily="49" charset="-122"/>
              </a:endParaRPr>
            </a:p>
          </p:txBody>
        </p:sp>
        <p:sp>
          <p:nvSpPr>
            <p:cNvPr id="24598" name="Text Box 56"/>
            <p:cNvSpPr txBox="1">
              <a:spLocks noChangeArrowheads="1"/>
            </p:cNvSpPr>
            <p:nvPr/>
          </p:nvSpPr>
          <p:spPr bwMode="auto">
            <a:xfrm>
              <a:off x="990600" y="1169988"/>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a</a:t>
              </a:r>
            </a:p>
          </p:txBody>
        </p:sp>
        <p:sp>
          <p:nvSpPr>
            <p:cNvPr id="24599" name="Text Box 57"/>
            <p:cNvSpPr txBox="1">
              <a:spLocks noChangeArrowheads="1"/>
            </p:cNvSpPr>
            <p:nvPr/>
          </p:nvSpPr>
          <p:spPr bwMode="auto">
            <a:xfrm>
              <a:off x="2819400" y="11604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b</a:t>
              </a:r>
            </a:p>
          </p:txBody>
        </p:sp>
        <p:sp>
          <p:nvSpPr>
            <p:cNvPr id="24600" name="Text Box 58"/>
            <p:cNvSpPr txBox="1">
              <a:spLocks noChangeArrowheads="1"/>
            </p:cNvSpPr>
            <p:nvPr/>
          </p:nvSpPr>
          <p:spPr bwMode="auto">
            <a:xfrm>
              <a:off x="2667000" y="286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c</a:t>
              </a:r>
            </a:p>
          </p:txBody>
        </p:sp>
        <p:sp>
          <p:nvSpPr>
            <p:cNvPr id="24601" name="Text Box 59"/>
            <p:cNvSpPr txBox="1">
              <a:spLocks noChangeArrowheads="1"/>
            </p:cNvSpPr>
            <p:nvPr/>
          </p:nvSpPr>
          <p:spPr bwMode="auto">
            <a:xfrm>
              <a:off x="990600" y="27511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d</a:t>
              </a:r>
            </a:p>
          </p:txBody>
        </p:sp>
        <p:sp>
          <p:nvSpPr>
            <p:cNvPr id="24602" name="Rectangle 9"/>
            <p:cNvSpPr>
              <a:spLocks noChangeArrowheads="1"/>
            </p:cNvSpPr>
            <p:nvPr/>
          </p:nvSpPr>
          <p:spPr bwMode="auto">
            <a:xfrm>
              <a:off x="1985933" y="1530324"/>
              <a:ext cx="431800" cy="144462"/>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4603" name="Rectangle 9"/>
            <p:cNvSpPr>
              <a:spLocks noChangeArrowheads="1"/>
            </p:cNvSpPr>
            <p:nvPr/>
          </p:nvSpPr>
          <p:spPr bwMode="auto">
            <a:xfrm>
              <a:off x="1979577" y="2735253"/>
              <a:ext cx="431800" cy="144462"/>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4604" name="Rectangle 10"/>
            <p:cNvSpPr>
              <a:spLocks noChangeArrowheads="1"/>
            </p:cNvSpPr>
            <p:nvPr/>
          </p:nvSpPr>
          <p:spPr bwMode="auto">
            <a:xfrm rot="5400000">
              <a:off x="2675707" y="2118504"/>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349"/>
                                        </p:tgtEl>
                                        <p:attrNameLst>
                                          <p:attrName>style.visibility</p:attrName>
                                        </p:attrNameLst>
                                      </p:cBhvr>
                                      <p:to>
                                        <p:strVal val="visible"/>
                                      </p:to>
                                    </p:set>
                                    <p:animEffect transition="in" filter="checkerboard(across)">
                                      <p:cBhvr>
                                        <p:cTn id="18" dur="500"/>
                                        <p:tgtEl>
                                          <p:spTgt spid="123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350"/>
                                        </p:tgtEl>
                                        <p:attrNameLst>
                                          <p:attrName>style.visibility</p:attrName>
                                        </p:attrNameLst>
                                      </p:cBhvr>
                                      <p:to>
                                        <p:strVal val="visible"/>
                                      </p:to>
                                    </p:set>
                                    <p:animEffect transition="in" filter="checkerboard(across)">
                                      <p:cBhvr>
                                        <p:cTn id="23" dur="500"/>
                                        <p:tgtEl>
                                          <p:spTgt spid="123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2315"/>
                                        </p:tgtEl>
                                        <p:attrNameLst>
                                          <p:attrName>style.visibility</p:attrName>
                                        </p:attrNameLst>
                                      </p:cBhvr>
                                      <p:to>
                                        <p:strVal val="visible"/>
                                      </p:to>
                                    </p:set>
                                    <p:animEffect transition="in" filter="checkerboard(across)">
                                      <p:cBhvr>
                                        <p:cTn id="28" dur="500"/>
                                        <p:tgtEl>
                                          <p:spTgt spid="123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316"/>
                                        </p:tgtEl>
                                        <p:attrNameLst>
                                          <p:attrName>style.visibility</p:attrName>
                                        </p:attrNameLst>
                                      </p:cBhvr>
                                      <p:to>
                                        <p:strVal val="visible"/>
                                      </p:to>
                                    </p:set>
                                    <p:animEffect transition="in" filter="checkerboard(across)">
                                      <p:cBhvr>
                                        <p:cTn id="33" dur="500"/>
                                        <p:tgtEl>
                                          <p:spTgt spid="123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318"/>
                                        </p:tgtEl>
                                        <p:attrNameLst>
                                          <p:attrName>style.visibility</p:attrName>
                                        </p:attrNameLst>
                                      </p:cBhvr>
                                      <p:to>
                                        <p:strVal val="visible"/>
                                      </p:to>
                                    </p:set>
                                    <p:anim calcmode="lin" valueType="num">
                                      <p:cBhvr additive="base">
                                        <p:cTn id="38" dur="500" fill="hold"/>
                                        <p:tgtEl>
                                          <p:spTgt spid="12318"/>
                                        </p:tgtEl>
                                        <p:attrNameLst>
                                          <p:attrName>ppt_x</p:attrName>
                                        </p:attrNameLst>
                                      </p:cBhvr>
                                      <p:tavLst>
                                        <p:tav tm="0">
                                          <p:val>
                                            <p:strVal val="0-#ppt_w/2"/>
                                          </p:val>
                                        </p:tav>
                                        <p:tav tm="100000">
                                          <p:val>
                                            <p:strVal val="#ppt_x"/>
                                          </p:val>
                                        </p:tav>
                                      </p:tavLst>
                                    </p:anim>
                                    <p:anim calcmode="lin" valueType="num">
                                      <p:cBhvr additive="base">
                                        <p:cTn id="39" dur="500" fill="hold"/>
                                        <p:tgtEl>
                                          <p:spTgt spid="12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15" grpId="0"/>
      <p:bldP spid="12316" grpId="0"/>
      <p:bldP spid="12318" grpId="0" autoUpdateAnimBg="0"/>
      <p:bldP spid="12349" grpId="0"/>
      <p:bldP spid="123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227763" y="1447800"/>
            <a:ext cx="1404937" cy="2635250"/>
            <a:chOff x="1587" y="1521"/>
            <a:chExt cx="885" cy="1660"/>
          </a:xfrm>
        </p:grpSpPr>
        <p:sp>
          <p:nvSpPr>
            <p:cNvPr id="25683" name="Line 5"/>
            <p:cNvSpPr>
              <a:spLocks noChangeShapeType="1"/>
            </p:cNvSpPr>
            <p:nvPr/>
          </p:nvSpPr>
          <p:spPr bwMode="auto">
            <a:xfrm>
              <a:off x="1791" y="1774"/>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Rectangle 6"/>
            <p:cNvSpPr>
              <a:spLocks noChangeArrowheads="1"/>
            </p:cNvSpPr>
            <p:nvPr/>
          </p:nvSpPr>
          <p:spPr bwMode="auto">
            <a:xfrm rot="5400000">
              <a:off x="1656" y="2568"/>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85" name="Text Box 7"/>
            <p:cNvSpPr txBox="1">
              <a:spLocks noChangeArrowheads="1"/>
            </p:cNvSpPr>
            <p:nvPr/>
          </p:nvSpPr>
          <p:spPr bwMode="auto">
            <a:xfrm>
              <a:off x="2109" y="202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a</a:t>
              </a:r>
              <a:endParaRPr lang="en-US" altLang="zh-CN" b="1">
                <a:solidFill>
                  <a:schemeClr val="tx1"/>
                </a:solidFill>
                <a:latin typeface="Times New Roman" pitchFamily="18" charset="0"/>
                <a:ea typeface="楷体_GB2312" pitchFamily="49" charset="-122"/>
              </a:endParaRPr>
            </a:p>
          </p:txBody>
        </p:sp>
        <p:sp>
          <p:nvSpPr>
            <p:cNvPr id="25686" name="Oval 8"/>
            <p:cNvSpPr>
              <a:spLocks noChangeArrowheads="1"/>
            </p:cNvSpPr>
            <p:nvPr/>
          </p:nvSpPr>
          <p:spPr bwMode="auto">
            <a:xfrm>
              <a:off x="1769" y="174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87" name="Oval 9"/>
            <p:cNvSpPr>
              <a:spLocks noChangeArrowheads="1"/>
            </p:cNvSpPr>
            <p:nvPr/>
          </p:nvSpPr>
          <p:spPr bwMode="auto">
            <a:xfrm>
              <a:off x="1769" y="2898"/>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88" name="Rectangle 10"/>
            <p:cNvSpPr>
              <a:spLocks noChangeArrowheads="1"/>
            </p:cNvSpPr>
            <p:nvPr/>
          </p:nvSpPr>
          <p:spPr bwMode="auto">
            <a:xfrm rot="5400000">
              <a:off x="1656" y="2023"/>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89" name="Line 11"/>
            <p:cNvSpPr>
              <a:spLocks noChangeShapeType="1"/>
            </p:cNvSpPr>
            <p:nvPr/>
          </p:nvSpPr>
          <p:spPr bwMode="auto">
            <a:xfrm>
              <a:off x="1791" y="2341"/>
              <a:ext cx="453"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Oval 12"/>
            <p:cNvSpPr>
              <a:spLocks noChangeArrowheads="1"/>
            </p:cNvSpPr>
            <p:nvPr/>
          </p:nvSpPr>
          <p:spPr bwMode="auto">
            <a:xfrm>
              <a:off x="2234" y="231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91" name="Text Box 13"/>
            <p:cNvSpPr txBox="1">
              <a:spLocks noChangeArrowheads="1"/>
            </p:cNvSpPr>
            <p:nvPr/>
          </p:nvSpPr>
          <p:spPr bwMode="auto">
            <a:xfrm>
              <a:off x="1587" y="152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+10V</a:t>
              </a:r>
            </a:p>
          </p:txBody>
        </p:sp>
        <p:sp>
          <p:nvSpPr>
            <p:cNvPr id="25692" name="Text Box 14"/>
            <p:cNvSpPr txBox="1">
              <a:spLocks noChangeArrowheads="1"/>
            </p:cNvSpPr>
            <p:nvPr/>
          </p:nvSpPr>
          <p:spPr bwMode="auto">
            <a:xfrm>
              <a:off x="2154" y="232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a</a:t>
              </a:r>
            </a:p>
          </p:txBody>
        </p:sp>
        <p:sp>
          <p:nvSpPr>
            <p:cNvPr id="25693" name="Rectangle 15"/>
            <p:cNvSpPr>
              <a:spLocks noChangeArrowheads="1"/>
            </p:cNvSpPr>
            <p:nvPr/>
          </p:nvSpPr>
          <p:spPr bwMode="auto">
            <a:xfrm>
              <a:off x="1826" y="195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1</a:t>
              </a:r>
              <a:endParaRPr lang="en-US" altLang="zh-CN" sz="1800" b="1" i="1" baseline="-25000">
                <a:solidFill>
                  <a:schemeClr val="tx1"/>
                </a:solidFill>
                <a:latin typeface="Times New Roman" pitchFamily="18" charset="0"/>
                <a:ea typeface="楷体_GB2312" pitchFamily="49" charset="-122"/>
              </a:endParaRPr>
            </a:p>
          </p:txBody>
        </p:sp>
        <p:sp>
          <p:nvSpPr>
            <p:cNvPr id="25694" name="Rectangle 16"/>
            <p:cNvSpPr>
              <a:spLocks noChangeArrowheads="1"/>
            </p:cNvSpPr>
            <p:nvPr/>
          </p:nvSpPr>
          <p:spPr bwMode="auto">
            <a:xfrm>
              <a:off x="1826" y="250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2</a:t>
              </a:r>
              <a:endParaRPr lang="en-US" altLang="zh-CN" sz="1800" b="1" i="1" baseline="-25000">
                <a:solidFill>
                  <a:schemeClr val="tx1"/>
                </a:solidFill>
                <a:latin typeface="Times New Roman" pitchFamily="18" charset="0"/>
                <a:ea typeface="楷体_GB2312" pitchFamily="49" charset="-122"/>
              </a:endParaRPr>
            </a:p>
          </p:txBody>
        </p:sp>
        <p:sp>
          <p:nvSpPr>
            <p:cNvPr id="25695" name="Text Box 17"/>
            <p:cNvSpPr txBox="1">
              <a:spLocks noChangeArrowheads="1"/>
            </p:cNvSpPr>
            <p:nvPr/>
          </p:nvSpPr>
          <p:spPr bwMode="auto">
            <a:xfrm>
              <a:off x="1633" y="29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2"/>
                  </a:solidFill>
                  <a:latin typeface="Times New Roman" pitchFamily="18" charset="0"/>
                  <a:ea typeface="楷体_GB2312" pitchFamily="49" charset="-122"/>
                  <a:sym typeface="Symbol" pitchFamily="18" charset="2"/>
                </a:rPr>
                <a:t>-</a:t>
              </a:r>
              <a:r>
                <a:rPr lang="en-US" altLang="zh-CN" sz="1800" b="1">
                  <a:solidFill>
                    <a:schemeClr val="tx1"/>
                  </a:solidFill>
                  <a:latin typeface="Times New Roman" pitchFamily="18" charset="0"/>
                  <a:ea typeface="楷体_GB2312" pitchFamily="49" charset="-122"/>
                </a:rPr>
                <a:t>6V</a:t>
              </a:r>
            </a:p>
          </p:txBody>
        </p:sp>
      </p:grpSp>
      <p:grpSp>
        <p:nvGrpSpPr>
          <p:cNvPr id="3" name="Group 18"/>
          <p:cNvGrpSpPr>
            <a:grpSpLocks/>
          </p:cNvGrpSpPr>
          <p:nvPr/>
        </p:nvGrpSpPr>
        <p:grpSpPr bwMode="auto">
          <a:xfrm>
            <a:off x="1243013" y="1374775"/>
            <a:ext cx="2105025" cy="2413000"/>
            <a:chOff x="-68" y="1502"/>
            <a:chExt cx="1326" cy="1520"/>
          </a:xfrm>
        </p:grpSpPr>
        <p:sp>
          <p:nvSpPr>
            <p:cNvPr id="25663" name="Oval 19"/>
            <p:cNvSpPr>
              <a:spLocks noChangeArrowheads="1"/>
            </p:cNvSpPr>
            <p:nvPr/>
          </p:nvSpPr>
          <p:spPr bwMode="auto">
            <a:xfrm>
              <a:off x="839" y="2455"/>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grpSp>
          <p:nvGrpSpPr>
            <p:cNvPr id="25664" name="Group 20"/>
            <p:cNvGrpSpPr>
              <a:grpSpLocks/>
            </p:cNvGrpSpPr>
            <p:nvPr/>
          </p:nvGrpSpPr>
          <p:grpSpPr bwMode="auto">
            <a:xfrm>
              <a:off x="-68" y="2024"/>
              <a:ext cx="442" cy="539"/>
              <a:chOff x="2366" y="3048"/>
              <a:chExt cx="442" cy="539"/>
            </a:xfrm>
          </p:grpSpPr>
          <p:sp>
            <p:nvSpPr>
              <p:cNvPr id="25680" name="Oval 21"/>
              <p:cNvSpPr>
                <a:spLocks noChangeArrowheads="1"/>
              </p:cNvSpPr>
              <p:nvPr/>
            </p:nvSpPr>
            <p:spPr bwMode="auto">
              <a:xfrm>
                <a:off x="2366" y="3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81" name="Text Box 22"/>
              <p:cNvSpPr txBox="1">
                <a:spLocks noChangeArrowheads="1"/>
              </p:cNvSpPr>
              <p:nvPr/>
            </p:nvSpPr>
            <p:spPr bwMode="auto">
              <a:xfrm>
                <a:off x="2582" y="3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25682" name="Text Box 23"/>
              <p:cNvSpPr txBox="1">
                <a:spLocks noChangeArrowheads="1"/>
              </p:cNvSpPr>
              <p:nvPr/>
            </p:nvSpPr>
            <p:spPr bwMode="auto">
              <a:xfrm>
                <a:off x="2596" y="3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sp>
          <p:nvSpPr>
            <p:cNvPr id="25665" name="Line 24"/>
            <p:cNvSpPr>
              <a:spLocks noChangeShapeType="1"/>
            </p:cNvSpPr>
            <p:nvPr/>
          </p:nvSpPr>
          <p:spPr bwMode="auto">
            <a:xfrm>
              <a:off x="975" y="1797"/>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Rectangle 25"/>
            <p:cNvSpPr>
              <a:spLocks noChangeArrowheads="1"/>
            </p:cNvSpPr>
            <p:nvPr/>
          </p:nvSpPr>
          <p:spPr bwMode="auto">
            <a:xfrm rot="5400000">
              <a:off x="839" y="206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67" name="Text Box 26"/>
            <p:cNvSpPr txBox="1">
              <a:spLocks noChangeArrowheads="1"/>
            </p:cNvSpPr>
            <p:nvPr/>
          </p:nvSpPr>
          <p:spPr bwMode="auto">
            <a:xfrm>
              <a:off x="204" y="2228"/>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10V</a:t>
              </a:r>
            </a:p>
          </p:txBody>
        </p:sp>
        <p:sp>
          <p:nvSpPr>
            <p:cNvPr id="25668" name="Text Box 27"/>
            <p:cNvSpPr txBox="1">
              <a:spLocks noChangeArrowheads="1"/>
            </p:cNvSpPr>
            <p:nvPr/>
          </p:nvSpPr>
          <p:spPr bwMode="auto">
            <a:xfrm>
              <a:off x="998" y="165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a</a:t>
              </a:r>
            </a:p>
          </p:txBody>
        </p:sp>
        <p:sp>
          <p:nvSpPr>
            <p:cNvPr id="25669" name="Rectangle 28"/>
            <p:cNvSpPr>
              <a:spLocks noChangeArrowheads="1"/>
            </p:cNvSpPr>
            <p:nvPr/>
          </p:nvSpPr>
          <p:spPr bwMode="auto">
            <a:xfrm>
              <a:off x="397" y="150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1</a:t>
              </a:r>
              <a:endParaRPr lang="en-US" altLang="zh-CN" sz="1800" b="1" i="1" baseline="-25000">
                <a:solidFill>
                  <a:schemeClr val="tx1"/>
                </a:solidFill>
                <a:latin typeface="Times New Roman" pitchFamily="18" charset="0"/>
                <a:ea typeface="楷体_GB2312" pitchFamily="49" charset="-122"/>
              </a:endParaRPr>
            </a:p>
          </p:txBody>
        </p:sp>
        <p:sp>
          <p:nvSpPr>
            <p:cNvPr id="25670" name="Rectangle 29"/>
            <p:cNvSpPr>
              <a:spLocks noChangeArrowheads="1"/>
            </p:cNvSpPr>
            <p:nvPr/>
          </p:nvSpPr>
          <p:spPr bwMode="auto">
            <a:xfrm>
              <a:off x="998" y="199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2</a:t>
              </a:r>
              <a:endParaRPr lang="en-US" altLang="zh-CN" sz="1800" b="1" i="1" baseline="-25000">
                <a:solidFill>
                  <a:schemeClr val="tx1"/>
                </a:solidFill>
                <a:latin typeface="Times New Roman" pitchFamily="18" charset="0"/>
                <a:ea typeface="楷体_GB2312" pitchFamily="49" charset="-122"/>
              </a:endParaRPr>
            </a:p>
          </p:txBody>
        </p:sp>
        <p:sp>
          <p:nvSpPr>
            <p:cNvPr id="25671" name="Line 30"/>
            <p:cNvSpPr>
              <a:spLocks noChangeShapeType="1"/>
            </p:cNvSpPr>
            <p:nvPr/>
          </p:nvSpPr>
          <p:spPr bwMode="auto">
            <a:xfrm>
              <a:off x="68" y="1797"/>
              <a:ext cx="907"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672" name="Line 31"/>
            <p:cNvSpPr>
              <a:spLocks noChangeShapeType="1"/>
            </p:cNvSpPr>
            <p:nvPr/>
          </p:nvSpPr>
          <p:spPr bwMode="auto">
            <a:xfrm>
              <a:off x="68" y="2931"/>
              <a:ext cx="90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3" name="Line 32"/>
            <p:cNvSpPr>
              <a:spLocks noChangeShapeType="1"/>
            </p:cNvSpPr>
            <p:nvPr/>
          </p:nvSpPr>
          <p:spPr bwMode="auto">
            <a:xfrm>
              <a:off x="68" y="1797"/>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4" name="Text Box 33"/>
            <p:cNvSpPr txBox="1">
              <a:spLocks noChangeArrowheads="1"/>
            </p:cNvSpPr>
            <p:nvPr/>
          </p:nvSpPr>
          <p:spPr bwMode="auto">
            <a:xfrm>
              <a:off x="705" y="262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25675" name="Text Box 34"/>
            <p:cNvSpPr txBox="1">
              <a:spLocks noChangeArrowheads="1"/>
            </p:cNvSpPr>
            <p:nvPr/>
          </p:nvSpPr>
          <p:spPr bwMode="auto">
            <a:xfrm>
              <a:off x="718" y="21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25676" name="Text Box 35"/>
            <p:cNvSpPr txBox="1">
              <a:spLocks noChangeArrowheads="1"/>
            </p:cNvSpPr>
            <p:nvPr/>
          </p:nvSpPr>
          <p:spPr bwMode="auto">
            <a:xfrm>
              <a:off x="544" y="2473"/>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6V</a:t>
              </a:r>
            </a:p>
          </p:txBody>
        </p:sp>
        <p:sp>
          <p:nvSpPr>
            <p:cNvPr id="25677" name="Rectangle 36"/>
            <p:cNvSpPr>
              <a:spLocks noChangeArrowheads="1"/>
            </p:cNvSpPr>
            <p:nvPr/>
          </p:nvSpPr>
          <p:spPr bwMode="auto">
            <a:xfrm>
              <a:off x="408" y="175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5678" name="Line 37"/>
            <p:cNvSpPr>
              <a:spLocks noChangeShapeType="1"/>
            </p:cNvSpPr>
            <p:nvPr/>
          </p:nvSpPr>
          <p:spPr bwMode="auto">
            <a:xfrm>
              <a:off x="975" y="2931"/>
              <a:ext cx="0" cy="91"/>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38"/>
            <p:cNvSpPr>
              <a:spLocks noChangeShapeType="1"/>
            </p:cNvSpPr>
            <p:nvPr/>
          </p:nvSpPr>
          <p:spPr bwMode="auto">
            <a:xfrm>
              <a:off x="907" y="3022"/>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9"/>
          <p:cNvGrpSpPr>
            <a:grpSpLocks/>
          </p:cNvGrpSpPr>
          <p:nvPr/>
        </p:nvGrpSpPr>
        <p:grpSpPr bwMode="auto">
          <a:xfrm>
            <a:off x="5400675" y="4214813"/>
            <a:ext cx="2951163" cy="2238375"/>
            <a:chOff x="3379" y="2205"/>
            <a:chExt cx="1859" cy="1410"/>
          </a:xfrm>
        </p:grpSpPr>
        <p:sp>
          <p:nvSpPr>
            <p:cNvPr id="25640" name="Oval 40"/>
            <p:cNvSpPr>
              <a:spLocks noChangeArrowheads="1"/>
            </p:cNvSpPr>
            <p:nvPr/>
          </p:nvSpPr>
          <p:spPr bwMode="auto">
            <a:xfrm>
              <a:off x="4978" y="2795"/>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41" name="Oval 41"/>
            <p:cNvSpPr>
              <a:spLocks noChangeArrowheads="1"/>
            </p:cNvSpPr>
            <p:nvPr/>
          </p:nvSpPr>
          <p:spPr bwMode="auto">
            <a:xfrm>
              <a:off x="3810" y="245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42" name="Line 42"/>
            <p:cNvSpPr>
              <a:spLocks noChangeShapeType="1"/>
            </p:cNvSpPr>
            <p:nvPr/>
          </p:nvSpPr>
          <p:spPr bwMode="auto">
            <a:xfrm>
              <a:off x="4626" y="2816"/>
              <a:ext cx="363"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Text Box 43"/>
            <p:cNvSpPr txBox="1">
              <a:spLocks noChangeArrowheads="1"/>
            </p:cNvSpPr>
            <p:nvPr/>
          </p:nvSpPr>
          <p:spPr bwMode="auto">
            <a:xfrm>
              <a:off x="4922" y="279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a</a:t>
              </a:r>
            </a:p>
          </p:txBody>
        </p:sp>
        <p:sp>
          <p:nvSpPr>
            <p:cNvPr id="25644" name="Rectangle 44"/>
            <p:cNvSpPr>
              <a:spLocks noChangeArrowheads="1"/>
            </p:cNvSpPr>
            <p:nvPr/>
          </p:nvSpPr>
          <p:spPr bwMode="auto">
            <a:xfrm>
              <a:off x="4071" y="288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3</a:t>
              </a:r>
              <a:endParaRPr lang="en-US" altLang="zh-CN" sz="1800" b="1" i="1" baseline="-25000">
                <a:solidFill>
                  <a:schemeClr val="tx1"/>
                </a:solidFill>
                <a:latin typeface="Times New Roman" pitchFamily="18" charset="0"/>
                <a:ea typeface="楷体_GB2312" pitchFamily="49" charset="-122"/>
              </a:endParaRPr>
            </a:p>
          </p:txBody>
        </p:sp>
        <p:sp>
          <p:nvSpPr>
            <p:cNvPr id="25645" name="Line 45"/>
            <p:cNvSpPr>
              <a:spLocks noChangeShapeType="1"/>
            </p:cNvSpPr>
            <p:nvPr/>
          </p:nvSpPr>
          <p:spPr bwMode="auto">
            <a:xfrm>
              <a:off x="4558" y="3612"/>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Rectangle 46"/>
            <p:cNvSpPr>
              <a:spLocks noChangeArrowheads="1"/>
            </p:cNvSpPr>
            <p:nvPr/>
          </p:nvSpPr>
          <p:spPr bwMode="auto">
            <a:xfrm>
              <a:off x="4082" y="254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2</a:t>
              </a:r>
              <a:endParaRPr lang="en-US" altLang="zh-CN" sz="1800" b="1" i="1" baseline="-25000">
                <a:solidFill>
                  <a:schemeClr val="tx1"/>
                </a:solidFill>
                <a:latin typeface="Times New Roman" pitchFamily="18" charset="0"/>
                <a:ea typeface="楷体_GB2312" pitchFamily="49" charset="-122"/>
              </a:endParaRPr>
            </a:p>
          </p:txBody>
        </p:sp>
        <p:sp>
          <p:nvSpPr>
            <p:cNvPr id="25647" name="Text Box 47"/>
            <p:cNvSpPr txBox="1">
              <a:spLocks noChangeArrowheads="1"/>
            </p:cNvSpPr>
            <p:nvPr/>
          </p:nvSpPr>
          <p:spPr bwMode="auto">
            <a:xfrm>
              <a:off x="3447" y="2368"/>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+5V</a:t>
              </a:r>
            </a:p>
          </p:txBody>
        </p:sp>
        <p:sp>
          <p:nvSpPr>
            <p:cNvPr id="25648" name="Rectangle 48"/>
            <p:cNvSpPr>
              <a:spLocks noChangeArrowheads="1"/>
            </p:cNvSpPr>
            <p:nvPr/>
          </p:nvSpPr>
          <p:spPr bwMode="auto">
            <a:xfrm>
              <a:off x="4071" y="220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1</a:t>
              </a:r>
              <a:endParaRPr lang="en-US" altLang="zh-CN" sz="1800" b="1" i="1" baseline="-25000">
                <a:solidFill>
                  <a:schemeClr val="tx1"/>
                </a:solidFill>
                <a:latin typeface="Times New Roman" pitchFamily="18" charset="0"/>
                <a:ea typeface="楷体_GB2312" pitchFamily="49" charset="-122"/>
              </a:endParaRPr>
            </a:p>
          </p:txBody>
        </p:sp>
        <p:sp>
          <p:nvSpPr>
            <p:cNvPr id="25649" name="Rectangle 49"/>
            <p:cNvSpPr>
              <a:spLocks noChangeArrowheads="1"/>
            </p:cNvSpPr>
            <p:nvPr/>
          </p:nvSpPr>
          <p:spPr bwMode="auto">
            <a:xfrm>
              <a:off x="4649" y="326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1800" b="1" i="1">
                  <a:solidFill>
                    <a:schemeClr val="tx1"/>
                  </a:solidFill>
                  <a:latin typeface="Times New Roman" pitchFamily="18" charset="0"/>
                  <a:ea typeface="楷体_GB2312" pitchFamily="49" charset="-122"/>
                </a:rPr>
                <a:t>R</a:t>
              </a:r>
              <a:endParaRPr lang="en-US" altLang="zh-CN" sz="1800" b="1" i="1" baseline="-25000">
                <a:solidFill>
                  <a:schemeClr val="tx1"/>
                </a:solidFill>
                <a:latin typeface="Times New Roman" pitchFamily="18" charset="0"/>
                <a:ea typeface="楷体_GB2312" pitchFamily="49" charset="-122"/>
              </a:endParaRPr>
            </a:p>
          </p:txBody>
        </p:sp>
        <p:sp>
          <p:nvSpPr>
            <p:cNvPr id="25650" name="Line 50"/>
            <p:cNvSpPr>
              <a:spLocks noChangeShapeType="1"/>
            </p:cNvSpPr>
            <p:nvPr/>
          </p:nvSpPr>
          <p:spPr bwMode="auto">
            <a:xfrm>
              <a:off x="3855" y="2481"/>
              <a:ext cx="7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Rectangle 51"/>
            <p:cNvSpPr>
              <a:spLocks noChangeArrowheads="1"/>
            </p:cNvSpPr>
            <p:nvPr/>
          </p:nvSpPr>
          <p:spPr bwMode="auto">
            <a:xfrm>
              <a:off x="4059" y="243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5652" name="Oval 52"/>
            <p:cNvSpPr>
              <a:spLocks noChangeArrowheads="1"/>
            </p:cNvSpPr>
            <p:nvPr/>
          </p:nvSpPr>
          <p:spPr bwMode="auto">
            <a:xfrm>
              <a:off x="3810" y="2795"/>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53" name="Text Box 53"/>
            <p:cNvSpPr txBox="1">
              <a:spLocks noChangeArrowheads="1"/>
            </p:cNvSpPr>
            <p:nvPr/>
          </p:nvSpPr>
          <p:spPr bwMode="auto">
            <a:xfrm>
              <a:off x="3447" y="2704"/>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+9V</a:t>
              </a:r>
            </a:p>
          </p:txBody>
        </p:sp>
        <p:sp>
          <p:nvSpPr>
            <p:cNvPr id="25654" name="Line 54"/>
            <p:cNvSpPr>
              <a:spLocks noChangeShapeType="1"/>
            </p:cNvSpPr>
            <p:nvPr/>
          </p:nvSpPr>
          <p:spPr bwMode="auto">
            <a:xfrm>
              <a:off x="3855" y="2813"/>
              <a:ext cx="7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5" name="Rectangle 55"/>
            <p:cNvSpPr>
              <a:spLocks noChangeArrowheads="1"/>
            </p:cNvSpPr>
            <p:nvPr/>
          </p:nvSpPr>
          <p:spPr bwMode="auto">
            <a:xfrm>
              <a:off x="4059" y="277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5656" name="Oval 56"/>
            <p:cNvSpPr>
              <a:spLocks noChangeArrowheads="1"/>
            </p:cNvSpPr>
            <p:nvPr/>
          </p:nvSpPr>
          <p:spPr bwMode="auto">
            <a:xfrm>
              <a:off x="3810" y="3127"/>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57" name="Line 57"/>
            <p:cNvSpPr>
              <a:spLocks noChangeShapeType="1"/>
            </p:cNvSpPr>
            <p:nvPr/>
          </p:nvSpPr>
          <p:spPr bwMode="auto">
            <a:xfrm>
              <a:off x="3855" y="3149"/>
              <a:ext cx="771"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658" name="Rectangle 58"/>
            <p:cNvSpPr>
              <a:spLocks noChangeArrowheads="1"/>
            </p:cNvSpPr>
            <p:nvPr/>
          </p:nvSpPr>
          <p:spPr bwMode="auto">
            <a:xfrm>
              <a:off x="4059" y="3104"/>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5659" name="Line 59"/>
            <p:cNvSpPr>
              <a:spLocks noChangeShapeType="1"/>
            </p:cNvSpPr>
            <p:nvPr/>
          </p:nvSpPr>
          <p:spPr bwMode="auto">
            <a:xfrm>
              <a:off x="4626" y="2481"/>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0" name="Rectangle 60"/>
            <p:cNvSpPr>
              <a:spLocks noChangeArrowheads="1"/>
            </p:cNvSpPr>
            <p:nvPr/>
          </p:nvSpPr>
          <p:spPr bwMode="auto">
            <a:xfrm rot="5400000">
              <a:off x="4490" y="333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zh-CN" sz="2800">
                <a:latin typeface="Times New Roman" pitchFamily="18" charset="0"/>
                <a:ea typeface="楷体_GB2312" pitchFamily="49" charset="-122"/>
              </a:endParaRPr>
            </a:p>
          </p:txBody>
        </p:sp>
        <p:sp>
          <p:nvSpPr>
            <p:cNvPr id="25661" name="Text Box 61"/>
            <p:cNvSpPr txBox="1">
              <a:spLocks noChangeArrowheads="1"/>
            </p:cNvSpPr>
            <p:nvPr/>
          </p:nvSpPr>
          <p:spPr bwMode="auto">
            <a:xfrm>
              <a:off x="4875" y="250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a</a:t>
              </a:r>
              <a:endParaRPr lang="en-US" altLang="zh-CN" b="1">
                <a:solidFill>
                  <a:schemeClr val="tx1"/>
                </a:solidFill>
                <a:latin typeface="Times New Roman" pitchFamily="18" charset="0"/>
                <a:ea typeface="楷体_GB2312" pitchFamily="49" charset="-122"/>
              </a:endParaRPr>
            </a:p>
          </p:txBody>
        </p:sp>
        <p:sp>
          <p:nvSpPr>
            <p:cNvPr id="25662" name="Text Box 62"/>
            <p:cNvSpPr txBox="1">
              <a:spLocks noChangeArrowheads="1"/>
            </p:cNvSpPr>
            <p:nvPr/>
          </p:nvSpPr>
          <p:spPr bwMode="auto">
            <a:xfrm>
              <a:off x="3379" y="3018"/>
              <a:ext cx="5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2"/>
                  </a:solidFill>
                  <a:latin typeface="Times New Roman" pitchFamily="18" charset="0"/>
                  <a:ea typeface="楷体_GB2312" pitchFamily="49" charset="-122"/>
                  <a:sym typeface="Symbol" pitchFamily="18" charset="2"/>
                </a:rPr>
                <a:t>-</a:t>
              </a:r>
              <a:r>
                <a:rPr lang="en-US" altLang="zh-CN" sz="1800" b="1">
                  <a:solidFill>
                    <a:schemeClr val="tx1"/>
                  </a:solidFill>
                  <a:latin typeface="Times New Roman" pitchFamily="18" charset="0"/>
                  <a:ea typeface="楷体_GB2312" pitchFamily="49" charset="-122"/>
                </a:rPr>
                <a:t>12V</a:t>
              </a:r>
            </a:p>
          </p:txBody>
        </p:sp>
      </p:grpSp>
      <p:grpSp>
        <p:nvGrpSpPr>
          <p:cNvPr id="6" name="Group 63"/>
          <p:cNvGrpSpPr>
            <a:grpSpLocks/>
          </p:cNvGrpSpPr>
          <p:nvPr/>
        </p:nvGrpSpPr>
        <p:grpSpPr bwMode="auto">
          <a:xfrm>
            <a:off x="1223963" y="4251325"/>
            <a:ext cx="3097212" cy="2130425"/>
            <a:chOff x="930" y="2633"/>
            <a:chExt cx="1951" cy="1342"/>
          </a:xfrm>
        </p:grpSpPr>
        <p:sp>
          <p:nvSpPr>
            <p:cNvPr id="25609" name="Line 64"/>
            <p:cNvSpPr>
              <a:spLocks noChangeShapeType="1"/>
            </p:cNvSpPr>
            <p:nvPr/>
          </p:nvSpPr>
          <p:spPr bwMode="auto">
            <a:xfrm>
              <a:off x="2654" y="2750"/>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10" name="Group 65"/>
            <p:cNvGrpSpPr>
              <a:grpSpLocks/>
            </p:cNvGrpSpPr>
            <p:nvPr/>
          </p:nvGrpSpPr>
          <p:grpSpPr bwMode="auto">
            <a:xfrm>
              <a:off x="930" y="3186"/>
              <a:ext cx="442" cy="539"/>
              <a:chOff x="2366" y="3048"/>
              <a:chExt cx="442" cy="539"/>
            </a:xfrm>
          </p:grpSpPr>
          <p:sp>
            <p:nvSpPr>
              <p:cNvPr id="25637" name="Oval 66"/>
              <p:cNvSpPr>
                <a:spLocks noChangeArrowheads="1"/>
              </p:cNvSpPr>
              <p:nvPr/>
            </p:nvSpPr>
            <p:spPr bwMode="auto">
              <a:xfrm>
                <a:off x="2366" y="3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38" name="Text Box 67"/>
              <p:cNvSpPr txBox="1">
                <a:spLocks noChangeArrowheads="1"/>
              </p:cNvSpPr>
              <p:nvPr/>
            </p:nvSpPr>
            <p:spPr bwMode="auto">
              <a:xfrm>
                <a:off x="2582" y="3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25639" name="Text Box 68"/>
              <p:cNvSpPr txBox="1">
                <a:spLocks noChangeArrowheads="1"/>
              </p:cNvSpPr>
              <p:nvPr/>
            </p:nvSpPr>
            <p:spPr bwMode="auto">
              <a:xfrm>
                <a:off x="2596" y="3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grpSp>
          <p:nvGrpSpPr>
            <p:cNvPr id="25611" name="Group 69"/>
            <p:cNvGrpSpPr>
              <a:grpSpLocks/>
            </p:cNvGrpSpPr>
            <p:nvPr/>
          </p:nvGrpSpPr>
          <p:grpSpPr bwMode="auto">
            <a:xfrm>
              <a:off x="1475" y="3186"/>
              <a:ext cx="442" cy="539"/>
              <a:chOff x="2366" y="3048"/>
              <a:chExt cx="442" cy="539"/>
            </a:xfrm>
          </p:grpSpPr>
          <p:sp>
            <p:nvSpPr>
              <p:cNvPr id="25634" name="Oval 70"/>
              <p:cNvSpPr>
                <a:spLocks noChangeArrowheads="1"/>
              </p:cNvSpPr>
              <p:nvPr/>
            </p:nvSpPr>
            <p:spPr bwMode="auto">
              <a:xfrm>
                <a:off x="2366" y="3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35" name="Text Box 71"/>
              <p:cNvSpPr txBox="1">
                <a:spLocks noChangeArrowheads="1"/>
              </p:cNvSpPr>
              <p:nvPr/>
            </p:nvSpPr>
            <p:spPr bwMode="auto">
              <a:xfrm>
                <a:off x="2582" y="3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25636" name="Text Box 72"/>
              <p:cNvSpPr txBox="1">
                <a:spLocks noChangeArrowheads="1"/>
              </p:cNvSpPr>
              <p:nvPr/>
            </p:nvSpPr>
            <p:spPr bwMode="auto">
              <a:xfrm>
                <a:off x="2596" y="3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sp>
          <p:nvSpPr>
            <p:cNvPr id="25612" name="Oval 73"/>
            <p:cNvSpPr>
              <a:spLocks noChangeArrowheads="1"/>
            </p:cNvSpPr>
            <p:nvPr/>
          </p:nvSpPr>
          <p:spPr bwMode="auto">
            <a:xfrm>
              <a:off x="1996" y="3381"/>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25613" name="Text Box 74"/>
            <p:cNvSpPr txBox="1">
              <a:spLocks noChangeArrowheads="1"/>
            </p:cNvSpPr>
            <p:nvPr/>
          </p:nvSpPr>
          <p:spPr bwMode="auto">
            <a:xfrm>
              <a:off x="2212" y="352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25614" name="Text Box 75"/>
            <p:cNvSpPr txBox="1">
              <a:spLocks noChangeArrowheads="1"/>
            </p:cNvSpPr>
            <p:nvPr/>
          </p:nvSpPr>
          <p:spPr bwMode="auto">
            <a:xfrm>
              <a:off x="2226" y="309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25615" name="Rectangle 76"/>
            <p:cNvSpPr>
              <a:spLocks noChangeArrowheads="1"/>
            </p:cNvSpPr>
            <p:nvPr/>
          </p:nvSpPr>
          <p:spPr bwMode="auto">
            <a:xfrm rot="5400000">
              <a:off x="2519" y="324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16" name="Text Box 77"/>
            <p:cNvSpPr txBox="1">
              <a:spLocks noChangeArrowheads="1"/>
            </p:cNvSpPr>
            <p:nvPr/>
          </p:nvSpPr>
          <p:spPr bwMode="auto">
            <a:xfrm>
              <a:off x="2223" y="3404"/>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12V</a:t>
              </a:r>
            </a:p>
          </p:txBody>
        </p:sp>
        <p:sp>
          <p:nvSpPr>
            <p:cNvPr id="25617" name="Rectangle 78"/>
            <p:cNvSpPr>
              <a:spLocks noChangeArrowheads="1"/>
            </p:cNvSpPr>
            <p:nvPr/>
          </p:nvSpPr>
          <p:spPr bwMode="auto">
            <a:xfrm>
              <a:off x="2144" y="29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3</a:t>
              </a:r>
              <a:endParaRPr lang="en-US" altLang="zh-CN" sz="1800" b="1" i="1" baseline="-25000">
                <a:solidFill>
                  <a:schemeClr val="tx1"/>
                </a:solidFill>
                <a:latin typeface="Times New Roman" pitchFamily="18" charset="0"/>
                <a:ea typeface="楷体_GB2312" pitchFamily="49" charset="-122"/>
              </a:endParaRPr>
            </a:p>
          </p:txBody>
        </p:sp>
        <p:sp>
          <p:nvSpPr>
            <p:cNvPr id="25618" name="Line 79"/>
            <p:cNvSpPr>
              <a:spLocks noChangeShapeType="1"/>
            </p:cNvSpPr>
            <p:nvPr/>
          </p:nvSpPr>
          <p:spPr bwMode="auto">
            <a:xfrm>
              <a:off x="1066" y="2750"/>
              <a:ext cx="0" cy="11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80"/>
            <p:cNvSpPr>
              <a:spLocks noChangeShapeType="1"/>
            </p:cNvSpPr>
            <p:nvPr/>
          </p:nvSpPr>
          <p:spPr bwMode="auto">
            <a:xfrm>
              <a:off x="2654" y="3884"/>
              <a:ext cx="0" cy="91"/>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81"/>
            <p:cNvSpPr>
              <a:spLocks noChangeShapeType="1"/>
            </p:cNvSpPr>
            <p:nvPr/>
          </p:nvSpPr>
          <p:spPr bwMode="auto">
            <a:xfrm>
              <a:off x="2586" y="3975"/>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82"/>
            <p:cNvSpPr>
              <a:spLocks noChangeShapeType="1"/>
            </p:cNvSpPr>
            <p:nvPr/>
          </p:nvSpPr>
          <p:spPr bwMode="auto">
            <a:xfrm>
              <a:off x="1611" y="2750"/>
              <a:ext cx="0" cy="113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83"/>
            <p:cNvSpPr>
              <a:spLocks noChangeShapeType="1"/>
            </p:cNvSpPr>
            <p:nvPr/>
          </p:nvSpPr>
          <p:spPr bwMode="auto">
            <a:xfrm>
              <a:off x="1066" y="2750"/>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84"/>
            <p:cNvSpPr>
              <a:spLocks noChangeShapeType="1"/>
            </p:cNvSpPr>
            <p:nvPr/>
          </p:nvSpPr>
          <p:spPr bwMode="auto">
            <a:xfrm>
              <a:off x="2132" y="2750"/>
              <a:ext cx="0" cy="113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Line 85"/>
            <p:cNvSpPr>
              <a:spLocks noChangeShapeType="1"/>
            </p:cNvSpPr>
            <p:nvPr/>
          </p:nvSpPr>
          <p:spPr bwMode="auto">
            <a:xfrm>
              <a:off x="1066" y="3884"/>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Rectangle 86"/>
            <p:cNvSpPr>
              <a:spLocks noChangeArrowheads="1"/>
            </p:cNvSpPr>
            <p:nvPr/>
          </p:nvSpPr>
          <p:spPr bwMode="auto">
            <a:xfrm rot="5400000">
              <a:off x="1997" y="299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26" name="Text Box 87"/>
            <p:cNvSpPr txBox="1">
              <a:spLocks noChangeArrowheads="1"/>
            </p:cNvSpPr>
            <p:nvPr/>
          </p:nvSpPr>
          <p:spPr bwMode="auto">
            <a:xfrm>
              <a:off x="1724" y="34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9V</a:t>
              </a:r>
            </a:p>
          </p:txBody>
        </p:sp>
        <p:sp>
          <p:nvSpPr>
            <p:cNvPr id="25627" name="Rectangle 88"/>
            <p:cNvSpPr>
              <a:spLocks noChangeArrowheads="1"/>
            </p:cNvSpPr>
            <p:nvPr/>
          </p:nvSpPr>
          <p:spPr bwMode="auto">
            <a:xfrm>
              <a:off x="1623" y="29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2</a:t>
              </a:r>
              <a:endParaRPr lang="en-US" altLang="zh-CN" sz="1800" b="1" i="1" baseline="-25000">
                <a:solidFill>
                  <a:schemeClr val="tx1"/>
                </a:solidFill>
                <a:latin typeface="Times New Roman" pitchFamily="18" charset="0"/>
                <a:ea typeface="楷体_GB2312" pitchFamily="49" charset="-122"/>
              </a:endParaRPr>
            </a:p>
          </p:txBody>
        </p:sp>
        <p:sp>
          <p:nvSpPr>
            <p:cNvPr id="25628" name="Rectangle 89"/>
            <p:cNvSpPr>
              <a:spLocks noChangeArrowheads="1"/>
            </p:cNvSpPr>
            <p:nvPr/>
          </p:nvSpPr>
          <p:spPr bwMode="auto">
            <a:xfrm rot="5400000">
              <a:off x="1476" y="299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29" name="Text Box 90"/>
            <p:cNvSpPr txBox="1">
              <a:spLocks noChangeArrowheads="1"/>
            </p:cNvSpPr>
            <p:nvPr/>
          </p:nvSpPr>
          <p:spPr bwMode="auto">
            <a:xfrm>
              <a:off x="1180" y="34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5V</a:t>
              </a:r>
            </a:p>
          </p:txBody>
        </p:sp>
        <p:sp>
          <p:nvSpPr>
            <p:cNvPr id="25630" name="Rectangle 91"/>
            <p:cNvSpPr>
              <a:spLocks noChangeArrowheads="1"/>
            </p:cNvSpPr>
            <p:nvPr/>
          </p:nvSpPr>
          <p:spPr bwMode="auto">
            <a:xfrm>
              <a:off x="1078" y="29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1</a:t>
              </a:r>
              <a:endParaRPr lang="en-US" altLang="zh-CN" sz="1800" b="1" i="1" baseline="-25000">
                <a:solidFill>
                  <a:schemeClr val="tx1"/>
                </a:solidFill>
                <a:latin typeface="Times New Roman" pitchFamily="18" charset="0"/>
                <a:ea typeface="楷体_GB2312" pitchFamily="49" charset="-122"/>
              </a:endParaRPr>
            </a:p>
          </p:txBody>
        </p:sp>
        <p:sp>
          <p:nvSpPr>
            <p:cNvPr id="25631" name="Rectangle 92"/>
            <p:cNvSpPr>
              <a:spLocks noChangeArrowheads="1"/>
            </p:cNvSpPr>
            <p:nvPr/>
          </p:nvSpPr>
          <p:spPr bwMode="auto">
            <a:xfrm rot="5400000">
              <a:off x="931" y="299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5632" name="Rectangle 93"/>
            <p:cNvSpPr>
              <a:spLocks noChangeArrowheads="1"/>
            </p:cNvSpPr>
            <p:nvPr/>
          </p:nvSpPr>
          <p:spPr bwMode="auto">
            <a:xfrm>
              <a:off x="2701" y="3181"/>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1800" b="1" i="1">
                  <a:solidFill>
                    <a:schemeClr val="tx1"/>
                  </a:solidFill>
                  <a:latin typeface="Times New Roman" pitchFamily="18" charset="0"/>
                  <a:ea typeface="楷体_GB2312" pitchFamily="49" charset="-122"/>
                </a:rPr>
                <a:t>R</a:t>
              </a:r>
              <a:endParaRPr lang="en-US" altLang="zh-CN" sz="1800" b="1" i="1" baseline="-25000">
                <a:solidFill>
                  <a:schemeClr val="tx1"/>
                </a:solidFill>
                <a:latin typeface="Times New Roman" pitchFamily="18" charset="0"/>
                <a:ea typeface="楷体_GB2312" pitchFamily="49" charset="-122"/>
              </a:endParaRPr>
            </a:p>
          </p:txBody>
        </p:sp>
        <p:sp>
          <p:nvSpPr>
            <p:cNvPr id="25633" name="Text Box 94"/>
            <p:cNvSpPr txBox="1">
              <a:spLocks noChangeArrowheads="1"/>
            </p:cNvSpPr>
            <p:nvPr/>
          </p:nvSpPr>
          <p:spPr bwMode="auto">
            <a:xfrm>
              <a:off x="2653" y="2633"/>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a</a:t>
              </a:r>
            </a:p>
          </p:txBody>
        </p:sp>
      </p:grpSp>
      <p:sp>
        <p:nvSpPr>
          <p:cNvPr id="25606" name="Text Box 95"/>
          <p:cNvSpPr txBox="1">
            <a:spLocks noChangeArrowheads="1"/>
          </p:cNvSpPr>
          <p:nvPr/>
        </p:nvSpPr>
        <p:spPr bwMode="auto">
          <a:xfrm>
            <a:off x="503238" y="800100"/>
            <a:ext cx="3816350"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chemeClr val="tx1"/>
                </a:solidFill>
                <a:latin typeface="Times New Roman" pitchFamily="18" charset="0"/>
                <a:ea typeface="楷体_GB2312" pitchFamily="49" charset="-122"/>
              </a:rPr>
              <a:t>电路图的电位表示法 </a:t>
            </a:r>
          </a:p>
        </p:txBody>
      </p:sp>
      <p:sp>
        <p:nvSpPr>
          <p:cNvPr id="126048" name="AutoShape 96"/>
          <p:cNvSpPr>
            <a:spLocks noChangeArrowheads="1"/>
          </p:cNvSpPr>
          <p:nvPr/>
        </p:nvSpPr>
        <p:spPr bwMode="auto">
          <a:xfrm>
            <a:off x="4573588" y="26003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26049" name="AutoShape 97"/>
          <p:cNvSpPr>
            <a:spLocks noChangeArrowheads="1"/>
          </p:cNvSpPr>
          <p:nvPr/>
        </p:nvSpPr>
        <p:spPr bwMode="auto">
          <a:xfrm>
            <a:off x="4572000" y="5013325"/>
            <a:ext cx="719138"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6048"/>
                                        </p:tgtEl>
                                        <p:attrNameLst>
                                          <p:attrName>style.visibility</p:attrName>
                                        </p:attrNameLst>
                                      </p:cBhvr>
                                      <p:to>
                                        <p:strVal val="visible"/>
                                      </p:to>
                                    </p:set>
                                    <p:anim calcmode="lin" valueType="num">
                                      <p:cBhvr additive="base">
                                        <p:cTn id="12" dur="500" fill="hold"/>
                                        <p:tgtEl>
                                          <p:spTgt spid="126048"/>
                                        </p:tgtEl>
                                        <p:attrNameLst>
                                          <p:attrName>ppt_x</p:attrName>
                                        </p:attrNameLst>
                                      </p:cBhvr>
                                      <p:tavLst>
                                        <p:tav tm="0">
                                          <p:val>
                                            <p:strVal val="0-#ppt_w/2"/>
                                          </p:val>
                                        </p:tav>
                                        <p:tav tm="100000">
                                          <p:val>
                                            <p:strVal val="#ppt_x"/>
                                          </p:val>
                                        </p:tav>
                                      </p:tavLst>
                                    </p:anim>
                                    <p:anim calcmode="lin" valueType="num">
                                      <p:cBhvr additive="base">
                                        <p:cTn id="13" dur="500" fill="hold"/>
                                        <p:tgtEl>
                                          <p:spTgt spid="12604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6049"/>
                                        </p:tgtEl>
                                        <p:attrNameLst>
                                          <p:attrName>style.visibility</p:attrName>
                                        </p:attrNameLst>
                                      </p:cBhvr>
                                      <p:to>
                                        <p:strVal val="visible"/>
                                      </p:to>
                                    </p:set>
                                    <p:anim calcmode="lin" valueType="num">
                                      <p:cBhvr additive="base">
                                        <p:cTn id="27" dur="500" fill="hold"/>
                                        <p:tgtEl>
                                          <p:spTgt spid="126049"/>
                                        </p:tgtEl>
                                        <p:attrNameLst>
                                          <p:attrName>ppt_x</p:attrName>
                                        </p:attrNameLst>
                                      </p:cBhvr>
                                      <p:tavLst>
                                        <p:tav tm="0">
                                          <p:val>
                                            <p:strVal val="0-#ppt_w/2"/>
                                          </p:val>
                                        </p:tav>
                                        <p:tav tm="100000">
                                          <p:val>
                                            <p:strVal val="#ppt_x"/>
                                          </p:val>
                                        </p:tav>
                                      </p:tavLst>
                                    </p:anim>
                                    <p:anim calcmode="lin" valueType="num">
                                      <p:cBhvr additive="base">
                                        <p:cTn id="28" dur="500" fill="hold"/>
                                        <p:tgtEl>
                                          <p:spTgt spid="12604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48" grpId="0" animBg="1"/>
      <p:bldP spid="1260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431800" y="1628775"/>
            <a:ext cx="84248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r>
              <a:rPr lang="en-US" altLang="zh-CN" b="1">
                <a:solidFill>
                  <a:schemeClr val="tx2"/>
                </a:solidFill>
                <a:latin typeface="Times New Roman" pitchFamily="18" charset="0"/>
                <a:ea typeface="楷体_GB2312" pitchFamily="49" charset="-122"/>
              </a:rPr>
              <a:t>(1)</a:t>
            </a:r>
            <a:r>
              <a:rPr lang="zh-CN" altLang="en-US" b="1">
                <a:solidFill>
                  <a:schemeClr val="tx2"/>
                </a:solidFill>
                <a:latin typeface="Times New Roman" pitchFamily="18" charset="0"/>
                <a:ea typeface="楷体_GB2312" pitchFamily="49" charset="-122"/>
              </a:rPr>
              <a:t>电压电流参考方向是</a:t>
            </a:r>
            <a:r>
              <a:rPr lang="zh-CN" altLang="en-US" b="1">
                <a:solidFill>
                  <a:srgbClr val="FF0000"/>
                </a:solidFill>
                <a:latin typeface="Times New Roman" pitchFamily="18" charset="0"/>
                <a:ea typeface="楷体_GB2312" pitchFamily="49" charset="-122"/>
              </a:rPr>
              <a:t>任意假定</a:t>
            </a:r>
            <a:r>
              <a:rPr lang="zh-CN" altLang="en-US" b="1">
                <a:solidFill>
                  <a:schemeClr val="tx2"/>
                </a:solidFill>
                <a:latin typeface="Times New Roman" pitchFamily="18" charset="0"/>
                <a:ea typeface="楷体_GB2312" pitchFamily="49" charset="-122"/>
              </a:rPr>
              <a:t>的，分析电路前必须标明。</a:t>
            </a:r>
          </a:p>
        </p:txBody>
      </p:sp>
      <p:sp>
        <p:nvSpPr>
          <p:cNvPr id="32773" name="Text Box 5"/>
          <p:cNvSpPr txBox="1">
            <a:spLocks noChangeArrowheads="1"/>
          </p:cNvSpPr>
          <p:nvPr/>
        </p:nvSpPr>
        <p:spPr bwMode="auto">
          <a:xfrm>
            <a:off x="450850" y="3100388"/>
            <a:ext cx="8210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b="1">
                <a:solidFill>
                  <a:schemeClr val="tx2"/>
                </a:solidFill>
                <a:latin typeface="Times New Roman" pitchFamily="18" charset="0"/>
                <a:ea typeface="楷体_GB2312" pitchFamily="49" charset="-122"/>
              </a:rPr>
              <a:t>(3) </a:t>
            </a:r>
            <a:r>
              <a:rPr lang="zh-CN" altLang="en-US" b="1">
                <a:solidFill>
                  <a:schemeClr val="tx2"/>
                </a:solidFill>
                <a:latin typeface="Times New Roman" pitchFamily="18" charset="0"/>
                <a:ea typeface="楷体_GB2312" pitchFamily="49" charset="-122"/>
              </a:rPr>
              <a:t>参考方向不同时，其表达式符号也不同；</a:t>
            </a:r>
          </a:p>
        </p:txBody>
      </p:sp>
      <p:sp>
        <p:nvSpPr>
          <p:cNvPr id="32" name="Text Box 3"/>
          <p:cNvSpPr txBox="1">
            <a:spLocks noChangeArrowheads="1"/>
          </p:cNvSpPr>
          <p:nvPr/>
        </p:nvSpPr>
        <p:spPr bwMode="auto">
          <a:xfrm>
            <a:off x="423863" y="584200"/>
            <a:ext cx="8237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sz="3200" b="1">
                <a:solidFill>
                  <a:schemeClr val="tx2"/>
                </a:solidFill>
                <a:latin typeface="Times New Roman" pitchFamily="18" charset="0"/>
                <a:ea typeface="楷体_GB2312" pitchFamily="49" charset="-122"/>
              </a:rPr>
              <a:t>三、关联参考方向与功率</a:t>
            </a:r>
          </a:p>
        </p:txBody>
      </p:sp>
      <p:grpSp>
        <p:nvGrpSpPr>
          <p:cNvPr id="2" name="组合 97"/>
          <p:cNvGrpSpPr>
            <a:grpSpLocks/>
          </p:cNvGrpSpPr>
          <p:nvPr/>
        </p:nvGrpSpPr>
        <p:grpSpPr bwMode="auto">
          <a:xfrm>
            <a:off x="1123950" y="3611563"/>
            <a:ext cx="2973388" cy="1906587"/>
            <a:chOff x="1123932" y="3822712"/>
            <a:chExt cx="2973399" cy="1906607"/>
          </a:xfrm>
        </p:grpSpPr>
        <p:sp>
          <p:nvSpPr>
            <p:cNvPr id="26645" name="Text Box 10"/>
            <p:cNvSpPr txBox="1">
              <a:spLocks noChangeArrowheads="1"/>
            </p:cNvSpPr>
            <p:nvPr/>
          </p:nvSpPr>
          <p:spPr bwMode="auto">
            <a:xfrm>
              <a:off x="1123932" y="4816494"/>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26646" name="Text Box 11"/>
            <p:cNvSpPr txBox="1">
              <a:spLocks noChangeArrowheads="1"/>
            </p:cNvSpPr>
            <p:nvPr/>
          </p:nvSpPr>
          <p:spPr bwMode="auto">
            <a:xfrm>
              <a:off x="3559182" y="4779981"/>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sp>
          <p:nvSpPr>
            <p:cNvPr id="26647" name="Text Box 12"/>
            <p:cNvSpPr txBox="1">
              <a:spLocks noChangeArrowheads="1"/>
            </p:cNvSpPr>
            <p:nvPr/>
          </p:nvSpPr>
          <p:spPr bwMode="auto">
            <a:xfrm>
              <a:off x="2346354" y="3968764"/>
              <a:ext cx="66513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sp>
          <p:nvSpPr>
            <p:cNvPr id="26648" name="Text Box 16"/>
            <p:cNvSpPr txBox="1">
              <a:spLocks noChangeArrowheads="1"/>
            </p:cNvSpPr>
            <p:nvPr/>
          </p:nvSpPr>
          <p:spPr bwMode="auto">
            <a:xfrm>
              <a:off x="1404915" y="3822712"/>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26649" name="Text Box 17"/>
            <p:cNvSpPr txBox="1">
              <a:spLocks noChangeArrowheads="1"/>
            </p:cNvSpPr>
            <p:nvPr/>
          </p:nvSpPr>
          <p:spPr bwMode="auto">
            <a:xfrm>
              <a:off x="2171688" y="4816494"/>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sp>
          <p:nvSpPr>
            <p:cNvPr id="26650" name="Text Box 18"/>
            <p:cNvSpPr txBox="1">
              <a:spLocks noChangeArrowheads="1"/>
            </p:cNvSpPr>
            <p:nvPr/>
          </p:nvSpPr>
          <p:spPr bwMode="auto">
            <a:xfrm>
              <a:off x="1843071" y="5210206"/>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 = Ri</a:t>
              </a:r>
              <a:endParaRPr lang="en-US" altLang="zh-CN" b="1">
                <a:solidFill>
                  <a:schemeClr val="tx2"/>
                </a:solidFill>
                <a:latin typeface="Times New Roman" pitchFamily="18" charset="0"/>
                <a:ea typeface="楷体_GB2312" pitchFamily="49" charset="-122"/>
              </a:endParaRPr>
            </a:p>
          </p:txBody>
        </p:sp>
        <p:cxnSp>
          <p:nvCxnSpPr>
            <p:cNvPr id="26651" name="直接箭头连接符 40"/>
            <p:cNvCxnSpPr>
              <a:cxnSpLocks noChangeShapeType="1"/>
            </p:cNvCxnSpPr>
            <p:nvPr/>
          </p:nvCxnSpPr>
          <p:spPr bwMode="auto">
            <a:xfrm>
              <a:off x="1441428" y="4341825"/>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52" name="直接连接符 52"/>
            <p:cNvCxnSpPr>
              <a:cxnSpLocks noChangeShapeType="1"/>
            </p:cNvCxnSpPr>
            <p:nvPr/>
          </p:nvCxnSpPr>
          <p:spPr bwMode="auto">
            <a:xfrm>
              <a:off x="1477941" y="4668854"/>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6653" name="Oval 20"/>
            <p:cNvSpPr>
              <a:spLocks noChangeArrowheads="1"/>
            </p:cNvSpPr>
            <p:nvPr/>
          </p:nvSpPr>
          <p:spPr bwMode="auto">
            <a:xfrm>
              <a:off x="1406503" y="463392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6654" name="Oval 21"/>
            <p:cNvSpPr>
              <a:spLocks noChangeArrowheads="1"/>
            </p:cNvSpPr>
            <p:nvPr/>
          </p:nvSpPr>
          <p:spPr bwMode="auto">
            <a:xfrm>
              <a:off x="3816361" y="463392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6655" name="Rectangle 9"/>
            <p:cNvSpPr>
              <a:spLocks noChangeArrowheads="1"/>
            </p:cNvSpPr>
            <p:nvPr/>
          </p:nvSpPr>
          <p:spPr bwMode="auto">
            <a:xfrm>
              <a:off x="2171688" y="4487877"/>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grpSp>
      <p:grpSp>
        <p:nvGrpSpPr>
          <p:cNvPr id="3" name="组合 96"/>
          <p:cNvGrpSpPr>
            <a:grpSpLocks/>
          </p:cNvGrpSpPr>
          <p:nvPr/>
        </p:nvGrpSpPr>
        <p:grpSpPr bwMode="auto">
          <a:xfrm>
            <a:off x="5083175" y="3648075"/>
            <a:ext cx="2957513" cy="1870075"/>
            <a:chOff x="5083182" y="3859225"/>
            <a:chExt cx="2957553" cy="1870094"/>
          </a:xfrm>
        </p:grpSpPr>
        <p:sp>
          <p:nvSpPr>
            <p:cNvPr id="26634" name="Text Box 25"/>
            <p:cNvSpPr txBox="1">
              <a:spLocks noChangeArrowheads="1"/>
            </p:cNvSpPr>
            <p:nvPr/>
          </p:nvSpPr>
          <p:spPr bwMode="auto">
            <a:xfrm>
              <a:off x="6251574" y="397351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sp>
          <p:nvSpPr>
            <p:cNvPr id="26635" name="Text Box 30"/>
            <p:cNvSpPr txBox="1">
              <a:spLocks noChangeArrowheads="1"/>
            </p:cNvSpPr>
            <p:nvPr/>
          </p:nvSpPr>
          <p:spPr bwMode="auto">
            <a:xfrm>
              <a:off x="6140484" y="4816494"/>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sp>
          <p:nvSpPr>
            <p:cNvPr id="26636" name="Text Box 31"/>
            <p:cNvSpPr txBox="1">
              <a:spLocks noChangeArrowheads="1"/>
            </p:cNvSpPr>
            <p:nvPr/>
          </p:nvSpPr>
          <p:spPr bwMode="auto">
            <a:xfrm>
              <a:off x="5703903" y="5210206"/>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 = –Ri</a:t>
              </a:r>
              <a:endParaRPr lang="en-US" altLang="zh-CN" b="1">
                <a:solidFill>
                  <a:schemeClr val="tx2"/>
                </a:solidFill>
                <a:latin typeface="Times New Roman" pitchFamily="18" charset="0"/>
                <a:ea typeface="楷体_GB2312" pitchFamily="49" charset="-122"/>
              </a:endParaRPr>
            </a:p>
          </p:txBody>
        </p:sp>
        <p:cxnSp>
          <p:nvCxnSpPr>
            <p:cNvPr id="26637" name="直接箭头连接符 82"/>
            <p:cNvCxnSpPr>
              <a:cxnSpLocks noChangeShapeType="1"/>
            </p:cNvCxnSpPr>
            <p:nvPr/>
          </p:nvCxnSpPr>
          <p:spPr bwMode="auto">
            <a:xfrm rot="10800000">
              <a:off x="5338773" y="4378338"/>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8" name="Text Box 16"/>
            <p:cNvSpPr txBox="1">
              <a:spLocks noChangeArrowheads="1"/>
            </p:cNvSpPr>
            <p:nvPr/>
          </p:nvSpPr>
          <p:spPr bwMode="auto">
            <a:xfrm>
              <a:off x="5338773" y="3859225"/>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cxnSp>
          <p:nvCxnSpPr>
            <p:cNvPr id="26639" name="直接连接符 85"/>
            <p:cNvCxnSpPr>
              <a:cxnSpLocks noChangeShapeType="1"/>
            </p:cNvCxnSpPr>
            <p:nvPr/>
          </p:nvCxnSpPr>
          <p:spPr bwMode="auto">
            <a:xfrm>
              <a:off x="5411799" y="4668854"/>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6640" name="Oval 20"/>
            <p:cNvSpPr>
              <a:spLocks noChangeArrowheads="1"/>
            </p:cNvSpPr>
            <p:nvPr/>
          </p:nvSpPr>
          <p:spPr bwMode="auto">
            <a:xfrm>
              <a:off x="5340361" y="463392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6641" name="Oval 21"/>
            <p:cNvSpPr>
              <a:spLocks noChangeArrowheads="1"/>
            </p:cNvSpPr>
            <p:nvPr/>
          </p:nvSpPr>
          <p:spPr bwMode="auto">
            <a:xfrm>
              <a:off x="7750219" y="4633929"/>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6642" name="Rectangle 9"/>
            <p:cNvSpPr>
              <a:spLocks noChangeArrowheads="1"/>
            </p:cNvSpPr>
            <p:nvPr/>
          </p:nvSpPr>
          <p:spPr bwMode="auto">
            <a:xfrm>
              <a:off x="6105546" y="4487877"/>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26643" name="Text Box 10"/>
            <p:cNvSpPr txBox="1">
              <a:spLocks noChangeArrowheads="1"/>
            </p:cNvSpPr>
            <p:nvPr/>
          </p:nvSpPr>
          <p:spPr bwMode="auto">
            <a:xfrm>
              <a:off x="5083182" y="4808563"/>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26644" name="Text Box 11"/>
            <p:cNvSpPr txBox="1">
              <a:spLocks noChangeArrowheads="1"/>
            </p:cNvSpPr>
            <p:nvPr/>
          </p:nvSpPr>
          <p:spPr bwMode="auto">
            <a:xfrm>
              <a:off x="7502586" y="4772050"/>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grpSp>
      <p:sp>
        <p:nvSpPr>
          <p:cNvPr id="94" name="Text Box 3"/>
          <p:cNvSpPr txBox="1">
            <a:spLocks noChangeArrowheads="1"/>
          </p:cNvSpPr>
          <p:nvPr/>
        </p:nvSpPr>
        <p:spPr bwMode="auto">
          <a:xfrm>
            <a:off x="446088" y="2024063"/>
            <a:ext cx="8324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571500" indent="-571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en-US" altLang="zh-CN" b="1">
                <a:solidFill>
                  <a:schemeClr val="tx2"/>
                </a:solidFill>
                <a:latin typeface="Times New Roman" pitchFamily="18" charset="0"/>
                <a:ea typeface="楷体_GB2312" pitchFamily="49" charset="-122"/>
              </a:rPr>
              <a:t>(2)</a:t>
            </a:r>
            <a:r>
              <a:rPr lang="zh-CN" altLang="en-US" b="1">
                <a:solidFill>
                  <a:schemeClr val="tx2"/>
                </a:solidFill>
                <a:latin typeface="Times New Roman" pitchFamily="18" charset="0"/>
                <a:ea typeface="楷体_GB2312" pitchFamily="49" charset="-122"/>
              </a:rPr>
              <a:t>元件或支路的</a:t>
            </a:r>
            <a:r>
              <a:rPr lang="en-US" altLang="zh-CN" b="1" i="1">
                <a:solidFill>
                  <a:schemeClr val="tx2"/>
                </a:solidFill>
                <a:latin typeface="Times New Roman" pitchFamily="18" charset="0"/>
                <a:ea typeface="楷体_GB2312" pitchFamily="49" charset="-122"/>
              </a:rPr>
              <a:t>u</a:t>
            </a:r>
            <a:r>
              <a:rPr lang="zh-CN" altLang="en-US" b="1">
                <a:solidFill>
                  <a:schemeClr val="tx2"/>
                </a:solidFill>
                <a:latin typeface="Times New Roman" pitchFamily="18" charset="0"/>
                <a:ea typeface="楷体_GB2312" pitchFamily="49" charset="-122"/>
              </a:rPr>
              <a:t>，</a:t>
            </a:r>
            <a:r>
              <a:rPr lang="en-US" altLang="zh-CN" b="1" i="1">
                <a:solidFill>
                  <a:schemeClr val="tx2"/>
                </a:solidFill>
                <a:latin typeface="Times New Roman" pitchFamily="18" charset="0"/>
                <a:ea typeface="楷体_GB2312" pitchFamily="49" charset="-122"/>
              </a:rPr>
              <a:t>i</a:t>
            </a:r>
            <a:r>
              <a:rPr lang="zh-CN" altLang="zh-CN" b="1">
                <a:solidFill>
                  <a:schemeClr val="tx2"/>
                </a:solidFill>
                <a:latin typeface="Times New Roman" pitchFamily="18" charset="0"/>
                <a:ea typeface="楷体_GB2312" pitchFamily="49" charset="-122"/>
              </a:rPr>
              <a:t>参考方向</a:t>
            </a:r>
            <a:r>
              <a:rPr lang="zh-CN" altLang="en-US" b="1">
                <a:solidFill>
                  <a:schemeClr val="tx2"/>
                </a:solidFill>
                <a:latin typeface="Times New Roman" pitchFamily="18" charset="0"/>
                <a:ea typeface="楷体_GB2312" pitchFamily="49" charset="-122"/>
              </a:rPr>
              <a:t>相同时</a:t>
            </a:r>
            <a:r>
              <a:rPr lang="zh-CN" altLang="zh-CN" b="1">
                <a:solidFill>
                  <a:schemeClr val="tx2"/>
                </a:solidFill>
                <a:latin typeface="Times New Roman" pitchFamily="18" charset="0"/>
                <a:ea typeface="楷体_GB2312" pitchFamily="49" charset="-122"/>
              </a:rPr>
              <a:t>，称之为</a:t>
            </a:r>
            <a:r>
              <a:rPr lang="zh-CN" altLang="zh-CN" b="1">
                <a:solidFill>
                  <a:srgbClr val="FF0000"/>
                </a:solidFill>
                <a:latin typeface="Times New Roman" pitchFamily="18" charset="0"/>
                <a:ea typeface="楷体_GB2312" pitchFamily="49" charset="-122"/>
              </a:rPr>
              <a:t>关联参考方向</a:t>
            </a:r>
            <a:r>
              <a:rPr lang="zh-CN" altLang="en-US" b="1">
                <a:solidFill>
                  <a:srgbClr val="000000"/>
                </a:solidFill>
                <a:latin typeface="Times New Roman" pitchFamily="18" charset="0"/>
                <a:ea typeface="楷体_GB2312" pitchFamily="49" charset="-122"/>
              </a:rPr>
              <a:t>；</a:t>
            </a:r>
            <a:r>
              <a:rPr lang="zh-CN" altLang="zh-CN" b="1">
                <a:solidFill>
                  <a:schemeClr val="tx2"/>
                </a:solidFill>
                <a:latin typeface="Times New Roman" pitchFamily="18" charset="0"/>
                <a:ea typeface="楷体_GB2312" pitchFamily="49" charset="-122"/>
              </a:rPr>
              <a:t>反之，称为</a:t>
            </a:r>
            <a:r>
              <a:rPr lang="zh-CN" altLang="zh-CN" b="1">
                <a:solidFill>
                  <a:srgbClr val="FF0000"/>
                </a:solidFill>
                <a:latin typeface="Times New Roman" pitchFamily="18" charset="0"/>
                <a:ea typeface="楷体_GB2312" pitchFamily="49" charset="-122"/>
              </a:rPr>
              <a:t>非关联参考方向</a:t>
            </a:r>
            <a:r>
              <a:rPr lang="zh-CN" altLang="zh-CN" b="1">
                <a:solidFill>
                  <a:schemeClr val="tx2"/>
                </a:solidFill>
                <a:latin typeface="Times New Roman" pitchFamily="18" charset="0"/>
                <a:ea typeface="楷体_GB2312" pitchFamily="49" charset="-122"/>
              </a:rPr>
              <a:t>。</a:t>
            </a:r>
            <a:endParaRPr lang="zh-CN" altLang="en-US" b="1">
              <a:solidFill>
                <a:schemeClr val="tx2"/>
              </a:solidFill>
              <a:latin typeface="Times New Roman" pitchFamily="18" charset="0"/>
              <a:ea typeface="楷体_GB2312" pitchFamily="49" charset="-122"/>
            </a:endParaRPr>
          </a:p>
        </p:txBody>
      </p:sp>
      <p:sp>
        <p:nvSpPr>
          <p:cNvPr id="95" name="Text Box 2"/>
          <p:cNvSpPr txBox="1">
            <a:spLocks noChangeArrowheads="1"/>
          </p:cNvSpPr>
          <p:nvPr/>
        </p:nvSpPr>
        <p:spPr bwMode="auto">
          <a:xfrm>
            <a:off x="373063" y="5565775"/>
            <a:ext cx="84343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571500" indent="-571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pPr>
            <a:r>
              <a:rPr lang="en-US" altLang="zh-CN" b="1">
                <a:solidFill>
                  <a:schemeClr val="tx2"/>
                </a:solidFill>
                <a:latin typeface="Times New Roman" pitchFamily="18" charset="0"/>
                <a:ea typeface="楷体_GB2312" pitchFamily="49" charset="-122"/>
              </a:rPr>
              <a:t>(4)</a:t>
            </a:r>
            <a:r>
              <a:rPr lang="zh-CN" altLang="en-US" b="1">
                <a:solidFill>
                  <a:schemeClr val="tx2"/>
                </a:solidFill>
                <a:latin typeface="Times New Roman" pitchFamily="18" charset="0"/>
                <a:ea typeface="楷体_GB2312" pitchFamily="49" charset="-122"/>
              </a:rPr>
              <a:t>参考方向也称为假定方向、正方向，以后讨论均在参考方向下进行，不考虑实际方向。</a:t>
            </a:r>
          </a:p>
        </p:txBody>
      </p:sp>
      <p:sp>
        <p:nvSpPr>
          <p:cNvPr id="96" name="Text Box 4"/>
          <p:cNvSpPr txBox="1">
            <a:spLocks noChangeArrowheads="1"/>
          </p:cNvSpPr>
          <p:nvPr/>
        </p:nvSpPr>
        <p:spPr bwMode="auto">
          <a:xfrm>
            <a:off x="409575" y="1184275"/>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rPr>
              <a:t>1.</a:t>
            </a:r>
            <a:r>
              <a:rPr lang="zh-CN" altLang="en-US" b="1">
                <a:solidFill>
                  <a:srgbClr val="000000"/>
                </a:solidFill>
                <a:latin typeface="Times New Roman" pitchFamily="18" charset="0"/>
                <a:ea typeface="楷体_GB2312" pitchFamily="49" charset="-122"/>
              </a:rPr>
              <a:t>关联参考方向</a:t>
            </a:r>
            <a:endParaRPr lang="zh-CN" altLang="en-US" b="1">
              <a:solidFill>
                <a:schemeClr val="tx2"/>
              </a:solidFill>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1+#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dissolve">
                                      <p:cBhvr>
                                        <p:cTn id="23" dur="500"/>
                                        <p:tgtEl>
                                          <p:spTgt spid="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277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dissolve">
                                      <p:cBhvr>
                                        <p:cTn id="4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 grpId="0" autoUpdateAnimBg="0"/>
      <p:bldP spid="94" grpId="0"/>
      <p:bldP spid="95" grpId="0"/>
      <p:bldP spid="9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811213" y="1185863"/>
            <a:ext cx="7615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rPr>
              <a:t>单位时间内电场力所做的功。</a:t>
            </a:r>
          </a:p>
        </p:txBody>
      </p:sp>
      <p:sp>
        <p:nvSpPr>
          <p:cNvPr id="37894" name="Text Box 6"/>
          <p:cNvSpPr txBox="1">
            <a:spLocks noChangeArrowheads="1"/>
          </p:cNvSpPr>
          <p:nvPr/>
        </p:nvSpPr>
        <p:spPr bwMode="auto">
          <a:xfrm>
            <a:off x="1281113" y="4238625"/>
            <a:ext cx="557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功率的单位：</a:t>
            </a:r>
            <a:r>
              <a:rPr lang="en-US" altLang="zh-CN" b="1">
                <a:solidFill>
                  <a:schemeClr val="tx2"/>
                </a:solidFill>
                <a:latin typeface="Times New Roman" pitchFamily="18" charset="0"/>
                <a:ea typeface="楷体_GB2312" pitchFamily="49" charset="-122"/>
              </a:rPr>
              <a:t>W (</a:t>
            </a:r>
            <a:r>
              <a:rPr lang="zh-CN" altLang="en-US" b="1">
                <a:solidFill>
                  <a:schemeClr val="tx2"/>
                </a:solidFill>
                <a:latin typeface="Times New Roman" pitchFamily="18" charset="0"/>
                <a:ea typeface="楷体_GB2312" pitchFamily="49" charset="-122"/>
              </a:rPr>
              <a:t>瓦</a:t>
            </a:r>
            <a:r>
              <a:rPr lang="en-US" altLang="zh-CN" b="1">
                <a:solidFill>
                  <a:schemeClr val="tx2"/>
                </a:solidFill>
                <a:latin typeface="Times New Roman" pitchFamily="18" charset="0"/>
                <a:ea typeface="楷体_GB2312" pitchFamily="49" charset="-122"/>
              </a:rPr>
              <a:t>)        (Watt</a:t>
            </a:r>
            <a:r>
              <a:rPr lang="zh-CN" altLang="en-US" b="1">
                <a:solidFill>
                  <a:schemeClr val="tx2"/>
                </a:solidFill>
                <a:latin typeface="Times New Roman" pitchFamily="18" charset="0"/>
                <a:ea typeface="楷体_GB2312" pitchFamily="49" charset="-122"/>
              </a:rPr>
              <a:t>，瓦特</a:t>
            </a:r>
            <a:r>
              <a:rPr lang="en-US" altLang="zh-CN" b="1">
                <a:solidFill>
                  <a:schemeClr val="tx2"/>
                </a:solidFill>
                <a:latin typeface="Times New Roman" pitchFamily="18" charset="0"/>
                <a:ea typeface="楷体_GB2312" pitchFamily="49" charset="-122"/>
              </a:rPr>
              <a:t>)</a:t>
            </a:r>
          </a:p>
        </p:txBody>
      </p:sp>
      <p:sp>
        <p:nvSpPr>
          <p:cNvPr id="37896" name="Text Box 8"/>
          <p:cNvSpPr txBox="1">
            <a:spLocks noChangeArrowheads="1"/>
          </p:cNvSpPr>
          <p:nvPr/>
        </p:nvSpPr>
        <p:spPr bwMode="auto">
          <a:xfrm>
            <a:off x="1295400" y="4838700"/>
            <a:ext cx="557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rPr>
              <a:t>能量的单位： </a:t>
            </a:r>
            <a:r>
              <a:rPr lang="en-US" altLang="zh-CN" b="1">
                <a:solidFill>
                  <a:schemeClr val="tx2"/>
                </a:solidFill>
                <a:latin typeface="Times New Roman" pitchFamily="18" charset="0"/>
                <a:ea typeface="楷体_GB2312" pitchFamily="49" charset="-122"/>
              </a:rPr>
              <a:t>J  (</a:t>
            </a:r>
            <a:r>
              <a:rPr lang="zh-CN" altLang="en-US" b="1">
                <a:solidFill>
                  <a:schemeClr val="tx2"/>
                </a:solidFill>
                <a:latin typeface="Times New Roman" pitchFamily="18" charset="0"/>
                <a:ea typeface="楷体_GB2312" pitchFamily="49" charset="-122"/>
              </a:rPr>
              <a:t>焦</a:t>
            </a:r>
            <a:r>
              <a:rPr lang="en-US" altLang="zh-CN" b="1">
                <a:solidFill>
                  <a:schemeClr val="tx2"/>
                </a:solidFill>
                <a:latin typeface="Times New Roman" pitchFamily="18" charset="0"/>
                <a:ea typeface="楷体_GB2312" pitchFamily="49" charset="-122"/>
              </a:rPr>
              <a:t>)        (Joule</a:t>
            </a:r>
            <a:r>
              <a:rPr lang="zh-CN" altLang="en-US" b="1">
                <a:solidFill>
                  <a:schemeClr val="tx2"/>
                </a:solidFill>
                <a:latin typeface="Times New Roman" pitchFamily="18" charset="0"/>
                <a:ea typeface="楷体_GB2312" pitchFamily="49" charset="-122"/>
              </a:rPr>
              <a:t>，焦耳</a:t>
            </a:r>
            <a:r>
              <a:rPr lang="en-US" altLang="zh-CN" b="1">
                <a:solidFill>
                  <a:schemeClr val="tx2"/>
                </a:solidFill>
                <a:latin typeface="Times New Roman" pitchFamily="18" charset="0"/>
                <a:ea typeface="楷体_GB2312" pitchFamily="49" charset="-122"/>
              </a:rPr>
              <a:t>)</a:t>
            </a:r>
          </a:p>
        </p:txBody>
      </p:sp>
      <p:grpSp>
        <p:nvGrpSpPr>
          <p:cNvPr id="2" name="Group 13"/>
          <p:cNvGrpSpPr>
            <a:grpSpLocks/>
          </p:cNvGrpSpPr>
          <p:nvPr/>
        </p:nvGrpSpPr>
        <p:grpSpPr bwMode="auto">
          <a:xfrm>
            <a:off x="477838" y="5499100"/>
            <a:ext cx="8001000" cy="1139825"/>
            <a:chOff x="301" y="3279"/>
            <a:chExt cx="5040" cy="718"/>
          </a:xfrm>
        </p:grpSpPr>
        <p:sp>
          <p:nvSpPr>
            <p:cNvPr id="27657" name="Text Box 7"/>
            <p:cNvSpPr txBox="1">
              <a:spLocks noChangeArrowheads="1"/>
            </p:cNvSpPr>
            <p:nvPr/>
          </p:nvSpPr>
          <p:spPr bwMode="auto">
            <a:xfrm>
              <a:off x="301" y="3279"/>
              <a:ext cx="50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zh-CN" altLang="en-US" b="1">
                  <a:solidFill>
                    <a:schemeClr val="tx2"/>
                  </a:solidFill>
                  <a:latin typeface="Times New Roman" pitchFamily="18" charset="0"/>
                  <a:ea typeface="楷体_GB2312" pitchFamily="49" charset="-122"/>
                </a:rPr>
                <a:t>当 </a:t>
              </a:r>
              <a:r>
                <a:rPr lang="en-US" altLang="zh-CN" b="1" i="1">
                  <a:solidFill>
                    <a:schemeClr val="tx2"/>
                  </a:solidFill>
                  <a:latin typeface="Times New Roman" pitchFamily="18" charset="0"/>
                  <a:ea typeface="楷体_GB2312" pitchFamily="49" charset="-122"/>
                </a:rPr>
                <a:t>u</a:t>
              </a:r>
              <a:r>
                <a:rPr lang="en-US" altLang="zh-CN" b="1">
                  <a:solidFill>
                    <a:schemeClr val="tx2"/>
                  </a:solidFill>
                  <a:latin typeface="Times New Roman" pitchFamily="18" charset="0"/>
                  <a:ea typeface="楷体_GB2312" pitchFamily="49" charset="-122"/>
                </a:rPr>
                <a:t>,</a:t>
              </a:r>
              <a:r>
                <a:rPr lang="en-US" altLang="zh-CN" b="1" i="1">
                  <a:solidFill>
                    <a:schemeClr val="tx2"/>
                  </a:solidFill>
                  <a:latin typeface="Times New Roman" pitchFamily="18" charset="0"/>
                  <a:ea typeface="楷体_GB2312" pitchFamily="49" charset="-122"/>
                </a:rPr>
                <a:t>i </a:t>
              </a:r>
              <a:r>
                <a:rPr lang="zh-CN" altLang="en-US" b="1">
                  <a:solidFill>
                    <a:schemeClr val="tx2"/>
                  </a:solidFill>
                  <a:latin typeface="Times New Roman" pitchFamily="18" charset="0"/>
                  <a:ea typeface="楷体_GB2312" pitchFamily="49" charset="-122"/>
                </a:rPr>
                <a:t>的</a:t>
              </a:r>
              <a:r>
                <a:rPr lang="zh-CN" altLang="en-US" b="1">
                  <a:solidFill>
                    <a:srgbClr val="FF0000"/>
                  </a:solidFill>
                  <a:latin typeface="Times New Roman" pitchFamily="18" charset="0"/>
                  <a:ea typeface="楷体_GB2312" pitchFamily="49" charset="-122"/>
                </a:rPr>
                <a:t>参考方向一致</a:t>
              </a:r>
              <a:r>
                <a:rPr lang="zh-CN" altLang="en-US" b="1">
                  <a:solidFill>
                    <a:schemeClr val="tx2"/>
                  </a:solidFill>
                  <a:latin typeface="Times New Roman" pitchFamily="18" charset="0"/>
                  <a:ea typeface="楷体_GB2312" pitchFamily="49" charset="-122"/>
                </a:rPr>
                <a:t>时，</a:t>
              </a:r>
              <a:r>
                <a:rPr lang="en-US" altLang="zh-CN" b="1" i="1">
                  <a:solidFill>
                    <a:schemeClr val="tx2"/>
                  </a:solidFill>
                  <a:latin typeface="Times New Roman" pitchFamily="18" charset="0"/>
                  <a:ea typeface="楷体_GB2312" pitchFamily="49" charset="-122"/>
                </a:rPr>
                <a:t>p</a:t>
              </a:r>
              <a:r>
                <a:rPr lang="zh-CN" altLang="en-US" b="1">
                  <a:solidFill>
                    <a:schemeClr val="tx2"/>
                  </a:solidFill>
                  <a:latin typeface="Times New Roman" pitchFamily="18" charset="0"/>
                  <a:ea typeface="楷体_GB2312" pitchFamily="49" charset="-122"/>
                </a:rPr>
                <a:t>表示元件</a:t>
              </a:r>
              <a:r>
                <a:rPr lang="zh-CN" altLang="en-US" b="1">
                  <a:solidFill>
                    <a:srgbClr val="FF0000"/>
                  </a:solidFill>
                  <a:latin typeface="Times New Roman" pitchFamily="18" charset="0"/>
                  <a:ea typeface="楷体_GB2312" pitchFamily="49" charset="-122"/>
                </a:rPr>
                <a:t>吸收</a:t>
              </a:r>
              <a:r>
                <a:rPr lang="zh-CN" altLang="en-US" b="1">
                  <a:solidFill>
                    <a:schemeClr val="tx2"/>
                  </a:solidFill>
                  <a:latin typeface="Times New Roman" pitchFamily="18" charset="0"/>
                  <a:ea typeface="楷体_GB2312" pitchFamily="49" charset="-122"/>
                </a:rPr>
                <a:t>的功率；</a:t>
              </a:r>
            </a:p>
          </p:txBody>
        </p:sp>
        <p:sp>
          <p:nvSpPr>
            <p:cNvPr id="27658" name="Rectangle 11"/>
            <p:cNvSpPr>
              <a:spLocks noChangeArrowheads="1"/>
            </p:cNvSpPr>
            <p:nvPr/>
          </p:nvSpPr>
          <p:spPr bwMode="auto">
            <a:xfrm>
              <a:off x="697" y="3663"/>
              <a:ext cx="44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20000"/>
                </a:lnSpc>
                <a:spcBef>
                  <a:spcPct val="50000"/>
                </a:spcBef>
              </a:pPr>
              <a:r>
                <a:rPr lang="en-US" altLang="zh-CN" b="1">
                  <a:solidFill>
                    <a:schemeClr val="tx2"/>
                  </a:solidFill>
                  <a:latin typeface="Times New Roman" pitchFamily="18" charset="0"/>
                  <a:ea typeface="楷体_GB2312" pitchFamily="49" charset="-122"/>
                </a:rPr>
                <a:t> </a:t>
              </a:r>
              <a:r>
                <a:rPr lang="zh-CN" altLang="en-US" b="1">
                  <a:solidFill>
                    <a:schemeClr val="tx2"/>
                  </a:solidFill>
                  <a:latin typeface="Times New Roman" pitchFamily="18" charset="0"/>
                  <a:ea typeface="楷体_GB2312" pitchFamily="49" charset="-122"/>
                </a:rPr>
                <a:t>当 </a:t>
              </a:r>
              <a:r>
                <a:rPr lang="en-US" altLang="zh-CN" b="1" i="1">
                  <a:solidFill>
                    <a:schemeClr val="tx2"/>
                  </a:solidFill>
                  <a:latin typeface="Times New Roman" pitchFamily="18" charset="0"/>
                  <a:ea typeface="楷体_GB2312" pitchFamily="49" charset="-122"/>
                </a:rPr>
                <a:t>u</a:t>
              </a:r>
              <a:r>
                <a:rPr lang="en-US" altLang="zh-CN" b="1">
                  <a:solidFill>
                    <a:schemeClr val="tx2"/>
                  </a:solidFill>
                  <a:latin typeface="Times New Roman" pitchFamily="18" charset="0"/>
                  <a:ea typeface="楷体_GB2312" pitchFamily="49" charset="-122"/>
                </a:rPr>
                <a:t>,</a:t>
              </a:r>
              <a:r>
                <a:rPr lang="en-US" altLang="zh-CN" b="1" i="1">
                  <a:solidFill>
                    <a:schemeClr val="tx2"/>
                  </a:solidFill>
                  <a:latin typeface="Times New Roman" pitchFamily="18" charset="0"/>
                  <a:ea typeface="楷体_GB2312" pitchFamily="49" charset="-122"/>
                </a:rPr>
                <a:t>i </a:t>
              </a:r>
              <a:r>
                <a:rPr lang="zh-CN" altLang="en-US" b="1">
                  <a:solidFill>
                    <a:schemeClr val="tx2"/>
                  </a:solidFill>
                  <a:latin typeface="Times New Roman" pitchFamily="18" charset="0"/>
                  <a:ea typeface="楷体_GB2312" pitchFamily="49" charset="-122"/>
                </a:rPr>
                <a:t>的</a:t>
              </a:r>
              <a:r>
                <a:rPr lang="zh-CN" altLang="en-US" b="1">
                  <a:solidFill>
                    <a:srgbClr val="FF0000"/>
                  </a:solidFill>
                  <a:latin typeface="Times New Roman" pitchFamily="18" charset="0"/>
                  <a:ea typeface="楷体_GB2312" pitchFamily="49" charset="-122"/>
                </a:rPr>
                <a:t>参考方向相反</a:t>
              </a:r>
              <a:r>
                <a:rPr lang="zh-CN" altLang="en-US" b="1">
                  <a:solidFill>
                    <a:schemeClr val="tx2"/>
                  </a:solidFill>
                  <a:latin typeface="Times New Roman" pitchFamily="18" charset="0"/>
                  <a:ea typeface="楷体_GB2312" pitchFamily="49" charset="-122"/>
                </a:rPr>
                <a:t>时，</a:t>
              </a:r>
              <a:r>
                <a:rPr lang="en-US" altLang="zh-CN" b="1" i="1">
                  <a:solidFill>
                    <a:schemeClr val="tx2"/>
                  </a:solidFill>
                  <a:latin typeface="Times New Roman" pitchFamily="18" charset="0"/>
                  <a:ea typeface="楷体_GB2312" pitchFamily="49" charset="-122"/>
                </a:rPr>
                <a:t>p</a:t>
              </a:r>
              <a:r>
                <a:rPr lang="zh-CN" altLang="en-US" b="1">
                  <a:solidFill>
                    <a:schemeClr val="tx2"/>
                  </a:solidFill>
                  <a:latin typeface="Times New Roman" pitchFamily="18" charset="0"/>
                  <a:ea typeface="楷体_GB2312" pitchFamily="49" charset="-122"/>
                </a:rPr>
                <a:t>表示元件</a:t>
              </a:r>
              <a:r>
                <a:rPr lang="zh-CN" altLang="en-US" b="1">
                  <a:solidFill>
                    <a:srgbClr val="FF0000"/>
                  </a:solidFill>
                  <a:latin typeface="Times New Roman" pitchFamily="18" charset="0"/>
                  <a:ea typeface="楷体_GB2312" pitchFamily="49" charset="-122"/>
                </a:rPr>
                <a:t>发出</a:t>
              </a:r>
              <a:r>
                <a:rPr lang="zh-CN" altLang="en-US" b="1">
                  <a:solidFill>
                    <a:schemeClr val="tx2"/>
                  </a:solidFill>
                  <a:latin typeface="Times New Roman" pitchFamily="18" charset="0"/>
                  <a:ea typeface="楷体_GB2312" pitchFamily="49" charset="-122"/>
                </a:rPr>
                <a:t>的功率。</a:t>
              </a:r>
            </a:p>
          </p:txBody>
        </p:sp>
      </p:grpSp>
      <p:sp>
        <p:nvSpPr>
          <p:cNvPr id="10" name="Text Box 4"/>
          <p:cNvSpPr txBox="1">
            <a:spLocks noChangeArrowheads="1"/>
          </p:cNvSpPr>
          <p:nvPr/>
        </p:nvSpPr>
        <p:spPr bwMode="auto">
          <a:xfrm>
            <a:off x="446088" y="620713"/>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rPr>
              <a:t>2.</a:t>
            </a:r>
            <a:r>
              <a:rPr lang="zh-CN" altLang="en-US" b="1">
                <a:solidFill>
                  <a:schemeClr val="tx2"/>
                </a:solidFill>
                <a:latin typeface="Times New Roman" pitchFamily="18" charset="0"/>
                <a:ea typeface="楷体_GB2312" pitchFamily="49" charset="-122"/>
              </a:rPr>
              <a:t>电功率</a:t>
            </a:r>
          </a:p>
        </p:txBody>
      </p:sp>
      <p:graphicFrame>
        <p:nvGraphicFramePr>
          <p:cNvPr id="59" name="Object 1"/>
          <p:cNvGraphicFramePr>
            <a:graphicFrameLocks noChangeAspect="1"/>
          </p:cNvGraphicFramePr>
          <p:nvPr/>
        </p:nvGraphicFramePr>
        <p:xfrm>
          <a:off x="1427163" y="1711325"/>
          <a:ext cx="5053012" cy="1184275"/>
        </p:xfrm>
        <a:graphic>
          <a:graphicData uri="http://schemas.openxmlformats.org/presentationml/2006/ole">
            <mc:AlternateContent xmlns:mc="http://schemas.openxmlformats.org/markup-compatibility/2006">
              <mc:Choice xmlns:v="urn:schemas-microsoft-com:vml" Requires="v">
                <p:oleObj spid="_x0000_s27663" name="Equation" r:id="rId3" imgW="1663700" imgH="419100" progId="Equation.DSMT4">
                  <p:embed/>
                </p:oleObj>
              </mc:Choice>
              <mc:Fallback>
                <p:oleObj name="Equation" r:id="rId3" imgW="16637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163" y="1711325"/>
                        <a:ext cx="505301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
          <p:cNvGraphicFramePr>
            <a:graphicFrameLocks noChangeAspect="1"/>
          </p:cNvGraphicFramePr>
          <p:nvPr/>
        </p:nvGraphicFramePr>
        <p:xfrm>
          <a:off x="1511300" y="2862263"/>
          <a:ext cx="4140200" cy="1220787"/>
        </p:xfrm>
        <a:graphic>
          <a:graphicData uri="http://schemas.openxmlformats.org/presentationml/2006/ole">
            <mc:AlternateContent xmlns:mc="http://schemas.openxmlformats.org/markup-compatibility/2006">
              <mc:Choice xmlns:v="urn:schemas-microsoft-com:vml" Requires="v">
                <p:oleObj spid="_x0000_s27664" name="Equation" r:id="rId5" imgW="1320227" imgH="418918" progId="Equation.DSMT4">
                  <p:embed/>
                </p:oleObj>
              </mc:Choice>
              <mc:Fallback>
                <p:oleObj name="Equation" r:id="rId5" imgW="1320227" imgH="418918"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2862263"/>
                        <a:ext cx="41402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Effect transition="in" filter="dissolve">
                                      <p:cBhvr>
                                        <p:cTn id="13" dur="500"/>
                                        <p:tgtEl>
                                          <p:spTgt spid="378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dissolve">
                                      <p:cBhvr>
                                        <p:cTn id="18" dur="500"/>
                                        <p:tgtEl>
                                          <p:spTgt spid="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894"/>
                                        </p:tgtEl>
                                        <p:attrNameLst>
                                          <p:attrName>style.visibility</p:attrName>
                                        </p:attrNameLst>
                                      </p:cBhvr>
                                      <p:to>
                                        <p:strVal val="visible"/>
                                      </p:to>
                                    </p:set>
                                    <p:animEffect transition="in" filter="dissolve">
                                      <p:cBhvr>
                                        <p:cTn id="28" dur="500"/>
                                        <p:tgtEl>
                                          <p:spTgt spid="378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7896"/>
                                        </p:tgtEl>
                                        <p:attrNameLst>
                                          <p:attrName>style.visibility</p:attrName>
                                        </p:attrNameLst>
                                      </p:cBhvr>
                                      <p:to>
                                        <p:strVal val="visible"/>
                                      </p:to>
                                    </p:set>
                                    <p:animEffect transition="in" filter="dissolve">
                                      <p:cBhvr>
                                        <p:cTn id="33" dur="500"/>
                                        <p:tgtEl>
                                          <p:spTgt spid="37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0-#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4" grpId="0"/>
      <p:bldP spid="37896" grpId="0"/>
      <p:bldP spid="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82600" y="657225"/>
            <a:ext cx="801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功率的计算和判断</a:t>
            </a:r>
          </a:p>
        </p:txBody>
      </p:sp>
      <p:grpSp>
        <p:nvGrpSpPr>
          <p:cNvPr id="2" name="组合 30"/>
          <p:cNvGrpSpPr>
            <a:grpSpLocks/>
          </p:cNvGrpSpPr>
          <p:nvPr/>
        </p:nvGrpSpPr>
        <p:grpSpPr bwMode="auto">
          <a:xfrm>
            <a:off x="582613" y="1187450"/>
            <a:ext cx="5230812" cy="1041400"/>
            <a:chOff x="582613" y="946116"/>
            <a:chExt cx="5230829" cy="1041408"/>
          </a:xfrm>
        </p:grpSpPr>
        <p:sp>
          <p:nvSpPr>
            <p:cNvPr id="28705" name="Text Box 3"/>
            <p:cNvSpPr txBox="1">
              <a:spLocks noChangeArrowheads="1"/>
            </p:cNvSpPr>
            <p:nvPr/>
          </p:nvSpPr>
          <p:spPr bwMode="auto">
            <a:xfrm>
              <a:off x="582613" y="946116"/>
              <a:ext cx="3810012" cy="45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(1)</a:t>
              </a:r>
              <a:r>
                <a:rPr lang="en-US" altLang="zh-CN" b="1" i="1">
                  <a:latin typeface="Times New Roman" pitchFamily="18" charset="0"/>
                  <a:ea typeface="楷体_GB2312" pitchFamily="49" charset="-122"/>
                </a:rPr>
                <a:t>u</a:t>
              </a:r>
              <a:r>
                <a:rPr lang="en-US" altLang="zh-CN" b="1">
                  <a:latin typeface="Times New Roman" pitchFamily="18" charset="0"/>
                  <a:ea typeface="楷体_GB2312" pitchFamily="49" charset="-122"/>
                </a:rPr>
                <a:t>, </a:t>
              </a:r>
              <a:r>
                <a:rPr lang="en-US" altLang="zh-CN" b="1" i="1">
                  <a:latin typeface="Times New Roman" pitchFamily="18" charset="0"/>
                  <a:ea typeface="楷体_GB2312" pitchFamily="49" charset="-122"/>
                </a:rPr>
                <a:t>i</a:t>
              </a:r>
              <a:r>
                <a:rPr lang="en-US" altLang="zh-CN" b="1">
                  <a:latin typeface="Times New Roman" pitchFamily="18" charset="0"/>
                  <a:ea typeface="楷体_GB2312" pitchFamily="49" charset="-122"/>
                </a:rPr>
                <a:t> </a:t>
              </a:r>
              <a:r>
                <a:rPr lang="zh-CN" altLang="zh-CN" b="1">
                  <a:latin typeface="Times New Roman" pitchFamily="18" charset="0"/>
                  <a:ea typeface="楷体_GB2312" pitchFamily="49" charset="-122"/>
                </a:rPr>
                <a:t>关联参考方向</a:t>
              </a:r>
              <a:endParaRPr lang="zh-CN" altLang="en-US" b="1">
                <a:latin typeface="Times New Roman" pitchFamily="18" charset="0"/>
                <a:ea typeface="楷体_GB2312" pitchFamily="49" charset="-122"/>
              </a:endParaRPr>
            </a:p>
          </p:txBody>
        </p:sp>
        <p:sp>
          <p:nvSpPr>
            <p:cNvPr id="28706" name="Text Box 4"/>
            <p:cNvSpPr txBox="1">
              <a:spLocks noChangeArrowheads="1"/>
            </p:cNvSpPr>
            <p:nvPr/>
          </p:nvSpPr>
          <p:spPr bwMode="auto">
            <a:xfrm>
              <a:off x="1165242" y="1530324"/>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000000"/>
                  </a:solidFill>
                  <a:latin typeface="Times New Roman" pitchFamily="18" charset="0"/>
                  <a:ea typeface="楷体_GB2312" pitchFamily="49" charset="-122"/>
                </a:rPr>
                <a:t>p </a:t>
              </a:r>
              <a:r>
                <a:rPr lang="en-US" altLang="zh-CN" b="1">
                  <a:solidFill>
                    <a:srgbClr val="000000"/>
                  </a:solidFill>
                  <a:latin typeface="Times New Roman" pitchFamily="18" charset="0"/>
                  <a:ea typeface="楷体_GB2312" pitchFamily="49" charset="-122"/>
                </a:rPr>
                <a:t>= </a:t>
              </a:r>
              <a:r>
                <a:rPr lang="en-US" altLang="zh-CN" b="1" i="1">
                  <a:solidFill>
                    <a:srgbClr val="000000"/>
                  </a:solidFill>
                  <a:latin typeface="Times New Roman" pitchFamily="18" charset="0"/>
                  <a:ea typeface="楷体_GB2312" pitchFamily="49" charset="-122"/>
                </a:rPr>
                <a:t>ui</a:t>
              </a:r>
              <a:r>
                <a:rPr lang="en-US" altLang="zh-CN" b="1">
                  <a:solidFill>
                    <a:srgbClr val="000000"/>
                  </a:solidFill>
                  <a:latin typeface="Times New Roman" pitchFamily="18" charset="0"/>
                  <a:ea typeface="楷体_GB2312" pitchFamily="49" charset="-122"/>
                </a:rPr>
                <a:t>   </a:t>
              </a:r>
              <a:r>
                <a:rPr lang="zh-CN" altLang="zh-CN" b="1">
                  <a:solidFill>
                    <a:srgbClr val="000000"/>
                  </a:solidFill>
                  <a:latin typeface="Times New Roman" pitchFamily="18" charset="0"/>
                  <a:ea typeface="楷体_GB2312" pitchFamily="49" charset="-122"/>
                </a:rPr>
                <a:t>表示元件</a:t>
              </a:r>
              <a:r>
                <a:rPr lang="zh-CN" altLang="zh-CN" b="1">
                  <a:latin typeface="Times New Roman" pitchFamily="18" charset="0"/>
                  <a:ea typeface="楷体_GB2312" pitchFamily="49" charset="-122"/>
                </a:rPr>
                <a:t>吸收</a:t>
              </a:r>
              <a:r>
                <a:rPr lang="zh-CN" altLang="zh-CN" b="1">
                  <a:solidFill>
                    <a:srgbClr val="000000"/>
                  </a:solidFill>
                  <a:latin typeface="Times New Roman" pitchFamily="18" charset="0"/>
                  <a:ea typeface="楷体_GB2312" pitchFamily="49" charset="-122"/>
                </a:rPr>
                <a:t>的功率</a:t>
              </a:r>
              <a:endParaRPr lang="zh-CN" altLang="en-US" b="1">
                <a:solidFill>
                  <a:srgbClr val="000000"/>
                </a:solidFill>
                <a:latin typeface="Times New Roman" pitchFamily="18" charset="0"/>
                <a:ea typeface="楷体_GB2312" pitchFamily="49" charset="-122"/>
              </a:endParaRPr>
            </a:p>
          </p:txBody>
        </p:sp>
      </p:grpSp>
      <p:grpSp>
        <p:nvGrpSpPr>
          <p:cNvPr id="3" name="组合 32"/>
          <p:cNvGrpSpPr>
            <a:grpSpLocks/>
          </p:cNvGrpSpPr>
          <p:nvPr/>
        </p:nvGrpSpPr>
        <p:grpSpPr bwMode="auto">
          <a:xfrm>
            <a:off x="1249363" y="2576513"/>
            <a:ext cx="4419600" cy="1066800"/>
            <a:chOff x="1249317" y="2335213"/>
            <a:chExt cx="4419600" cy="1066800"/>
          </a:xfrm>
        </p:grpSpPr>
        <p:sp>
          <p:nvSpPr>
            <p:cNvPr id="28703" name="Text Box 5"/>
            <p:cNvSpPr txBox="1">
              <a:spLocks noChangeArrowheads="1"/>
            </p:cNvSpPr>
            <p:nvPr/>
          </p:nvSpPr>
          <p:spPr bwMode="auto">
            <a:xfrm>
              <a:off x="1249317" y="233521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P</a:t>
              </a:r>
              <a:r>
                <a:rPr lang="en-US" altLang="zh-CN" b="1">
                  <a:solidFill>
                    <a:schemeClr val="tx2"/>
                  </a:solidFill>
                  <a:latin typeface="Times New Roman" pitchFamily="18" charset="0"/>
                  <a:ea typeface="楷体_GB2312" pitchFamily="49" charset="-122"/>
                </a:rPr>
                <a:t>&gt;0   </a:t>
              </a:r>
              <a:r>
                <a:rPr lang="zh-CN" altLang="en-US" b="1">
                  <a:solidFill>
                    <a:schemeClr val="tx2"/>
                  </a:solidFill>
                  <a:latin typeface="Times New Roman" pitchFamily="18" charset="0"/>
                  <a:ea typeface="楷体_GB2312" pitchFamily="49" charset="-122"/>
                </a:rPr>
                <a:t>吸收正功率    </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吸收</a:t>
              </a:r>
              <a:r>
                <a:rPr lang="en-US" altLang="zh-CN" b="1">
                  <a:solidFill>
                    <a:schemeClr val="tx2"/>
                  </a:solidFill>
                  <a:latin typeface="Times New Roman" pitchFamily="18" charset="0"/>
                  <a:ea typeface="楷体_GB2312" pitchFamily="49" charset="-122"/>
                </a:rPr>
                <a:t>)</a:t>
              </a:r>
            </a:p>
          </p:txBody>
        </p:sp>
        <p:sp>
          <p:nvSpPr>
            <p:cNvPr id="28704" name="Text Box 6"/>
            <p:cNvSpPr txBox="1">
              <a:spLocks noChangeArrowheads="1"/>
            </p:cNvSpPr>
            <p:nvPr/>
          </p:nvSpPr>
          <p:spPr bwMode="auto">
            <a:xfrm>
              <a:off x="1249317" y="294481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P</a:t>
              </a:r>
              <a:r>
                <a:rPr lang="en-US" altLang="zh-CN" b="1">
                  <a:solidFill>
                    <a:schemeClr val="tx2"/>
                  </a:solidFill>
                  <a:latin typeface="Times New Roman" pitchFamily="18" charset="0"/>
                  <a:ea typeface="楷体_GB2312" pitchFamily="49" charset="-122"/>
                </a:rPr>
                <a:t>&lt;0   </a:t>
              </a:r>
              <a:r>
                <a:rPr lang="zh-CN" altLang="en-US" b="1">
                  <a:solidFill>
                    <a:schemeClr val="tx2"/>
                  </a:solidFill>
                  <a:latin typeface="Times New Roman" pitchFamily="18" charset="0"/>
                  <a:ea typeface="楷体_GB2312" pitchFamily="49" charset="-122"/>
                </a:rPr>
                <a:t>吸收负功率    </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发出</a:t>
              </a:r>
              <a:r>
                <a:rPr lang="en-US" altLang="zh-CN" b="1">
                  <a:solidFill>
                    <a:schemeClr val="tx2"/>
                  </a:solidFill>
                  <a:latin typeface="Times New Roman" pitchFamily="18" charset="0"/>
                  <a:ea typeface="楷体_GB2312" pitchFamily="49" charset="-122"/>
                </a:rPr>
                <a:t>)</a:t>
              </a:r>
            </a:p>
          </p:txBody>
        </p:sp>
      </p:grpSp>
      <p:grpSp>
        <p:nvGrpSpPr>
          <p:cNvPr id="4" name="组合 33"/>
          <p:cNvGrpSpPr>
            <a:grpSpLocks/>
          </p:cNvGrpSpPr>
          <p:nvPr/>
        </p:nvGrpSpPr>
        <p:grpSpPr bwMode="auto">
          <a:xfrm>
            <a:off x="1384300" y="5349875"/>
            <a:ext cx="4419600" cy="1041400"/>
            <a:chOff x="1384320" y="5016528"/>
            <a:chExt cx="4419600" cy="1041408"/>
          </a:xfrm>
        </p:grpSpPr>
        <p:sp>
          <p:nvSpPr>
            <p:cNvPr id="28701" name="Text Box 19"/>
            <p:cNvSpPr txBox="1">
              <a:spLocks noChangeArrowheads="1"/>
            </p:cNvSpPr>
            <p:nvPr/>
          </p:nvSpPr>
          <p:spPr bwMode="auto">
            <a:xfrm>
              <a:off x="1384320" y="501652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P</a:t>
              </a:r>
              <a:r>
                <a:rPr lang="en-US" altLang="zh-CN" b="1">
                  <a:solidFill>
                    <a:schemeClr val="tx2"/>
                  </a:solidFill>
                  <a:latin typeface="Times New Roman" pitchFamily="18" charset="0"/>
                  <a:ea typeface="楷体_GB2312" pitchFamily="49" charset="-122"/>
                </a:rPr>
                <a:t>&gt;0   </a:t>
              </a:r>
              <a:r>
                <a:rPr lang="zh-CN" altLang="en-US" b="1">
                  <a:solidFill>
                    <a:schemeClr val="tx2"/>
                  </a:solidFill>
                  <a:latin typeface="Times New Roman" pitchFamily="18" charset="0"/>
                  <a:ea typeface="楷体_GB2312" pitchFamily="49" charset="-122"/>
                </a:rPr>
                <a:t>发出正功率    </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发出</a:t>
              </a:r>
              <a:r>
                <a:rPr lang="en-US" altLang="zh-CN" b="1">
                  <a:solidFill>
                    <a:schemeClr val="tx2"/>
                  </a:solidFill>
                  <a:latin typeface="Times New Roman" pitchFamily="18" charset="0"/>
                  <a:ea typeface="楷体_GB2312" pitchFamily="49" charset="-122"/>
                </a:rPr>
                <a:t>)</a:t>
              </a:r>
            </a:p>
          </p:txBody>
        </p:sp>
        <p:sp>
          <p:nvSpPr>
            <p:cNvPr id="28702" name="Text Box 20"/>
            <p:cNvSpPr txBox="1">
              <a:spLocks noChangeArrowheads="1"/>
            </p:cNvSpPr>
            <p:nvPr/>
          </p:nvSpPr>
          <p:spPr bwMode="auto">
            <a:xfrm>
              <a:off x="1384320" y="5600736"/>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P</a:t>
              </a:r>
              <a:r>
                <a:rPr lang="en-US" altLang="zh-CN" b="1">
                  <a:solidFill>
                    <a:schemeClr val="tx2"/>
                  </a:solidFill>
                  <a:latin typeface="Times New Roman" pitchFamily="18" charset="0"/>
                  <a:ea typeface="楷体_GB2312" pitchFamily="49" charset="-122"/>
                </a:rPr>
                <a:t>&lt;0   </a:t>
              </a:r>
              <a:r>
                <a:rPr lang="zh-CN" altLang="en-US" b="1">
                  <a:solidFill>
                    <a:schemeClr val="tx2"/>
                  </a:solidFill>
                  <a:latin typeface="Times New Roman" pitchFamily="18" charset="0"/>
                  <a:ea typeface="楷体_GB2312" pitchFamily="49" charset="-122"/>
                </a:rPr>
                <a:t>发出负功率    </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吸收</a:t>
              </a:r>
              <a:r>
                <a:rPr lang="en-US" altLang="zh-CN" b="1">
                  <a:solidFill>
                    <a:schemeClr val="tx2"/>
                  </a:solidFill>
                  <a:latin typeface="Times New Roman" pitchFamily="18" charset="0"/>
                  <a:ea typeface="楷体_GB2312" pitchFamily="49" charset="-122"/>
                </a:rPr>
                <a:t>)</a:t>
              </a:r>
            </a:p>
          </p:txBody>
        </p:sp>
      </p:grpSp>
      <p:grpSp>
        <p:nvGrpSpPr>
          <p:cNvPr id="5" name="组合 31"/>
          <p:cNvGrpSpPr>
            <a:grpSpLocks/>
          </p:cNvGrpSpPr>
          <p:nvPr/>
        </p:nvGrpSpPr>
        <p:grpSpPr bwMode="auto">
          <a:xfrm>
            <a:off x="762000" y="4110038"/>
            <a:ext cx="5270500" cy="1003300"/>
            <a:chOff x="762000" y="3868773"/>
            <a:chExt cx="5270520" cy="1003278"/>
          </a:xfrm>
        </p:grpSpPr>
        <p:sp>
          <p:nvSpPr>
            <p:cNvPr id="28699" name="Text Box 18"/>
            <p:cNvSpPr txBox="1">
              <a:spLocks noChangeArrowheads="1"/>
            </p:cNvSpPr>
            <p:nvPr/>
          </p:nvSpPr>
          <p:spPr bwMode="auto">
            <a:xfrm>
              <a:off x="1384320" y="4414851"/>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000000"/>
                  </a:solidFill>
                  <a:latin typeface="Times New Roman" pitchFamily="18" charset="0"/>
                  <a:ea typeface="楷体_GB2312" pitchFamily="49" charset="-122"/>
                </a:rPr>
                <a:t>p </a:t>
              </a:r>
              <a:r>
                <a:rPr lang="en-US" altLang="zh-CN" b="1">
                  <a:solidFill>
                    <a:srgbClr val="000000"/>
                  </a:solidFill>
                  <a:latin typeface="Times New Roman" pitchFamily="18" charset="0"/>
                  <a:ea typeface="楷体_GB2312" pitchFamily="49" charset="-122"/>
                </a:rPr>
                <a:t>= </a:t>
              </a:r>
              <a:r>
                <a:rPr lang="en-US" altLang="zh-CN" b="1" i="1">
                  <a:solidFill>
                    <a:srgbClr val="000000"/>
                  </a:solidFill>
                  <a:latin typeface="Times New Roman" pitchFamily="18" charset="0"/>
                  <a:ea typeface="楷体_GB2312" pitchFamily="49" charset="-122"/>
                </a:rPr>
                <a:t>ui</a:t>
              </a:r>
              <a:r>
                <a:rPr lang="en-US" altLang="zh-CN" b="1">
                  <a:solidFill>
                    <a:srgbClr val="000000"/>
                  </a:solidFill>
                  <a:latin typeface="Times New Roman" pitchFamily="18" charset="0"/>
                  <a:ea typeface="楷体_GB2312" pitchFamily="49" charset="-122"/>
                </a:rPr>
                <a:t>   </a:t>
              </a:r>
              <a:r>
                <a:rPr lang="zh-CN" altLang="zh-CN" b="1">
                  <a:solidFill>
                    <a:srgbClr val="000000"/>
                  </a:solidFill>
                  <a:latin typeface="Times New Roman" pitchFamily="18" charset="0"/>
                  <a:ea typeface="楷体_GB2312" pitchFamily="49" charset="-122"/>
                </a:rPr>
                <a:t>表示元件</a:t>
              </a:r>
              <a:r>
                <a:rPr lang="zh-CN" altLang="zh-CN" b="1">
                  <a:latin typeface="Times New Roman" pitchFamily="18" charset="0"/>
                  <a:ea typeface="楷体_GB2312" pitchFamily="49" charset="-122"/>
                </a:rPr>
                <a:t>发出</a:t>
              </a:r>
              <a:r>
                <a:rPr lang="zh-CN" altLang="zh-CN" b="1">
                  <a:solidFill>
                    <a:srgbClr val="000000"/>
                  </a:solidFill>
                  <a:latin typeface="Times New Roman" pitchFamily="18" charset="0"/>
                  <a:ea typeface="楷体_GB2312" pitchFamily="49" charset="-122"/>
                </a:rPr>
                <a:t>的功率</a:t>
              </a:r>
              <a:endParaRPr lang="zh-CN" altLang="en-US" b="1">
                <a:solidFill>
                  <a:srgbClr val="000000"/>
                </a:solidFill>
                <a:latin typeface="Times New Roman" pitchFamily="18" charset="0"/>
                <a:ea typeface="楷体_GB2312" pitchFamily="49" charset="-122"/>
              </a:endParaRPr>
            </a:p>
          </p:txBody>
        </p:sp>
        <p:sp>
          <p:nvSpPr>
            <p:cNvPr id="28700" name="Text Box 32"/>
            <p:cNvSpPr txBox="1">
              <a:spLocks noChangeArrowheads="1"/>
            </p:cNvSpPr>
            <p:nvPr/>
          </p:nvSpPr>
          <p:spPr bwMode="auto">
            <a:xfrm>
              <a:off x="762000" y="3868773"/>
              <a:ext cx="3810014" cy="4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rPr>
                <a:t>(2)</a:t>
              </a:r>
              <a:r>
                <a:rPr lang="en-US" altLang="zh-CN" b="1" i="1">
                  <a:latin typeface="Times New Roman" pitchFamily="18" charset="0"/>
                  <a:ea typeface="楷体_GB2312" pitchFamily="49" charset="-122"/>
                </a:rPr>
                <a:t>u</a:t>
              </a:r>
              <a:r>
                <a:rPr lang="en-US" altLang="zh-CN" b="1">
                  <a:latin typeface="Times New Roman" pitchFamily="18" charset="0"/>
                  <a:ea typeface="楷体_GB2312" pitchFamily="49" charset="-122"/>
                </a:rPr>
                <a:t>, </a:t>
              </a:r>
              <a:r>
                <a:rPr lang="en-US" altLang="zh-CN" b="1" i="1">
                  <a:latin typeface="Times New Roman" pitchFamily="18" charset="0"/>
                  <a:ea typeface="楷体_GB2312" pitchFamily="49" charset="-122"/>
                </a:rPr>
                <a:t>i</a:t>
              </a:r>
              <a:r>
                <a:rPr lang="en-US" altLang="zh-CN" b="1">
                  <a:latin typeface="Times New Roman" pitchFamily="18" charset="0"/>
                  <a:ea typeface="楷体_GB2312" pitchFamily="49" charset="-122"/>
                </a:rPr>
                <a:t> </a:t>
              </a:r>
              <a:r>
                <a:rPr lang="zh-CN" altLang="en-US" b="1">
                  <a:latin typeface="Times New Roman" pitchFamily="18" charset="0"/>
                  <a:ea typeface="楷体_GB2312" pitchFamily="49" charset="-122"/>
                </a:rPr>
                <a:t>非</a:t>
              </a:r>
              <a:r>
                <a:rPr lang="zh-CN" altLang="zh-CN" b="1">
                  <a:latin typeface="Times New Roman" pitchFamily="18" charset="0"/>
                  <a:ea typeface="楷体_GB2312" pitchFamily="49" charset="-122"/>
                </a:rPr>
                <a:t>关联参考方向</a:t>
              </a:r>
              <a:endParaRPr lang="zh-CN" altLang="en-US" b="1">
                <a:latin typeface="Times New Roman" pitchFamily="18" charset="0"/>
                <a:ea typeface="楷体_GB2312" pitchFamily="49" charset="-122"/>
              </a:endParaRPr>
            </a:p>
          </p:txBody>
        </p:sp>
      </p:grpSp>
      <p:grpSp>
        <p:nvGrpSpPr>
          <p:cNvPr id="6" name="组合 67"/>
          <p:cNvGrpSpPr>
            <a:grpSpLocks/>
          </p:cNvGrpSpPr>
          <p:nvPr/>
        </p:nvGrpSpPr>
        <p:grpSpPr bwMode="auto">
          <a:xfrm>
            <a:off x="6142038" y="3990975"/>
            <a:ext cx="1652587" cy="2563813"/>
            <a:chOff x="6142059" y="3749686"/>
            <a:chExt cx="1652942" cy="2563841"/>
          </a:xfrm>
        </p:grpSpPr>
        <p:cxnSp>
          <p:nvCxnSpPr>
            <p:cNvPr id="28690" name="直接连接符 51"/>
            <p:cNvCxnSpPr>
              <a:cxnSpLocks noChangeShapeType="1"/>
            </p:cNvCxnSpPr>
            <p:nvPr/>
          </p:nvCxnSpPr>
          <p:spPr bwMode="auto">
            <a:xfrm rot="5400000">
              <a:off x="5923775" y="5034778"/>
              <a:ext cx="2044728"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8691" name="Text Box 16"/>
            <p:cNvSpPr txBox="1">
              <a:spLocks noChangeArrowheads="1"/>
            </p:cNvSpPr>
            <p:nvPr/>
          </p:nvSpPr>
          <p:spPr bwMode="auto">
            <a:xfrm>
              <a:off x="7310475" y="4013208"/>
              <a:ext cx="484526" cy="51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28692" name="Text Box 17"/>
            <p:cNvSpPr txBox="1">
              <a:spLocks noChangeArrowheads="1"/>
            </p:cNvSpPr>
            <p:nvPr/>
          </p:nvSpPr>
          <p:spPr bwMode="auto">
            <a:xfrm>
              <a:off x="6142059" y="4772105"/>
              <a:ext cx="634629" cy="51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sp>
          <p:nvSpPr>
            <p:cNvPr id="28693" name="Text Box 10"/>
            <p:cNvSpPr txBox="1">
              <a:spLocks noChangeArrowheads="1"/>
            </p:cNvSpPr>
            <p:nvPr/>
          </p:nvSpPr>
          <p:spPr bwMode="auto">
            <a:xfrm>
              <a:off x="6226206" y="3749686"/>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28694" name="Oval 20"/>
            <p:cNvSpPr>
              <a:spLocks noChangeArrowheads="1"/>
            </p:cNvSpPr>
            <p:nvPr/>
          </p:nvSpPr>
          <p:spPr bwMode="auto">
            <a:xfrm>
              <a:off x="6908832" y="3940182"/>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8695" name="Oval 21"/>
            <p:cNvSpPr>
              <a:spLocks noChangeArrowheads="1"/>
            </p:cNvSpPr>
            <p:nvPr/>
          </p:nvSpPr>
          <p:spPr bwMode="auto">
            <a:xfrm>
              <a:off x="6908832" y="6059524"/>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8696" name="Rectangle 21"/>
            <p:cNvSpPr>
              <a:spLocks noChangeArrowheads="1"/>
            </p:cNvSpPr>
            <p:nvPr/>
          </p:nvSpPr>
          <p:spPr bwMode="auto">
            <a:xfrm rot="5400000">
              <a:off x="6653241" y="4706955"/>
              <a:ext cx="620721" cy="620720"/>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28697" name="Text Box 11"/>
            <p:cNvSpPr txBox="1">
              <a:spLocks noChangeArrowheads="1"/>
            </p:cNvSpPr>
            <p:nvPr/>
          </p:nvSpPr>
          <p:spPr bwMode="auto">
            <a:xfrm>
              <a:off x="6297968" y="5794414"/>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cxnSp>
          <p:nvCxnSpPr>
            <p:cNvPr id="28698" name="直接箭头连接符 63"/>
            <p:cNvCxnSpPr>
              <a:cxnSpLocks noChangeShapeType="1"/>
            </p:cNvCxnSpPr>
            <p:nvPr/>
          </p:nvCxnSpPr>
          <p:spPr bwMode="auto">
            <a:xfrm rot="5400000" flipH="1" flipV="1">
              <a:off x="7027434" y="4260074"/>
              <a:ext cx="511182"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7" name="组合 68"/>
          <p:cNvGrpSpPr>
            <a:grpSpLocks/>
          </p:cNvGrpSpPr>
          <p:nvPr/>
        </p:nvGrpSpPr>
        <p:grpSpPr bwMode="auto">
          <a:xfrm>
            <a:off x="6132513" y="1106488"/>
            <a:ext cx="1652587" cy="2600325"/>
            <a:chOff x="6132202" y="865159"/>
            <a:chExt cx="1652942" cy="2600354"/>
          </a:xfrm>
        </p:grpSpPr>
        <p:cxnSp>
          <p:nvCxnSpPr>
            <p:cNvPr id="28681" name="直接连接符 48"/>
            <p:cNvCxnSpPr>
              <a:cxnSpLocks noChangeShapeType="1"/>
            </p:cNvCxnSpPr>
            <p:nvPr/>
          </p:nvCxnSpPr>
          <p:spPr bwMode="auto">
            <a:xfrm rot="5400000">
              <a:off x="5913918" y="2150251"/>
              <a:ext cx="2044728"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8682" name="Text Box 16"/>
            <p:cNvSpPr txBox="1">
              <a:spLocks noChangeArrowheads="1"/>
            </p:cNvSpPr>
            <p:nvPr/>
          </p:nvSpPr>
          <p:spPr bwMode="auto">
            <a:xfrm>
              <a:off x="7300618" y="1128681"/>
              <a:ext cx="484526" cy="51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28683" name="Text Box 17"/>
            <p:cNvSpPr txBox="1">
              <a:spLocks noChangeArrowheads="1"/>
            </p:cNvSpPr>
            <p:nvPr/>
          </p:nvSpPr>
          <p:spPr bwMode="auto">
            <a:xfrm>
              <a:off x="6132202" y="1887578"/>
              <a:ext cx="634629" cy="51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sp>
          <p:nvSpPr>
            <p:cNvPr id="28684" name="Text Box 10"/>
            <p:cNvSpPr txBox="1">
              <a:spLocks noChangeArrowheads="1"/>
            </p:cNvSpPr>
            <p:nvPr/>
          </p:nvSpPr>
          <p:spPr bwMode="auto">
            <a:xfrm>
              <a:off x="6216349" y="865159"/>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28685" name="Text Box 11"/>
            <p:cNvSpPr txBox="1">
              <a:spLocks noChangeArrowheads="1"/>
            </p:cNvSpPr>
            <p:nvPr/>
          </p:nvSpPr>
          <p:spPr bwMode="auto">
            <a:xfrm>
              <a:off x="6287800" y="2946400"/>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sp>
          <p:nvSpPr>
            <p:cNvPr id="28686" name="Oval 20"/>
            <p:cNvSpPr>
              <a:spLocks noChangeArrowheads="1"/>
            </p:cNvSpPr>
            <p:nvPr/>
          </p:nvSpPr>
          <p:spPr bwMode="auto">
            <a:xfrm>
              <a:off x="6898975" y="1055655"/>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28687" name="Oval 21"/>
            <p:cNvSpPr>
              <a:spLocks noChangeArrowheads="1"/>
            </p:cNvSpPr>
            <p:nvPr/>
          </p:nvSpPr>
          <p:spPr bwMode="auto">
            <a:xfrm>
              <a:off x="6898975" y="3174997"/>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cxnSp>
          <p:nvCxnSpPr>
            <p:cNvPr id="28688" name="直接箭头连接符 50"/>
            <p:cNvCxnSpPr>
              <a:cxnSpLocks noChangeShapeType="1"/>
            </p:cNvCxnSpPr>
            <p:nvPr/>
          </p:nvCxnSpPr>
          <p:spPr bwMode="auto">
            <a:xfrm rot="5400000">
              <a:off x="6991052" y="1401735"/>
              <a:ext cx="547695"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9" name="Rectangle 21"/>
            <p:cNvSpPr>
              <a:spLocks noChangeArrowheads="1"/>
            </p:cNvSpPr>
            <p:nvPr/>
          </p:nvSpPr>
          <p:spPr bwMode="auto">
            <a:xfrm rot="5400000">
              <a:off x="6653241" y="1895454"/>
              <a:ext cx="620721" cy="620720"/>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dissolve">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5"/>
          <p:cNvSpPr txBox="1">
            <a:spLocks noChangeArrowheads="1"/>
          </p:cNvSpPr>
          <p:nvPr/>
        </p:nvSpPr>
        <p:spPr bwMode="auto">
          <a:xfrm>
            <a:off x="395288" y="692150"/>
            <a:ext cx="8337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rgbClr val="000000"/>
                </a:solidFill>
                <a:latin typeface="Times New Roman" pitchFamily="18" charset="0"/>
                <a:ea typeface="楷体_GB2312" pitchFamily="49" charset="-122"/>
              </a:rPr>
              <a:t>例：</a:t>
            </a:r>
            <a:r>
              <a:rPr lang="en-US" altLang="zh-CN" b="1" i="1">
                <a:solidFill>
                  <a:srgbClr val="000000"/>
                </a:solidFill>
                <a:latin typeface="Times New Roman" pitchFamily="18" charset="0"/>
                <a:ea typeface="楷体_GB2312" pitchFamily="49" charset="-122"/>
              </a:rPr>
              <a:t>U</a:t>
            </a:r>
            <a:r>
              <a:rPr lang="en-US" altLang="zh-CN" b="1" baseline="-25000">
                <a:solidFill>
                  <a:srgbClr val="000000"/>
                </a:solidFill>
                <a:latin typeface="Times New Roman" pitchFamily="18" charset="0"/>
                <a:ea typeface="楷体_GB2312" pitchFamily="49" charset="-122"/>
              </a:rPr>
              <a:t>1</a:t>
            </a:r>
            <a:r>
              <a:rPr lang="en-US" altLang="zh-CN" b="1">
                <a:solidFill>
                  <a:srgbClr val="000000"/>
                </a:solidFill>
                <a:latin typeface="Times New Roman" pitchFamily="18" charset="0"/>
                <a:ea typeface="楷体_GB2312" pitchFamily="49" charset="-122"/>
              </a:rPr>
              <a:t>=10V</a:t>
            </a:r>
            <a:r>
              <a:rPr lang="zh-CN" altLang="en-US" b="1">
                <a:solidFill>
                  <a:srgbClr val="000000"/>
                </a:solidFill>
                <a:latin typeface="Times New Roman" pitchFamily="18" charset="0"/>
                <a:ea typeface="楷体_GB2312" pitchFamily="49" charset="-122"/>
              </a:rPr>
              <a:t>，</a:t>
            </a:r>
            <a:r>
              <a:rPr lang="en-US" altLang="zh-CN" b="1" i="1">
                <a:solidFill>
                  <a:srgbClr val="000000"/>
                </a:solidFill>
                <a:latin typeface="Times New Roman" pitchFamily="18" charset="0"/>
                <a:ea typeface="楷体_GB2312" pitchFamily="49" charset="-122"/>
              </a:rPr>
              <a:t>U</a:t>
            </a:r>
            <a:r>
              <a:rPr lang="en-US" altLang="zh-CN" b="1" baseline="-25000">
                <a:solidFill>
                  <a:srgbClr val="000000"/>
                </a:solidFill>
                <a:latin typeface="Times New Roman" pitchFamily="18" charset="0"/>
                <a:ea typeface="楷体_GB2312" pitchFamily="49" charset="-122"/>
              </a:rPr>
              <a:t>2</a:t>
            </a:r>
            <a:r>
              <a:rPr lang="en-US" altLang="zh-CN" b="1">
                <a:solidFill>
                  <a:srgbClr val="000000"/>
                </a:solidFill>
                <a:latin typeface="Times New Roman" pitchFamily="18" charset="0"/>
                <a:ea typeface="楷体_GB2312" pitchFamily="49" charset="-122"/>
              </a:rPr>
              <a:t>=5V</a:t>
            </a:r>
            <a:r>
              <a:rPr lang="zh-CN" altLang="en-US" b="1">
                <a:solidFill>
                  <a:srgbClr val="000000"/>
                </a:solidFill>
                <a:latin typeface="Times New Roman" pitchFamily="18" charset="0"/>
                <a:ea typeface="楷体_GB2312" pitchFamily="49" charset="-122"/>
              </a:rPr>
              <a:t>，</a:t>
            </a:r>
            <a:r>
              <a:rPr lang="en-US" altLang="zh-CN" b="1" i="1">
                <a:solidFill>
                  <a:srgbClr val="000000"/>
                </a:solidFill>
                <a:latin typeface="Times New Roman" pitchFamily="18" charset="0"/>
                <a:ea typeface="楷体_GB2312" pitchFamily="49" charset="-122"/>
              </a:rPr>
              <a:t>I</a:t>
            </a:r>
            <a:r>
              <a:rPr lang="en-US" altLang="zh-CN" b="1">
                <a:solidFill>
                  <a:srgbClr val="000000"/>
                </a:solidFill>
                <a:latin typeface="Times New Roman" pitchFamily="18" charset="0"/>
                <a:ea typeface="楷体_GB2312" pitchFamily="49" charset="-122"/>
              </a:rPr>
              <a:t>=1A</a:t>
            </a:r>
            <a:r>
              <a:rPr lang="zh-CN" altLang="en-US" b="1">
                <a:solidFill>
                  <a:srgbClr val="000000"/>
                </a:solidFill>
                <a:latin typeface="Times New Roman" pitchFamily="18" charset="0"/>
                <a:ea typeface="楷体_GB2312" pitchFamily="49" charset="-122"/>
              </a:rPr>
              <a:t>，</a:t>
            </a:r>
            <a:r>
              <a:rPr lang="en-US" altLang="zh-CN" b="1" i="1">
                <a:solidFill>
                  <a:srgbClr val="000000"/>
                </a:solidFill>
                <a:latin typeface="Times New Roman" pitchFamily="18" charset="0"/>
                <a:ea typeface="楷体_GB2312" pitchFamily="49" charset="-122"/>
              </a:rPr>
              <a:t>R</a:t>
            </a:r>
            <a:r>
              <a:rPr lang="en-US" altLang="zh-CN" b="1">
                <a:solidFill>
                  <a:srgbClr val="000000"/>
                </a:solidFill>
                <a:latin typeface="Times New Roman" pitchFamily="18" charset="0"/>
                <a:ea typeface="楷体_GB2312" pitchFamily="49" charset="-122"/>
              </a:rPr>
              <a:t>=</a:t>
            </a:r>
            <a:r>
              <a:rPr lang="en-US" altLang="zh-CN" b="1">
                <a:solidFill>
                  <a:schemeClr val="tx2"/>
                </a:solidFill>
                <a:latin typeface="Times New Roman" pitchFamily="18" charset="0"/>
                <a:ea typeface="楷体_GB2312" pitchFamily="49" charset="-122"/>
              </a:rPr>
              <a:t>5</a:t>
            </a:r>
            <a:r>
              <a:rPr lang="en-US" altLang="zh-CN" b="1">
                <a:solidFill>
                  <a:schemeClr val="tx2"/>
                </a:solidFill>
                <a:latin typeface="Times New Roman" pitchFamily="18" charset="0"/>
                <a:ea typeface="楷体_GB2312" pitchFamily="49" charset="-122"/>
                <a:sym typeface="Symbol" pitchFamily="18" charset="2"/>
              </a:rPr>
              <a:t></a:t>
            </a:r>
            <a:r>
              <a:rPr lang="zh-CN" altLang="en-US" b="1">
                <a:solidFill>
                  <a:schemeClr val="tx2"/>
                </a:solidFill>
                <a:latin typeface="Times New Roman" pitchFamily="18" charset="0"/>
                <a:ea typeface="楷体_GB2312" pitchFamily="49" charset="-122"/>
                <a:sym typeface="Symbol" pitchFamily="18" charset="2"/>
              </a:rPr>
              <a:t>。</a:t>
            </a:r>
            <a:r>
              <a:rPr lang="zh-CN" altLang="en-US" b="1">
                <a:solidFill>
                  <a:srgbClr val="000000"/>
                </a:solidFill>
                <a:latin typeface="Times New Roman" pitchFamily="18" charset="0"/>
                <a:ea typeface="楷体_GB2312" pitchFamily="49" charset="-122"/>
              </a:rPr>
              <a:t>分别求电源、电阻的功率。</a:t>
            </a:r>
          </a:p>
        </p:txBody>
      </p:sp>
      <p:sp>
        <p:nvSpPr>
          <p:cNvPr id="39963" name="Text Box 27"/>
          <p:cNvSpPr txBox="1">
            <a:spLocks noChangeArrowheads="1"/>
          </p:cNvSpPr>
          <p:nvPr/>
        </p:nvSpPr>
        <p:spPr bwMode="auto">
          <a:xfrm>
            <a:off x="1030288" y="2109788"/>
            <a:ext cx="379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i="1">
                <a:solidFill>
                  <a:schemeClr val="tx2"/>
                </a:solidFill>
                <a:latin typeface="Times New Roman" pitchFamily="18" charset="0"/>
                <a:ea typeface="楷体_GB2312" pitchFamily="49" charset="-122"/>
              </a:rPr>
              <a:t>P</a:t>
            </a:r>
            <a:r>
              <a:rPr lang="en-US" altLang="zh-CN" b="1" i="1" baseline="-25000">
                <a:solidFill>
                  <a:schemeClr val="tx2"/>
                </a:solidFill>
                <a:latin typeface="Times New Roman" pitchFamily="18" charset="0"/>
                <a:ea typeface="楷体_GB2312" pitchFamily="49" charset="-122"/>
              </a:rPr>
              <a:t>R</a:t>
            </a:r>
            <a:r>
              <a:rPr lang="zh-CN" altLang="zh-CN" b="1" baseline="-25000">
                <a:solidFill>
                  <a:schemeClr val="tx2"/>
                </a:solidFill>
                <a:latin typeface="Times New Roman" pitchFamily="18" charset="0"/>
                <a:ea typeface="楷体_GB2312" pitchFamily="49" charset="-122"/>
              </a:rPr>
              <a:t>吸</a:t>
            </a:r>
            <a:r>
              <a:rPr lang="en-US" altLang="zh-CN" b="1">
                <a:solidFill>
                  <a:schemeClr val="tx2"/>
                </a:solidFill>
                <a:latin typeface="Times New Roman" pitchFamily="18" charset="0"/>
                <a:ea typeface="楷体_GB2312" pitchFamily="49" charset="-122"/>
              </a:rPr>
              <a:t>= </a:t>
            </a:r>
            <a:r>
              <a:rPr lang="en-US" altLang="zh-CN" b="1" i="1">
                <a:solidFill>
                  <a:schemeClr val="tx2"/>
                </a:solidFill>
                <a:latin typeface="Times New Roman" pitchFamily="18" charset="0"/>
                <a:ea typeface="楷体_GB2312" pitchFamily="49" charset="-122"/>
              </a:rPr>
              <a:t>U</a:t>
            </a:r>
            <a:r>
              <a:rPr lang="en-US" altLang="zh-CN" b="1" i="1" baseline="-25000">
                <a:solidFill>
                  <a:schemeClr val="tx2"/>
                </a:solidFill>
                <a:latin typeface="Times New Roman" pitchFamily="18" charset="0"/>
                <a:ea typeface="楷体_GB2312" pitchFamily="49" charset="-122"/>
              </a:rPr>
              <a:t>R</a:t>
            </a:r>
            <a:r>
              <a:rPr lang="en-US" altLang="zh-CN" b="1" i="1">
                <a:solidFill>
                  <a:schemeClr val="tx2"/>
                </a:solidFill>
                <a:latin typeface="Times New Roman" pitchFamily="18" charset="0"/>
                <a:ea typeface="楷体_GB2312" pitchFamily="49" charset="-122"/>
              </a:rPr>
              <a:t>I </a:t>
            </a:r>
            <a:r>
              <a:rPr lang="en-US" altLang="zh-CN" b="1">
                <a:solidFill>
                  <a:schemeClr val="tx2"/>
                </a:solidFill>
                <a:latin typeface="Times New Roman" pitchFamily="18" charset="0"/>
                <a:ea typeface="楷体_GB2312" pitchFamily="49" charset="-122"/>
              </a:rPr>
              <a:t>= 5</a:t>
            </a:r>
            <a:r>
              <a:rPr lang="en-US" altLang="zh-CN" b="1">
                <a:solidFill>
                  <a:schemeClr val="tx2"/>
                </a:solidFill>
                <a:latin typeface="Times New Roman" pitchFamily="18" charset="0"/>
                <a:ea typeface="楷体_GB2312" pitchFamily="49" charset="-122"/>
                <a:sym typeface="Symbol" pitchFamily="18" charset="2"/>
              </a:rPr>
              <a:t>1 = 5 W</a:t>
            </a:r>
            <a:endParaRPr lang="en-US" altLang="zh-CN" b="1">
              <a:solidFill>
                <a:schemeClr val="tx2"/>
              </a:solidFill>
              <a:latin typeface="Times New Roman" pitchFamily="18" charset="0"/>
              <a:ea typeface="楷体_GB2312" pitchFamily="49" charset="-122"/>
            </a:endParaRPr>
          </a:p>
        </p:txBody>
      </p:sp>
      <p:sp>
        <p:nvSpPr>
          <p:cNvPr id="39964" name="Text Box 28"/>
          <p:cNvSpPr txBox="1">
            <a:spLocks noChangeArrowheads="1"/>
          </p:cNvSpPr>
          <p:nvPr/>
        </p:nvSpPr>
        <p:spPr bwMode="auto">
          <a:xfrm>
            <a:off x="957263" y="2698750"/>
            <a:ext cx="386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i="1">
                <a:solidFill>
                  <a:schemeClr val="tx2"/>
                </a:solidFill>
                <a:latin typeface="Times New Roman" pitchFamily="18" charset="0"/>
                <a:ea typeface="楷体_GB2312" pitchFamily="49" charset="-122"/>
              </a:rPr>
              <a:t>P</a:t>
            </a:r>
            <a:r>
              <a:rPr lang="en-US" altLang="zh-CN" b="1" i="1" baseline="-25000">
                <a:solidFill>
                  <a:schemeClr val="tx2"/>
                </a:solidFill>
                <a:latin typeface="Times New Roman" pitchFamily="18" charset="0"/>
                <a:ea typeface="楷体_GB2312" pitchFamily="49" charset="-122"/>
              </a:rPr>
              <a:t>U</a:t>
            </a:r>
            <a:r>
              <a:rPr lang="en-US" altLang="zh-CN" b="1" baseline="-30000">
                <a:solidFill>
                  <a:schemeClr val="tx2"/>
                </a:solidFill>
                <a:latin typeface="Times New Roman" pitchFamily="18" charset="0"/>
                <a:ea typeface="楷体_GB2312" pitchFamily="49" charset="-122"/>
              </a:rPr>
              <a:t>1</a:t>
            </a:r>
            <a:r>
              <a:rPr lang="zh-CN" altLang="zh-CN" b="1" baseline="-25000">
                <a:solidFill>
                  <a:schemeClr val="tx2"/>
                </a:solidFill>
                <a:latin typeface="Times New Roman" pitchFamily="18" charset="0"/>
                <a:ea typeface="楷体_GB2312" pitchFamily="49" charset="-122"/>
              </a:rPr>
              <a:t>发</a:t>
            </a:r>
            <a:r>
              <a:rPr lang="en-US" altLang="zh-CN" b="1">
                <a:solidFill>
                  <a:schemeClr val="tx2"/>
                </a:solidFill>
                <a:latin typeface="Times New Roman" pitchFamily="18" charset="0"/>
                <a:ea typeface="楷体_GB2312" pitchFamily="49" charset="-122"/>
              </a:rPr>
              <a:t>= </a:t>
            </a:r>
            <a:r>
              <a:rPr lang="en-US" altLang="zh-CN" b="1" i="1">
                <a:solidFill>
                  <a:schemeClr val="tx2"/>
                </a:solidFill>
                <a:latin typeface="Times New Roman" pitchFamily="18" charset="0"/>
                <a:ea typeface="楷体_GB2312" pitchFamily="49" charset="-122"/>
              </a:rPr>
              <a:t>U</a:t>
            </a:r>
            <a:r>
              <a:rPr lang="en-US" altLang="zh-CN" b="1" baseline="-25000">
                <a:solidFill>
                  <a:schemeClr val="tx2"/>
                </a:solidFill>
                <a:latin typeface="Times New Roman" pitchFamily="18" charset="0"/>
                <a:ea typeface="楷体_GB2312" pitchFamily="49" charset="-122"/>
              </a:rPr>
              <a:t>1</a:t>
            </a:r>
            <a:r>
              <a:rPr lang="en-US" altLang="zh-CN" b="1" i="1">
                <a:solidFill>
                  <a:schemeClr val="tx2"/>
                </a:solidFill>
                <a:latin typeface="Times New Roman" pitchFamily="18" charset="0"/>
                <a:ea typeface="楷体_GB2312" pitchFamily="49" charset="-122"/>
              </a:rPr>
              <a:t>I </a:t>
            </a:r>
            <a:r>
              <a:rPr lang="en-US" altLang="zh-CN" b="1">
                <a:solidFill>
                  <a:schemeClr val="tx2"/>
                </a:solidFill>
                <a:latin typeface="Times New Roman" pitchFamily="18" charset="0"/>
                <a:ea typeface="楷体_GB2312" pitchFamily="49" charset="-122"/>
              </a:rPr>
              <a:t>= 10</a:t>
            </a:r>
            <a:r>
              <a:rPr lang="en-US" altLang="zh-CN" b="1">
                <a:solidFill>
                  <a:schemeClr val="tx2"/>
                </a:solidFill>
                <a:latin typeface="Times New Roman" pitchFamily="18" charset="0"/>
                <a:ea typeface="楷体_GB2312" pitchFamily="49" charset="-122"/>
                <a:sym typeface="Symbol" pitchFamily="18" charset="2"/>
              </a:rPr>
              <a:t>1 = 10 W</a:t>
            </a:r>
            <a:endParaRPr lang="en-US" altLang="zh-CN" b="1">
              <a:solidFill>
                <a:schemeClr val="tx2"/>
              </a:solidFill>
              <a:latin typeface="Times New Roman" pitchFamily="18" charset="0"/>
              <a:ea typeface="楷体_GB2312" pitchFamily="49" charset="-122"/>
            </a:endParaRPr>
          </a:p>
        </p:txBody>
      </p:sp>
      <p:sp>
        <p:nvSpPr>
          <p:cNvPr id="39965" name="Text Box 29"/>
          <p:cNvSpPr txBox="1">
            <a:spLocks noChangeArrowheads="1"/>
          </p:cNvSpPr>
          <p:nvPr/>
        </p:nvSpPr>
        <p:spPr bwMode="auto">
          <a:xfrm>
            <a:off x="957263" y="3300413"/>
            <a:ext cx="390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i="1">
                <a:solidFill>
                  <a:schemeClr val="tx2"/>
                </a:solidFill>
                <a:latin typeface="Times New Roman" pitchFamily="18" charset="0"/>
                <a:ea typeface="楷体_GB2312" pitchFamily="49" charset="-122"/>
              </a:rPr>
              <a:t>P</a:t>
            </a:r>
            <a:r>
              <a:rPr lang="en-US" altLang="zh-CN" b="1" i="1" baseline="-25000">
                <a:solidFill>
                  <a:schemeClr val="tx2"/>
                </a:solidFill>
                <a:latin typeface="Times New Roman" pitchFamily="18" charset="0"/>
                <a:ea typeface="楷体_GB2312" pitchFamily="49" charset="-122"/>
              </a:rPr>
              <a:t>U</a:t>
            </a:r>
            <a:r>
              <a:rPr lang="en-US" altLang="zh-CN" b="1" baseline="-30000">
                <a:solidFill>
                  <a:schemeClr val="tx2"/>
                </a:solidFill>
                <a:latin typeface="Times New Roman" pitchFamily="18" charset="0"/>
                <a:ea typeface="楷体_GB2312" pitchFamily="49" charset="-122"/>
              </a:rPr>
              <a:t>2</a:t>
            </a:r>
            <a:r>
              <a:rPr lang="zh-CN" altLang="zh-CN" b="1" baseline="-25000">
                <a:solidFill>
                  <a:schemeClr val="tx2"/>
                </a:solidFill>
                <a:latin typeface="Times New Roman" pitchFamily="18" charset="0"/>
                <a:ea typeface="楷体_GB2312" pitchFamily="49" charset="-122"/>
              </a:rPr>
              <a:t>吸</a:t>
            </a:r>
            <a:r>
              <a:rPr lang="en-US" altLang="zh-CN" b="1">
                <a:solidFill>
                  <a:schemeClr val="tx2"/>
                </a:solidFill>
                <a:latin typeface="Times New Roman" pitchFamily="18" charset="0"/>
                <a:ea typeface="楷体_GB2312" pitchFamily="49" charset="-122"/>
              </a:rPr>
              <a:t>= </a:t>
            </a:r>
            <a:r>
              <a:rPr lang="en-US" altLang="zh-CN" b="1" i="1">
                <a:solidFill>
                  <a:schemeClr val="tx2"/>
                </a:solidFill>
                <a:latin typeface="Times New Roman" pitchFamily="18" charset="0"/>
                <a:ea typeface="楷体_GB2312" pitchFamily="49" charset="-122"/>
              </a:rPr>
              <a:t>U</a:t>
            </a:r>
            <a:r>
              <a:rPr lang="en-US" altLang="zh-CN" b="1" baseline="-25000">
                <a:solidFill>
                  <a:schemeClr val="tx2"/>
                </a:solidFill>
                <a:latin typeface="Times New Roman" pitchFamily="18" charset="0"/>
                <a:ea typeface="楷体_GB2312" pitchFamily="49" charset="-122"/>
              </a:rPr>
              <a:t>2</a:t>
            </a:r>
            <a:r>
              <a:rPr lang="en-US" altLang="zh-CN" b="1" i="1">
                <a:solidFill>
                  <a:schemeClr val="tx2"/>
                </a:solidFill>
                <a:latin typeface="Times New Roman" pitchFamily="18" charset="0"/>
                <a:ea typeface="楷体_GB2312" pitchFamily="49" charset="-122"/>
              </a:rPr>
              <a:t>I </a:t>
            </a:r>
            <a:r>
              <a:rPr lang="en-US" altLang="zh-CN" b="1">
                <a:solidFill>
                  <a:schemeClr val="tx2"/>
                </a:solidFill>
                <a:latin typeface="Times New Roman" pitchFamily="18" charset="0"/>
                <a:ea typeface="楷体_GB2312" pitchFamily="49" charset="-122"/>
              </a:rPr>
              <a:t>= 5</a:t>
            </a:r>
            <a:r>
              <a:rPr lang="en-US" altLang="zh-CN" b="1">
                <a:solidFill>
                  <a:schemeClr val="tx2"/>
                </a:solidFill>
                <a:latin typeface="Times New Roman" pitchFamily="18" charset="0"/>
                <a:ea typeface="楷体_GB2312" pitchFamily="49" charset="-122"/>
                <a:sym typeface="Symbol" pitchFamily="18" charset="2"/>
              </a:rPr>
              <a:t>1 = 5 W</a:t>
            </a:r>
            <a:endParaRPr lang="en-US" altLang="zh-CN" b="1">
              <a:solidFill>
                <a:schemeClr val="tx2"/>
              </a:solidFill>
              <a:latin typeface="Times New Roman" pitchFamily="18" charset="0"/>
              <a:ea typeface="楷体_GB2312" pitchFamily="49" charset="-122"/>
            </a:endParaRPr>
          </a:p>
        </p:txBody>
      </p:sp>
      <p:sp>
        <p:nvSpPr>
          <p:cNvPr id="39966" name="Text Box 30"/>
          <p:cNvSpPr txBox="1">
            <a:spLocks noChangeArrowheads="1"/>
          </p:cNvSpPr>
          <p:nvPr/>
        </p:nvSpPr>
        <p:spPr bwMode="auto">
          <a:xfrm>
            <a:off x="1547813" y="3900488"/>
            <a:ext cx="63833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P</a:t>
            </a:r>
            <a:r>
              <a:rPr lang="zh-CN" altLang="zh-CN" b="1" baseline="-25000">
                <a:solidFill>
                  <a:schemeClr val="tx2"/>
                </a:solidFill>
                <a:latin typeface="Times New Roman" pitchFamily="18" charset="0"/>
                <a:ea typeface="楷体_GB2312" pitchFamily="49" charset="-122"/>
              </a:rPr>
              <a:t>发</a:t>
            </a:r>
            <a:r>
              <a:rPr lang="en-US" altLang="zh-CN" b="1">
                <a:solidFill>
                  <a:schemeClr val="tx2"/>
                </a:solidFill>
                <a:latin typeface="Times New Roman" pitchFamily="18" charset="0"/>
                <a:ea typeface="楷体_GB2312" pitchFamily="49" charset="-122"/>
              </a:rPr>
              <a:t>= 10</a:t>
            </a:r>
            <a:r>
              <a:rPr lang="en-US" altLang="zh-CN" b="1">
                <a:solidFill>
                  <a:schemeClr val="tx2"/>
                </a:solidFill>
                <a:latin typeface="Times New Roman" pitchFamily="18" charset="0"/>
                <a:ea typeface="楷体_GB2312" pitchFamily="49" charset="-122"/>
                <a:sym typeface="Symbol" pitchFamily="18" charset="2"/>
              </a:rPr>
              <a:t> W</a:t>
            </a:r>
            <a:r>
              <a:rPr lang="zh-CN" altLang="en-US" b="1">
                <a:solidFill>
                  <a:schemeClr val="tx2"/>
                </a:solidFill>
                <a:latin typeface="Times New Roman" pitchFamily="18" charset="0"/>
                <a:ea typeface="楷体_GB2312" pitchFamily="49" charset="-122"/>
                <a:sym typeface="Symbol" pitchFamily="18" charset="2"/>
              </a:rPr>
              <a:t>， </a:t>
            </a:r>
            <a:r>
              <a:rPr lang="en-US" altLang="zh-CN" b="1" i="1">
                <a:solidFill>
                  <a:schemeClr val="tx2"/>
                </a:solidFill>
                <a:latin typeface="Times New Roman" pitchFamily="18" charset="0"/>
                <a:ea typeface="楷体_GB2312" pitchFamily="49" charset="-122"/>
              </a:rPr>
              <a:t>P</a:t>
            </a:r>
            <a:r>
              <a:rPr lang="zh-CN" altLang="zh-CN" b="1" baseline="-25000">
                <a:solidFill>
                  <a:schemeClr val="tx2"/>
                </a:solidFill>
                <a:latin typeface="Times New Roman" pitchFamily="18" charset="0"/>
                <a:ea typeface="楷体_GB2312" pitchFamily="49" charset="-122"/>
              </a:rPr>
              <a:t>吸</a:t>
            </a:r>
            <a:r>
              <a:rPr lang="en-US" altLang="zh-CN" b="1">
                <a:solidFill>
                  <a:schemeClr val="tx2"/>
                </a:solidFill>
                <a:latin typeface="Times New Roman" pitchFamily="18" charset="0"/>
                <a:ea typeface="楷体_GB2312" pitchFamily="49" charset="-122"/>
              </a:rPr>
              <a:t>= 5+5=10</a:t>
            </a:r>
            <a:r>
              <a:rPr lang="en-US" altLang="zh-CN" b="1">
                <a:solidFill>
                  <a:schemeClr val="tx2"/>
                </a:solidFill>
                <a:latin typeface="Times New Roman" pitchFamily="18" charset="0"/>
                <a:ea typeface="楷体_GB2312" pitchFamily="49" charset="-122"/>
                <a:sym typeface="Symbol" pitchFamily="18" charset="2"/>
              </a:rPr>
              <a:t> W</a:t>
            </a:r>
          </a:p>
          <a:p>
            <a:pPr algn="ctr">
              <a:spcBef>
                <a:spcPct val="50000"/>
              </a:spcBef>
            </a:pPr>
            <a:r>
              <a:rPr lang="en-US" altLang="zh-CN" b="1" i="1">
                <a:solidFill>
                  <a:schemeClr val="tx2"/>
                </a:solidFill>
                <a:latin typeface="Times New Roman" pitchFamily="18" charset="0"/>
                <a:ea typeface="楷体_GB2312" pitchFamily="49" charset="-122"/>
              </a:rPr>
              <a:t>P</a:t>
            </a:r>
            <a:r>
              <a:rPr lang="zh-CN" altLang="zh-CN" b="1" baseline="-25000">
                <a:solidFill>
                  <a:schemeClr val="tx2"/>
                </a:solidFill>
                <a:latin typeface="Times New Roman" pitchFamily="18" charset="0"/>
                <a:ea typeface="楷体_GB2312" pitchFamily="49" charset="-122"/>
              </a:rPr>
              <a:t>发</a:t>
            </a:r>
            <a:r>
              <a:rPr lang="en-US" altLang="zh-CN" b="1">
                <a:solidFill>
                  <a:schemeClr val="tx2"/>
                </a:solidFill>
                <a:latin typeface="Times New Roman" pitchFamily="18" charset="0"/>
                <a:ea typeface="楷体_GB2312" pitchFamily="49" charset="-122"/>
              </a:rPr>
              <a:t>=</a:t>
            </a:r>
            <a:r>
              <a:rPr lang="en-US" altLang="zh-CN" b="1" i="1">
                <a:solidFill>
                  <a:schemeClr val="tx2"/>
                </a:solidFill>
                <a:latin typeface="Times New Roman" pitchFamily="18" charset="0"/>
                <a:ea typeface="楷体_GB2312" pitchFamily="49" charset="-122"/>
              </a:rPr>
              <a:t>P</a:t>
            </a:r>
            <a:r>
              <a:rPr lang="zh-CN" altLang="zh-CN" b="1" baseline="-25000">
                <a:solidFill>
                  <a:schemeClr val="tx2"/>
                </a:solidFill>
                <a:latin typeface="Times New Roman" pitchFamily="18" charset="0"/>
                <a:ea typeface="楷体_GB2312" pitchFamily="49" charset="-122"/>
              </a:rPr>
              <a:t>吸</a:t>
            </a:r>
            <a:r>
              <a:rPr lang="zh-CN" altLang="en-US" b="1">
                <a:solidFill>
                  <a:schemeClr val="tx2"/>
                </a:solidFill>
                <a:latin typeface="Times New Roman" pitchFamily="18" charset="0"/>
                <a:ea typeface="楷体_GB2312" pitchFamily="49" charset="-122"/>
              </a:rPr>
              <a:t>   </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功率守恒</a:t>
            </a:r>
            <a:r>
              <a:rPr lang="en-US" altLang="zh-CN" b="1">
                <a:latin typeface="Times New Roman" pitchFamily="18" charset="0"/>
                <a:ea typeface="楷体_GB2312" pitchFamily="49" charset="-122"/>
              </a:rPr>
              <a:t>)</a:t>
            </a:r>
            <a:endParaRPr lang="en-US" altLang="zh-CN" b="1">
              <a:latin typeface="Times New Roman" pitchFamily="18" charset="0"/>
              <a:ea typeface="楷体_GB2312" pitchFamily="49" charset="-122"/>
              <a:sym typeface="Symbol" pitchFamily="18" charset="2"/>
            </a:endParaRPr>
          </a:p>
        </p:txBody>
      </p:sp>
      <p:sp>
        <p:nvSpPr>
          <p:cNvPr id="46" name="Text Box 34"/>
          <p:cNvSpPr txBox="1">
            <a:spLocks noChangeArrowheads="1"/>
          </p:cNvSpPr>
          <p:nvPr/>
        </p:nvSpPr>
        <p:spPr bwMode="auto">
          <a:xfrm>
            <a:off x="519113" y="5076825"/>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r>
              <a:rPr lang="en-US" altLang="zh-CN" b="1">
                <a:solidFill>
                  <a:schemeClr val="tx2"/>
                </a:solidFill>
                <a:latin typeface="Times New Roman" pitchFamily="18" charset="0"/>
                <a:ea typeface="楷体_GB2312" pitchFamily="49" charset="-122"/>
              </a:rPr>
              <a:t>(1)</a:t>
            </a:r>
            <a:r>
              <a:rPr lang="zh-CN" altLang="en-US" b="1">
                <a:solidFill>
                  <a:srgbClr val="000000"/>
                </a:solidFill>
                <a:latin typeface="Times New Roman" pitchFamily="18" charset="0"/>
                <a:ea typeface="楷体_GB2312" pitchFamily="49" charset="-122"/>
              </a:rPr>
              <a:t>上述功率计算不仅适用于元件，也使用于</a:t>
            </a:r>
            <a:r>
              <a:rPr lang="zh-CN" altLang="en-US" b="1">
                <a:latin typeface="Times New Roman" pitchFamily="18" charset="0"/>
                <a:ea typeface="楷体_GB2312" pitchFamily="49" charset="-122"/>
              </a:rPr>
              <a:t>任意二端网络</a:t>
            </a:r>
            <a:r>
              <a:rPr lang="zh-CN" altLang="en-US" b="1">
                <a:solidFill>
                  <a:srgbClr val="000000"/>
                </a:solidFill>
                <a:latin typeface="Times New Roman" pitchFamily="18" charset="0"/>
                <a:ea typeface="楷体_GB2312" pitchFamily="49" charset="-122"/>
              </a:rPr>
              <a:t>。</a:t>
            </a:r>
          </a:p>
        </p:txBody>
      </p:sp>
      <p:sp>
        <p:nvSpPr>
          <p:cNvPr id="47" name="Text Box 34"/>
          <p:cNvSpPr txBox="1">
            <a:spLocks noChangeArrowheads="1"/>
          </p:cNvSpPr>
          <p:nvPr/>
        </p:nvSpPr>
        <p:spPr bwMode="auto">
          <a:xfrm>
            <a:off x="519113" y="5667375"/>
            <a:ext cx="8251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r>
              <a:rPr lang="en-US" altLang="zh-CN" b="1">
                <a:solidFill>
                  <a:schemeClr val="tx2"/>
                </a:solidFill>
                <a:latin typeface="Times New Roman" pitchFamily="18" charset="0"/>
                <a:ea typeface="楷体_GB2312" pitchFamily="49" charset="-122"/>
              </a:rPr>
              <a:t>(2)</a:t>
            </a:r>
            <a:r>
              <a:rPr lang="zh-CN" altLang="en-US" b="1">
                <a:solidFill>
                  <a:srgbClr val="000000"/>
                </a:solidFill>
                <a:latin typeface="Times New Roman" pitchFamily="18" charset="0"/>
                <a:ea typeface="楷体_GB2312" pitchFamily="49" charset="-122"/>
              </a:rPr>
              <a:t>电阻元件在电路中总是消耗</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吸收</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功率，而</a:t>
            </a:r>
            <a:r>
              <a:rPr lang="zh-CN" altLang="en-US" b="1">
                <a:latin typeface="Times New Roman" pitchFamily="18" charset="0"/>
                <a:ea typeface="楷体_GB2312" pitchFamily="49" charset="-122"/>
              </a:rPr>
              <a:t>电源在电路中可能吸收，也可能发出功率</a:t>
            </a:r>
            <a:r>
              <a:rPr lang="zh-CN" altLang="en-US" b="1">
                <a:solidFill>
                  <a:srgbClr val="000000"/>
                </a:solidFill>
                <a:latin typeface="Times New Roman" pitchFamily="18" charset="0"/>
                <a:ea typeface="楷体_GB2312" pitchFamily="49" charset="-122"/>
              </a:rPr>
              <a:t>。</a:t>
            </a:r>
          </a:p>
        </p:txBody>
      </p:sp>
      <p:grpSp>
        <p:nvGrpSpPr>
          <p:cNvPr id="29705" name="组合 49"/>
          <p:cNvGrpSpPr>
            <a:grpSpLocks/>
          </p:cNvGrpSpPr>
          <p:nvPr/>
        </p:nvGrpSpPr>
        <p:grpSpPr bwMode="auto">
          <a:xfrm>
            <a:off x="5237163" y="1339850"/>
            <a:ext cx="3205162" cy="2125663"/>
            <a:chOff x="409518" y="1070246"/>
            <a:chExt cx="3205221" cy="2125356"/>
          </a:xfrm>
        </p:grpSpPr>
        <p:sp>
          <p:nvSpPr>
            <p:cNvPr id="29707" name="Line 6"/>
            <p:cNvSpPr>
              <a:spLocks noChangeShapeType="1"/>
            </p:cNvSpPr>
            <p:nvPr/>
          </p:nvSpPr>
          <p:spPr bwMode="auto">
            <a:xfrm flipV="1">
              <a:off x="1252539" y="1712872"/>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708" name="Line 7"/>
            <p:cNvSpPr>
              <a:spLocks noChangeShapeType="1"/>
            </p:cNvSpPr>
            <p:nvPr/>
          </p:nvSpPr>
          <p:spPr bwMode="auto">
            <a:xfrm>
              <a:off x="2547939" y="1712872"/>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709" name="Text Box 8"/>
            <p:cNvSpPr txBox="1">
              <a:spLocks noChangeArrowheads="1"/>
            </p:cNvSpPr>
            <p:nvPr/>
          </p:nvSpPr>
          <p:spPr bwMode="auto">
            <a:xfrm>
              <a:off x="1679577" y="1823997"/>
              <a:ext cx="34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29710" name="Text Box 9"/>
            <p:cNvSpPr txBox="1">
              <a:spLocks noChangeArrowheads="1"/>
            </p:cNvSpPr>
            <p:nvPr/>
          </p:nvSpPr>
          <p:spPr bwMode="auto">
            <a:xfrm>
              <a:off x="2709837" y="1777962"/>
              <a:ext cx="477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sp>
          <p:nvSpPr>
            <p:cNvPr id="29711" name="Text Box 12"/>
            <p:cNvSpPr txBox="1">
              <a:spLocks noChangeArrowheads="1"/>
            </p:cNvSpPr>
            <p:nvPr/>
          </p:nvSpPr>
          <p:spPr bwMode="auto">
            <a:xfrm>
              <a:off x="1212808" y="1070246"/>
              <a:ext cx="520709" cy="45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29712" name="Text Box 13"/>
            <p:cNvSpPr txBox="1">
              <a:spLocks noChangeArrowheads="1"/>
            </p:cNvSpPr>
            <p:nvPr/>
          </p:nvSpPr>
          <p:spPr bwMode="auto">
            <a:xfrm>
              <a:off x="2090739" y="186368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r>
                <a:rPr lang="en-US" altLang="zh-CN" sz="2800" b="1" i="1" baseline="-25000">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grpSp>
          <p:nvGrpSpPr>
            <p:cNvPr id="29713" name="Group 14"/>
            <p:cNvGrpSpPr>
              <a:grpSpLocks/>
            </p:cNvGrpSpPr>
            <p:nvPr/>
          </p:nvGrpSpPr>
          <p:grpSpPr bwMode="auto">
            <a:xfrm>
              <a:off x="1023939" y="2473284"/>
              <a:ext cx="457200" cy="147638"/>
              <a:chOff x="672" y="2211"/>
              <a:chExt cx="248" cy="93"/>
            </a:xfrm>
          </p:grpSpPr>
          <p:sp>
            <p:nvSpPr>
              <p:cNvPr id="29725" name="Line 15"/>
              <p:cNvSpPr>
                <a:spLocks noChangeShapeType="1"/>
              </p:cNvSpPr>
              <p:nvPr/>
            </p:nvSpPr>
            <p:spPr bwMode="auto">
              <a:xfrm>
                <a:off x="672" y="2211"/>
                <a:ext cx="2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726" name="Line 16"/>
              <p:cNvSpPr>
                <a:spLocks noChangeShapeType="1"/>
              </p:cNvSpPr>
              <p:nvPr/>
            </p:nvSpPr>
            <p:spPr bwMode="auto">
              <a:xfrm>
                <a:off x="724" y="230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9714" name="Line 17"/>
            <p:cNvSpPr>
              <a:spLocks noChangeShapeType="1"/>
            </p:cNvSpPr>
            <p:nvPr/>
          </p:nvSpPr>
          <p:spPr bwMode="auto">
            <a:xfrm flipH="1">
              <a:off x="1252539" y="1711284"/>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29715" name="Group 18"/>
            <p:cNvGrpSpPr>
              <a:grpSpLocks/>
            </p:cNvGrpSpPr>
            <p:nvPr/>
          </p:nvGrpSpPr>
          <p:grpSpPr bwMode="auto">
            <a:xfrm>
              <a:off x="3157539" y="2473284"/>
              <a:ext cx="457200" cy="147638"/>
              <a:chOff x="672" y="2211"/>
              <a:chExt cx="248" cy="93"/>
            </a:xfrm>
          </p:grpSpPr>
          <p:sp>
            <p:nvSpPr>
              <p:cNvPr id="29723" name="Line 19"/>
              <p:cNvSpPr>
                <a:spLocks noChangeShapeType="1"/>
              </p:cNvSpPr>
              <p:nvPr/>
            </p:nvSpPr>
            <p:spPr bwMode="auto">
              <a:xfrm>
                <a:off x="672" y="2211"/>
                <a:ext cx="2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724" name="Line 20"/>
              <p:cNvSpPr>
                <a:spLocks noChangeShapeType="1"/>
              </p:cNvSpPr>
              <p:nvPr/>
            </p:nvSpPr>
            <p:spPr bwMode="auto">
              <a:xfrm>
                <a:off x="724" y="230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9716" name="Line 21"/>
            <p:cNvSpPr>
              <a:spLocks noChangeShapeType="1"/>
            </p:cNvSpPr>
            <p:nvPr/>
          </p:nvSpPr>
          <p:spPr bwMode="auto">
            <a:xfrm>
              <a:off x="3386139" y="1711284"/>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717" name="Freeform 22"/>
            <p:cNvSpPr>
              <a:spLocks/>
            </p:cNvSpPr>
            <p:nvPr/>
          </p:nvSpPr>
          <p:spPr bwMode="auto">
            <a:xfrm>
              <a:off x="1252496" y="2663866"/>
              <a:ext cx="2133639" cy="531736"/>
            </a:xfrm>
            <a:custGeom>
              <a:avLst/>
              <a:gdLst>
                <a:gd name="T0" fmla="*/ 0 w 1392"/>
                <a:gd name="T1" fmla="*/ 0 h 384"/>
                <a:gd name="T2" fmla="*/ 0 w 1392"/>
                <a:gd name="T3" fmla="*/ 531736 h 384"/>
                <a:gd name="T4" fmla="*/ 2133639 w 1392"/>
                <a:gd name="T5" fmla="*/ 531736 h 384"/>
                <a:gd name="T6" fmla="*/ 2133639 w 1392"/>
                <a:gd name="T7" fmla="*/ 0 h 384"/>
                <a:gd name="T8" fmla="*/ 0 60000 65536"/>
                <a:gd name="T9" fmla="*/ 0 60000 65536"/>
                <a:gd name="T10" fmla="*/ 0 60000 65536"/>
                <a:gd name="T11" fmla="*/ 0 60000 65536"/>
                <a:gd name="T12" fmla="*/ 0 w 1392"/>
                <a:gd name="T13" fmla="*/ 0 h 384"/>
                <a:gd name="T14" fmla="*/ 1392 w 1392"/>
                <a:gd name="T15" fmla="*/ 384 h 384"/>
              </a:gdLst>
              <a:ahLst/>
              <a:cxnLst>
                <a:cxn ang="T8">
                  <a:pos x="T0" y="T1"/>
                </a:cxn>
                <a:cxn ang="T9">
                  <a:pos x="T2" y="T3"/>
                </a:cxn>
                <a:cxn ang="T10">
                  <a:pos x="T4" y="T5"/>
                </a:cxn>
                <a:cxn ang="T11">
                  <a:pos x="T6" y="T7"/>
                </a:cxn>
              </a:cxnLst>
              <a:rect l="T12" t="T13" r="T14" b="T15"/>
              <a:pathLst>
                <a:path w="1392" h="384">
                  <a:moveTo>
                    <a:pt x="0" y="0"/>
                  </a:moveTo>
                  <a:lnTo>
                    <a:pt x="0" y="384"/>
                  </a:lnTo>
                  <a:lnTo>
                    <a:pt x="1392" y="384"/>
                  </a:lnTo>
                  <a:lnTo>
                    <a:pt x="139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9718" name="Text Box 23"/>
            <p:cNvSpPr txBox="1">
              <a:spLocks noChangeArrowheads="1"/>
            </p:cNvSpPr>
            <p:nvPr/>
          </p:nvSpPr>
          <p:spPr bwMode="auto">
            <a:xfrm>
              <a:off x="409518" y="228913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r>
                <a:rPr lang="en-US" altLang="zh-CN" sz="2800" b="1" baseline="-25000">
                  <a:solidFill>
                    <a:schemeClr val="tx2"/>
                  </a:solidFill>
                  <a:latin typeface="Times New Roman" pitchFamily="18" charset="0"/>
                  <a:ea typeface="楷体_GB2312" pitchFamily="49" charset="-122"/>
                </a:rPr>
                <a:t>1</a:t>
              </a:r>
              <a:endParaRPr lang="en-US" altLang="zh-CN" b="1">
                <a:solidFill>
                  <a:schemeClr val="tx2"/>
                </a:solidFill>
                <a:latin typeface="Times New Roman" pitchFamily="18" charset="0"/>
                <a:ea typeface="楷体_GB2312" pitchFamily="49" charset="-122"/>
              </a:endParaRPr>
            </a:p>
          </p:txBody>
        </p:sp>
        <p:sp>
          <p:nvSpPr>
            <p:cNvPr id="29719" name="Text Box 24"/>
            <p:cNvSpPr txBox="1">
              <a:spLocks noChangeArrowheads="1"/>
            </p:cNvSpPr>
            <p:nvPr/>
          </p:nvSpPr>
          <p:spPr bwMode="auto">
            <a:xfrm>
              <a:off x="2563785" y="228914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r>
                <a:rPr lang="en-US" altLang="zh-CN" sz="2800" b="1" baseline="-25000">
                  <a:solidFill>
                    <a:schemeClr val="tx2"/>
                  </a:solidFill>
                  <a:latin typeface="Times New Roman" pitchFamily="18" charset="0"/>
                  <a:ea typeface="楷体_GB2312" pitchFamily="49" charset="-122"/>
                </a:rPr>
                <a:t>2</a:t>
              </a:r>
              <a:endParaRPr lang="en-US" altLang="zh-CN" b="1">
                <a:solidFill>
                  <a:schemeClr val="tx2"/>
                </a:solidFill>
                <a:latin typeface="Times New Roman" pitchFamily="18" charset="0"/>
                <a:ea typeface="楷体_GB2312" pitchFamily="49" charset="-122"/>
              </a:endParaRPr>
            </a:p>
          </p:txBody>
        </p:sp>
        <p:cxnSp>
          <p:nvCxnSpPr>
            <p:cNvPr id="29720" name="直接箭头连接符 39"/>
            <p:cNvCxnSpPr>
              <a:cxnSpLocks noChangeShapeType="1"/>
            </p:cNvCxnSpPr>
            <p:nvPr/>
          </p:nvCxnSpPr>
          <p:spPr bwMode="auto">
            <a:xfrm>
              <a:off x="1176291" y="1558884"/>
              <a:ext cx="584208" cy="158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1" name="Rectangle 9"/>
            <p:cNvSpPr>
              <a:spLocks noChangeArrowheads="1"/>
            </p:cNvSpPr>
            <p:nvPr/>
          </p:nvSpPr>
          <p:spPr bwMode="auto">
            <a:xfrm>
              <a:off x="2016090" y="1595397"/>
              <a:ext cx="730260" cy="255591"/>
            </a:xfrm>
            <a:prstGeom prst="rect">
              <a:avLst/>
            </a:prstGeom>
            <a:solidFill>
              <a:srgbClr val="00FFFF"/>
            </a:solidFill>
            <a:ln w="19050" algn="ctr">
              <a:solidFill>
                <a:schemeClr val="tx1"/>
              </a:solidFill>
              <a:miter lim="800000"/>
              <a:headEnd/>
              <a:tailEnd/>
            </a:ln>
          </p:spPr>
          <p:txBody>
            <a:bodyPr wrap="none" anchor="ctr"/>
            <a:lstStyle/>
            <a:p>
              <a:endParaRPr lang="zh-CN" altLang="en-US" sz="2800" b="1">
                <a:latin typeface="Times New Roman" pitchFamily="18" charset="0"/>
                <a:ea typeface="楷体_GB2312" pitchFamily="49" charset="-122"/>
              </a:endParaRPr>
            </a:p>
          </p:txBody>
        </p:sp>
        <p:sp>
          <p:nvSpPr>
            <p:cNvPr id="29722" name="Text Box 12"/>
            <p:cNvSpPr txBox="1">
              <a:spLocks noChangeArrowheads="1"/>
            </p:cNvSpPr>
            <p:nvPr/>
          </p:nvSpPr>
          <p:spPr bwMode="auto">
            <a:xfrm>
              <a:off x="2116112" y="1143260"/>
              <a:ext cx="520709" cy="45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grpSp>
      <p:sp>
        <p:nvSpPr>
          <p:cNvPr id="49" name="Text Box 12"/>
          <p:cNvSpPr txBox="1">
            <a:spLocks noChangeArrowheads="1"/>
          </p:cNvSpPr>
          <p:nvPr/>
        </p:nvSpPr>
        <p:spPr bwMode="auto">
          <a:xfrm>
            <a:off x="395288" y="163353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rPr>
              <a:t>解：</a:t>
            </a:r>
            <a:endParaRPr lang="en-US" altLang="zh-CN" b="1">
              <a:solidFill>
                <a:schemeClr val="tx2"/>
              </a:solidFill>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963"/>
                                        </p:tgtEl>
                                        <p:attrNameLst>
                                          <p:attrName>style.visibility</p:attrName>
                                        </p:attrNameLst>
                                      </p:cBhvr>
                                      <p:to>
                                        <p:strVal val="visible"/>
                                      </p:to>
                                    </p:set>
                                    <p:anim calcmode="lin" valueType="num">
                                      <p:cBhvr additive="base">
                                        <p:cTn id="12" dur="500" fill="hold"/>
                                        <p:tgtEl>
                                          <p:spTgt spid="39963"/>
                                        </p:tgtEl>
                                        <p:attrNameLst>
                                          <p:attrName>ppt_x</p:attrName>
                                        </p:attrNameLst>
                                      </p:cBhvr>
                                      <p:tavLst>
                                        <p:tav tm="0">
                                          <p:val>
                                            <p:strVal val="0-#ppt_w/2"/>
                                          </p:val>
                                        </p:tav>
                                        <p:tav tm="100000">
                                          <p:val>
                                            <p:strVal val="#ppt_x"/>
                                          </p:val>
                                        </p:tav>
                                      </p:tavLst>
                                    </p:anim>
                                    <p:anim calcmode="lin" valueType="num">
                                      <p:cBhvr additive="base">
                                        <p:cTn id="13" dur="500" fill="hold"/>
                                        <p:tgtEl>
                                          <p:spTgt spid="399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9964"/>
                                        </p:tgtEl>
                                        <p:attrNameLst>
                                          <p:attrName>style.visibility</p:attrName>
                                        </p:attrNameLst>
                                      </p:cBhvr>
                                      <p:to>
                                        <p:strVal val="visible"/>
                                      </p:to>
                                    </p:set>
                                    <p:anim calcmode="lin" valueType="num">
                                      <p:cBhvr additive="base">
                                        <p:cTn id="18" dur="500" fill="hold"/>
                                        <p:tgtEl>
                                          <p:spTgt spid="39964"/>
                                        </p:tgtEl>
                                        <p:attrNameLst>
                                          <p:attrName>ppt_x</p:attrName>
                                        </p:attrNameLst>
                                      </p:cBhvr>
                                      <p:tavLst>
                                        <p:tav tm="0">
                                          <p:val>
                                            <p:strVal val="0-#ppt_w/2"/>
                                          </p:val>
                                        </p:tav>
                                        <p:tav tm="100000">
                                          <p:val>
                                            <p:strVal val="#ppt_x"/>
                                          </p:val>
                                        </p:tav>
                                      </p:tavLst>
                                    </p:anim>
                                    <p:anim calcmode="lin" valueType="num">
                                      <p:cBhvr additive="base">
                                        <p:cTn id="19" dur="500" fill="hold"/>
                                        <p:tgtEl>
                                          <p:spTgt spid="3996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9965"/>
                                        </p:tgtEl>
                                        <p:attrNameLst>
                                          <p:attrName>style.visibility</p:attrName>
                                        </p:attrNameLst>
                                      </p:cBhvr>
                                      <p:to>
                                        <p:strVal val="visible"/>
                                      </p:to>
                                    </p:set>
                                    <p:anim calcmode="lin" valueType="num">
                                      <p:cBhvr additive="base">
                                        <p:cTn id="24" dur="500" fill="hold"/>
                                        <p:tgtEl>
                                          <p:spTgt spid="39965"/>
                                        </p:tgtEl>
                                        <p:attrNameLst>
                                          <p:attrName>ppt_x</p:attrName>
                                        </p:attrNameLst>
                                      </p:cBhvr>
                                      <p:tavLst>
                                        <p:tav tm="0">
                                          <p:val>
                                            <p:strVal val="0-#ppt_w/2"/>
                                          </p:val>
                                        </p:tav>
                                        <p:tav tm="100000">
                                          <p:val>
                                            <p:strVal val="#ppt_x"/>
                                          </p:val>
                                        </p:tav>
                                      </p:tavLst>
                                    </p:anim>
                                    <p:anim calcmode="lin" valueType="num">
                                      <p:cBhvr additive="base">
                                        <p:cTn id="25" dur="500" fill="hold"/>
                                        <p:tgtEl>
                                          <p:spTgt spid="3996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39966"/>
                                        </p:tgtEl>
                                        <p:attrNameLst>
                                          <p:attrName>style.visibility</p:attrName>
                                        </p:attrNameLst>
                                      </p:cBhvr>
                                      <p:to>
                                        <p:strVal val="visible"/>
                                      </p:to>
                                    </p:set>
                                    <p:anim calcmode="lin" valueType="num">
                                      <p:cBhvr>
                                        <p:cTn id="30" dur="1000" fill="hold"/>
                                        <p:tgtEl>
                                          <p:spTgt spid="39966"/>
                                        </p:tgtEl>
                                        <p:attrNameLst>
                                          <p:attrName>ppt_w</p:attrName>
                                        </p:attrNameLst>
                                      </p:cBhvr>
                                      <p:tavLst>
                                        <p:tav tm="0">
                                          <p:val>
                                            <p:fltVal val="0"/>
                                          </p:val>
                                        </p:tav>
                                        <p:tav tm="100000">
                                          <p:val>
                                            <p:strVal val="#ppt_w"/>
                                          </p:val>
                                        </p:tav>
                                      </p:tavLst>
                                    </p:anim>
                                    <p:anim calcmode="lin" valueType="num">
                                      <p:cBhvr>
                                        <p:cTn id="31" dur="1000" fill="hold"/>
                                        <p:tgtEl>
                                          <p:spTgt spid="39966"/>
                                        </p:tgtEl>
                                        <p:attrNameLst>
                                          <p:attrName>ppt_h</p:attrName>
                                        </p:attrNameLst>
                                      </p:cBhvr>
                                      <p:tavLst>
                                        <p:tav tm="0">
                                          <p:val>
                                            <p:fltVal val="0"/>
                                          </p:val>
                                        </p:tav>
                                        <p:tav tm="100000">
                                          <p:val>
                                            <p:strVal val="#ppt_h"/>
                                          </p:val>
                                        </p:tav>
                                      </p:tavLst>
                                    </p:anim>
                                    <p:anim calcmode="lin" valueType="num">
                                      <p:cBhvr>
                                        <p:cTn id="32" dur="1000" fill="hold"/>
                                        <p:tgtEl>
                                          <p:spTgt spid="39966"/>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99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3" grpId="0"/>
      <p:bldP spid="39964" grpId="0"/>
      <p:bldP spid="39965" grpId="0"/>
      <p:bldP spid="39966" grpId="0" autoUpdateAnimBg="0"/>
      <p:bldP spid="46" grpId="0" autoUpdateAnimBg="0"/>
      <p:bldP spid="47" grpId="0" autoUpdateAnimBg="0"/>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5"/>
          <p:cNvSpPr txBox="1">
            <a:spLocks noChangeArrowheads="1"/>
          </p:cNvSpPr>
          <p:nvPr/>
        </p:nvSpPr>
        <p:spPr bwMode="auto">
          <a:xfrm>
            <a:off x="482600" y="584200"/>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spcBef>
                <a:spcPct val="50000"/>
              </a:spcBef>
            </a:pPr>
            <a:r>
              <a:rPr lang="en-US" altLang="zh-CN" sz="3600" b="1">
                <a:solidFill>
                  <a:schemeClr val="tx2"/>
                </a:solidFill>
                <a:latin typeface="Times New Roman" pitchFamily="18" charset="0"/>
                <a:ea typeface="楷体_GB2312" pitchFamily="49" charset="-122"/>
              </a:rPr>
              <a:t>§1-3  </a:t>
            </a:r>
            <a:r>
              <a:rPr lang="zh-CN" altLang="en-US" sz="3600" b="1">
                <a:solidFill>
                  <a:schemeClr val="tx2"/>
                </a:solidFill>
                <a:latin typeface="Times New Roman" pitchFamily="18" charset="0"/>
                <a:ea typeface="楷体_GB2312" pitchFamily="49" charset="-122"/>
              </a:rPr>
              <a:t>电阻元件与欧姆定律</a:t>
            </a:r>
          </a:p>
        </p:txBody>
      </p:sp>
      <p:sp>
        <p:nvSpPr>
          <p:cNvPr id="34" name="TextBox 33"/>
          <p:cNvSpPr txBox="1">
            <a:spLocks noChangeArrowheads="1"/>
          </p:cNvSpPr>
          <p:nvPr/>
        </p:nvSpPr>
        <p:spPr bwMode="auto">
          <a:xfrm>
            <a:off x="409575" y="1314450"/>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一、</a:t>
            </a:r>
            <a:r>
              <a:rPr lang="zh-CN" altLang="en-US" sz="3200" b="1">
                <a:solidFill>
                  <a:srgbClr val="000000"/>
                </a:solidFill>
                <a:latin typeface="Times New Roman" pitchFamily="18" charset="0"/>
                <a:ea typeface="楷体_GB2312" pitchFamily="49" charset="-122"/>
              </a:rPr>
              <a:t>线性电阻</a:t>
            </a:r>
          </a:p>
        </p:txBody>
      </p:sp>
      <p:sp>
        <p:nvSpPr>
          <p:cNvPr id="35" name="Text Box 34"/>
          <p:cNvSpPr txBox="1">
            <a:spLocks noChangeArrowheads="1"/>
          </p:cNvSpPr>
          <p:nvPr/>
        </p:nvSpPr>
        <p:spPr bwMode="auto">
          <a:xfrm>
            <a:off x="519113" y="1949450"/>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r>
              <a:rPr lang="zh-CN" altLang="en-US" b="1">
                <a:solidFill>
                  <a:srgbClr val="FF0000"/>
                </a:solidFill>
                <a:latin typeface="Times New Roman" pitchFamily="18" charset="0"/>
                <a:ea typeface="楷体_GB2312" pitchFamily="49" charset="-122"/>
              </a:rPr>
              <a:t>    伏安特性曲线为过原点的一条直线。</a:t>
            </a:r>
          </a:p>
        </p:txBody>
      </p:sp>
      <p:sp>
        <p:nvSpPr>
          <p:cNvPr id="37" name="Text Box 34"/>
          <p:cNvSpPr txBox="1">
            <a:spLocks noChangeArrowheads="1"/>
          </p:cNvSpPr>
          <p:nvPr/>
        </p:nvSpPr>
        <p:spPr bwMode="auto">
          <a:xfrm>
            <a:off x="592138" y="56737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2"/>
                </a:solidFill>
                <a:latin typeface="Times New Roman" pitchFamily="18" charset="0"/>
                <a:ea typeface="楷体_GB2312" pitchFamily="49" charset="-122"/>
              </a:rPr>
              <a:t>R </a:t>
            </a:r>
            <a:r>
              <a:rPr lang="zh-CN" altLang="en-US" b="1">
                <a:solidFill>
                  <a:schemeClr val="tx2"/>
                </a:solidFill>
                <a:latin typeface="Times New Roman" pitchFamily="18" charset="0"/>
                <a:ea typeface="楷体_GB2312" pitchFamily="49" charset="-122"/>
              </a:rPr>
              <a:t>称为电阻，电阻的单位：</a:t>
            </a:r>
            <a:r>
              <a:rPr lang="zh-CN" altLang="en-US" b="1">
                <a:solidFill>
                  <a:schemeClr val="tx2"/>
                </a:solidFill>
                <a:latin typeface="Times New Roman" pitchFamily="18" charset="0"/>
                <a:ea typeface="楷体_GB2312" pitchFamily="49" charset="-122"/>
                <a:sym typeface="Symbol" pitchFamily="18" charset="2"/>
              </a:rPr>
              <a:t></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欧</a:t>
            </a:r>
            <a:r>
              <a:rPr lang="en-US" altLang="zh-CN" b="1">
                <a:solidFill>
                  <a:schemeClr val="tx2"/>
                </a:solidFill>
                <a:latin typeface="Times New Roman" pitchFamily="18" charset="0"/>
                <a:ea typeface="楷体_GB2312" pitchFamily="49" charset="-122"/>
              </a:rPr>
              <a:t>)(Ohm</a:t>
            </a:r>
            <a:r>
              <a:rPr lang="zh-CN" altLang="en-US" b="1">
                <a:solidFill>
                  <a:schemeClr val="tx2"/>
                </a:solidFill>
                <a:latin typeface="Times New Roman" pitchFamily="18" charset="0"/>
                <a:ea typeface="楷体_GB2312" pitchFamily="49" charset="-122"/>
              </a:rPr>
              <a:t>，欧姆</a:t>
            </a:r>
            <a:r>
              <a:rPr lang="en-US" altLang="zh-CN" b="1">
                <a:solidFill>
                  <a:schemeClr val="tx2"/>
                </a:solidFill>
                <a:latin typeface="Times New Roman" pitchFamily="18" charset="0"/>
                <a:ea typeface="楷体_GB2312" pitchFamily="49" charset="-122"/>
              </a:rPr>
              <a:t>)</a:t>
            </a:r>
            <a:endParaRPr kumimoji="0" lang="zh-CN" altLang="en-US" b="1">
              <a:solidFill>
                <a:srgbClr val="000000"/>
              </a:solidFill>
              <a:latin typeface="Times New Roman" pitchFamily="18" charset="0"/>
              <a:ea typeface="楷体_GB2312" pitchFamily="49" charset="-122"/>
            </a:endParaRPr>
          </a:p>
        </p:txBody>
      </p:sp>
      <p:sp>
        <p:nvSpPr>
          <p:cNvPr id="17" name="Text Box 13"/>
          <p:cNvSpPr txBox="1">
            <a:spLocks noChangeArrowheads="1"/>
          </p:cNvSpPr>
          <p:nvPr/>
        </p:nvSpPr>
        <p:spPr bwMode="auto">
          <a:xfrm>
            <a:off x="555625" y="4175125"/>
            <a:ext cx="7886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2"/>
                </a:solidFill>
                <a:latin typeface="Times New Roman" pitchFamily="18" charset="0"/>
                <a:ea typeface="楷体_GB2312" pitchFamily="49" charset="-122"/>
              </a:rPr>
              <a:t> </a:t>
            </a:r>
            <a:r>
              <a:rPr lang="zh-CN" altLang="en-US" b="1">
                <a:solidFill>
                  <a:schemeClr val="tx2"/>
                </a:solidFill>
                <a:latin typeface="Times New Roman" pitchFamily="18" charset="0"/>
                <a:ea typeface="楷体_GB2312" pitchFamily="49" charset="-122"/>
              </a:rPr>
              <a:t>电压与电流为关联参考方向时，欧姆定律</a:t>
            </a:r>
            <a:r>
              <a:rPr lang="en-US" altLang="zh-CN" b="1">
                <a:solidFill>
                  <a:schemeClr val="tx2"/>
                </a:solidFill>
                <a:latin typeface="Times New Roman" pitchFamily="18" charset="0"/>
                <a:ea typeface="楷体_GB2312" pitchFamily="49" charset="-122"/>
              </a:rPr>
              <a:t>(Ohm’s Law)</a:t>
            </a:r>
            <a:r>
              <a:rPr lang="zh-CN" altLang="en-US" b="1">
                <a:solidFill>
                  <a:schemeClr val="tx2"/>
                </a:solidFill>
                <a:latin typeface="Times New Roman" pitchFamily="18" charset="0"/>
                <a:ea typeface="楷体_GB2312" pitchFamily="49" charset="-122"/>
              </a:rPr>
              <a:t>（</a:t>
            </a:r>
            <a:r>
              <a:rPr lang="en-US" altLang="zh-CN" b="1">
                <a:solidFill>
                  <a:schemeClr val="tx2"/>
                </a:solidFill>
                <a:latin typeface="Times New Roman" pitchFamily="18" charset="0"/>
                <a:ea typeface="楷体_GB2312" pitchFamily="49" charset="-122"/>
              </a:rPr>
              <a:t>OL</a:t>
            </a:r>
            <a:r>
              <a:rPr lang="zh-CN" altLang="en-US" b="1">
                <a:solidFill>
                  <a:schemeClr val="tx2"/>
                </a:solidFill>
                <a:latin typeface="Times New Roman" pitchFamily="18" charset="0"/>
                <a:ea typeface="楷体_GB2312" pitchFamily="49" charset="-122"/>
              </a:rPr>
              <a:t>）：</a:t>
            </a:r>
          </a:p>
        </p:txBody>
      </p:sp>
      <p:sp>
        <p:nvSpPr>
          <p:cNvPr id="47" name="Text Box 18"/>
          <p:cNvSpPr txBox="1">
            <a:spLocks noChangeArrowheads="1"/>
          </p:cNvSpPr>
          <p:nvPr/>
        </p:nvSpPr>
        <p:spPr bwMode="auto">
          <a:xfrm>
            <a:off x="2144713" y="4930775"/>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 = Ri</a:t>
            </a:r>
            <a:endParaRPr lang="en-US" altLang="zh-CN" b="1">
              <a:solidFill>
                <a:schemeClr val="tx2"/>
              </a:solidFill>
              <a:latin typeface="Times New Roman" pitchFamily="18" charset="0"/>
              <a:ea typeface="楷体_GB2312" pitchFamily="49" charset="-122"/>
            </a:endParaRPr>
          </a:p>
        </p:txBody>
      </p:sp>
      <p:grpSp>
        <p:nvGrpSpPr>
          <p:cNvPr id="2" name="组合 60"/>
          <p:cNvGrpSpPr>
            <a:grpSpLocks/>
          </p:cNvGrpSpPr>
          <p:nvPr/>
        </p:nvGrpSpPr>
        <p:grpSpPr bwMode="auto">
          <a:xfrm>
            <a:off x="1687513" y="2466975"/>
            <a:ext cx="2973387" cy="1512888"/>
            <a:chOff x="8734482" y="3027357"/>
            <a:chExt cx="2973399" cy="1512895"/>
          </a:xfrm>
        </p:grpSpPr>
        <p:sp>
          <p:nvSpPr>
            <p:cNvPr id="30737" name="Text Box 10"/>
            <p:cNvSpPr txBox="1">
              <a:spLocks noChangeArrowheads="1"/>
            </p:cNvSpPr>
            <p:nvPr/>
          </p:nvSpPr>
          <p:spPr bwMode="auto">
            <a:xfrm>
              <a:off x="8734482" y="4021139"/>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30738" name="Text Box 11"/>
            <p:cNvSpPr txBox="1">
              <a:spLocks noChangeArrowheads="1"/>
            </p:cNvSpPr>
            <p:nvPr/>
          </p:nvSpPr>
          <p:spPr bwMode="auto">
            <a:xfrm>
              <a:off x="11169732" y="3984626"/>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sp>
          <p:nvSpPr>
            <p:cNvPr id="30739" name="Text Box 12"/>
            <p:cNvSpPr txBox="1">
              <a:spLocks noChangeArrowheads="1"/>
            </p:cNvSpPr>
            <p:nvPr/>
          </p:nvSpPr>
          <p:spPr bwMode="auto">
            <a:xfrm>
              <a:off x="9956904" y="3173409"/>
              <a:ext cx="66513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sp>
          <p:nvSpPr>
            <p:cNvPr id="30740" name="Text Box 16"/>
            <p:cNvSpPr txBox="1">
              <a:spLocks noChangeArrowheads="1"/>
            </p:cNvSpPr>
            <p:nvPr/>
          </p:nvSpPr>
          <p:spPr bwMode="auto">
            <a:xfrm>
              <a:off x="9015465" y="3027357"/>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30741" name="Text Box 17"/>
            <p:cNvSpPr txBox="1">
              <a:spLocks noChangeArrowheads="1"/>
            </p:cNvSpPr>
            <p:nvPr/>
          </p:nvSpPr>
          <p:spPr bwMode="auto">
            <a:xfrm>
              <a:off x="9782238" y="4021139"/>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cxnSp>
          <p:nvCxnSpPr>
            <p:cNvPr id="30742" name="直接箭头连接符 47"/>
            <p:cNvCxnSpPr>
              <a:cxnSpLocks noChangeShapeType="1"/>
            </p:cNvCxnSpPr>
            <p:nvPr/>
          </p:nvCxnSpPr>
          <p:spPr bwMode="auto">
            <a:xfrm>
              <a:off x="9051978" y="3546470"/>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3" name="直接连接符 48"/>
            <p:cNvCxnSpPr>
              <a:cxnSpLocks noChangeShapeType="1"/>
            </p:cNvCxnSpPr>
            <p:nvPr/>
          </p:nvCxnSpPr>
          <p:spPr bwMode="auto">
            <a:xfrm>
              <a:off x="9088491" y="3873499"/>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0744" name="Oval 20"/>
            <p:cNvSpPr>
              <a:spLocks noChangeArrowheads="1"/>
            </p:cNvSpPr>
            <p:nvPr/>
          </p:nvSpPr>
          <p:spPr bwMode="auto">
            <a:xfrm>
              <a:off x="9017053" y="3838574"/>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30745" name="Oval 21"/>
            <p:cNvSpPr>
              <a:spLocks noChangeArrowheads="1"/>
            </p:cNvSpPr>
            <p:nvPr/>
          </p:nvSpPr>
          <p:spPr bwMode="auto">
            <a:xfrm>
              <a:off x="11426911" y="3838574"/>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30746" name="Rectangle 9"/>
            <p:cNvSpPr>
              <a:spLocks noChangeArrowheads="1"/>
            </p:cNvSpPr>
            <p:nvPr/>
          </p:nvSpPr>
          <p:spPr bwMode="auto">
            <a:xfrm>
              <a:off x="9782238" y="3692522"/>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grpSp>
      <p:grpSp>
        <p:nvGrpSpPr>
          <p:cNvPr id="3" name="组合 59"/>
          <p:cNvGrpSpPr>
            <a:grpSpLocks/>
          </p:cNvGrpSpPr>
          <p:nvPr/>
        </p:nvGrpSpPr>
        <p:grpSpPr bwMode="auto">
          <a:xfrm>
            <a:off x="5186363" y="2263775"/>
            <a:ext cx="2133600" cy="1751013"/>
            <a:chOff x="-3278295" y="2008176"/>
            <a:chExt cx="2133600" cy="1751004"/>
          </a:xfrm>
        </p:grpSpPr>
        <p:sp>
          <p:nvSpPr>
            <p:cNvPr id="30732" name="Text Box 4"/>
            <p:cNvSpPr txBox="1">
              <a:spLocks noChangeArrowheads="1"/>
            </p:cNvSpPr>
            <p:nvPr/>
          </p:nvSpPr>
          <p:spPr bwMode="auto">
            <a:xfrm>
              <a:off x="-1452648" y="3103546"/>
              <a:ext cx="296866" cy="57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sz="3200" b="1" i="1">
                  <a:solidFill>
                    <a:schemeClr val="tx1"/>
                  </a:solidFill>
                  <a:latin typeface="Times New Roman" pitchFamily="18" charset="0"/>
                  <a:ea typeface="楷体_GB2312" pitchFamily="49" charset="-122"/>
                </a:rPr>
                <a:t>i</a:t>
              </a:r>
              <a:endParaRPr lang="en-US" altLang="zh-CN" sz="2800" b="1">
                <a:solidFill>
                  <a:schemeClr val="tx1"/>
                </a:solidFill>
                <a:latin typeface="Times New Roman" pitchFamily="18" charset="0"/>
                <a:ea typeface="楷体_GB2312" pitchFamily="49" charset="-122"/>
              </a:endParaRPr>
            </a:p>
          </p:txBody>
        </p:sp>
        <p:sp>
          <p:nvSpPr>
            <p:cNvPr id="30733" name="Text Box 5"/>
            <p:cNvSpPr txBox="1">
              <a:spLocks noChangeArrowheads="1"/>
            </p:cNvSpPr>
            <p:nvPr/>
          </p:nvSpPr>
          <p:spPr bwMode="auto">
            <a:xfrm>
              <a:off x="-2730607" y="2008176"/>
              <a:ext cx="409575" cy="57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sz="3200" b="1" i="1">
                  <a:solidFill>
                    <a:schemeClr val="tx1"/>
                  </a:solidFill>
                  <a:latin typeface="Times New Roman" pitchFamily="18" charset="0"/>
                  <a:ea typeface="楷体_GB2312" pitchFamily="49" charset="-122"/>
                </a:rPr>
                <a:t>u</a:t>
              </a:r>
              <a:endParaRPr lang="en-US" altLang="zh-CN" sz="2800" b="1">
                <a:solidFill>
                  <a:schemeClr val="tx1"/>
                </a:solidFill>
                <a:latin typeface="Times New Roman" pitchFamily="18" charset="0"/>
                <a:ea typeface="楷体_GB2312" pitchFamily="49" charset="-122"/>
              </a:endParaRPr>
            </a:p>
          </p:txBody>
        </p:sp>
        <p:sp>
          <p:nvSpPr>
            <p:cNvPr id="30734" name="Line 6"/>
            <p:cNvSpPr>
              <a:spLocks noChangeShapeType="1"/>
            </p:cNvSpPr>
            <p:nvPr/>
          </p:nvSpPr>
          <p:spPr bwMode="auto">
            <a:xfrm>
              <a:off x="-3278295" y="3073380"/>
              <a:ext cx="2133600"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7"/>
            <p:cNvSpPr>
              <a:spLocks noChangeShapeType="1"/>
            </p:cNvSpPr>
            <p:nvPr/>
          </p:nvSpPr>
          <p:spPr bwMode="auto">
            <a:xfrm flipV="1">
              <a:off x="-2268645" y="2235180"/>
              <a:ext cx="0" cy="15240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8"/>
            <p:cNvSpPr>
              <a:spLocks noChangeShapeType="1"/>
            </p:cNvSpPr>
            <p:nvPr/>
          </p:nvSpPr>
          <p:spPr bwMode="auto">
            <a:xfrm flipV="1">
              <a:off x="-3030645" y="2463780"/>
              <a:ext cx="17526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9" name="Object 1"/>
          <p:cNvGraphicFramePr>
            <a:graphicFrameLocks noChangeAspect="1"/>
          </p:cNvGraphicFramePr>
          <p:nvPr/>
        </p:nvGraphicFramePr>
        <p:xfrm>
          <a:off x="4206875" y="4719638"/>
          <a:ext cx="3559175" cy="976312"/>
        </p:xfrm>
        <a:graphic>
          <a:graphicData uri="http://schemas.openxmlformats.org/presentationml/2006/ole">
            <mc:AlternateContent xmlns:mc="http://schemas.openxmlformats.org/markup-compatibility/2006">
              <mc:Choice xmlns:v="urn:schemas-microsoft-com:vml" Requires="v">
                <p:oleObj spid="_x0000_s30749" name="Equation" r:id="rId3" imgW="990170" imgH="291973" progId="Equation.DSMT4">
                  <p:embed/>
                </p:oleObj>
              </mc:Choice>
              <mc:Fallback>
                <p:oleObj name="Equation" r:id="rId3" imgW="990170" imgH="29197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4719638"/>
                        <a:ext cx="355917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Text Box 34"/>
          <p:cNvSpPr txBox="1">
            <a:spLocks noChangeArrowheads="1"/>
          </p:cNvSpPr>
          <p:nvPr/>
        </p:nvSpPr>
        <p:spPr bwMode="auto">
          <a:xfrm>
            <a:off x="555625" y="6221413"/>
            <a:ext cx="821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chemeClr val="tx2"/>
                </a:solidFill>
                <a:latin typeface="Times New Roman" pitchFamily="18" charset="0"/>
                <a:ea typeface="楷体_GB2312" pitchFamily="49" charset="-122"/>
              </a:rPr>
              <a:t>G</a:t>
            </a:r>
            <a:r>
              <a:rPr lang="en-US" altLang="zh-CN" b="1">
                <a:solidFill>
                  <a:schemeClr val="tx2"/>
                </a:solidFill>
                <a:latin typeface="Times New Roman" pitchFamily="18" charset="0"/>
                <a:ea typeface="楷体_GB2312" pitchFamily="49" charset="-122"/>
              </a:rPr>
              <a:t>=1/</a:t>
            </a:r>
            <a:r>
              <a:rPr lang="en-US" altLang="zh-CN" b="1" i="1">
                <a:solidFill>
                  <a:schemeClr val="tx2"/>
                </a:solidFill>
                <a:latin typeface="Times New Roman" pitchFamily="18" charset="0"/>
                <a:ea typeface="楷体_GB2312" pitchFamily="49" charset="-122"/>
              </a:rPr>
              <a:t>R</a:t>
            </a:r>
            <a:r>
              <a:rPr lang="zh-CN" altLang="en-US" b="1">
                <a:solidFill>
                  <a:schemeClr val="tx2"/>
                </a:solidFill>
                <a:latin typeface="Times New Roman" pitchFamily="18" charset="0"/>
                <a:ea typeface="楷体_GB2312" pitchFamily="49" charset="-122"/>
              </a:rPr>
              <a:t>称为电导，电导的单位：</a:t>
            </a:r>
            <a:r>
              <a:rPr lang="en-US" altLang="zh-CN" b="1">
                <a:solidFill>
                  <a:schemeClr val="tx2"/>
                </a:solidFill>
                <a:latin typeface="Times New Roman" pitchFamily="18" charset="0"/>
                <a:ea typeface="楷体_GB2312" pitchFamily="49" charset="-122"/>
              </a:rPr>
              <a:t>S(</a:t>
            </a:r>
            <a:r>
              <a:rPr lang="zh-CN" altLang="en-US" b="1">
                <a:solidFill>
                  <a:schemeClr val="tx2"/>
                </a:solidFill>
                <a:latin typeface="Times New Roman" pitchFamily="18" charset="0"/>
                <a:ea typeface="楷体_GB2312" pitchFamily="49" charset="-122"/>
              </a:rPr>
              <a:t>西</a:t>
            </a:r>
            <a:r>
              <a:rPr lang="en-US" altLang="zh-CN" b="1">
                <a:solidFill>
                  <a:schemeClr val="tx2"/>
                </a:solidFill>
                <a:latin typeface="Times New Roman" pitchFamily="18" charset="0"/>
                <a:ea typeface="楷体_GB2312" pitchFamily="49" charset="-122"/>
              </a:rPr>
              <a:t>)(Siemens</a:t>
            </a:r>
            <a:r>
              <a:rPr lang="zh-CN" altLang="en-US" b="1">
                <a:solidFill>
                  <a:schemeClr val="tx2"/>
                </a:solidFill>
                <a:latin typeface="Times New Roman" pitchFamily="18" charset="0"/>
                <a:ea typeface="楷体_GB2312" pitchFamily="49" charset="-122"/>
              </a:rPr>
              <a:t>，西门子</a:t>
            </a:r>
            <a:r>
              <a:rPr lang="en-US" altLang="zh-CN" b="1">
                <a:solidFill>
                  <a:schemeClr val="tx2"/>
                </a:solidFill>
                <a:latin typeface="Times New Roman" pitchFamily="18" charset="0"/>
                <a:ea typeface="楷体_GB2312" pitchFamily="49" charset="-122"/>
              </a:rPr>
              <a:t>)</a:t>
            </a:r>
            <a:endParaRPr lang="zh-CN" altLang="en-US" b="1">
              <a:solidFill>
                <a:schemeClr val="tx2"/>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dissolve">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dissolve">
                                      <p:cBhvr>
                                        <p:cTn id="42" dur="500"/>
                                        <p:tgtEl>
                                          <p:spTgt spid="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autoUpdateAnimBg="0"/>
      <p:bldP spid="37" grpId="0" autoUpdateAnimBg="0"/>
      <p:bldP spid="17" grpId="0"/>
      <p:bldP spid="47" grpId="0"/>
      <p:bldP spid="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8" name="Text Box 8"/>
          <p:cNvSpPr txBox="1">
            <a:spLocks noChangeArrowheads="1"/>
          </p:cNvSpPr>
          <p:nvPr/>
        </p:nvSpPr>
        <p:spPr bwMode="auto">
          <a:xfrm>
            <a:off x="395288" y="841375"/>
            <a:ext cx="8353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sz="3200" b="1">
                <a:solidFill>
                  <a:srgbClr val="000000"/>
                </a:solidFill>
                <a:latin typeface="Times New Roman" pitchFamily="18" charset="0"/>
                <a:ea typeface="楷体_GB2312" pitchFamily="49" charset="-122"/>
              </a:rPr>
              <a:t>二、 所需的理论基础及学习方法：</a:t>
            </a:r>
          </a:p>
        </p:txBody>
      </p:sp>
      <p:sp>
        <p:nvSpPr>
          <p:cNvPr id="4106" name="Text Box 10"/>
          <p:cNvSpPr txBox="1">
            <a:spLocks noChangeArrowheads="1"/>
          </p:cNvSpPr>
          <p:nvPr/>
        </p:nvSpPr>
        <p:spPr bwMode="auto">
          <a:xfrm>
            <a:off x="468313" y="1635125"/>
            <a:ext cx="8243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kumimoji="0" lang="zh-CN" altLang="en-US" b="1">
                <a:solidFill>
                  <a:schemeClr val="tx1"/>
                </a:solidFill>
                <a:latin typeface="Times New Roman" pitchFamily="18" charset="0"/>
                <a:ea typeface="楷体_GB2312" pitchFamily="49" charset="-122"/>
              </a:rPr>
              <a:t>　　电路理论涉及高等数学、应用数学、物理学和拓扑学等基础学科的知识</a:t>
            </a:r>
          </a:p>
        </p:txBody>
      </p:sp>
      <p:grpSp>
        <p:nvGrpSpPr>
          <p:cNvPr id="4121" name="Group 25"/>
          <p:cNvGrpSpPr>
            <a:grpSpLocks/>
          </p:cNvGrpSpPr>
          <p:nvPr/>
        </p:nvGrpSpPr>
        <p:grpSpPr bwMode="auto">
          <a:xfrm>
            <a:off x="468313" y="4211638"/>
            <a:ext cx="8207375" cy="1917700"/>
            <a:chOff x="295" y="2653"/>
            <a:chExt cx="5170" cy="1208"/>
          </a:xfrm>
        </p:grpSpPr>
        <p:graphicFrame>
          <p:nvGraphicFramePr>
            <p:cNvPr id="4104" name="Object 13"/>
            <p:cNvGraphicFramePr>
              <a:graphicFrameLocks/>
            </p:cNvGraphicFramePr>
            <p:nvPr/>
          </p:nvGraphicFramePr>
          <p:xfrm>
            <a:off x="385" y="3158"/>
            <a:ext cx="681" cy="590"/>
          </p:xfrm>
          <a:graphic>
            <a:graphicData uri="http://schemas.openxmlformats.org/presentationml/2006/ole">
              <mc:AlternateContent xmlns:mc="http://schemas.openxmlformats.org/markup-compatibility/2006">
                <mc:Choice xmlns:v="urn:schemas-microsoft-com:vml" Requires="v">
                  <p:oleObj spid="_x0000_s4110" name="剪辑" r:id="rId3" imgW="900113" imgH="849313" progId="">
                    <p:embed/>
                  </p:oleObj>
                </mc:Choice>
                <mc:Fallback>
                  <p:oleObj name="剪辑" r:id="rId3" imgW="900113" imgH="849313" progId="">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158"/>
                          <a:ext cx="681"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Text Box 12"/>
            <p:cNvSpPr txBox="1">
              <a:spLocks noChangeArrowheads="1"/>
            </p:cNvSpPr>
            <p:nvPr/>
          </p:nvSpPr>
          <p:spPr bwMode="auto">
            <a:xfrm>
              <a:off x="295" y="2653"/>
              <a:ext cx="517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学习方法：</a:t>
              </a:r>
              <a:r>
                <a:rPr kumimoji="0" lang="en-US" altLang="zh-CN" b="1">
                  <a:solidFill>
                    <a:schemeClr val="tx1"/>
                  </a:solidFill>
                  <a:latin typeface="Times New Roman" pitchFamily="18" charset="0"/>
                  <a:ea typeface="楷体_GB2312" pitchFamily="49" charset="-122"/>
                </a:rPr>
                <a:t>(1).  </a:t>
              </a:r>
              <a:r>
                <a:rPr lang="zh-CN" altLang="en-US" b="1">
                  <a:solidFill>
                    <a:srgbClr val="000000"/>
                  </a:solidFill>
                  <a:latin typeface="Times New Roman" pitchFamily="18" charset="0"/>
                  <a:ea typeface="楷体_GB2312" pitchFamily="49" charset="-122"/>
                </a:rPr>
                <a:t>搞清基本概念，注意解题方法和技巧；</a:t>
              </a:r>
            </a:p>
            <a:p>
              <a:pPr eaLnBrk="1" hangingPunct="1"/>
              <a:r>
                <a:rPr lang="zh-CN" altLang="en-US" b="1">
                  <a:solidFill>
                    <a:srgbClr val="000000"/>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               (2).  </a:t>
              </a:r>
              <a:r>
                <a:rPr lang="zh-CN" altLang="en-US" b="1">
                  <a:solidFill>
                    <a:srgbClr val="000000"/>
                  </a:solidFill>
                  <a:latin typeface="Times New Roman" pitchFamily="18" charset="0"/>
                  <a:ea typeface="楷体_GB2312" pitchFamily="49" charset="-122"/>
                </a:rPr>
                <a:t>思维方式的训练；</a:t>
              </a:r>
            </a:p>
            <a:p>
              <a:pPr eaLnBrk="1" hangingPunct="1"/>
              <a:r>
                <a:rPr lang="zh-CN" altLang="en-US" b="1">
                  <a:solidFill>
                    <a:srgbClr val="000000"/>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(3).  </a:t>
              </a:r>
              <a:r>
                <a:rPr lang="zh-CN" altLang="en-US" b="1">
                  <a:solidFill>
                    <a:srgbClr val="000000"/>
                  </a:solidFill>
                  <a:latin typeface="Times New Roman" pitchFamily="18" charset="0"/>
                  <a:ea typeface="楷体_GB2312" pitchFamily="49" charset="-122"/>
                </a:rPr>
                <a:t>独立完成作业，按时交作业；</a:t>
              </a:r>
            </a:p>
            <a:p>
              <a:pPr eaLnBrk="1" hangingPunct="1"/>
              <a:r>
                <a:rPr lang="zh-CN" altLang="en-US" b="1">
                  <a:solidFill>
                    <a:srgbClr val="000000"/>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                (4).  </a:t>
              </a:r>
              <a:r>
                <a:rPr lang="zh-CN" altLang="en-US" b="1">
                  <a:solidFill>
                    <a:srgbClr val="000000"/>
                  </a:solidFill>
                  <a:latin typeface="Times New Roman" pitchFamily="18" charset="0"/>
                  <a:ea typeface="楷体_GB2312" pitchFamily="49" charset="-122"/>
                </a:rPr>
                <a:t>理论联系实际，与实验相结合；</a:t>
              </a:r>
            </a:p>
            <a:p>
              <a:pPr eaLnBrk="1" hangingPunct="1"/>
              <a:r>
                <a:rPr lang="zh-CN" altLang="en-US" b="1">
                  <a:solidFill>
                    <a:srgbClr val="000000"/>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(5).  </a:t>
              </a:r>
              <a:r>
                <a:rPr lang="zh-CN" altLang="en-US" b="1">
                  <a:solidFill>
                    <a:srgbClr val="000000"/>
                  </a:solidFill>
                  <a:latin typeface="Times New Roman" pitchFamily="18" charset="0"/>
                  <a:ea typeface="楷体_GB2312" pitchFamily="49" charset="-122"/>
                </a:rPr>
                <a:t>采用</a:t>
              </a:r>
              <a:r>
                <a:rPr lang="en-US" altLang="zh-CN" b="1">
                  <a:solidFill>
                    <a:srgbClr val="000000"/>
                  </a:solidFill>
                  <a:latin typeface="Times New Roman" pitchFamily="18" charset="0"/>
                  <a:ea typeface="楷体_GB2312" pitchFamily="49" charset="-122"/>
                </a:rPr>
                <a:t>matlab</a:t>
              </a:r>
              <a:r>
                <a:rPr lang="zh-CN" altLang="en-US" b="1">
                  <a:solidFill>
                    <a:srgbClr val="000000"/>
                  </a:solidFill>
                  <a:latin typeface="Times New Roman" pitchFamily="18" charset="0"/>
                  <a:ea typeface="楷体_GB2312" pitchFamily="49" charset="-122"/>
                </a:rPr>
                <a:t>等软件进行仿真相结合。   </a:t>
              </a:r>
            </a:p>
          </p:txBody>
        </p:sp>
      </p:grpSp>
      <p:grpSp>
        <p:nvGrpSpPr>
          <p:cNvPr id="4120" name="Group 24"/>
          <p:cNvGrpSpPr>
            <a:grpSpLocks/>
          </p:cNvGrpSpPr>
          <p:nvPr/>
        </p:nvGrpSpPr>
        <p:grpSpPr bwMode="auto">
          <a:xfrm>
            <a:off x="468313" y="2746375"/>
            <a:ext cx="8243887" cy="1187450"/>
            <a:chOff x="295" y="1571"/>
            <a:chExt cx="5193" cy="748"/>
          </a:xfrm>
        </p:grpSpPr>
        <p:graphicFrame>
          <p:nvGraphicFramePr>
            <p:cNvPr id="4102" name="Object 15"/>
            <p:cNvGraphicFramePr>
              <a:graphicFrameLocks/>
            </p:cNvGraphicFramePr>
            <p:nvPr/>
          </p:nvGraphicFramePr>
          <p:xfrm>
            <a:off x="385" y="1907"/>
            <a:ext cx="670" cy="408"/>
          </p:xfrm>
          <a:graphic>
            <a:graphicData uri="http://schemas.openxmlformats.org/presentationml/2006/ole">
              <mc:AlternateContent xmlns:mc="http://schemas.openxmlformats.org/markup-compatibility/2006">
                <mc:Choice xmlns:v="urn:schemas-microsoft-com:vml" Requires="v">
                  <p:oleObj spid="_x0000_s4111" name="剪辑" r:id="rId5" imgW="1063625" imgH="647700" progId="">
                    <p:embed/>
                  </p:oleObj>
                </mc:Choice>
                <mc:Fallback>
                  <p:oleObj name="剪辑" r:id="rId5" imgW="1063625" imgH="647700" progId="">
                    <p:embed/>
                    <p:pic>
                      <p:nvPicPr>
                        <p:cNvPr id="0"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907"/>
                          <a:ext cx="67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Text Box 23"/>
            <p:cNvSpPr txBox="1">
              <a:spLocks noChangeArrowheads="1"/>
            </p:cNvSpPr>
            <p:nvPr/>
          </p:nvSpPr>
          <p:spPr bwMode="auto">
            <a:xfrm>
              <a:off x="295" y="1571"/>
              <a:ext cx="519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kumimoji="0" lang="zh-CN" altLang="en-US" b="1">
                  <a:solidFill>
                    <a:schemeClr val="tx1"/>
                  </a:solidFill>
                  <a:latin typeface="Times New Roman" pitchFamily="18" charset="0"/>
                  <a:ea typeface="楷体_GB2312" pitchFamily="49" charset="-122"/>
                </a:rPr>
                <a:t>理论基础： </a:t>
              </a:r>
              <a:r>
                <a:rPr kumimoji="0" lang="en-US" altLang="zh-CN" b="1">
                  <a:solidFill>
                    <a:schemeClr val="tx1"/>
                  </a:solidFill>
                  <a:latin typeface="Times New Roman" pitchFamily="18" charset="0"/>
                  <a:ea typeface="楷体_GB2312" pitchFamily="49" charset="-122"/>
                </a:rPr>
                <a:t>(1).  </a:t>
              </a:r>
              <a:r>
                <a:rPr kumimoji="0" lang="zh-CN" altLang="en-US" b="1">
                  <a:solidFill>
                    <a:schemeClr val="tx1"/>
                  </a:solidFill>
                  <a:latin typeface="Times New Roman" pitchFamily="18" charset="0"/>
                  <a:ea typeface="楷体_GB2312" pitchFamily="49" charset="-122"/>
                </a:rPr>
                <a:t>高等数学（微积分、微分方程）；</a:t>
              </a:r>
              <a:endParaRPr kumimoji="0" lang="en-US" altLang="zh-CN" b="1">
                <a:solidFill>
                  <a:schemeClr val="tx1"/>
                </a:solidFill>
                <a:latin typeface="Times New Roman" pitchFamily="18" charset="0"/>
                <a:ea typeface="楷体_GB2312" pitchFamily="49" charset="-122"/>
              </a:endParaRPr>
            </a:p>
            <a:p>
              <a:pPr eaLnBrk="1" hangingPunct="1"/>
              <a:r>
                <a:rPr kumimoji="0" lang="zh-CN" altLang="en-US" b="1">
                  <a:solidFill>
                    <a:schemeClr val="tx1"/>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(2).  </a:t>
              </a:r>
              <a:r>
                <a:rPr kumimoji="0" lang="zh-CN" altLang="en-US" b="1">
                  <a:solidFill>
                    <a:schemeClr val="tx1"/>
                  </a:solidFill>
                  <a:latin typeface="Times New Roman" pitchFamily="18" charset="0"/>
                  <a:ea typeface="楷体_GB2312" pitchFamily="49" charset="-122"/>
                </a:rPr>
                <a:t>线性代数（矩阵运算）；</a:t>
              </a:r>
            </a:p>
            <a:p>
              <a:pPr eaLnBrk="1" hangingPunct="1"/>
              <a:r>
                <a:rPr kumimoji="0" lang="zh-CN" altLang="en-US" b="1">
                  <a:solidFill>
                    <a:schemeClr val="tx1"/>
                  </a:solidFill>
                  <a:latin typeface="Times New Roman" pitchFamily="18" charset="0"/>
                  <a:ea typeface="楷体_GB2312" pitchFamily="49" charset="-122"/>
                </a:rPr>
                <a:t>                     </a:t>
              </a:r>
              <a:r>
                <a:rPr kumimoji="0" lang="en-US" altLang="zh-CN" b="1">
                  <a:solidFill>
                    <a:schemeClr val="tx1"/>
                  </a:solidFill>
                  <a:latin typeface="Times New Roman" pitchFamily="18" charset="0"/>
                  <a:ea typeface="楷体_GB2312" pitchFamily="49" charset="-122"/>
                </a:rPr>
                <a:t>(3).  </a:t>
              </a:r>
              <a:r>
                <a:rPr kumimoji="0" lang="zh-CN" altLang="en-US" b="1">
                  <a:solidFill>
                    <a:schemeClr val="tx1"/>
                  </a:solidFill>
                  <a:latin typeface="Times New Roman" pitchFamily="18" charset="0"/>
                  <a:ea typeface="楷体_GB2312" pitchFamily="49" charset="-122"/>
                </a:rPr>
                <a:t>复数运算。</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92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106"/>
                                        </p:tgtEl>
                                        <p:attrNameLst>
                                          <p:attrName>style.visibility</p:attrName>
                                        </p:attrNameLst>
                                      </p:cBhvr>
                                      <p:to>
                                        <p:strVal val="visible"/>
                                      </p:to>
                                    </p:set>
                                    <p:animEffect transition="in" filter="wipe(left)">
                                      <p:cBhvr>
                                        <p:cTn id="11" dur="500"/>
                                        <p:tgtEl>
                                          <p:spTgt spid="41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20"/>
                                        </p:tgtEl>
                                        <p:attrNameLst>
                                          <p:attrName>style.visibility</p:attrName>
                                        </p:attrNameLst>
                                      </p:cBhvr>
                                      <p:to>
                                        <p:strVal val="visible"/>
                                      </p:to>
                                    </p:set>
                                    <p:animEffect transition="in" filter="dissolve">
                                      <p:cBhvr>
                                        <p:cTn id="16" dur="500"/>
                                        <p:tgtEl>
                                          <p:spTgt spid="41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4121"/>
                                        </p:tgtEl>
                                        <p:attrNameLst>
                                          <p:attrName>style.visibility</p:attrName>
                                        </p:attrNameLst>
                                      </p:cBhvr>
                                      <p:to>
                                        <p:strVal val="visible"/>
                                      </p:to>
                                    </p:set>
                                    <p:animEffect transition="in" filter="dissolve">
                                      <p:cBhvr>
                                        <p:cTn id="21" dur="500"/>
                                        <p:tgtEl>
                                          <p:spTgt spid="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P spid="41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a:spLocks noChangeArrowheads="1"/>
          </p:cNvSpPr>
          <p:nvPr/>
        </p:nvSpPr>
        <p:spPr bwMode="auto">
          <a:xfrm>
            <a:off x="409575" y="765175"/>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二、非</a:t>
            </a:r>
            <a:r>
              <a:rPr lang="zh-CN" altLang="en-US" sz="3200" b="1">
                <a:solidFill>
                  <a:srgbClr val="000000"/>
                </a:solidFill>
                <a:latin typeface="Times New Roman" pitchFamily="18" charset="0"/>
                <a:ea typeface="楷体_GB2312" pitchFamily="49" charset="-122"/>
              </a:rPr>
              <a:t>线性电阻</a:t>
            </a:r>
          </a:p>
        </p:txBody>
      </p:sp>
      <p:grpSp>
        <p:nvGrpSpPr>
          <p:cNvPr id="2" name="组合 93"/>
          <p:cNvGrpSpPr>
            <a:grpSpLocks/>
          </p:cNvGrpSpPr>
          <p:nvPr/>
        </p:nvGrpSpPr>
        <p:grpSpPr bwMode="auto">
          <a:xfrm>
            <a:off x="5151438" y="1897063"/>
            <a:ext cx="2232025" cy="1958975"/>
            <a:chOff x="4973643" y="1822428"/>
            <a:chExt cx="2232052" cy="1958976"/>
          </a:xfrm>
        </p:grpSpPr>
        <p:sp>
          <p:nvSpPr>
            <p:cNvPr id="31764" name="Text Box 19"/>
            <p:cNvSpPr txBox="1">
              <a:spLocks noChangeArrowheads="1"/>
            </p:cNvSpPr>
            <p:nvPr/>
          </p:nvSpPr>
          <p:spPr bwMode="auto">
            <a:xfrm>
              <a:off x="5476887" y="1822428"/>
              <a:ext cx="409579"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sz="3200" b="1" i="1">
                  <a:solidFill>
                    <a:schemeClr val="tx1"/>
                  </a:solidFill>
                  <a:latin typeface="Times New Roman" pitchFamily="18" charset="0"/>
                  <a:ea typeface="楷体_GB2312" pitchFamily="49" charset="-122"/>
                </a:rPr>
                <a:t>u</a:t>
              </a:r>
              <a:endParaRPr lang="en-US" altLang="zh-CN" sz="2800" b="1">
                <a:solidFill>
                  <a:schemeClr val="tx1"/>
                </a:solidFill>
                <a:latin typeface="Times New Roman" pitchFamily="18" charset="0"/>
                <a:ea typeface="楷体_GB2312" pitchFamily="49" charset="-122"/>
              </a:endParaRPr>
            </a:p>
          </p:txBody>
        </p:sp>
        <p:sp>
          <p:nvSpPr>
            <p:cNvPr id="31765" name="Text Box 21"/>
            <p:cNvSpPr txBox="1">
              <a:spLocks noChangeArrowheads="1"/>
            </p:cNvSpPr>
            <p:nvPr/>
          </p:nvSpPr>
          <p:spPr bwMode="auto">
            <a:xfrm>
              <a:off x="6908829" y="3178154"/>
              <a:ext cx="29686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sz="3200" b="1" i="1">
                  <a:solidFill>
                    <a:schemeClr val="tx1"/>
                  </a:solidFill>
                  <a:latin typeface="Times New Roman" pitchFamily="18" charset="0"/>
                  <a:ea typeface="楷体_GB2312" pitchFamily="49" charset="-122"/>
                </a:rPr>
                <a:t>i</a:t>
              </a:r>
              <a:endParaRPr lang="en-US" altLang="zh-CN" sz="2800" b="1">
                <a:solidFill>
                  <a:schemeClr val="tx1"/>
                </a:solidFill>
                <a:latin typeface="Times New Roman" pitchFamily="18" charset="0"/>
                <a:ea typeface="楷体_GB2312" pitchFamily="49" charset="-122"/>
              </a:endParaRPr>
            </a:p>
          </p:txBody>
        </p:sp>
        <p:grpSp>
          <p:nvGrpSpPr>
            <p:cNvPr id="31766" name="Group 22"/>
            <p:cNvGrpSpPr>
              <a:grpSpLocks/>
            </p:cNvGrpSpPr>
            <p:nvPr/>
          </p:nvGrpSpPr>
          <p:grpSpPr bwMode="auto">
            <a:xfrm>
              <a:off x="4973643" y="2085954"/>
              <a:ext cx="2190750" cy="1695450"/>
              <a:chOff x="2028" y="2676"/>
              <a:chExt cx="1380" cy="1068"/>
            </a:xfrm>
          </p:grpSpPr>
          <p:sp>
            <p:nvSpPr>
              <p:cNvPr id="31767" name="Line 23"/>
              <p:cNvSpPr>
                <a:spLocks noChangeShapeType="1"/>
              </p:cNvSpPr>
              <p:nvPr/>
            </p:nvSpPr>
            <p:spPr bwMode="auto">
              <a:xfrm>
                <a:off x="2028" y="3384"/>
                <a:ext cx="1380"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Line 24"/>
              <p:cNvSpPr>
                <a:spLocks noChangeShapeType="1"/>
              </p:cNvSpPr>
              <p:nvPr/>
            </p:nvSpPr>
            <p:spPr bwMode="auto">
              <a:xfrm>
                <a:off x="2640" y="2676"/>
                <a:ext cx="0" cy="1068"/>
              </a:xfrm>
              <a:prstGeom prst="line">
                <a:avLst/>
              </a:prstGeom>
              <a:noFill/>
              <a:ln w="38100">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Freeform 25"/>
              <p:cNvSpPr>
                <a:spLocks/>
              </p:cNvSpPr>
              <p:nvPr/>
            </p:nvSpPr>
            <p:spPr bwMode="auto">
              <a:xfrm>
                <a:off x="2640" y="2796"/>
                <a:ext cx="324" cy="580"/>
              </a:xfrm>
              <a:custGeom>
                <a:avLst/>
                <a:gdLst>
                  <a:gd name="T0" fmla="*/ 0 w 432"/>
                  <a:gd name="T1" fmla="*/ 576 h 520"/>
                  <a:gd name="T2" fmla="*/ 135 w 432"/>
                  <a:gd name="T3" fmla="*/ 522 h 520"/>
                  <a:gd name="T4" fmla="*/ 270 w 432"/>
                  <a:gd name="T5" fmla="*/ 228 h 520"/>
                  <a:gd name="T6" fmla="*/ 324 w 432"/>
                  <a:gd name="T7" fmla="*/ 0 h 520"/>
                  <a:gd name="T8" fmla="*/ 0 60000 65536"/>
                  <a:gd name="T9" fmla="*/ 0 60000 65536"/>
                  <a:gd name="T10" fmla="*/ 0 60000 65536"/>
                  <a:gd name="T11" fmla="*/ 0 60000 65536"/>
                  <a:gd name="T12" fmla="*/ 0 w 432"/>
                  <a:gd name="T13" fmla="*/ 0 h 520"/>
                  <a:gd name="T14" fmla="*/ 432 w 432"/>
                  <a:gd name="T15" fmla="*/ 520 h 520"/>
                </a:gdLst>
                <a:ahLst/>
                <a:cxnLst>
                  <a:cxn ang="T8">
                    <a:pos x="T0" y="T1"/>
                  </a:cxn>
                  <a:cxn ang="T9">
                    <a:pos x="T2" y="T3"/>
                  </a:cxn>
                  <a:cxn ang="T10">
                    <a:pos x="T4" y="T5"/>
                  </a:cxn>
                  <a:cxn ang="T11">
                    <a:pos x="T6" y="T7"/>
                  </a:cxn>
                </a:cxnLst>
                <a:rect l="T12" t="T13" r="T14" b="T15"/>
                <a:pathLst>
                  <a:path w="432" h="520">
                    <a:moveTo>
                      <a:pt x="0" y="516"/>
                    </a:moveTo>
                    <a:cubicBezTo>
                      <a:pt x="60" y="518"/>
                      <a:pt x="120" y="520"/>
                      <a:pt x="180" y="468"/>
                    </a:cubicBezTo>
                    <a:cubicBezTo>
                      <a:pt x="240" y="416"/>
                      <a:pt x="318" y="282"/>
                      <a:pt x="360" y="204"/>
                    </a:cubicBezTo>
                    <a:cubicBezTo>
                      <a:pt x="402" y="126"/>
                      <a:pt x="420" y="44"/>
                      <a:pt x="432"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66" name="Object 1"/>
          <p:cNvGraphicFramePr>
            <a:graphicFrameLocks noChangeAspect="1"/>
          </p:cNvGraphicFramePr>
          <p:nvPr/>
        </p:nvGraphicFramePr>
        <p:xfrm>
          <a:off x="2555875" y="4051300"/>
          <a:ext cx="3671888" cy="1036638"/>
        </p:xfrm>
        <a:graphic>
          <a:graphicData uri="http://schemas.openxmlformats.org/presentationml/2006/ole">
            <mc:AlternateContent xmlns:mc="http://schemas.openxmlformats.org/markup-compatibility/2006">
              <mc:Choice xmlns:v="urn:schemas-microsoft-com:vml" Requires="v">
                <p:oleObj spid="_x0000_s31772" name="Equation" r:id="rId3" imgW="990170" imgH="291973" progId="Equation.DSMT4">
                  <p:embed/>
                </p:oleObj>
              </mc:Choice>
              <mc:Fallback>
                <p:oleObj name="Equation" r:id="rId3" imgW="990170" imgH="29197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051300"/>
                        <a:ext cx="367188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91"/>
          <p:cNvGrpSpPr>
            <a:grpSpLocks/>
          </p:cNvGrpSpPr>
          <p:nvPr/>
        </p:nvGrpSpPr>
        <p:grpSpPr bwMode="auto">
          <a:xfrm>
            <a:off x="1744663" y="2428875"/>
            <a:ext cx="2973387" cy="1512888"/>
            <a:chOff x="3987792" y="1457298"/>
            <a:chExt cx="2973399" cy="1512895"/>
          </a:xfrm>
        </p:grpSpPr>
        <p:sp>
          <p:nvSpPr>
            <p:cNvPr id="31752" name="Text Box 10"/>
            <p:cNvSpPr txBox="1">
              <a:spLocks noChangeArrowheads="1"/>
            </p:cNvSpPr>
            <p:nvPr/>
          </p:nvSpPr>
          <p:spPr bwMode="auto">
            <a:xfrm>
              <a:off x="3987792" y="245108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endParaRPr lang="en-US" altLang="zh-CN" b="1">
                <a:solidFill>
                  <a:schemeClr val="tx2"/>
                </a:solidFill>
                <a:latin typeface="Times New Roman" pitchFamily="18" charset="0"/>
                <a:ea typeface="楷体_GB2312" pitchFamily="49" charset="-122"/>
              </a:endParaRPr>
            </a:p>
          </p:txBody>
        </p:sp>
        <p:sp>
          <p:nvSpPr>
            <p:cNvPr id="31753" name="Text Box 11"/>
            <p:cNvSpPr txBox="1">
              <a:spLocks noChangeArrowheads="1"/>
            </p:cNvSpPr>
            <p:nvPr/>
          </p:nvSpPr>
          <p:spPr bwMode="auto">
            <a:xfrm>
              <a:off x="6423042" y="2414567"/>
              <a:ext cx="538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a:solidFill>
                    <a:schemeClr val="tx2"/>
                  </a:solidFill>
                  <a:latin typeface="Times New Roman" pitchFamily="18" charset="0"/>
                  <a:ea typeface="楷体_GB2312" pitchFamily="49" charset="-122"/>
                </a:rPr>
                <a:t>–</a:t>
              </a:r>
            </a:p>
          </p:txBody>
        </p:sp>
        <p:sp>
          <p:nvSpPr>
            <p:cNvPr id="31754" name="Text Box 12"/>
            <p:cNvSpPr txBox="1">
              <a:spLocks noChangeArrowheads="1"/>
            </p:cNvSpPr>
            <p:nvPr/>
          </p:nvSpPr>
          <p:spPr bwMode="auto">
            <a:xfrm>
              <a:off x="5210214" y="1603350"/>
              <a:ext cx="66513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R</a:t>
              </a:r>
              <a:endParaRPr lang="en-US" altLang="zh-CN" b="1">
                <a:solidFill>
                  <a:schemeClr val="tx2"/>
                </a:solidFill>
                <a:latin typeface="Times New Roman" pitchFamily="18" charset="0"/>
                <a:ea typeface="楷体_GB2312" pitchFamily="49" charset="-122"/>
              </a:endParaRPr>
            </a:p>
          </p:txBody>
        </p:sp>
        <p:sp>
          <p:nvSpPr>
            <p:cNvPr id="31755" name="Text Box 16"/>
            <p:cNvSpPr txBox="1">
              <a:spLocks noChangeArrowheads="1"/>
            </p:cNvSpPr>
            <p:nvPr/>
          </p:nvSpPr>
          <p:spPr bwMode="auto">
            <a:xfrm>
              <a:off x="4268775" y="1457298"/>
              <a:ext cx="6207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i</a:t>
              </a:r>
              <a:endParaRPr lang="en-US" altLang="zh-CN" b="1">
                <a:solidFill>
                  <a:schemeClr val="tx2"/>
                </a:solidFill>
                <a:latin typeface="Times New Roman" pitchFamily="18" charset="0"/>
                <a:ea typeface="楷体_GB2312" pitchFamily="49" charset="-122"/>
              </a:endParaRPr>
            </a:p>
          </p:txBody>
        </p:sp>
        <p:sp>
          <p:nvSpPr>
            <p:cNvPr id="31756" name="Text Box 17"/>
            <p:cNvSpPr txBox="1">
              <a:spLocks noChangeArrowheads="1"/>
            </p:cNvSpPr>
            <p:nvPr/>
          </p:nvSpPr>
          <p:spPr bwMode="auto">
            <a:xfrm>
              <a:off x="5035548" y="245108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endParaRPr lang="en-US" altLang="zh-CN" b="1">
                <a:solidFill>
                  <a:schemeClr val="tx2"/>
                </a:solidFill>
                <a:latin typeface="Times New Roman" pitchFamily="18" charset="0"/>
                <a:ea typeface="楷体_GB2312" pitchFamily="49" charset="-122"/>
              </a:endParaRPr>
            </a:p>
          </p:txBody>
        </p:sp>
        <p:cxnSp>
          <p:nvCxnSpPr>
            <p:cNvPr id="31757" name="直接箭头连接符 73"/>
            <p:cNvCxnSpPr>
              <a:cxnSpLocks noChangeShapeType="1"/>
            </p:cNvCxnSpPr>
            <p:nvPr/>
          </p:nvCxnSpPr>
          <p:spPr bwMode="auto">
            <a:xfrm>
              <a:off x="4305288" y="1976411"/>
              <a:ext cx="584208" cy="15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8" name="直接连接符 74"/>
            <p:cNvCxnSpPr>
              <a:cxnSpLocks noChangeShapeType="1"/>
            </p:cNvCxnSpPr>
            <p:nvPr/>
          </p:nvCxnSpPr>
          <p:spPr bwMode="auto">
            <a:xfrm>
              <a:off x="4341801" y="2303440"/>
              <a:ext cx="2336832"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1759" name="Oval 20"/>
            <p:cNvSpPr>
              <a:spLocks noChangeArrowheads="1"/>
            </p:cNvSpPr>
            <p:nvPr/>
          </p:nvSpPr>
          <p:spPr bwMode="auto">
            <a:xfrm>
              <a:off x="4270363" y="2268515"/>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31760" name="Oval 21"/>
            <p:cNvSpPr>
              <a:spLocks noChangeArrowheads="1"/>
            </p:cNvSpPr>
            <p:nvPr/>
          </p:nvSpPr>
          <p:spPr bwMode="auto">
            <a:xfrm>
              <a:off x="6680221" y="2268515"/>
              <a:ext cx="71438" cy="71438"/>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latin typeface="Times New Roman" pitchFamily="18" charset="0"/>
                <a:ea typeface="楷体_GB2312" pitchFamily="49" charset="-122"/>
              </a:endParaRPr>
            </a:p>
          </p:txBody>
        </p:sp>
        <p:sp>
          <p:nvSpPr>
            <p:cNvPr id="31761" name="Rectangle 9"/>
            <p:cNvSpPr>
              <a:spLocks noChangeArrowheads="1"/>
            </p:cNvSpPr>
            <p:nvPr/>
          </p:nvSpPr>
          <p:spPr bwMode="auto">
            <a:xfrm>
              <a:off x="5035548" y="2122463"/>
              <a:ext cx="949338" cy="365130"/>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cxnSp>
          <p:nvCxnSpPr>
            <p:cNvPr id="31762" name="直接连接符 79"/>
            <p:cNvCxnSpPr>
              <a:cxnSpLocks noChangeShapeType="1"/>
              <a:endCxn id="31756" idx="3"/>
            </p:cNvCxnSpPr>
            <p:nvPr/>
          </p:nvCxnSpPr>
          <p:spPr bwMode="auto">
            <a:xfrm>
              <a:off x="5083182" y="1895454"/>
              <a:ext cx="866766" cy="81518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763" name="直接连接符 90"/>
            <p:cNvCxnSpPr>
              <a:cxnSpLocks noChangeShapeType="1"/>
            </p:cNvCxnSpPr>
            <p:nvPr/>
          </p:nvCxnSpPr>
          <p:spPr bwMode="auto">
            <a:xfrm>
              <a:off x="5945208" y="2708264"/>
              <a:ext cx="328617"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3" name="Text Box 34"/>
          <p:cNvSpPr txBox="1">
            <a:spLocks noChangeArrowheads="1"/>
          </p:cNvSpPr>
          <p:nvPr/>
        </p:nvSpPr>
        <p:spPr bwMode="auto">
          <a:xfrm>
            <a:off x="519113" y="1509713"/>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r>
              <a:rPr lang="zh-CN" altLang="en-US" b="1">
                <a:solidFill>
                  <a:srgbClr val="FF0000"/>
                </a:solidFill>
                <a:latin typeface="Times New Roman" pitchFamily="18" charset="0"/>
                <a:ea typeface="楷体_GB2312" pitchFamily="49" charset="-122"/>
              </a:rPr>
              <a:t>    伏安特性曲线为过原点的一条曲线。</a:t>
            </a:r>
          </a:p>
        </p:txBody>
      </p:sp>
      <p:sp>
        <p:nvSpPr>
          <p:cNvPr id="25" name="Text Box 34"/>
          <p:cNvSpPr txBox="1">
            <a:spLocks noChangeArrowheads="1"/>
          </p:cNvSpPr>
          <p:nvPr/>
        </p:nvSpPr>
        <p:spPr bwMode="auto">
          <a:xfrm>
            <a:off x="519113" y="5222875"/>
            <a:ext cx="8251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r>
              <a:rPr lang="zh-CN" altLang="en-US" b="1">
                <a:latin typeface="Times New Roman" pitchFamily="18" charset="0"/>
                <a:ea typeface="楷体_GB2312" pitchFamily="49" charset="-122"/>
              </a:rPr>
              <a:t>    如热敏电阻器、光敏电阻器、压敏电阻器以及半导体二极管等。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dissolve">
                                      <p:cBhvr>
                                        <p:cTn id="26" dur="500"/>
                                        <p:tgtEl>
                                          <p:spTgt spid="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3" grpId="0" autoUpdateAnimBg="0"/>
      <p:bldP spid="2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62" name="Text Box 38"/>
          <p:cNvSpPr txBox="1">
            <a:spLocks noChangeArrowheads="1"/>
          </p:cNvSpPr>
          <p:nvPr/>
        </p:nvSpPr>
        <p:spPr bwMode="auto">
          <a:xfrm>
            <a:off x="1231900" y="2881313"/>
            <a:ext cx="751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chemeClr val="tx2"/>
                </a:solidFill>
                <a:latin typeface="Times New Roman" pitchFamily="18" charset="0"/>
                <a:ea typeface="楷体_GB2312" pitchFamily="49" charset="-122"/>
                <a:sym typeface="Wingdings 2" pitchFamily="18" charset="2"/>
              </a:rPr>
              <a:t>(a) </a:t>
            </a:r>
            <a:r>
              <a:rPr lang="zh-CN" altLang="en-US" b="1">
                <a:solidFill>
                  <a:schemeClr val="tx2"/>
                </a:solidFill>
                <a:latin typeface="Times New Roman" pitchFamily="18" charset="0"/>
                <a:ea typeface="楷体_GB2312" pitchFamily="49" charset="-122"/>
                <a:sym typeface="Symbol" pitchFamily="18" charset="2"/>
              </a:rPr>
              <a:t>端电压由电源本身决定，与外电路无关；</a:t>
            </a:r>
          </a:p>
        </p:txBody>
      </p:sp>
      <p:sp>
        <p:nvSpPr>
          <p:cNvPr id="52263" name="Text Box 39"/>
          <p:cNvSpPr txBox="1">
            <a:spLocks noChangeArrowheads="1"/>
          </p:cNvSpPr>
          <p:nvPr/>
        </p:nvSpPr>
        <p:spPr bwMode="auto">
          <a:xfrm>
            <a:off x="1231900" y="3429000"/>
            <a:ext cx="7612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chemeClr val="tx2"/>
                </a:solidFill>
                <a:latin typeface="Times New Roman" pitchFamily="18" charset="0"/>
                <a:ea typeface="楷体_GB2312" pitchFamily="49" charset="-122"/>
                <a:sym typeface="Wingdings 2" pitchFamily="18" charset="2"/>
              </a:rPr>
              <a:t>(b) </a:t>
            </a:r>
            <a:r>
              <a:rPr lang="zh-CN" altLang="en-US" b="1">
                <a:solidFill>
                  <a:schemeClr val="tx2"/>
                </a:solidFill>
                <a:latin typeface="Times New Roman" pitchFamily="18" charset="0"/>
                <a:ea typeface="楷体_GB2312" pitchFamily="49" charset="-122"/>
                <a:sym typeface="Symbol" pitchFamily="18" charset="2"/>
              </a:rPr>
              <a:t>通过它的电流是任意的，由外电路决定。</a:t>
            </a:r>
          </a:p>
        </p:txBody>
      </p:sp>
      <p:grpSp>
        <p:nvGrpSpPr>
          <p:cNvPr id="2" name="组合 87"/>
          <p:cNvGrpSpPr>
            <a:grpSpLocks/>
          </p:cNvGrpSpPr>
          <p:nvPr/>
        </p:nvGrpSpPr>
        <p:grpSpPr bwMode="auto">
          <a:xfrm>
            <a:off x="2016125" y="4232275"/>
            <a:ext cx="2232025" cy="2409825"/>
            <a:chOff x="1468395" y="4597416"/>
            <a:chExt cx="2231347" cy="2409858"/>
          </a:xfrm>
        </p:grpSpPr>
        <p:sp>
          <p:nvSpPr>
            <p:cNvPr id="32794" name="Oval 22"/>
            <p:cNvSpPr>
              <a:spLocks noChangeArrowheads="1"/>
            </p:cNvSpPr>
            <p:nvPr/>
          </p:nvSpPr>
          <p:spPr bwMode="auto">
            <a:xfrm>
              <a:off x="2052603" y="5692806"/>
              <a:ext cx="657234" cy="657234"/>
            </a:xfrm>
            <a:prstGeom prst="ellipse">
              <a:avLst/>
            </a:prstGeom>
            <a:solidFill>
              <a:srgbClr val="00FFFF"/>
            </a:solidFill>
            <a:ln w="38100" algn="ctr">
              <a:solidFill>
                <a:schemeClr val="tx1"/>
              </a:solidFill>
              <a:round/>
              <a:headEnd/>
              <a:tailEnd/>
            </a:ln>
          </p:spPr>
          <p:txBody>
            <a:bodyPr wrap="none" anchor="ctr"/>
            <a:lstStyle/>
            <a:p>
              <a:endParaRPr lang="zh-CN" altLang="zh-CN" sz="2800"/>
            </a:p>
          </p:txBody>
        </p:sp>
        <p:sp>
          <p:nvSpPr>
            <p:cNvPr id="32795" name="Text Box 54"/>
            <p:cNvSpPr txBox="1">
              <a:spLocks noChangeArrowheads="1"/>
            </p:cNvSpPr>
            <p:nvPr/>
          </p:nvSpPr>
          <p:spPr bwMode="auto">
            <a:xfrm>
              <a:off x="1468395" y="5717281"/>
              <a:ext cx="5774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2796" name="Line 55"/>
            <p:cNvSpPr>
              <a:spLocks noChangeShapeType="1"/>
            </p:cNvSpPr>
            <p:nvPr/>
          </p:nvSpPr>
          <p:spPr bwMode="auto">
            <a:xfrm>
              <a:off x="2863850" y="4930824"/>
              <a:ext cx="4587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7" name="Line 56"/>
            <p:cNvSpPr>
              <a:spLocks noChangeShapeType="1"/>
            </p:cNvSpPr>
            <p:nvPr/>
          </p:nvSpPr>
          <p:spPr bwMode="auto">
            <a:xfrm rot="10800000">
              <a:off x="2382838" y="5087987"/>
              <a:ext cx="0" cy="18653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8" name="Text Box 58"/>
            <p:cNvSpPr txBox="1">
              <a:spLocks noChangeArrowheads="1"/>
            </p:cNvSpPr>
            <p:nvPr/>
          </p:nvSpPr>
          <p:spPr bwMode="auto">
            <a:xfrm rot="10800000">
              <a:off x="1871663" y="5291163"/>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2799" name="Text Box 59"/>
            <p:cNvSpPr txBox="1">
              <a:spLocks noChangeArrowheads="1"/>
            </p:cNvSpPr>
            <p:nvPr/>
          </p:nvSpPr>
          <p:spPr bwMode="auto">
            <a:xfrm>
              <a:off x="1906551" y="6167475"/>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32800" name="Text Box 60"/>
            <p:cNvSpPr txBox="1">
              <a:spLocks noChangeArrowheads="1"/>
            </p:cNvSpPr>
            <p:nvPr/>
          </p:nvSpPr>
          <p:spPr bwMode="auto">
            <a:xfrm>
              <a:off x="2527272" y="4597416"/>
              <a:ext cx="284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2801" name="Oval 61"/>
            <p:cNvSpPr>
              <a:spLocks noChangeArrowheads="1"/>
            </p:cNvSpPr>
            <p:nvPr/>
          </p:nvSpPr>
          <p:spPr bwMode="auto">
            <a:xfrm rot="10800000">
              <a:off x="3398838" y="6899324"/>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2802" name="Line 62"/>
            <p:cNvSpPr>
              <a:spLocks noChangeShapeType="1"/>
            </p:cNvSpPr>
            <p:nvPr/>
          </p:nvSpPr>
          <p:spPr bwMode="auto">
            <a:xfrm rot="5400000">
              <a:off x="2890838" y="6445299"/>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803" name="Oval 63"/>
            <p:cNvSpPr>
              <a:spLocks noChangeArrowheads="1"/>
            </p:cNvSpPr>
            <p:nvPr/>
          </p:nvSpPr>
          <p:spPr bwMode="auto">
            <a:xfrm rot="10800000">
              <a:off x="3398838" y="5034012"/>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2804" name="Line 64"/>
            <p:cNvSpPr>
              <a:spLocks noChangeShapeType="1"/>
            </p:cNvSpPr>
            <p:nvPr/>
          </p:nvSpPr>
          <p:spPr bwMode="auto">
            <a:xfrm rot="5400000">
              <a:off x="2890838" y="4579986"/>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805" name="Text Box 65"/>
            <p:cNvSpPr txBox="1">
              <a:spLocks noChangeArrowheads="1"/>
            </p:cNvSpPr>
            <p:nvPr/>
          </p:nvSpPr>
          <p:spPr bwMode="auto">
            <a:xfrm>
              <a:off x="3314700" y="5759499"/>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2806" name="Text Box 66"/>
            <p:cNvSpPr txBox="1">
              <a:spLocks noChangeArrowheads="1"/>
            </p:cNvSpPr>
            <p:nvPr/>
          </p:nvSpPr>
          <p:spPr bwMode="auto">
            <a:xfrm rot="10800000">
              <a:off x="3301987" y="516258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2807" name="Text Box 67"/>
            <p:cNvSpPr txBox="1">
              <a:spLocks noChangeArrowheads="1"/>
            </p:cNvSpPr>
            <p:nvPr/>
          </p:nvSpPr>
          <p:spPr bwMode="auto">
            <a:xfrm>
              <a:off x="3294045" y="6329412"/>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grpSp>
      <p:grpSp>
        <p:nvGrpSpPr>
          <p:cNvPr id="3" name="组合 88"/>
          <p:cNvGrpSpPr>
            <a:grpSpLocks/>
          </p:cNvGrpSpPr>
          <p:nvPr/>
        </p:nvGrpSpPr>
        <p:grpSpPr bwMode="auto">
          <a:xfrm>
            <a:off x="5376863" y="4597400"/>
            <a:ext cx="2298700" cy="1822450"/>
            <a:chOff x="5303838" y="4962546"/>
            <a:chExt cx="2298741" cy="1821824"/>
          </a:xfrm>
        </p:grpSpPr>
        <p:sp>
          <p:nvSpPr>
            <p:cNvPr id="32787" name="Line 69"/>
            <p:cNvSpPr>
              <a:spLocks noChangeShapeType="1"/>
            </p:cNvSpPr>
            <p:nvPr/>
          </p:nvSpPr>
          <p:spPr bwMode="auto">
            <a:xfrm>
              <a:off x="5449888" y="5789662"/>
              <a:ext cx="1600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88" name="Text Box 70"/>
            <p:cNvSpPr txBox="1">
              <a:spLocks noChangeArrowheads="1"/>
            </p:cNvSpPr>
            <p:nvPr/>
          </p:nvSpPr>
          <p:spPr bwMode="auto">
            <a:xfrm>
              <a:off x="7085054" y="5538837"/>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sym typeface="Symbol" pitchFamily="18" charset="2"/>
                </a:rPr>
                <a:t>U</a:t>
              </a:r>
              <a:r>
                <a:rPr lang="en-US" altLang="zh-CN" b="1" baseline="-25000">
                  <a:solidFill>
                    <a:schemeClr val="tx2"/>
                  </a:solidFill>
                  <a:latin typeface="Times New Roman" pitchFamily="18" charset="0"/>
                  <a:sym typeface="Symbol" pitchFamily="18" charset="2"/>
                </a:rPr>
                <a:t>S</a:t>
              </a:r>
              <a:endParaRPr lang="en-US" altLang="zh-CN" b="1" i="1">
                <a:solidFill>
                  <a:schemeClr val="tx2"/>
                </a:solidFill>
                <a:latin typeface="Times New Roman" pitchFamily="18" charset="0"/>
                <a:sym typeface="Symbol" pitchFamily="18" charset="2"/>
              </a:endParaRPr>
            </a:p>
          </p:txBody>
        </p:sp>
        <p:sp>
          <p:nvSpPr>
            <p:cNvPr id="32789" name="Line 71"/>
            <p:cNvSpPr>
              <a:spLocks noChangeShapeType="1"/>
            </p:cNvSpPr>
            <p:nvPr/>
          </p:nvSpPr>
          <p:spPr bwMode="auto">
            <a:xfrm>
              <a:off x="5303838" y="6261150"/>
              <a:ext cx="2014538"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90" name="Line 72"/>
            <p:cNvSpPr>
              <a:spLocks noChangeShapeType="1"/>
            </p:cNvSpPr>
            <p:nvPr/>
          </p:nvSpPr>
          <p:spPr bwMode="auto">
            <a:xfrm flipV="1">
              <a:off x="6115051" y="5181650"/>
              <a:ext cx="0" cy="157480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1" name="Text Box 73"/>
            <p:cNvSpPr txBox="1">
              <a:spLocks noChangeArrowheads="1"/>
            </p:cNvSpPr>
            <p:nvPr/>
          </p:nvSpPr>
          <p:spPr bwMode="auto">
            <a:xfrm>
              <a:off x="5630877" y="4962546"/>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2792" name="Text Box 74"/>
            <p:cNvSpPr txBox="1">
              <a:spLocks noChangeArrowheads="1"/>
            </p:cNvSpPr>
            <p:nvPr/>
          </p:nvSpPr>
          <p:spPr bwMode="auto">
            <a:xfrm>
              <a:off x="7091397" y="6261150"/>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2793" name="Text Box 75"/>
            <p:cNvSpPr txBox="1">
              <a:spLocks noChangeArrowheads="1"/>
            </p:cNvSpPr>
            <p:nvPr/>
          </p:nvSpPr>
          <p:spPr bwMode="auto">
            <a:xfrm>
              <a:off x="5768976" y="622145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0</a:t>
              </a:r>
              <a:endParaRPr lang="en-US" altLang="zh-CN" b="1" i="1">
                <a:solidFill>
                  <a:schemeClr val="tx2"/>
                </a:solidFill>
                <a:latin typeface="Times New Roman" pitchFamily="18" charset="0"/>
                <a:sym typeface="Symbol" pitchFamily="18" charset="2"/>
              </a:endParaRPr>
            </a:p>
          </p:txBody>
        </p:sp>
      </p:grpSp>
      <p:sp>
        <p:nvSpPr>
          <p:cNvPr id="32774" name="Text Box 35"/>
          <p:cNvSpPr txBox="1">
            <a:spLocks noChangeArrowheads="1"/>
          </p:cNvSpPr>
          <p:nvPr/>
        </p:nvSpPr>
        <p:spPr bwMode="auto">
          <a:xfrm>
            <a:off x="482600" y="620713"/>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spcBef>
                <a:spcPct val="50000"/>
              </a:spcBef>
            </a:pPr>
            <a:r>
              <a:rPr lang="en-US" altLang="zh-CN" sz="3600" b="1">
                <a:solidFill>
                  <a:schemeClr val="tx2"/>
                </a:solidFill>
                <a:latin typeface="Times New Roman" pitchFamily="18" charset="0"/>
                <a:ea typeface="楷体_GB2312" pitchFamily="49" charset="-122"/>
              </a:rPr>
              <a:t>§1-4  </a:t>
            </a:r>
            <a:r>
              <a:rPr lang="zh-CN" altLang="en-US" sz="3600" b="1">
                <a:solidFill>
                  <a:schemeClr val="tx2"/>
                </a:solidFill>
                <a:latin typeface="Times New Roman" pitchFamily="18" charset="0"/>
                <a:ea typeface="楷体_GB2312" pitchFamily="49" charset="-122"/>
              </a:rPr>
              <a:t>独立电源</a:t>
            </a:r>
          </a:p>
        </p:txBody>
      </p:sp>
      <p:sp>
        <p:nvSpPr>
          <p:cNvPr id="45" name="TextBox 44"/>
          <p:cNvSpPr txBox="1">
            <a:spLocks noChangeArrowheads="1"/>
          </p:cNvSpPr>
          <p:nvPr/>
        </p:nvSpPr>
        <p:spPr bwMode="auto">
          <a:xfrm>
            <a:off x="409575" y="1157288"/>
            <a:ext cx="8324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一、理想电压源</a:t>
            </a:r>
            <a:endParaRPr lang="zh-CN" altLang="en-US" sz="3200" b="1">
              <a:solidFill>
                <a:srgbClr val="000000"/>
              </a:solidFill>
              <a:latin typeface="Times New Roman" pitchFamily="18" charset="0"/>
              <a:ea typeface="楷体_GB2312" pitchFamily="49" charset="-122"/>
            </a:endParaRPr>
          </a:p>
        </p:txBody>
      </p:sp>
      <p:grpSp>
        <p:nvGrpSpPr>
          <p:cNvPr id="4" name="组合 38"/>
          <p:cNvGrpSpPr>
            <a:grpSpLocks/>
          </p:cNvGrpSpPr>
          <p:nvPr/>
        </p:nvGrpSpPr>
        <p:grpSpPr bwMode="auto">
          <a:xfrm>
            <a:off x="555625" y="1420813"/>
            <a:ext cx="5432425" cy="1273175"/>
            <a:chOff x="555570" y="1420785"/>
            <a:chExt cx="5432469" cy="1273951"/>
          </a:xfrm>
        </p:grpSpPr>
        <p:grpSp>
          <p:nvGrpSpPr>
            <p:cNvPr id="32778" name="组合 78"/>
            <p:cNvGrpSpPr>
              <a:grpSpLocks/>
            </p:cNvGrpSpPr>
            <p:nvPr/>
          </p:nvGrpSpPr>
          <p:grpSpPr bwMode="auto">
            <a:xfrm>
              <a:off x="3768714" y="1420785"/>
              <a:ext cx="2219325" cy="1273951"/>
              <a:chOff x="5594364" y="1810390"/>
              <a:chExt cx="2219325" cy="1273951"/>
            </a:xfrm>
          </p:grpSpPr>
          <p:sp>
            <p:nvSpPr>
              <p:cNvPr id="32780" name="Oval 22"/>
              <p:cNvSpPr>
                <a:spLocks noChangeArrowheads="1"/>
              </p:cNvSpPr>
              <p:nvPr/>
            </p:nvSpPr>
            <p:spPr bwMode="auto">
              <a:xfrm>
                <a:off x="6361137" y="2427107"/>
                <a:ext cx="657234" cy="657234"/>
              </a:xfrm>
              <a:prstGeom prst="ellipse">
                <a:avLst/>
              </a:prstGeom>
              <a:solidFill>
                <a:srgbClr val="00FFFF"/>
              </a:solidFill>
              <a:ln w="38100" algn="ctr">
                <a:solidFill>
                  <a:schemeClr val="tx1"/>
                </a:solidFill>
                <a:round/>
                <a:headEnd/>
                <a:tailEnd/>
              </a:ln>
            </p:spPr>
            <p:txBody>
              <a:bodyPr wrap="none" anchor="ctr"/>
              <a:lstStyle/>
              <a:p>
                <a:endParaRPr lang="zh-CN" altLang="zh-CN" sz="2800"/>
              </a:p>
            </p:txBody>
          </p:sp>
          <p:sp>
            <p:nvSpPr>
              <p:cNvPr id="32781" name="Text Box 42"/>
              <p:cNvSpPr txBox="1">
                <a:spLocks noChangeArrowheads="1"/>
              </p:cNvSpPr>
              <p:nvPr/>
            </p:nvSpPr>
            <p:spPr bwMode="auto">
              <a:xfrm>
                <a:off x="6215085" y="1810390"/>
                <a:ext cx="1022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2782" name="Line 44"/>
              <p:cNvSpPr>
                <a:spLocks noChangeShapeType="1"/>
              </p:cNvSpPr>
              <p:nvPr/>
            </p:nvSpPr>
            <p:spPr bwMode="auto">
              <a:xfrm rot="5400000">
                <a:off x="6696089" y="1757350"/>
                <a:ext cx="0" cy="20193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3" name="Oval 45"/>
              <p:cNvSpPr>
                <a:spLocks noChangeArrowheads="1"/>
              </p:cNvSpPr>
              <p:nvPr/>
            </p:nvSpPr>
            <p:spPr bwMode="auto">
              <a:xfrm rot="5400000">
                <a:off x="7705739" y="2711437"/>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2784" name="Oval 46"/>
              <p:cNvSpPr>
                <a:spLocks noChangeArrowheads="1"/>
              </p:cNvSpPr>
              <p:nvPr/>
            </p:nvSpPr>
            <p:spPr bwMode="auto">
              <a:xfrm rot="5400000">
                <a:off x="5594364" y="2711437"/>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59" name="Text Box 122"/>
              <p:cNvSpPr txBox="1">
                <a:spLocks noChangeArrowheads="1"/>
              </p:cNvSpPr>
              <p:nvPr/>
            </p:nvSpPr>
            <p:spPr bwMode="auto">
              <a:xfrm>
                <a:off x="5886448" y="2150322"/>
                <a:ext cx="365128" cy="524194"/>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spAutoFit/>
              </a:bodyPr>
              <a:lstStyle>
                <a:lvl1pPr eaLnBrk="0" hangingPunct="0">
                  <a:defRPr kumimoji="1" sz="2800">
                    <a:solidFill>
                      <a:srgbClr val="0000FF"/>
                    </a:solidFill>
                    <a:latin typeface="宋体" pitchFamily="2" charset="-122"/>
                    <a:ea typeface="宋体" pitchFamily="2" charset="-122"/>
                  </a:defRPr>
                </a:lvl1pPr>
                <a:lvl2pPr marL="742950" indent="-285750" eaLnBrk="0" hangingPunct="0">
                  <a:defRPr kumimoji="1" sz="2800">
                    <a:solidFill>
                      <a:srgbClr val="0000FF"/>
                    </a:solidFill>
                    <a:latin typeface="宋体" pitchFamily="2" charset="-122"/>
                    <a:ea typeface="宋体" pitchFamily="2" charset="-122"/>
                  </a:defRPr>
                </a:lvl2pPr>
                <a:lvl3pPr marL="1143000" indent="-228600" eaLnBrk="0" hangingPunct="0">
                  <a:defRPr kumimoji="1" sz="2800">
                    <a:solidFill>
                      <a:srgbClr val="0000FF"/>
                    </a:solidFill>
                    <a:latin typeface="宋体" pitchFamily="2" charset="-122"/>
                    <a:ea typeface="宋体" pitchFamily="2" charset="-122"/>
                  </a:defRPr>
                </a:lvl3pPr>
                <a:lvl4pPr marL="1600200" indent="-228600" eaLnBrk="0" hangingPunct="0">
                  <a:defRPr kumimoji="1" sz="2800">
                    <a:solidFill>
                      <a:srgbClr val="0000FF"/>
                    </a:solidFill>
                    <a:latin typeface="宋体" pitchFamily="2" charset="-122"/>
                    <a:ea typeface="宋体" pitchFamily="2" charset="-122"/>
                  </a:defRPr>
                </a:lvl4pPr>
                <a:lvl5pPr marL="2057400" indent="-228600" eaLnBrk="0" hangingPunct="0">
                  <a:defRPr kumimoji="1" sz="28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8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8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8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800">
                    <a:solidFill>
                      <a:srgbClr val="0000FF"/>
                    </a:solidFill>
                    <a:latin typeface="宋体" pitchFamily="2" charset="-122"/>
                    <a:ea typeface="宋体" pitchFamily="2" charset="-122"/>
                  </a:defRPr>
                </a:lvl9pPr>
              </a:lstStyle>
              <a:p>
                <a:pPr algn="ctr">
                  <a:defRPr/>
                </a:pPr>
                <a:r>
                  <a:rPr lang="en-US" altLang="zh-CN" b="1" smtClean="0">
                    <a:solidFill>
                      <a:schemeClr val="tx2"/>
                    </a:solidFill>
                    <a:latin typeface="Times New Roman" pitchFamily="18" charset="0"/>
                    <a:sym typeface="Symbol" pitchFamily="18" charset="2"/>
                  </a:rPr>
                  <a:t>+</a:t>
                </a:r>
              </a:p>
            </p:txBody>
          </p:sp>
          <p:sp>
            <p:nvSpPr>
              <p:cNvPr id="32786" name="Text Box 123"/>
              <p:cNvSpPr txBox="1">
                <a:spLocks noChangeArrowheads="1"/>
              </p:cNvSpPr>
              <p:nvPr/>
            </p:nvSpPr>
            <p:spPr bwMode="auto">
              <a:xfrm>
                <a:off x="7156490" y="1968480"/>
                <a:ext cx="336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sz="2800" b="1">
                    <a:solidFill>
                      <a:schemeClr val="tx2"/>
                    </a:solidFill>
                    <a:sym typeface="Symbol" pitchFamily="18" charset="2"/>
                  </a:rPr>
                  <a:t>_</a:t>
                </a:r>
              </a:p>
            </p:txBody>
          </p:sp>
        </p:grpSp>
        <p:sp>
          <p:nvSpPr>
            <p:cNvPr id="32779" name="Text Box 47"/>
            <p:cNvSpPr txBox="1">
              <a:spLocks noChangeArrowheads="1"/>
            </p:cNvSpPr>
            <p:nvPr/>
          </p:nvSpPr>
          <p:spPr bwMode="auto">
            <a:xfrm>
              <a:off x="555570" y="1712889"/>
              <a:ext cx="328617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chemeClr val="tx2"/>
                  </a:solidFill>
                  <a:latin typeface="Times New Roman" pitchFamily="18" charset="0"/>
                  <a:ea typeface="楷体_GB2312" pitchFamily="49" charset="-122"/>
                </a:rPr>
                <a:t>1.  </a:t>
              </a:r>
              <a:r>
                <a:rPr lang="zh-CN" altLang="en-US" b="1">
                  <a:solidFill>
                    <a:schemeClr val="tx2"/>
                  </a:solidFill>
                  <a:latin typeface="Times New Roman" pitchFamily="18" charset="0"/>
                  <a:ea typeface="楷体_GB2312" pitchFamily="49" charset="-122"/>
                </a:rPr>
                <a:t>电路符号</a:t>
              </a:r>
              <a:endParaRPr lang="zh-CN" altLang="en-US" b="1">
                <a:solidFill>
                  <a:srgbClr val="000000"/>
                </a:solidFill>
                <a:latin typeface="Times New Roman" pitchFamily="18" charset="0"/>
                <a:ea typeface="楷体_GB2312" pitchFamily="49" charset="-122"/>
              </a:endParaRPr>
            </a:p>
          </p:txBody>
        </p:sp>
      </p:grpSp>
      <p:sp>
        <p:nvSpPr>
          <p:cNvPr id="41" name="Text Box 59"/>
          <p:cNvSpPr txBox="1">
            <a:spLocks noChangeArrowheads="1"/>
          </p:cNvSpPr>
          <p:nvPr/>
        </p:nvSpPr>
        <p:spPr bwMode="auto">
          <a:xfrm>
            <a:off x="592138" y="4067175"/>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rgbClr val="000000"/>
                </a:solidFill>
                <a:latin typeface="Times New Roman" pitchFamily="18" charset="0"/>
                <a:ea typeface="楷体_GB2312" pitchFamily="49" charset="-122"/>
                <a:sym typeface="Symbol" pitchFamily="18" charset="2"/>
              </a:rPr>
              <a:t>2. </a:t>
            </a:r>
            <a:r>
              <a:rPr lang="zh-CN" altLang="en-US" b="1">
                <a:solidFill>
                  <a:srgbClr val="000000"/>
                </a:solidFill>
                <a:latin typeface="Times New Roman" pitchFamily="18" charset="0"/>
                <a:ea typeface="楷体_GB2312" pitchFamily="49" charset="-122"/>
                <a:sym typeface="Symbol" pitchFamily="18" charset="2"/>
              </a:rPr>
              <a:t>伏安特性：</a:t>
            </a:r>
            <a:endParaRPr lang="zh-CN" altLang="en-US" sz="2000" b="1">
              <a:solidFill>
                <a:srgbClr val="000000"/>
              </a:solidFill>
              <a:latin typeface="Times New Roman" pitchFamily="18" charset="0"/>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62"/>
                                        </p:tgtEl>
                                        <p:attrNameLst>
                                          <p:attrName>style.visibility</p:attrName>
                                        </p:attrNameLst>
                                      </p:cBhvr>
                                      <p:to>
                                        <p:strVal val="visible"/>
                                      </p:to>
                                    </p:set>
                                    <p:animEffect transition="in" filter="dissolve">
                                      <p:cBhvr>
                                        <p:cTn id="17" dur="500"/>
                                        <p:tgtEl>
                                          <p:spTgt spid="522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63"/>
                                        </p:tgtEl>
                                        <p:attrNameLst>
                                          <p:attrName>style.visibility</p:attrName>
                                        </p:attrNameLst>
                                      </p:cBhvr>
                                      <p:to>
                                        <p:strVal val="visible"/>
                                      </p:to>
                                    </p:set>
                                    <p:animEffect transition="in" filter="dissolve">
                                      <p:cBhvr>
                                        <p:cTn id="22" dur="500"/>
                                        <p:tgtEl>
                                          <p:spTgt spid="52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2" grpId="0"/>
      <p:bldP spid="52263" grpId="0"/>
      <p:bldP spid="45"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39750" y="836613"/>
            <a:ext cx="741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rgbClr val="000000"/>
                </a:solidFill>
                <a:latin typeface="Times New Roman" pitchFamily="18" charset="0"/>
                <a:ea typeface="楷体_GB2312" pitchFamily="49" charset="-122"/>
                <a:sym typeface="Symbol" pitchFamily="18" charset="2"/>
              </a:rPr>
              <a:t>3. </a:t>
            </a:r>
            <a:r>
              <a:rPr lang="zh-CN" altLang="en-US" b="1">
                <a:solidFill>
                  <a:srgbClr val="000000"/>
                </a:solidFill>
                <a:latin typeface="Times New Roman" pitchFamily="18" charset="0"/>
                <a:ea typeface="楷体_GB2312" pitchFamily="49" charset="-122"/>
                <a:sym typeface="Symbol" pitchFamily="18" charset="2"/>
              </a:rPr>
              <a:t>理想电压源的开路与短路</a:t>
            </a:r>
            <a:endParaRPr lang="zh-CN" altLang="en-US" sz="2000" b="1">
              <a:solidFill>
                <a:srgbClr val="000000"/>
              </a:solidFill>
              <a:latin typeface="Times New Roman" pitchFamily="18" charset="0"/>
              <a:ea typeface="楷体_GB2312" pitchFamily="49" charset="-122"/>
              <a:sym typeface="Symbol" pitchFamily="18" charset="2"/>
            </a:endParaRPr>
          </a:p>
        </p:txBody>
      </p:sp>
      <p:sp>
        <p:nvSpPr>
          <p:cNvPr id="62481" name="Text Box 17"/>
          <p:cNvSpPr txBox="1">
            <a:spLocks noChangeArrowheads="1"/>
          </p:cNvSpPr>
          <p:nvPr/>
        </p:nvSpPr>
        <p:spPr bwMode="auto">
          <a:xfrm>
            <a:off x="3586163" y="2073275"/>
            <a:ext cx="477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rgbClr val="000000"/>
                </a:solidFill>
                <a:latin typeface="Times New Roman" pitchFamily="18" charset="0"/>
                <a:ea typeface="楷体_GB2312" pitchFamily="49" charset="-122"/>
                <a:sym typeface="Symbol" pitchFamily="18" charset="2"/>
              </a:rPr>
              <a:t>(1)  </a:t>
            </a:r>
            <a:r>
              <a:rPr lang="zh-CN" altLang="en-US" b="1">
                <a:solidFill>
                  <a:srgbClr val="000000"/>
                </a:solidFill>
                <a:latin typeface="Times New Roman" pitchFamily="18" charset="0"/>
                <a:ea typeface="楷体_GB2312" pitchFamily="49" charset="-122"/>
                <a:sym typeface="Symbol" pitchFamily="18" charset="2"/>
              </a:rPr>
              <a:t>开路 ：</a:t>
            </a:r>
            <a:r>
              <a:rPr lang="zh-CN" altLang="en-US" b="1" i="1">
                <a:solidFill>
                  <a:srgbClr val="000000"/>
                </a:solidFill>
                <a:latin typeface="Times New Roman" pitchFamily="18" charset="0"/>
                <a:ea typeface="楷体_GB2312" pitchFamily="49" charset="-122"/>
                <a:sym typeface="Symbol" pitchFamily="18" charset="2"/>
              </a:rPr>
              <a:t> </a:t>
            </a:r>
            <a:r>
              <a:rPr lang="en-US" altLang="zh-CN" b="1" i="1">
                <a:solidFill>
                  <a:srgbClr val="000000"/>
                </a:solidFill>
                <a:latin typeface="Times New Roman" pitchFamily="18" charset="0"/>
                <a:ea typeface="楷体_GB2312" pitchFamily="49" charset="-122"/>
                <a:sym typeface="Symbol" pitchFamily="18" charset="2"/>
              </a:rPr>
              <a:t>i</a:t>
            </a:r>
            <a:r>
              <a:rPr lang="en-US" altLang="zh-CN" b="1">
                <a:solidFill>
                  <a:srgbClr val="000000"/>
                </a:solidFill>
                <a:latin typeface="Times New Roman" pitchFamily="18" charset="0"/>
                <a:ea typeface="楷体_GB2312" pitchFamily="49" charset="-122"/>
                <a:sym typeface="Symbol" pitchFamily="18" charset="2"/>
              </a:rPr>
              <a:t>=0</a:t>
            </a:r>
            <a:endParaRPr lang="en-US" altLang="zh-CN" sz="2000" b="1">
              <a:solidFill>
                <a:srgbClr val="000000"/>
              </a:solidFill>
              <a:latin typeface="Times New Roman" pitchFamily="18" charset="0"/>
              <a:ea typeface="楷体_GB2312" pitchFamily="49" charset="-122"/>
              <a:sym typeface="Symbol" pitchFamily="18" charset="2"/>
            </a:endParaRPr>
          </a:p>
        </p:txBody>
      </p:sp>
      <p:sp>
        <p:nvSpPr>
          <p:cNvPr id="62482" name="Text Box 18"/>
          <p:cNvSpPr txBox="1">
            <a:spLocks noChangeArrowheads="1"/>
          </p:cNvSpPr>
          <p:nvPr/>
        </p:nvSpPr>
        <p:spPr bwMode="auto">
          <a:xfrm>
            <a:off x="3600450" y="2903538"/>
            <a:ext cx="49514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en-US" altLang="zh-CN" b="1">
                <a:solidFill>
                  <a:srgbClr val="000000"/>
                </a:solidFill>
                <a:latin typeface="Times New Roman" pitchFamily="18" charset="0"/>
                <a:ea typeface="楷体_GB2312" pitchFamily="49" charset="-122"/>
                <a:sym typeface="Symbol" pitchFamily="18" charset="2"/>
              </a:rPr>
              <a:t>(2) </a:t>
            </a:r>
            <a:r>
              <a:rPr lang="zh-CN" altLang="en-US" b="1">
                <a:solidFill>
                  <a:schemeClr val="tx2"/>
                </a:solidFill>
                <a:latin typeface="Times New Roman" pitchFamily="18" charset="0"/>
                <a:ea typeface="楷体_GB2312" pitchFamily="49" charset="-122"/>
              </a:rPr>
              <a:t>短路：理想电压源出现病态</a:t>
            </a:r>
            <a:r>
              <a:rPr lang="en-US" altLang="zh-CN" b="1">
                <a:solidFill>
                  <a:srgbClr val="000000"/>
                </a:solidFill>
                <a:latin typeface="Times New Roman" pitchFamily="18" charset="0"/>
                <a:ea typeface="楷体_GB2312" pitchFamily="49" charset="-122"/>
                <a:sym typeface="Symbol" pitchFamily="18" charset="2"/>
              </a:rPr>
              <a:t>(</a:t>
            </a:r>
            <a:r>
              <a:rPr lang="zh-CN" altLang="en-US" b="1">
                <a:solidFill>
                  <a:srgbClr val="FF0000"/>
                </a:solidFill>
                <a:latin typeface="Times New Roman" pitchFamily="18" charset="0"/>
                <a:ea typeface="楷体_GB2312" pitchFamily="49" charset="-122"/>
                <a:sym typeface="Symbol" pitchFamily="18" charset="2"/>
              </a:rPr>
              <a:t>这种模型在电路中不存在</a:t>
            </a:r>
            <a:r>
              <a:rPr lang="en-US" altLang="zh-CN" b="1">
                <a:solidFill>
                  <a:srgbClr val="000000"/>
                </a:solidFill>
                <a:latin typeface="Times New Roman" pitchFamily="18" charset="0"/>
                <a:ea typeface="楷体_GB2312" pitchFamily="49" charset="-122"/>
                <a:sym typeface="Symbol" pitchFamily="18" charset="2"/>
              </a:rPr>
              <a:t>)</a:t>
            </a:r>
            <a:r>
              <a:rPr lang="zh-CN" altLang="en-US" b="1">
                <a:solidFill>
                  <a:srgbClr val="000000"/>
                </a:solidFill>
                <a:latin typeface="Times New Roman" pitchFamily="18" charset="0"/>
                <a:ea typeface="楷体_GB2312" pitchFamily="49" charset="-122"/>
                <a:sym typeface="Symbol" pitchFamily="18" charset="2"/>
              </a:rPr>
              <a:t>。</a:t>
            </a:r>
            <a:endParaRPr lang="en-US" altLang="zh-CN" b="1">
              <a:solidFill>
                <a:srgbClr val="000000"/>
              </a:solidFill>
              <a:latin typeface="Times New Roman" pitchFamily="18" charset="0"/>
              <a:ea typeface="楷体_GB2312" pitchFamily="49" charset="-122"/>
              <a:sym typeface="Symbol" pitchFamily="18" charset="2"/>
            </a:endParaRPr>
          </a:p>
        </p:txBody>
      </p:sp>
      <p:grpSp>
        <p:nvGrpSpPr>
          <p:cNvPr id="2" name="组合 19"/>
          <p:cNvGrpSpPr>
            <a:grpSpLocks/>
          </p:cNvGrpSpPr>
          <p:nvPr/>
        </p:nvGrpSpPr>
        <p:grpSpPr bwMode="auto">
          <a:xfrm>
            <a:off x="842963" y="1530350"/>
            <a:ext cx="2232025" cy="2409825"/>
            <a:chOff x="1468395" y="4597416"/>
            <a:chExt cx="2231347" cy="2409858"/>
          </a:xfrm>
        </p:grpSpPr>
        <p:sp>
          <p:nvSpPr>
            <p:cNvPr id="33799" name="Oval 22"/>
            <p:cNvSpPr>
              <a:spLocks noChangeArrowheads="1"/>
            </p:cNvSpPr>
            <p:nvPr/>
          </p:nvSpPr>
          <p:spPr bwMode="auto">
            <a:xfrm>
              <a:off x="2052603" y="5692806"/>
              <a:ext cx="657234" cy="657234"/>
            </a:xfrm>
            <a:prstGeom prst="ellipse">
              <a:avLst/>
            </a:prstGeom>
            <a:solidFill>
              <a:srgbClr val="00FFFF"/>
            </a:solidFill>
            <a:ln w="38100" algn="ctr">
              <a:solidFill>
                <a:schemeClr val="tx1"/>
              </a:solidFill>
              <a:round/>
              <a:headEnd/>
              <a:tailEnd/>
            </a:ln>
          </p:spPr>
          <p:txBody>
            <a:bodyPr wrap="none" anchor="ctr"/>
            <a:lstStyle/>
            <a:p>
              <a:endParaRPr lang="zh-CN" altLang="zh-CN" sz="2800"/>
            </a:p>
          </p:txBody>
        </p:sp>
        <p:sp>
          <p:nvSpPr>
            <p:cNvPr id="33800" name="Text Box 54"/>
            <p:cNvSpPr txBox="1">
              <a:spLocks noChangeArrowheads="1"/>
            </p:cNvSpPr>
            <p:nvPr/>
          </p:nvSpPr>
          <p:spPr bwMode="auto">
            <a:xfrm>
              <a:off x="1468395" y="5717281"/>
              <a:ext cx="5774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3801" name="Line 55"/>
            <p:cNvSpPr>
              <a:spLocks noChangeShapeType="1"/>
            </p:cNvSpPr>
            <p:nvPr/>
          </p:nvSpPr>
          <p:spPr bwMode="auto">
            <a:xfrm>
              <a:off x="2863850" y="4930824"/>
              <a:ext cx="4587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2" name="Line 56"/>
            <p:cNvSpPr>
              <a:spLocks noChangeShapeType="1"/>
            </p:cNvSpPr>
            <p:nvPr/>
          </p:nvSpPr>
          <p:spPr bwMode="auto">
            <a:xfrm rot="10800000">
              <a:off x="2382838" y="5087987"/>
              <a:ext cx="0" cy="18653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3" name="Text Box 58"/>
            <p:cNvSpPr txBox="1">
              <a:spLocks noChangeArrowheads="1"/>
            </p:cNvSpPr>
            <p:nvPr/>
          </p:nvSpPr>
          <p:spPr bwMode="auto">
            <a:xfrm rot="10800000">
              <a:off x="1871663" y="5291163"/>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3804" name="Text Box 59"/>
            <p:cNvSpPr txBox="1">
              <a:spLocks noChangeArrowheads="1"/>
            </p:cNvSpPr>
            <p:nvPr/>
          </p:nvSpPr>
          <p:spPr bwMode="auto">
            <a:xfrm>
              <a:off x="1906551" y="6167475"/>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33805" name="Text Box 60"/>
            <p:cNvSpPr txBox="1">
              <a:spLocks noChangeArrowheads="1"/>
            </p:cNvSpPr>
            <p:nvPr/>
          </p:nvSpPr>
          <p:spPr bwMode="auto">
            <a:xfrm>
              <a:off x="2527272" y="4597416"/>
              <a:ext cx="284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3806" name="Oval 61"/>
            <p:cNvSpPr>
              <a:spLocks noChangeArrowheads="1"/>
            </p:cNvSpPr>
            <p:nvPr/>
          </p:nvSpPr>
          <p:spPr bwMode="auto">
            <a:xfrm rot="10800000">
              <a:off x="3398838" y="6899324"/>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3807" name="Line 62"/>
            <p:cNvSpPr>
              <a:spLocks noChangeShapeType="1"/>
            </p:cNvSpPr>
            <p:nvPr/>
          </p:nvSpPr>
          <p:spPr bwMode="auto">
            <a:xfrm rot="5400000">
              <a:off x="2890838" y="6445299"/>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8" name="Oval 63"/>
            <p:cNvSpPr>
              <a:spLocks noChangeArrowheads="1"/>
            </p:cNvSpPr>
            <p:nvPr/>
          </p:nvSpPr>
          <p:spPr bwMode="auto">
            <a:xfrm rot="10800000">
              <a:off x="3398838" y="5034012"/>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3809" name="Line 64"/>
            <p:cNvSpPr>
              <a:spLocks noChangeShapeType="1"/>
            </p:cNvSpPr>
            <p:nvPr/>
          </p:nvSpPr>
          <p:spPr bwMode="auto">
            <a:xfrm rot="5400000">
              <a:off x="2890838" y="4579986"/>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0" name="Text Box 65"/>
            <p:cNvSpPr txBox="1">
              <a:spLocks noChangeArrowheads="1"/>
            </p:cNvSpPr>
            <p:nvPr/>
          </p:nvSpPr>
          <p:spPr bwMode="auto">
            <a:xfrm>
              <a:off x="3314700" y="5759499"/>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3811" name="Text Box 66"/>
            <p:cNvSpPr txBox="1">
              <a:spLocks noChangeArrowheads="1"/>
            </p:cNvSpPr>
            <p:nvPr/>
          </p:nvSpPr>
          <p:spPr bwMode="auto">
            <a:xfrm rot="10800000">
              <a:off x="3301987" y="516258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3812" name="Text Box 67"/>
            <p:cNvSpPr txBox="1">
              <a:spLocks noChangeArrowheads="1"/>
            </p:cNvSpPr>
            <p:nvPr/>
          </p:nvSpPr>
          <p:spPr bwMode="auto">
            <a:xfrm>
              <a:off x="3294045" y="6329412"/>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grpSp>
      <p:sp>
        <p:nvSpPr>
          <p:cNvPr id="36" name="Text Box 42"/>
          <p:cNvSpPr txBox="1">
            <a:spLocks noChangeArrowheads="1"/>
          </p:cNvSpPr>
          <p:nvPr/>
        </p:nvSpPr>
        <p:spPr bwMode="auto">
          <a:xfrm>
            <a:off x="555625" y="4440238"/>
            <a:ext cx="81057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285750" indent="-285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20000"/>
              </a:lnSpc>
              <a:spcBef>
                <a:spcPct val="50000"/>
              </a:spcBef>
            </a:pPr>
            <a:r>
              <a:rPr lang="en-US" altLang="zh-CN" b="1">
                <a:solidFill>
                  <a:srgbClr val="FF0000"/>
                </a:solidFill>
                <a:latin typeface="Times New Roman" pitchFamily="18" charset="0"/>
                <a:ea typeface="楷体_GB2312" pitchFamily="49" charset="-122"/>
                <a:sym typeface="Symbol" pitchFamily="18" charset="2"/>
              </a:rPr>
              <a:t>* </a:t>
            </a:r>
            <a:r>
              <a:rPr lang="zh-CN" altLang="en-US" b="1">
                <a:solidFill>
                  <a:srgbClr val="FF0000"/>
                </a:solidFill>
                <a:latin typeface="Times New Roman" pitchFamily="18" charset="0"/>
                <a:ea typeface="楷体_GB2312" pitchFamily="49" charset="-122"/>
              </a:rPr>
              <a:t>实际电压源不允许短路。因其内阻小，若短路，电流很大，可能烧毁电源。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dissolve">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outVertical)">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81" grpId="0"/>
      <p:bldP spid="62482" grpId="0"/>
      <p:bldP spid="3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7" name="Text Box 45"/>
          <p:cNvSpPr txBox="1">
            <a:spLocks noChangeArrowheads="1"/>
          </p:cNvSpPr>
          <p:nvPr/>
        </p:nvSpPr>
        <p:spPr bwMode="auto">
          <a:xfrm>
            <a:off x="1311275" y="2479675"/>
            <a:ext cx="736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chemeClr val="tx2"/>
                </a:solidFill>
                <a:latin typeface="Times New Roman" pitchFamily="18" charset="0"/>
                <a:ea typeface="楷体_GB2312" pitchFamily="49" charset="-122"/>
                <a:sym typeface="Wingdings 2" pitchFamily="18" charset="2"/>
              </a:rPr>
              <a:t>(a)</a:t>
            </a:r>
            <a:r>
              <a:rPr lang="zh-CN" altLang="en-US" b="1">
                <a:solidFill>
                  <a:schemeClr val="tx2"/>
                </a:solidFill>
                <a:latin typeface="Times New Roman" pitchFamily="18" charset="0"/>
                <a:ea typeface="楷体_GB2312" pitchFamily="49" charset="-122"/>
                <a:sym typeface="Symbol" pitchFamily="18" charset="2"/>
              </a:rPr>
              <a:t>电源电流由电源本身决定，与外电路无关；</a:t>
            </a:r>
          </a:p>
        </p:txBody>
      </p:sp>
      <p:sp>
        <p:nvSpPr>
          <p:cNvPr id="64558" name="Text Box 46"/>
          <p:cNvSpPr txBox="1">
            <a:spLocks noChangeArrowheads="1"/>
          </p:cNvSpPr>
          <p:nvPr/>
        </p:nvSpPr>
        <p:spPr bwMode="auto">
          <a:xfrm>
            <a:off x="1331913" y="3063875"/>
            <a:ext cx="730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chemeClr val="tx2"/>
                </a:solidFill>
                <a:latin typeface="Times New Roman" pitchFamily="18" charset="0"/>
                <a:ea typeface="楷体_GB2312" pitchFamily="49" charset="-122"/>
                <a:sym typeface="Wingdings 2" pitchFamily="18" charset="2"/>
              </a:rPr>
              <a:t>(b) </a:t>
            </a:r>
            <a:r>
              <a:rPr lang="zh-CN" altLang="en-US" b="1">
                <a:solidFill>
                  <a:schemeClr val="tx2"/>
                </a:solidFill>
                <a:latin typeface="Times New Roman" pitchFamily="18" charset="0"/>
                <a:ea typeface="楷体_GB2312" pitchFamily="49" charset="-122"/>
                <a:sym typeface="Wingdings 2" pitchFamily="18" charset="2"/>
              </a:rPr>
              <a:t>电源两端电压</a:t>
            </a:r>
            <a:r>
              <a:rPr lang="zh-CN" altLang="en-US" b="1">
                <a:solidFill>
                  <a:schemeClr val="tx2"/>
                </a:solidFill>
                <a:latin typeface="Times New Roman" pitchFamily="18" charset="0"/>
                <a:ea typeface="楷体_GB2312" pitchFamily="49" charset="-122"/>
                <a:sym typeface="Symbol" pitchFamily="18" charset="2"/>
              </a:rPr>
              <a:t>是由外电路决定。</a:t>
            </a:r>
          </a:p>
        </p:txBody>
      </p:sp>
      <p:sp>
        <p:nvSpPr>
          <p:cNvPr id="64571" name="Text Box 59"/>
          <p:cNvSpPr txBox="1">
            <a:spLocks noChangeArrowheads="1"/>
          </p:cNvSpPr>
          <p:nvPr/>
        </p:nvSpPr>
        <p:spPr bwMode="auto">
          <a:xfrm>
            <a:off x="555625" y="3648075"/>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rgbClr val="000000"/>
                </a:solidFill>
                <a:latin typeface="Times New Roman" pitchFamily="18" charset="0"/>
                <a:ea typeface="楷体_GB2312" pitchFamily="49" charset="-122"/>
                <a:sym typeface="Symbol" pitchFamily="18" charset="2"/>
              </a:rPr>
              <a:t>2. </a:t>
            </a:r>
            <a:r>
              <a:rPr lang="zh-CN" altLang="en-US" b="1">
                <a:solidFill>
                  <a:srgbClr val="000000"/>
                </a:solidFill>
                <a:latin typeface="Times New Roman" pitchFamily="18" charset="0"/>
                <a:ea typeface="楷体_GB2312" pitchFamily="49" charset="-122"/>
                <a:sym typeface="Symbol" pitchFamily="18" charset="2"/>
              </a:rPr>
              <a:t>伏安特性：</a:t>
            </a:r>
            <a:endParaRPr lang="zh-CN" altLang="en-US" sz="2000" b="1">
              <a:solidFill>
                <a:srgbClr val="000000"/>
              </a:solidFill>
              <a:latin typeface="Times New Roman" pitchFamily="18" charset="0"/>
              <a:ea typeface="楷体_GB2312" pitchFamily="49" charset="-122"/>
              <a:sym typeface="Symbol" pitchFamily="18" charset="2"/>
            </a:endParaRPr>
          </a:p>
        </p:txBody>
      </p:sp>
      <p:grpSp>
        <p:nvGrpSpPr>
          <p:cNvPr id="2" name="组合 42"/>
          <p:cNvGrpSpPr>
            <a:grpSpLocks/>
          </p:cNvGrpSpPr>
          <p:nvPr/>
        </p:nvGrpSpPr>
        <p:grpSpPr bwMode="auto">
          <a:xfrm>
            <a:off x="5119688" y="4451350"/>
            <a:ext cx="2066925" cy="2078038"/>
            <a:chOff x="5345066" y="4779981"/>
            <a:chExt cx="2066896" cy="2078020"/>
          </a:xfrm>
        </p:grpSpPr>
        <p:sp>
          <p:nvSpPr>
            <p:cNvPr id="34850" name="Line 61"/>
            <p:cNvSpPr>
              <a:spLocks noChangeShapeType="1"/>
            </p:cNvSpPr>
            <p:nvPr/>
          </p:nvSpPr>
          <p:spPr bwMode="auto">
            <a:xfrm rot="-5400000">
              <a:off x="5926167" y="5935663"/>
              <a:ext cx="1600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1" name="Text Box 62"/>
            <p:cNvSpPr txBox="1">
              <a:spLocks noChangeArrowheads="1"/>
            </p:cNvSpPr>
            <p:nvPr/>
          </p:nvSpPr>
          <p:spPr bwMode="auto">
            <a:xfrm>
              <a:off x="6726267" y="4816494"/>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sym typeface="Symbol" pitchFamily="18" charset="2"/>
                </a:rPr>
                <a:t>I</a:t>
              </a:r>
              <a:r>
                <a:rPr lang="en-US" altLang="zh-CN" b="1" baseline="-25000">
                  <a:solidFill>
                    <a:schemeClr val="tx2"/>
                  </a:solidFill>
                  <a:latin typeface="Times New Roman" pitchFamily="18" charset="0"/>
                  <a:sym typeface="Symbol" pitchFamily="18" charset="2"/>
                </a:rPr>
                <a:t>S</a:t>
              </a:r>
              <a:endParaRPr lang="en-US" altLang="zh-CN" b="1" i="1">
                <a:solidFill>
                  <a:schemeClr val="tx2"/>
                </a:solidFill>
                <a:latin typeface="Times New Roman" pitchFamily="18" charset="0"/>
                <a:sym typeface="Symbol" pitchFamily="18" charset="2"/>
              </a:endParaRPr>
            </a:p>
          </p:txBody>
        </p:sp>
        <p:sp>
          <p:nvSpPr>
            <p:cNvPr id="34852" name="Line 63"/>
            <p:cNvSpPr>
              <a:spLocks noChangeShapeType="1"/>
            </p:cNvSpPr>
            <p:nvPr/>
          </p:nvSpPr>
          <p:spPr bwMode="auto">
            <a:xfrm>
              <a:off x="5345066" y="6253163"/>
              <a:ext cx="2014538"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3" name="Line 64"/>
            <p:cNvSpPr>
              <a:spLocks noChangeShapeType="1"/>
            </p:cNvSpPr>
            <p:nvPr/>
          </p:nvSpPr>
          <p:spPr bwMode="auto">
            <a:xfrm flipV="1">
              <a:off x="6156279" y="4932363"/>
              <a:ext cx="0" cy="1925638"/>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54" name="Text Box 65"/>
            <p:cNvSpPr txBox="1">
              <a:spLocks noChangeArrowheads="1"/>
            </p:cNvSpPr>
            <p:nvPr/>
          </p:nvSpPr>
          <p:spPr bwMode="auto">
            <a:xfrm>
              <a:off x="5667390" y="4779981"/>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4855" name="Text Box 66"/>
            <p:cNvSpPr txBox="1">
              <a:spLocks noChangeArrowheads="1"/>
            </p:cNvSpPr>
            <p:nvPr/>
          </p:nvSpPr>
          <p:spPr bwMode="auto">
            <a:xfrm>
              <a:off x="7127910" y="6240501"/>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4856" name="Text Box 67"/>
            <p:cNvSpPr txBox="1">
              <a:spLocks noChangeArrowheads="1"/>
            </p:cNvSpPr>
            <p:nvPr/>
          </p:nvSpPr>
          <p:spPr bwMode="auto">
            <a:xfrm>
              <a:off x="5768996" y="622145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0</a:t>
              </a:r>
            </a:p>
          </p:txBody>
        </p:sp>
      </p:grpSp>
      <p:sp>
        <p:nvSpPr>
          <p:cNvPr id="37" name="TextBox 36"/>
          <p:cNvSpPr txBox="1">
            <a:spLocks noChangeArrowheads="1"/>
          </p:cNvSpPr>
          <p:nvPr/>
        </p:nvSpPr>
        <p:spPr bwMode="auto">
          <a:xfrm>
            <a:off x="409575" y="549275"/>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二、理想电流源</a:t>
            </a:r>
            <a:endParaRPr lang="zh-CN" altLang="en-US" sz="3200" b="1">
              <a:solidFill>
                <a:srgbClr val="000000"/>
              </a:solidFill>
              <a:latin typeface="Times New Roman" pitchFamily="18" charset="0"/>
              <a:ea typeface="楷体_GB2312" pitchFamily="49" charset="-122"/>
            </a:endParaRPr>
          </a:p>
        </p:txBody>
      </p:sp>
      <p:grpSp>
        <p:nvGrpSpPr>
          <p:cNvPr id="3" name="组合 43"/>
          <p:cNvGrpSpPr>
            <a:grpSpLocks/>
          </p:cNvGrpSpPr>
          <p:nvPr/>
        </p:nvGrpSpPr>
        <p:grpSpPr bwMode="auto">
          <a:xfrm>
            <a:off x="555625" y="873125"/>
            <a:ext cx="5476875" cy="1298575"/>
            <a:chOff x="555570" y="873090"/>
            <a:chExt cx="5476950" cy="1298970"/>
          </a:xfrm>
        </p:grpSpPr>
        <p:sp>
          <p:nvSpPr>
            <p:cNvPr id="34840" name="Text Box 47"/>
            <p:cNvSpPr txBox="1">
              <a:spLocks noChangeArrowheads="1"/>
            </p:cNvSpPr>
            <p:nvPr/>
          </p:nvSpPr>
          <p:spPr bwMode="auto">
            <a:xfrm>
              <a:off x="555570" y="1146150"/>
              <a:ext cx="328617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chemeClr val="tx2"/>
                  </a:solidFill>
                  <a:latin typeface="Times New Roman" pitchFamily="18" charset="0"/>
                  <a:ea typeface="楷体_GB2312" pitchFamily="49" charset="-122"/>
                </a:rPr>
                <a:t>1.  </a:t>
              </a:r>
              <a:r>
                <a:rPr lang="zh-CN" altLang="en-US" b="1">
                  <a:solidFill>
                    <a:schemeClr val="tx2"/>
                  </a:solidFill>
                  <a:latin typeface="Times New Roman" pitchFamily="18" charset="0"/>
                  <a:ea typeface="楷体_GB2312" pitchFamily="49" charset="-122"/>
                </a:rPr>
                <a:t>电路符号</a:t>
              </a:r>
              <a:endParaRPr lang="zh-CN" altLang="en-US" b="1">
                <a:solidFill>
                  <a:srgbClr val="000000"/>
                </a:solidFill>
                <a:latin typeface="Times New Roman" pitchFamily="18" charset="0"/>
                <a:ea typeface="楷体_GB2312" pitchFamily="49" charset="-122"/>
              </a:endParaRPr>
            </a:p>
          </p:txBody>
        </p:sp>
        <p:grpSp>
          <p:nvGrpSpPr>
            <p:cNvPr id="34841" name="组合 84"/>
            <p:cNvGrpSpPr>
              <a:grpSpLocks/>
            </p:cNvGrpSpPr>
            <p:nvPr/>
          </p:nvGrpSpPr>
          <p:grpSpPr bwMode="auto">
            <a:xfrm>
              <a:off x="3813195" y="873090"/>
              <a:ext cx="2219325" cy="1298970"/>
              <a:chOff x="3987792" y="1019142"/>
              <a:chExt cx="2219325" cy="1298970"/>
            </a:xfrm>
          </p:grpSpPr>
          <p:sp>
            <p:nvSpPr>
              <p:cNvPr id="34842" name="Text Box 42"/>
              <p:cNvSpPr txBox="1">
                <a:spLocks noChangeArrowheads="1"/>
              </p:cNvSpPr>
              <p:nvPr/>
            </p:nvSpPr>
            <p:spPr bwMode="auto">
              <a:xfrm>
                <a:off x="4608513" y="1019142"/>
                <a:ext cx="8763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4843" name="Line 44"/>
              <p:cNvSpPr>
                <a:spLocks noChangeShapeType="1"/>
              </p:cNvSpPr>
              <p:nvPr/>
            </p:nvSpPr>
            <p:spPr bwMode="auto">
              <a:xfrm rot="5400000">
                <a:off x="5089517" y="966102"/>
                <a:ext cx="0" cy="20193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44" name="Oval 45"/>
              <p:cNvSpPr>
                <a:spLocks noChangeArrowheads="1"/>
              </p:cNvSpPr>
              <p:nvPr/>
            </p:nvSpPr>
            <p:spPr bwMode="auto">
              <a:xfrm rot="5400000">
                <a:off x="6099167" y="1920189"/>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4845" name="Oval 46"/>
              <p:cNvSpPr>
                <a:spLocks noChangeArrowheads="1"/>
              </p:cNvSpPr>
              <p:nvPr/>
            </p:nvSpPr>
            <p:spPr bwMode="auto">
              <a:xfrm rot="5400000">
                <a:off x="3987792" y="1920189"/>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grpSp>
            <p:nvGrpSpPr>
              <p:cNvPr id="34846" name="Group 35"/>
              <p:cNvGrpSpPr>
                <a:grpSpLocks/>
              </p:cNvGrpSpPr>
              <p:nvPr/>
            </p:nvGrpSpPr>
            <p:grpSpPr bwMode="auto">
              <a:xfrm>
                <a:off x="4681539" y="1624365"/>
                <a:ext cx="1058877" cy="693747"/>
                <a:chOff x="3288" y="2567"/>
                <a:chExt cx="408" cy="272"/>
              </a:xfrm>
            </p:grpSpPr>
            <p:sp>
              <p:nvSpPr>
                <p:cNvPr id="34847" name="Line 36"/>
                <p:cNvSpPr>
                  <a:spLocks noChangeShapeType="1"/>
                </p:cNvSpPr>
                <p:nvPr/>
              </p:nvSpPr>
              <p:spPr bwMode="auto">
                <a:xfrm rot="10800000">
                  <a:off x="3560" y="2703"/>
                  <a:ext cx="136" cy="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4848" name="Oval 37"/>
                <p:cNvSpPr>
                  <a:spLocks noChangeArrowheads="1"/>
                </p:cNvSpPr>
                <p:nvPr/>
              </p:nvSpPr>
              <p:spPr bwMode="auto">
                <a:xfrm rot="10800000">
                  <a:off x="3288" y="2567"/>
                  <a:ext cx="272" cy="272"/>
                </a:xfrm>
                <a:prstGeom prst="ellipse">
                  <a:avLst/>
                </a:prstGeom>
                <a:solidFill>
                  <a:srgbClr val="00FFFF"/>
                </a:solidFill>
                <a:ln w="38100" algn="ctr">
                  <a:solidFill>
                    <a:schemeClr val="tx1"/>
                  </a:solidFill>
                  <a:round/>
                  <a:headEnd/>
                  <a:tailEnd/>
                </a:ln>
              </p:spPr>
              <p:txBody>
                <a:bodyPr rot="10800000" wrap="none" anchor="ctr"/>
                <a:lstStyle/>
                <a:p>
                  <a:endParaRPr lang="zh-CN" altLang="zh-CN" sz="2800"/>
                </a:p>
              </p:txBody>
            </p:sp>
            <p:sp>
              <p:nvSpPr>
                <p:cNvPr id="34849" name="Line 38"/>
                <p:cNvSpPr>
                  <a:spLocks noChangeShapeType="1"/>
                </p:cNvSpPr>
                <p:nvPr/>
              </p:nvSpPr>
              <p:spPr bwMode="auto">
                <a:xfrm rot="10800000">
                  <a:off x="3424" y="2567"/>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6" name="组合 41"/>
          <p:cNvGrpSpPr>
            <a:grpSpLocks/>
          </p:cNvGrpSpPr>
          <p:nvPr/>
        </p:nvGrpSpPr>
        <p:grpSpPr bwMode="auto">
          <a:xfrm>
            <a:off x="1504950" y="4195763"/>
            <a:ext cx="2195513" cy="2409825"/>
            <a:chOff x="1504908" y="4378338"/>
            <a:chExt cx="2194834" cy="2409858"/>
          </a:xfrm>
        </p:grpSpPr>
        <p:sp>
          <p:nvSpPr>
            <p:cNvPr id="34825" name="Text Box 54"/>
            <p:cNvSpPr txBox="1">
              <a:spLocks noChangeArrowheads="1"/>
            </p:cNvSpPr>
            <p:nvPr/>
          </p:nvSpPr>
          <p:spPr bwMode="auto">
            <a:xfrm>
              <a:off x="1504908" y="5498203"/>
              <a:ext cx="457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4826" name="Line 55"/>
            <p:cNvSpPr>
              <a:spLocks noChangeShapeType="1"/>
            </p:cNvSpPr>
            <p:nvPr/>
          </p:nvSpPr>
          <p:spPr bwMode="auto">
            <a:xfrm>
              <a:off x="2863850" y="4711746"/>
              <a:ext cx="4587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27" name="Line 56"/>
            <p:cNvSpPr>
              <a:spLocks noChangeShapeType="1"/>
            </p:cNvSpPr>
            <p:nvPr/>
          </p:nvSpPr>
          <p:spPr bwMode="auto">
            <a:xfrm rot="10800000">
              <a:off x="2382838" y="4868909"/>
              <a:ext cx="0" cy="18653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28" name="Text Box 60"/>
            <p:cNvSpPr txBox="1">
              <a:spLocks noChangeArrowheads="1"/>
            </p:cNvSpPr>
            <p:nvPr/>
          </p:nvSpPr>
          <p:spPr bwMode="auto">
            <a:xfrm>
              <a:off x="2527272" y="4378338"/>
              <a:ext cx="284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4829" name="Oval 61"/>
            <p:cNvSpPr>
              <a:spLocks noChangeArrowheads="1"/>
            </p:cNvSpPr>
            <p:nvPr/>
          </p:nvSpPr>
          <p:spPr bwMode="auto">
            <a:xfrm rot="10800000">
              <a:off x="3398838" y="6680246"/>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4830" name="Line 62"/>
            <p:cNvSpPr>
              <a:spLocks noChangeShapeType="1"/>
            </p:cNvSpPr>
            <p:nvPr/>
          </p:nvSpPr>
          <p:spPr bwMode="auto">
            <a:xfrm rot="5400000">
              <a:off x="2890838" y="6226221"/>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31" name="Oval 63"/>
            <p:cNvSpPr>
              <a:spLocks noChangeArrowheads="1"/>
            </p:cNvSpPr>
            <p:nvPr/>
          </p:nvSpPr>
          <p:spPr bwMode="auto">
            <a:xfrm rot="10800000">
              <a:off x="3398838" y="4814934"/>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4832" name="Line 64"/>
            <p:cNvSpPr>
              <a:spLocks noChangeShapeType="1"/>
            </p:cNvSpPr>
            <p:nvPr/>
          </p:nvSpPr>
          <p:spPr bwMode="auto">
            <a:xfrm rot="5400000">
              <a:off x="2890838" y="4360908"/>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33" name="Text Box 65"/>
            <p:cNvSpPr txBox="1">
              <a:spLocks noChangeArrowheads="1"/>
            </p:cNvSpPr>
            <p:nvPr/>
          </p:nvSpPr>
          <p:spPr bwMode="auto">
            <a:xfrm>
              <a:off x="3314700" y="5540421"/>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4834" name="Text Box 66"/>
            <p:cNvSpPr txBox="1">
              <a:spLocks noChangeArrowheads="1"/>
            </p:cNvSpPr>
            <p:nvPr/>
          </p:nvSpPr>
          <p:spPr bwMode="auto">
            <a:xfrm rot="10800000">
              <a:off x="3301987" y="4943502"/>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4835" name="Text Box 67"/>
            <p:cNvSpPr txBox="1">
              <a:spLocks noChangeArrowheads="1"/>
            </p:cNvSpPr>
            <p:nvPr/>
          </p:nvSpPr>
          <p:spPr bwMode="auto">
            <a:xfrm>
              <a:off x="3294045" y="6110334"/>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grpSp>
          <p:nvGrpSpPr>
            <p:cNvPr id="34836" name="Group 27"/>
            <p:cNvGrpSpPr>
              <a:grpSpLocks/>
            </p:cNvGrpSpPr>
            <p:nvPr/>
          </p:nvGrpSpPr>
          <p:grpSpPr bwMode="auto">
            <a:xfrm>
              <a:off x="2016090" y="5145111"/>
              <a:ext cx="730260" cy="1012830"/>
              <a:chOff x="1383" y="2432"/>
              <a:chExt cx="272" cy="408"/>
            </a:xfrm>
          </p:grpSpPr>
          <p:sp>
            <p:nvSpPr>
              <p:cNvPr id="34837" name="Line 28"/>
              <p:cNvSpPr>
                <a:spLocks noChangeShapeType="1"/>
              </p:cNvSpPr>
              <p:nvPr/>
            </p:nvSpPr>
            <p:spPr bwMode="auto">
              <a:xfrm rot="5400000">
                <a:off x="1451" y="2500"/>
                <a:ext cx="136" cy="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4838" name="Oval 29"/>
              <p:cNvSpPr>
                <a:spLocks noChangeArrowheads="1"/>
              </p:cNvSpPr>
              <p:nvPr/>
            </p:nvSpPr>
            <p:spPr bwMode="auto">
              <a:xfrm rot="5400000">
                <a:off x="1383" y="2568"/>
                <a:ext cx="272" cy="272"/>
              </a:xfrm>
              <a:prstGeom prst="ellipse">
                <a:avLst/>
              </a:prstGeom>
              <a:solidFill>
                <a:srgbClr val="00FFFF"/>
              </a:solidFill>
              <a:ln w="38100" algn="ctr">
                <a:solidFill>
                  <a:schemeClr val="tx1"/>
                </a:solidFill>
                <a:round/>
                <a:headEnd/>
                <a:tailEnd/>
              </a:ln>
            </p:spPr>
            <p:txBody>
              <a:bodyPr rot="10800000" vert="eaVert" wrap="none" anchor="ctr"/>
              <a:lstStyle/>
              <a:p>
                <a:endParaRPr lang="zh-CN" altLang="zh-CN" sz="2800"/>
              </a:p>
            </p:txBody>
          </p:sp>
          <p:sp>
            <p:nvSpPr>
              <p:cNvPr id="34839" name="Line 30"/>
              <p:cNvSpPr>
                <a:spLocks noChangeShapeType="1"/>
              </p:cNvSpPr>
              <p:nvPr/>
            </p:nvSpPr>
            <p:spPr bwMode="auto">
              <a:xfrm rot="5400000">
                <a:off x="1519" y="2568"/>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557"/>
                                        </p:tgtEl>
                                        <p:attrNameLst>
                                          <p:attrName>style.visibility</p:attrName>
                                        </p:attrNameLst>
                                      </p:cBhvr>
                                      <p:to>
                                        <p:strVal val="visible"/>
                                      </p:to>
                                    </p:set>
                                    <p:animEffect transition="in" filter="dissolve">
                                      <p:cBhvr>
                                        <p:cTn id="17" dur="500"/>
                                        <p:tgtEl>
                                          <p:spTgt spid="64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558"/>
                                        </p:tgtEl>
                                        <p:attrNameLst>
                                          <p:attrName>style.visibility</p:attrName>
                                        </p:attrNameLst>
                                      </p:cBhvr>
                                      <p:to>
                                        <p:strVal val="visible"/>
                                      </p:to>
                                    </p:set>
                                    <p:animEffect transition="in" filter="dissolve">
                                      <p:cBhvr>
                                        <p:cTn id="22" dur="500"/>
                                        <p:tgtEl>
                                          <p:spTgt spid="64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571"/>
                                        </p:tgtEl>
                                        <p:attrNameLst>
                                          <p:attrName>style.visibility</p:attrName>
                                        </p:attrNameLst>
                                      </p:cBhvr>
                                      <p:to>
                                        <p:strVal val="visible"/>
                                      </p:to>
                                    </p:set>
                                    <p:animEffect transition="in" filter="dissolve">
                                      <p:cBhvr>
                                        <p:cTn id="27" dur="500"/>
                                        <p:tgtEl>
                                          <p:spTgt spid="645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P spid="64558" grpId="0"/>
      <p:bldP spid="64571" grpId="0"/>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1663" y="595313"/>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rgbClr val="000000"/>
                </a:solidFill>
                <a:latin typeface="Times New Roman" pitchFamily="18" charset="0"/>
                <a:ea typeface="楷体_GB2312" pitchFamily="49" charset="-122"/>
                <a:sym typeface="Symbol" pitchFamily="18" charset="2"/>
              </a:rPr>
              <a:t>3. </a:t>
            </a:r>
            <a:r>
              <a:rPr lang="zh-CN" altLang="en-US" b="1">
                <a:solidFill>
                  <a:srgbClr val="000000"/>
                </a:solidFill>
                <a:latin typeface="Times New Roman" pitchFamily="18" charset="0"/>
                <a:ea typeface="楷体_GB2312" pitchFamily="49" charset="-122"/>
                <a:sym typeface="Symbol" pitchFamily="18" charset="2"/>
              </a:rPr>
              <a:t>理想电流源的短路与开路</a:t>
            </a:r>
          </a:p>
        </p:txBody>
      </p:sp>
      <p:sp>
        <p:nvSpPr>
          <p:cNvPr id="65539" name="Text Box 3"/>
          <p:cNvSpPr txBox="1">
            <a:spLocks noChangeArrowheads="1"/>
          </p:cNvSpPr>
          <p:nvPr/>
        </p:nvSpPr>
        <p:spPr bwMode="auto">
          <a:xfrm>
            <a:off x="3598863" y="2703513"/>
            <a:ext cx="50053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en-US" altLang="zh-CN" b="1">
                <a:solidFill>
                  <a:srgbClr val="000000"/>
                </a:solidFill>
                <a:latin typeface="Times New Roman" pitchFamily="18" charset="0"/>
                <a:ea typeface="楷体_GB2312" pitchFamily="49" charset="-122"/>
                <a:sym typeface="Symbol" pitchFamily="18" charset="2"/>
              </a:rPr>
              <a:t>(2)</a:t>
            </a:r>
            <a:r>
              <a:rPr lang="zh-CN" altLang="en-US" b="1">
                <a:solidFill>
                  <a:srgbClr val="000000"/>
                </a:solidFill>
                <a:latin typeface="Times New Roman" pitchFamily="18" charset="0"/>
                <a:ea typeface="楷体_GB2312" pitchFamily="49" charset="-122"/>
                <a:sym typeface="Symbol" pitchFamily="18" charset="2"/>
              </a:rPr>
              <a:t>开路：</a:t>
            </a:r>
            <a:r>
              <a:rPr lang="zh-CN" altLang="en-US" b="1">
                <a:solidFill>
                  <a:schemeClr val="tx2"/>
                </a:solidFill>
                <a:latin typeface="Times New Roman" pitchFamily="18" charset="0"/>
                <a:ea typeface="楷体_GB2312" pitchFamily="49" charset="-122"/>
              </a:rPr>
              <a:t>理想电流源出现病态</a:t>
            </a:r>
            <a:r>
              <a:rPr lang="en-US" altLang="zh-CN" b="1">
                <a:solidFill>
                  <a:srgbClr val="FF0000"/>
                </a:solidFill>
                <a:latin typeface="Times New Roman" pitchFamily="18" charset="0"/>
                <a:ea typeface="楷体_GB2312" pitchFamily="49" charset="-122"/>
                <a:sym typeface="Symbol" pitchFamily="18" charset="2"/>
              </a:rPr>
              <a:t>(</a:t>
            </a:r>
            <a:r>
              <a:rPr lang="zh-CN" altLang="en-US" b="1">
                <a:solidFill>
                  <a:srgbClr val="FF0000"/>
                </a:solidFill>
                <a:latin typeface="Times New Roman" pitchFamily="18" charset="0"/>
                <a:ea typeface="楷体_GB2312" pitchFamily="49" charset="-122"/>
                <a:sym typeface="Symbol" pitchFamily="18" charset="2"/>
              </a:rPr>
              <a:t>这种模型在电路中不存在</a:t>
            </a:r>
            <a:r>
              <a:rPr lang="en-US" altLang="zh-CN" b="1">
                <a:solidFill>
                  <a:srgbClr val="FF0000"/>
                </a:solidFill>
                <a:latin typeface="Times New Roman" pitchFamily="18" charset="0"/>
                <a:ea typeface="楷体_GB2312" pitchFamily="49" charset="-122"/>
                <a:sym typeface="Symbol" pitchFamily="18" charset="2"/>
              </a:rPr>
              <a:t>)</a:t>
            </a:r>
            <a:r>
              <a:rPr lang="zh-CN" altLang="en-US" b="1">
                <a:solidFill>
                  <a:srgbClr val="000000"/>
                </a:solidFill>
                <a:latin typeface="Times New Roman" pitchFamily="18" charset="0"/>
                <a:ea typeface="楷体_GB2312" pitchFamily="49" charset="-122"/>
                <a:sym typeface="Symbol" pitchFamily="18" charset="2"/>
              </a:rPr>
              <a:t>。</a:t>
            </a:r>
            <a:endParaRPr lang="en-US" altLang="zh-CN" b="1">
              <a:solidFill>
                <a:srgbClr val="000000"/>
              </a:solidFill>
              <a:latin typeface="Times New Roman" pitchFamily="18" charset="0"/>
              <a:ea typeface="楷体_GB2312" pitchFamily="49" charset="-122"/>
              <a:sym typeface="Symbol" pitchFamily="18" charset="2"/>
            </a:endParaRPr>
          </a:p>
        </p:txBody>
      </p:sp>
      <p:sp>
        <p:nvSpPr>
          <p:cNvPr id="65540" name="Text Box 4"/>
          <p:cNvSpPr txBox="1">
            <a:spLocks noChangeArrowheads="1"/>
          </p:cNvSpPr>
          <p:nvPr/>
        </p:nvSpPr>
        <p:spPr bwMode="auto">
          <a:xfrm>
            <a:off x="3533775" y="1366838"/>
            <a:ext cx="543083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en-US" altLang="zh-CN" b="1">
                <a:solidFill>
                  <a:srgbClr val="000000"/>
                </a:solidFill>
                <a:latin typeface="Times New Roman" pitchFamily="18" charset="0"/>
                <a:ea typeface="楷体_GB2312" pitchFamily="49" charset="-122"/>
                <a:sym typeface="Symbol" pitchFamily="18" charset="2"/>
              </a:rPr>
              <a:t>(1) </a:t>
            </a:r>
            <a:r>
              <a:rPr lang="zh-CN" altLang="en-US" b="1">
                <a:solidFill>
                  <a:srgbClr val="000000"/>
                </a:solidFill>
                <a:latin typeface="Times New Roman" pitchFamily="18" charset="0"/>
                <a:ea typeface="楷体_GB2312" pitchFamily="49" charset="-122"/>
                <a:sym typeface="Symbol" pitchFamily="18" charset="2"/>
              </a:rPr>
              <a:t>短路：</a:t>
            </a:r>
            <a:r>
              <a:rPr lang="en-US" altLang="zh-CN" sz="2800" b="1" i="1">
                <a:solidFill>
                  <a:srgbClr val="000000"/>
                </a:solidFill>
                <a:latin typeface="Times New Roman" pitchFamily="18" charset="0"/>
                <a:ea typeface="楷体_GB2312" pitchFamily="49" charset="-122"/>
                <a:sym typeface="Symbol" pitchFamily="18" charset="2"/>
              </a:rPr>
              <a:t>i</a:t>
            </a:r>
            <a:r>
              <a:rPr lang="en-US" altLang="zh-CN" sz="2800" b="1">
                <a:solidFill>
                  <a:srgbClr val="000000"/>
                </a:solidFill>
                <a:latin typeface="Times New Roman" pitchFamily="18" charset="0"/>
                <a:ea typeface="楷体_GB2312" pitchFamily="49" charset="-122"/>
                <a:sym typeface="Symbol" pitchFamily="18" charset="2"/>
              </a:rPr>
              <a:t>= </a:t>
            </a:r>
            <a:r>
              <a:rPr lang="en-US" altLang="zh-CN" sz="2800" b="1" i="1">
                <a:solidFill>
                  <a:srgbClr val="000000"/>
                </a:solidFill>
                <a:latin typeface="Times New Roman" pitchFamily="18" charset="0"/>
                <a:ea typeface="楷体_GB2312" pitchFamily="49" charset="-122"/>
                <a:sym typeface="Symbol" pitchFamily="18" charset="2"/>
              </a:rPr>
              <a:t>i</a:t>
            </a:r>
            <a:r>
              <a:rPr lang="en-US" altLang="zh-CN" sz="2800" b="1" baseline="-25000">
                <a:solidFill>
                  <a:srgbClr val="000000"/>
                </a:solidFill>
                <a:latin typeface="Times New Roman" pitchFamily="18" charset="0"/>
                <a:ea typeface="楷体_GB2312" pitchFamily="49" charset="-122"/>
                <a:sym typeface="Symbol" pitchFamily="18" charset="2"/>
              </a:rPr>
              <a:t>S</a:t>
            </a:r>
            <a:r>
              <a:rPr lang="en-US" altLang="zh-CN" sz="2800" b="1">
                <a:solidFill>
                  <a:srgbClr val="000000"/>
                </a:solidFill>
                <a:latin typeface="Times New Roman" pitchFamily="18" charset="0"/>
                <a:ea typeface="楷体_GB2312" pitchFamily="49" charset="-122"/>
                <a:sym typeface="Symbol" pitchFamily="18" charset="2"/>
              </a:rPr>
              <a:t> </a:t>
            </a:r>
            <a:r>
              <a:rPr lang="zh-CN" altLang="en-US" sz="2800" b="1">
                <a:solidFill>
                  <a:srgbClr val="000000"/>
                </a:solidFill>
                <a:latin typeface="Times New Roman" pitchFamily="18" charset="0"/>
                <a:ea typeface="楷体_GB2312" pitchFamily="49" charset="-122"/>
                <a:sym typeface="Symbol" pitchFamily="18" charset="2"/>
              </a:rPr>
              <a:t>，</a:t>
            </a:r>
            <a:r>
              <a:rPr lang="en-US" altLang="zh-CN" sz="2800" b="1" i="1">
                <a:solidFill>
                  <a:srgbClr val="000000"/>
                </a:solidFill>
                <a:latin typeface="Times New Roman" pitchFamily="18" charset="0"/>
                <a:ea typeface="楷体_GB2312" pitchFamily="49" charset="-122"/>
                <a:sym typeface="Symbol" pitchFamily="18" charset="2"/>
              </a:rPr>
              <a:t>u=</a:t>
            </a:r>
            <a:r>
              <a:rPr lang="en-US" altLang="zh-CN" sz="2800" b="1">
                <a:solidFill>
                  <a:srgbClr val="000000"/>
                </a:solidFill>
                <a:latin typeface="Times New Roman" pitchFamily="18" charset="0"/>
                <a:ea typeface="楷体_GB2312" pitchFamily="49" charset="-122"/>
                <a:sym typeface="Symbol" pitchFamily="18" charset="2"/>
              </a:rPr>
              <a:t>0</a:t>
            </a:r>
            <a:r>
              <a:rPr lang="en-US" altLang="zh-CN" sz="2800" b="1" i="1">
                <a:solidFill>
                  <a:srgbClr val="000000"/>
                </a:solidFill>
                <a:latin typeface="Times New Roman" pitchFamily="18" charset="0"/>
                <a:ea typeface="楷体_GB2312" pitchFamily="49" charset="-122"/>
                <a:sym typeface="Symbol" pitchFamily="18" charset="2"/>
              </a:rPr>
              <a:t> </a:t>
            </a:r>
            <a:endParaRPr lang="en-US" altLang="zh-CN" b="1">
              <a:solidFill>
                <a:srgbClr val="000000"/>
              </a:solidFill>
              <a:latin typeface="Times New Roman" pitchFamily="18" charset="0"/>
              <a:ea typeface="楷体_GB2312" pitchFamily="49" charset="-122"/>
              <a:sym typeface="Symbol" pitchFamily="18" charset="2"/>
            </a:endParaRPr>
          </a:p>
        </p:txBody>
      </p:sp>
      <p:sp>
        <p:nvSpPr>
          <p:cNvPr id="65561" name="Text Box 25"/>
          <p:cNvSpPr txBox="1">
            <a:spLocks noChangeArrowheads="1"/>
          </p:cNvSpPr>
          <p:nvPr/>
        </p:nvSpPr>
        <p:spPr bwMode="auto">
          <a:xfrm>
            <a:off x="606425" y="4268788"/>
            <a:ext cx="60531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285750" indent="-285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rgbClr val="000000"/>
                </a:solidFill>
                <a:latin typeface="Times New Roman" pitchFamily="18" charset="0"/>
                <a:ea typeface="楷体_GB2312" pitchFamily="49" charset="-122"/>
                <a:sym typeface="Symbol" pitchFamily="18" charset="2"/>
              </a:rPr>
              <a:t>4. </a:t>
            </a:r>
            <a:r>
              <a:rPr lang="zh-CN" altLang="en-US" b="1">
                <a:solidFill>
                  <a:srgbClr val="000000"/>
                </a:solidFill>
                <a:latin typeface="Times New Roman" pitchFamily="18" charset="0"/>
                <a:ea typeface="楷体_GB2312" pitchFamily="49" charset="-122"/>
                <a:sym typeface="Symbol" pitchFamily="18" charset="2"/>
              </a:rPr>
              <a:t>实际电流源的产生：</a:t>
            </a:r>
          </a:p>
          <a:p>
            <a:pPr algn="just">
              <a:lnSpc>
                <a:spcPct val="120000"/>
              </a:lnSpc>
              <a:spcBef>
                <a:spcPct val="50000"/>
              </a:spcBef>
            </a:pPr>
            <a:r>
              <a:rPr lang="zh-CN" altLang="en-US" b="1">
                <a:solidFill>
                  <a:srgbClr val="000000"/>
                </a:solidFill>
                <a:latin typeface="Times New Roman" pitchFamily="18" charset="0"/>
                <a:ea typeface="楷体_GB2312" pitchFamily="49" charset="-122"/>
                <a:sym typeface="Symbol" pitchFamily="18" charset="2"/>
              </a:rPr>
              <a:t>    稳流电子设备，光电池，晶体三极管</a:t>
            </a:r>
          </a:p>
        </p:txBody>
      </p:sp>
      <p:grpSp>
        <p:nvGrpSpPr>
          <p:cNvPr id="2" name="组合 74"/>
          <p:cNvGrpSpPr>
            <a:grpSpLocks/>
          </p:cNvGrpSpPr>
          <p:nvPr/>
        </p:nvGrpSpPr>
        <p:grpSpPr bwMode="auto">
          <a:xfrm>
            <a:off x="665163" y="1019175"/>
            <a:ext cx="2701925" cy="2409825"/>
            <a:chOff x="-3022704" y="4244324"/>
            <a:chExt cx="2701962" cy="2409858"/>
          </a:xfrm>
        </p:grpSpPr>
        <p:sp>
          <p:nvSpPr>
            <p:cNvPr id="35847" name="Text Box 54"/>
            <p:cNvSpPr txBox="1">
              <a:spLocks noChangeArrowheads="1"/>
            </p:cNvSpPr>
            <p:nvPr/>
          </p:nvSpPr>
          <p:spPr bwMode="auto">
            <a:xfrm>
              <a:off x="-3022704" y="5364189"/>
              <a:ext cx="457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r>
                <a:rPr lang="en-US" altLang="zh-CN" sz="2800" b="1" baseline="-25000">
                  <a:solidFill>
                    <a:schemeClr val="tx2"/>
                  </a:solidFill>
                  <a:latin typeface="Times New Roman" pitchFamily="18" charset="0"/>
                  <a:sym typeface="Symbol" pitchFamily="18" charset="2"/>
                </a:rPr>
                <a:t>S</a:t>
              </a:r>
              <a:endParaRPr lang="en-US" altLang="zh-CN" sz="2800" b="1" i="1">
                <a:solidFill>
                  <a:schemeClr val="tx2"/>
                </a:solidFill>
                <a:latin typeface="Times New Roman" pitchFamily="18" charset="0"/>
                <a:sym typeface="Symbol" pitchFamily="18" charset="2"/>
              </a:endParaRPr>
            </a:p>
          </p:txBody>
        </p:sp>
        <p:sp>
          <p:nvSpPr>
            <p:cNvPr id="35848" name="Line 55"/>
            <p:cNvSpPr>
              <a:spLocks noChangeShapeType="1"/>
            </p:cNvSpPr>
            <p:nvPr/>
          </p:nvSpPr>
          <p:spPr bwMode="auto">
            <a:xfrm>
              <a:off x="-1663762" y="4577732"/>
              <a:ext cx="4587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49" name="Line 56"/>
            <p:cNvSpPr>
              <a:spLocks noChangeShapeType="1"/>
            </p:cNvSpPr>
            <p:nvPr/>
          </p:nvSpPr>
          <p:spPr bwMode="auto">
            <a:xfrm rot="10800000">
              <a:off x="-2144774" y="4734895"/>
              <a:ext cx="0" cy="18653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50" name="Text Box 60"/>
            <p:cNvSpPr txBox="1">
              <a:spLocks noChangeArrowheads="1"/>
            </p:cNvSpPr>
            <p:nvPr/>
          </p:nvSpPr>
          <p:spPr bwMode="auto">
            <a:xfrm>
              <a:off x="-2000340" y="4244324"/>
              <a:ext cx="284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i</a:t>
              </a:r>
            </a:p>
          </p:txBody>
        </p:sp>
        <p:sp>
          <p:nvSpPr>
            <p:cNvPr id="35851" name="Oval 61"/>
            <p:cNvSpPr>
              <a:spLocks noChangeArrowheads="1"/>
            </p:cNvSpPr>
            <p:nvPr/>
          </p:nvSpPr>
          <p:spPr bwMode="auto">
            <a:xfrm rot="10800000">
              <a:off x="-1128774" y="6546232"/>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5852" name="Line 62"/>
            <p:cNvSpPr>
              <a:spLocks noChangeShapeType="1"/>
            </p:cNvSpPr>
            <p:nvPr/>
          </p:nvSpPr>
          <p:spPr bwMode="auto">
            <a:xfrm rot="5400000">
              <a:off x="-1636774" y="6092207"/>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53" name="Oval 63"/>
            <p:cNvSpPr>
              <a:spLocks noChangeArrowheads="1"/>
            </p:cNvSpPr>
            <p:nvPr/>
          </p:nvSpPr>
          <p:spPr bwMode="auto">
            <a:xfrm rot="10800000">
              <a:off x="-1128774" y="4680920"/>
              <a:ext cx="107950" cy="10795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sz="2800"/>
            </a:p>
          </p:txBody>
        </p:sp>
        <p:sp>
          <p:nvSpPr>
            <p:cNvPr id="35854" name="Line 64"/>
            <p:cNvSpPr>
              <a:spLocks noChangeShapeType="1"/>
            </p:cNvSpPr>
            <p:nvPr/>
          </p:nvSpPr>
          <p:spPr bwMode="auto">
            <a:xfrm rot="5400000">
              <a:off x="-1636774" y="4226894"/>
              <a:ext cx="0" cy="1016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55" name="Text Box 65"/>
            <p:cNvSpPr txBox="1">
              <a:spLocks noChangeArrowheads="1"/>
            </p:cNvSpPr>
            <p:nvPr/>
          </p:nvSpPr>
          <p:spPr bwMode="auto">
            <a:xfrm>
              <a:off x="-1212912" y="5406407"/>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sym typeface="Symbol" pitchFamily="18" charset="2"/>
                </a:rPr>
                <a:t>u</a:t>
              </a:r>
            </a:p>
          </p:txBody>
        </p:sp>
        <p:sp>
          <p:nvSpPr>
            <p:cNvPr id="35856" name="Text Box 66"/>
            <p:cNvSpPr txBox="1">
              <a:spLocks noChangeArrowheads="1"/>
            </p:cNvSpPr>
            <p:nvPr/>
          </p:nvSpPr>
          <p:spPr bwMode="auto">
            <a:xfrm rot="10800000">
              <a:off x="-1225625" y="4809488"/>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35857" name="Text Box 67"/>
            <p:cNvSpPr txBox="1">
              <a:spLocks noChangeArrowheads="1"/>
            </p:cNvSpPr>
            <p:nvPr/>
          </p:nvSpPr>
          <p:spPr bwMode="auto">
            <a:xfrm>
              <a:off x="-1233567" y="597632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grpSp>
          <p:nvGrpSpPr>
            <p:cNvPr id="35858" name="Group 27"/>
            <p:cNvGrpSpPr>
              <a:grpSpLocks/>
            </p:cNvGrpSpPr>
            <p:nvPr/>
          </p:nvGrpSpPr>
          <p:grpSpPr bwMode="auto">
            <a:xfrm>
              <a:off x="-2511522" y="5011097"/>
              <a:ext cx="730260" cy="1012830"/>
              <a:chOff x="1383" y="2432"/>
              <a:chExt cx="272" cy="408"/>
            </a:xfrm>
          </p:grpSpPr>
          <p:sp>
            <p:nvSpPr>
              <p:cNvPr id="35862" name="Line 28"/>
              <p:cNvSpPr>
                <a:spLocks noChangeShapeType="1"/>
              </p:cNvSpPr>
              <p:nvPr/>
            </p:nvSpPr>
            <p:spPr bwMode="auto">
              <a:xfrm rot="5400000">
                <a:off x="1451" y="2500"/>
                <a:ext cx="136" cy="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5863" name="Oval 29"/>
              <p:cNvSpPr>
                <a:spLocks noChangeArrowheads="1"/>
              </p:cNvSpPr>
              <p:nvPr/>
            </p:nvSpPr>
            <p:spPr bwMode="auto">
              <a:xfrm rot="5400000">
                <a:off x="1383" y="2568"/>
                <a:ext cx="272" cy="272"/>
              </a:xfrm>
              <a:prstGeom prst="ellipse">
                <a:avLst/>
              </a:prstGeom>
              <a:solidFill>
                <a:srgbClr val="00FFFF"/>
              </a:solidFill>
              <a:ln w="38100" algn="ctr">
                <a:solidFill>
                  <a:schemeClr val="tx1"/>
                </a:solidFill>
                <a:round/>
                <a:headEnd/>
                <a:tailEnd/>
              </a:ln>
            </p:spPr>
            <p:txBody>
              <a:bodyPr rot="10800000" vert="eaVert" wrap="none" anchor="ctr"/>
              <a:lstStyle/>
              <a:p>
                <a:endParaRPr lang="zh-CN" altLang="zh-CN" sz="2800"/>
              </a:p>
            </p:txBody>
          </p:sp>
          <p:sp>
            <p:nvSpPr>
              <p:cNvPr id="35864" name="Line 30"/>
              <p:cNvSpPr>
                <a:spLocks noChangeShapeType="1"/>
              </p:cNvSpPr>
              <p:nvPr/>
            </p:nvSpPr>
            <p:spPr bwMode="auto">
              <a:xfrm rot="5400000">
                <a:off x="1519" y="2568"/>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59" name="Line 5"/>
            <p:cNvSpPr>
              <a:spLocks noChangeShapeType="1"/>
            </p:cNvSpPr>
            <p:nvPr/>
          </p:nvSpPr>
          <p:spPr bwMode="auto">
            <a:xfrm flipV="1">
              <a:off x="-1009717" y="4743468"/>
              <a:ext cx="688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60" name="Line 6"/>
            <p:cNvSpPr>
              <a:spLocks noChangeShapeType="1"/>
            </p:cNvSpPr>
            <p:nvPr/>
          </p:nvSpPr>
          <p:spPr bwMode="auto">
            <a:xfrm>
              <a:off x="-320742" y="4743468"/>
              <a:ext cx="0" cy="1844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61" name="Line 7"/>
            <p:cNvSpPr>
              <a:spLocks noChangeShapeType="1"/>
            </p:cNvSpPr>
            <p:nvPr/>
          </p:nvSpPr>
          <p:spPr bwMode="auto">
            <a:xfrm flipV="1">
              <a:off x="-1009717" y="6591318"/>
              <a:ext cx="688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540"/>
                                        </p:tgtEl>
                                        <p:attrNameLst>
                                          <p:attrName>style.visibility</p:attrName>
                                        </p:attrNameLst>
                                      </p:cBhvr>
                                      <p:to>
                                        <p:strVal val="visible"/>
                                      </p:to>
                                    </p:set>
                                    <p:anim calcmode="lin" valueType="num">
                                      <p:cBhvr additive="base">
                                        <p:cTn id="18" dur="500" fill="hold"/>
                                        <p:tgtEl>
                                          <p:spTgt spid="65540"/>
                                        </p:tgtEl>
                                        <p:attrNameLst>
                                          <p:attrName>ppt_x</p:attrName>
                                        </p:attrNameLst>
                                      </p:cBhvr>
                                      <p:tavLst>
                                        <p:tav tm="0">
                                          <p:val>
                                            <p:strVal val="0-#ppt_w/2"/>
                                          </p:val>
                                        </p:tav>
                                        <p:tav tm="100000">
                                          <p:val>
                                            <p:strVal val="#ppt_x"/>
                                          </p:val>
                                        </p:tav>
                                      </p:tavLst>
                                    </p:anim>
                                    <p:anim calcmode="lin" valueType="num">
                                      <p:cBhvr additive="base">
                                        <p:cTn id="19" dur="500" fill="hold"/>
                                        <p:tgtEl>
                                          <p:spTgt spid="6554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539"/>
                                        </p:tgtEl>
                                        <p:attrNameLst>
                                          <p:attrName>style.visibility</p:attrName>
                                        </p:attrNameLst>
                                      </p:cBhvr>
                                      <p:to>
                                        <p:strVal val="visible"/>
                                      </p:to>
                                    </p:set>
                                    <p:anim calcmode="lin" valueType="num">
                                      <p:cBhvr additive="base">
                                        <p:cTn id="24" dur="500" fill="hold"/>
                                        <p:tgtEl>
                                          <p:spTgt spid="65539"/>
                                        </p:tgtEl>
                                        <p:attrNameLst>
                                          <p:attrName>ppt_x</p:attrName>
                                        </p:attrNameLst>
                                      </p:cBhvr>
                                      <p:tavLst>
                                        <p:tav tm="0">
                                          <p:val>
                                            <p:strVal val="0-#ppt_w/2"/>
                                          </p:val>
                                        </p:tav>
                                        <p:tav tm="100000">
                                          <p:val>
                                            <p:strVal val="#ppt_x"/>
                                          </p:val>
                                        </p:tav>
                                      </p:tavLst>
                                    </p:anim>
                                    <p:anim calcmode="lin" valueType="num">
                                      <p:cBhvr additive="base">
                                        <p:cTn id="25"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5561"/>
                                        </p:tgtEl>
                                        <p:attrNameLst>
                                          <p:attrName>style.visibility</p:attrName>
                                        </p:attrNameLst>
                                      </p:cBhvr>
                                      <p:to>
                                        <p:strVal val="visible"/>
                                      </p:to>
                                    </p:set>
                                    <p:anim calcmode="lin" valueType="num">
                                      <p:cBhvr additive="base">
                                        <p:cTn id="30" dur="500" fill="hold"/>
                                        <p:tgtEl>
                                          <p:spTgt spid="65561"/>
                                        </p:tgtEl>
                                        <p:attrNameLst>
                                          <p:attrName>ppt_x</p:attrName>
                                        </p:attrNameLst>
                                      </p:cBhvr>
                                      <p:tavLst>
                                        <p:tav tm="0">
                                          <p:val>
                                            <p:strVal val="0-#ppt_w/2"/>
                                          </p:val>
                                        </p:tav>
                                        <p:tav tm="100000">
                                          <p:val>
                                            <p:strVal val="#ppt_x"/>
                                          </p:val>
                                        </p:tav>
                                      </p:tavLst>
                                    </p:anim>
                                    <p:anim calcmode="lin" valueType="num">
                                      <p:cBhvr additive="base">
                                        <p:cTn id="31" dur="500" fill="hold"/>
                                        <p:tgtEl>
                                          <p:spTgt spid="65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0" grpId="0" autoUpdateAnimBg="0"/>
      <p:bldP spid="6556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57200" y="1482725"/>
            <a:ext cx="82296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20000"/>
              </a:lnSpc>
            </a:pPr>
            <a:r>
              <a:rPr lang="zh-CN" altLang="en-US" b="1">
                <a:solidFill>
                  <a:srgbClr val="000000"/>
                </a:solidFill>
                <a:latin typeface="Times New Roman" pitchFamily="18" charset="0"/>
                <a:ea typeface="楷体_GB2312" pitchFamily="49" charset="-122"/>
              </a:rPr>
              <a:t>一个实际电压源，可用一个理想电压源</a:t>
            </a:r>
            <a:r>
              <a:rPr lang="en-US" altLang="zh-CN" b="1" i="1">
                <a:solidFill>
                  <a:srgbClr val="000000"/>
                </a:solidFill>
                <a:latin typeface="Times New Roman" pitchFamily="18" charset="0"/>
                <a:ea typeface="楷体_GB2312" pitchFamily="49" charset="-122"/>
              </a:rPr>
              <a:t>U</a:t>
            </a:r>
            <a:r>
              <a:rPr lang="en-US" altLang="zh-CN" b="1" baseline="-25000">
                <a:solidFill>
                  <a:srgbClr val="000000"/>
                </a:solidFill>
                <a:latin typeface="Times New Roman" pitchFamily="18" charset="0"/>
                <a:ea typeface="楷体_GB2312" pitchFamily="49" charset="-122"/>
              </a:rPr>
              <a:t>S</a:t>
            </a:r>
            <a:r>
              <a:rPr lang="zh-CN" altLang="en-US" b="1">
                <a:solidFill>
                  <a:srgbClr val="000000"/>
                </a:solidFill>
                <a:latin typeface="Times New Roman" pitchFamily="18" charset="0"/>
                <a:ea typeface="楷体_GB2312" pitchFamily="49" charset="-122"/>
              </a:rPr>
              <a:t>与一个电阻</a:t>
            </a:r>
            <a:r>
              <a:rPr lang="en-US" altLang="zh-CN" b="1" i="1">
                <a:solidFill>
                  <a:srgbClr val="000000"/>
                </a:solidFill>
                <a:latin typeface="Times New Roman" pitchFamily="18" charset="0"/>
                <a:ea typeface="楷体_GB2312" pitchFamily="49" charset="-122"/>
              </a:rPr>
              <a:t>R</a:t>
            </a:r>
            <a:r>
              <a:rPr lang="en-US" altLang="zh-CN" b="1" baseline="-25000">
                <a:solidFill>
                  <a:srgbClr val="000000"/>
                </a:solidFill>
                <a:latin typeface="Times New Roman" pitchFamily="18" charset="0"/>
                <a:ea typeface="楷体_GB2312" pitchFamily="49" charset="-122"/>
              </a:rPr>
              <a:t>S</a:t>
            </a:r>
            <a:r>
              <a:rPr lang="en-US" altLang="zh-CN" b="1">
                <a:solidFill>
                  <a:srgbClr val="000000"/>
                </a:solidFill>
                <a:latin typeface="Times New Roman" pitchFamily="18" charset="0"/>
                <a:ea typeface="楷体_GB2312" pitchFamily="49" charset="-122"/>
              </a:rPr>
              <a:t> </a:t>
            </a:r>
            <a:r>
              <a:rPr lang="zh-CN" altLang="en-US" b="1">
                <a:solidFill>
                  <a:srgbClr val="000000"/>
                </a:solidFill>
                <a:latin typeface="Times New Roman" pitchFamily="18" charset="0"/>
                <a:ea typeface="楷体_GB2312" pitchFamily="49" charset="-122"/>
              </a:rPr>
              <a:t>串联的支路模型来表征其特性。当它向外电路提供电流时，它的端电压</a:t>
            </a:r>
            <a:r>
              <a:rPr lang="en-US" altLang="zh-CN" b="1" i="1">
                <a:solidFill>
                  <a:srgbClr val="000000"/>
                </a:solidFill>
                <a:latin typeface="Times New Roman" pitchFamily="18" charset="0"/>
                <a:ea typeface="楷体_GB2312" pitchFamily="49" charset="-122"/>
              </a:rPr>
              <a:t>U</a:t>
            </a:r>
            <a:r>
              <a:rPr lang="zh-CN" altLang="en-US" b="1">
                <a:solidFill>
                  <a:srgbClr val="000000"/>
                </a:solidFill>
                <a:latin typeface="Times New Roman" pitchFamily="18" charset="0"/>
                <a:ea typeface="楷体_GB2312" pitchFamily="49" charset="-122"/>
              </a:rPr>
              <a:t>总是小于</a:t>
            </a:r>
            <a:r>
              <a:rPr lang="en-US" altLang="zh-CN" b="1" i="1">
                <a:solidFill>
                  <a:srgbClr val="000000"/>
                </a:solidFill>
                <a:latin typeface="Times New Roman" pitchFamily="18" charset="0"/>
                <a:ea typeface="楷体_GB2312" pitchFamily="49" charset="-122"/>
              </a:rPr>
              <a:t>U</a:t>
            </a:r>
            <a:r>
              <a:rPr lang="en-US" altLang="zh-CN" b="1" baseline="-25000">
                <a:solidFill>
                  <a:srgbClr val="000000"/>
                </a:solidFill>
                <a:latin typeface="Times New Roman" pitchFamily="18" charset="0"/>
                <a:ea typeface="楷体_GB2312" pitchFamily="49" charset="-122"/>
              </a:rPr>
              <a:t>S</a:t>
            </a:r>
            <a:r>
              <a:rPr lang="en-US" altLang="zh-CN" b="1">
                <a:solidFill>
                  <a:srgbClr val="000000"/>
                </a:solidFill>
                <a:latin typeface="Times New Roman" pitchFamily="18" charset="0"/>
                <a:ea typeface="楷体_GB2312" pitchFamily="49" charset="-122"/>
              </a:rPr>
              <a:t> </a:t>
            </a:r>
            <a:r>
              <a:rPr lang="zh-CN" altLang="en-US" b="1">
                <a:solidFill>
                  <a:srgbClr val="000000"/>
                </a:solidFill>
                <a:latin typeface="Times New Roman" pitchFamily="18" charset="0"/>
                <a:ea typeface="楷体_GB2312" pitchFamily="49" charset="-122"/>
              </a:rPr>
              <a:t>，电流越大端电压</a:t>
            </a:r>
            <a:r>
              <a:rPr lang="en-US" altLang="zh-CN" b="1" i="1">
                <a:solidFill>
                  <a:srgbClr val="000000"/>
                </a:solidFill>
                <a:latin typeface="Times New Roman" pitchFamily="18" charset="0"/>
                <a:ea typeface="楷体_GB2312" pitchFamily="49" charset="-122"/>
              </a:rPr>
              <a:t>U</a:t>
            </a:r>
            <a:r>
              <a:rPr lang="zh-CN" altLang="en-US" b="1">
                <a:solidFill>
                  <a:srgbClr val="000000"/>
                </a:solidFill>
                <a:latin typeface="Times New Roman" pitchFamily="18" charset="0"/>
                <a:ea typeface="楷体_GB2312" pitchFamily="49" charset="-122"/>
              </a:rPr>
              <a:t>越小。</a:t>
            </a:r>
          </a:p>
        </p:txBody>
      </p:sp>
      <p:sp>
        <p:nvSpPr>
          <p:cNvPr id="4" name="Text Box 21"/>
          <p:cNvSpPr txBox="1">
            <a:spLocks noChangeArrowheads="1"/>
          </p:cNvSpPr>
          <p:nvPr/>
        </p:nvSpPr>
        <p:spPr bwMode="auto">
          <a:xfrm>
            <a:off x="1047750" y="5959475"/>
            <a:ext cx="2895600" cy="457200"/>
          </a:xfrm>
          <a:prstGeom prst="rect">
            <a:avLst/>
          </a:prstGeom>
          <a:noFill/>
          <a:ln w="12700">
            <a:noFill/>
            <a:miter lim="800000"/>
            <a:headEnd/>
            <a:tailEnd/>
          </a:ln>
          <a:effectLst/>
        </p:spPr>
        <p:txBody>
          <a:bodyPr>
            <a:spAutoFit/>
          </a:bodyPr>
          <a:lstStyle/>
          <a:p>
            <a:pPr>
              <a:defRPr/>
            </a:pPr>
            <a:r>
              <a:rPr lang="en-US" altLang="zh-CN" b="1" i="1" dirty="0">
                <a:latin typeface="+mn-lt"/>
              </a:rPr>
              <a:t>U=U</a:t>
            </a:r>
            <a:r>
              <a:rPr lang="en-US" altLang="zh-CN" b="1" baseline="-25000" dirty="0">
                <a:latin typeface="+mn-lt"/>
              </a:rPr>
              <a:t>S</a:t>
            </a:r>
            <a:r>
              <a:rPr lang="en-US" altLang="zh-CN" b="1" dirty="0">
                <a:latin typeface="+mn-lt"/>
              </a:rPr>
              <a:t> </a:t>
            </a:r>
            <a:r>
              <a:rPr lang="en-US" altLang="zh-CN" b="1" i="1" dirty="0">
                <a:latin typeface="+mn-lt"/>
              </a:rPr>
              <a:t>– R</a:t>
            </a:r>
            <a:r>
              <a:rPr lang="en-US" altLang="zh-CN" b="1" baseline="-25000" dirty="0">
                <a:latin typeface="+mn-lt"/>
              </a:rPr>
              <a:t>S</a:t>
            </a:r>
            <a:r>
              <a:rPr lang="en-US" altLang="zh-CN" b="1" dirty="0">
                <a:latin typeface="+mn-lt"/>
              </a:rPr>
              <a:t> </a:t>
            </a:r>
            <a:r>
              <a:rPr lang="en-US" altLang="zh-CN" b="1" i="1" dirty="0">
                <a:latin typeface="+mn-lt"/>
              </a:rPr>
              <a:t>I</a:t>
            </a:r>
          </a:p>
        </p:txBody>
      </p:sp>
      <p:grpSp>
        <p:nvGrpSpPr>
          <p:cNvPr id="3" name="Group 46"/>
          <p:cNvGrpSpPr>
            <a:grpSpLocks/>
          </p:cNvGrpSpPr>
          <p:nvPr/>
        </p:nvGrpSpPr>
        <p:grpSpPr bwMode="auto">
          <a:xfrm>
            <a:off x="4438650" y="3800475"/>
            <a:ext cx="3086100" cy="2209800"/>
            <a:chOff x="3264" y="2400"/>
            <a:chExt cx="1944" cy="1392"/>
          </a:xfrm>
        </p:grpSpPr>
        <p:grpSp>
          <p:nvGrpSpPr>
            <p:cNvPr id="36889" name="Group 2"/>
            <p:cNvGrpSpPr>
              <a:grpSpLocks/>
            </p:cNvGrpSpPr>
            <p:nvPr/>
          </p:nvGrpSpPr>
          <p:grpSpPr bwMode="auto">
            <a:xfrm>
              <a:off x="4320" y="2736"/>
              <a:ext cx="888" cy="528"/>
              <a:chOff x="1488" y="1968"/>
              <a:chExt cx="888" cy="528"/>
            </a:xfrm>
          </p:grpSpPr>
          <p:sp>
            <p:nvSpPr>
              <p:cNvPr id="36905" name="Oval 3"/>
              <p:cNvSpPr>
                <a:spLocks noChangeArrowheads="1"/>
              </p:cNvSpPr>
              <p:nvPr/>
            </p:nvSpPr>
            <p:spPr bwMode="auto">
              <a:xfrm>
                <a:off x="1488" y="2304"/>
                <a:ext cx="192" cy="192"/>
              </a:xfrm>
              <a:prstGeom prst="ellipse">
                <a:avLst/>
              </a:prstGeom>
              <a:solidFill>
                <a:srgbClr val="FFFFFF"/>
              </a:solidFill>
              <a:ln w="9525">
                <a:solidFill>
                  <a:srgbClr val="3333FF"/>
                </a:solidFill>
                <a:round/>
                <a:headEnd/>
                <a:tailEnd/>
              </a:ln>
            </p:spPr>
            <p:txBody>
              <a:bodyPr wrap="none" anchor="ctr"/>
              <a:lstStyle/>
              <a:p>
                <a:endParaRPr lang="zh-CN" altLang="en-US">
                  <a:solidFill>
                    <a:srgbClr val="000000"/>
                  </a:solidFill>
                  <a:latin typeface="Times New Roman" pitchFamily="18" charset="0"/>
                  <a:ea typeface="楷体_GB2312" pitchFamily="49" charset="-122"/>
                </a:endParaRPr>
              </a:p>
            </p:txBody>
          </p:sp>
          <p:sp>
            <p:nvSpPr>
              <p:cNvPr id="36906" name="AutoShape 4"/>
              <p:cNvSpPr>
                <a:spLocks noChangeArrowheads="1"/>
              </p:cNvSpPr>
              <p:nvPr/>
            </p:nvSpPr>
            <p:spPr bwMode="auto">
              <a:xfrm>
                <a:off x="1680" y="1968"/>
                <a:ext cx="696" cy="288"/>
              </a:xfrm>
              <a:prstGeom prst="wedgeRectCallout">
                <a:avLst>
                  <a:gd name="adj1" fmla="val -45403"/>
                  <a:gd name="adj2" fmla="val 79167"/>
                </a:avLst>
              </a:prstGeom>
              <a:solidFill>
                <a:srgbClr val="FFFFFF"/>
              </a:solidFill>
              <a:ln w="9525">
                <a:solidFill>
                  <a:srgbClr val="3333FF"/>
                </a:solidFill>
                <a:miter lim="800000"/>
                <a:headEnd/>
                <a:tailEnd/>
              </a:ln>
            </p:spPr>
            <p:txBody>
              <a:bodyPr wrap="none" anchor="ctr"/>
              <a:lstStyle/>
              <a:p>
                <a:pPr algn="ctr"/>
                <a:r>
                  <a:rPr lang="zh-CN" altLang="en-US" b="1">
                    <a:latin typeface="Times New Roman" pitchFamily="18" charset="0"/>
                    <a:ea typeface="楷体_GB2312" pitchFamily="49" charset="-122"/>
                  </a:rPr>
                  <a:t>工作点</a:t>
                </a:r>
              </a:p>
            </p:txBody>
          </p:sp>
        </p:grpSp>
        <p:sp>
          <p:nvSpPr>
            <p:cNvPr id="7" name="Line 8"/>
            <p:cNvSpPr>
              <a:spLocks noChangeShapeType="1"/>
            </p:cNvSpPr>
            <p:nvPr/>
          </p:nvSpPr>
          <p:spPr bwMode="auto">
            <a:xfrm>
              <a:off x="3600" y="2880"/>
              <a:ext cx="1200" cy="432"/>
            </a:xfrm>
            <a:prstGeom prst="line">
              <a:avLst/>
            </a:prstGeom>
            <a:noFill/>
            <a:ln w="28575">
              <a:solidFill>
                <a:srgbClr val="FF0066"/>
              </a:solidFill>
              <a:round/>
              <a:headEnd/>
              <a:tailEnd/>
            </a:ln>
            <a:effectLst/>
          </p:spPr>
          <p:txBody>
            <a:bodyPr wrap="none" anchor="ctr"/>
            <a:lstStyle/>
            <a:p>
              <a:pPr>
                <a:defRPr/>
              </a:pPr>
              <a:endParaRPr lang="zh-CN" altLang="en-US">
                <a:solidFill>
                  <a:schemeClr val="accent4"/>
                </a:solidFill>
              </a:endParaRPr>
            </a:p>
          </p:txBody>
        </p:sp>
        <p:grpSp>
          <p:nvGrpSpPr>
            <p:cNvPr id="36891" name="Group 9"/>
            <p:cNvGrpSpPr>
              <a:grpSpLocks/>
            </p:cNvGrpSpPr>
            <p:nvPr/>
          </p:nvGrpSpPr>
          <p:grpSpPr bwMode="auto">
            <a:xfrm>
              <a:off x="3456" y="2400"/>
              <a:ext cx="1536" cy="1392"/>
              <a:chOff x="624" y="1632"/>
              <a:chExt cx="1536" cy="1392"/>
            </a:xfrm>
          </p:grpSpPr>
          <p:sp>
            <p:nvSpPr>
              <p:cNvPr id="18" name="Line 10"/>
              <p:cNvSpPr>
                <a:spLocks noChangeShapeType="1"/>
              </p:cNvSpPr>
              <p:nvPr/>
            </p:nvSpPr>
            <p:spPr bwMode="auto">
              <a:xfrm>
                <a:off x="624" y="2736"/>
                <a:ext cx="1488" cy="0"/>
              </a:xfrm>
              <a:prstGeom prst="line">
                <a:avLst/>
              </a:prstGeom>
              <a:noFill/>
              <a:ln w="12700">
                <a:solidFill>
                  <a:schemeClr val="tx1"/>
                </a:solidFill>
                <a:round/>
                <a:headEnd/>
                <a:tailEnd type="triangle" w="med" len="med"/>
              </a:ln>
              <a:effectLst/>
            </p:spPr>
            <p:txBody>
              <a:bodyPr wrap="none" anchor="ctr"/>
              <a:lstStyle/>
              <a:p>
                <a:pPr>
                  <a:defRPr/>
                </a:pPr>
                <a:endParaRPr lang="zh-CN" altLang="en-US">
                  <a:solidFill>
                    <a:schemeClr val="accent4"/>
                  </a:solidFill>
                </a:endParaRPr>
              </a:p>
            </p:txBody>
          </p:sp>
          <p:sp>
            <p:nvSpPr>
              <p:cNvPr id="19" name="Line 11"/>
              <p:cNvSpPr>
                <a:spLocks noChangeShapeType="1"/>
              </p:cNvSpPr>
              <p:nvPr/>
            </p:nvSpPr>
            <p:spPr bwMode="auto">
              <a:xfrm flipV="1">
                <a:off x="768" y="1824"/>
                <a:ext cx="0" cy="912"/>
              </a:xfrm>
              <a:prstGeom prst="line">
                <a:avLst/>
              </a:prstGeom>
              <a:noFill/>
              <a:ln w="12700">
                <a:solidFill>
                  <a:schemeClr val="tx1"/>
                </a:solidFill>
                <a:round/>
                <a:headEnd/>
                <a:tailEnd type="triangle" w="med" len="med"/>
              </a:ln>
              <a:effectLst/>
            </p:spPr>
            <p:txBody>
              <a:bodyPr wrap="none" anchor="ctr"/>
              <a:lstStyle/>
              <a:p>
                <a:pPr>
                  <a:defRPr/>
                </a:pPr>
                <a:endParaRPr lang="zh-CN" altLang="en-US">
                  <a:solidFill>
                    <a:schemeClr val="accent4"/>
                  </a:solidFill>
                </a:endParaRPr>
              </a:p>
            </p:txBody>
          </p:sp>
          <p:sp>
            <p:nvSpPr>
              <p:cNvPr id="36903" name="Text Box 12"/>
              <p:cNvSpPr txBox="1">
                <a:spLocks noChangeArrowheads="1"/>
              </p:cNvSpPr>
              <p:nvPr/>
            </p:nvSpPr>
            <p:spPr bwMode="auto">
              <a:xfrm>
                <a:off x="768"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u</a:t>
                </a:r>
                <a:endParaRPr lang="en-US" altLang="zh-CN" b="1">
                  <a:solidFill>
                    <a:srgbClr val="000000"/>
                  </a:solidFill>
                  <a:latin typeface="Times New Roman" pitchFamily="18" charset="0"/>
                  <a:ea typeface="楷体_GB2312" pitchFamily="49" charset="-122"/>
                </a:endParaRPr>
              </a:p>
            </p:txBody>
          </p:sp>
          <p:sp>
            <p:nvSpPr>
              <p:cNvPr id="36904" name="Text Box 13"/>
              <p:cNvSpPr txBox="1">
                <a:spLocks noChangeArrowheads="1"/>
              </p:cNvSpPr>
              <p:nvPr/>
            </p:nvSpPr>
            <p:spPr bwMode="auto">
              <a:xfrm>
                <a:off x="1968" y="27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i</a:t>
                </a:r>
                <a:endParaRPr lang="en-US" altLang="zh-CN" b="1">
                  <a:solidFill>
                    <a:srgbClr val="000000"/>
                  </a:solidFill>
                  <a:latin typeface="Times New Roman" pitchFamily="18" charset="0"/>
                  <a:ea typeface="楷体_GB2312" pitchFamily="49" charset="-122"/>
                </a:endParaRPr>
              </a:p>
            </p:txBody>
          </p:sp>
        </p:grpSp>
        <p:grpSp>
          <p:nvGrpSpPr>
            <p:cNvPr id="36892" name="Group 15"/>
            <p:cNvGrpSpPr>
              <a:grpSpLocks/>
            </p:cNvGrpSpPr>
            <p:nvPr/>
          </p:nvGrpSpPr>
          <p:grpSpPr bwMode="auto">
            <a:xfrm>
              <a:off x="3264" y="2688"/>
              <a:ext cx="1584" cy="288"/>
              <a:chOff x="3264" y="2688"/>
              <a:chExt cx="1584" cy="288"/>
            </a:xfrm>
          </p:grpSpPr>
          <p:sp>
            <p:nvSpPr>
              <p:cNvPr id="16" name="Line 16"/>
              <p:cNvSpPr>
                <a:spLocks noChangeShapeType="1"/>
              </p:cNvSpPr>
              <p:nvPr/>
            </p:nvSpPr>
            <p:spPr bwMode="auto">
              <a:xfrm>
                <a:off x="3600" y="2880"/>
                <a:ext cx="1248" cy="0"/>
              </a:xfrm>
              <a:prstGeom prst="line">
                <a:avLst/>
              </a:prstGeom>
              <a:noFill/>
              <a:ln w="12700" cap="rnd">
                <a:solidFill>
                  <a:schemeClr val="tx1"/>
                </a:solidFill>
                <a:prstDash val="sysDot"/>
                <a:round/>
                <a:headEnd/>
                <a:tailEnd/>
              </a:ln>
              <a:effectLst/>
            </p:spPr>
            <p:txBody>
              <a:bodyPr wrap="none" anchor="ctr"/>
              <a:lstStyle/>
              <a:p>
                <a:pPr>
                  <a:defRPr/>
                </a:pPr>
                <a:endParaRPr lang="zh-CN" altLang="en-US">
                  <a:solidFill>
                    <a:schemeClr val="accent4"/>
                  </a:solidFill>
                </a:endParaRPr>
              </a:p>
            </p:txBody>
          </p:sp>
          <p:sp>
            <p:nvSpPr>
              <p:cNvPr id="36900" name="Text Box 17"/>
              <p:cNvSpPr txBox="1">
                <a:spLocks noChangeArrowheads="1"/>
              </p:cNvSpPr>
              <p:nvPr/>
            </p:nvSpPr>
            <p:spPr bwMode="auto">
              <a:xfrm>
                <a:off x="3264" y="26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U</a:t>
                </a:r>
                <a:r>
                  <a:rPr lang="en-US" altLang="zh-CN" b="1" baseline="-25000">
                    <a:solidFill>
                      <a:srgbClr val="000000"/>
                    </a:solidFill>
                    <a:latin typeface="Times New Roman" pitchFamily="18" charset="0"/>
                    <a:ea typeface="楷体_GB2312" pitchFamily="49" charset="-122"/>
                  </a:rPr>
                  <a:t>S</a:t>
                </a:r>
                <a:endParaRPr lang="en-US" altLang="zh-CN" b="1">
                  <a:solidFill>
                    <a:srgbClr val="000000"/>
                  </a:solidFill>
                  <a:latin typeface="Times New Roman" pitchFamily="18" charset="0"/>
                  <a:ea typeface="楷体_GB2312" pitchFamily="49" charset="-122"/>
                </a:endParaRPr>
              </a:p>
            </p:txBody>
          </p:sp>
        </p:grpSp>
        <p:grpSp>
          <p:nvGrpSpPr>
            <p:cNvPr id="36893" name="Group 18"/>
            <p:cNvGrpSpPr>
              <a:grpSpLocks/>
            </p:cNvGrpSpPr>
            <p:nvPr/>
          </p:nvGrpSpPr>
          <p:grpSpPr bwMode="auto">
            <a:xfrm>
              <a:off x="3312" y="3072"/>
              <a:ext cx="1104" cy="288"/>
              <a:chOff x="480" y="2304"/>
              <a:chExt cx="1104" cy="288"/>
            </a:xfrm>
          </p:grpSpPr>
          <p:sp>
            <p:nvSpPr>
              <p:cNvPr id="14" name="Line 19"/>
              <p:cNvSpPr>
                <a:spLocks noChangeShapeType="1"/>
              </p:cNvSpPr>
              <p:nvPr/>
            </p:nvSpPr>
            <p:spPr bwMode="auto">
              <a:xfrm>
                <a:off x="768" y="2400"/>
                <a:ext cx="816" cy="0"/>
              </a:xfrm>
              <a:prstGeom prst="line">
                <a:avLst/>
              </a:prstGeom>
              <a:noFill/>
              <a:ln w="12700" cap="rnd">
                <a:solidFill>
                  <a:schemeClr val="tx1"/>
                </a:solidFill>
                <a:prstDash val="sysDot"/>
                <a:round/>
                <a:headEnd/>
                <a:tailEnd/>
              </a:ln>
              <a:effectLst/>
            </p:spPr>
            <p:txBody>
              <a:bodyPr wrap="none" anchor="ctr"/>
              <a:lstStyle/>
              <a:p>
                <a:pPr>
                  <a:defRPr/>
                </a:pPr>
                <a:endParaRPr lang="zh-CN" altLang="en-US">
                  <a:solidFill>
                    <a:schemeClr val="accent4"/>
                  </a:solidFill>
                </a:endParaRPr>
              </a:p>
            </p:txBody>
          </p:sp>
          <p:sp>
            <p:nvSpPr>
              <p:cNvPr id="36898" name="Text Box 20"/>
              <p:cNvSpPr txBox="1">
                <a:spLocks noChangeArrowheads="1"/>
              </p:cNvSpPr>
              <p:nvPr/>
            </p:nvSpPr>
            <p:spPr bwMode="auto">
              <a:xfrm>
                <a:off x="480" y="23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U</a:t>
                </a:r>
                <a:endParaRPr lang="en-US" altLang="zh-CN" b="1">
                  <a:solidFill>
                    <a:srgbClr val="000000"/>
                  </a:solidFill>
                  <a:latin typeface="Times New Roman" pitchFamily="18" charset="0"/>
                  <a:ea typeface="楷体_GB2312" pitchFamily="49" charset="-122"/>
                </a:endParaRPr>
              </a:p>
            </p:txBody>
          </p:sp>
        </p:grpSp>
        <p:grpSp>
          <p:nvGrpSpPr>
            <p:cNvPr id="36894" name="Group 23"/>
            <p:cNvGrpSpPr>
              <a:grpSpLocks/>
            </p:cNvGrpSpPr>
            <p:nvPr/>
          </p:nvGrpSpPr>
          <p:grpSpPr bwMode="auto">
            <a:xfrm>
              <a:off x="4320" y="2880"/>
              <a:ext cx="192" cy="864"/>
              <a:chOff x="1488" y="2112"/>
              <a:chExt cx="192" cy="864"/>
            </a:xfrm>
          </p:grpSpPr>
          <p:sp>
            <p:nvSpPr>
              <p:cNvPr id="12" name="Line 24"/>
              <p:cNvSpPr>
                <a:spLocks noChangeShapeType="1"/>
              </p:cNvSpPr>
              <p:nvPr/>
            </p:nvSpPr>
            <p:spPr bwMode="auto">
              <a:xfrm>
                <a:off x="1584" y="2112"/>
                <a:ext cx="0" cy="624"/>
              </a:xfrm>
              <a:prstGeom prst="line">
                <a:avLst/>
              </a:prstGeom>
              <a:noFill/>
              <a:ln w="12700" cap="rnd">
                <a:solidFill>
                  <a:schemeClr val="tx1"/>
                </a:solidFill>
                <a:prstDash val="sysDot"/>
                <a:round/>
                <a:headEnd/>
                <a:tailEnd/>
              </a:ln>
              <a:effectLst/>
            </p:spPr>
            <p:txBody>
              <a:bodyPr wrap="none" anchor="ctr"/>
              <a:lstStyle/>
              <a:p>
                <a:pPr>
                  <a:defRPr/>
                </a:pPr>
                <a:endParaRPr lang="zh-CN" altLang="en-US">
                  <a:solidFill>
                    <a:schemeClr val="accent4"/>
                  </a:solidFill>
                </a:endParaRPr>
              </a:p>
            </p:txBody>
          </p:sp>
          <p:sp>
            <p:nvSpPr>
              <p:cNvPr id="36896" name="Text Box 25"/>
              <p:cNvSpPr txBox="1">
                <a:spLocks noChangeArrowheads="1"/>
              </p:cNvSpPr>
              <p:nvPr/>
            </p:nvSpPr>
            <p:spPr bwMode="auto">
              <a:xfrm>
                <a:off x="1488" y="268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I</a:t>
                </a:r>
                <a:endParaRPr lang="en-US" altLang="zh-CN" b="1">
                  <a:solidFill>
                    <a:srgbClr val="000000"/>
                  </a:solidFill>
                  <a:latin typeface="Times New Roman" pitchFamily="18" charset="0"/>
                  <a:ea typeface="楷体_GB2312" pitchFamily="49" charset="-122"/>
                </a:endParaRPr>
              </a:p>
            </p:txBody>
          </p:sp>
        </p:grpSp>
      </p:grpSp>
      <p:sp>
        <p:nvSpPr>
          <p:cNvPr id="24" name="Text Box 44"/>
          <p:cNvSpPr txBox="1">
            <a:spLocks noChangeArrowheads="1"/>
          </p:cNvSpPr>
          <p:nvPr/>
        </p:nvSpPr>
        <p:spPr bwMode="auto">
          <a:xfrm>
            <a:off x="4667250" y="3254375"/>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zh-CN" b="1">
                <a:solidFill>
                  <a:srgbClr val="000000"/>
                </a:solidFill>
                <a:latin typeface="Times New Roman" pitchFamily="18" charset="0"/>
                <a:ea typeface="楷体_GB2312" pitchFamily="49" charset="-122"/>
              </a:rPr>
              <a:t>其</a:t>
            </a:r>
            <a:r>
              <a:rPr lang="zh-CN" altLang="en-US" b="1">
                <a:solidFill>
                  <a:srgbClr val="000000"/>
                </a:solidFill>
                <a:latin typeface="Times New Roman" pitchFamily="18" charset="0"/>
                <a:ea typeface="楷体_GB2312" pitchFamily="49" charset="-122"/>
              </a:rPr>
              <a:t>外特性曲线如下：</a:t>
            </a:r>
          </a:p>
        </p:txBody>
      </p:sp>
      <p:grpSp>
        <p:nvGrpSpPr>
          <p:cNvPr id="11" name="Group 78"/>
          <p:cNvGrpSpPr>
            <a:grpSpLocks/>
          </p:cNvGrpSpPr>
          <p:nvPr/>
        </p:nvGrpSpPr>
        <p:grpSpPr bwMode="auto">
          <a:xfrm>
            <a:off x="1003300" y="3721100"/>
            <a:ext cx="1778000" cy="1903413"/>
            <a:chOff x="632" y="1758"/>
            <a:chExt cx="1120" cy="1199"/>
          </a:xfrm>
        </p:grpSpPr>
        <p:sp>
          <p:nvSpPr>
            <p:cNvPr id="36873" name="Oval 51"/>
            <p:cNvSpPr>
              <a:spLocks noChangeArrowheads="1"/>
            </p:cNvSpPr>
            <p:nvPr/>
          </p:nvSpPr>
          <p:spPr bwMode="auto">
            <a:xfrm>
              <a:off x="885" y="2530"/>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latin typeface="Times New Roman" pitchFamily="18" charset="0"/>
                <a:ea typeface="楷体_GB2312" pitchFamily="49" charset="-122"/>
              </a:endParaRPr>
            </a:p>
          </p:txBody>
        </p:sp>
        <p:sp>
          <p:nvSpPr>
            <p:cNvPr id="27" name="Line 52"/>
            <p:cNvSpPr>
              <a:spLocks noChangeShapeType="1"/>
            </p:cNvSpPr>
            <p:nvPr/>
          </p:nvSpPr>
          <p:spPr bwMode="auto">
            <a:xfrm>
              <a:off x="1021" y="1988"/>
              <a:ext cx="0" cy="953"/>
            </a:xfrm>
            <a:prstGeom prst="line">
              <a:avLst/>
            </a:prstGeom>
            <a:noFill/>
            <a:ln w="19050">
              <a:solidFill>
                <a:schemeClr val="tx1"/>
              </a:solidFill>
              <a:round/>
              <a:headEnd/>
              <a:tailEnd/>
            </a:ln>
            <a:effectLst/>
          </p:spPr>
          <p:txBody>
            <a:bodyPr/>
            <a:lstStyle/>
            <a:p>
              <a:pPr>
                <a:defRPr/>
              </a:pPr>
              <a:endParaRPr lang="zh-CN" altLang="en-US">
                <a:solidFill>
                  <a:schemeClr val="accent4"/>
                </a:solidFill>
              </a:endParaRPr>
            </a:p>
          </p:txBody>
        </p:sp>
        <p:sp>
          <p:nvSpPr>
            <p:cNvPr id="36875" name="Rectangle 53"/>
            <p:cNvSpPr>
              <a:spLocks noChangeArrowheads="1"/>
            </p:cNvSpPr>
            <p:nvPr/>
          </p:nvSpPr>
          <p:spPr bwMode="auto">
            <a:xfrm rot="5400000">
              <a:off x="889" y="2188"/>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latin typeface="Times New Roman" pitchFamily="18" charset="0"/>
                <a:ea typeface="楷体_GB2312" pitchFamily="49" charset="-122"/>
              </a:endParaRPr>
            </a:p>
          </p:txBody>
        </p:sp>
        <p:sp>
          <p:nvSpPr>
            <p:cNvPr id="36876" name="Text Box 54"/>
            <p:cNvSpPr txBox="1">
              <a:spLocks noChangeArrowheads="1"/>
            </p:cNvSpPr>
            <p:nvPr/>
          </p:nvSpPr>
          <p:spPr bwMode="auto">
            <a:xfrm>
              <a:off x="760" y="232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a:t>
              </a:r>
            </a:p>
          </p:txBody>
        </p:sp>
        <p:sp>
          <p:nvSpPr>
            <p:cNvPr id="36877" name="Text Box 55"/>
            <p:cNvSpPr txBox="1">
              <a:spLocks noChangeArrowheads="1"/>
            </p:cNvSpPr>
            <p:nvPr/>
          </p:nvSpPr>
          <p:spPr bwMode="auto">
            <a:xfrm>
              <a:off x="761" y="25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_</a:t>
              </a:r>
            </a:p>
          </p:txBody>
        </p:sp>
        <p:sp>
          <p:nvSpPr>
            <p:cNvPr id="31" name="Line 58"/>
            <p:cNvSpPr>
              <a:spLocks noChangeShapeType="1"/>
            </p:cNvSpPr>
            <p:nvPr/>
          </p:nvSpPr>
          <p:spPr bwMode="auto">
            <a:xfrm>
              <a:off x="1015" y="1988"/>
              <a:ext cx="425" cy="0"/>
            </a:xfrm>
            <a:prstGeom prst="line">
              <a:avLst/>
            </a:prstGeom>
            <a:noFill/>
            <a:ln w="19050">
              <a:solidFill>
                <a:schemeClr val="tx1"/>
              </a:solidFill>
              <a:round/>
              <a:headEnd/>
              <a:tailEnd/>
            </a:ln>
            <a:effectLst/>
          </p:spPr>
          <p:txBody>
            <a:bodyPr/>
            <a:lstStyle/>
            <a:p>
              <a:pPr>
                <a:defRPr/>
              </a:pPr>
              <a:endParaRPr lang="zh-CN" altLang="en-US">
                <a:solidFill>
                  <a:schemeClr val="accent4"/>
                </a:solidFill>
              </a:endParaRPr>
            </a:p>
          </p:txBody>
        </p:sp>
        <p:sp>
          <p:nvSpPr>
            <p:cNvPr id="32" name="Line 59"/>
            <p:cNvSpPr>
              <a:spLocks noChangeShapeType="1"/>
            </p:cNvSpPr>
            <p:nvPr/>
          </p:nvSpPr>
          <p:spPr bwMode="auto">
            <a:xfrm>
              <a:off x="1015" y="2935"/>
              <a:ext cx="425" cy="0"/>
            </a:xfrm>
            <a:prstGeom prst="line">
              <a:avLst/>
            </a:prstGeom>
            <a:noFill/>
            <a:ln w="19050">
              <a:solidFill>
                <a:schemeClr val="tx1"/>
              </a:solidFill>
              <a:round/>
              <a:headEnd/>
              <a:tailEnd/>
            </a:ln>
            <a:effectLst/>
          </p:spPr>
          <p:txBody>
            <a:bodyPr/>
            <a:lstStyle/>
            <a:p>
              <a:pPr>
                <a:defRPr/>
              </a:pPr>
              <a:endParaRPr lang="zh-CN" altLang="en-US">
                <a:solidFill>
                  <a:schemeClr val="accent4"/>
                </a:solidFill>
              </a:endParaRPr>
            </a:p>
          </p:txBody>
        </p:sp>
        <p:sp>
          <p:nvSpPr>
            <p:cNvPr id="36880" name="Oval 60"/>
            <p:cNvSpPr>
              <a:spLocks noChangeArrowheads="1"/>
            </p:cNvSpPr>
            <p:nvPr/>
          </p:nvSpPr>
          <p:spPr bwMode="auto">
            <a:xfrm>
              <a:off x="1428" y="1967"/>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rgbClr val="000000"/>
                </a:solidFill>
                <a:latin typeface="Times New Roman" pitchFamily="18" charset="0"/>
                <a:ea typeface="楷体_GB2312" pitchFamily="49" charset="-122"/>
              </a:endParaRPr>
            </a:p>
          </p:txBody>
        </p:sp>
        <p:sp>
          <p:nvSpPr>
            <p:cNvPr id="36881" name="Oval 61"/>
            <p:cNvSpPr>
              <a:spLocks noChangeArrowheads="1"/>
            </p:cNvSpPr>
            <p:nvPr/>
          </p:nvSpPr>
          <p:spPr bwMode="auto">
            <a:xfrm>
              <a:off x="1434" y="2912"/>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solidFill>
                  <a:srgbClr val="000000"/>
                </a:solidFill>
                <a:latin typeface="Times New Roman" pitchFamily="18" charset="0"/>
                <a:ea typeface="楷体_GB2312" pitchFamily="49" charset="-122"/>
              </a:endParaRPr>
            </a:p>
          </p:txBody>
        </p:sp>
        <p:sp>
          <p:nvSpPr>
            <p:cNvPr id="35" name="Line 71"/>
            <p:cNvSpPr>
              <a:spLocks noChangeShapeType="1"/>
            </p:cNvSpPr>
            <p:nvPr/>
          </p:nvSpPr>
          <p:spPr bwMode="auto">
            <a:xfrm>
              <a:off x="1236" y="1878"/>
              <a:ext cx="204" cy="0"/>
            </a:xfrm>
            <a:prstGeom prst="line">
              <a:avLst/>
            </a:prstGeom>
            <a:noFill/>
            <a:ln w="19050">
              <a:solidFill>
                <a:schemeClr val="tx1"/>
              </a:solidFill>
              <a:round/>
              <a:headEnd/>
              <a:tailEnd type="triangle" w="med" len="med"/>
            </a:ln>
            <a:effectLst/>
          </p:spPr>
          <p:txBody>
            <a:bodyPr/>
            <a:lstStyle/>
            <a:p>
              <a:pPr>
                <a:defRPr/>
              </a:pPr>
              <a:endParaRPr lang="zh-CN" altLang="en-US">
                <a:solidFill>
                  <a:schemeClr val="accent4"/>
                </a:solidFill>
              </a:endParaRPr>
            </a:p>
          </p:txBody>
        </p:sp>
        <p:sp>
          <p:nvSpPr>
            <p:cNvPr id="36883" name="Text Box 72"/>
            <p:cNvSpPr txBox="1">
              <a:spLocks noChangeArrowheads="1"/>
            </p:cNvSpPr>
            <p:nvPr/>
          </p:nvSpPr>
          <p:spPr bwMode="auto">
            <a:xfrm>
              <a:off x="1342" y="19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a:t>
              </a:r>
            </a:p>
          </p:txBody>
        </p:sp>
        <p:sp>
          <p:nvSpPr>
            <p:cNvPr id="36884" name="Text Box 73"/>
            <p:cNvSpPr txBox="1">
              <a:spLocks noChangeArrowheads="1"/>
            </p:cNvSpPr>
            <p:nvPr/>
          </p:nvSpPr>
          <p:spPr bwMode="auto">
            <a:xfrm>
              <a:off x="1355" y="25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_</a:t>
              </a:r>
            </a:p>
          </p:txBody>
        </p:sp>
        <p:sp>
          <p:nvSpPr>
            <p:cNvPr id="36885" name="Text Box 74"/>
            <p:cNvSpPr txBox="1">
              <a:spLocks noChangeArrowheads="1"/>
            </p:cNvSpPr>
            <p:nvPr/>
          </p:nvSpPr>
          <p:spPr bwMode="auto">
            <a:xfrm>
              <a:off x="1326" y="2343"/>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U</a:t>
              </a:r>
              <a:endParaRPr lang="en-US" altLang="zh-CN" b="1">
                <a:solidFill>
                  <a:srgbClr val="000000"/>
                </a:solidFill>
                <a:latin typeface="Times New Roman" pitchFamily="18" charset="0"/>
                <a:ea typeface="楷体_GB2312" pitchFamily="49" charset="-122"/>
              </a:endParaRPr>
            </a:p>
          </p:txBody>
        </p:sp>
        <p:sp>
          <p:nvSpPr>
            <p:cNvPr id="36886" name="Text Box 75"/>
            <p:cNvSpPr txBox="1">
              <a:spLocks noChangeArrowheads="1"/>
            </p:cNvSpPr>
            <p:nvPr/>
          </p:nvSpPr>
          <p:spPr bwMode="auto">
            <a:xfrm>
              <a:off x="1458" y="1758"/>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000000"/>
                  </a:solidFill>
                  <a:latin typeface="Times New Roman" pitchFamily="18" charset="0"/>
                  <a:ea typeface="楷体_GB2312" pitchFamily="49" charset="-122"/>
                </a:rPr>
                <a:t>I</a:t>
              </a:r>
              <a:endParaRPr lang="en-US" altLang="zh-CN" b="1">
                <a:solidFill>
                  <a:srgbClr val="000000"/>
                </a:solidFill>
                <a:latin typeface="Times New Roman" pitchFamily="18" charset="0"/>
                <a:ea typeface="楷体_GB2312" pitchFamily="49" charset="-122"/>
              </a:endParaRPr>
            </a:p>
          </p:txBody>
        </p:sp>
        <p:sp>
          <p:nvSpPr>
            <p:cNvPr id="36887" name="Text Box 76"/>
            <p:cNvSpPr txBox="1">
              <a:spLocks noChangeArrowheads="1"/>
            </p:cNvSpPr>
            <p:nvPr/>
          </p:nvSpPr>
          <p:spPr bwMode="auto">
            <a:xfrm>
              <a:off x="632" y="2517"/>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U</a:t>
              </a:r>
              <a:r>
                <a:rPr lang="en-US" altLang="zh-CN" sz="1800" b="1" baseline="-25000">
                  <a:solidFill>
                    <a:srgbClr val="000000"/>
                  </a:solidFill>
                  <a:latin typeface="Times New Roman" pitchFamily="18" charset="0"/>
                  <a:ea typeface="楷体_GB2312" pitchFamily="49" charset="-122"/>
                </a:rPr>
                <a:t>S</a:t>
              </a:r>
              <a:endParaRPr lang="en-US" altLang="zh-CN" sz="1800" b="1">
                <a:solidFill>
                  <a:srgbClr val="000000"/>
                </a:solidFill>
                <a:latin typeface="Times New Roman" pitchFamily="18" charset="0"/>
                <a:ea typeface="楷体_GB2312" pitchFamily="49" charset="-122"/>
              </a:endParaRPr>
            </a:p>
          </p:txBody>
        </p:sp>
        <p:sp>
          <p:nvSpPr>
            <p:cNvPr id="36888" name="Text Box 77"/>
            <p:cNvSpPr txBox="1">
              <a:spLocks noChangeArrowheads="1"/>
            </p:cNvSpPr>
            <p:nvPr/>
          </p:nvSpPr>
          <p:spPr bwMode="auto">
            <a:xfrm>
              <a:off x="714" y="208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R</a:t>
              </a:r>
              <a:r>
                <a:rPr lang="en-US" altLang="zh-CN" sz="1800" b="1" baseline="-25000">
                  <a:solidFill>
                    <a:srgbClr val="000000"/>
                  </a:solidFill>
                  <a:latin typeface="Times New Roman" pitchFamily="18" charset="0"/>
                  <a:ea typeface="楷体_GB2312" pitchFamily="49" charset="-122"/>
                </a:rPr>
                <a:t>S</a:t>
              </a:r>
              <a:endParaRPr lang="en-US" altLang="zh-CN" sz="1800" b="1">
                <a:solidFill>
                  <a:srgbClr val="000000"/>
                </a:solidFill>
                <a:latin typeface="Times New Roman" pitchFamily="18" charset="0"/>
                <a:ea typeface="楷体_GB2312" pitchFamily="49" charset="-122"/>
              </a:endParaRPr>
            </a:p>
          </p:txBody>
        </p:sp>
      </p:grpSp>
      <p:sp>
        <p:nvSpPr>
          <p:cNvPr id="42" name="Text Box 107"/>
          <p:cNvSpPr txBox="1">
            <a:spLocks noChangeArrowheads="1"/>
          </p:cNvSpPr>
          <p:nvPr/>
        </p:nvSpPr>
        <p:spPr bwMode="auto">
          <a:xfrm>
            <a:off x="1173163" y="3279775"/>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实际电压源模型</a:t>
            </a:r>
          </a:p>
        </p:txBody>
      </p:sp>
      <p:sp>
        <p:nvSpPr>
          <p:cNvPr id="43" name="TextBox 42"/>
          <p:cNvSpPr txBox="1">
            <a:spLocks noChangeArrowheads="1"/>
          </p:cNvSpPr>
          <p:nvPr/>
        </p:nvSpPr>
        <p:spPr bwMode="auto">
          <a:xfrm>
            <a:off x="409575" y="720725"/>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三、实际电压源</a:t>
            </a:r>
            <a:endParaRPr lang="zh-CN" altLang="en-US" sz="3200" b="1">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4" grpId="0"/>
      <p:bldP spid="42" grpId="0"/>
      <p:bldP spid="4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Text Box 6"/>
          <p:cNvSpPr txBox="1">
            <a:spLocks noChangeArrowheads="1"/>
          </p:cNvSpPr>
          <p:nvPr/>
        </p:nvSpPr>
        <p:spPr bwMode="auto">
          <a:xfrm>
            <a:off x="533400" y="1395413"/>
            <a:ext cx="80772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571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20000"/>
              </a:lnSpc>
            </a:pPr>
            <a:r>
              <a:rPr lang="zh-CN" altLang="en-US" b="1">
                <a:solidFill>
                  <a:srgbClr val="000000"/>
                </a:solidFill>
                <a:latin typeface="Times New Roman" pitchFamily="18" charset="0"/>
                <a:ea typeface="楷体_GB2312" pitchFamily="49" charset="-122"/>
              </a:rPr>
              <a:t>一个实际电流源，可用一个电流为 </a:t>
            </a:r>
            <a:r>
              <a:rPr lang="en-US" altLang="zh-CN" b="1" i="1">
                <a:solidFill>
                  <a:srgbClr val="000000"/>
                </a:solidFill>
                <a:latin typeface="Times New Roman" pitchFamily="18" charset="0"/>
                <a:ea typeface="楷体_GB2312" pitchFamily="49" charset="-122"/>
              </a:rPr>
              <a:t>I</a:t>
            </a:r>
            <a:r>
              <a:rPr lang="en-US" altLang="zh-CN" b="1" baseline="-25000">
                <a:solidFill>
                  <a:srgbClr val="000000"/>
                </a:solidFill>
                <a:latin typeface="Times New Roman" pitchFamily="18" charset="0"/>
                <a:ea typeface="楷体_GB2312" pitchFamily="49" charset="-122"/>
              </a:rPr>
              <a:t>S</a:t>
            </a:r>
            <a:r>
              <a:rPr lang="en-US" altLang="zh-CN" b="1">
                <a:solidFill>
                  <a:srgbClr val="000000"/>
                </a:solidFill>
                <a:latin typeface="Times New Roman" pitchFamily="18" charset="0"/>
                <a:ea typeface="楷体_GB2312" pitchFamily="49" charset="-122"/>
              </a:rPr>
              <a:t> </a:t>
            </a:r>
            <a:r>
              <a:rPr lang="zh-CN" altLang="en-US" b="1">
                <a:solidFill>
                  <a:srgbClr val="000000"/>
                </a:solidFill>
                <a:latin typeface="Times New Roman" pitchFamily="18" charset="0"/>
                <a:ea typeface="楷体_GB2312" pitchFamily="49" charset="-122"/>
              </a:rPr>
              <a:t>的理想电流源和一个电阻</a:t>
            </a:r>
            <a:r>
              <a:rPr lang="en-US" altLang="zh-CN" b="1" i="1">
                <a:solidFill>
                  <a:srgbClr val="000000"/>
                </a:solidFill>
                <a:latin typeface="Times New Roman" pitchFamily="18" charset="0"/>
                <a:ea typeface="楷体_GB2312" pitchFamily="49" charset="-122"/>
              </a:rPr>
              <a:t>R</a:t>
            </a:r>
            <a:r>
              <a:rPr lang="en-US" altLang="zh-CN" b="1" i="1" baseline="-25000">
                <a:solidFill>
                  <a:srgbClr val="000000"/>
                </a:solidFill>
                <a:latin typeface="Times New Roman" pitchFamily="18" charset="0"/>
                <a:ea typeface="楷体_GB2312" pitchFamily="49" charset="-122"/>
              </a:rPr>
              <a:t>P</a:t>
            </a:r>
            <a:r>
              <a:rPr lang="en-US" altLang="zh-CN" b="1" i="1">
                <a:solidFill>
                  <a:srgbClr val="000000"/>
                </a:solidFill>
                <a:latin typeface="Times New Roman" pitchFamily="18" charset="0"/>
                <a:ea typeface="楷体_GB2312" pitchFamily="49" charset="-122"/>
              </a:rPr>
              <a:t> </a:t>
            </a:r>
            <a:r>
              <a:rPr lang="zh-CN" altLang="en-US" b="1">
                <a:solidFill>
                  <a:srgbClr val="000000"/>
                </a:solidFill>
                <a:latin typeface="Times New Roman" pitchFamily="18" charset="0"/>
                <a:ea typeface="楷体_GB2312" pitchFamily="49" charset="-122"/>
              </a:rPr>
              <a:t>并联的模型来表征其特性。当它向外电路供给电流时，并不是全部流出，其中一部分将在内部流动，随着端电压的增加，输出电流减小。</a:t>
            </a:r>
          </a:p>
        </p:txBody>
      </p:sp>
      <p:grpSp>
        <p:nvGrpSpPr>
          <p:cNvPr id="2" name="组合 47"/>
          <p:cNvGrpSpPr>
            <a:grpSpLocks/>
          </p:cNvGrpSpPr>
          <p:nvPr/>
        </p:nvGrpSpPr>
        <p:grpSpPr bwMode="auto">
          <a:xfrm>
            <a:off x="4554538" y="4059238"/>
            <a:ext cx="3048000" cy="2347912"/>
            <a:chOff x="4554537" y="3695700"/>
            <a:chExt cx="3048000" cy="2347913"/>
          </a:xfrm>
        </p:grpSpPr>
        <p:grpSp>
          <p:nvGrpSpPr>
            <p:cNvPr id="37915" name="Group 2"/>
            <p:cNvGrpSpPr>
              <a:grpSpLocks/>
            </p:cNvGrpSpPr>
            <p:nvPr/>
          </p:nvGrpSpPr>
          <p:grpSpPr bwMode="auto">
            <a:xfrm>
              <a:off x="5011737" y="4289425"/>
              <a:ext cx="1219200" cy="1006475"/>
              <a:chOff x="672" y="2006"/>
              <a:chExt cx="768" cy="634"/>
            </a:xfrm>
          </p:grpSpPr>
          <p:sp>
            <p:nvSpPr>
              <p:cNvPr id="37933" name="Oval 3"/>
              <p:cNvSpPr>
                <a:spLocks noChangeArrowheads="1"/>
              </p:cNvSpPr>
              <p:nvPr/>
            </p:nvSpPr>
            <p:spPr bwMode="auto">
              <a:xfrm>
                <a:off x="1248" y="2006"/>
                <a:ext cx="192" cy="192"/>
              </a:xfrm>
              <a:prstGeom prst="ellipse">
                <a:avLst/>
              </a:prstGeom>
              <a:solidFill>
                <a:srgbClr val="FFFFFF"/>
              </a:solidFill>
              <a:ln w="9525">
                <a:solidFill>
                  <a:srgbClr val="3333FF"/>
                </a:solidFill>
                <a:round/>
                <a:headEnd/>
                <a:tailEnd/>
              </a:ln>
            </p:spPr>
            <p:txBody>
              <a:bodyPr wrap="none" anchor="ctr"/>
              <a:lstStyle/>
              <a:p>
                <a:endParaRPr lang="zh-CN" altLang="en-US" sz="2800">
                  <a:solidFill>
                    <a:srgbClr val="000000"/>
                  </a:solidFill>
                  <a:latin typeface="Times New Roman" pitchFamily="18" charset="0"/>
                  <a:ea typeface="楷体_GB2312" pitchFamily="49" charset="-122"/>
                </a:endParaRPr>
              </a:p>
            </p:txBody>
          </p:sp>
          <p:sp>
            <p:nvSpPr>
              <p:cNvPr id="37934" name="AutoShape 4"/>
              <p:cNvSpPr>
                <a:spLocks noChangeArrowheads="1"/>
              </p:cNvSpPr>
              <p:nvPr/>
            </p:nvSpPr>
            <p:spPr bwMode="auto">
              <a:xfrm>
                <a:off x="672" y="2352"/>
                <a:ext cx="624" cy="288"/>
              </a:xfrm>
              <a:prstGeom prst="wedgeRectCallout">
                <a:avLst>
                  <a:gd name="adj1" fmla="val 47435"/>
                  <a:gd name="adj2" fmla="val -112500"/>
                </a:avLst>
              </a:prstGeom>
              <a:solidFill>
                <a:srgbClr val="FFFFFF"/>
              </a:solidFill>
              <a:ln w="9525">
                <a:solidFill>
                  <a:srgbClr val="3333FF"/>
                </a:solidFill>
                <a:miter lim="800000"/>
                <a:headEnd/>
                <a:tailEnd/>
              </a:ln>
            </p:spPr>
            <p:txBody>
              <a:bodyPr wrap="none" anchor="ctr"/>
              <a:lstStyle/>
              <a:p>
                <a:pPr algn="ctr"/>
                <a:r>
                  <a:rPr lang="zh-CN" altLang="en-US" b="1">
                    <a:latin typeface="Times New Roman" pitchFamily="18" charset="0"/>
                    <a:ea typeface="楷体_GB2312" pitchFamily="49" charset="-122"/>
                  </a:rPr>
                  <a:t>工作点</a:t>
                </a:r>
              </a:p>
            </p:txBody>
          </p:sp>
        </p:grpSp>
        <p:sp>
          <p:nvSpPr>
            <p:cNvPr id="59400" name="Line 8"/>
            <p:cNvSpPr>
              <a:spLocks noChangeShapeType="1"/>
            </p:cNvSpPr>
            <p:nvPr/>
          </p:nvSpPr>
          <p:spPr bwMode="auto">
            <a:xfrm flipH="1" flipV="1">
              <a:off x="5888037" y="3848100"/>
              <a:ext cx="533400" cy="1676401"/>
            </a:xfrm>
            <a:prstGeom prst="line">
              <a:avLst/>
            </a:prstGeom>
            <a:noFill/>
            <a:ln w="12700">
              <a:solidFill>
                <a:srgbClr val="FF0066"/>
              </a:solidFill>
              <a:round/>
              <a:headEnd/>
              <a:tailEnd/>
            </a:ln>
            <a:effectLst/>
          </p:spPr>
          <p:txBody>
            <a:bodyPr wrap="none" anchor="ctr"/>
            <a:lstStyle/>
            <a:p>
              <a:pPr>
                <a:defRPr/>
              </a:pPr>
              <a:endParaRPr lang="zh-CN" altLang="en-US" sz="2800">
                <a:solidFill>
                  <a:srgbClr val="000000"/>
                </a:solidFill>
                <a:latin typeface="+mn-lt"/>
              </a:endParaRPr>
            </a:p>
          </p:txBody>
        </p:sp>
        <p:grpSp>
          <p:nvGrpSpPr>
            <p:cNvPr id="37917" name="Group 9"/>
            <p:cNvGrpSpPr>
              <a:grpSpLocks/>
            </p:cNvGrpSpPr>
            <p:nvPr/>
          </p:nvGrpSpPr>
          <p:grpSpPr bwMode="auto">
            <a:xfrm>
              <a:off x="5983287" y="4000500"/>
              <a:ext cx="685800" cy="457200"/>
              <a:chOff x="1284" y="1824"/>
              <a:chExt cx="432" cy="288"/>
            </a:xfrm>
          </p:grpSpPr>
          <p:sp>
            <p:nvSpPr>
              <p:cNvPr id="59402" name="Line 10"/>
              <p:cNvSpPr>
                <a:spLocks noChangeShapeType="1"/>
              </p:cNvSpPr>
              <p:nvPr/>
            </p:nvSpPr>
            <p:spPr bwMode="auto">
              <a:xfrm>
                <a:off x="1344" y="2112"/>
                <a:ext cx="240" cy="0"/>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sz="2800">
                  <a:solidFill>
                    <a:srgbClr val="000000"/>
                  </a:solidFill>
                  <a:latin typeface="+mn-lt"/>
                </a:endParaRPr>
              </a:p>
            </p:txBody>
          </p:sp>
          <p:sp>
            <p:nvSpPr>
              <p:cNvPr id="37932" name="Text Box 11"/>
              <p:cNvSpPr txBox="1">
                <a:spLocks noChangeArrowheads="1"/>
              </p:cNvSpPr>
              <p:nvPr/>
            </p:nvSpPr>
            <p:spPr bwMode="auto">
              <a:xfrm>
                <a:off x="12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GU</a:t>
                </a:r>
                <a:endParaRPr lang="en-US" altLang="zh-CN" sz="2000" b="1">
                  <a:solidFill>
                    <a:srgbClr val="000000"/>
                  </a:solidFill>
                  <a:latin typeface="Times New Roman" pitchFamily="18" charset="0"/>
                  <a:ea typeface="楷体_GB2312" pitchFamily="49" charset="-122"/>
                </a:endParaRPr>
              </a:p>
            </p:txBody>
          </p:sp>
        </p:grpSp>
        <p:grpSp>
          <p:nvGrpSpPr>
            <p:cNvPr id="37918" name="Group 12"/>
            <p:cNvGrpSpPr>
              <a:grpSpLocks/>
            </p:cNvGrpSpPr>
            <p:nvPr/>
          </p:nvGrpSpPr>
          <p:grpSpPr bwMode="auto">
            <a:xfrm>
              <a:off x="4706937" y="3695700"/>
              <a:ext cx="2895600" cy="2225675"/>
              <a:chOff x="480" y="1632"/>
              <a:chExt cx="1824" cy="1402"/>
            </a:xfrm>
          </p:grpSpPr>
          <p:sp>
            <p:nvSpPr>
              <p:cNvPr id="59405" name="Line 13"/>
              <p:cNvSpPr>
                <a:spLocks noChangeShapeType="1"/>
              </p:cNvSpPr>
              <p:nvPr/>
            </p:nvSpPr>
            <p:spPr bwMode="auto">
              <a:xfrm>
                <a:off x="480" y="2784"/>
                <a:ext cx="1824" cy="0"/>
              </a:xfrm>
              <a:prstGeom prst="line">
                <a:avLst/>
              </a:prstGeom>
              <a:noFill/>
              <a:ln w="12700">
                <a:solidFill>
                  <a:schemeClr val="tx1"/>
                </a:solidFill>
                <a:round/>
                <a:headEnd/>
                <a:tailEnd type="triangle" w="med" len="med"/>
              </a:ln>
              <a:effectLst/>
            </p:spPr>
            <p:txBody>
              <a:bodyPr wrap="none" anchor="ctr"/>
              <a:lstStyle/>
              <a:p>
                <a:pPr>
                  <a:defRPr/>
                </a:pPr>
                <a:endParaRPr lang="zh-CN" altLang="en-US" sz="2800">
                  <a:solidFill>
                    <a:srgbClr val="000000"/>
                  </a:solidFill>
                  <a:latin typeface="+mn-lt"/>
                </a:endParaRPr>
              </a:p>
            </p:txBody>
          </p:sp>
          <p:sp>
            <p:nvSpPr>
              <p:cNvPr id="59406" name="Line 14"/>
              <p:cNvSpPr>
                <a:spLocks noChangeShapeType="1"/>
              </p:cNvSpPr>
              <p:nvPr/>
            </p:nvSpPr>
            <p:spPr bwMode="auto">
              <a:xfrm flipV="1">
                <a:off x="624" y="1680"/>
                <a:ext cx="0" cy="1248"/>
              </a:xfrm>
              <a:prstGeom prst="line">
                <a:avLst/>
              </a:prstGeom>
              <a:noFill/>
              <a:ln w="12700">
                <a:solidFill>
                  <a:schemeClr val="tx1"/>
                </a:solidFill>
                <a:round/>
                <a:headEnd/>
                <a:tailEnd type="triangle" w="med" len="med"/>
              </a:ln>
              <a:effectLst/>
            </p:spPr>
            <p:txBody>
              <a:bodyPr wrap="none" anchor="ctr"/>
              <a:lstStyle/>
              <a:p>
                <a:pPr>
                  <a:defRPr/>
                </a:pPr>
                <a:endParaRPr lang="zh-CN" altLang="en-US" sz="2800">
                  <a:solidFill>
                    <a:srgbClr val="000000"/>
                  </a:solidFill>
                  <a:latin typeface="+mn-lt"/>
                </a:endParaRPr>
              </a:p>
            </p:txBody>
          </p:sp>
          <p:sp>
            <p:nvSpPr>
              <p:cNvPr id="37929" name="Text Box 15"/>
              <p:cNvSpPr txBox="1">
                <a:spLocks noChangeArrowheads="1"/>
              </p:cNvSpPr>
              <p:nvPr/>
            </p:nvSpPr>
            <p:spPr bwMode="auto">
              <a:xfrm>
                <a:off x="624" y="163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u</a:t>
                </a:r>
                <a:endParaRPr lang="en-US" altLang="zh-CN" sz="2000" b="1">
                  <a:solidFill>
                    <a:srgbClr val="000000"/>
                  </a:solidFill>
                  <a:latin typeface="Times New Roman" pitchFamily="18" charset="0"/>
                  <a:ea typeface="楷体_GB2312" pitchFamily="49" charset="-122"/>
                </a:endParaRPr>
              </a:p>
            </p:txBody>
          </p:sp>
          <p:sp>
            <p:nvSpPr>
              <p:cNvPr id="37930" name="Text Box 16"/>
              <p:cNvSpPr txBox="1">
                <a:spLocks noChangeArrowheads="1"/>
              </p:cNvSpPr>
              <p:nvPr/>
            </p:nvSpPr>
            <p:spPr bwMode="auto">
              <a:xfrm>
                <a:off x="2112" y="278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i</a:t>
                </a:r>
                <a:endParaRPr lang="en-US" altLang="zh-CN" sz="2000" b="1">
                  <a:solidFill>
                    <a:srgbClr val="000000"/>
                  </a:solidFill>
                  <a:latin typeface="Times New Roman" pitchFamily="18" charset="0"/>
                  <a:ea typeface="楷体_GB2312" pitchFamily="49" charset="-122"/>
                </a:endParaRPr>
              </a:p>
            </p:txBody>
          </p:sp>
        </p:grpSp>
        <p:grpSp>
          <p:nvGrpSpPr>
            <p:cNvPr id="37919" name="Group 17"/>
            <p:cNvGrpSpPr>
              <a:grpSpLocks/>
            </p:cNvGrpSpPr>
            <p:nvPr/>
          </p:nvGrpSpPr>
          <p:grpSpPr bwMode="auto">
            <a:xfrm>
              <a:off x="6288111" y="3848100"/>
              <a:ext cx="457200" cy="2195513"/>
              <a:chOff x="1488" y="1728"/>
              <a:chExt cx="288" cy="1383"/>
            </a:xfrm>
          </p:grpSpPr>
          <p:sp>
            <p:nvSpPr>
              <p:cNvPr id="59410" name="Line 18"/>
              <p:cNvSpPr>
                <a:spLocks noChangeShapeType="1"/>
              </p:cNvSpPr>
              <p:nvPr/>
            </p:nvSpPr>
            <p:spPr bwMode="auto">
              <a:xfrm flipV="1">
                <a:off x="1584" y="1728"/>
                <a:ext cx="0" cy="1056"/>
              </a:xfrm>
              <a:prstGeom prst="line">
                <a:avLst/>
              </a:prstGeom>
              <a:noFill/>
              <a:ln w="12700" cap="rnd">
                <a:solidFill>
                  <a:schemeClr val="tx1"/>
                </a:solidFill>
                <a:prstDash val="sysDot"/>
                <a:round/>
                <a:headEnd/>
                <a:tailEnd/>
              </a:ln>
              <a:effectLst/>
            </p:spPr>
            <p:txBody>
              <a:bodyPr wrap="none" anchor="ctr"/>
              <a:lstStyle/>
              <a:p>
                <a:pPr>
                  <a:defRPr/>
                </a:pPr>
                <a:endParaRPr lang="zh-CN" altLang="en-US" sz="2800">
                  <a:solidFill>
                    <a:srgbClr val="000000"/>
                  </a:solidFill>
                  <a:latin typeface="+mn-lt"/>
                </a:endParaRPr>
              </a:p>
            </p:txBody>
          </p:sp>
          <p:sp>
            <p:nvSpPr>
              <p:cNvPr id="37926" name="Text Box 19"/>
              <p:cNvSpPr txBox="1">
                <a:spLocks noChangeArrowheads="1"/>
              </p:cNvSpPr>
              <p:nvPr/>
            </p:nvSpPr>
            <p:spPr bwMode="auto">
              <a:xfrm>
                <a:off x="1488"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I</a:t>
                </a:r>
                <a:r>
                  <a:rPr lang="en-US" altLang="zh-CN" sz="2800" b="1" baseline="-25000">
                    <a:solidFill>
                      <a:srgbClr val="000000"/>
                    </a:solidFill>
                    <a:latin typeface="Times New Roman" pitchFamily="18" charset="0"/>
                    <a:ea typeface="楷体_GB2312" pitchFamily="49" charset="-122"/>
                  </a:rPr>
                  <a:t>S</a:t>
                </a:r>
                <a:endParaRPr lang="en-US" altLang="zh-CN" sz="2000" b="1">
                  <a:solidFill>
                    <a:srgbClr val="000000"/>
                  </a:solidFill>
                  <a:latin typeface="Times New Roman" pitchFamily="18" charset="0"/>
                  <a:ea typeface="楷体_GB2312" pitchFamily="49" charset="-122"/>
                </a:endParaRPr>
              </a:p>
            </p:txBody>
          </p:sp>
        </p:grpSp>
        <p:grpSp>
          <p:nvGrpSpPr>
            <p:cNvPr id="37920" name="Group 20"/>
            <p:cNvGrpSpPr>
              <a:grpSpLocks/>
            </p:cNvGrpSpPr>
            <p:nvPr/>
          </p:nvGrpSpPr>
          <p:grpSpPr bwMode="auto">
            <a:xfrm>
              <a:off x="4554537" y="4289425"/>
              <a:ext cx="1676400" cy="1631950"/>
              <a:chOff x="384" y="2006"/>
              <a:chExt cx="1056" cy="1028"/>
            </a:xfrm>
          </p:grpSpPr>
          <p:sp>
            <p:nvSpPr>
              <p:cNvPr id="59413" name="Line 21"/>
              <p:cNvSpPr>
                <a:spLocks noChangeShapeType="1"/>
              </p:cNvSpPr>
              <p:nvPr/>
            </p:nvSpPr>
            <p:spPr bwMode="auto">
              <a:xfrm>
                <a:off x="1344" y="2112"/>
                <a:ext cx="0" cy="672"/>
              </a:xfrm>
              <a:prstGeom prst="line">
                <a:avLst/>
              </a:prstGeom>
              <a:noFill/>
              <a:ln w="12700" cap="rnd">
                <a:solidFill>
                  <a:schemeClr val="tx1"/>
                </a:solidFill>
                <a:prstDash val="sysDot"/>
                <a:round/>
                <a:headEnd/>
                <a:tailEnd/>
              </a:ln>
              <a:effectLst/>
            </p:spPr>
            <p:txBody>
              <a:bodyPr wrap="none" anchor="ctr"/>
              <a:lstStyle/>
              <a:p>
                <a:pPr>
                  <a:defRPr/>
                </a:pPr>
                <a:endParaRPr lang="zh-CN" altLang="en-US" sz="2800">
                  <a:solidFill>
                    <a:srgbClr val="000000"/>
                  </a:solidFill>
                  <a:latin typeface="+mn-lt"/>
                </a:endParaRPr>
              </a:p>
            </p:txBody>
          </p:sp>
          <p:sp>
            <p:nvSpPr>
              <p:cNvPr id="59414" name="Line 22"/>
              <p:cNvSpPr>
                <a:spLocks noChangeShapeType="1"/>
              </p:cNvSpPr>
              <p:nvPr/>
            </p:nvSpPr>
            <p:spPr bwMode="auto">
              <a:xfrm>
                <a:off x="624" y="2112"/>
                <a:ext cx="720" cy="0"/>
              </a:xfrm>
              <a:prstGeom prst="line">
                <a:avLst/>
              </a:prstGeom>
              <a:noFill/>
              <a:ln w="12700" cap="rnd">
                <a:solidFill>
                  <a:schemeClr val="tx1"/>
                </a:solidFill>
                <a:prstDash val="sysDot"/>
                <a:round/>
                <a:headEnd/>
                <a:tailEnd/>
              </a:ln>
              <a:effectLst/>
            </p:spPr>
            <p:txBody>
              <a:bodyPr wrap="none" anchor="ctr"/>
              <a:lstStyle/>
              <a:p>
                <a:pPr>
                  <a:defRPr/>
                </a:pPr>
                <a:endParaRPr lang="zh-CN" altLang="en-US" sz="2800">
                  <a:solidFill>
                    <a:srgbClr val="000000"/>
                  </a:solidFill>
                  <a:latin typeface="+mn-lt"/>
                </a:endParaRPr>
              </a:p>
            </p:txBody>
          </p:sp>
          <p:sp>
            <p:nvSpPr>
              <p:cNvPr id="37923" name="Text Box 23"/>
              <p:cNvSpPr txBox="1">
                <a:spLocks noChangeArrowheads="1"/>
              </p:cNvSpPr>
              <p:nvPr/>
            </p:nvSpPr>
            <p:spPr bwMode="auto">
              <a:xfrm>
                <a:off x="384" y="200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U</a:t>
                </a:r>
                <a:endParaRPr lang="en-US" altLang="zh-CN" sz="2000" b="1">
                  <a:solidFill>
                    <a:srgbClr val="000000"/>
                  </a:solidFill>
                  <a:latin typeface="Times New Roman" pitchFamily="18" charset="0"/>
                  <a:ea typeface="楷体_GB2312" pitchFamily="49" charset="-122"/>
                </a:endParaRPr>
              </a:p>
            </p:txBody>
          </p:sp>
          <p:sp>
            <p:nvSpPr>
              <p:cNvPr id="37924" name="Text Box 24"/>
              <p:cNvSpPr txBox="1">
                <a:spLocks noChangeArrowheads="1"/>
              </p:cNvSpPr>
              <p:nvPr/>
            </p:nvSpPr>
            <p:spPr bwMode="auto">
              <a:xfrm>
                <a:off x="1248" y="278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000000"/>
                    </a:solidFill>
                    <a:latin typeface="Times New Roman" pitchFamily="18" charset="0"/>
                    <a:ea typeface="楷体_GB2312" pitchFamily="49" charset="-122"/>
                  </a:rPr>
                  <a:t>I</a:t>
                </a:r>
                <a:endParaRPr lang="en-US" altLang="zh-CN" sz="2000" b="1">
                  <a:solidFill>
                    <a:srgbClr val="000000"/>
                  </a:solidFill>
                  <a:latin typeface="Times New Roman" pitchFamily="18" charset="0"/>
                  <a:ea typeface="楷体_GB2312" pitchFamily="49" charset="-122"/>
                </a:endParaRPr>
              </a:p>
            </p:txBody>
          </p:sp>
        </p:grpSp>
      </p:grpSp>
      <p:sp>
        <p:nvSpPr>
          <p:cNvPr id="59437" name="Text Box 45"/>
          <p:cNvSpPr txBox="1">
            <a:spLocks noChangeArrowheads="1"/>
          </p:cNvSpPr>
          <p:nvPr/>
        </p:nvSpPr>
        <p:spPr bwMode="auto">
          <a:xfrm>
            <a:off x="4535488" y="35258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zh-CN" b="1">
                <a:solidFill>
                  <a:srgbClr val="000000"/>
                </a:solidFill>
                <a:latin typeface="Times New Roman" pitchFamily="18" charset="0"/>
                <a:ea typeface="楷体_GB2312" pitchFamily="49" charset="-122"/>
              </a:rPr>
              <a:t>其</a:t>
            </a:r>
            <a:r>
              <a:rPr lang="zh-CN" altLang="en-US" b="1">
                <a:solidFill>
                  <a:srgbClr val="000000"/>
                </a:solidFill>
                <a:latin typeface="Times New Roman" pitchFamily="18" charset="0"/>
                <a:ea typeface="楷体_GB2312" pitchFamily="49" charset="-122"/>
              </a:rPr>
              <a:t>外特性曲线如下：</a:t>
            </a:r>
          </a:p>
        </p:txBody>
      </p:sp>
      <p:sp>
        <p:nvSpPr>
          <p:cNvPr id="59417" name="Text Box 25"/>
          <p:cNvSpPr txBox="1">
            <a:spLocks noChangeArrowheads="1"/>
          </p:cNvSpPr>
          <p:nvPr/>
        </p:nvSpPr>
        <p:spPr bwMode="auto">
          <a:xfrm>
            <a:off x="1485900" y="6211888"/>
            <a:ext cx="233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i="1">
                <a:solidFill>
                  <a:srgbClr val="3333FF"/>
                </a:solidFill>
                <a:latin typeface="Times New Roman" pitchFamily="18" charset="0"/>
                <a:ea typeface="楷体_GB2312" pitchFamily="49" charset="-122"/>
              </a:rPr>
              <a:t>I=I</a:t>
            </a:r>
            <a:r>
              <a:rPr lang="en-US" altLang="zh-CN" b="1" i="1" baseline="-25000">
                <a:solidFill>
                  <a:srgbClr val="3333FF"/>
                </a:solidFill>
                <a:latin typeface="Times New Roman" pitchFamily="18" charset="0"/>
                <a:ea typeface="楷体_GB2312" pitchFamily="49" charset="-122"/>
              </a:rPr>
              <a:t>S </a:t>
            </a:r>
            <a:r>
              <a:rPr lang="en-US" altLang="zh-CN" b="1" i="1">
                <a:solidFill>
                  <a:srgbClr val="3333FF"/>
                </a:solidFill>
                <a:latin typeface="Times New Roman" pitchFamily="18" charset="0"/>
                <a:ea typeface="楷体_GB2312" pitchFamily="49" charset="-122"/>
              </a:rPr>
              <a:t>– U/R</a:t>
            </a:r>
            <a:r>
              <a:rPr lang="en-US" altLang="zh-CN" b="1" baseline="-25000">
                <a:solidFill>
                  <a:srgbClr val="3333FF"/>
                </a:solidFill>
                <a:latin typeface="Times New Roman" pitchFamily="18" charset="0"/>
                <a:ea typeface="楷体_GB2312" pitchFamily="49" charset="-122"/>
              </a:rPr>
              <a:t>P</a:t>
            </a:r>
            <a:endParaRPr lang="en-US" altLang="zh-CN" b="1">
              <a:latin typeface="Times New Roman" pitchFamily="18" charset="0"/>
              <a:ea typeface="楷体_GB2312" pitchFamily="49" charset="-122"/>
            </a:endParaRPr>
          </a:p>
        </p:txBody>
      </p:sp>
      <p:grpSp>
        <p:nvGrpSpPr>
          <p:cNvPr id="8" name="Group 50"/>
          <p:cNvGrpSpPr>
            <a:grpSpLocks/>
          </p:cNvGrpSpPr>
          <p:nvPr/>
        </p:nvGrpSpPr>
        <p:grpSpPr bwMode="auto">
          <a:xfrm>
            <a:off x="1395413" y="4078288"/>
            <a:ext cx="2281237" cy="1835150"/>
            <a:chOff x="4010" y="1248"/>
            <a:chExt cx="1437" cy="1156"/>
          </a:xfrm>
        </p:grpSpPr>
        <p:sp>
          <p:nvSpPr>
            <p:cNvPr id="59443" name="Line 51"/>
            <p:cNvSpPr>
              <a:spLocks noChangeShapeType="1"/>
            </p:cNvSpPr>
            <p:nvPr/>
          </p:nvSpPr>
          <p:spPr bwMode="auto">
            <a:xfrm>
              <a:off x="4717" y="1561"/>
              <a:ext cx="0" cy="821"/>
            </a:xfrm>
            <a:prstGeom prst="line">
              <a:avLst/>
            </a:prstGeom>
            <a:noFill/>
            <a:ln w="19050">
              <a:solidFill>
                <a:schemeClr val="tx1"/>
              </a:solidFill>
              <a:round/>
              <a:headEnd type="oval" w="med" len="med"/>
              <a:tailEnd type="oval" w="med" len="med"/>
            </a:ln>
            <a:effectLst/>
          </p:spPr>
          <p:txBody>
            <a:bodyPr/>
            <a:lstStyle/>
            <a:p>
              <a:pPr>
                <a:defRPr/>
              </a:pPr>
              <a:endParaRPr lang="zh-CN" altLang="en-US" sz="2800">
                <a:solidFill>
                  <a:srgbClr val="000000"/>
                </a:solidFill>
                <a:latin typeface="+mn-lt"/>
                <a:ea typeface="+mn-ea"/>
              </a:endParaRPr>
            </a:p>
          </p:txBody>
        </p:sp>
        <p:sp>
          <p:nvSpPr>
            <p:cNvPr id="37898" name="Rectangle 52"/>
            <p:cNvSpPr>
              <a:spLocks noChangeArrowheads="1"/>
            </p:cNvSpPr>
            <p:nvPr/>
          </p:nvSpPr>
          <p:spPr bwMode="auto">
            <a:xfrm rot="-5400000">
              <a:off x="4585" y="1920"/>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solidFill>
                  <a:srgbClr val="000000"/>
                </a:solidFill>
                <a:latin typeface="Times New Roman" pitchFamily="18" charset="0"/>
                <a:ea typeface="楷体_GB2312" pitchFamily="49" charset="-122"/>
              </a:endParaRPr>
            </a:p>
          </p:txBody>
        </p:sp>
        <p:sp>
          <p:nvSpPr>
            <p:cNvPr id="37899" name="Text Box 53"/>
            <p:cNvSpPr txBox="1">
              <a:spLocks noChangeArrowheads="1"/>
            </p:cNvSpPr>
            <p:nvPr/>
          </p:nvSpPr>
          <p:spPr bwMode="auto">
            <a:xfrm>
              <a:off x="4991" y="124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I</a:t>
              </a:r>
              <a:endParaRPr lang="en-US" altLang="zh-CN" sz="1800" b="1">
                <a:solidFill>
                  <a:srgbClr val="000000"/>
                </a:solidFill>
                <a:latin typeface="Times New Roman" pitchFamily="18" charset="0"/>
                <a:ea typeface="楷体_GB2312" pitchFamily="49" charset="-122"/>
              </a:endParaRPr>
            </a:p>
          </p:txBody>
        </p:sp>
        <p:sp>
          <p:nvSpPr>
            <p:cNvPr id="37900" name="Text Box 54"/>
            <p:cNvSpPr txBox="1">
              <a:spLocks noChangeArrowheads="1"/>
            </p:cNvSpPr>
            <p:nvPr/>
          </p:nvSpPr>
          <p:spPr bwMode="auto">
            <a:xfrm>
              <a:off x="4745" y="183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R</a:t>
              </a:r>
              <a:r>
                <a:rPr lang="en-US" altLang="zh-CN" sz="1800" b="1" i="1" baseline="-25000">
                  <a:solidFill>
                    <a:srgbClr val="000000"/>
                  </a:solidFill>
                  <a:latin typeface="Times New Roman" pitchFamily="18" charset="0"/>
                  <a:ea typeface="楷体_GB2312" pitchFamily="49" charset="-122"/>
                </a:rPr>
                <a:t>p</a:t>
              </a:r>
              <a:endParaRPr lang="en-US" altLang="zh-CN" sz="1800" b="1">
                <a:solidFill>
                  <a:srgbClr val="000000"/>
                </a:solidFill>
                <a:latin typeface="Times New Roman" pitchFamily="18" charset="0"/>
                <a:ea typeface="楷体_GB2312" pitchFamily="49" charset="-122"/>
              </a:endParaRPr>
            </a:p>
          </p:txBody>
        </p:sp>
        <p:sp>
          <p:nvSpPr>
            <p:cNvPr id="37901" name="Text Box 55"/>
            <p:cNvSpPr txBox="1">
              <a:spLocks noChangeArrowheads="1"/>
            </p:cNvSpPr>
            <p:nvPr/>
          </p:nvSpPr>
          <p:spPr bwMode="auto">
            <a:xfrm>
              <a:off x="5129" y="154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rgbClr val="000000"/>
                  </a:solidFill>
                  <a:latin typeface="Times New Roman" pitchFamily="18" charset="0"/>
                  <a:ea typeface="楷体_GB2312" pitchFamily="49" charset="-122"/>
                </a:rPr>
                <a:t>+</a:t>
              </a:r>
              <a:endParaRPr lang="en-US" altLang="zh-CN" sz="2800" b="1">
                <a:solidFill>
                  <a:srgbClr val="000000"/>
                </a:solidFill>
                <a:latin typeface="Times New Roman" pitchFamily="18" charset="0"/>
                <a:ea typeface="楷体_GB2312" pitchFamily="49" charset="-122"/>
              </a:endParaRPr>
            </a:p>
          </p:txBody>
        </p:sp>
        <p:sp>
          <p:nvSpPr>
            <p:cNvPr id="37902" name="Text Box 56"/>
            <p:cNvSpPr txBox="1">
              <a:spLocks noChangeArrowheads="1"/>
            </p:cNvSpPr>
            <p:nvPr/>
          </p:nvSpPr>
          <p:spPr bwMode="auto">
            <a:xfrm>
              <a:off x="5129" y="1873"/>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U</a:t>
              </a:r>
              <a:endParaRPr lang="en-US" altLang="zh-CN" sz="1800" b="1">
                <a:solidFill>
                  <a:srgbClr val="000000"/>
                </a:solidFill>
                <a:latin typeface="Times New Roman" pitchFamily="18" charset="0"/>
                <a:ea typeface="楷体_GB2312" pitchFamily="49" charset="-122"/>
              </a:endParaRPr>
            </a:p>
          </p:txBody>
        </p:sp>
        <p:sp>
          <p:nvSpPr>
            <p:cNvPr id="37903" name="Text Box 57"/>
            <p:cNvSpPr txBox="1">
              <a:spLocks noChangeArrowheads="1"/>
            </p:cNvSpPr>
            <p:nvPr/>
          </p:nvSpPr>
          <p:spPr bwMode="auto">
            <a:xfrm>
              <a:off x="5159" y="203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rgbClr val="000000"/>
                  </a:solidFill>
                  <a:latin typeface="Times New Roman" pitchFamily="18" charset="0"/>
                  <a:ea typeface="楷体_GB2312" pitchFamily="49" charset="-122"/>
                </a:rPr>
                <a:t>_</a:t>
              </a:r>
              <a:endParaRPr lang="en-US" altLang="zh-CN" sz="2800" b="1">
                <a:solidFill>
                  <a:srgbClr val="000000"/>
                </a:solidFill>
                <a:latin typeface="Times New Roman" pitchFamily="18" charset="0"/>
                <a:ea typeface="楷体_GB2312" pitchFamily="49" charset="-122"/>
              </a:endParaRPr>
            </a:p>
          </p:txBody>
        </p:sp>
        <p:sp>
          <p:nvSpPr>
            <p:cNvPr id="37904" name="Text Box 58"/>
            <p:cNvSpPr txBox="1">
              <a:spLocks noChangeArrowheads="1"/>
            </p:cNvSpPr>
            <p:nvPr/>
          </p:nvSpPr>
          <p:spPr bwMode="auto">
            <a:xfrm>
              <a:off x="4290" y="18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rgbClr val="000000"/>
                  </a:solidFill>
                  <a:latin typeface="Times New Roman" pitchFamily="18" charset="0"/>
                  <a:ea typeface="楷体_GB2312" pitchFamily="49" charset="-122"/>
                </a:rPr>
                <a:t>I</a:t>
              </a:r>
              <a:r>
                <a:rPr lang="en-US" altLang="zh-CN" sz="1800" b="1" baseline="-25000">
                  <a:solidFill>
                    <a:srgbClr val="000000"/>
                  </a:solidFill>
                  <a:latin typeface="Times New Roman" pitchFamily="18" charset="0"/>
                  <a:ea typeface="楷体_GB2312" pitchFamily="49" charset="-122"/>
                </a:rPr>
                <a:t>S</a:t>
              </a:r>
              <a:endParaRPr lang="en-US" altLang="zh-CN" sz="1800" b="1">
                <a:solidFill>
                  <a:srgbClr val="000000"/>
                </a:solidFill>
                <a:latin typeface="Times New Roman" pitchFamily="18" charset="0"/>
                <a:ea typeface="楷体_GB2312" pitchFamily="49" charset="-122"/>
              </a:endParaRPr>
            </a:p>
          </p:txBody>
        </p:sp>
        <p:sp>
          <p:nvSpPr>
            <p:cNvPr id="59451" name="Line 59"/>
            <p:cNvSpPr>
              <a:spLocks noChangeShapeType="1"/>
            </p:cNvSpPr>
            <p:nvPr/>
          </p:nvSpPr>
          <p:spPr bwMode="auto">
            <a:xfrm>
              <a:off x="4146" y="1562"/>
              <a:ext cx="0" cy="821"/>
            </a:xfrm>
            <a:prstGeom prst="line">
              <a:avLst/>
            </a:prstGeom>
            <a:noFill/>
            <a:ln w="19050">
              <a:solidFill>
                <a:schemeClr val="tx1"/>
              </a:solidFill>
              <a:round/>
              <a:headEnd/>
              <a:tailEnd/>
            </a:ln>
            <a:effectLst/>
          </p:spPr>
          <p:txBody>
            <a:bodyPr/>
            <a:lstStyle/>
            <a:p>
              <a:pPr>
                <a:defRPr/>
              </a:pPr>
              <a:endParaRPr lang="zh-CN" altLang="en-US" sz="2800">
                <a:solidFill>
                  <a:srgbClr val="000000"/>
                </a:solidFill>
                <a:latin typeface="+mn-lt"/>
                <a:ea typeface="+mn-ea"/>
              </a:endParaRPr>
            </a:p>
          </p:txBody>
        </p:sp>
        <p:sp>
          <p:nvSpPr>
            <p:cNvPr id="59452" name="Line 60"/>
            <p:cNvSpPr>
              <a:spLocks noChangeShapeType="1"/>
            </p:cNvSpPr>
            <p:nvPr/>
          </p:nvSpPr>
          <p:spPr bwMode="auto">
            <a:xfrm>
              <a:off x="4143" y="2382"/>
              <a:ext cx="1086" cy="0"/>
            </a:xfrm>
            <a:prstGeom prst="line">
              <a:avLst/>
            </a:prstGeom>
            <a:noFill/>
            <a:ln w="19050">
              <a:solidFill>
                <a:schemeClr val="tx1"/>
              </a:solidFill>
              <a:round/>
              <a:headEnd/>
              <a:tailEnd/>
            </a:ln>
            <a:effectLst/>
          </p:spPr>
          <p:txBody>
            <a:bodyPr/>
            <a:lstStyle/>
            <a:p>
              <a:pPr>
                <a:defRPr/>
              </a:pPr>
              <a:endParaRPr lang="zh-CN" altLang="en-US" sz="2800">
                <a:solidFill>
                  <a:srgbClr val="000000"/>
                </a:solidFill>
                <a:latin typeface="+mn-lt"/>
                <a:ea typeface="+mn-ea"/>
              </a:endParaRPr>
            </a:p>
          </p:txBody>
        </p:sp>
        <p:grpSp>
          <p:nvGrpSpPr>
            <p:cNvPr id="37907" name="Group 61"/>
            <p:cNvGrpSpPr>
              <a:grpSpLocks/>
            </p:cNvGrpSpPr>
            <p:nvPr/>
          </p:nvGrpSpPr>
          <p:grpSpPr bwMode="auto">
            <a:xfrm>
              <a:off x="4010" y="1699"/>
              <a:ext cx="272" cy="408"/>
              <a:chOff x="1383" y="2432"/>
              <a:chExt cx="272" cy="408"/>
            </a:xfrm>
          </p:grpSpPr>
          <p:sp>
            <p:nvSpPr>
              <p:cNvPr id="59454" name="Line 62"/>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ffectLst/>
            </p:spPr>
            <p:txBody>
              <a:bodyPr/>
              <a:lstStyle/>
              <a:p>
                <a:pPr>
                  <a:defRPr/>
                </a:pPr>
                <a:endParaRPr lang="zh-CN" altLang="en-US" sz="2800">
                  <a:solidFill>
                    <a:srgbClr val="000000"/>
                  </a:solidFill>
                  <a:latin typeface="+mn-lt"/>
                  <a:ea typeface="+mn-ea"/>
                </a:endParaRPr>
              </a:p>
            </p:txBody>
          </p:sp>
          <p:sp>
            <p:nvSpPr>
              <p:cNvPr id="37913" name="Oval 63"/>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800" b="1">
                  <a:solidFill>
                    <a:srgbClr val="000000"/>
                  </a:solidFill>
                  <a:latin typeface="Times New Roman" pitchFamily="18" charset="0"/>
                  <a:ea typeface="楷体_GB2312" pitchFamily="49" charset="-122"/>
                </a:endParaRPr>
              </a:p>
            </p:txBody>
          </p:sp>
          <p:sp>
            <p:nvSpPr>
              <p:cNvPr id="59456" name="Line 64"/>
              <p:cNvSpPr>
                <a:spLocks noChangeShapeType="1"/>
              </p:cNvSpPr>
              <p:nvPr/>
            </p:nvSpPr>
            <p:spPr bwMode="auto">
              <a:xfrm rot="5400000">
                <a:off x="1519" y="2568"/>
                <a:ext cx="0" cy="272"/>
              </a:xfrm>
              <a:prstGeom prst="line">
                <a:avLst/>
              </a:prstGeom>
              <a:noFill/>
              <a:ln w="19050">
                <a:solidFill>
                  <a:schemeClr val="tx1"/>
                </a:solidFill>
                <a:round/>
                <a:headEnd/>
                <a:tailEnd/>
              </a:ln>
              <a:effectLst/>
            </p:spPr>
            <p:txBody>
              <a:bodyPr/>
              <a:lstStyle/>
              <a:p>
                <a:pPr>
                  <a:defRPr/>
                </a:pPr>
                <a:endParaRPr lang="zh-CN" altLang="en-US" sz="2800">
                  <a:solidFill>
                    <a:srgbClr val="000000"/>
                  </a:solidFill>
                  <a:latin typeface="+mn-lt"/>
                  <a:ea typeface="+mn-ea"/>
                </a:endParaRPr>
              </a:p>
            </p:txBody>
          </p:sp>
        </p:grpSp>
        <p:sp>
          <p:nvSpPr>
            <p:cNvPr id="37908" name="Oval 65"/>
            <p:cNvSpPr>
              <a:spLocks noChangeArrowheads="1"/>
            </p:cNvSpPr>
            <p:nvPr/>
          </p:nvSpPr>
          <p:spPr bwMode="auto">
            <a:xfrm>
              <a:off x="5225" y="235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solidFill>
                  <a:srgbClr val="000000"/>
                </a:solidFill>
                <a:latin typeface="Times New Roman" pitchFamily="18" charset="0"/>
                <a:ea typeface="楷体_GB2312" pitchFamily="49" charset="-122"/>
              </a:endParaRPr>
            </a:p>
          </p:txBody>
        </p:sp>
        <p:sp>
          <p:nvSpPr>
            <p:cNvPr id="59458" name="Line 66"/>
            <p:cNvSpPr>
              <a:spLocks noChangeShapeType="1"/>
            </p:cNvSpPr>
            <p:nvPr/>
          </p:nvSpPr>
          <p:spPr bwMode="auto">
            <a:xfrm>
              <a:off x="4147" y="1564"/>
              <a:ext cx="1086" cy="0"/>
            </a:xfrm>
            <a:prstGeom prst="line">
              <a:avLst/>
            </a:prstGeom>
            <a:noFill/>
            <a:ln w="19050">
              <a:solidFill>
                <a:schemeClr val="tx1"/>
              </a:solidFill>
              <a:round/>
              <a:headEnd/>
              <a:tailEnd/>
            </a:ln>
            <a:effectLst/>
          </p:spPr>
          <p:txBody>
            <a:bodyPr/>
            <a:lstStyle/>
            <a:p>
              <a:pPr>
                <a:defRPr/>
              </a:pPr>
              <a:endParaRPr lang="zh-CN" altLang="en-US" sz="2800">
                <a:solidFill>
                  <a:srgbClr val="000000"/>
                </a:solidFill>
                <a:latin typeface="+mn-lt"/>
                <a:ea typeface="+mn-ea"/>
              </a:endParaRPr>
            </a:p>
          </p:txBody>
        </p:sp>
        <p:sp>
          <p:nvSpPr>
            <p:cNvPr id="37910" name="Oval 67"/>
            <p:cNvSpPr>
              <a:spLocks noChangeArrowheads="1"/>
            </p:cNvSpPr>
            <p:nvPr/>
          </p:nvSpPr>
          <p:spPr bwMode="auto">
            <a:xfrm>
              <a:off x="5229" y="1541"/>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800" b="1">
                <a:solidFill>
                  <a:srgbClr val="000000"/>
                </a:solidFill>
                <a:latin typeface="Times New Roman" pitchFamily="18" charset="0"/>
                <a:ea typeface="楷体_GB2312" pitchFamily="49" charset="-122"/>
              </a:endParaRPr>
            </a:p>
          </p:txBody>
        </p:sp>
        <p:sp>
          <p:nvSpPr>
            <p:cNvPr id="59460" name="Line 68"/>
            <p:cNvSpPr>
              <a:spLocks noChangeShapeType="1"/>
            </p:cNvSpPr>
            <p:nvPr/>
          </p:nvSpPr>
          <p:spPr bwMode="auto">
            <a:xfrm>
              <a:off x="4938" y="1494"/>
              <a:ext cx="251" cy="0"/>
            </a:xfrm>
            <a:prstGeom prst="line">
              <a:avLst/>
            </a:prstGeom>
            <a:noFill/>
            <a:ln w="19050">
              <a:solidFill>
                <a:schemeClr val="tx1"/>
              </a:solidFill>
              <a:round/>
              <a:headEnd/>
              <a:tailEnd type="triangle" w="med" len="med"/>
            </a:ln>
            <a:effectLst/>
          </p:spPr>
          <p:txBody>
            <a:bodyPr/>
            <a:lstStyle/>
            <a:p>
              <a:pPr>
                <a:defRPr/>
              </a:pPr>
              <a:endParaRPr lang="zh-CN" altLang="en-US" sz="2800">
                <a:solidFill>
                  <a:srgbClr val="000000"/>
                </a:solidFill>
                <a:latin typeface="+mn-lt"/>
                <a:ea typeface="+mn-ea"/>
              </a:endParaRPr>
            </a:p>
          </p:txBody>
        </p:sp>
      </p:grpSp>
      <p:sp>
        <p:nvSpPr>
          <p:cNvPr id="59462" name="Text Box 70"/>
          <p:cNvSpPr txBox="1">
            <a:spLocks noChangeArrowheads="1"/>
          </p:cNvSpPr>
          <p:nvPr/>
        </p:nvSpPr>
        <p:spPr bwMode="auto">
          <a:xfrm>
            <a:off x="1173163" y="3532188"/>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实际电流源模型</a:t>
            </a:r>
          </a:p>
        </p:txBody>
      </p:sp>
      <p:sp>
        <p:nvSpPr>
          <p:cNvPr id="47" name="TextBox 46"/>
          <p:cNvSpPr txBox="1">
            <a:spLocks noChangeArrowheads="1"/>
          </p:cNvSpPr>
          <p:nvPr/>
        </p:nvSpPr>
        <p:spPr bwMode="auto">
          <a:xfrm>
            <a:off x="409575" y="725488"/>
            <a:ext cx="8324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四、实际电流源</a:t>
            </a:r>
            <a:endParaRPr lang="zh-CN" altLang="en-US" sz="3200" b="1">
              <a:solidFill>
                <a:srgbClr val="000000"/>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939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946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941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943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P spid="59437" grpId="0"/>
      <p:bldP spid="59417" grpId="0"/>
      <p:bldP spid="59462"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533400" y="3270250"/>
            <a:ext cx="8077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571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20000"/>
              </a:lnSpc>
            </a:pPr>
            <a:r>
              <a:rPr lang="zh-CN" altLang="en-US" b="1">
                <a:solidFill>
                  <a:srgbClr val="000000"/>
                </a:solidFill>
                <a:latin typeface="Times New Roman" pitchFamily="18" charset="0"/>
                <a:ea typeface="楷体_GB2312" pitchFamily="49" charset="-122"/>
              </a:rPr>
              <a:t>从数学角度来看，这两条直线完全有可能重合，因此</a:t>
            </a:r>
            <a:r>
              <a:rPr lang="zh-CN" altLang="en-US" b="1">
                <a:latin typeface="Times New Roman" pitchFamily="18" charset="0"/>
                <a:ea typeface="楷体_GB2312" pitchFamily="49" charset="-122"/>
              </a:rPr>
              <a:t>实际电压源、 实际电流源有可能等效</a:t>
            </a:r>
            <a:r>
              <a:rPr lang="zh-CN" altLang="en-US" b="1">
                <a:solidFill>
                  <a:srgbClr val="000000"/>
                </a:solidFill>
                <a:latin typeface="Times New Roman" pitchFamily="18" charset="0"/>
                <a:ea typeface="楷体_GB2312" pitchFamily="49" charset="-122"/>
              </a:rPr>
              <a:t>。这是我们下一章的内容。</a:t>
            </a:r>
          </a:p>
        </p:txBody>
      </p:sp>
      <p:sp>
        <p:nvSpPr>
          <p:cNvPr id="3" name="Text Box 6"/>
          <p:cNvSpPr txBox="1">
            <a:spLocks noChangeArrowheads="1"/>
          </p:cNvSpPr>
          <p:nvPr/>
        </p:nvSpPr>
        <p:spPr bwMode="auto">
          <a:xfrm>
            <a:off x="493713" y="1609725"/>
            <a:ext cx="8167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20000"/>
              </a:lnSpc>
            </a:pPr>
            <a:r>
              <a:rPr lang="zh-CN" altLang="en-US" b="1">
                <a:solidFill>
                  <a:srgbClr val="000000"/>
                </a:solidFill>
                <a:latin typeface="Times New Roman" pitchFamily="18" charset="0"/>
                <a:ea typeface="楷体_GB2312" pitchFamily="49" charset="-122"/>
              </a:rPr>
              <a:t>实际电压源、 实际电流源都可以看着是实际电源的一种等效模型，</a:t>
            </a:r>
            <a:r>
              <a:rPr lang="zh-CN" altLang="en-US" b="1">
                <a:latin typeface="Times New Roman" pitchFamily="18" charset="0"/>
                <a:ea typeface="楷体_GB2312" pitchFamily="49" charset="-122"/>
              </a:rPr>
              <a:t>伏安关系都是</a:t>
            </a:r>
            <a:r>
              <a:rPr lang="en-US" altLang="zh-CN" b="1" i="1">
                <a:latin typeface="Times New Roman" pitchFamily="18" charset="0"/>
                <a:ea typeface="楷体_GB2312" pitchFamily="49" charset="-122"/>
              </a:rPr>
              <a:t>UI</a:t>
            </a:r>
            <a:r>
              <a:rPr lang="zh-CN" altLang="en-US" b="1">
                <a:latin typeface="Times New Roman" pitchFamily="18" charset="0"/>
                <a:ea typeface="楷体_GB2312" pitchFamily="49" charset="-122"/>
              </a:rPr>
              <a:t>平面的一条直线</a:t>
            </a:r>
            <a:r>
              <a:rPr lang="zh-CN" altLang="en-US" b="1">
                <a:solidFill>
                  <a:srgbClr val="000000"/>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55625" y="2168525"/>
            <a:ext cx="79756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zh-CN" altLang="en-US" b="1">
                <a:solidFill>
                  <a:schemeClr val="tx2"/>
                </a:solidFill>
                <a:latin typeface="Times New Roman" pitchFamily="18" charset="0"/>
                <a:ea typeface="楷体_GB2312" pitchFamily="49" charset="-122"/>
                <a:sym typeface="Symbol" pitchFamily="18" charset="2"/>
              </a:rPr>
              <a:t>基尔霍夫定律包括基尔霍夫电流定律</a:t>
            </a:r>
            <a:r>
              <a:rPr lang="en-US" altLang="zh-CN" b="1">
                <a:solidFill>
                  <a:schemeClr val="tx2"/>
                </a:solidFill>
                <a:latin typeface="Times New Roman" pitchFamily="18" charset="0"/>
                <a:ea typeface="楷体_GB2312" pitchFamily="49" charset="-122"/>
                <a:sym typeface="Symbol" pitchFamily="18" charset="2"/>
              </a:rPr>
              <a:t>(</a:t>
            </a:r>
            <a:r>
              <a:rPr lang="en-US" altLang="zh-CN" sz="2800" b="1">
                <a:solidFill>
                  <a:schemeClr val="tx2"/>
                </a:solidFill>
                <a:latin typeface="Times New Roman" pitchFamily="18" charset="0"/>
                <a:ea typeface="楷体_GB2312" pitchFamily="49" charset="-122"/>
                <a:sym typeface="Symbol" pitchFamily="18" charset="2"/>
              </a:rPr>
              <a:t>Kirchhoff’s Current Law—KCL </a:t>
            </a:r>
            <a:r>
              <a:rPr lang="en-US" altLang="zh-CN" b="1">
                <a:solidFill>
                  <a:schemeClr val="tx2"/>
                </a:solidFill>
                <a:latin typeface="Times New Roman" pitchFamily="18" charset="0"/>
                <a:ea typeface="楷体_GB2312" pitchFamily="49" charset="-122"/>
                <a:sym typeface="Symbol" pitchFamily="18" charset="2"/>
              </a:rPr>
              <a:t>)</a:t>
            </a:r>
            <a:r>
              <a:rPr lang="zh-CN" altLang="en-US" b="1">
                <a:solidFill>
                  <a:schemeClr val="tx2"/>
                </a:solidFill>
                <a:latin typeface="Times New Roman" pitchFamily="18" charset="0"/>
                <a:ea typeface="楷体_GB2312" pitchFamily="49" charset="-122"/>
                <a:sym typeface="Symbol" pitchFamily="18" charset="2"/>
              </a:rPr>
              <a:t>和基尔霍夫电压定律</a:t>
            </a:r>
            <a:r>
              <a:rPr lang="en-US" altLang="zh-CN" b="1">
                <a:solidFill>
                  <a:schemeClr val="tx2"/>
                </a:solidFill>
                <a:latin typeface="Times New Roman" pitchFamily="18" charset="0"/>
                <a:ea typeface="楷体_GB2312" pitchFamily="49" charset="-122"/>
                <a:sym typeface="Symbol" pitchFamily="18" charset="2"/>
              </a:rPr>
              <a:t>(</a:t>
            </a:r>
            <a:r>
              <a:rPr lang="en-US" altLang="zh-CN" sz="2800" b="1">
                <a:solidFill>
                  <a:schemeClr val="tx2"/>
                </a:solidFill>
                <a:latin typeface="Times New Roman" pitchFamily="18" charset="0"/>
                <a:ea typeface="楷体_GB2312" pitchFamily="49" charset="-122"/>
                <a:sym typeface="Symbol" pitchFamily="18" charset="2"/>
              </a:rPr>
              <a:t>Kirchhoff’s Voltage Law—KVL </a:t>
            </a:r>
            <a:r>
              <a:rPr lang="en-US" altLang="zh-CN" b="1">
                <a:solidFill>
                  <a:schemeClr val="tx2"/>
                </a:solidFill>
                <a:latin typeface="Times New Roman" pitchFamily="18" charset="0"/>
                <a:ea typeface="楷体_GB2312" pitchFamily="49" charset="-122"/>
                <a:sym typeface="Symbol" pitchFamily="18" charset="2"/>
              </a:rPr>
              <a:t>)</a:t>
            </a:r>
            <a:r>
              <a:rPr lang="zh-CN" altLang="en-US" b="1">
                <a:solidFill>
                  <a:schemeClr val="tx2"/>
                </a:solidFill>
                <a:latin typeface="Times New Roman" pitchFamily="18" charset="0"/>
                <a:ea typeface="楷体_GB2312" pitchFamily="49" charset="-122"/>
                <a:sym typeface="Symbol" pitchFamily="18" charset="2"/>
              </a:rPr>
              <a:t>。它反映了电路中所有支路电压和电流的约束关系，是分析集总参数电路的基本定律。</a:t>
            </a:r>
          </a:p>
        </p:txBody>
      </p:sp>
      <p:sp>
        <p:nvSpPr>
          <p:cNvPr id="4" name="Text Box 35"/>
          <p:cNvSpPr txBox="1">
            <a:spLocks noChangeArrowheads="1"/>
          </p:cNvSpPr>
          <p:nvPr/>
        </p:nvSpPr>
        <p:spPr bwMode="auto">
          <a:xfrm>
            <a:off x="482600" y="887413"/>
            <a:ext cx="817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spcBef>
                <a:spcPct val="50000"/>
              </a:spcBef>
            </a:pPr>
            <a:r>
              <a:rPr lang="en-US" altLang="zh-CN" sz="3600" b="1">
                <a:solidFill>
                  <a:schemeClr val="tx2"/>
                </a:solidFill>
                <a:latin typeface="Times New Roman" pitchFamily="18" charset="0"/>
                <a:ea typeface="楷体_GB2312" pitchFamily="49" charset="-122"/>
              </a:rPr>
              <a:t>§1-5  </a:t>
            </a:r>
            <a:r>
              <a:rPr lang="zh-CN" altLang="en-US" sz="3600" b="1">
                <a:solidFill>
                  <a:schemeClr val="tx2"/>
                </a:solidFill>
                <a:latin typeface="Times New Roman" pitchFamily="18" charset="0"/>
                <a:ea typeface="楷体_GB2312" pitchFamily="49" charset="-122"/>
                <a:sym typeface="Symbol" pitchFamily="18" charset="2"/>
              </a:rPr>
              <a:t>基尔霍夫定律  </a:t>
            </a:r>
            <a:endParaRPr lang="en-US" altLang="zh-CN" sz="3600" b="1">
              <a:solidFill>
                <a:schemeClr val="tx2"/>
              </a:solidFill>
              <a:latin typeface="Times New Roman" pitchFamily="18" charset="0"/>
              <a:ea typeface="楷体_GB2312" pitchFamily="49" charset="-122"/>
              <a:sym typeface="Symbol" pitchFamily="18" charset="2"/>
            </a:endParaRPr>
          </a:p>
          <a:p>
            <a:pPr algn="ctr" eaLnBrk="1" hangingPunct="1"/>
            <a:r>
              <a:rPr lang="en-US" altLang="zh-CN" sz="3600" b="1">
                <a:solidFill>
                  <a:schemeClr val="tx2"/>
                </a:solidFill>
                <a:latin typeface="Times New Roman" pitchFamily="18" charset="0"/>
                <a:ea typeface="楷体_GB2312" pitchFamily="49" charset="-122"/>
                <a:sym typeface="Symbol" pitchFamily="18" charset="2"/>
              </a:rPr>
              <a:t>    ( Kirchhoff’s Laws )</a:t>
            </a:r>
            <a:endParaRPr lang="zh-CN" altLang="en-US" sz="3600" b="1">
              <a:solidFill>
                <a:schemeClr val="tx2"/>
              </a:solidFill>
              <a:latin typeface="Times New Roman" pitchFamily="18" charset="0"/>
              <a:ea typeface="楷体_GB2312" pitchFamily="49" charset="-122"/>
            </a:endParaRPr>
          </a:p>
        </p:txBody>
      </p:sp>
      <p:sp>
        <p:nvSpPr>
          <p:cNvPr id="5" name="Text Box 34"/>
          <p:cNvSpPr txBox="1">
            <a:spLocks noChangeArrowheads="1"/>
          </p:cNvSpPr>
          <p:nvPr/>
        </p:nvSpPr>
        <p:spPr bwMode="auto">
          <a:xfrm>
            <a:off x="366713" y="56007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FF0000"/>
                </a:solidFill>
                <a:latin typeface="Times New Roman" pitchFamily="18" charset="0"/>
                <a:ea typeface="楷体_GB2312" pitchFamily="49" charset="-122"/>
                <a:sym typeface="Symbol" pitchFamily="18" charset="2"/>
              </a:rPr>
              <a:t>        基尔霍夫定律与元件特性构成了电路分析的基础</a:t>
            </a:r>
            <a:r>
              <a:rPr lang="zh-CN" altLang="en-US" b="1">
                <a:solidFill>
                  <a:schemeClr val="tx2"/>
                </a:solidFill>
                <a:latin typeface="Times New Roman" pitchFamily="18" charset="0"/>
                <a:ea typeface="楷体_GB2312" pitchFamily="49" charset="-122"/>
                <a:sym typeface="Symbol" pitchFamily="18" charset="2"/>
              </a:rPr>
              <a:t>。</a:t>
            </a:r>
            <a:endParaRPr kumimoji="0" lang="zh-CN" altLang="en-US" b="1">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 calcmode="lin" valueType="num">
                                      <p:cBhvr>
                                        <p:cTn id="13" dur="500" fill="hold"/>
                                        <p:tgtEl>
                                          <p:spTgt spid="15363"/>
                                        </p:tgtEl>
                                        <p:attrNameLst>
                                          <p:attrName>ppt_x</p:attrName>
                                        </p:attrNameLst>
                                      </p:cBhvr>
                                      <p:tavLst>
                                        <p:tav tm="0">
                                          <p:val>
                                            <p:strVal val="#ppt_x-#ppt_w/2"/>
                                          </p:val>
                                        </p:tav>
                                        <p:tav tm="100000">
                                          <p:val>
                                            <p:strVal val="#ppt_x"/>
                                          </p:val>
                                        </p:tav>
                                      </p:tavLst>
                                    </p:anim>
                                    <p:anim calcmode="lin" valueType="num">
                                      <p:cBhvr>
                                        <p:cTn id="14" dur="500" fill="hold"/>
                                        <p:tgtEl>
                                          <p:spTgt spid="15363"/>
                                        </p:tgtEl>
                                        <p:attrNameLst>
                                          <p:attrName>ppt_y</p:attrName>
                                        </p:attrNameLst>
                                      </p:cBhvr>
                                      <p:tavLst>
                                        <p:tav tm="0">
                                          <p:val>
                                            <p:strVal val="#ppt_y"/>
                                          </p:val>
                                        </p:tav>
                                        <p:tav tm="100000">
                                          <p:val>
                                            <p:strVal val="#ppt_y"/>
                                          </p:val>
                                        </p:tav>
                                      </p:tavLst>
                                    </p:anim>
                                    <p:anim calcmode="lin" valueType="num">
                                      <p:cBhvr>
                                        <p:cTn id="15" dur="500" fill="hold"/>
                                        <p:tgtEl>
                                          <p:spTgt spid="15363"/>
                                        </p:tgtEl>
                                        <p:attrNameLst>
                                          <p:attrName>ppt_w</p:attrName>
                                        </p:attrNameLst>
                                      </p:cBhvr>
                                      <p:tavLst>
                                        <p:tav tm="0">
                                          <p:val>
                                            <p:fltVal val="0"/>
                                          </p:val>
                                        </p:tav>
                                        <p:tav tm="100000">
                                          <p:val>
                                            <p:strVal val="#ppt_w"/>
                                          </p:val>
                                        </p:tav>
                                      </p:tavLst>
                                    </p:anim>
                                    <p:anim calcmode="lin" valueType="num">
                                      <p:cBhvr>
                                        <p:cTn id="16" dur="500" fill="hold"/>
                                        <p:tgtEl>
                                          <p:spTgt spid="1536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4" grpId="0"/>
      <p:bldP spid="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762000" y="13843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1143000" indent="-11430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chemeClr val="tx2"/>
                </a:solidFill>
                <a:latin typeface="Times New Roman" pitchFamily="18" charset="0"/>
                <a:ea typeface="楷体_GB2312" pitchFamily="49" charset="-122"/>
                <a:sym typeface="Symbol" pitchFamily="18" charset="2"/>
              </a:rPr>
              <a:t>1. </a:t>
            </a:r>
            <a:r>
              <a:rPr lang="zh-CN" altLang="en-US" b="1">
                <a:solidFill>
                  <a:schemeClr val="tx2"/>
                </a:solidFill>
                <a:latin typeface="Times New Roman" pitchFamily="18" charset="0"/>
                <a:ea typeface="楷体_GB2312" pitchFamily="49" charset="-122"/>
                <a:sym typeface="Symbol" pitchFamily="18" charset="2"/>
              </a:rPr>
              <a:t>支路 </a:t>
            </a:r>
            <a:r>
              <a:rPr lang="en-US" altLang="zh-CN" b="1">
                <a:solidFill>
                  <a:schemeClr val="tx2"/>
                </a:solidFill>
                <a:latin typeface="Times New Roman" pitchFamily="18" charset="0"/>
                <a:ea typeface="楷体_GB2312" pitchFamily="49" charset="-122"/>
                <a:sym typeface="Symbol" pitchFamily="18" charset="2"/>
              </a:rPr>
              <a:t>(branch)</a:t>
            </a:r>
            <a:r>
              <a:rPr lang="zh-CN" altLang="en-US" b="1">
                <a:solidFill>
                  <a:schemeClr val="tx2"/>
                </a:solidFill>
                <a:latin typeface="Times New Roman" pitchFamily="18" charset="0"/>
                <a:ea typeface="楷体_GB2312" pitchFamily="49" charset="-122"/>
                <a:sym typeface="Symbol" pitchFamily="18" charset="2"/>
              </a:rPr>
              <a:t>：电路中通过同一电流的每个分支。 </a:t>
            </a:r>
            <a:r>
              <a:rPr lang="en-US" altLang="zh-CN" b="1">
                <a:solidFill>
                  <a:schemeClr val="tx2"/>
                </a:solidFill>
                <a:latin typeface="Times New Roman" pitchFamily="18" charset="0"/>
                <a:ea typeface="楷体_GB2312" pitchFamily="49" charset="-122"/>
                <a:sym typeface="Symbol" pitchFamily="18" charset="2"/>
              </a:rPr>
              <a:t>(</a:t>
            </a:r>
            <a:r>
              <a:rPr lang="en-US" altLang="zh-CN" b="1" i="1">
                <a:solidFill>
                  <a:schemeClr val="tx2"/>
                </a:solidFill>
                <a:latin typeface="Times New Roman" pitchFamily="18" charset="0"/>
                <a:ea typeface="楷体_GB2312" pitchFamily="49" charset="-122"/>
                <a:sym typeface="Symbol" pitchFamily="18" charset="2"/>
              </a:rPr>
              <a:t>b</a:t>
            </a:r>
            <a:r>
              <a:rPr lang="en-US" altLang="zh-CN" b="1">
                <a:solidFill>
                  <a:schemeClr val="tx2"/>
                </a:solidFill>
                <a:latin typeface="Times New Roman" pitchFamily="18" charset="0"/>
                <a:ea typeface="楷体_GB2312" pitchFamily="49" charset="-122"/>
                <a:sym typeface="Symbol" pitchFamily="18" charset="2"/>
              </a:rPr>
              <a:t>)</a:t>
            </a:r>
          </a:p>
        </p:txBody>
      </p:sp>
      <p:sp>
        <p:nvSpPr>
          <p:cNvPr id="16388" name="Text Box 4"/>
          <p:cNvSpPr txBox="1">
            <a:spLocks noChangeArrowheads="1"/>
          </p:cNvSpPr>
          <p:nvPr/>
        </p:nvSpPr>
        <p:spPr bwMode="auto">
          <a:xfrm>
            <a:off x="684213" y="446881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2. </a:t>
            </a:r>
            <a:r>
              <a:rPr lang="zh-CN" altLang="en-US" b="1">
                <a:solidFill>
                  <a:schemeClr val="tx2"/>
                </a:solidFill>
                <a:latin typeface="Times New Roman" pitchFamily="18" charset="0"/>
                <a:ea typeface="楷体_GB2312" pitchFamily="49" charset="-122"/>
                <a:sym typeface="Symbol" pitchFamily="18" charset="2"/>
              </a:rPr>
              <a:t>节点 </a:t>
            </a:r>
            <a:r>
              <a:rPr lang="en-US" altLang="zh-CN" b="1">
                <a:solidFill>
                  <a:schemeClr val="tx2"/>
                </a:solidFill>
                <a:latin typeface="Times New Roman" pitchFamily="18" charset="0"/>
                <a:ea typeface="楷体_GB2312" pitchFamily="49" charset="-122"/>
                <a:sym typeface="Symbol" pitchFamily="18" charset="2"/>
              </a:rPr>
              <a:t>(node): </a:t>
            </a:r>
            <a:r>
              <a:rPr lang="zh-CN" altLang="en-US" b="1">
                <a:solidFill>
                  <a:schemeClr val="tx2"/>
                </a:solidFill>
                <a:latin typeface="Times New Roman" pitchFamily="18" charset="0"/>
                <a:ea typeface="楷体_GB2312" pitchFamily="49" charset="-122"/>
                <a:sym typeface="Symbol" pitchFamily="18" charset="2"/>
              </a:rPr>
              <a:t>三条或三条以上支路的连接点称为节点。</a:t>
            </a:r>
            <a:r>
              <a:rPr lang="en-US" altLang="zh-CN" b="1">
                <a:solidFill>
                  <a:schemeClr val="tx2"/>
                </a:solidFill>
                <a:latin typeface="Times New Roman" pitchFamily="18" charset="0"/>
                <a:ea typeface="楷体_GB2312" pitchFamily="49" charset="-122"/>
                <a:sym typeface="Symbol" pitchFamily="18" charset="2"/>
              </a:rPr>
              <a:t>( </a:t>
            </a:r>
            <a:r>
              <a:rPr lang="en-US" altLang="zh-CN" b="1" i="1">
                <a:solidFill>
                  <a:schemeClr val="tx2"/>
                </a:solidFill>
                <a:latin typeface="Times New Roman" pitchFamily="18" charset="0"/>
                <a:ea typeface="楷体_GB2312" pitchFamily="49" charset="-122"/>
                <a:sym typeface="Symbol" pitchFamily="18" charset="2"/>
              </a:rPr>
              <a:t>n</a:t>
            </a:r>
            <a:r>
              <a:rPr lang="en-US" altLang="zh-CN" b="1">
                <a:solidFill>
                  <a:schemeClr val="tx2"/>
                </a:solidFill>
                <a:latin typeface="Times New Roman" pitchFamily="18" charset="0"/>
                <a:ea typeface="楷体_GB2312" pitchFamily="49" charset="-122"/>
                <a:sym typeface="Symbol" pitchFamily="18" charset="2"/>
              </a:rPr>
              <a:t> )</a:t>
            </a:r>
          </a:p>
        </p:txBody>
      </p:sp>
      <p:sp>
        <p:nvSpPr>
          <p:cNvPr id="16389" name="Text Box 5"/>
          <p:cNvSpPr txBox="1">
            <a:spLocks noChangeArrowheads="1"/>
          </p:cNvSpPr>
          <p:nvPr/>
        </p:nvSpPr>
        <p:spPr bwMode="auto">
          <a:xfrm>
            <a:off x="684213" y="5043488"/>
            <a:ext cx="615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3. </a:t>
            </a:r>
            <a:r>
              <a:rPr lang="zh-CN" altLang="en-US" b="1">
                <a:solidFill>
                  <a:schemeClr val="tx2"/>
                </a:solidFill>
                <a:latin typeface="Times New Roman" pitchFamily="18" charset="0"/>
                <a:ea typeface="楷体_GB2312" pitchFamily="49" charset="-122"/>
                <a:sym typeface="Symbol" pitchFamily="18" charset="2"/>
              </a:rPr>
              <a:t>回路</a:t>
            </a:r>
            <a:r>
              <a:rPr lang="en-US" altLang="zh-CN" b="1">
                <a:solidFill>
                  <a:schemeClr val="tx2"/>
                </a:solidFill>
                <a:latin typeface="Times New Roman" pitchFamily="18" charset="0"/>
                <a:ea typeface="楷体_GB2312" pitchFamily="49" charset="-122"/>
                <a:sym typeface="Symbol" pitchFamily="18" charset="2"/>
              </a:rPr>
              <a:t>(loop)</a:t>
            </a:r>
            <a:r>
              <a:rPr lang="zh-CN" altLang="en-US" b="1">
                <a:solidFill>
                  <a:schemeClr val="tx2"/>
                </a:solidFill>
                <a:latin typeface="Times New Roman" pitchFamily="18" charset="0"/>
                <a:ea typeface="楷体_GB2312" pitchFamily="49" charset="-122"/>
                <a:sym typeface="Symbol" pitchFamily="18" charset="2"/>
              </a:rPr>
              <a:t>：由支路组成的闭合路径。</a:t>
            </a:r>
            <a:r>
              <a:rPr lang="en-US" altLang="zh-CN" b="1">
                <a:solidFill>
                  <a:schemeClr val="tx2"/>
                </a:solidFill>
                <a:latin typeface="Times New Roman" pitchFamily="18" charset="0"/>
                <a:ea typeface="楷体_GB2312" pitchFamily="49" charset="-122"/>
                <a:sym typeface="Symbol" pitchFamily="18" charset="2"/>
              </a:rPr>
              <a:t>( </a:t>
            </a:r>
            <a:r>
              <a:rPr lang="en-US" altLang="zh-CN" b="1" i="1">
                <a:solidFill>
                  <a:schemeClr val="tx2"/>
                </a:solidFill>
                <a:latin typeface="Times New Roman" pitchFamily="18" charset="0"/>
                <a:ea typeface="楷体_GB2312" pitchFamily="49" charset="-122"/>
                <a:sym typeface="Symbol" pitchFamily="18" charset="2"/>
              </a:rPr>
              <a:t>l</a:t>
            </a:r>
            <a:r>
              <a:rPr lang="en-US" altLang="zh-CN" b="1">
                <a:solidFill>
                  <a:schemeClr val="tx2"/>
                </a:solidFill>
                <a:latin typeface="Times New Roman" pitchFamily="18" charset="0"/>
                <a:ea typeface="楷体_GB2312" pitchFamily="49" charset="-122"/>
                <a:sym typeface="Symbol" pitchFamily="18" charset="2"/>
              </a:rPr>
              <a:t> )</a:t>
            </a:r>
          </a:p>
        </p:txBody>
      </p:sp>
      <p:sp>
        <p:nvSpPr>
          <p:cNvPr id="16390" name="Text Box 6"/>
          <p:cNvSpPr txBox="1">
            <a:spLocks noChangeArrowheads="1"/>
          </p:cNvSpPr>
          <p:nvPr/>
        </p:nvSpPr>
        <p:spPr bwMode="auto">
          <a:xfrm>
            <a:off x="6176963" y="2151063"/>
            <a:ext cx="66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b</a:t>
            </a:r>
            <a:r>
              <a:rPr lang="en-US" altLang="zh-CN" b="1">
                <a:solidFill>
                  <a:schemeClr val="tx2"/>
                </a:solidFill>
                <a:latin typeface="Times New Roman" pitchFamily="18" charset="0"/>
                <a:ea typeface="楷体_GB2312" pitchFamily="49" charset="-122"/>
                <a:sym typeface="Symbol" pitchFamily="18" charset="2"/>
              </a:rPr>
              <a:t>=3</a:t>
            </a:r>
          </a:p>
        </p:txBody>
      </p:sp>
      <p:sp>
        <p:nvSpPr>
          <p:cNvPr id="16392" name="Text Box 8"/>
          <p:cNvSpPr txBox="1">
            <a:spLocks noChangeArrowheads="1"/>
          </p:cNvSpPr>
          <p:nvPr/>
        </p:nvSpPr>
        <p:spPr bwMode="auto">
          <a:xfrm>
            <a:off x="722313" y="5659438"/>
            <a:ext cx="8158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4. </a:t>
            </a:r>
            <a:r>
              <a:rPr lang="zh-CN" altLang="en-US" b="1">
                <a:solidFill>
                  <a:schemeClr val="tx2"/>
                </a:solidFill>
                <a:latin typeface="Times New Roman" pitchFamily="18" charset="0"/>
                <a:ea typeface="楷体_GB2312" pitchFamily="49" charset="-122"/>
                <a:sym typeface="Symbol" pitchFamily="18" charset="2"/>
              </a:rPr>
              <a:t>网孔</a:t>
            </a:r>
            <a:r>
              <a:rPr lang="en-US" altLang="zh-CN" b="1">
                <a:solidFill>
                  <a:schemeClr val="tx2"/>
                </a:solidFill>
                <a:latin typeface="Times New Roman" pitchFamily="18" charset="0"/>
                <a:ea typeface="楷体_GB2312" pitchFamily="49" charset="-122"/>
                <a:sym typeface="Symbol" pitchFamily="18" charset="2"/>
              </a:rPr>
              <a:t>(mesh)</a:t>
            </a:r>
            <a:r>
              <a:rPr lang="zh-CN" altLang="en-US" b="1">
                <a:solidFill>
                  <a:schemeClr val="tx2"/>
                </a:solidFill>
                <a:latin typeface="Times New Roman" pitchFamily="18" charset="0"/>
                <a:ea typeface="楷体_GB2312" pitchFamily="49" charset="-122"/>
                <a:sym typeface="Symbol" pitchFamily="18" charset="2"/>
              </a:rPr>
              <a:t>：对</a:t>
            </a:r>
            <a:r>
              <a:rPr lang="zh-CN" altLang="en-US" b="1">
                <a:solidFill>
                  <a:srgbClr val="FF0000"/>
                </a:solidFill>
                <a:latin typeface="Times New Roman" pitchFamily="18" charset="0"/>
                <a:ea typeface="楷体_GB2312" pitchFamily="49" charset="-122"/>
                <a:sym typeface="Symbol" pitchFamily="18" charset="2"/>
              </a:rPr>
              <a:t>平面电路</a:t>
            </a:r>
            <a:r>
              <a:rPr lang="zh-CN" altLang="en-US" b="1">
                <a:solidFill>
                  <a:schemeClr val="tx2"/>
                </a:solidFill>
                <a:latin typeface="Times New Roman" pitchFamily="18" charset="0"/>
                <a:ea typeface="楷体_GB2312" pitchFamily="49" charset="-122"/>
                <a:sym typeface="Symbol" pitchFamily="18" charset="2"/>
              </a:rPr>
              <a:t>，每个网眼即为网孔。网孔是回路，但回路不一定是网孔。</a:t>
            </a:r>
          </a:p>
        </p:txBody>
      </p:sp>
      <p:sp>
        <p:nvSpPr>
          <p:cNvPr id="16420" name="Text Box 36"/>
          <p:cNvSpPr txBox="1">
            <a:spLocks noChangeArrowheads="1"/>
          </p:cNvSpPr>
          <p:nvPr/>
        </p:nvSpPr>
        <p:spPr bwMode="auto">
          <a:xfrm>
            <a:off x="6172200" y="3508375"/>
            <a:ext cx="59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l</a:t>
            </a:r>
            <a:r>
              <a:rPr lang="en-US" altLang="zh-CN" b="1">
                <a:solidFill>
                  <a:schemeClr val="tx2"/>
                </a:solidFill>
                <a:latin typeface="Times New Roman" pitchFamily="18" charset="0"/>
                <a:ea typeface="楷体_GB2312" pitchFamily="49" charset="-122"/>
                <a:sym typeface="Symbol" pitchFamily="18" charset="2"/>
              </a:rPr>
              <a:t>=3</a:t>
            </a:r>
          </a:p>
        </p:txBody>
      </p:sp>
      <p:sp>
        <p:nvSpPr>
          <p:cNvPr id="16421" name="Text Box 37"/>
          <p:cNvSpPr txBox="1">
            <a:spLocks noChangeArrowheads="1"/>
          </p:cNvSpPr>
          <p:nvPr/>
        </p:nvSpPr>
        <p:spPr bwMode="auto">
          <a:xfrm>
            <a:off x="6176963" y="2811463"/>
            <a:ext cx="67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n</a:t>
            </a:r>
            <a:r>
              <a:rPr lang="en-US" altLang="zh-CN" b="1">
                <a:solidFill>
                  <a:schemeClr val="tx2"/>
                </a:solidFill>
                <a:latin typeface="Times New Roman" pitchFamily="18" charset="0"/>
                <a:ea typeface="楷体_GB2312" pitchFamily="49" charset="-122"/>
                <a:sym typeface="Symbol" pitchFamily="18" charset="2"/>
              </a:rPr>
              <a:t>=2</a:t>
            </a:r>
          </a:p>
        </p:txBody>
      </p:sp>
      <p:sp>
        <p:nvSpPr>
          <p:cNvPr id="38" name="Text Box 3"/>
          <p:cNvSpPr txBox="1">
            <a:spLocks noChangeArrowheads="1"/>
          </p:cNvSpPr>
          <p:nvPr/>
        </p:nvSpPr>
        <p:spPr bwMode="auto">
          <a:xfrm>
            <a:off x="373063" y="692150"/>
            <a:ext cx="8237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sz="3200" b="1">
                <a:solidFill>
                  <a:schemeClr val="tx2"/>
                </a:solidFill>
                <a:latin typeface="Times New Roman" pitchFamily="18" charset="0"/>
                <a:ea typeface="楷体_GB2312" pitchFamily="49" charset="-122"/>
              </a:rPr>
              <a:t>一、</a:t>
            </a:r>
            <a:r>
              <a:rPr lang="zh-CN" altLang="en-US" sz="3200" b="1">
                <a:solidFill>
                  <a:schemeClr val="tx2"/>
                </a:solidFill>
                <a:latin typeface="Times New Roman" pitchFamily="18" charset="0"/>
                <a:ea typeface="楷体_GB2312" pitchFamily="49" charset="-122"/>
                <a:sym typeface="Symbol" pitchFamily="18" charset="2"/>
              </a:rPr>
              <a:t>几个名词：</a:t>
            </a:r>
            <a:r>
              <a:rPr lang="en-US" altLang="zh-CN" sz="3200" b="1">
                <a:solidFill>
                  <a:schemeClr val="tx2"/>
                </a:solidFill>
                <a:latin typeface="Times New Roman" pitchFamily="18" charset="0"/>
                <a:ea typeface="楷体_GB2312" pitchFamily="49" charset="-122"/>
                <a:sym typeface="Symbol" pitchFamily="18" charset="2"/>
              </a:rPr>
              <a:t>(</a:t>
            </a:r>
            <a:r>
              <a:rPr lang="zh-CN" altLang="en-US" sz="3200" b="1">
                <a:solidFill>
                  <a:schemeClr val="tx2"/>
                </a:solidFill>
                <a:latin typeface="Times New Roman" pitchFamily="18" charset="0"/>
                <a:ea typeface="楷体_GB2312" pitchFamily="49" charset="-122"/>
                <a:sym typeface="Symbol" pitchFamily="18" charset="2"/>
              </a:rPr>
              <a:t>定义</a:t>
            </a:r>
            <a:r>
              <a:rPr lang="en-US" altLang="zh-CN" sz="3200" b="1">
                <a:solidFill>
                  <a:schemeClr val="tx2"/>
                </a:solidFill>
                <a:latin typeface="Times New Roman" pitchFamily="18" charset="0"/>
                <a:ea typeface="楷体_GB2312" pitchFamily="49" charset="-122"/>
                <a:sym typeface="Symbol" pitchFamily="18" charset="2"/>
              </a:rPr>
              <a:t>)</a:t>
            </a:r>
          </a:p>
        </p:txBody>
      </p:sp>
      <p:grpSp>
        <p:nvGrpSpPr>
          <p:cNvPr id="2" name="组合 42"/>
          <p:cNvGrpSpPr>
            <a:grpSpLocks/>
          </p:cNvGrpSpPr>
          <p:nvPr/>
        </p:nvGrpSpPr>
        <p:grpSpPr bwMode="auto">
          <a:xfrm>
            <a:off x="1212850" y="1649413"/>
            <a:ext cx="4044950" cy="2819400"/>
            <a:chOff x="1212804" y="1357281"/>
            <a:chExt cx="4044996" cy="2819400"/>
          </a:xfrm>
        </p:grpSpPr>
        <p:sp>
          <p:nvSpPr>
            <p:cNvPr id="40971" name="Oval 22"/>
            <p:cNvSpPr>
              <a:spLocks noChangeArrowheads="1"/>
            </p:cNvSpPr>
            <p:nvPr/>
          </p:nvSpPr>
          <p:spPr bwMode="auto">
            <a:xfrm>
              <a:off x="3200004" y="2141903"/>
              <a:ext cx="431800" cy="431800"/>
            </a:xfrm>
            <a:prstGeom prst="ellipse">
              <a:avLst/>
            </a:prstGeom>
            <a:solidFill>
              <a:srgbClr val="00FFFF"/>
            </a:solidFill>
            <a:ln w="19050" algn="ctr">
              <a:solidFill>
                <a:schemeClr val="tx1"/>
              </a:solidFill>
              <a:round/>
              <a:headEnd/>
              <a:tailEnd/>
            </a:ln>
          </p:spPr>
          <p:txBody>
            <a:bodyPr wrap="none" anchor="ctr"/>
            <a:lstStyle/>
            <a:p>
              <a:endParaRPr lang="zh-CN" altLang="zh-CN" sz="2800">
                <a:latin typeface="Times New Roman" pitchFamily="18" charset="0"/>
                <a:ea typeface="楷体_GB2312" pitchFamily="49" charset="-122"/>
              </a:endParaRPr>
            </a:p>
          </p:txBody>
        </p:sp>
        <p:sp>
          <p:nvSpPr>
            <p:cNvPr id="40972" name="Oval 22"/>
            <p:cNvSpPr>
              <a:spLocks noChangeArrowheads="1"/>
            </p:cNvSpPr>
            <p:nvPr/>
          </p:nvSpPr>
          <p:spPr bwMode="auto">
            <a:xfrm>
              <a:off x="1849023" y="2120888"/>
              <a:ext cx="431800" cy="431800"/>
            </a:xfrm>
            <a:prstGeom prst="ellipse">
              <a:avLst/>
            </a:prstGeom>
            <a:solidFill>
              <a:srgbClr val="00FFFF"/>
            </a:solidFill>
            <a:ln w="19050" algn="ctr">
              <a:solidFill>
                <a:schemeClr val="tx1"/>
              </a:solidFill>
              <a:round/>
              <a:headEnd/>
              <a:tailEnd/>
            </a:ln>
          </p:spPr>
          <p:txBody>
            <a:bodyPr wrap="none" anchor="ctr"/>
            <a:lstStyle/>
            <a:p>
              <a:endParaRPr lang="zh-CN" altLang="zh-CN" sz="2800">
                <a:latin typeface="Times New Roman" pitchFamily="18" charset="0"/>
                <a:ea typeface="楷体_GB2312" pitchFamily="49" charset="-122"/>
              </a:endParaRPr>
            </a:p>
          </p:txBody>
        </p:sp>
        <p:sp>
          <p:nvSpPr>
            <p:cNvPr id="40973" name="Line 12"/>
            <p:cNvSpPr>
              <a:spLocks noChangeShapeType="1"/>
            </p:cNvSpPr>
            <p:nvPr/>
          </p:nvSpPr>
          <p:spPr bwMode="auto">
            <a:xfrm>
              <a:off x="3409950" y="1814481"/>
              <a:ext cx="0" cy="19050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74" name="Line 14"/>
            <p:cNvSpPr>
              <a:spLocks noChangeShapeType="1"/>
            </p:cNvSpPr>
            <p:nvPr/>
          </p:nvSpPr>
          <p:spPr bwMode="auto">
            <a:xfrm flipV="1">
              <a:off x="2057400" y="1814481"/>
              <a:ext cx="0" cy="19050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75" name="Line 15"/>
            <p:cNvSpPr>
              <a:spLocks noChangeShapeType="1"/>
            </p:cNvSpPr>
            <p:nvPr/>
          </p:nvSpPr>
          <p:spPr bwMode="auto">
            <a:xfrm flipV="1">
              <a:off x="4762500" y="1814481"/>
              <a:ext cx="0" cy="19050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6" name="Line 16"/>
            <p:cNvSpPr>
              <a:spLocks noChangeShapeType="1"/>
            </p:cNvSpPr>
            <p:nvPr/>
          </p:nvSpPr>
          <p:spPr bwMode="auto">
            <a:xfrm>
              <a:off x="2057400" y="3719481"/>
              <a:ext cx="27051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7" name="Line 17"/>
            <p:cNvSpPr>
              <a:spLocks noChangeShapeType="1"/>
            </p:cNvSpPr>
            <p:nvPr/>
          </p:nvSpPr>
          <p:spPr bwMode="auto">
            <a:xfrm>
              <a:off x="2057400" y="1814481"/>
              <a:ext cx="27051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8" name="Text Box 20"/>
            <p:cNvSpPr txBox="1">
              <a:spLocks noChangeArrowheads="1"/>
            </p:cNvSpPr>
            <p:nvPr/>
          </p:nvSpPr>
          <p:spPr bwMode="auto">
            <a:xfrm>
              <a:off x="1700172" y="1712881"/>
              <a:ext cx="3571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0979" name="Text Box 21"/>
            <p:cNvSpPr txBox="1">
              <a:spLocks noChangeArrowheads="1"/>
            </p:cNvSpPr>
            <p:nvPr/>
          </p:nvSpPr>
          <p:spPr bwMode="auto">
            <a:xfrm>
              <a:off x="1720850" y="227168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0980" name="Text Box 22"/>
            <p:cNvSpPr txBox="1">
              <a:spLocks noChangeArrowheads="1"/>
            </p:cNvSpPr>
            <p:nvPr/>
          </p:nvSpPr>
          <p:spPr bwMode="auto">
            <a:xfrm>
              <a:off x="1358856" y="3044826"/>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R</a:t>
              </a:r>
              <a:r>
                <a:rPr lang="en-US" altLang="zh-CN" b="1" baseline="-25000">
                  <a:solidFill>
                    <a:schemeClr val="tx2"/>
                  </a:solidFill>
                  <a:latin typeface="Times New Roman" pitchFamily="18" charset="0"/>
                  <a:ea typeface="楷体_GB2312" pitchFamily="49" charset="-122"/>
                </a:rPr>
                <a:t>1</a:t>
              </a:r>
              <a:endParaRPr lang="en-US" altLang="zh-CN" b="1">
                <a:solidFill>
                  <a:srgbClr val="000000"/>
                </a:solidFill>
                <a:latin typeface="Times New Roman" pitchFamily="18" charset="0"/>
                <a:ea typeface="楷体_GB2312" pitchFamily="49" charset="-122"/>
              </a:endParaRPr>
            </a:p>
          </p:txBody>
        </p:sp>
        <p:sp>
          <p:nvSpPr>
            <p:cNvPr id="40981" name="Text Box 23"/>
            <p:cNvSpPr txBox="1">
              <a:spLocks noChangeArrowheads="1"/>
            </p:cNvSpPr>
            <p:nvPr/>
          </p:nvSpPr>
          <p:spPr bwMode="auto">
            <a:xfrm>
              <a:off x="1212804" y="2006569"/>
              <a:ext cx="72390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r>
                <a:rPr lang="en-US" altLang="zh-CN" sz="2800" b="1" baseline="-25000">
                  <a:solidFill>
                    <a:schemeClr val="tx2"/>
                  </a:solidFill>
                  <a:latin typeface="Times New Roman" pitchFamily="18" charset="0"/>
                  <a:ea typeface="楷体_GB2312" pitchFamily="49" charset="-122"/>
                </a:rPr>
                <a:t>S1</a:t>
              </a:r>
              <a:endParaRPr lang="en-US" altLang="zh-CN" sz="2800" b="1">
                <a:solidFill>
                  <a:srgbClr val="000000"/>
                </a:solidFill>
                <a:latin typeface="Times New Roman" pitchFamily="18" charset="0"/>
                <a:ea typeface="楷体_GB2312" pitchFamily="49" charset="-122"/>
              </a:endParaRPr>
            </a:p>
          </p:txBody>
        </p:sp>
        <p:sp>
          <p:nvSpPr>
            <p:cNvPr id="40982" name="Text Box 24"/>
            <p:cNvSpPr txBox="1">
              <a:spLocks noChangeArrowheads="1"/>
            </p:cNvSpPr>
            <p:nvPr/>
          </p:nvSpPr>
          <p:spPr bwMode="auto">
            <a:xfrm>
              <a:off x="3111476" y="1750981"/>
              <a:ext cx="35719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0983" name="Text Box 25"/>
            <p:cNvSpPr txBox="1">
              <a:spLocks noChangeArrowheads="1"/>
            </p:cNvSpPr>
            <p:nvPr/>
          </p:nvSpPr>
          <p:spPr bwMode="auto">
            <a:xfrm>
              <a:off x="3111500" y="231456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0984" name="Text Box 26"/>
            <p:cNvSpPr txBox="1">
              <a:spLocks noChangeArrowheads="1"/>
            </p:cNvSpPr>
            <p:nvPr/>
          </p:nvSpPr>
          <p:spPr bwMode="auto">
            <a:xfrm>
              <a:off x="2527269" y="2006569"/>
              <a:ext cx="72390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2800" b="1" i="1">
                  <a:solidFill>
                    <a:schemeClr val="tx2"/>
                  </a:solidFill>
                  <a:latin typeface="Times New Roman" pitchFamily="18" charset="0"/>
                  <a:ea typeface="楷体_GB2312" pitchFamily="49" charset="-122"/>
                </a:rPr>
                <a:t>u</a:t>
              </a:r>
              <a:r>
                <a:rPr lang="en-US" altLang="zh-CN" sz="2800" b="1" baseline="-25000">
                  <a:solidFill>
                    <a:schemeClr val="tx2"/>
                  </a:solidFill>
                  <a:latin typeface="Times New Roman" pitchFamily="18" charset="0"/>
                  <a:ea typeface="楷体_GB2312" pitchFamily="49" charset="-122"/>
                </a:rPr>
                <a:t>S2</a:t>
              </a:r>
              <a:endParaRPr lang="en-US" altLang="zh-CN" sz="2800" b="1">
                <a:solidFill>
                  <a:srgbClr val="000000"/>
                </a:solidFill>
                <a:latin typeface="Times New Roman" pitchFamily="18" charset="0"/>
                <a:ea typeface="楷体_GB2312" pitchFamily="49" charset="-122"/>
              </a:endParaRPr>
            </a:p>
          </p:txBody>
        </p:sp>
        <p:sp>
          <p:nvSpPr>
            <p:cNvPr id="40985" name="Text Box 27"/>
            <p:cNvSpPr txBox="1">
              <a:spLocks noChangeArrowheads="1"/>
            </p:cNvSpPr>
            <p:nvPr/>
          </p:nvSpPr>
          <p:spPr bwMode="auto">
            <a:xfrm>
              <a:off x="2709837" y="3033681"/>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R</a:t>
              </a:r>
              <a:r>
                <a:rPr lang="en-US" altLang="zh-CN" b="1" baseline="-25000">
                  <a:solidFill>
                    <a:schemeClr val="tx2"/>
                  </a:solidFill>
                  <a:latin typeface="Times New Roman" pitchFamily="18" charset="0"/>
                  <a:ea typeface="楷体_GB2312" pitchFamily="49" charset="-122"/>
                </a:rPr>
                <a:t>2</a:t>
              </a:r>
              <a:endParaRPr lang="en-US" altLang="zh-CN" b="1">
                <a:solidFill>
                  <a:srgbClr val="000000"/>
                </a:solidFill>
                <a:latin typeface="Times New Roman" pitchFamily="18" charset="0"/>
                <a:ea typeface="楷体_GB2312" pitchFamily="49" charset="-122"/>
              </a:endParaRPr>
            </a:p>
          </p:txBody>
        </p:sp>
        <p:sp>
          <p:nvSpPr>
            <p:cNvPr id="40986" name="Text Box 28"/>
            <p:cNvSpPr txBox="1">
              <a:spLocks noChangeArrowheads="1"/>
            </p:cNvSpPr>
            <p:nvPr/>
          </p:nvSpPr>
          <p:spPr bwMode="auto">
            <a:xfrm>
              <a:off x="4067178" y="2533644"/>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rPr>
                <a:t>R</a:t>
              </a:r>
              <a:r>
                <a:rPr lang="en-US" altLang="zh-CN" b="1" baseline="-25000">
                  <a:solidFill>
                    <a:schemeClr val="tx2"/>
                  </a:solidFill>
                  <a:latin typeface="Times New Roman" pitchFamily="18" charset="0"/>
                  <a:ea typeface="楷体_GB2312" pitchFamily="49" charset="-122"/>
                </a:rPr>
                <a:t>3</a:t>
              </a:r>
              <a:endParaRPr lang="en-US" altLang="zh-CN" b="1">
                <a:solidFill>
                  <a:srgbClr val="000000"/>
                </a:solidFill>
                <a:latin typeface="Times New Roman" pitchFamily="18" charset="0"/>
                <a:ea typeface="楷体_GB2312" pitchFamily="49" charset="-122"/>
              </a:endParaRPr>
            </a:p>
          </p:txBody>
        </p:sp>
        <p:sp>
          <p:nvSpPr>
            <p:cNvPr id="40987" name="Text Box 29"/>
            <p:cNvSpPr txBox="1">
              <a:spLocks noChangeArrowheads="1"/>
            </p:cNvSpPr>
            <p:nvPr/>
          </p:nvSpPr>
          <p:spPr bwMode="auto">
            <a:xfrm>
              <a:off x="2057400" y="2530444"/>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latin typeface="Times New Roman" pitchFamily="18" charset="0"/>
                  <a:ea typeface="楷体_GB2312" pitchFamily="49" charset="-122"/>
                </a:rPr>
                <a:t>1</a:t>
              </a:r>
            </a:p>
          </p:txBody>
        </p:sp>
        <p:sp>
          <p:nvSpPr>
            <p:cNvPr id="40988" name="Text Box 30"/>
            <p:cNvSpPr txBox="1">
              <a:spLocks noChangeArrowheads="1"/>
            </p:cNvSpPr>
            <p:nvPr/>
          </p:nvSpPr>
          <p:spPr bwMode="auto">
            <a:xfrm>
              <a:off x="3543300" y="2530444"/>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latin typeface="Times New Roman" pitchFamily="18" charset="0"/>
                  <a:ea typeface="楷体_GB2312" pitchFamily="49" charset="-122"/>
                </a:rPr>
                <a:t>2</a:t>
              </a:r>
            </a:p>
          </p:txBody>
        </p:sp>
        <p:sp>
          <p:nvSpPr>
            <p:cNvPr id="40989" name="Text Box 31"/>
            <p:cNvSpPr txBox="1">
              <a:spLocks noChangeArrowheads="1"/>
            </p:cNvSpPr>
            <p:nvPr/>
          </p:nvSpPr>
          <p:spPr bwMode="auto">
            <a:xfrm>
              <a:off x="4857750" y="2530444"/>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latin typeface="Times New Roman" pitchFamily="18" charset="0"/>
                  <a:ea typeface="楷体_GB2312" pitchFamily="49" charset="-122"/>
                </a:rPr>
                <a:t>3</a:t>
              </a:r>
            </a:p>
          </p:txBody>
        </p:sp>
        <p:sp>
          <p:nvSpPr>
            <p:cNvPr id="40990" name="Text Box 32"/>
            <p:cNvSpPr txBox="1">
              <a:spLocks noChangeArrowheads="1"/>
            </p:cNvSpPr>
            <p:nvPr/>
          </p:nvSpPr>
          <p:spPr bwMode="auto">
            <a:xfrm>
              <a:off x="3238500" y="1357281"/>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latin typeface="Times New Roman" pitchFamily="18" charset="0"/>
                  <a:ea typeface="楷体_GB2312" pitchFamily="49" charset="-122"/>
                </a:rPr>
                <a:t>a</a:t>
              </a:r>
            </a:p>
          </p:txBody>
        </p:sp>
        <p:sp>
          <p:nvSpPr>
            <p:cNvPr id="40991" name="Text Box 33"/>
            <p:cNvSpPr txBox="1">
              <a:spLocks noChangeArrowheads="1"/>
            </p:cNvSpPr>
            <p:nvPr/>
          </p:nvSpPr>
          <p:spPr bwMode="auto">
            <a:xfrm>
              <a:off x="3238500" y="3719481"/>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latin typeface="Times New Roman" pitchFamily="18" charset="0"/>
                  <a:ea typeface="楷体_GB2312" pitchFamily="49" charset="-122"/>
                </a:rPr>
                <a:t>b</a:t>
              </a:r>
            </a:p>
          </p:txBody>
        </p:sp>
        <p:sp>
          <p:nvSpPr>
            <p:cNvPr id="40992" name="Oval 34"/>
            <p:cNvSpPr>
              <a:spLocks noChangeArrowheads="1"/>
            </p:cNvSpPr>
            <p:nvPr/>
          </p:nvSpPr>
          <p:spPr bwMode="auto">
            <a:xfrm>
              <a:off x="3360738" y="1750981"/>
              <a:ext cx="107950" cy="107950"/>
            </a:xfrm>
            <a:prstGeom prst="ellipse">
              <a:avLst/>
            </a:prstGeom>
            <a:solidFill>
              <a:schemeClr val="tx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sz="2800">
                <a:latin typeface="Times New Roman" pitchFamily="18" charset="0"/>
                <a:ea typeface="楷体_GB2312" pitchFamily="49" charset="-122"/>
              </a:endParaRPr>
            </a:p>
          </p:txBody>
        </p:sp>
        <p:sp>
          <p:nvSpPr>
            <p:cNvPr id="40993" name="Oval 35"/>
            <p:cNvSpPr>
              <a:spLocks noChangeArrowheads="1"/>
            </p:cNvSpPr>
            <p:nvPr/>
          </p:nvSpPr>
          <p:spPr bwMode="auto">
            <a:xfrm>
              <a:off x="3360738" y="3673444"/>
              <a:ext cx="107950" cy="107950"/>
            </a:xfrm>
            <a:prstGeom prst="ellipse">
              <a:avLst/>
            </a:prstGeom>
            <a:solidFill>
              <a:schemeClr val="tx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sz="2800">
                <a:latin typeface="Times New Roman" pitchFamily="18" charset="0"/>
                <a:ea typeface="楷体_GB2312" pitchFamily="49" charset="-122"/>
              </a:endParaRPr>
            </a:p>
          </p:txBody>
        </p:sp>
        <p:sp>
          <p:nvSpPr>
            <p:cNvPr id="40994" name="Rectangle 21"/>
            <p:cNvSpPr>
              <a:spLocks noChangeArrowheads="1"/>
            </p:cNvSpPr>
            <p:nvPr/>
          </p:nvSpPr>
          <p:spPr bwMode="auto">
            <a:xfrm rot="5400000">
              <a:off x="4537871" y="2732870"/>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0995" name="Rectangle 21"/>
            <p:cNvSpPr>
              <a:spLocks noChangeArrowheads="1"/>
            </p:cNvSpPr>
            <p:nvPr/>
          </p:nvSpPr>
          <p:spPr bwMode="auto">
            <a:xfrm rot="5400000">
              <a:off x="3202388" y="3213894"/>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0996" name="Rectangle 21"/>
            <p:cNvSpPr>
              <a:spLocks noChangeArrowheads="1"/>
            </p:cNvSpPr>
            <p:nvPr/>
          </p:nvSpPr>
          <p:spPr bwMode="auto">
            <a:xfrm rot="5400000">
              <a:off x="1835909" y="3207539"/>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0-#ppt_w/2"/>
                                          </p:val>
                                        </p:tav>
                                        <p:tav tm="100000">
                                          <p:val>
                                            <p:strVal val="#ppt_x"/>
                                          </p:val>
                                        </p:tav>
                                      </p:tavLst>
                                    </p:anim>
                                    <p:anim calcmode="lin" valueType="num">
                                      <p:cBhvr additive="base">
                                        <p:cTn id="14"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6390"/>
                                        </p:tgtEl>
                                        <p:attrNameLst>
                                          <p:attrName>style.visibility</p:attrName>
                                        </p:attrNameLst>
                                      </p:cBhvr>
                                      <p:to>
                                        <p:strVal val="visible"/>
                                      </p:to>
                                    </p:set>
                                    <p:animEffect transition="in" filter="box(out)">
                                      <p:cBhvr>
                                        <p:cTn id="24" dur="500"/>
                                        <p:tgtEl>
                                          <p:spTgt spid="163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88"/>
                                        </p:tgtEl>
                                        <p:attrNameLst>
                                          <p:attrName>style.visibility</p:attrName>
                                        </p:attrNameLst>
                                      </p:cBhvr>
                                      <p:to>
                                        <p:strVal val="visible"/>
                                      </p:to>
                                    </p:set>
                                    <p:anim calcmode="lin" valueType="num">
                                      <p:cBhvr additive="base">
                                        <p:cTn id="29" dur="500" fill="hold"/>
                                        <p:tgtEl>
                                          <p:spTgt spid="16388"/>
                                        </p:tgtEl>
                                        <p:attrNameLst>
                                          <p:attrName>ppt_x</p:attrName>
                                        </p:attrNameLst>
                                      </p:cBhvr>
                                      <p:tavLst>
                                        <p:tav tm="0">
                                          <p:val>
                                            <p:strVal val="#ppt_x"/>
                                          </p:val>
                                        </p:tav>
                                        <p:tav tm="100000">
                                          <p:val>
                                            <p:strVal val="#ppt_x"/>
                                          </p:val>
                                        </p:tav>
                                      </p:tavLst>
                                    </p:anim>
                                    <p:anim calcmode="lin" valueType="num">
                                      <p:cBhvr additive="base">
                                        <p:cTn id="30"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6421"/>
                                        </p:tgtEl>
                                        <p:attrNameLst>
                                          <p:attrName>style.visibility</p:attrName>
                                        </p:attrNameLst>
                                      </p:cBhvr>
                                      <p:to>
                                        <p:strVal val="visible"/>
                                      </p:to>
                                    </p:set>
                                    <p:animEffect transition="in" filter="box(out)">
                                      <p:cBhvr>
                                        <p:cTn id="35" dur="500"/>
                                        <p:tgtEl>
                                          <p:spTgt spid="164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389"/>
                                        </p:tgtEl>
                                        <p:attrNameLst>
                                          <p:attrName>style.visibility</p:attrName>
                                        </p:attrNameLst>
                                      </p:cBhvr>
                                      <p:to>
                                        <p:strVal val="visible"/>
                                      </p:to>
                                    </p:set>
                                    <p:anim calcmode="lin" valueType="num">
                                      <p:cBhvr additive="base">
                                        <p:cTn id="40" dur="500" fill="hold"/>
                                        <p:tgtEl>
                                          <p:spTgt spid="16389"/>
                                        </p:tgtEl>
                                        <p:attrNameLst>
                                          <p:attrName>ppt_x</p:attrName>
                                        </p:attrNameLst>
                                      </p:cBhvr>
                                      <p:tavLst>
                                        <p:tav tm="0">
                                          <p:val>
                                            <p:strVal val="#ppt_x"/>
                                          </p:val>
                                        </p:tav>
                                        <p:tav tm="100000">
                                          <p:val>
                                            <p:strVal val="#ppt_x"/>
                                          </p:val>
                                        </p:tav>
                                      </p:tavLst>
                                    </p:anim>
                                    <p:anim calcmode="lin" valueType="num">
                                      <p:cBhvr additive="base">
                                        <p:cTn id="41"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6420"/>
                                        </p:tgtEl>
                                        <p:attrNameLst>
                                          <p:attrName>style.visibility</p:attrName>
                                        </p:attrNameLst>
                                      </p:cBhvr>
                                      <p:to>
                                        <p:strVal val="visible"/>
                                      </p:to>
                                    </p:set>
                                    <p:animEffect transition="in" filter="box(out)">
                                      <p:cBhvr>
                                        <p:cTn id="46" dur="500"/>
                                        <p:tgtEl>
                                          <p:spTgt spid="164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392"/>
                                        </p:tgtEl>
                                        <p:attrNameLst>
                                          <p:attrName>style.visibility</p:attrName>
                                        </p:attrNameLst>
                                      </p:cBhvr>
                                      <p:to>
                                        <p:strVal val="visible"/>
                                      </p:to>
                                    </p:set>
                                    <p:anim calcmode="lin" valueType="num">
                                      <p:cBhvr additive="base">
                                        <p:cTn id="51" dur="500" fill="hold"/>
                                        <p:tgtEl>
                                          <p:spTgt spid="16392"/>
                                        </p:tgtEl>
                                        <p:attrNameLst>
                                          <p:attrName>ppt_x</p:attrName>
                                        </p:attrNameLst>
                                      </p:cBhvr>
                                      <p:tavLst>
                                        <p:tav tm="0">
                                          <p:val>
                                            <p:strVal val="#ppt_x"/>
                                          </p:val>
                                        </p:tav>
                                        <p:tav tm="100000">
                                          <p:val>
                                            <p:strVal val="#ppt_x"/>
                                          </p:val>
                                        </p:tav>
                                      </p:tavLst>
                                    </p:anim>
                                    <p:anim calcmode="lin" valueType="num">
                                      <p:cBhvr additive="base">
                                        <p:cTn id="52"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0" grpId="0" autoUpdateAnimBg="0"/>
      <p:bldP spid="16392" grpId="0" autoUpdateAnimBg="0"/>
      <p:bldP spid="16420" grpId="0" autoUpdateAnimBg="0"/>
      <p:bldP spid="16421" grpId="0" autoUpdateAnimBg="0"/>
      <p:bldP spid="3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Text Box 22"/>
          <p:cNvSpPr txBox="1">
            <a:spLocks noChangeArrowheads="1"/>
          </p:cNvSpPr>
          <p:nvPr/>
        </p:nvSpPr>
        <p:spPr bwMode="auto">
          <a:xfrm>
            <a:off x="468313" y="3862388"/>
            <a:ext cx="4679950"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rgbClr val="000000"/>
                </a:solidFill>
                <a:latin typeface="Times New Roman" pitchFamily="18" charset="0"/>
                <a:ea typeface="楷体_GB2312" pitchFamily="49" charset="-122"/>
              </a:rPr>
              <a:t>参考书目：</a:t>
            </a:r>
          </a:p>
        </p:txBody>
      </p:sp>
      <p:sp>
        <p:nvSpPr>
          <p:cNvPr id="69640" name="Rectangle 8"/>
          <p:cNvSpPr>
            <a:spLocks noChangeArrowheads="1"/>
          </p:cNvSpPr>
          <p:nvPr/>
        </p:nvSpPr>
        <p:spPr bwMode="auto">
          <a:xfrm>
            <a:off x="576263" y="4581525"/>
            <a:ext cx="802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solidFill>
                  <a:schemeClr val="tx1"/>
                </a:solidFill>
                <a:latin typeface="Times New Roman" pitchFamily="18" charset="0"/>
                <a:ea typeface="楷体_GB2312" pitchFamily="49" charset="-122"/>
              </a:rPr>
              <a:t>《</a:t>
            </a:r>
            <a:r>
              <a:rPr kumimoji="0" lang="zh-CN" altLang="en-US" b="1">
                <a:solidFill>
                  <a:schemeClr val="tx1"/>
                </a:solidFill>
                <a:latin typeface="Times New Roman" pitchFamily="18" charset="0"/>
                <a:ea typeface="楷体_GB2312" pitchFamily="49" charset="-122"/>
              </a:rPr>
              <a:t>电路</a:t>
            </a:r>
            <a:r>
              <a:rPr kumimoji="0" lang="en-US" altLang="zh-CN" b="1">
                <a:solidFill>
                  <a:schemeClr val="tx1"/>
                </a:solidFill>
                <a:latin typeface="Times New Roman" pitchFamily="18" charset="0"/>
                <a:ea typeface="楷体_GB2312" pitchFamily="49" charset="-122"/>
              </a:rPr>
              <a:t>》</a:t>
            </a:r>
            <a:r>
              <a:rPr kumimoji="0" lang="zh-CN" altLang="en-US" b="1">
                <a:solidFill>
                  <a:schemeClr val="tx1"/>
                </a:solidFill>
                <a:latin typeface="Times New Roman" pitchFamily="18" charset="0"/>
                <a:ea typeface="楷体_GB2312" pitchFamily="49" charset="-122"/>
              </a:rPr>
              <a:t>邱关源主编  高等教育出版社</a:t>
            </a:r>
          </a:p>
        </p:txBody>
      </p:sp>
      <p:sp>
        <p:nvSpPr>
          <p:cNvPr id="69641" name="Rectangle 9"/>
          <p:cNvSpPr>
            <a:spLocks noChangeArrowheads="1"/>
          </p:cNvSpPr>
          <p:nvPr/>
        </p:nvSpPr>
        <p:spPr bwMode="auto">
          <a:xfrm>
            <a:off x="576263" y="5229225"/>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solidFill>
                  <a:schemeClr val="tx1"/>
                </a:solidFill>
                <a:latin typeface="Times New Roman" pitchFamily="18" charset="0"/>
                <a:ea typeface="楷体_GB2312" pitchFamily="49" charset="-122"/>
              </a:rPr>
              <a:t>《</a:t>
            </a:r>
            <a:r>
              <a:rPr kumimoji="0" lang="zh-CN" altLang="en-US" b="1">
                <a:solidFill>
                  <a:schemeClr val="tx1"/>
                </a:solidFill>
                <a:latin typeface="Times New Roman" pitchFamily="18" charset="0"/>
                <a:ea typeface="楷体_GB2312" pitchFamily="49" charset="-122"/>
              </a:rPr>
              <a:t>电路理论学习指导书</a:t>
            </a:r>
            <a:r>
              <a:rPr kumimoji="0" lang="en-US" altLang="zh-CN" b="1">
                <a:solidFill>
                  <a:schemeClr val="tx1"/>
                </a:solidFill>
                <a:latin typeface="Times New Roman" pitchFamily="18" charset="0"/>
                <a:ea typeface="楷体_GB2312" pitchFamily="49" charset="-122"/>
              </a:rPr>
              <a:t>》</a:t>
            </a:r>
            <a:r>
              <a:rPr kumimoji="0" lang="zh-CN" altLang="en-US" b="1">
                <a:solidFill>
                  <a:schemeClr val="tx1"/>
                </a:solidFill>
                <a:latin typeface="Times New Roman" pitchFamily="18" charset="0"/>
                <a:ea typeface="楷体_GB2312" pitchFamily="49" charset="-122"/>
              </a:rPr>
              <a:t>黄冠斌主编  华中科技大学出版社</a:t>
            </a:r>
          </a:p>
        </p:txBody>
      </p:sp>
      <p:sp>
        <p:nvSpPr>
          <p:cNvPr id="69642" name="Rectangle 10"/>
          <p:cNvSpPr>
            <a:spLocks noChangeArrowheads="1"/>
          </p:cNvSpPr>
          <p:nvPr/>
        </p:nvSpPr>
        <p:spPr bwMode="auto">
          <a:xfrm>
            <a:off x="431800" y="946150"/>
            <a:ext cx="467995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1">
                <a:solidFill>
                  <a:schemeClr val="tx1"/>
                </a:solidFill>
                <a:latin typeface="Times New Roman" pitchFamily="18" charset="0"/>
                <a:ea typeface="楷体_GB2312" pitchFamily="49" charset="-122"/>
              </a:rPr>
              <a:t>教学内容的安排</a:t>
            </a:r>
            <a:r>
              <a:rPr kumimoji="0" lang="en-US" altLang="zh-CN" b="1">
                <a:solidFill>
                  <a:schemeClr val="tx1"/>
                </a:solidFill>
                <a:latin typeface="Times New Roman" pitchFamily="18" charset="0"/>
                <a:ea typeface="楷体_GB2312" pitchFamily="49" charset="-122"/>
              </a:rPr>
              <a:t>(</a:t>
            </a:r>
            <a:r>
              <a:rPr kumimoji="0" lang="zh-CN" altLang="en-US" b="1">
                <a:solidFill>
                  <a:schemeClr val="tx1"/>
                </a:solidFill>
                <a:latin typeface="Times New Roman" pitchFamily="18" charset="0"/>
                <a:ea typeface="楷体_GB2312" pitchFamily="49" charset="-122"/>
              </a:rPr>
              <a:t>三大部分</a:t>
            </a:r>
            <a:r>
              <a:rPr kumimoji="0" lang="en-US" altLang="zh-CN" b="1">
                <a:solidFill>
                  <a:schemeClr val="tx1"/>
                </a:solidFill>
                <a:latin typeface="Times New Roman" pitchFamily="18" charset="0"/>
                <a:ea typeface="楷体_GB2312" pitchFamily="49" charset="-122"/>
              </a:rPr>
              <a:t>)</a:t>
            </a:r>
            <a:r>
              <a:rPr kumimoji="0" lang="en-US" altLang="zh-CN" b="1">
                <a:latin typeface="Times New Roman" pitchFamily="18" charset="0"/>
                <a:ea typeface="楷体_GB2312" pitchFamily="49" charset="-122"/>
              </a:rPr>
              <a:t> </a:t>
            </a:r>
            <a:r>
              <a:rPr kumimoji="0" lang="zh-CN" altLang="en-US" b="1">
                <a:solidFill>
                  <a:schemeClr val="tx1"/>
                </a:solidFill>
                <a:latin typeface="Times New Roman" pitchFamily="18" charset="0"/>
                <a:ea typeface="楷体_GB2312" pitchFamily="49" charset="-122"/>
              </a:rPr>
              <a:t>：</a:t>
            </a:r>
          </a:p>
        </p:txBody>
      </p:sp>
      <p:sp>
        <p:nvSpPr>
          <p:cNvPr id="69643" name="Rectangle 11"/>
          <p:cNvSpPr>
            <a:spLocks noChangeArrowheads="1"/>
          </p:cNvSpPr>
          <p:nvPr/>
        </p:nvSpPr>
        <p:spPr bwMode="auto">
          <a:xfrm>
            <a:off x="684213" y="164147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solidFill>
                  <a:schemeClr val="tx1"/>
                </a:solidFill>
                <a:latin typeface="Times New Roman" pitchFamily="18" charset="0"/>
                <a:ea typeface="楷体_GB2312" pitchFamily="49" charset="-122"/>
              </a:rPr>
              <a:t>(1).  </a:t>
            </a:r>
            <a:r>
              <a:rPr kumimoji="0" lang="zh-CN" altLang="en-US" b="1">
                <a:solidFill>
                  <a:schemeClr val="tx1"/>
                </a:solidFill>
                <a:latin typeface="Times New Roman" pitchFamily="18" charset="0"/>
                <a:ea typeface="楷体_GB2312" pitchFamily="49" charset="-122"/>
              </a:rPr>
              <a:t>电阻性电路分析：</a:t>
            </a:r>
            <a:r>
              <a:rPr kumimoji="0" lang="en-US" altLang="zh-CN" b="1">
                <a:solidFill>
                  <a:schemeClr val="tx1"/>
                </a:solidFill>
                <a:latin typeface="Times New Roman" pitchFamily="18" charset="0"/>
                <a:ea typeface="楷体_GB2312" pitchFamily="49" charset="-122"/>
              </a:rPr>
              <a:t>Chapter1-4</a:t>
            </a:r>
          </a:p>
        </p:txBody>
      </p:sp>
      <p:sp>
        <p:nvSpPr>
          <p:cNvPr id="69644" name="Rectangle 12"/>
          <p:cNvSpPr>
            <a:spLocks noChangeArrowheads="1"/>
          </p:cNvSpPr>
          <p:nvPr/>
        </p:nvSpPr>
        <p:spPr bwMode="auto">
          <a:xfrm>
            <a:off x="684213" y="2827784"/>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dirty="0" smtClean="0">
                <a:solidFill>
                  <a:schemeClr val="tx1"/>
                </a:solidFill>
                <a:latin typeface="Times New Roman" pitchFamily="18" charset="0"/>
                <a:ea typeface="楷体_GB2312" pitchFamily="49" charset="-122"/>
              </a:rPr>
              <a:t>(3).  </a:t>
            </a:r>
            <a:r>
              <a:rPr kumimoji="0" lang="zh-CN" altLang="en-US" b="1" dirty="0">
                <a:solidFill>
                  <a:schemeClr val="tx1"/>
                </a:solidFill>
                <a:latin typeface="Times New Roman" pitchFamily="18" charset="0"/>
                <a:ea typeface="楷体_GB2312" pitchFamily="49" charset="-122"/>
              </a:rPr>
              <a:t>动态电路分析：</a:t>
            </a:r>
            <a:r>
              <a:rPr kumimoji="0" lang="en-US" altLang="zh-CN" b="1" dirty="0" smtClean="0">
                <a:solidFill>
                  <a:schemeClr val="tx1"/>
                </a:solidFill>
                <a:latin typeface="Times New Roman" pitchFamily="18" charset="0"/>
                <a:ea typeface="楷体_GB2312" pitchFamily="49" charset="-122"/>
              </a:rPr>
              <a:t>Chapter12</a:t>
            </a:r>
            <a:endParaRPr kumimoji="0" lang="en-US" altLang="zh-CN" b="1" dirty="0">
              <a:solidFill>
                <a:schemeClr val="tx1"/>
              </a:solidFill>
              <a:latin typeface="Times New Roman" pitchFamily="18" charset="0"/>
              <a:ea typeface="楷体_GB2312" pitchFamily="49" charset="-122"/>
            </a:endParaRPr>
          </a:p>
        </p:txBody>
      </p:sp>
      <p:sp>
        <p:nvSpPr>
          <p:cNvPr id="69645" name="Rectangle 13"/>
          <p:cNvSpPr>
            <a:spLocks noChangeArrowheads="1"/>
          </p:cNvSpPr>
          <p:nvPr/>
        </p:nvSpPr>
        <p:spPr bwMode="auto">
          <a:xfrm>
            <a:off x="684213" y="2240868"/>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dirty="0" smtClean="0">
                <a:solidFill>
                  <a:schemeClr val="tx1"/>
                </a:solidFill>
                <a:latin typeface="Times New Roman" pitchFamily="18" charset="0"/>
                <a:ea typeface="楷体_GB2312" pitchFamily="49" charset="-122"/>
              </a:rPr>
              <a:t>(2).  </a:t>
            </a:r>
            <a:r>
              <a:rPr kumimoji="0" lang="zh-CN" altLang="en-US" b="1" dirty="0">
                <a:solidFill>
                  <a:schemeClr val="tx1"/>
                </a:solidFill>
                <a:latin typeface="Times New Roman" pitchFamily="18" charset="0"/>
                <a:ea typeface="楷体_GB2312" pitchFamily="49" charset="-122"/>
              </a:rPr>
              <a:t>正弦稳态电路分析：</a:t>
            </a:r>
            <a:r>
              <a:rPr kumimoji="0" lang="en-US" altLang="zh-CN" b="1" dirty="0" smtClean="0">
                <a:solidFill>
                  <a:schemeClr val="tx1"/>
                </a:solidFill>
                <a:latin typeface="Times New Roman" pitchFamily="18" charset="0"/>
                <a:ea typeface="楷体_GB2312" pitchFamily="49" charset="-122"/>
              </a:rPr>
              <a:t>Chapter6-11</a:t>
            </a:r>
            <a:endParaRPr kumimoji="0" lang="en-US" altLang="zh-CN" b="1" dirty="0">
              <a:solidFill>
                <a:schemeClr val="tx1"/>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wipe(left)">
                                      <p:cBhvr>
                                        <p:cTn id="7" dur="500"/>
                                        <p:tgtEl>
                                          <p:spTgt spid="69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43"/>
                                        </p:tgtEl>
                                        <p:attrNameLst>
                                          <p:attrName>style.visibility</p:attrName>
                                        </p:attrNameLst>
                                      </p:cBhvr>
                                      <p:to>
                                        <p:strVal val="visible"/>
                                      </p:to>
                                    </p:set>
                                    <p:animEffect transition="in" filter="wipe(left)">
                                      <p:cBhvr>
                                        <p:cTn id="12" dur="500"/>
                                        <p:tgtEl>
                                          <p:spTgt spid="696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9644"/>
                                        </p:tgtEl>
                                        <p:attrNameLst>
                                          <p:attrName>style.visibility</p:attrName>
                                        </p:attrNameLst>
                                      </p:cBhvr>
                                      <p:to>
                                        <p:strVal val="visible"/>
                                      </p:to>
                                    </p:set>
                                    <p:animEffect transition="in" filter="wipe(left)">
                                      <p:cBhvr>
                                        <p:cTn id="15" dur="500"/>
                                        <p:tgtEl>
                                          <p:spTgt spid="6964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9645"/>
                                        </p:tgtEl>
                                        <p:attrNameLst>
                                          <p:attrName>style.visibility</p:attrName>
                                        </p:attrNameLst>
                                      </p:cBhvr>
                                      <p:to>
                                        <p:strVal val="visible"/>
                                      </p:to>
                                    </p:set>
                                    <p:animEffect transition="in" filter="wipe(left)">
                                      <p:cBhvr>
                                        <p:cTn id="18" dur="500"/>
                                        <p:tgtEl>
                                          <p:spTgt spid="696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wipe(left)">
                                      <p:cBhvr>
                                        <p:cTn id="23" dur="500"/>
                                        <p:tgtEl>
                                          <p:spTgt spid="309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9640"/>
                                        </p:tgtEl>
                                        <p:attrNameLst>
                                          <p:attrName>style.visibility</p:attrName>
                                        </p:attrNameLst>
                                      </p:cBhvr>
                                      <p:to>
                                        <p:strVal val="visible"/>
                                      </p:to>
                                    </p:set>
                                    <p:animEffect transition="in" filter="wipe(left)">
                                      <p:cBhvr>
                                        <p:cTn id="26" dur="500"/>
                                        <p:tgtEl>
                                          <p:spTgt spid="696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9641"/>
                                        </p:tgtEl>
                                        <p:attrNameLst>
                                          <p:attrName>style.visibility</p:attrName>
                                        </p:attrNameLst>
                                      </p:cBhvr>
                                      <p:to>
                                        <p:strVal val="visible"/>
                                      </p:to>
                                    </p:set>
                                    <p:animEffect transition="in" filter="wipe(left)">
                                      <p:cBhvr>
                                        <p:cTn id="29" dur="500"/>
                                        <p:tgtEl>
                                          <p:spTgt spid="6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4" grpId="0" animBg="1"/>
      <p:bldP spid="69640" grpId="0"/>
      <p:bldP spid="69641" grpId="0"/>
      <p:bldP spid="69642" grpId="0" animBg="1"/>
      <p:bldP spid="69643" grpId="0"/>
      <p:bldP spid="69644" grpId="0"/>
      <p:bldP spid="696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8" name="Text Box 58"/>
          <p:cNvSpPr txBox="1">
            <a:spLocks noChangeArrowheads="1"/>
          </p:cNvSpPr>
          <p:nvPr/>
        </p:nvSpPr>
        <p:spPr bwMode="auto">
          <a:xfrm>
            <a:off x="1274763" y="6183313"/>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latin typeface="Times New Roman" pitchFamily="18" charset="0"/>
                <a:ea typeface="楷体_GB2312" pitchFamily="49" charset="-122"/>
                <a:sym typeface="Symbol" pitchFamily="18" charset="2"/>
              </a:rPr>
              <a:t>物理基础</a:t>
            </a:r>
            <a:r>
              <a:rPr lang="en-US" altLang="zh-CN" b="1">
                <a:latin typeface="Times New Roman" pitchFamily="18" charset="0"/>
                <a:ea typeface="楷体_GB2312" pitchFamily="49" charset="-122"/>
                <a:sym typeface="Symbol" pitchFamily="18" charset="2"/>
              </a:rPr>
              <a:t>:</a:t>
            </a:r>
            <a:r>
              <a:rPr lang="zh-CN" altLang="en-US" b="1">
                <a:latin typeface="Times New Roman" pitchFamily="18" charset="0"/>
                <a:ea typeface="楷体_GB2312" pitchFamily="49" charset="-122"/>
                <a:sym typeface="Symbol" pitchFamily="18" charset="2"/>
              </a:rPr>
              <a:t>电荷恒定，电流连续性。</a:t>
            </a:r>
          </a:p>
        </p:txBody>
      </p:sp>
      <p:graphicFrame>
        <p:nvGraphicFramePr>
          <p:cNvPr id="41032" name="Object 72"/>
          <p:cNvGraphicFramePr>
            <a:graphicFrameLocks noChangeAspect="1"/>
          </p:cNvGraphicFramePr>
          <p:nvPr/>
        </p:nvGraphicFramePr>
        <p:xfrm>
          <a:off x="4170363" y="2801938"/>
          <a:ext cx="1168400" cy="442912"/>
        </p:xfrm>
        <a:graphic>
          <a:graphicData uri="http://schemas.openxmlformats.org/presentationml/2006/ole">
            <mc:AlternateContent xmlns:mc="http://schemas.openxmlformats.org/markup-compatibility/2006">
              <mc:Choice xmlns:v="urn:schemas-microsoft-com:vml" Requires="v">
                <p:oleObj spid="_x0000_s42001" name="Equation" r:id="rId3" imgW="1167893" imgH="444307" progId="Equation.DSMT4">
                  <p:embed/>
                </p:oleObj>
              </mc:Choice>
              <mc:Fallback>
                <p:oleObj name="Equation" r:id="rId3" imgW="1167893" imgH="444307" progId="Equation.DSMT4">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363" y="2801938"/>
                        <a:ext cx="1168400" cy="44291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33" name="Text Box 73"/>
          <p:cNvSpPr txBox="1">
            <a:spLocks noChangeArrowheads="1"/>
          </p:cNvSpPr>
          <p:nvPr/>
        </p:nvSpPr>
        <p:spPr bwMode="auto">
          <a:xfrm>
            <a:off x="3768725" y="3536950"/>
            <a:ext cx="508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sym typeface="Symbol" pitchFamily="18" charset="2"/>
              </a:rPr>
              <a:t>令流出为“</a:t>
            </a:r>
            <a:r>
              <a:rPr lang="en-US" altLang="zh-CN" b="1">
                <a:solidFill>
                  <a:schemeClr val="tx2"/>
                </a:solidFill>
                <a:latin typeface="Times New Roman" pitchFamily="18" charset="0"/>
                <a:ea typeface="楷体_GB2312" pitchFamily="49" charset="-122"/>
                <a:sym typeface="Symbol" pitchFamily="18" charset="2"/>
              </a:rPr>
              <a:t>+”(</a:t>
            </a:r>
            <a:r>
              <a:rPr lang="zh-CN" altLang="en-US" b="1">
                <a:solidFill>
                  <a:schemeClr val="tx2"/>
                </a:solidFill>
                <a:latin typeface="Times New Roman" pitchFamily="18" charset="0"/>
                <a:ea typeface="楷体_GB2312" pitchFamily="49" charset="-122"/>
                <a:sym typeface="Symbol" pitchFamily="18" charset="2"/>
              </a:rPr>
              <a:t>支路电流背离节点</a:t>
            </a:r>
            <a:r>
              <a:rPr lang="en-US" altLang="zh-CN" b="1">
                <a:solidFill>
                  <a:schemeClr val="tx2"/>
                </a:solidFill>
                <a:latin typeface="Times New Roman" pitchFamily="18" charset="0"/>
                <a:ea typeface="楷体_GB2312" pitchFamily="49" charset="-122"/>
                <a:sym typeface="Symbol" pitchFamily="18" charset="2"/>
              </a:rPr>
              <a:t>)</a:t>
            </a:r>
          </a:p>
        </p:txBody>
      </p:sp>
      <p:sp>
        <p:nvSpPr>
          <p:cNvPr id="41034" name="Text Box 74"/>
          <p:cNvSpPr txBox="1">
            <a:spLocks noChangeArrowheads="1"/>
          </p:cNvSpPr>
          <p:nvPr/>
        </p:nvSpPr>
        <p:spPr bwMode="auto">
          <a:xfrm>
            <a:off x="4381500" y="4086225"/>
            <a:ext cx="322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4</a:t>
            </a:r>
            <a:r>
              <a:rPr lang="en-US" altLang="zh-CN" b="1" i="1">
                <a:solidFill>
                  <a:schemeClr val="tx2"/>
                </a:solidFill>
                <a:latin typeface="Times New Roman" pitchFamily="18" charset="0"/>
                <a:ea typeface="楷体_GB2312" pitchFamily="49" charset="-122"/>
                <a:sym typeface="Symbol" pitchFamily="18" charset="2"/>
              </a:rPr>
              <a:t>=</a:t>
            </a:r>
            <a:r>
              <a:rPr lang="en-US" altLang="zh-CN" b="1">
                <a:solidFill>
                  <a:schemeClr val="tx2"/>
                </a:solidFill>
                <a:latin typeface="Times New Roman" pitchFamily="18" charset="0"/>
                <a:ea typeface="楷体_GB2312" pitchFamily="49" charset="-122"/>
                <a:sym typeface="Symbol" pitchFamily="18" charset="2"/>
              </a:rPr>
              <a:t>0</a:t>
            </a:r>
            <a:endParaRPr lang="en-US" altLang="zh-CN" b="1" i="1">
              <a:solidFill>
                <a:schemeClr val="tx2"/>
              </a:solidFill>
              <a:latin typeface="Times New Roman" pitchFamily="18" charset="0"/>
              <a:ea typeface="楷体_GB2312" pitchFamily="49" charset="-122"/>
              <a:sym typeface="Symbol" pitchFamily="18" charset="2"/>
            </a:endParaRPr>
          </a:p>
        </p:txBody>
      </p:sp>
      <p:graphicFrame>
        <p:nvGraphicFramePr>
          <p:cNvPr id="41035" name="Object 75"/>
          <p:cNvGraphicFramePr>
            <a:graphicFrameLocks noChangeAspect="1"/>
          </p:cNvGraphicFramePr>
          <p:nvPr/>
        </p:nvGraphicFramePr>
        <p:xfrm>
          <a:off x="4937125" y="5253038"/>
          <a:ext cx="1917700" cy="469900"/>
        </p:xfrm>
        <a:graphic>
          <a:graphicData uri="http://schemas.openxmlformats.org/presentationml/2006/ole">
            <mc:AlternateContent xmlns:mc="http://schemas.openxmlformats.org/markup-compatibility/2006">
              <mc:Choice xmlns:v="urn:schemas-microsoft-com:vml" Requires="v">
                <p:oleObj spid="_x0000_s42002" name="公式" r:id="rId5" imgW="1917700" imgH="469900" progId="Equation.3">
                  <p:embed/>
                </p:oleObj>
              </mc:Choice>
              <mc:Fallback>
                <p:oleObj name="公式" r:id="rId5" imgW="1917700" imgH="469900" progId="Equation.3">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25" y="5253038"/>
                        <a:ext cx="1917700" cy="4699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59" name="Object 99"/>
          <p:cNvGraphicFramePr>
            <a:graphicFrameLocks noChangeAspect="1"/>
          </p:cNvGraphicFramePr>
          <p:nvPr/>
        </p:nvGraphicFramePr>
        <p:xfrm>
          <a:off x="863600" y="2987675"/>
          <a:ext cx="2870200" cy="2922588"/>
        </p:xfrm>
        <a:graphic>
          <a:graphicData uri="http://schemas.openxmlformats.org/presentationml/2006/ole">
            <mc:AlternateContent xmlns:mc="http://schemas.openxmlformats.org/markup-compatibility/2006">
              <mc:Choice xmlns:v="urn:schemas-microsoft-com:vml" Requires="v">
                <p:oleObj spid="_x0000_s42003" name="Visio" r:id="rId7" imgW="1972800" imgH="2008800" progId="Visio.Drawing.11">
                  <p:embed/>
                </p:oleObj>
              </mc:Choice>
              <mc:Fallback>
                <p:oleObj name="Visio" r:id="rId7" imgW="1972800" imgH="2008800" progId="Visio.Drawing.11">
                  <p:embed/>
                  <p:pic>
                    <p:nvPicPr>
                      <p:cNvPr id="0" name="Object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2987675"/>
                        <a:ext cx="2870200" cy="292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3"/>
          <p:cNvSpPr txBox="1">
            <a:spLocks noChangeArrowheads="1"/>
          </p:cNvSpPr>
          <p:nvPr/>
        </p:nvSpPr>
        <p:spPr bwMode="auto">
          <a:xfrm>
            <a:off x="373063" y="657225"/>
            <a:ext cx="82375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r>
              <a:rPr lang="zh-CN" altLang="en-US" sz="3200" b="1">
                <a:solidFill>
                  <a:schemeClr val="tx2"/>
                </a:solidFill>
                <a:latin typeface="Times New Roman" pitchFamily="18" charset="0"/>
                <a:ea typeface="楷体_GB2312" pitchFamily="49" charset="-122"/>
              </a:rPr>
              <a:t>二、基尔霍夫电流定律</a:t>
            </a:r>
            <a:r>
              <a:rPr lang="en-US" altLang="zh-CN" sz="3200" b="1">
                <a:solidFill>
                  <a:schemeClr val="tx2"/>
                </a:solidFill>
                <a:latin typeface="Times New Roman" pitchFamily="18" charset="0"/>
                <a:ea typeface="楷体_GB2312" pitchFamily="49" charset="-122"/>
              </a:rPr>
              <a:t>) (</a:t>
            </a:r>
            <a:r>
              <a:rPr lang="en-US" altLang="zh-CN" sz="3200" b="1">
                <a:latin typeface="Times New Roman" pitchFamily="18" charset="0"/>
                <a:ea typeface="楷体_GB2312" pitchFamily="49" charset="-122"/>
              </a:rPr>
              <a:t>KCL</a:t>
            </a:r>
            <a:r>
              <a:rPr lang="en-US" altLang="zh-CN" sz="3200" b="1">
                <a:solidFill>
                  <a:schemeClr val="tx2"/>
                </a:solidFill>
                <a:latin typeface="Times New Roman" pitchFamily="18" charset="0"/>
                <a:ea typeface="楷体_GB2312" pitchFamily="49" charset="-122"/>
              </a:rPr>
              <a:t>)</a:t>
            </a:r>
          </a:p>
          <a:p>
            <a:pPr algn="just"/>
            <a:r>
              <a:rPr lang="en-US" altLang="zh-CN" sz="3200" b="1">
                <a:solidFill>
                  <a:schemeClr val="tx2"/>
                </a:solidFill>
                <a:latin typeface="Times New Roman" pitchFamily="18" charset="0"/>
                <a:ea typeface="楷体_GB2312" pitchFamily="49" charset="-122"/>
              </a:rPr>
              <a:t>(Kirchhoff’s Current Law)</a:t>
            </a:r>
            <a:r>
              <a:rPr lang="zh-CN" altLang="en-US" sz="3200" b="1">
                <a:solidFill>
                  <a:schemeClr val="tx2"/>
                </a:solidFill>
                <a:latin typeface="Times New Roman" pitchFamily="18" charset="0"/>
                <a:ea typeface="楷体_GB2312" pitchFamily="49" charset="-122"/>
                <a:sym typeface="Symbol" pitchFamily="18" charset="2"/>
              </a:rPr>
              <a:t>：</a:t>
            </a:r>
            <a:endParaRPr lang="en-US" altLang="zh-CN" sz="3200" b="1">
              <a:solidFill>
                <a:schemeClr val="tx2"/>
              </a:solidFill>
              <a:latin typeface="Times New Roman" pitchFamily="18" charset="0"/>
              <a:ea typeface="楷体_GB2312" pitchFamily="49" charset="-122"/>
              <a:sym typeface="Symbol" pitchFamily="18" charset="2"/>
            </a:endParaRPr>
          </a:p>
        </p:txBody>
      </p:sp>
      <p:sp>
        <p:nvSpPr>
          <p:cNvPr id="12" name="TextBox 11"/>
          <p:cNvSpPr txBox="1">
            <a:spLocks noChangeArrowheads="1"/>
          </p:cNvSpPr>
          <p:nvPr/>
        </p:nvSpPr>
        <p:spPr bwMode="auto">
          <a:xfrm>
            <a:off x="446088" y="1793875"/>
            <a:ext cx="8251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        在任何集总参数电路中，在任一时刻，流出</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流入</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任一节点的各支路电流的代数和为零。 即：</a:t>
            </a:r>
          </a:p>
        </p:txBody>
      </p:sp>
      <p:sp>
        <p:nvSpPr>
          <p:cNvPr id="13" name="Text Box 74"/>
          <p:cNvSpPr txBox="1">
            <a:spLocks noChangeArrowheads="1"/>
          </p:cNvSpPr>
          <p:nvPr/>
        </p:nvSpPr>
        <p:spPr bwMode="auto">
          <a:xfrm>
            <a:off x="4352925" y="4560888"/>
            <a:ext cx="343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4</a:t>
            </a:r>
            <a:endParaRPr lang="en-US" altLang="zh-CN" b="1" i="1">
              <a:solidFill>
                <a:schemeClr val="tx2"/>
              </a:solidFill>
              <a:latin typeface="Times New Roman" pitchFamily="18" charset="0"/>
              <a:ea typeface="楷体_GB2312"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41032"/>
                                        </p:tgtEl>
                                        <p:attrNameLst>
                                          <p:attrName>style.visibility</p:attrName>
                                        </p:attrNameLst>
                                      </p:cBhvr>
                                      <p:to>
                                        <p:strVal val="visible"/>
                                      </p:to>
                                    </p:set>
                                    <p:animEffect transition="in" filter="dissolve">
                                      <p:cBhvr>
                                        <p:cTn id="17" dur="500"/>
                                        <p:tgtEl>
                                          <p:spTgt spid="410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41059"/>
                                        </p:tgtEl>
                                        <p:attrNameLst>
                                          <p:attrName>style.visibility</p:attrName>
                                        </p:attrNameLst>
                                      </p:cBhvr>
                                      <p:to>
                                        <p:strVal val="visible"/>
                                      </p:to>
                                    </p:set>
                                    <p:anim calcmode="lin" valueType="num">
                                      <p:cBhvr additive="base">
                                        <p:cTn id="22" dur="500" fill="hold"/>
                                        <p:tgtEl>
                                          <p:spTgt spid="41059"/>
                                        </p:tgtEl>
                                        <p:attrNameLst>
                                          <p:attrName>ppt_x</p:attrName>
                                        </p:attrNameLst>
                                      </p:cBhvr>
                                      <p:tavLst>
                                        <p:tav tm="0">
                                          <p:val>
                                            <p:strVal val="0-#ppt_w/2"/>
                                          </p:val>
                                        </p:tav>
                                        <p:tav tm="100000">
                                          <p:val>
                                            <p:strVal val="#ppt_x"/>
                                          </p:val>
                                        </p:tav>
                                      </p:tavLst>
                                    </p:anim>
                                    <p:anim calcmode="lin" valueType="num">
                                      <p:cBhvr additive="base">
                                        <p:cTn id="23" dur="500" fill="hold"/>
                                        <p:tgtEl>
                                          <p:spTgt spid="4105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1033"/>
                                        </p:tgtEl>
                                        <p:attrNameLst>
                                          <p:attrName>style.visibility</p:attrName>
                                        </p:attrNameLst>
                                      </p:cBhvr>
                                      <p:to>
                                        <p:strVal val="visible"/>
                                      </p:to>
                                    </p:set>
                                    <p:animEffect transition="in" filter="dissolve">
                                      <p:cBhvr>
                                        <p:cTn id="28" dur="500"/>
                                        <p:tgtEl>
                                          <p:spTgt spid="410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1034"/>
                                        </p:tgtEl>
                                        <p:attrNameLst>
                                          <p:attrName>style.visibility</p:attrName>
                                        </p:attrNameLst>
                                      </p:cBhvr>
                                      <p:to>
                                        <p:strVal val="visible"/>
                                      </p:to>
                                    </p:set>
                                    <p:anim calcmode="lin" valueType="num">
                                      <p:cBhvr additive="base">
                                        <p:cTn id="33" dur="500" fill="hold"/>
                                        <p:tgtEl>
                                          <p:spTgt spid="41034"/>
                                        </p:tgtEl>
                                        <p:attrNameLst>
                                          <p:attrName>ppt_x</p:attrName>
                                        </p:attrNameLst>
                                      </p:cBhvr>
                                      <p:tavLst>
                                        <p:tav tm="0">
                                          <p:val>
                                            <p:strVal val="0-#ppt_w/2"/>
                                          </p:val>
                                        </p:tav>
                                        <p:tav tm="100000">
                                          <p:val>
                                            <p:strVal val="#ppt_x"/>
                                          </p:val>
                                        </p:tav>
                                      </p:tavLst>
                                    </p:anim>
                                    <p:anim calcmode="lin" valueType="num">
                                      <p:cBhvr additive="base">
                                        <p:cTn id="34" dur="500" fill="hold"/>
                                        <p:tgtEl>
                                          <p:spTgt spid="4103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1035"/>
                                        </p:tgtEl>
                                        <p:attrNameLst>
                                          <p:attrName>style.visibility</p:attrName>
                                        </p:attrNameLst>
                                      </p:cBhvr>
                                      <p:to>
                                        <p:strVal val="visible"/>
                                      </p:to>
                                    </p:set>
                                    <p:animEffect transition="in" filter="dissolve">
                                      <p:cBhvr>
                                        <p:cTn id="45" dur="500"/>
                                        <p:tgtEl>
                                          <p:spTgt spid="410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41018"/>
                                        </p:tgtEl>
                                        <p:attrNameLst>
                                          <p:attrName>style.visibility</p:attrName>
                                        </p:attrNameLst>
                                      </p:cBhvr>
                                      <p:to>
                                        <p:strVal val="visible"/>
                                      </p:to>
                                    </p:set>
                                    <p:anim calcmode="lin" valueType="num">
                                      <p:cBhvr additive="base">
                                        <p:cTn id="50" dur="500" fill="hold"/>
                                        <p:tgtEl>
                                          <p:spTgt spid="41018"/>
                                        </p:tgtEl>
                                        <p:attrNameLst>
                                          <p:attrName>ppt_x</p:attrName>
                                        </p:attrNameLst>
                                      </p:cBhvr>
                                      <p:tavLst>
                                        <p:tav tm="0">
                                          <p:val>
                                            <p:strVal val="0-#ppt_w/2"/>
                                          </p:val>
                                        </p:tav>
                                        <p:tav tm="100000">
                                          <p:val>
                                            <p:strVal val="#ppt_x"/>
                                          </p:val>
                                        </p:tav>
                                      </p:tavLst>
                                    </p:anim>
                                    <p:anim calcmode="lin" valueType="num">
                                      <p:cBhvr additive="base">
                                        <p:cTn id="51" dur="500" fill="hold"/>
                                        <p:tgtEl>
                                          <p:spTgt spid="410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8" grpId="0" autoUpdateAnimBg="0"/>
      <p:bldP spid="41033" grpId="0"/>
      <p:bldP spid="41034" grpId="0"/>
      <p:bldP spid="11" grpId="0" autoUpdateAnimBg="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92138" y="496888"/>
            <a:ext cx="4592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latin typeface="Times New Roman" pitchFamily="18" charset="0"/>
                <a:ea typeface="楷体_GB2312" pitchFamily="49" charset="-122"/>
                <a:sym typeface="Symbol" pitchFamily="18" charset="2"/>
              </a:rPr>
              <a:t>KCL</a:t>
            </a:r>
            <a:r>
              <a:rPr lang="zh-CN" altLang="en-US" b="1">
                <a:latin typeface="Times New Roman" pitchFamily="18" charset="0"/>
                <a:ea typeface="楷体_GB2312" pitchFamily="49" charset="-122"/>
                <a:sym typeface="Symbol" pitchFamily="18" charset="2"/>
              </a:rPr>
              <a:t>的推广：</a:t>
            </a:r>
          </a:p>
        </p:txBody>
      </p:sp>
      <p:grpSp>
        <p:nvGrpSpPr>
          <p:cNvPr id="2" name="Group 27"/>
          <p:cNvGrpSpPr>
            <a:grpSpLocks/>
          </p:cNvGrpSpPr>
          <p:nvPr/>
        </p:nvGrpSpPr>
        <p:grpSpPr bwMode="auto">
          <a:xfrm>
            <a:off x="1219200" y="877888"/>
            <a:ext cx="2819400" cy="1752600"/>
            <a:chOff x="768" y="480"/>
            <a:chExt cx="1776" cy="1104"/>
          </a:xfrm>
        </p:grpSpPr>
        <p:sp>
          <p:nvSpPr>
            <p:cNvPr id="43040" name="Rectangle 28"/>
            <p:cNvSpPr>
              <a:spLocks noChangeArrowheads="1"/>
            </p:cNvSpPr>
            <p:nvPr/>
          </p:nvSpPr>
          <p:spPr bwMode="auto">
            <a:xfrm>
              <a:off x="768" y="672"/>
              <a:ext cx="528" cy="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3041" name="Rectangle 29"/>
            <p:cNvSpPr>
              <a:spLocks noChangeArrowheads="1"/>
            </p:cNvSpPr>
            <p:nvPr/>
          </p:nvSpPr>
          <p:spPr bwMode="auto">
            <a:xfrm>
              <a:off x="2016" y="672"/>
              <a:ext cx="528" cy="912"/>
            </a:xfrm>
            <a:prstGeom prst="rect">
              <a:avLst/>
            </a:prstGeom>
            <a:solidFill>
              <a:srgbClr val="00FFFF"/>
            </a:solidFill>
            <a:ln w="25400">
              <a:solidFill>
                <a:srgbClr val="000000"/>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3042" name="Line 30"/>
            <p:cNvSpPr>
              <a:spLocks noChangeShapeType="1"/>
            </p:cNvSpPr>
            <p:nvPr/>
          </p:nvSpPr>
          <p:spPr bwMode="auto">
            <a:xfrm>
              <a:off x="1296" y="816"/>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3" name="Line 31"/>
            <p:cNvSpPr>
              <a:spLocks noChangeShapeType="1"/>
            </p:cNvSpPr>
            <p:nvPr/>
          </p:nvSpPr>
          <p:spPr bwMode="auto">
            <a:xfrm>
              <a:off x="1296" y="1152"/>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Line 32"/>
            <p:cNvSpPr>
              <a:spLocks noChangeShapeType="1"/>
            </p:cNvSpPr>
            <p:nvPr/>
          </p:nvSpPr>
          <p:spPr bwMode="auto">
            <a:xfrm>
              <a:off x="1296" y="1440"/>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5" name="Text Box 33"/>
            <p:cNvSpPr txBox="1">
              <a:spLocks noChangeArrowheads="1"/>
            </p:cNvSpPr>
            <p:nvPr/>
          </p:nvSpPr>
          <p:spPr bwMode="auto">
            <a:xfrm>
              <a:off x="900" y="10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A</a:t>
              </a:r>
            </a:p>
          </p:txBody>
        </p:sp>
        <p:sp>
          <p:nvSpPr>
            <p:cNvPr id="43046" name="Text Box 34"/>
            <p:cNvSpPr txBox="1">
              <a:spLocks noChangeArrowheads="1"/>
            </p:cNvSpPr>
            <p:nvPr/>
          </p:nvSpPr>
          <p:spPr bwMode="auto">
            <a:xfrm>
              <a:off x="2160" y="96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B</a:t>
              </a:r>
            </a:p>
          </p:txBody>
        </p:sp>
        <p:grpSp>
          <p:nvGrpSpPr>
            <p:cNvPr id="43047" name="Group 35"/>
            <p:cNvGrpSpPr>
              <a:grpSpLocks/>
            </p:cNvGrpSpPr>
            <p:nvPr/>
          </p:nvGrpSpPr>
          <p:grpSpPr bwMode="auto">
            <a:xfrm>
              <a:off x="1488" y="1104"/>
              <a:ext cx="336" cy="288"/>
              <a:chOff x="3600" y="672"/>
              <a:chExt cx="336" cy="288"/>
            </a:xfrm>
          </p:grpSpPr>
          <p:sp>
            <p:nvSpPr>
              <p:cNvPr id="43054" name="Line 36"/>
              <p:cNvSpPr>
                <a:spLocks noChangeShapeType="1"/>
              </p:cNvSpPr>
              <p:nvPr/>
            </p:nvSpPr>
            <p:spPr bwMode="auto">
              <a:xfrm>
                <a:off x="3600" y="960"/>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5" name="Text Box 37"/>
              <p:cNvSpPr txBox="1">
                <a:spLocks noChangeArrowheads="1"/>
              </p:cNvSpPr>
              <p:nvPr/>
            </p:nvSpPr>
            <p:spPr bwMode="auto">
              <a:xfrm>
                <a:off x="3648"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r>
                  <a:rPr lang="en-US" altLang="zh-CN" b="1" baseline="-25000">
                    <a:solidFill>
                      <a:srgbClr val="000000"/>
                    </a:solidFill>
                    <a:latin typeface="Times New Roman" pitchFamily="18" charset="0"/>
                    <a:ea typeface="楷体_GB2312" pitchFamily="49" charset="-122"/>
                    <a:sym typeface="Symbol" pitchFamily="18" charset="2"/>
                  </a:rPr>
                  <a:t>3</a:t>
                </a:r>
                <a:endParaRPr lang="en-US" altLang="zh-CN" b="1" i="1">
                  <a:solidFill>
                    <a:srgbClr val="000000"/>
                  </a:solidFill>
                  <a:latin typeface="Times New Roman" pitchFamily="18" charset="0"/>
                  <a:ea typeface="楷体_GB2312" pitchFamily="49" charset="-122"/>
                  <a:sym typeface="Symbol" pitchFamily="18" charset="2"/>
                </a:endParaRPr>
              </a:p>
            </p:txBody>
          </p:sp>
        </p:grpSp>
        <p:grpSp>
          <p:nvGrpSpPr>
            <p:cNvPr id="43048" name="Group 38"/>
            <p:cNvGrpSpPr>
              <a:grpSpLocks/>
            </p:cNvGrpSpPr>
            <p:nvPr/>
          </p:nvGrpSpPr>
          <p:grpSpPr bwMode="auto">
            <a:xfrm>
              <a:off x="1488" y="816"/>
              <a:ext cx="336" cy="288"/>
              <a:chOff x="3600" y="672"/>
              <a:chExt cx="336" cy="288"/>
            </a:xfrm>
          </p:grpSpPr>
          <p:sp>
            <p:nvSpPr>
              <p:cNvPr id="43052" name="Line 39"/>
              <p:cNvSpPr>
                <a:spLocks noChangeShapeType="1"/>
              </p:cNvSpPr>
              <p:nvPr/>
            </p:nvSpPr>
            <p:spPr bwMode="auto">
              <a:xfrm>
                <a:off x="3600" y="960"/>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3" name="Text Box 40"/>
              <p:cNvSpPr txBox="1">
                <a:spLocks noChangeArrowheads="1"/>
              </p:cNvSpPr>
              <p:nvPr/>
            </p:nvSpPr>
            <p:spPr bwMode="auto">
              <a:xfrm>
                <a:off x="3648"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r>
                  <a:rPr lang="en-US" altLang="zh-CN" b="1" baseline="-25000">
                    <a:solidFill>
                      <a:srgbClr val="000000"/>
                    </a:solidFill>
                    <a:latin typeface="Times New Roman" pitchFamily="18" charset="0"/>
                    <a:ea typeface="楷体_GB2312" pitchFamily="49" charset="-122"/>
                    <a:sym typeface="Symbol" pitchFamily="18" charset="2"/>
                  </a:rPr>
                  <a:t>2</a:t>
                </a:r>
                <a:endParaRPr lang="en-US" altLang="zh-CN" b="1" i="1">
                  <a:solidFill>
                    <a:srgbClr val="000000"/>
                  </a:solidFill>
                  <a:latin typeface="Times New Roman" pitchFamily="18" charset="0"/>
                  <a:ea typeface="楷体_GB2312" pitchFamily="49" charset="-122"/>
                  <a:sym typeface="Symbol" pitchFamily="18" charset="2"/>
                </a:endParaRPr>
              </a:p>
            </p:txBody>
          </p:sp>
        </p:grpSp>
        <p:grpSp>
          <p:nvGrpSpPr>
            <p:cNvPr id="43049" name="Group 41"/>
            <p:cNvGrpSpPr>
              <a:grpSpLocks/>
            </p:cNvGrpSpPr>
            <p:nvPr/>
          </p:nvGrpSpPr>
          <p:grpSpPr bwMode="auto">
            <a:xfrm>
              <a:off x="1488" y="480"/>
              <a:ext cx="336" cy="288"/>
              <a:chOff x="3600" y="672"/>
              <a:chExt cx="336" cy="288"/>
            </a:xfrm>
          </p:grpSpPr>
          <p:sp>
            <p:nvSpPr>
              <p:cNvPr id="43050" name="Line 42"/>
              <p:cNvSpPr>
                <a:spLocks noChangeShapeType="1"/>
              </p:cNvSpPr>
              <p:nvPr/>
            </p:nvSpPr>
            <p:spPr bwMode="auto">
              <a:xfrm>
                <a:off x="3600" y="960"/>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Text Box 43"/>
              <p:cNvSpPr txBox="1">
                <a:spLocks noChangeArrowheads="1"/>
              </p:cNvSpPr>
              <p:nvPr/>
            </p:nvSpPr>
            <p:spPr bwMode="auto">
              <a:xfrm>
                <a:off x="3648"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r>
                  <a:rPr lang="en-US" altLang="zh-CN" b="1" baseline="-25000">
                    <a:solidFill>
                      <a:srgbClr val="000000"/>
                    </a:solidFill>
                    <a:latin typeface="Times New Roman" pitchFamily="18" charset="0"/>
                    <a:ea typeface="楷体_GB2312" pitchFamily="49" charset="-122"/>
                    <a:sym typeface="Symbol" pitchFamily="18" charset="2"/>
                  </a:rPr>
                  <a:t>1</a:t>
                </a:r>
                <a:endParaRPr lang="en-US" altLang="zh-CN" b="1" i="1">
                  <a:solidFill>
                    <a:srgbClr val="000000"/>
                  </a:solidFill>
                  <a:latin typeface="Times New Roman" pitchFamily="18" charset="0"/>
                  <a:ea typeface="楷体_GB2312" pitchFamily="49" charset="-122"/>
                  <a:sym typeface="Symbol" pitchFamily="18" charset="2"/>
                </a:endParaRPr>
              </a:p>
            </p:txBody>
          </p:sp>
        </p:grpSp>
      </p:grpSp>
      <p:graphicFrame>
        <p:nvGraphicFramePr>
          <p:cNvPr id="42028" name="Object 44"/>
          <p:cNvGraphicFramePr>
            <a:graphicFrameLocks noChangeAspect="1"/>
          </p:cNvGraphicFramePr>
          <p:nvPr/>
        </p:nvGraphicFramePr>
        <p:xfrm>
          <a:off x="5105400" y="1401763"/>
          <a:ext cx="2278063" cy="593725"/>
        </p:xfrm>
        <a:graphic>
          <a:graphicData uri="http://schemas.openxmlformats.org/presentationml/2006/ole">
            <mc:AlternateContent xmlns:mc="http://schemas.openxmlformats.org/markup-compatibility/2006">
              <mc:Choice xmlns:v="urn:schemas-microsoft-com:vml" Requires="v">
                <p:oleObj spid="_x0000_s43058" name="公式" r:id="rId3" imgW="876300" imgH="228600" progId="Equation.3">
                  <p:embed/>
                </p:oleObj>
              </mc:Choice>
              <mc:Fallback>
                <p:oleObj name="公式" r:id="rId3" imgW="876300" imgH="2286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01763"/>
                        <a:ext cx="22780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29" name="Oval 45"/>
          <p:cNvSpPr>
            <a:spLocks noChangeArrowheads="1"/>
          </p:cNvSpPr>
          <p:nvPr/>
        </p:nvSpPr>
        <p:spPr bwMode="auto">
          <a:xfrm>
            <a:off x="2743200" y="954088"/>
            <a:ext cx="1828800" cy="1828800"/>
          </a:xfrm>
          <a:prstGeom prst="ellipse">
            <a:avLst/>
          </a:prstGeom>
          <a:noFill/>
          <a:ln w="38100">
            <a:solidFill>
              <a:srgbClr val="FF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grpSp>
        <p:nvGrpSpPr>
          <p:cNvPr id="6" name="Group 14"/>
          <p:cNvGrpSpPr>
            <a:grpSpLocks/>
          </p:cNvGrpSpPr>
          <p:nvPr/>
        </p:nvGrpSpPr>
        <p:grpSpPr bwMode="auto">
          <a:xfrm>
            <a:off x="1219200" y="2935288"/>
            <a:ext cx="2819400" cy="1676400"/>
            <a:chOff x="768" y="1776"/>
            <a:chExt cx="1776" cy="1056"/>
          </a:xfrm>
        </p:grpSpPr>
        <p:sp>
          <p:nvSpPr>
            <p:cNvPr id="43028" name="Rectangle 15"/>
            <p:cNvSpPr>
              <a:spLocks noChangeArrowheads="1"/>
            </p:cNvSpPr>
            <p:nvPr/>
          </p:nvSpPr>
          <p:spPr bwMode="auto">
            <a:xfrm>
              <a:off x="2016" y="1920"/>
              <a:ext cx="528" cy="912"/>
            </a:xfrm>
            <a:prstGeom prst="rect">
              <a:avLst/>
            </a:prstGeom>
            <a:solidFill>
              <a:srgbClr val="00FFFF"/>
            </a:solidFill>
            <a:ln w="25400">
              <a:solidFill>
                <a:srgbClr val="000000"/>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3029" name="Rectangle 16"/>
            <p:cNvSpPr>
              <a:spLocks noChangeArrowheads="1"/>
            </p:cNvSpPr>
            <p:nvPr/>
          </p:nvSpPr>
          <p:spPr bwMode="auto">
            <a:xfrm>
              <a:off x="768" y="1920"/>
              <a:ext cx="528" cy="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3030" name="Line 17"/>
            <p:cNvSpPr>
              <a:spLocks noChangeShapeType="1"/>
            </p:cNvSpPr>
            <p:nvPr/>
          </p:nvSpPr>
          <p:spPr bwMode="auto">
            <a:xfrm>
              <a:off x="1296" y="2592"/>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18"/>
            <p:cNvSpPr>
              <a:spLocks noChangeShapeType="1"/>
            </p:cNvSpPr>
            <p:nvPr/>
          </p:nvSpPr>
          <p:spPr bwMode="auto">
            <a:xfrm>
              <a:off x="1296" y="2160"/>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Text Box 19"/>
            <p:cNvSpPr txBox="1">
              <a:spLocks noChangeArrowheads="1"/>
            </p:cNvSpPr>
            <p:nvPr/>
          </p:nvSpPr>
          <p:spPr bwMode="auto">
            <a:xfrm>
              <a:off x="888" y="225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A</a:t>
              </a:r>
            </a:p>
          </p:txBody>
        </p:sp>
        <p:sp>
          <p:nvSpPr>
            <p:cNvPr id="43033" name="Text Box 20"/>
            <p:cNvSpPr txBox="1">
              <a:spLocks noChangeArrowheads="1"/>
            </p:cNvSpPr>
            <p:nvPr/>
          </p:nvSpPr>
          <p:spPr bwMode="auto">
            <a:xfrm>
              <a:off x="2160" y="220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B</a:t>
              </a:r>
            </a:p>
          </p:txBody>
        </p:sp>
        <p:grpSp>
          <p:nvGrpSpPr>
            <p:cNvPr id="43034" name="Group 21"/>
            <p:cNvGrpSpPr>
              <a:grpSpLocks/>
            </p:cNvGrpSpPr>
            <p:nvPr/>
          </p:nvGrpSpPr>
          <p:grpSpPr bwMode="auto">
            <a:xfrm>
              <a:off x="1440" y="2208"/>
              <a:ext cx="336" cy="288"/>
              <a:chOff x="3600" y="672"/>
              <a:chExt cx="336" cy="288"/>
            </a:xfrm>
          </p:grpSpPr>
          <p:sp>
            <p:nvSpPr>
              <p:cNvPr id="43038" name="Line 22"/>
              <p:cNvSpPr>
                <a:spLocks noChangeShapeType="1"/>
              </p:cNvSpPr>
              <p:nvPr/>
            </p:nvSpPr>
            <p:spPr bwMode="auto">
              <a:xfrm flipH="1">
                <a:off x="3600" y="960"/>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Text Box 23"/>
              <p:cNvSpPr txBox="1">
                <a:spLocks noChangeArrowheads="1"/>
              </p:cNvSpPr>
              <p:nvPr/>
            </p:nvSpPr>
            <p:spPr bwMode="auto">
              <a:xfrm>
                <a:off x="3648"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p>
            </p:txBody>
          </p:sp>
        </p:grpSp>
        <p:grpSp>
          <p:nvGrpSpPr>
            <p:cNvPr id="43035" name="Group 24"/>
            <p:cNvGrpSpPr>
              <a:grpSpLocks/>
            </p:cNvGrpSpPr>
            <p:nvPr/>
          </p:nvGrpSpPr>
          <p:grpSpPr bwMode="auto">
            <a:xfrm>
              <a:off x="1488" y="1776"/>
              <a:ext cx="336" cy="288"/>
              <a:chOff x="3600" y="672"/>
              <a:chExt cx="336" cy="288"/>
            </a:xfrm>
          </p:grpSpPr>
          <p:sp>
            <p:nvSpPr>
              <p:cNvPr id="43036" name="Line 25"/>
              <p:cNvSpPr>
                <a:spLocks noChangeShapeType="1"/>
              </p:cNvSpPr>
              <p:nvPr/>
            </p:nvSpPr>
            <p:spPr bwMode="auto">
              <a:xfrm>
                <a:off x="3600" y="960"/>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7" name="Text Box 26"/>
              <p:cNvSpPr txBox="1">
                <a:spLocks noChangeArrowheads="1"/>
              </p:cNvSpPr>
              <p:nvPr/>
            </p:nvSpPr>
            <p:spPr bwMode="auto">
              <a:xfrm>
                <a:off x="3648"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p>
            </p:txBody>
          </p:sp>
        </p:grpSp>
      </p:grpSp>
      <p:sp>
        <p:nvSpPr>
          <p:cNvPr id="42030" name="Oval 46"/>
          <p:cNvSpPr>
            <a:spLocks noChangeArrowheads="1"/>
          </p:cNvSpPr>
          <p:nvPr/>
        </p:nvSpPr>
        <p:spPr bwMode="auto">
          <a:xfrm>
            <a:off x="2743200" y="2935288"/>
            <a:ext cx="1905000" cy="1828800"/>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2032" name="Text Box 48"/>
          <p:cNvSpPr txBox="1">
            <a:spLocks noChangeArrowheads="1"/>
          </p:cNvSpPr>
          <p:nvPr/>
        </p:nvSpPr>
        <p:spPr bwMode="auto">
          <a:xfrm>
            <a:off x="4973638" y="3379788"/>
            <a:ext cx="3554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sym typeface="Symbol" pitchFamily="18" charset="2"/>
              </a:rPr>
              <a:t>两条支路电流大小相等，</a:t>
            </a:r>
          </a:p>
          <a:p>
            <a:r>
              <a:rPr lang="zh-CN" altLang="en-US" b="1">
                <a:solidFill>
                  <a:srgbClr val="000000"/>
                </a:solidFill>
                <a:latin typeface="Times New Roman" pitchFamily="18" charset="0"/>
                <a:ea typeface="楷体_GB2312" pitchFamily="49" charset="-122"/>
                <a:sym typeface="Symbol" pitchFamily="18" charset="2"/>
              </a:rPr>
              <a:t>一个流入，一个流出。</a:t>
            </a:r>
          </a:p>
        </p:txBody>
      </p:sp>
      <p:grpSp>
        <p:nvGrpSpPr>
          <p:cNvPr id="9" name="Group 5"/>
          <p:cNvGrpSpPr>
            <a:grpSpLocks/>
          </p:cNvGrpSpPr>
          <p:nvPr/>
        </p:nvGrpSpPr>
        <p:grpSpPr bwMode="auto">
          <a:xfrm>
            <a:off x="1219200" y="5068888"/>
            <a:ext cx="2819400" cy="1447800"/>
            <a:chOff x="768" y="3120"/>
            <a:chExt cx="1776" cy="912"/>
          </a:xfrm>
        </p:grpSpPr>
        <p:sp>
          <p:nvSpPr>
            <p:cNvPr id="43020" name="Rectangle 6"/>
            <p:cNvSpPr>
              <a:spLocks noChangeArrowheads="1"/>
            </p:cNvSpPr>
            <p:nvPr/>
          </p:nvSpPr>
          <p:spPr bwMode="auto">
            <a:xfrm>
              <a:off x="2016" y="3120"/>
              <a:ext cx="528" cy="912"/>
            </a:xfrm>
            <a:prstGeom prst="rect">
              <a:avLst/>
            </a:prstGeom>
            <a:solidFill>
              <a:srgbClr val="00FFFF"/>
            </a:solidFill>
            <a:ln w="25400">
              <a:solidFill>
                <a:srgbClr val="000000"/>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3021" name="Rectangle 7"/>
            <p:cNvSpPr>
              <a:spLocks noChangeArrowheads="1"/>
            </p:cNvSpPr>
            <p:nvPr/>
          </p:nvSpPr>
          <p:spPr bwMode="auto">
            <a:xfrm>
              <a:off x="768" y="3120"/>
              <a:ext cx="528" cy="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3022" name="Line 8"/>
            <p:cNvSpPr>
              <a:spLocks noChangeShapeType="1"/>
            </p:cNvSpPr>
            <p:nvPr/>
          </p:nvSpPr>
          <p:spPr bwMode="auto">
            <a:xfrm>
              <a:off x="1296" y="3840"/>
              <a:ext cx="7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Text Box 9"/>
            <p:cNvSpPr txBox="1">
              <a:spLocks noChangeArrowheads="1"/>
            </p:cNvSpPr>
            <p:nvPr/>
          </p:nvSpPr>
          <p:spPr bwMode="auto">
            <a:xfrm>
              <a:off x="900" y="34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A</a:t>
              </a:r>
            </a:p>
          </p:txBody>
        </p:sp>
        <p:sp>
          <p:nvSpPr>
            <p:cNvPr id="43024" name="Text Box 10"/>
            <p:cNvSpPr txBox="1">
              <a:spLocks noChangeArrowheads="1"/>
            </p:cNvSpPr>
            <p:nvPr/>
          </p:nvSpPr>
          <p:spPr bwMode="auto">
            <a:xfrm>
              <a:off x="2160" y="336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a:solidFill>
                    <a:srgbClr val="000000"/>
                  </a:solidFill>
                  <a:latin typeface="Times New Roman" pitchFamily="18" charset="0"/>
                  <a:ea typeface="楷体_GB2312" pitchFamily="49" charset="-122"/>
                  <a:sym typeface="Symbol" pitchFamily="18" charset="2"/>
                </a:rPr>
                <a:t>B</a:t>
              </a:r>
            </a:p>
          </p:txBody>
        </p:sp>
        <p:grpSp>
          <p:nvGrpSpPr>
            <p:cNvPr id="43025" name="Group 11"/>
            <p:cNvGrpSpPr>
              <a:grpSpLocks/>
            </p:cNvGrpSpPr>
            <p:nvPr/>
          </p:nvGrpSpPr>
          <p:grpSpPr bwMode="auto">
            <a:xfrm>
              <a:off x="1344" y="3504"/>
              <a:ext cx="624" cy="288"/>
              <a:chOff x="3696" y="1728"/>
              <a:chExt cx="624" cy="288"/>
            </a:xfrm>
          </p:grpSpPr>
          <p:sp>
            <p:nvSpPr>
              <p:cNvPr id="43026" name="Line 12"/>
              <p:cNvSpPr>
                <a:spLocks noChangeShapeType="1"/>
              </p:cNvSpPr>
              <p:nvPr/>
            </p:nvSpPr>
            <p:spPr bwMode="auto">
              <a:xfrm>
                <a:off x="3840" y="2016"/>
                <a:ext cx="336" cy="0"/>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Text Box 13"/>
              <p:cNvSpPr txBox="1">
                <a:spLocks noChangeArrowheads="1"/>
              </p:cNvSpPr>
              <p:nvPr/>
            </p:nvSpPr>
            <p:spPr bwMode="auto">
              <a:xfrm>
                <a:off x="3696" y="172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000000"/>
                    </a:solidFill>
                    <a:latin typeface="Times New Roman" pitchFamily="18" charset="0"/>
                    <a:ea typeface="楷体_GB2312" pitchFamily="49" charset="-122"/>
                    <a:sym typeface="Symbol" pitchFamily="18" charset="2"/>
                  </a:rPr>
                  <a:t>i</a:t>
                </a:r>
              </a:p>
            </p:txBody>
          </p:sp>
        </p:grpSp>
      </p:grpSp>
      <p:sp>
        <p:nvSpPr>
          <p:cNvPr id="42031" name="Oval 47"/>
          <p:cNvSpPr>
            <a:spLocks noChangeArrowheads="1"/>
          </p:cNvSpPr>
          <p:nvPr/>
        </p:nvSpPr>
        <p:spPr bwMode="auto">
          <a:xfrm>
            <a:off x="2667000" y="4840288"/>
            <a:ext cx="1905000" cy="1828800"/>
          </a:xfrm>
          <a:prstGeom prst="ellipse">
            <a:avLst/>
          </a:prstGeom>
          <a:noFill/>
          <a:ln w="38100">
            <a:solidFill>
              <a:srgbClr val="0000F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2033" name="Text Box 49"/>
          <p:cNvSpPr txBox="1">
            <a:spLocks noChangeArrowheads="1"/>
          </p:cNvSpPr>
          <p:nvPr/>
        </p:nvSpPr>
        <p:spPr bwMode="auto">
          <a:xfrm>
            <a:off x="4876800" y="5373688"/>
            <a:ext cx="404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sym typeface="Symbol" pitchFamily="18" charset="2"/>
              </a:rPr>
              <a:t>只有一条支路相连，则 </a:t>
            </a:r>
            <a:r>
              <a:rPr lang="en-US" altLang="zh-CN" b="1" i="1">
                <a:solidFill>
                  <a:srgbClr val="000000"/>
                </a:solidFill>
                <a:latin typeface="Times New Roman" pitchFamily="18" charset="0"/>
                <a:ea typeface="楷体_GB2312" pitchFamily="49" charset="-122"/>
                <a:sym typeface="Symbol" pitchFamily="18" charset="2"/>
              </a:rPr>
              <a:t>i=</a:t>
            </a:r>
            <a:r>
              <a:rPr lang="en-US" altLang="zh-CN" b="1">
                <a:solidFill>
                  <a:srgbClr val="000000"/>
                </a:solidFill>
                <a:latin typeface="Times New Roman" pitchFamily="18" charset="0"/>
                <a:ea typeface="楷体_GB2312" pitchFamily="49" charset="-122"/>
                <a:sym typeface="Symbol" pitchFamily="18" charset="2"/>
              </a:rPr>
              <a:t>0</a:t>
            </a:r>
            <a:r>
              <a:rPr lang="zh-CN" altLang="en-US" b="1">
                <a:solidFill>
                  <a:srgbClr val="000000"/>
                </a:solidFill>
                <a:latin typeface="Times New Roman" pitchFamily="18" charset="0"/>
                <a:ea typeface="楷体_GB2312" pitchFamily="49" charset="-122"/>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0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9" grpId="0" animBg="1"/>
      <p:bldP spid="42030" grpId="0" animBg="1"/>
      <p:bldP spid="42032" grpId="0"/>
      <p:bldP spid="42031" grpId="0" animBg="1"/>
      <p:bldP spid="420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90513" y="476250"/>
            <a:ext cx="1309687" cy="1052513"/>
            <a:chOff x="157" y="624"/>
            <a:chExt cx="825" cy="663"/>
          </a:xfrm>
        </p:grpSpPr>
        <p:grpSp>
          <p:nvGrpSpPr>
            <p:cNvPr id="44151" name="Group 5"/>
            <p:cNvGrpSpPr>
              <a:grpSpLocks/>
            </p:cNvGrpSpPr>
            <p:nvPr/>
          </p:nvGrpSpPr>
          <p:grpSpPr bwMode="auto">
            <a:xfrm>
              <a:off x="157" y="832"/>
              <a:ext cx="550" cy="455"/>
              <a:chOff x="3602" y="3218"/>
              <a:chExt cx="550" cy="455"/>
            </a:xfrm>
          </p:grpSpPr>
          <p:grpSp>
            <p:nvGrpSpPr>
              <p:cNvPr id="44153" name="Group 6"/>
              <p:cNvGrpSpPr>
                <a:grpSpLocks/>
              </p:cNvGrpSpPr>
              <p:nvPr/>
            </p:nvGrpSpPr>
            <p:grpSpPr bwMode="auto">
              <a:xfrm>
                <a:off x="3602" y="3295"/>
                <a:ext cx="550" cy="378"/>
                <a:chOff x="3602" y="3295"/>
                <a:chExt cx="550" cy="378"/>
              </a:xfrm>
            </p:grpSpPr>
            <p:grpSp>
              <p:nvGrpSpPr>
                <p:cNvPr id="44219" name="Group 7"/>
                <p:cNvGrpSpPr>
                  <a:grpSpLocks/>
                </p:cNvGrpSpPr>
                <p:nvPr/>
              </p:nvGrpSpPr>
              <p:grpSpPr bwMode="auto">
                <a:xfrm>
                  <a:off x="3617" y="3295"/>
                  <a:ext cx="535" cy="370"/>
                  <a:chOff x="3617" y="3295"/>
                  <a:chExt cx="535" cy="370"/>
                </a:xfrm>
              </p:grpSpPr>
              <p:grpSp>
                <p:nvGrpSpPr>
                  <p:cNvPr id="44224" name="Group 8"/>
                  <p:cNvGrpSpPr>
                    <a:grpSpLocks/>
                  </p:cNvGrpSpPr>
                  <p:nvPr/>
                </p:nvGrpSpPr>
                <p:grpSpPr bwMode="auto">
                  <a:xfrm>
                    <a:off x="3617" y="3295"/>
                    <a:ext cx="535" cy="370"/>
                    <a:chOff x="3617" y="3295"/>
                    <a:chExt cx="535" cy="370"/>
                  </a:xfrm>
                </p:grpSpPr>
                <p:sp>
                  <p:nvSpPr>
                    <p:cNvPr id="44226" name="Line 9"/>
                    <p:cNvSpPr>
                      <a:spLocks noChangeShapeType="1"/>
                    </p:cNvSpPr>
                    <p:nvPr/>
                  </p:nvSpPr>
                  <p:spPr bwMode="auto">
                    <a:xfrm>
                      <a:off x="4033" y="3541"/>
                      <a:ext cx="119" cy="19"/>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27" name="Line 10"/>
                    <p:cNvSpPr>
                      <a:spLocks noChangeShapeType="1"/>
                    </p:cNvSpPr>
                    <p:nvPr/>
                  </p:nvSpPr>
                  <p:spPr bwMode="auto">
                    <a:xfrm>
                      <a:off x="4040" y="3565"/>
                      <a:ext cx="97" cy="11"/>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28" name="Line 11"/>
                    <p:cNvSpPr>
                      <a:spLocks noChangeShapeType="1"/>
                    </p:cNvSpPr>
                    <p:nvPr/>
                  </p:nvSpPr>
                  <p:spPr bwMode="auto">
                    <a:xfrm>
                      <a:off x="4001" y="3565"/>
                      <a:ext cx="73" cy="25"/>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29" name="Line 12"/>
                    <p:cNvSpPr>
                      <a:spLocks noChangeShapeType="1"/>
                    </p:cNvSpPr>
                    <p:nvPr/>
                  </p:nvSpPr>
                  <p:spPr bwMode="auto">
                    <a:xfrm>
                      <a:off x="3959" y="3558"/>
                      <a:ext cx="72" cy="79"/>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0" name="Line 13"/>
                    <p:cNvSpPr>
                      <a:spLocks noChangeShapeType="1"/>
                    </p:cNvSpPr>
                    <p:nvPr/>
                  </p:nvSpPr>
                  <p:spPr bwMode="auto">
                    <a:xfrm>
                      <a:off x="3961" y="3576"/>
                      <a:ext cx="42" cy="89"/>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1" name="Line 14"/>
                    <p:cNvSpPr>
                      <a:spLocks noChangeShapeType="1"/>
                    </p:cNvSpPr>
                    <p:nvPr/>
                  </p:nvSpPr>
                  <p:spPr bwMode="auto">
                    <a:xfrm>
                      <a:off x="3952" y="3585"/>
                      <a:ext cx="17" cy="53"/>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2" name="Line 15"/>
                    <p:cNvSpPr>
                      <a:spLocks noChangeShapeType="1"/>
                    </p:cNvSpPr>
                    <p:nvPr/>
                  </p:nvSpPr>
                  <p:spPr bwMode="auto">
                    <a:xfrm flipH="1">
                      <a:off x="3879" y="3560"/>
                      <a:ext cx="43" cy="38"/>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3" name="Line 16"/>
                    <p:cNvSpPr>
                      <a:spLocks noChangeShapeType="1"/>
                    </p:cNvSpPr>
                    <p:nvPr/>
                  </p:nvSpPr>
                  <p:spPr bwMode="auto">
                    <a:xfrm flipH="1">
                      <a:off x="3826" y="3549"/>
                      <a:ext cx="102" cy="49"/>
                    </a:xfrm>
                    <a:prstGeom prst="line">
                      <a:avLst/>
                    </a:prstGeom>
                    <a:noFill/>
                    <a:ln w="3175">
                      <a:solidFill>
                        <a:srgbClr val="00E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4" name="Freeform 17"/>
                    <p:cNvSpPr>
                      <a:spLocks/>
                    </p:cNvSpPr>
                    <p:nvPr/>
                  </p:nvSpPr>
                  <p:spPr bwMode="auto">
                    <a:xfrm>
                      <a:off x="3644" y="3321"/>
                      <a:ext cx="229" cy="256"/>
                    </a:xfrm>
                    <a:custGeom>
                      <a:avLst/>
                      <a:gdLst>
                        <a:gd name="T0" fmla="*/ 133 w 1146"/>
                        <a:gd name="T1" fmla="*/ 0 h 1280"/>
                        <a:gd name="T2" fmla="*/ 110 w 1146"/>
                        <a:gd name="T3" fmla="*/ 11 h 1280"/>
                        <a:gd name="T4" fmla="*/ 87 w 1146"/>
                        <a:gd name="T5" fmla="*/ 27 h 1280"/>
                        <a:gd name="T6" fmla="*/ 65 w 1146"/>
                        <a:gd name="T7" fmla="*/ 46 h 1280"/>
                        <a:gd name="T8" fmla="*/ 43 w 1146"/>
                        <a:gd name="T9" fmla="*/ 69 h 1280"/>
                        <a:gd name="T10" fmla="*/ 28 w 1146"/>
                        <a:gd name="T11" fmla="*/ 89 h 1280"/>
                        <a:gd name="T12" fmla="*/ 20 w 1146"/>
                        <a:gd name="T13" fmla="*/ 102 h 1280"/>
                        <a:gd name="T14" fmla="*/ 10 w 1146"/>
                        <a:gd name="T15" fmla="*/ 126 h 1280"/>
                        <a:gd name="T16" fmla="*/ 3 w 1146"/>
                        <a:gd name="T17" fmla="*/ 148 h 1280"/>
                        <a:gd name="T18" fmla="*/ 0 w 1146"/>
                        <a:gd name="T19" fmla="*/ 169 h 1280"/>
                        <a:gd name="T20" fmla="*/ 2 w 1146"/>
                        <a:gd name="T21" fmla="*/ 192 h 1280"/>
                        <a:gd name="T22" fmla="*/ 11 w 1146"/>
                        <a:gd name="T23" fmla="*/ 209 h 1280"/>
                        <a:gd name="T24" fmla="*/ 23 w 1146"/>
                        <a:gd name="T25" fmla="*/ 221 h 1280"/>
                        <a:gd name="T26" fmla="*/ 33 w 1146"/>
                        <a:gd name="T27" fmla="*/ 231 h 1280"/>
                        <a:gd name="T28" fmla="*/ 53 w 1146"/>
                        <a:gd name="T29" fmla="*/ 243 h 1280"/>
                        <a:gd name="T30" fmla="*/ 71 w 1146"/>
                        <a:gd name="T31" fmla="*/ 250 h 1280"/>
                        <a:gd name="T32" fmla="*/ 93 w 1146"/>
                        <a:gd name="T33" fmla="*/ 255 h 1280"/>
                        <a:gd name="T34" fmla="*/ 129 w 1146"/>
                        <a:gd name="T35" fmla="*/ 256 h 1280"/>
                        <a:gd name="T36" fmla="*/ 178 w 1146"/>
                        <a:gd name="T37" fmla="*/ 250 h 1280"/>
                        <a:gd name="T38" fmla="*/ 202 w 1146"/>
                        <a:gd name="T39" fmla="*/ 239 h 1280"/>
                        <a:gd name="T40" fmla="*/ 229 w 1146"/>
                        <a:gd name="T41" fmla="*/ 216 h 12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6"/>
                        <a:gd name="T64" fmla="*/ 0 h 1280"/>
                        <a:gd name="T65" fmla="*/ 1146 w 1146"/>
                        <a:gd name="T66" fmla="*/ 1280 h 12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6" h="1280">
                          <a:moveTo>
                            <a:pt x="666" y="0"/>
                          </a:moveTo>
                          <a:lnTo>
                            <a:pt x="549" y="56"/>
                          </a:lnTo>
                          <a:lnTo>
                            <a:pt x="434" y="134"/>
                          </a:lnTo>
                          <a:lnTo>
                            <a:pt x="324" y="231"/>
                          </a:lnTo>
                          <a:lnTo>
                            <a:pt x="217" y="344"/>
                          </a:lnTo>
                          <a:lnTo>
                            <a:pt x="140" y="445"/>
                          </a:lnTo>
                          <a:lnTo>
                            <a:pt x="102" y="512"/>
                          </a:lnTo>
                          <a:lnTo>
                            <a:pt x="50" y="632"/>
                          </a:lnTo>
                          <a:lnTo>
                            <a:pt x="17" y="742"/>
                          </a:lnTo>
                          <a:lnTo>
                            <a:pt x="0" y="845"/>
                          </a:lnTo>
                          <a:lnTo>
                            <a:pt x="11" y="961"/>
                          </a:lnTo>
                          <a:lnTo>
                            <a:pt x="56" y="1043"/>
                          </a:lnTo>
                          <a:lnTo>
                            <a:pt x="114" y="1107"/>
                          </a:lnTo>
                          <a:lnTo>
                            <a:pt x="166" y="1153"/>
                          </a:lnTo>
                          <a:lnTo>
                            <a:pt x="267" y="1216"/>
                          </a:lnTo>
                          <a:lnTo>
                            <a:pt x="357" y="1248"/>
                          </a:lnTo>
                          <a:lnTo>
                            <a:pt x="467" y="1273"/>
                          </a:lnTo>
                          <a:lnTo>
                            <a:pt x="646" y="1280"/>
                          </a:lnTo>
                          <a:lnTo>
                            <a:pt x="890" y="1248"/>
                          </a:lnTo>
                          <a:lnTo>
                            <a:pt x="1010" y="1196"/>
                          </a:lnTo>
                          <a:lnTo>
                            <a:pt x="1146" y="1081"/>
                          </a:lnTo>
                        </a:path>
                      </a:pathLst>
                    </a:custGeom>
                    <a:noFill/>
                    <a:ln w="3175">
                      <a:solidFill>
                        <a:srgbClr val="00E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5" name="Freeform 18"/>
                    <p:cNvSpPr>
                      <a:spLocks/>
                    </p:cNvSpPr>
                    <p:nvPr/>
                  </p:nvSpPr>
                  <p:spPr bwMode="auto">
                    <a:xfrm>
                      <a:off x="3640" y="3295"/>
                      <a:ext cx="230" cy="240"/>
                    </a:xfrm>
                    <a:custGeom>
                      <a:avLst/>
                      <a:gdLst>
                        <a:gd name="T0" fmla="*/ 134 w 1152"/>
                        <a:gd name="T1" fmla="*/ 0 h 1196"/>
                        <a:gd name="T2" fmla="*/ 110 w 1152"/>
                        <a:gd name="T3" fmla="*/ 11 h 1196"/>
                        <a:gd name="T4" fmla="*/ 87 w 1152"/>
                        <a:gd name="T5" fmla="*/ 25 h 1196"/>
                        <a:gd name="T6" fmla="*/ 65 w 1152"/>
                        <a:gd name="T7" fmla="*/ 43 h 1196"/>
                        <a:gd name="T8" fmla="*/ 44 w 1152"/>
                        <a:gd name="T9" fmla="*/ 65 h 1196"/>
                        <a:gd name="T10" fmla="*/ 28 w 1152"/>
                        <a:gd name="T11" fmla="*/ 84 h 1196"/>
                        <a:gd name="T12" fmla="*/ 20 w 1152"/>
                        <a:gd name="T13" fmla="*/ 96 h 1196"/>
                        <a:gd name="T14" fmla="*/ 10 w 1152"/>
                        <a:gd name="T15" fmla="*/ 119 h 1196"/>
                        <a:gd name="T16" fmla="*/ 4 w 1152"/>
                        <a:gd name="T17" fmla="*/ 139 h 1196"/>
                        <a:gd name="T18" fmla="*/ 0 w 1152"/>
                        <a:gd name="T19" fmla="*/ 159 h 1196"/>
                        <a:gd name="T20" fmla="*/ 3 w 1152"/>
                        <a:gd name="T21" fmla="*/ 180 h 1196"/>
                        <a:gd name="T22" fmla="*/ 11 w 1152"/>
                        <a:gd name="T23" fmla="*/ 196 h 1196"/>
                        <a:gd name="T24" fmla="*/ 23 w 1152"/>
                        <a:gd name="T25" fmla="*/ 208 h 1196"/>
                        <a:gd name="T26" fmla="*/ 33 w 1152"/>
                        <a:gd name="T27" fmla="*/ 216 h 1196"/>
                        <a:gd name="T28" fmla="*/ 54 w 1152"/>
                        <a:gd name="T29" fmla="*/ 228 h 1196"/>
                        <a:gd name="T30" fmla="*/ 72 w 1152"/>
                        <a:gd name="T31" fmla="*/ 234 h 1196"/>
                        <a:gd name="T32" fmla="*/ 93 w 1152"/>
                        <a:gd name="T33" fmla="*/ 239 h 1196"/>
                        <a:gd name="T34" fmla="*/ 130 w 1152"/>
                        <a:gd name="T35" fmla="*/ 240 h 1196"/>
                        <a:gd name="T36" fmla="*/ 178 w 1152"/>
                        <a:gd name="T37" fmla="*/ 234 h 1196"/>
                        <a:gd name="T38" fmla="*/ 203 w 1152"/>
                        <a:gd name="T39" fmla="*/ 225 h 1196"/>
                        <a:gd name="T40" fmla="*/ 230 w 1152"/>
                        <a:gd name="T41" fmla="*/ 203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52"/>
                        <a:gd name="T64" fmla="*/ 0 h 1196"/>
                        <a:gd name="T65" fmla="*/ 1152 w 1152"/>
                        <a:gd name="T66" fmla="*/ 1196 h 11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52" h="1196">
                          <a:moveTo>
                            <a:pt x="670" y="0"/>
                          </a:moveTo>
                          <a:lnTo>
                            <a:pt x="553" y="54"/>
                          </a:lnTo>
                          <a:lnTo>
                            <a:pt x="437" y="125"/>
                          </a:lnTo>
                          <a:lnTo>
                            <a:pt x="326" y="215"/>
                          </a:lnTo>
                          <a:lnTo>
                            <a:pt x="219" y="323"/>
                          </a:lnTo>
                          <a:lnTo>
                            <a:pt x="141" y="417"/>
                          </a:lnTo>
                          <a:lnTo>
                            <a:pt x="101" y="478"/>
                          </a:lnTo>
                          <a:lnTo>
                            <a:pt x="50" y="592"/>
                          </a:lnTo>
                          <a:lnTo>
                            <a:pt x="20" y="694"/>
                          </a:lnTo>
                          <a:lnTo>
                            <a:pt x="0" y="791"/>
                          </a:lnTo>
                          <a:lnTo>
                            <a:pt x="13" y="899"/>
                          </a:lnTo>
                          <a:lnTo>
                            <a:pt x="56" y="977"/>
                          </a:lnTo>
                          <a:lnTo>
                            <a:pt x="114" y="1036"/>
                          </a:lnTo>
                          <a:lnTo>
                            <a:pt x="166" y="1078"/>
                          </a:lnTo>
                          <a:lnTo>
                            <a:pt x="268" y="1137"/>
                          </a:lnTo>
                          <a:lnTo>
                            <a:pt x="359" y="1167"/>
                          </a:lnTo>
                          <a:lnTo>
                            <a:pt x="468" y="1192"/>
                          </a:lnTo>
                          <a:lnTo>
                            <a:pt x="651" y="1196"/>
                          </a:lnTo>
                          <a:lnTo>
                            <a:pt x="894" y="1167"/>
                          </a:lnTo>
                          <a:lnTo>
                            <a:pt x="1017" y="1120"/>
                          </a:lnTo>
                          <a:lnTo>
                            <a:pt x="1152" y="1012"/>
                          </a:lnTo>
                        </a:path>
                      </a:pathLst>
                    </a:custGeom>
                    <a:noFill/>
                    <a:ln w="3175">
                      <a:solidFill>
                        <a:srgbClr val="00E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6" name="Freeform 19"/>
                    <p:cNvSpPr>
                      <a:spLocks/>
                    </p:cNvSpPr>
                    <p:nvPr/>
                  </p:nvSpPr>
                  <p:spPr bwMode="auto">
                    <a:xfrm>
                      <a:off x="3617" y="3320"/>
                      <a:ext cx="172" cy="202"/>
                    </a:xfrm>
                    <a:custGeom>
                      <a:avLst/>
                      <a:gdLst>
                        <a:gd name="T0" fmla="*/ 100 w 863"/>
                        <a:gd name="T1" fmla="*/ 0 h 1012"/>
                        <a:gd name="T2" fmla="*/ 82 w 863"/>
                        <a:gd name="T3" fmla="*/ 9 h 1012"/>
                        <a:gd name="T4" fmla="*/ 65 w 863"/>
                        <a:gd name="T5" fmla="*/ 21 h 1012"/>
                        <a:gd name="T6" fmla="*/ 49 w 863"/>
                        <a:gd name="T7" fmla="*/ 36 h 1012"/>
                        <a:gd name="T8" fmla="*/ 32 w 863"/>
                        <a:gd name="T9" fmla="*/ 54 h 1012"/>
                        <a:gd name="T10" fmla="*/ 21 w 863"/>
                        <a:gd name="T11" fmla="*/ 70 h 1012"/>
                        <a:gd name="T12" fmla="*/ 15 w 863"/>
                        <a:gd name="T13" fmla="*/ 80 h 1012"/>
                        <a:gd name="T14" fmla="*/ 8 w 863"/>
                        <a:gd name="T15" fmla="*/ 100 h 1012"/>
                        <a:gd name="T16" fmla="*/ 3 w 863"/>
                        <a:gd name="T17" fmla="*/ 117 h 1012"/>
                        <a:gd name="T18" fmla="*/ 0 w 863"/>
                        <a:gd name="T19" fmla="*/ 133 h 1012"/>
                        <a:gd name="T20" fmla="*/ 2 w 863"/>
                        <a:gd name="T21" fmla="*/ 152 h 1012"/>
                        <a:gd name="T22" fmla="*/ 8 w 863"/>
                        <a:gd name="T23" fmla="*/ 164 h 1012"/>
                        <a:gd name="T24" fmla="*/ 17 w 863"/>
                        <a:gd name="T25" fmla="*/ 175 h 1012"/>
                        <a:gd name="T26" fmla="*/ 25 w 863"/>
                        <a:gd name="T27" fmla="*/ 182 h 1012"/>
                        <a:gd name="T28" fmla="*/ 40 w 863"/>
                        <a:gd name="T29" fmla="*/ 192 h 1012"/>
                        <a:gd name="T30" fmla="*/ 54 w 863"/>
                        <a:gd name="T31" fmla="*/ 197 h 1012"/>
                        <a:gd name="T32" fmla="*/ 70 w 863"/>
                        <a:gd name="T33" fmla="*/ 201 h 1012"/>
                        <a:gd name="T34" fmla="*/ 97 w 863"/>
                        <a:gd name="T35" fmla="*/ 202 h 1012"/>
                        <a:gd name="T36" fmla="*/ 134 w 863"/>
                        <a:gd name="T37" fmla="*/ 197 h 1012"/>
                        <a:gd name="T38" fmla="*/ 152 w 863"/>
                        <a:gd name="T39" fmla="*/ 189 h 1012"/>
                        <a:gd name="T40" fmla="*/ 172 w 863"/>
                        <a:gd name="T41" fmla="*/ 171 h 10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3"/>
                        <a:gd name="T64" fmla="*/ 0 h 1012"/>
                        <a:gd name="T65" fmla="*/ 863 w 863"/>
                        <a:gd name="T66" fmla="*/ 1012 h 10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3" h="1012">
                          <a:moveTo>
                            <a:pt x="500" y="0"/>
                          </a:moveTo>
                          <a:lnTo>
                            <a:pt x="412" y="46"/>
                          </a:lnTo>
                          <a:lnTo>
                            <a:pt x="328" y="106"/>
                          </a:lnTo>
                          <a:lnTo>
                            <a:pt x="245" y="182"/>
                          </a:lnTo>
                          <a:lnTo>
                            <a:pt x="163" y="270"/>
                          </a:lnTo>
                          <a:lnTo>
                            <a:pt x="105" y="352"/>
                          </a:lnTo>
                          <a:lnTo>
                            <a:pt x="76" y="403"/>
                          </a:lnTo>
                          <a:lnTo>
                            <a:pt x="38" y="499"/>
                          </a:lnTo>
                          <a:lnTo>
                            <a:pt x="14" y="585"/>
                          </a:lnTo>
                          <a:lnTo>
                            <a:pt x="0" y="668"/>
                          </a:lnTo>
                          <a:lnTo>
                            <a:pt x="8" y="760"/>
                          </a:lnTo>
                          <a:lnTo>
                            <a:pt x="42" y="824"/>
                          </a:lnTo>
                          <a:lnTo>
                            <a:pt x="87" y="875"/>
                          </a:lnTo>
                          <a:lnTo>
                            <a:pt x="125" y="910"/>
                          </a:lnTo>
                          <a:lnTo>
                            <a:pt x="202" y="962"/>
                          </a:lnTo>
                          <a:lnTo>
                            <a:pt x="270" y="987"/>
                          </a:lnTo>
                          <a:lnTo>
                            <a:pt x="352" y="1008"/>
                          </a:lnTo>
                          <a:lnTo>
                            <a:pt x="485" y="1012"/>
                          </a:lnTo>
                          <a:lnTo>
                            <a:pt x="670" y="987"/>
                          </a:lnTo>
                          <a:lnTo>
                            <a:pt x="763" y="945"/>
                          </a:lnTo>
                          <a:lnTo>
                            <a:pt x="863" y="856"/>
                          </a:lnTo>
                        </a:path>
                      </a:pathLst>
                    </a:custGeom>
                    <a:noFill/>
                    <a:ln w="3175">
                      <a:solidFill>
                        <a:srgbClr val="00E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4225" name="Line 20"/>
                  <p:cNvSpPr>
                    <a:spLocks noChangeShapeType="1"/>
                  </p:cNvSpPr>
                  <p:nvPr/>
                </p:nvSpPr>
                <p:spPr bwMode="auto">
                  <a:xfrm>
                    <a:off x="3706" y="3525"/>
                    <a:ext cx="42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220" name="Group 21"/>
                <p:cNvGrpSpPr>
                  <a:grpSpLocks/>
                </p:cNvGrpSpPr>
                <p:nvPr/>
              </p:nvGrpSpPr>
              <p:grpSpPr bwMode="auto">
                <a:xfrm>
                  <a:off x="3602" y="3554"/>
                  <a:ext cx="335" cy="119"/>
                  <a:chOff x="3602" y="3554"/>
                  <a:chExt cx="335" cy="119"/>
                </a:xfrm>
              </p:grpSpPr>
              <p:sp>
                <p:nvSpPr>
                  <p:cNvPr id="44221" name="Freeform 22"/>
                  <p:cNvSpPr>
                    <a:spLocks/>
                  </p:cNvSpPr>
                  <p:nvPr/>
                </p:nvSpPr>
                <p:spPr bwMode="auto">
                  <a:xfrm>
                    <a:off x="3679" y="3589"/>
                    <a:ext cx="107" cy="40"/>
                  </a:xfrm>
                  <a:custGeom>
                    <a:avLst/>
                    <a:gdLst>
                      <a:gd name="T0" fmla="*/ 14 w 532"/>
                      <a:gd name="T1" fmla="*/ 0 h 198"/>
                      <a:gd name="T2" fmla="*/ 27 w 532"/>
                      <a:gd name="T3" fmla="*/ 8 h 198"/>
                      <a:gd name="T4" fmla="*/ 47 w 532"/>
                      <a:gd name="T5" fmla="*/ 13 h 198"/>
                      <a:gd name="T6" fmla="*/ 64 w 532"/>
                      <a:gd name="T7" fmla="*/ 14 h 198"/>
                      <a:gd name="T8" fmla="*/ 85 w 532"/>
                      <a:gd name="T9" fmla="*/ 15 h 198"/>
                      <a:gd name="T10" fmla="*/ 107 w 532"/>
                      <a:gd name="T11" fmla="*/ 8 h 198"/>
                      <a:gd name="T12" fmla="*/ 101 w 532"/>
                      <a:gd name="T13" fmla="*/ 17 h 198"/>
                      <a:gd name="T14" fmla="*/ 85 w 532"/>
                      <a:gd name="T15" fmla="*/ 26 h 198"/>
                      <a:gd name="T16" fmla="*/ 61 w 532"/>
                      <a:gd name="T17" fmla="*/ 34 h 198"/>
                      <a:gd name="T18" fmla="*/ 40 w 532"/>
                      <a:gd name="T19" fmla="*/ 40 h 198"/>
                      <a:gd name="T20" fmla="*/ 13 w 532"/>
                      <a:gd name="T21" fmla="*/ 40 h 198"/>
                      <a:gd name="T22" fmla="*/ 0 w 532"/>
                      <a:gd name="T23" fmla="*/ 33 h 198"/>
                      <a:gd name="T24" fmla="*/ 1 w 532"/>
                      <a:gd name="T25" fmla="*/ 14 h 198"/>
                      <a:gd name="T26" fmla="*/ 14 w 532"/>
                      <a:gd name="T27" fmla="*/ 0 h 1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
                      <a:gd name="T43" fmla="*/ 0 h 198"/>
                      <a:gd name="T44" fmla="*/ 532 w 532"/>
                      <a:gd name="T45" fmla="*/ 198 h 1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 h="198">
                        <a:moveTo>
                          <a:pt x="71" y="0"/>
                        </a:moveTo>
                        <a:lnTo>
                          <a:pt x="135" y="39"/>
                        </a:lnTo>
                        <a:lnTo>
                          <a:pt x="232" y="62"/>
                        </a:lnTo>
                        <a:lnTo>
                          <a:pt x="316" y="71"/>
                        </a:lnTo>
                        <a:lnTo>
                          <a:pt x="422" y="76"/>
                        </a:lnTo>
                        <a:lnTo>
                          <a:pt x="532" y="42"/>
                        </a:lnTo>
                        <a:lnTo>
                          <a:pt x="503" y="85"/>
                        </a:lnTo>
                        <a:lnTo>
                          <a:pt x="422" y="127"/>
                        </a:lnTo>
                        <a:lnTo>
                          <a:pt x="304" y="169"/>
                        </a:lnTo>
                        <a:lnTo>
                          <a:pt x="200" y="198"/>
                        </a:lnTo>
                        <a:lnTo>
                          <a:pt x="65" y="198"/>
                        </a:lnTo>
                        <a:lnTo>
                          <a:pt x="0" y="163"/>
                        </a:lnTo>
                        <a:lnTo>
                          <a:pt x="5" y="69"/>
                        </a:lnTo>
                        <a:lnTo>
                          <a:pt x="71" y="0"/>
                        </a:lnTo>
                        <a:close/>
                      </a:path>
                    </a:pathLst>
                  </a:custGeom>
                  <a:solidFill>
                    <a:srgbClr val="C0C0E0"/>
                  </a:solidFill>
                  <a:ln w="3175">
                    <a:solidFill>
                      <a:srgbClr val="C0C0E0"/>
                    </a:solidFill>
                    <a:round/>
                    <a:headEnd/>
                    <a:tailEnd/>
                  </a:ln>
                </p:spPr>
                <p:txBody>
                  <a:bodyPr/>
                  <a:lstStyle/>
                  <a:p>
                    <a:endParaRPr lang="zh-CN" altLang="en-US"/>
                  </a:p>
                </p:txBody>
              </p:sp>
              <p:sp>
                <p:nvSpPr>
                  <p:cNvPr id="44222" name="Freeform 23"/>
                  <p:cNvSpPr>
                    <a:spLocks/>
                  </p:cNvSpPr>
                  <p:nvPr/>
                </p:nvSpPr>
                <p:spPr bwMode="auto">
                  <a:xfrm>
                    <a:off x="3726" y="3600"/>
                    <a:ext cx="211" cy="73"/>
                  </a:xfrm>
                  <a:custGeom>
                    <a:avLst/>
                    <a:gdLst>
                      <a:gd name="T0" fmla="*/ 0 w 1055"/>
                      <a:gd name="T1" fmla="*/ 67 h 361"/>
                      <a:gd name="T2" fmla="*/ 21 w 1055"/>
                      <a:gd name="T3" fmla="*/ 63 h 361"/>
                      <a:gd name="T4" fmla="*/ 44 w 1055"/>
                      <a:gd name="T5" fmla="*/ 57 h 361"/>
                      <a:gd name="T6" fmla="*/ 67 w 1055"/>
                      <a:gd name="T7" fmla="*/ 46 h 361"/>
                      <a:gd name="T8" fmla="*/ 86 w 1055"/>
                      <a:gd name="T9" fmla="*/ 35 h 361"/>
                      <a:gd name="T10" fmla="*/ 99 w 1055"/>
                      <a:gd name="T11" fmla="*/ 24 h 361"/>
                      <a:gd name="T12" fmla="*/ 108 w 1055"/>
                      <a:gd name="T13" fmla="*/ 15 h 361"/>
                      <a:gd name="T14" fmla="*/ 114 w 1055"/>
                      <a:gd name="T15" fmla="*/ 5 h 361"/>
                      <a:gd name="T16" fmla="*/ 119 w 1055"/>
                      <a:gd name="T17" fmla="*/ 0 h 361"/>
                      <a:gd name="T18" fmla="*/ 135 w 1055"/>
                      <a:gd name="T19" fmla="*/ 5 h 361"/>
                      <a:gd name="T20" fmla="*/ 157 w 1055"/>
                      <a:gd name="T21" fmla="*/ 8 h 361"/>
                      <a:gd name="T22" fmla="*/ 178 w 1055"/>
                      <a:gd name="T23" fmla="*/ 8 h 361"/>
                      <a:gd name="T24" fmla="*/ 196 w 1055"/>
                      <a:gd name="T25" fmla="*/ 6 h 361"/>
                      <a:gd name="T26" fmla="*/ 208 w 1055"/>
                      <a:gd name="T27" fmla="*/ 1 h 361"/>
                      <a:gd name="T28" fmla="*/ 210 w 1055"/>
                      <a:gd name="T29" fmla="*/ 8 h 361"/>
                      <a:gd name="T30" fmla="*/ 211 w 1055"/>
                      <a:gd name="T31" fmla="*/ 18 h 361"/>
                      <a:gd name="T32" fmla="*/ 210 w 1055"/>
                      <a:gd name="T33" fmla="*/ 29 h 361"/>
                      <a:gd name="T34" fmla="*/ 208 w 1055"/>
                      <a:gd name="T35" fmla="*/ 35 h 361"/>
                      <a:gd name="T36" fmla="*/ 202 w 1055"/>
                      <a:gd name="T37" fmla="*/ 45 h 361"/>
                      <a:gd name="T38" fmla="*/ 196 w 1055"/>
                      <a:gd name="T39" fmla="*/ 52 h 361"/>
                      <a:gd name="T40" fmla="*/ 188 w 1055"/>
                      <a:gd name="T41" fmla="*/ 60 h 361"/>
                      <a:gd name="T42" fmla="*/ 177 w 1055"/>
                      <a:gd name="T43" fmla="*/ 68 h 361"/>
                      <a:gd name="T44" fmla="*/ 144 w 1055"/>
                      <a:gd name="T45" fmla="*/ 71 h 361"/>
                      <a:gd name="T46" fmla="*/ 102 w 1055"/>
                      <a:gd name="T47" fmla="*/ 72 h 361"/>
                      <a:gd name="T48" fmla="*/ 62 w 1055"/>
                      <a:gd name="T49" fmla="*/ 73 h 361"/>
                      <a:gd name="T50" fmla="*/ 26 w 1055"/>
                      <a:gd name="T51" fmla="*/ 73 h 361"/>
                      <a:gd name="T52" fmla="*/ 0 w 1055"/>
                      <a:gd name="T53" fmla="*/ 67 h 3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55"/>
                      <a:gd name="T82" fmla="*/ 0 h 361"/>
                      <a:gd name="T83" fmla="*/ 1055 w 1055"/>
                      <a:gd name="T84" fmla="*/ 361 h 36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55" h="361">
                        <a:moveTo>
                          <a:pt x="0" y="333"/>
                        </a:moveTo>
                        <a:lnTo>
                          <a:pt x="107" y="310"/>
                        </a:lnTo>
                        <a:lnTo>
                          <a:pt x="220" y="280"/>
                        </a:lnTo>
                        <a:lnTo>
                          <a:pt x="336" y="228"/>
                        </a:lnTo>
                        <a:lnTo>
                          <a:pt x="429" y="171"/>
                        </a:lnTo>
                        <a:lnTo>
                          <a:pt x="497" y="120"/>
                        </a:lnTo>
                        <a:lnTo>
                          <a:pt x="541" y="74"/>
                        </a:lnTo>
                        <a:lnTo>
                          <a:pt x="570" y="25"/>
                        </a:lnTo>
                        <a:lnTo>
                          <a:pt x="596" y="0"/>
                        </a:lnTo>
                        <a:lnTo>
                          <a:pt x="674" y="23"/>
                        </a:lnTo>
                        <a:lnTo>
                          <a:pt x="786" y="38"/>
                        </a:lnTo>
                        <a:lnTo>
                          <a:pt x="888" y="38"/>
                        </a:lnTo>
                        <a:lnTo>
                          <a:pt x="982" y="29"/>
                        </a:lnTo>
                        <a:lnTo>
                          <a:pt x="1038" y="6"/>
                        </a:lnTo>
                        <a:lnTo>
                          <a:pt x="1051" y="42"/>
                        </a:lnTo>
                        <a:lnTo>
                          <a:pt x="1055" y="87"/>
                        </a:lnTo>
                        <a:lnTo>
                          <a:pt x="1051" y="142"/>
                        </a:lnTo>
                        <a:lnTo>
                          <a:pt x="1038" y="171"/>
                        </a:lnTo>
                        <a:lnTo>
                          <a:pt x="1010" y="221"/>
                        </a:lnTo>
                        <a:lnTo>
                          <a:pt x="978" y="255"/>
                        </a:lnTo>
                        <a:lnTo>
                          <a:pt x="939" y="296"/>
                        </a:lnTo>
                        <a:lnTo>
                          <a:pt x="883" y="336"/>
                        </a:lnTo>
                        <a:lnTo>
                          <a:pt x="718" y="352"/>
                        </a:lnTo>
                        <a:lnTo>
                          <a:pt x="510" y="356"/>
                        </a:lnTo>
                        <a:lnTo>
                          <a:pt x="308" y="361"/>
                        </a:lnTo>
                        <a:lnTo>
                          <a:pt x="128" y="359"/>
                        </a:lnTo>
                        <a:lnTo>
                          <a:pt x="0" y="333"/>
                        </a:lnTo>
                        <a:close/>
                      </a:path>
                    </a:pathLst>
                  </a:custGeom>
                  <a:solidFill>
                    <a:srgbClr val="E0E0FF"/>
                  </a:solidFill>
                  <a:ln w="3175">
                    <a:solidFill>
                      <a:srgbClr val="E0E0FF"/>
                    </a:solidFill>
                    <a:round/>
                    <a:headEnd/>
                    <a:tailEnd/>
                  </a:ln>
                </p:spPr>
                <p:txBody>
                  <a:bodyPr/>
                  <a:lstStyle/>
                  <a:p>
                    <a:endParaRPr lang="zh-CN" altLang="en-US"/>
                  </a:p>
                </p:txBody>
              </p:sp>
              <p:sp>
                <p:nvSpPr>
                  <p:cNvPr id="44223" name="Freeform 24"/>
                  <p:cNvSpPr>
                    <a:spLocks/>
                  </p:cNvSpPr>
                  <p:nvPr/>
                </p:nvSpPr>
                <p:spPr bwMode="auto">
                  <a:xfrm>
                    <a:off x="3602" y="3554"/>
                    <a:ext cx="127" cy="79"/>
                  </a:xfrm>
                  <a:custGeom>
                    <a:avLst/>
                    <a:gdLst>
                      <a:gd name="T0" fmla="*/ 25 w 636"/>
                      <a:gd name="T1" fmla="*/ 0 h 396"/>
                      <a:gd name="T2" fmla="*/ 45 w 636"/>
                      <a:gd name="T3" fmla="*/ 8 h 396"/>
                      <a:gd name="T4" fmla="*/ 127 w 636"/>
                      <a:gd name="T5" fmla="*/ 28 h 396"/>
                      <a:gd name="T6" fmla="*/ 124 w 636"/>
                      <a:gd name="T7" fmla="*/ 31 h 396"/>
                      <a:gd name="T8" fmla="*/ 104 w 636"/>
                      <a:gd name="T9" fmla="*/ 41 h 396"/>
                      <a:gd name="T10" fmla="*/ 94 w 636"/>
                      <a:gd name="T11" fmla="*/ 46 h 396"/>
                      <a:gd name="T12" fmla="*/ 89 w 636"/>
                      <a:gd name="T13" fmla="*/ 55 h 396"/>
                      <a:gd name="T14" fmla="*/ 88 w 636"/>
                      <a:gd name="T15" fmla="*/ 61 h 396"/>
                      <a:gd name="T16" fmla="*/ 90 w 636"/>
                      <a:gd name="T17" fmla="*/ 68 h 396"/>
                      <a:gd name="T18" fmla="*/ 96 w 636"/>
                      <a:gd name="T19" fmla="*/ 72 h 396"/>
                      <a:gd name="T20" fmla="*/ 104 w 636"/>
                      <a:gd name="T21" fmla="*/ 73 h 396"/>
                      <a:gd name="T22" fmla="*/ 117 w 636"/>
                      <a:gd name="T23" fmla="*/ 75 h 396"/>
                      <a:gd name="T24" fmla="*/ 107 w 636"/>
                      <a:gd name="T25" fmla="*/ 78 h 396"/>
                      <a:gd name="T26" fmla="*/ 93 w 636"/>
                      <a:gd name="T27" fmla="*/ 79 h 396"/>
                      <a:gd name="T28" fmla="*/ 88 w 636"/>
                      <a:gd name="T29" fmla="*/ 78 h 396"/>
                      <a:gd name="T30" fmla="*/ 78 w 636"/>
                      <a:gd name="T31" fmla="*/ 75 h 396"/>
                      <a:gd name="T32" fmla="*/ 60 w 636"/>
                      <a:gd name="T33" fmla="*/ 66 h 396"/>
                      <a:gd name="T34" fmla="*/ 36 w 636"/>
                      <a:gd name="T35" fmla="*/ 49 h 396"/>
                      <a:gd name="T36" fmla="*/ 22 w 636"/>
                      <a:gd name="T37" fmla="*/ 40 h 396"/>
                      <a:gd name="T38" fmla="*/ 8 w 636"/>
                      <a:gd name="T39" fmla="*/ 30 h 396"/>
                      <a:gd name="T40" fmla="*/ 5 w 636"/>
                      <a:gd name="T41" fmla="*/ 30 h 396"/>
                      <a:gd name="T42" fmla="*/ 0 w 636"/>
                      <a:gd name="T43" fmla="*/ 21 h 396"/>
                      <a:gd name="T44" fmla="*/ 2 w 636"/>
                      <a:gd name="T45" fmla="*/ 13 h 396"/>
                      <a:gd name="T46" fmla="*/ 8 w 636"/>
                      <a:gd name="T47" fmla="*/ 6 h 396"/>
                      <a:gd name="T48" fmla="*/ 25 w 636"/>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6"/>
                      <a:gd name="T76" fmla="*/ 0 h 396"/>
                      <a:gd name="T77" fmla="*/ 636 w 636"/>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6" h="396">
                        <a:moveTo>
                          <a:pt x="125" y="0"/>
                        </a:moveTo>
                        <a:lnTo>
                          <a:pt x="223" y="41"/>
                        </a:lnTo>
                        <a:lnTo>
                          <a:pt x="636" y="138"/>
                        </a:lnTo>
                        <a:lnTo>
                          <a:pt x="623" y="157"/>
                        </a:lnTo>
                        <a:lnTo>
                          <a:pt x="520" y="208"/>
                        </a:lnTo>
                        <a:lnTo>
                          <a:pt x="472" y="232"/>
                        </a:lnTo>
                        <a:lnTo>
                          <a:pt x="447" y="274"/>
                        </a:lnTo>
                        <a:lnTo>
                          <a:pt x="439" y="306"/>
                        </a:lnTo>
                        <a:lnTo>
                          <a:pt x="451" y="342"/>
                        </a:lnTo>
                        <a:lnTo>
                          <a:pt x="482" y="361"/>
                        </a:lnTo>
                        <a:lnTo>
                          <a:pt x="520" y="367"/>
                        </a:lnTo>
                        <a:lnTo>
                          <a:pt x="584" y="374"/>
                        </a:lnTo>
                        <a:lnTo>
                          <a:pt x="536" y="393"/>
                        </a:lnTo>
                        <a:lnTo>
                          <a:pt x="465" y="396"/>
                        </a:lnTo>
                        <a:lnTo>
                          <a:pt x="439" y="393"/>
                        </a:lnTo>
                        <a:lnTo>
                          <a:pt x="390" y="378"/>
                        </a:lnTo>
                        <a:lnTo>
                          <a:pt x="301" y="329"/>
                        </a:lnTo>
                        <a:lnTo>
                          <a:pt x="179" y="245"/>
                        </a:lnTo>
                        <a:lnTo>
                          <a:pt x="112" y="202"/>
                        </a:lnTo>
                        <a:lnTo>
                          <a:pt x="41" y="151"/>
                        </a:lnTo>
                        <a:lnTo>
                          <a:pt x="25" y="148"/>
                        </a:lnTo>
                        <a:lnTo>
                          <a:pt x="0" y="106"/>
                        </a:lnTo>
                        <a:lnTo>
                          <a:pt x="8" y="64"/>
                        </a:lnTo>
                        <a:lnTo>
                          <a:pt x="38" y="29"/>
                        </a:lnTo>
                        <a:lnTo>
                          <a:pt x="125" y="0"/>
                        </a:lnTo>
                        <a:close/>
                      </a:path>
                    </a:pathLst>
                  </a:custGeom>
                  <a:solidFill>
                    <a:srgbClr val="E0E0FF"/>
                  </a:solidFill>
                  <a:ln w="3175">
                    <a:solidFill>
                      <a:srgbClr val="E0E0FF"/>
                    </a:solidFill>
                    <a:round/>
                    <a:headEnd/>
                    <a:tailEnd/>
                  </a:ln>
                </p:spPr>
                <p:txBody>
                  <a:bodyPr/>
                  <a:lstStyle/>
                  <a:p>
                    <a:endParaRPr lang="zh-CN" altLang="en-US"/>
                  </a:p>
                </p:txBody>
              </p:sp>
            </p:grpSp>
          </p:grpSp>
          <p:grpSp>
            <p:nvGrpSpPr>
              <p:cNvPr id="44154" name="Group 25"/>
              <p:cNvGrpSpPr>
                <a:grpSpLocks/>
              </p:cNvGrpSpPr>
              <p:nvPr/>
            </p:nvGrpSpPr>
            <p:grpSpPr bwMode="auto">
              <a:xfrm>
                <a:off x="3756" y="3218"/>
                <a:ext cx="242" cy="325"/>
                <a:chOff x="3756" y="3218"/>
                <a:chExt cx="242" cy="325"/>
              </a:xfrm>
            </p:grpSpPr>
            <p:grpSp>
              <p:nvGrpSpPr>
                <p:cNvPr id="44155" name="Group 26"/>
                <p:cNvGrpSpPr>
                  <a:grpSpLocks/>
                </p:cNvGrpSpPr>
                <p:nvPr/>
              </p:nvGrpSpPr>
              <p:grpSpPr bwMode="auto">
                <a:xfrm>
                  <a:off x="3810" y="3329"/>
                  <a:ext cx="172" cy="143"/>
                  <a:chOff x="3810" y="3329"/>
                  <a:chExt cx="172" cy="143"/>
                </a:xfrm>
              </p:grpSpPr>
              <p:sp>
                <p:nvSpPr>
                  <p:cNvPr id="44209" name="Freeform 27"/>
                  <p:cNvSpPr>
                    <a:spLocks/>
                  </p:cNvSpPr>
                  <p:nvPr/>
                </p:nvSpPr>
                <p:spPr bwMode="auto">
                  <a:xfrm>
                    <a:off x="3810" y="3329"/>
                    <a:ext cx="112" cy="89"/>
                  </a:xfrm>
                  <a:custGeom>
                    <a:avLst/>
                    <a:gdLst>
                      <a:gd name="T0" fmla="*/ 77 w 558"/>
                      <a:gd name="T1" fmla="*/ 35 h 448"/>
                      <a:gd name="T2" fmla="*/ 93 w 558"/>
                      <a:gd name="T3" fmla="*/ 43 h 448"/>
                      <a:gd name="T4" fmla="*/ 97 w 558"/>
                      <a:gd name="T5" fmla="*/ 49 h 448"/>
                      <a:gd name="T6" fmla="*/ 101 w 558"/>
                      <a:gd name="T7" fmla="*/ 66 h 448"/>
                      <a:gd name="T8" fmla="*/ 107 w 558"/>
                      <a:gd name="T9" fmla="*/ 78 h 448"/>
                      <a:gd name="T10" fmla="*/ 112 w 558"/>
                      <a:gd name="T11" fmla="*/ 89 h 448"/>
                      <a:gd name="T12" fmla="*/ 100 w 558"/>
                      <a:gd name="T13" fmla="*/ 79 h 448"/>
                      <a:gd name="T14" fmla="*/ 90 w 558"/>
                      <a:gd name="T15" fmla="*/ 74 h 448"/>
                      <a:gd name="T16" fmla="*/ 76 w 558"/>
                      <a:gd name="T17" fmla="*/ 64 h 448"/>
                      <a:gd name="T18" fmla="*/ 70 w 558"/>
                      <a:gd name="T19" fmla="*/ 54 h 448"/>
                      <a:gd name="T20" fmla="*/ 67 w 558"/>
                      <a:gd name="T21" fmla="*/ 40 h 448"/>
                      <a:gd name="T22" fmla="*/ 16 w 558"/>
                      <a:gd name="T23" fmla="*/ 20 h 448"/>
                      <a:gd name="T24" fmla="*/ 0 w 558"/>
                      <a:gd name="T25" fmla="*/ 1 h 448"/>
                      <a:gd name="T26" fmla="*/ 8 w 558"/>
                      <a:gd name="T27" fmla="*/ 0 h 448"/>
                      <a:gd name="T28" fmla="*/ 24 w 558"/>
                      <a:gd name="T29" fmla="*/ 6 h 448"/>
                      <a:gd name="T30" fmla="*/ 77 w 558"/>
                      <a:gd name="T31" fmla="*/ 35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8"/>
                      <a:gd name="T49" fmla="*/ 0 h 448"/>
                      <a:gd name="T50" fmla="*/ 558 w 55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8" h="448">
                        <a:moveTo>
                          <a:pt x="383" y="177"/>
                        </a:moveTo>
                        <a:lnTo>
                          <a:pt x="462" y="214"/>
                        </a:lnTo>
                        <a:lnTo>
                          <a:pt x="484" y="247"/>
                        </a:lnTo>
                        <a:lnTo>
                          <a:pt x="503" y="330"/>
                        </a:lnTo>
                        <a:lnTo>
                          <a:pt x="533" y="391"/>
                        </a:lnTo>
                        <a:lnTo>
                          <a:pt x="558" y="448"/>
                        </a:lnTo>
                        <a:lnTo>
                          <a:pt x="497" y="397"/>
                        </a:lnTo>
                        <a:lnTo>
                          <a:pt x="449" y="372"/>
                        </a:lnTo>
                        <a:lnTo>
                          <a:pt x="378" y="320"/>
                        </a:lnTo>
                        <a:lnTo>
                          <a:pt x="350" y="272"/>
                        </a:lnTo>
                        <a:lnTo>
                          <a:pt x="332" y="202"/>
                        </a:lnTo>
                        <a:lnTo>
                          <a:pt x="78" y="99"/>
                        </a:lnTo>
                        <a:lnTo>
                          <a:pt x="0" y="3"/>
                        </a:lnTo>
                        <a:lnTo>
                          <a:pt x="38" y="0"/>
                        </a:lnTo>
                        <a:lnTo>
                          <a:pt x="121" y="30"/>
                        </a:lnTo>
                        <a:lnTo>
                          <a:pt x="383" y="177"/>
                        </a:lnTo>
                        <a:close/>
                      </a:path>
                    </a:pathLst>
                  </a:custGeom>
                  <a:solidFill>
                    <a:srgbClr val="E040A0"/>
                  </a:solidFill>
                  <a:ln w="3175">
                    <a:solidFill>
                      <a:srgbClr val="000000"/>
                    </a:solidFill>
                    <a:round/>
                    <a:headEnd/>
                    <a:tailEnd/>
                  </a:ln>
                </p:spPr>
                <p:txBody>
                  <a:bodyPr/>
                  <a:lstStyle/>
                  <a:p>
                    <a:endParaRPr lang="zh-CN" altLang="en-US"/>
                  </a:p>
                </p:txBody>
              </p:sp>
              <p:grpSp>
                <p:nvGrpSpPr>
                  <p:cNvPr id="44210" name="Group 28"/>
                  <p:cNvGrpSpPr>
                    <a:grpSpLocks/>
                  </p:cNvGrpSpPr>
                  <p:nvPr/>
                </p:nvGrpSpPr>
                <p:grpSpPr bwMode="auto">
                  <a:xfrm>
                    <a:off x="3890" y="3380"/>
                    <a:ext cx="92" cy="92"/>
                    <a:chOff x="3890" y="3380"/>
                    <a:chExt cx="92" cy="92"/>
                  </a:xfrm>
                </p:grpSpPr>
                <p:sp>
                  <p:nvSpPr>
                    <p:cNvPr id="44211" name="Freeform 29"/>
                    <p:cNvSpPr>
                      <a:spLocks/>
                    </p:cNvSpPr>
                    <p:nvPr/>
                  </p:nvSpPr>
                  <p:spPr bwMode="auto">
                    <a:xfrm>
                      <a:off x="3890" y="3380"/>
                      <a:ext cx="92" cy="92"/>
                    </a:xfrm>
                    <a:custGeom>
                      <a:avLst/>
                      <a:gdLst>
                        <a:gd name="T0" fmla="*/ 0 w 460"/>
                        <a:gd name="T1" fmla="*/ 75 h 462"/>
                        <a:gd name="T2" fmla="*/ 12 w 460"/>
                        <a:gd name="T3" fmla="*/ 69 h 462"/>
                        <a:gd name="T4" fmla="*/ 16 w 460"/>
                        <a:gd name="T5" fmla="*/ 62 h 462"/>
                        <a:gd name="T6" fmla="*/ 19 w 460"/>
                        <a:gd name="T7" fmla="*/ 54 h 462"/>
                        <a:gd name="T8" fmla="*/ 19 w 460"/>
                        <a:gd name="T9" fmla="*/ 45 h 462"/>
                        <a:gd name="T10" fmla="*/ 17 w 460"/>
                        <a:gd name="T11" fmla="*/ 34 h 462"/>
                        <a:gd name="T12" fmla="*/ 15 w 460"/>
                        <a:gd name="T13" fmla="*/ 22 h 462"/>
                        <a:gd name="T14" fmla="*/ 18 w 460"/>
                        <a:gd name="T15" fmla="*/ 20 h 462"/>
                        <a:gd name="T16" fmla="*/ 22 w 460"/>
                        <a:gd name="T17" fmla="*/ 19 h 462"/>
                        <a:gd name="T18" fmla="*/ 27 w 460"/>
                        <a:gd name="T19" fmla="*/ 22 h 462"/>
                        <a:gd name="T20" fmla="*/ 32 w 460"/>
                        <a:gd name="T21" fmla="*/ 28 h 462"/>
                        <a:gd name="T22" fmla="*/ 38 w 460"/>
                        <a:gd name="T23" fmla="*/ 42 h 462"/>
                        <a:gd name="T24" fmla="*/ 43 w 460"/>
                        <a:gd name="T25" fmla="*/ 30 h 462"/>
                        <a:gd name="T26" fmla="*/ 50 w 460"/>
                        <a:gd name="T27" fmla="*/ 21 h 462"/>
                        <a:gd name="T28" fmla="*/ 58 w 460"/>
                        <a:gd name="T29" fmla="*/ 15 h 462"/>
                        <a:gd name="T30" fmla="*/ 68 w 460"/>
                        <a:gd name="T31" fmla="*/ 6 h 462"/>
                        <a:gd name="T32" fmla="*/ 76 w 460"/>
                        <a:gd name="T33" fmla="*/ 1 h 462"/>
                        <a:gd name="T34" fmla="*/ 81 w 460"/>
                        <a:gd name="T35" fmla="*/ 0 h 462"/>
                        <a:gd name="T36" fmla="*/ 84 w 460"/>
                        <a:gd name="T37" fmla="*/ 3 h 462"/>
                        <a:gd name="T38" fmla="*/ 82 w 460"/>
                        <a:gd name="T39" fmla="*/ 8 h 462"/>
                        <a:gd name="T40" fmla="*/ 78 w 460"/>
                        <a:gd name="T41" fmla="*/ 15 h 462"/>
                        <a:gd name="T42" fmla="*/ 72 w 460"/>
                        <a:gd name="T43" fmla="*/ 25 h 462"/>
                        <a:gd name="T44" fmla="*/ 64 w 460"/>
                        <a:gd name="T45" fmla="*/ 35 h 462"/>
                        <a:gd name="T46" fmla="*/ 75 w 460"/>
                        <a:gd name="T47" fmla="*/ 32 h 462"/>
                        <a:gd name="T48" fmla="*/ 84 w 460"/>
                        <a:gd name="T49" fmla="*/ 32 h 462"/>
                        <a:gd name="T50" fmla="*/ 88 w 460"/>
                        <a:gd name="T51" fmla="*/ 35 h 462"/>
                        <a:gd name="T52" fmla="*/ 88 w 460"/>
                        <a:gd name="T53" fmla="*/ 40 h 462"/>
                        <a:gd name="T54" fmla="*/ 86 w 460"/>
                        <a:gd name="T55" fmla="*/ 44 h 462"/>
                        <a:gd name="T56" fmla="*/ 81 w 460"/>
                        <a:gd name="T57" fmla="*/ 49 h 462"/>
                        <a:gd name="T58" fmla="*/ 74 w 460"/>
                        <a:gd name="T59" fmla="*/ 51 h 462"/>
                        <a:gd name="T60" fmla="*/ 82 w 460"/>
                        <a:gd name="T61" fmla="*/ 51 h 462"/>
                        <a:gd name="T62" fmla="*/ 89 w 460"/>
                        <a:gd name="T63" fmla="*/ 53 h 462"/>
                        <a:gd name="T64" fmla="*/ 92 w 460"/>
                        <a:gd name="T65" fmla="*/ 59 h 462"/>
                        <a:gd name="T66" fmla="*/ 90 w 460"/>
                        <a:gd name="T67" fmla="*/ 64 h 462"/>
                        <a:gd name="T68" fmla="*/ 84 w 460"/>
                        <a:gd name="T69" fmla="*/ 66 h 462"/>
                        <a:gd name="T70" fmla="*/ 69 w 460"/>
                        <a:gd name="T71" fmla="*/ 66 h 462"/>
                        <a:gd name="T72" fmla="*/ 76 w 460"/>
                        <a:gd name="T73" fmla="*/ 68 h 462"/>
                        <a:gd name="T74" fmla="*/ 80 w 460"/>
                        <a:gd name="T75" fmla="*/ 71 h 462"/>
                        <a:gd name="T76" fmla="*/ 83 w 460"/>
                        <a:gd name="T77" fmla="*/ 75 h 462"/>
                        <a:gd name="T78" fmla="*/ 82 w 460"/>
                        <a:gd name="T79" fmla="*/ 81 h 462"/>
                        <a:gd name="T80" fmla="*/ 77 w 460"/>
                        <a:gd name="T81" fmla="*/ 84 h 462"/>
                        <a:gd name="T82" fmla="*/ 73 w 460"/>
                        <a:gd name="T83" fmla="*/ 84 h 462"/>
                        <a:gd name="T84" fmla="*/ 66 w 460"/>
                        <a:gd name="T85" fmla="*/ 82 h 462"/>
                        <a:gd name="T86" fmla="*/ 60 w 460"/>
                        <a:gd name="T87" fmla="*/ 79 h 462"/>
                        <a:gd name="T88" fmla="*/ 56 w 460"/>
                        <a:gd name="T89" fmla="*/ 84 h 462"/>
                        <a:gd name="T90" fmla="*/ 52 w 460"/>
                        <a:gd name="T91" fmla="*/ 89 h 462"/>
                        <a:gd name="T92" fmla="*/ 47 w 460"/>
                        <a:gd name="T93" fmla="*/ 91 h 462"/>
                        <a:gd name="T94" fmla="*/ 41 w 460"/>
                        <a:gd name="T95" fmla="*/ 92 h 462"/>
                        <a:gd name="T96" fmla="*/ 15 w 460"/>
                        <a:gd name="T97" fmla="*/ 86 h 462"/>
                        <a:gd name="T98" fmla="*/ 0 w 460"/>
                        <a:gd name="T99" fmla="*/ 75 h 4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
                        <a:gd name="T151" fmla="*/ 0 h 462"/>
                        <a:gd name="T152" fmla="*/ 460 w 460"/>
                        <a:gd name="T153" fmla="*/ 462 h 4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 h="462">
                          <a:moveTo>
                            <a:pt x="0" y="375"/>
                          </a:moveTo>
                          <a:lnTo>
                            <a:pt x="62" y="349"/>
                          </a:lnTo>
                          <a:lnTo>
                            <a:pt x="79" y="309"/>
                          </a:lnTo>
                          <a:lnTo>
                            <a:pt x="94" y="272"/>
                          </a:lnTo>
                          <a:lnTo>
                            <a:pt x="96" y="226"/>
                          </a:lnTo>
                          <a:lnTo>
                            <a:pt x="84" y="169"/>
                          </a:lnTo>
                          <a:lnTo>
                            <a:pt x="74" y="109"/>
                          </a:lnTo>
                          <a:lnTo>
                            <a:pt x="90" y="98"/>
                          </a:lnTo>
                          <a:lnTo>
                            <a:pt x="111" y="96"/>
                          </a:lnTo>
                          <a:lnTo>
                            <a:pt x="135" y="109"/>
                          </a:lnTo>
                          <a:lnTo>
                            <a:pt x="160" y="142"/>
                          </a:lnTo>
                          <a:lnTo>
                            <a:pt x="189" y="210"/>
                          </a:lnTo>
                          <a:lnTo>
                            <a:pt x="214" y="152"/>
                          </a:lnTo>
                          <a:lnTo>
                            <a:pt x="252" y="107"/>
                          </a:lnTo>
                          <a:lnTo>
                            <a:pt x="289" y="77"/>
                          </a:lnTo>
                          <a:lnTo>
                            <a:pt x="340" y="32"/>
                          </a:lnTo>
                          <a:lnTo>
                            <a:pt x="378" y="3"/>
                          </a:lnTo>
                          <a:lnTo>
                            <a:pt x="403" y="0"/>
                          </a:lnTo>
                          <a:lnTo>
                            <a:pt x="419" y="16"/>
                          </a:lnTo>
                          <a:lnTo>
                            <a:pt x="412" y="38"/>
                          </a:lnTo>
                          <a:lnTo>
                            <a:pt x="390" y="77"/>
                          </a:lnTo>
                          <a:lnTo>
                            <a:pt x="358" y="125"/>
                          </a:lnTo>
                          <a:lnTo>
                            <a:pt x="318" y="175"/>
                          </a:lnTo>
                          <a:lnTo>
                            <a:pt x="373" y="162"/>
                          </a:lnTo>
                          <a:lnTo>
                            <a:pt x="418" y="163"/>
                          </a:lnTo>
                          <a:lnTo>
                            <a:pt x="441" y="175"/>
                          </a:lnTo>
                          <a:lnTo>
                            <a:pt x="441" y="199"/>
                          </a:lnTo>
                          <a:lnTo>
                            <a:pt x="429" y="221"/>
                          </a:lnTo>
                          <a:lnTo>
                            <a:pt x="406" y="244"/>
                          </a:lnTo>
                          <a:lnTo>
                            <a:pt x="368" y="257"/>
                          </a:lnTo>
                          <a:lnTo>
                            <a:pt x="412" y="254"/>
                          </a:lnTo>
                          <a:lnTo>
                            <a:pt x="447" y="264"/>
                          </a:lnTo>
                          <a:lnTo>
                            <a:pt x="460" y="295"/>
                          </a:lnTo>
                          <a:lnTo>
                            <a:pt x="448" y="320"/>
                          </a:lnTo>
                          <a:lnTo>
                            <a:pt x="420" y="333"/>
                          </a:lnTo>
                          <a:lnTo>
                            <a:pt x="346" y="329"/>
                          </a:lnTo>
                          <a:lnTo>
                            <a:pt x="382" y="342"/>
                          </a:lnTo>
                          <a:lnTo>
                            <a:pt x="400" y="356"/>
                          </a:lnTo>
                          <a:lnTo>
                            <a:pt x="413" y="375"/>
                          </a:lnTo>
                          <a:lnTo>
                            <a:pt x="408" y="405"/>
                          </a:lnTo>
                          <a:lnTo>
                            <a:pt x="387" y="422"/>
                          </a:lnTo>
                          <a:lnTo>
                            <a:pt x="363" y="421"/>
                          </a:lnTo>
                          <a:lnTo>
                            <a:pt x="330" y="411"/>
                          </a:lnTo>
                          <a:lnTo>
                            <a:pt x="299" y="395"/>
                          </a:lnTo>
                          <a:lnTo>
                            <a:pt x="279" y="424"/>
                          </a:lnTo>
                          <a:lnTo>
                            <a:pt x="258" y="446"/>
                          </a:lnTo>
                          <a:lnTo>
                            <a:pt x="234" y="457"/>
                          </a:lnTo>
                          <a:lnTo>
                            <a:pt x="204" y="462"/>
                          </a:lnTo>
                          <a:lnTo>
                            <a:pt x="77" y="431"/>
                          </a:lnTo>
                          <a:lnTo>
                            <a:pt x="0" y="375"/>
                          </a:lnTo>
                          <a:close/>
                        </a:path>
                      </a:pathLst>
                    </a:custGeom>
                    <a:solidFill>
                      <a:srgbClr val="E0A080"/>
                    </a:solidFill>
                    <a:ln w="3175">
                      <a:solidFill>
                        <a:srgbClr val="000000"/>
                      </a:solidFill>
                      <a:round/>
                      <a:headEnd/>
                      <a:tailEnd/>
                    </a:ln>
                  </p:spPr>
                  <p:txBody>
                    <a:bodyPr/>
                    <a:lstStyle/>
                    <a:p>
                      <a:endParaRPr lang="zh-CN" altLang="en-US"/>
                    </a:p>
                  </p:txBody>
                </p:sp>
                <p:grpSp>
                  <p:nvGrpSpPr>
                    <p:cNvPr id="44212" name="Group 30"/>
                    <p:cNvGrpSpPr>
                      <a:grpSpLocks/>
                    </p:cNvGrpSpPr>
                    <p:nvPr/>
                  </p:nvGrpSpPr>
                  <p:grpSpPr bwMode="auto">
                    <a:xfrm>
                      <a:off x="3903" y="3419"/>
                      <a:ext cx="63" cy="47"/>
                      <a:chOff x="3903" y="3419"/>
                      <a:chExt cx="63" cy="47"/>
                    </a:xfrm>
                  </p:grpSpPr>
                  <p:sp>
                    <p:nvSpPr>
                      <p:cNvPr id="44213" name="Freeform 31"/>
                      <p:cNvSpPr>
                        <a:spLocks/>
                      </p:cNvSpPr>
                      <p:nvPr/>
                    </p:nvSpPr>
                    <p:spPr bwMode="auto">
                      <a:xfrm>
                        <a:off x="3946" y="3420"/>
                        <a:ext cx="20" cy="13"/>
                      </a:xfrm>
                      <a:custGeom>
                        <a:avLst/>
                        <a:gdLst>
                          <a:gd name="T0" fmla="*/ 20 w 104"/>
                          <a:gd name="T1" fmla="*/ 12 h 66"/>
                          <a:gd name="T2" fmla="*/ 13 w 104"/>
                          <a:gd name="T3" fmla="*/ 13 h 66"/>
                          <a:gd name="T4" fmla="*/ 6 w 104"/>
                          <a:gd name="T5" fmla="*/ 13 h 66"/>
                          <a:gd name="T6" fmla="*/ 2 w 104"/>
                          <a:gd name="T7" fmla="*/ 10 h 66"/>
                          <a:gd name="T8" fmla="*/ 0 w 104"/>
                          <a:gd name="T9" fmla="*/ 7 h 66"/>
                          <a:gd name="T10" fmla="*/ 1 w 104"/>
                          <a:gd name="T11" fmla="*/ 3 h 66"/>
                          <a:gd name="T12" fmla="*/ 5 w 104"/>
                          <a:gd name="T13" fmla="*/ 0 h 66"/>
                          <a:gd name="T14" fmla="*/ 0 60000 65536"/>
                          <a:gd name="T15" fmla="*/ 0 60000 65536"/>
                          <a:gd name="T16" fmla="*/ 0 60000 65536"/>
                          <a:gd name="T17" fmla="*/ 0 60000 65536"/>
                          <a:gd name="T18" fmla="*/ 0 60000 65536"/>
                          <a:gd name="T19" fmla="*/ 0 60000 65536"/>
                          <a:gd name="T20" fmla="*/ 0 60000 65536"/>
                          <a:gd name="T21" fmla="*/ 0 w 104"/>
                          <a:gd name="T22" fmla="*/ 0 h 66"/>
                          <a:gd name="T23" fmla="*/ 104 w 104"/>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66">
                            <a:moveTo>
                              <a:pt x="104" y="59"/>
                            </a:moveTo>
                            <a:lnTo>
                              <a:pt x="65" y="66"/>
                            </a:lnTo>
                            <a:lnTo>
                              <a:pt x="32" y="64"/>
                            </a:lnTo>
                            <a:lnTo>
                              <a:pt x="10" y="53"/>
                            </a:lnTo>
                            <a:lnTo>
                              <a:pt x="0" y="34"/>
                            </a:lnTo>
                            <a:lnTo>
                              <a:pt x="6" y="13"/>
                            </a:lnTo>
                            <a:lnTo>
                              <a:pt x="2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14" name="Freeform 32"/>
                      <p:cNvSpPr>
                        <a:spLocks/>
                      </p:cNvSpPr>
                      <p:nvPr/>
                    </p:nvSpPr>
                    <p:spPr bwMode="auto">
                      <a:xfrm>
                        <a:off x="3942" y="3433"/>
                        <a:ext cx="22" cy="14"/>
                      </a:xfrm>
                      <a:custGeom>
                        <a:avLst/>
                        <a:gdLst>
                          <a:gd name="T0" fmla="*/ 22 w 112"/>
                          <a:gd name="T1" fmla="*/ 14 h 70"/>
                          <a:gd name="T2" fmla="*/ 14 w 112"/>
                          <a:gd name="T3" fmla="*/ 14 h 70"/>
                          <a:gd name="T4" fmla="*/ 7 w 112"/>
                          <a:gd name="T5" fmla="*/ 13 h 70"/>
                          <a:gd name="T6" fmla="*/ 3 w 112"/>
                          <a:gd name="T7" fmla="*/ 11 h 70"/>
                          <a:gd name="T8" fmla="*/ 0 w 112"/>
                          <a:gd name="T9" fmla="*/ 7 h 70"/>
                          <a:gd name="T10" fmla="*/ 1 w 112"/>
                          <a:gd name="T11" fmla="*/ 4 h 70"/>
                          <a:gd name="T12" fmla="*/ 5 w 112"/>
                          <a:gd name="T13" fmla="*/ 0 h 70"/>
                          <a:gd name="T14" fmla="*/ 0 60000 65536"/>
                          <a:gd name="T15" fmla="*/ 0 60000 65536"/>
                          <a:gd name="T16" fmla="*/ 0 60000 65536"/>
                          <a:gd name="T17" fmla="*/ 0 60000 65536"/>
                          <a:gd name="T18" fmla="*/ 0 60000 65536"/>
                          <a:gd name="T19" fmla="*/ 0 60000 65536"/>
                          <a:gd name="T20" fmla="*/ 0 60000 65536"/>
                          <a:gd name="T21" fmla="*/ 0 w 112"/>
                          <a:gd name="T22" fmla="*/ 0 h 70"/>
                          <a:gd name="T23" fmla="*/ 112 w 11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70">
                            <a:moveTo>
                              <a:pt x="112" y="68"/>
                            </a:moveTo>
                            <a:lnTo>
                              <a:pt x="73" y="70"/>
                            </a:lnTo>
                            <a:lnTo>
                              <a:pt x="38" y="66"/>
                            </a:lnTo>
                            <a:lnTo>
                              <a:pt x="15" y="56"/>
                            </a:lnTo>
                            <a:lnTo>
                              <a:pt x="0" y="36"/>
                            </a:lnTo>
                            <a:lnTo>
                              <a:pt x="6" y="19"/>
                            </a:lnTo>
                            <a:lnTo>
                              <a:pt x="23"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15" name="Freeform 33"/>
                      <p:cNvSpPr>
                        <a:spLocks/>
                      </p:cNvSpPr>
                      <p:nvPr/>
                    </p:nvSpPr>
                    <p:spPr bwMode="auto">
                      <a:xfrm>
                        <a:off x="3935" y="3443"/>
                        <a:ext cx="14" cy="17"/>
                      </a:xfrm>
                      <a:custGeom>
                        <a:avLst/>
                        <a:gdLst>
                          <a:gd name="T0" fmla="*/ 14 w 71"/>
                          <a:gd name="T1" fmla="*/ 17 h 85"/>
                          <a:gd name="T2" fmla="*/ 7 w 71"/>
                          <a:gd name="T3" fmla="*/ 14 h 85"/>
                          <a:gd name="T4" fmla="*/ 3 w 71"/>
                          <a:gd name="T5" fmla="*/ 11 h 85"/>
                          <a:gd name="T6" fmla="*/ 0 w 71"/>
                          <a:gd name="T7" fmla="*/ 6 h 85"/>
                          <a:gd name="T8" fmla="*/ 1 w 71"/>
                          <a:gd name="T9" fmla="*/ 2 h 85"/>
                          <a:gd name="T10" fmla="*/ 5 w 71"/>
                          <a:gd name="T11" fmla="*/ 0 h 85"/>
                          <a:gd name="T12" fmla="*/ 0 60000 65536"/>
                          <a:gd name="T13" fmla="*/ 0 60000 65536"/>
                          <a:gd name="T14" fmla="*/ 0 60000 65536"/>
                          <a:gd name="T15" fmla="*/ 0 60000 65536"/>
                          <a:gd name="T16" fmla="*/ 0 60000 65536"/>
                          <a:gd name="T17" fmla="*/ 0 60000 65536"/>
                          <a:gd name="T18" fmla="*/ 0 w 71"/>
                          <a:gd name="T19" fmla="*/ 0 h 85"/>
                          <a:gd name="T20" fmla="*/ 71 w 71"/>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1" h="85">
                            <a:moveTo>
                              <a:pt x="71" y="85"/>
                            </a:moveTo>
                            <a:lnTo>
                              <a:pt x="36" y="71"/>
                            </a:lnTo>
                            <a:lnTo>
                              <a:pt x="14" y="55"/>
                            </a:lnTo>
                            <a:lnTo>
                              <a:pt x="0" y="31"/>
                            </a:lnTo>
                            <a:lnTo>
                              <a:pt x="7" y="8"/>
                            </a:lnTo>
                            <a:lnTo>
                              <a:pt x="2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16" name="Freeform 34"/>
                      <p:cNvSpPr>
                        <a:spLocks/>
                      </p:cNvSpPr>
                      <p:nvPr/>
                    </p:nvSpPr>
                    <p:spPr bwMode="auto">
                      <a:xfrm>
                        <a:off x="3928" y="3419"/>
                        <a:ext cx="3" cy="16"/>
                      </a:xfrm>
                      <a:custGeom>
                        <a:avLst/>
                        <a:gdLst>
                          <a:gd name="T0" fmla="*/ 0 w 15"/>
                          <a:gd name="T1" fmla="*/ 0 h 80"/>
                          <a:gd name="T2" fmla="*/ 3 w 15"/>
                          <a:gd name="T3" fmla="*/ 7 h 80"/>
                          <a:gd name="T4" fmla="*/ 3 w 15"/>
                          <a:gd name="T5" fmla="*/ 11 h 80"/>
                          <a:gd name="T6" fmla="*/ 3 w 15"/>
                          <a:gd name="T7" fmla="*/ 16 h 80"/>
                          <a:gd name="T8" fmla="*/ 0 60000 65536"/>
                          <a:gd name="T9" fmla="*/ 0 60000 65536"/>
                          <a:gd name="T10" fmla="*/ 0 60000 65536"/>
                          <a:gd name="T11" fmla="*/ 0 60000 65536"/>
                          <a:gd name="T12" fmla="*/ 0 w 15"/>
                          <a:gd name="T13" fmla="*/ 0 h 80"/>
                          <a:gd name="T14" fmla="*/ 15 w 15"/>
                          <a:gd name="T15" fmla="*/ 80 h 80"/>
                        </a:gdLst>
                        <a:ahLst/>
                        <a:cxnLst>
                          <a:cxn ang="T8">
                            <a:pos x="T0" y="T1"/>
                          </a:cxn>
                          <a:cxn ang="T9">
                            <a:pos x="T2" y="T3"/>
                          </a:cxn>
                          <a:cxn ang="T10">
                            <a:pos x="T4" y="T5"/>
                          </a:cxn>
                          <a:cxn ang="T11">
                            <a:pos x="T6" y="T7"/>
                          </a:cxn>
                        </a:cxnLst>
                        <a:rect l="T12" t="T13" r="T14" b="T15"/>
                        <a:pathLst>
                          <a:path w="15" h="80">
                            <a:moveTo>
                              <a:pt x="0" y="0"/>
                            </a:moveTo>
                            <a:lnTo>
                              <a:pt x="13" y="36"/>
                            </a:lnTo>
                            <a:lnTo>
                              <a:pt x="15" y="57"/>
                            </a:lnTo>
                            <a:lnTo>
                              <a:pt x="13" y="8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17" name="Freeform 35"/>
                      <p:cNvSpPr>
                        <a:spLocks/>
                      </p:cNvSpPr>
                      <p:nvPr/>
                    </p:nvSpPr>
                    <p:spPr bwMode="auto">
                      <a:xfrm>
                        <a:off x="3927" y="3419"/>
                        <a:ext cx="12" cy="7"/>
                      </a:xfrm>
                      <a:custGeom>
                        <a:avLst/>
                        <a:gdLst>
                          <a:gd name="T0" fmla="*/ 0 w 61"/>
                          <a:gd name="T1" fmla="*/ 0 h 32"/>
                          <a:gd name="T2" fmla="*/ 5 w 61"/>
                          <a:gd name="T3" fmla="*/ 1 h 32"/>
                          <a:gd name="T4" fmla="*/ 9 w 61"/>
                          <a:gd name="T5" fmla="*/ 3 h 32"/>
                          <a:gd name="T6" fmla="*/ 12 w 61"/>
                          <a:gd name="T7" fmla="*/ 7 h 32"/>
                          <a:gd name="T8" fmla="*/ 0 60000 65536"/>
                          <a:gd name="T9" fmla="*/ 0 60000 65536"/>
                          <a:gd name="T10" fmla="*/ 0 60000 65536"/>
                          <a:gd name="T11" fmla="*/ 0 60000 65536"/>
                          <a:gd name="T12" fmla="*/ 0 w 61"/>
                          <a:gd name="T13" fmla="*/ 0 h 32"/>
                          <a:gd name="T14" fmla="*/ 61 w 61"/>
                          <a:gd name="T15" fmla="*/ 32 h 32"/>
                        </a:gdLst>
                        <a:ahLst/>
                        <a:cxnLst>
                          <a:cxn ang="T8">
                            <a:pos x="T0" y="T1"/>
                          </a:cxn>
                          <a:cxn ang="T9">
                            <a:pos x="T2" y="T3"/>
                          </a:cxn>
                          <a:cxn ang="T10">
                            <a:pos x="T4" y="T5"/>
                          </a:cxn>
                          <a:cxn ang="T11">
                            <a:pos x="T6" y="T7"/>
                          </a:cxn>
                        </a:cxnLst>
                        <a:rect l="T12" t="T13" r="T14" b="T15"/>
                        <a:pathLst>
                          <a:path w="61" h="32">
                            <a:moveTo>
                              <a:pt x="0" y="0"/>
                            </a:moveTo>
                            <a:lnTo>
                              <a:pt x="27" y="3"/>
                            </a:lnTo>
                            <a:lnTo>
                              <a:pt x="46" y="13"/>
                            </a:lnTo>
                            <a:lnTo>
                              <a:pt x="61" y="3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18" name="Freeform 36"/>
                      <p:cNvSpPr>
                        <a:spLocks/>
                      </p:cNvSpPr>
                      <p:nvPr/>
                    </p:nvSpPr>
                    <p:spPr bwMode="auto">
                      <a:xfrm>
                        <a:off x="3903" y="3449"/>
                        <a:ext cx="20" cy="17"/>
                      </a:xfrm>
                      <a:custGeom>
                        <a:avLst/>
                        <a:gdLst>
                          <a:gd name="T0" fmla="*/ 0 w 104"/>
                          <a:gd name="T1" fmla="*/ 0 h 87"/>
                          <a:gd name="T2" fmla="*/ 0 w 104"/>
                          <a:gd name="T3" fmla="*/ 3 h 87"/>
                          <a:gd name="T4" fmla="*/ 1 w 104"/>
                          <a:gd name="T5" fmla="*/ 5 h 87"/>
                          <a:gd name="T6" fmla="*/ 3 w 104"/>
                          <a:gd name="T7" fmla="*/ 8 h 87"/>
                          <a:gd name="T8" fmla="*/ 6 w 104"/>
                          <a:gd name="T9" fmla="*/ 10 h 87"/>
                          <a:gd name="T10" fmla="*/ 9 w 104"/>
                          <a:gd name="T11" fmla="*/ 12 h 87"/>
                          <a:gd name="T12" fmla="*/ 13 w 104"/>
                          <a:gd name="T13" fmla="*/ 12 h 87"/>
                          <a:gd name="T14" fmla="*/ 17 w 104"/>
                          <a:gd name="T15" fmla="*/ 13 h 87"/>
                          <a:gd name="T16" fmla="*/ 19 w 104"/>
                          <a:gd name="T17" fmla="*/ 15 h 87"/>
                          <a:gd name="T18" fmla="*/ 20 w 104"/>
                          <a:gd name="T19" fmla="*/ 17 h 87"/>
                          <a:gd name="T20" fmla="*/ 20 w 104"/>
                          <a:gd name="T21" fmla="*/ 17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87"/>
                          <a:gd name="T35" fmla="*/ 104 w 104"/>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87">
                            <a:moveTo>
                              <a:pt x="0" y="0"/>
                            </a:moveTo>
                            <a:lnTo>
                              <a:pt x="2" y="13"/>
                            </a:lnTo>
                            <a:lnTo>
                              <a:pt x="6" y="28"/>
                            </a:lnTo>
                            <a:lnTo>
                              <a:pt x="13" y="39"/>
                            </a:lnTo>
                            <a:lnTo>
                              <a:pt x="29" y="51"/>
                            </a:lnTo>
                            <a:lnTo>
                              <a:pt x="49" y="59"/>
                            </a:lnTo>
                            <a:lnTo>
                              <a:pt x="70" y="61"/>
                            </a:lnTo>
                            <a:lnTo>
                              <a:pt x="87" y="65"/>
                            </a:lnTo>
                            <a:lnTo>
                              <a:pt x="97" y="76"/>
                            </a:lnTo>
                            <a:lnTo>
                              <a:pt x="104" y="86"/>
                            </a:lnTo>
                            <a:lnTo>
                              <a:pt x="104" y="8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44156" name="Group 37"/>
                <p:cNvGrpSpPr>
                  <a:grpSpLocks/>
                </p:cNvGrpSpPr>
                <p:nvPr/>
              </p:nvGrpSpPr>
              <p:grpSpPr bwMode="auto">
                <a:xfrm>
                  <a:off x="3756" y="3218"/>
                  <a:ext cx="242" cy="325"/>
                  <a:chOff x="3756" y="3218"/>
                  <a:chExt cx="242" cy="325"/>
                </a:xfrm>
              </p:grpSpPr>
              <p:grpSp>
                <p:nvGrpSpPr>
                  <p:cNvPr id="44157" name="Group 38"/>
                  <p:cNvGrpSpPr>
                    <a:grpSpLocks/>
                  </p:cNvGrpSpPr>
                  <p:nvPr/>
                </p:nvGrpSpPr>
                <p:grpSpPr bwMode="auto">
                  <a:xfrm>
                    <a:off x="3799" y="3218"/>
                    <a:ext cx="192" cy="180"/>
                    <a:chOff x="3799" y="3218"/>
                    <a:chExt cx="192" cy="180"/>
                  </a:xfrm>
                </p:grpSpPr>
                <p:sp>
                  <p:nvSpPr>
                    <p:cNvPr id="44178" name="Freeform 39"/>
                    <p:cNvSpPr>
                      <a:spLocks/>
                    </p:cNvSpPr>
                    <p:nvPr/>
                  </p:nvSpPr>
                  <p:spPr bwMode="auto">
                    <a:xfrm>
                      <a:off x="3817" y="3218"/>
                      <a:ext cx="171" cy="180"/>
                    </a:xfrm>
                    <a:custGeom>
                      <a:avLst/>
                      <a:gdLst>
                        <a:gd name="T0" fmla="*/ 21 w 859"/>
                        <a:gd name="T1" fmla="*/ 143 h 901"/>
                        <a:gd name="T2" fmla="*/ 29 w 859"/>
                        <a:gd name="T3" fmla="*/ 127 h 901"/>
                        <a:gd name="T4" fmla="*/ 29 w 859"/>
                        <a:gd name="T5" fmla="*/ 123 h 901"/>
                        <a:gd name="T6" fmla="*/ 26 w 859"/>
                        <a:gd name="T7" fmla="*/ 116 h 901"/>
                        <a:gd name="T8" fmla="*/ 22 w 859"/>
                        <a:gd name="T9" fmla="*/ 110 h 901"/>
                        <a:gd name="T10" fmla="*/ 13 w 859"/>
                        <a:gd name="T11" fmla="*/ 103 h 901"/>
                        <a:gd name="T12" fmla="*/ 8 w 859"/>
                        <a:gd name="T13" fmla="*/ 95 h 901"/>
                        <a:gd name="T14" fmla="*/ 5 w 859"/>
                        <a:gd name="T15" fmla="*/ 87 h 901"/>
                        <a:gd name="T16" fmla="*/ 2 w 859"/>
                        <a:gd name="T17" fmla="*/ 82 h 901"/>
                        <a:gd name="T18" fmla="*/ 2 w 859"/>
                        <a:gd name="T19" fmla="*/ 75 h 901"/>
                        <a:gd name="T20" fmla="*/ 0 w 859"/>
                        <a:gd name="T21" fmla="*/ 60 h 901"/>
                        <a:gd name="T22" fmla="*/ 2 w 859"/>
                        <a:gd name="T23" fmla="*/ 48 h 901"/>
                        <a:gd name="T24" fmla="*/ 6 w 859"/>
                        <a:gd name="T25" fmla="*/ 38 h 901"/>
                        <a:gd name="T26" fmla="*/ 11 w 859"/>
                        <a:gd name="T27" fmla="*/ 27 h 901"/>
                        <a:gd name="T28" fmla="*/ 17 w 859"/>
                        <a:gd name="T29" fmla="*/ 20 h 901"/>
                        <a:gd name="T30" fmla="*/ 29 w 859"/>
                        <a:gd name="T31" fmla="*/ 13 h 901"/>
                        <a:gd name="T32" fmla="*/ 42 w 859"/>
                        <a:gd name="T33" fmla="*/ 8 h 901"/>
                        <a:gd name="T34" fmla="*/ 55 w 859"/>
                        <a:gd name="T35" fmla="*/ 3 h 901"/>
                        <a:gd name="T36" fmla="*/ 72 w 859"/>
                        <a:gd name="T37" fmla="*/ 0 h 901"/>
                        <a:gd name="T38" fmla="*/ 84 w 859"/>
                        <a:gd name="T39" fmla="*/ 0 h 901"/>
                        <a:gd name="T40" fmla="*/ 96 w 859"/>
                        <a:gd name="T41" fmla="*/ 1 h 901"/>
                        <a:gd name="T42" fmla="*/ 112 w 859"/>
                        <a:gd name="T43" fmla="*/ 4 h 901"/>
                        <a:gd name="T44" fmla="*/ 126 w 859"/>
                        <a:gd name="T45" fmla="*/ 9 h 901"/>
                        <a:gd name="T46" fmla="*/ 136 w 859"/>
                        <a:gd name="T47" fmla="*/ 14 h 901"/>
                        <a:gd name="T48" fmla="*/ 149 w 859"/>
                        <a:gd name="T49" fmla="*/ 24 h 901"/>
                        <a:gd name="T50" fmla="*/ 157 w 859"/>
                        <a:gd name="T51" fmla="*/ 35 h 901"/>
                        <a:gd name="T52" fmla="*/ 164 w 859"/>
                        <a:gd name="T53" fmla="*/ 46 h 901"/>
                        <a:gd name="T54" fmla="*/ 167 w 859"/>
                        <a:gd name="T55" fmla="*/ 54 h 901"/>
                        <a:gd name="T56" fmla="*/ 171 w 859"/>
                        <a:gd name="T57" fmla="*/ 67 h 901"/>
                        <a:gd name="T58" fmla="*/ 171 w 859"/>
                        <a:gd name="T59" fmla="*/ 78 h 901"/>
                        <a:gd name="T60" fmla="*/ 168 w 859"/>
                        <a:gd name="T61" fmla="*/ 92 h 901"/>
                        <a:gd name="T62" fmla="*/ 164 w 859"/>
                        <a:gd name="T63" fmla="*/ 105 h 901"/>
                        <a:gd name="T64" fmla="*/ 159 w 859"/>
                        <a:gd name="T65" fmla="*/ 115 h 901"/>
                        <a:gd name="T66" fmla="*/ 154 w 859"/>
                        <a:gd name="T67" fmla="*/ 121 h 901"/>
                        <a:gd name="T68" fmla="*/ 146 w 859"/>
                        <a:gd name="T69" fmla="*/ 127 h 901"/>
                        <a:gd name="T70" fmla="*/ 134 w 859"/>
                        <a:gd name="T71" fmla="*/ 132 h 901"/>
                        <a:gd name="T72" fmla="*/ 125 w 859"/>
                        <a:gd name="T73" fmla="*/ 135 h 901"/>
                        <a:gd name="T74" fmla="*/ 115 w 859"/>
                        <a:gd name="T75" fmla="*/ 138 h 901"/>
                        <a:gd name="T76" fmla="*/ 99 w 859"/>
                        <a:gd name="T77" fmla="*/ 140 h 901"/>
                        <a:gd name="T78" fmla="*/ 85 w 859"/>
                        <a:gd name="T79" fmla="*/ 143 h 901"/>
                        <a:gd name="T80" fmla="*/ 76 w 859"/>
                        <a:gd name="T81" fmla="*/ 144 h 901"/>
                        <a:gd name="T82" fmla="*/ 73 w 859"/>
                        <a:gd name="T83" fmla="*/ 149 h 901"/>
                        <a:gd name="T84" fmla="*/ 74 w 859"/>
                        <a:gd name="T85" fmla="*/ 154 h 901"/>
                        <a:gd name="T86" fmla="*/ 73 w 859"/>
                        <a:gd name="T87" fmla="*/ 159 h 901"/>
                        <a:gd name="T88" fmla="*/ 71 w 859"/>
                        <a:gd name="T89" fmla="*/ 163 h 901"/>
                        <a:gd name="T90" fmla="*/ 70 w 859"/>
                        <a:gd name="T91" fmla="*/ 170 h 901"/>
                        <a:gd name="T92" fmla="*/ 71 w 859"/>
                        <a:gd name="T93" fmla="*/ 180 h 901"/>
                        <a:gd name="T94" fmla="*/ 59 w 859"/>
                        <a:gd name="T95" fmla="*/ 164 h 901"/>
                        <a:gd name="T96" fmla="*/ 44 w 859"/>
                        <a:gd name="T97" fmla="*/ 151 h 901"/>
                        <a:gd name="T98" fmla="*/ 31 w 859"/>
                        <a:gd name="T99" fmla="*/ 145 h 901"/>
                        <a:gd name="T100" fmla="*/ 21 w 859"/>
                        <a:gd name="T101" fmla="*/ 143 h 9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59"/>
                        <a:gd name="T154" fmla="*/ 0 h 901"/>
                        <a:gd name="T155" fmla="*/ 859 w 859"/>
                        <a:gd name="T156" fmla="*/ 901 h 90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59" h="901">
                          <a:moveTo>
                            <a:pt x="106" y="714"/>
                          </a:moveTo>
                          <a:lnTo>
                            <a:pt x="147" y="637"/>
                          </a:lnTo>
                          <a:lnTo>
                            <a:pt x="147" y="614"/>
                          </a:lnTo>
                          <a:lnTo>
                            <a:pt x="132" y="583"/>
                          </a:lnTo>
                          <a:lnTo>
                            <a:pt x="109" y="550"/>
                          </a:lnTo>
                          <a:lnTo>
                            <a:pt x="67" y="518"/>
                          </a:lnTo>
                          <a:lnTo>
                            <a:pt x="40" y="475"/>
                          </a:lnTo>
                          <a:lnTo>
                            <a:pt x="27" y="437"/>
                          </a:lnTo>
                          <a:lnTo>
                            <a:pt x="10" y="408"/>
                          </a:lnTo>
                          <a:lnTo>
                            <a:pt x="10" y="375"/>
                          </a:lnTo>
                          <a:lnTo>
                            <a:pt x="0" y="298"/>
                          </a:lnTo>
                          <a:lnTo>
                            <a:pt x="10" y="239"/>
                          </a:lnTo>
                          <a:lnTo>
                            <a:pt x="29" y="188"/>
                          </a:lnTo>
                          <a:lnTo>
                            <a:pt x="55" y="133"/>
                          </a:lnTo>
                          <a:lnTo>
                            <a:pt x="86" y="102"/>
                          </a:lnTo>
                          <a:lnTo>
                            <a:pt x="145" y="64"/>
                          </a:lnTo>
                          <a:lnTo>
                            <a:pt x="209" y="38"/>
                          </a:lnTo>
                          <a:lnTo>
                            <a:pt x="276" y="15"/>
                          </a:lnTo>
                          <a:lnTo>
                            <a:pt x="362" y="2"/>
                          </a:lnTo>
                          <a:lnTo>
                            <a:pt x="423" y="0"/>
                          </a:lnTo>
                          <a:lnTo>
                            <a:pt x="484" y="5"/>
                          </a:lnTo>
                          <a:lnTo>
                            <a:pt x="561" y="20"/>
                          </a:lnTo>
                          <a:lnTo>
                            <a:pt x="632" y="43"/>
                          </a:lnTo>
                          <a:lnTo>
                            <a:pt x="683" y="69"/>
                          </a:lnTo>
                          <a:lnTo>
                            <a:pt x="747" y="118"/>
                          </a:lnTo>
                          <a:lnTo>
                            <a:pt x="790" y="176"/>
                          </a:lnTo>
                          <a:lnTo>
                            <a:pt x="823" y="229"/>
                          </a:lnTo>
                          <a:lnTo>
                            <a:pt x="839" y="268"/>
                          </a:lnTo>
                          <a:lnTo>
                            <a:pt x="859" y="336"/>
                          </a:lnTo>
                          <a:lnTo>
                            <a:pt x="859" y="388"/>
                          </a:lnTo>
                          <a:lnTo>
                            <a:pt x="846" y="463"/>
                          </a:lnTo>
                          <a:lnTo>
                            <a:pt x="826" y="524"/>
                          </a:lnTo>
                          <a:lnTo>
                            <a:pt x="797" y="575"/>
                          </a:lnTo>
                          <a:lnTo>
                            <a:pt x="772" y="604"/>
                          </a:lnTo>
                          <a:lnTo>
                            <a:pt x="735" y="637"/>
                          </a:lnTo>
                          <a:lnTo>
                            <a:pt x="674" y="662"/>
                          </a:lnTo>
                          <a:lnTo>
                            <a:pt x="629" y="678"/>
                          </a:lnTo>
                          <a:lnTo>
                            <a:pt x="577" y="693"/>
                          </a:lnTo>
                          <a:lnTo>
                            <a:pt x="497" y="701"/>
                          </a:lnTo>
                          <a:lnTo>
                            <a:pt x="428" y="714"/>
                          </a:lnTo>
                          <a:lnTo>
                            <a:pt x="382" y="723"/>
                          </a:lnTo>
                          <a:lnTo>
                            <a:pt x="369" y="745"/>
                          </a:lnTo>
                          <a:lnTo>
                            <a:pt x="372" y="772"/>
                          </a:lnTo>
                          <a:lnTo>
                            <a:pt x="369" y="798"/>
                          </a:lnTo>
                          <a:lnTo>
                            <a:pt x="359" y="817"/>
                          </a:lnTo>
                          <a:lnTo>
                            <a:pt x="354" y="853"/>
                          </a:lnTo>
                          <a:lnTo>
                            <a:pt x="356" y="901"/>
                          </a:lnTo>
                          <a:lnTo>
                            <a:pt x="298" y="821"/>
                          </a:lnTo>
                          <a:lnTo>
                            <a:pt x="222" y="756"/>
                          </a:lnTo>
                          <a:lnTo>
                            <a:pt x="158" y="726"/>
                          </a:lnTo>
                          <a:lnTo>
                            <a:pt x="106" y="714"/>
                          </a:lnTo>
                          <a:close/>
                        </a:path>
                      </a:pathLst>
                    </a:custGeom>
                    <a:solidFill>
                      <a:srgbClr val="E0A080"/>
                    </a:solidFill>
                    <a:ln w="3175">
                      <a:solidFill>
                        <a:srgbClr val="000000"/>
                      </a:solidFill>
                      <a:round/>
                      <a:headEnd/>
                      <a:tailEnd/>
                    </a:ln>
                  </p:spPr>
                  <p:txBody>
                    <a:bodyPr/>
                    <a:lstStyle/>
                    <a:p>
                      <a:endParaRPr lang="zh-CN" altLang="en-US"/>
                    </a:p>
                  </p:txBody>
                </p:sp>
                <p:grpSp>
                  <p:nvGrpSpPr>
                    <p:cNvPr id="44179" name="Group 40"/>
                    <p:cNvGrpSpPr>
                      <a:grpSpLocks/>
                    </p:cNvGrpSpPr>
                    <p:nvPr/>
                  </p:nvGrpSpPr>
                  <p:grpSpPr bwMode="auto">
                    <a:xfrm>
                      <a:off x="3799" y="3218"/>
                      <a:ext cx="161" cy="124"/>
                      <a:chOff x="3799" y="3218"/>
                      <a:chExt cx="161" cy="124"/>
                    </a:xfrm>
                  </p:grpSpPr>
                  <p:grpSp>
                    <p:nvGrpSpPr>
                      <p:cNvPr id="44191" name="Group 41"/>
                      <p:cNvGrpSpPr>
                        <a:grpSpLocks/>
                      </p:cNvGrpSpPr>
                      <p:nvPr/>
                    </p:nvGrpSpPr>
                    <p:grpSpPr bwMode="auto">
                      <a:xfrm>
                        <a:off x="3842" y="3218"/>
                        <a:ext cx="111" cy="38"/>
                        <a:chOff x="3842" y="3218"/>
                        <a:chExt cx="111" cy="38"/>
                      </a:xfrm>
                    </p:grpSpPr>
                    <p:sp>
                      <p:nvSpPr>
                        <p:cNvPr id="44207" name="Freeform 42"/>
                        <p:cNvSpPr>
                          <a:spLocks/>
                        </p:cNvSpPr>
                        <p:nvPr/>
                      </p:nvSpPr>
                      <p:spPr bwMode="auto">
                        <a:xfrm>
                          <a:off x="3851" y="3224"/>
                          <a:ext cx="102" cy="32"/>
                        </a:xfrm>
                        <a:custGeom>
                          <a:avLst/>
                          <a:gdLst>
                            <a:gd name="T0" fmla="*/ 0 w 510"/>
                            <a:gd name="T1" fmla="*/ 32 h 160"/>
                            <a:gd name="T2" fmla="*/ 8 w 510"/>
                            <a:gd name="T3" fmla="*/ 22 h 160"/>
                            <a:gd name="T4" fmla="*/ 18 w 510"/>
                            <a:gd name="T5" fmla="*/ 14 h 160"/>
                            <a:gd name="T6" fmla="*/ 30 w 510"/>
                            <a:gd name="T7" fmla="*/ 8 h 160"/>
                            <a:gd name="T8" fmla="*/ 42 w 510"/>
                            <a:gd name="T9" fmla="*/ 4 h 160"/>
                            <a:gd name="T10" fmla="*/ 56 w 510"/>
                            <a:gd name="T11" fmla="*/ 1 h 160"/>
                            <a:gd name="T12" fmla="*/ 73 w 510"/>
                            <a:gd name="T13" fmla="*/ 0 h 160"/>
                            <a:gd name="T14" fmla="*/ 86 w 510"/>
                            <a:gd name="T15" fmla="*/ 2 h 160"/>
                            <a:gd name="T16" fmla="*/ 102 w 510"/>
                            <a:gd name="T17" fmla="*/ 7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0"/>
                            <a:gd name="T28" fmla="*/ 0 h 160"/>
                            <a:gd name="T29" fmla="*/ 510 w 510"/>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0" h="160">
                              <a:moveTo>
                                <a:pt x="0" y="160"/>
                              </a:moveTo>
                              <a:lnTo>
                                <a:pt x="39" y="110"/>
                              </a:lnTo>
                              <a:lnTo>
                                <a:pt x="90" y="71"/>
                              </a:lnTo>
                              <a:lnTo>
                                <a:pt x="151" y="38"/>
                              </a:lnTo>
                              <a:lnTo>
                                <a:pt x="212" y="19"/>
                              </a:lnTo>
                              <a:lnTo>
                                <a:pt x="279" y="5"/>
                              </a:lnTo>
                              <a:lnTo>
                                <a:pt x="366" y="0"/>
                              </a:lnTo>
                              <a:lnTo>
                                <a:pt x="430" y="10"/>
                              </a:lnTo>
                              <a:lnTo>
                                <a:pt x="510" y="36"/>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08" name="Freeform 43"/>
                        <p:cNvSpPr>
                          <a:spLocks/>
                        </p:cNvSpPr>
                        <p:nvPr/>
                      </p:nvSpPr>
                      <p:spPr bwMode="auto">
                        <a:xfrm>
                          <a:off x="3842" y="3218"/>
                          <a:ext cx="105" cy="35"/>
                        </a:xfrm>
                        <a:custGeom>
                          <a:avLst/>
                          <a:gdLst>
                            <a:gd name="T0" fmla="*/ 0 w 526"/>
                            <a:gd name="T1" fmla="*/ 35 h 176"/>
                            <a:gd name="T2" fmla="*/ 5 w 526"/>
                            <a:gd name="T3" fmla="*/ 25 h 176"/>
                            <a:gd name="T4" fmla="*/ 11 w 526"/>
                            <a:gd name="T5" fmla="*/ 18 h 176"/>
                            <a:gd name="T6" fmla="*/ 18 w 526"/>
                            <a:gd name="T7" fmla="*/ 12 h 176"/>
                            <a:gd name="T8" fmla="*/ 30 w 526"/>
                            <a:gd name="T9" fmla="*/ 6 h 176"/>
                            <a:gd name="T10" fmla="*/ 46 w 526"/>
                            <a:gd name="T11" fmla="*/ 1 h 176"/>
                            <a:gd name="T12" fmla="*/ 61 w 526"/>
                            <a:gd name="T13" fmla="*/ 0 h 176"/>
                            <a:gd name="T14" fmla="*/ 77 w 526"/>
                            <a:gd name="T15" fmla="*/ 2 h 176"/>
                            <a:gd name="T16" fmla="*/ 91 w 526"/>
                            <a:gd name="T17" fmla="*/ 6 h 176"/>
                            <a:gd name="T18" fmla="*/ 99 w 526"/>
                            <a:gd name="T19" fmla="*/ 8 h 176"/>
                            <a:gd name="T20" fmla="*/ 105 w 526"/>
                            <a:gd name="T21" fmla="*/ 10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6"/>
                            <a:gd name="T34" fmla="*/ 0 h 176"/>
                            <a:gd name="T35" fmla="*/ 526 w 526"/>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6" h="176">
                              <a:moveTo>
                                <a:pt x="0" y="176"/>
                              </a:moveTo>
                              <a:lnTo>
                                <a:pt x="25" y="125"/>
                              </a:lnTo>
                              <a:lnTo>
                                <a:pt x="56" y="89"/>
                              </a:lnTo>
                              <a:lnTo>
                                <a:pt x="90" y="60"/>
                              </a:lnTo>
                              <a:lnTo>
                                <a:pt x="151" y="28"/>
                              </a:lnTo>
                              <a:lnTo>
                                <a:pt x="231" y="5"/>
                              </a:lnTo>
                              <a:lnTo>
                                <a:pt x="305" y="0"/>
                              </a:lnTo>
                              <a:lnTo>
                                <a:pt x="385" y="8"/>
                              </a:lnTo>
                              <a:lnTo>
                                <a:pt x="458" y="31"/>
                              </a:lnTo>
                              <a:lnTo>
                                <a:pt x="494" y="41"/>
                              </a:lnTo>
                              <a:lnTo>
                                <a:pt x="526" y="5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4192" name="Group 44"/>
                      <p:cNvGrpSpPr>
                        <a:grpSpLocks/>
                      </p:cNvGrpSpPr>
                      <p:nvPr/>
                    </p:nvGrpSpPr>
                    <p:grpSpPr bwMode="auto">
                      <a:xfrm>
                        <a:off x="3799" y="3241"/>
                        <a:ext cx="60" cy="61"/>
                        <a:chOff x="3799" y="3241"/>
                        <a:chExt cx="60" cy="61"/>
                      </a:xfrm>
                    </p:grpSpPr>
                    <p:sp>
                      <p:nvSpPr>
                        <p:cNvPr id="44200" name="Freeform 45"/>
                        <p:cNvSpPr>
                          <a:spLocks/>
                        </p:cNvSpPr>
                        <p:nvPr/>
                      </p:nvSpPr>
                      <p:spPr bwMode="auto">
                        <a:xfrm>
                          <a:off x="3799" y="3241"/>
                          <a:ext cx="60" cy="61"/>
                        </a:xfrm>
                        <a:custGeom>
                          <a:avLst/>
                          <a:gdLst>
                            <a:gd name="T0" fmla="*/ 3 w 302"/>
                            <a:gd name="T1" fmla="*/ 51 h 305"/>
                            <a:gd name="T2" fmla="*/ 2 w 302"/>
                            <a:gd name="T3" fmla="*/ 27 h 305"/>
                            <a:gd name="T4" fmla="*/ 10 w 302"/>
                            <a:gd name="T5" fmla="*/ 12 h 305"/>
                            <a:gd name="T6" fmla="*/ 16 w 302"/>
                            <a:gd name="T7" fmla="*/ 3 h 305"/>
                            <a:gd name="T8" fmla="*/ 22 w 302"/>
                            <a:gd name="T9" fmla="*/ 0 h 305"/>
                            <a:gd name="T10" fmla="*/ 25 w 302"/>
                            <a:gd name="T11" fmla="*/ 5 h 305"/>
                            <a:gd name="T12" fmla="*/ 30 w 302"/>
                            <a:gd name="T13" fmla="*/ 3 h 305"/>
                            <a:gd name="T14" fmla="*/ 32 w 302"/>
                            <a:gd name="T15" fmla="*/ 9 h 305"/>
                            <a:gd name="T16" fmla="*/ 36 w 302"/>
                            <a:gd name="T17" fmla="*/ 13 h 305"/>
                            <a:gd name="T18" fmla="*/ 39 w 302"/>
                            <a:gd name="T19" fmla="*/ 15 h 305"/>
                            <a:gd name="T20" fmla="*/ 39 w 302"/>
                            <a:gd name="T21" fmla="*/ 21 h 305"/>
                            <a:gd name="T22" fmla="*/ 43 w 302"/>
                            <a:gd name="T23" fmla="*/ 18 h 305"/>
                            <a:gd name="T24" fmla="*/ 47 w 302"/>
                            <a:gd name="T25" fmla="*/ 20 h 305"/>
                            <a:gd name="T26" fmla="*/ 47 w 302"/>
                            <a:gd name="T27" fmla="*/ 25 h 305"/>
                            <a:gd name="T28" fmla="*/ 52 w 302"/>
                            <a:gd name="T29" fmla="*/ 25 h 305"/>
                            <a:gd name="T30" fmla="*/ 54 w 302"/>
                            <a:gd name="T31" fmla="*/ 30 h 305"/>
                            <a:gd name="T32" fmla="*/ 58 w 302"/>
                            <a:gd name="T33" fmla="*/ 35 h 305"/>
                            <a:gd name="T34" fmla="*/ 57 w 302"/>
                            <a:gd name="T35" fmla="*/ 46 h 305"/>
                            <a:gd name="T36" fmla="*/ 59 w 302"/>
                            <a:gd name="T37" fmla="*/ 52 h 305"/>
                            <a:gd name="T38" fmla="*/ 60 w 302"/>
                            <a:gd name="T39" fmla="*/ 58 h 305"/>
                            <a:gd name="T40" fmla="*/ 56 w 302"/>
                            <a:gd name="T41" fmla="*/ 61 h 305"/>
                            <a:gd name="T42" fmla="*/ 51 w 302"/>
                            <a:gd name="T43" fmla="*/ 61 h 305"/>
                            <a:gd name="T44" fmla="*/ 47 w 302"/>
                            <a:gd name="T45" fmla="*/ 56 h 305"/>
                            <a:gd name="T46" fmla="*/ 44 w 302"/>
                            <a:gd name="T47" fmla="*/ 55 h 305"/>
                            <a:gd name="T48" fmla="*/ 39 w 302"/>
                            <a:gd name="T49" fmla="*/ 54 h 305"/>
                            <a:gd name="T50" fmla="*/ 36 w 302"/>
                            <a:gd name="T51" fmla="*/ 53 h 305"/>
                            <a:gd name="T52" fmla="*/ 33 w 302"/>
                            <a:gd name="T53" fmla="*/ 52 h 305"/>
                            <a:gd name="T54" fmla="*/ 30 w 302"/>
                            <a:gd name="T55" fmla="*/ 52 h 305"/>
                            <a:gd name="T56" fmla="*/ 27 w 302"/>
                            <a:gd name="T57" fmla="*/ 48 h 305"/>
                            <a:gd name="T58" fmla="*/ 25 w 302"/>
                            <a:gd name="T59" fmla="*/ 52 h 305"/>
                            <a:gd name="T60" fmla="*/ 21 w 302"/>
                            <a:gd name="T61" fmla="*/ 53 h 305"/>
                            <a:gd name="T62" fmla="*/ 19 w 302"/>
                            <a:gd name="T63" fmla="*/ 54 h 305"/>
                            <a:gd name="T64" fmla="*/ 16 w 302"/>
                            <a:gd name="T65" fmla="*/ 58 h 3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2"/>
                            <a:gd name="T100" fmla="*/ 0 h 305"/>
                            <a:gd name="T101" fmla="*/ 302 w 302"/>
                            <a:gd name="T102" fmla="*/ 305 h 3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2" h="305">
                              <a:moveTo>
                                <a:pt x="56" y="290"/>
                              </a:moveTo>
                              <a:lnTo>
                                <a:pt x="17" y="253"/>
                              </a:lnTo>
                              <a:lnTo>
                                <a:pt x="0" y="200"/>
                              </a:lnTo>
                              <a:lnTo>
                                <a:pt x="9" y="133"/>
                              </a:lnTo>
                              <a:lnTo>
                                <a:pt x="32" y="83"/>
                              </a:lnTo>
                              <a:lnTo>
                                <a:pt x="50" y="58"/>
                              </a:lnTo>
                              <a:lnTo>
                                <a:pt x="71" y="25"/>
                              </a:lnTo>
                              <a:lnTo>
                                <a:pt x="81" y="14"/>
                              </a:lnTo>
                              <a:lnTo>
                                <a:pt x="95" y="2"/>
                              </a:lnTo>
                              <a:lnTo>
                                <a:pt x="110" y="0"/>
                              </a:lnTo>
                              <a:lnTo>
                                <a:pt x="119" y="13"/>
                              </a:lnTo>
                              <a:lnTo>
                                <a:pt x="126" y="27"/>
                              </a:lnTo>
                              <a:lnTo>
                                <a:pt x="132" y="17"/>
                              </a:lnTo>
                              <a:lnTo>
                                <a:pt x="149" y="15"/>
                              </a:lnTo>
                              <a:lnTo>
                                <a:pt x="159" y="27"/>
                              </a:lnTo>
                              <a:lnTo>
                                <a:pt x="163" y="45"/>
                              </a:lnTo>
                              <a:lnTo>
                                <a:pt x="167" y="69"/>
                              </a:lnTo>
                              <a:lnTo>
                                <a:pt x="180" y="63"/>
                              </a:lnTo>
                              <a:lnTo>
                                <a:pt x="194" y="70"/>
                              </a:lnTo>
                              <a:lnTo>
                                <a:pt x="197" y="77"/>
                              </a:lnTo>
                              <a:lnTo>
                                <a:pt x="196" y="90"/>
                              </a:lnTo>
                              <a:lnTo>
                                <a:pt x="194" y="103"/>
                              </a:lnTo>
                              <a:lnTo>
                                <a:pt x="202" y="95"/>
                              </a:lnTo>
                              <a:lnTo>
                                <a:pt x="215" y="88"/>
                              </a:lnTo>
                              <a:lnTo>
                                <a:pt x="236" y="90"/>
                              </a:lnTo>
                              <a:lnTo>
                                <a:pt x="237" y="101"/>
                              </a:lnTo>
                              <a:lnTo>
                                <a:pt x="238" y="111"/>
                              </a:lnTo>
                              <a:lnTo>
                                <a:pt x="238" y="123"/>
                              </a:lnTo>
                              <a:lnTo>
                                <a:pt x="251" y="121"/>
                              </a:lnTo>
                              <a:lnTo>
                                <a:pt x="264" y="126"/>
                              </a:lnTo>
                              <a:lnTo>
                                <a:pt x="271" y="136"/>
                              </a:lnTo>
                              <a:lnTo>
                                <a:pt x="274" y="152"/>
                              </a:lnTo>
                              <a:lnTo>
                                <a:pt x="286" y="157"/>
                              </a:lnTo>
                              <a:lnTo>
                                <a:pt x="293" y="175"/>
                              </a:lnTo>
                              <a:lnTo>
                                <a:pt x="290" y="195"/>
                              </a:lnTo>
                              <a:lnTo>
                                <a:pt x="286" y="228"/>
                              </a:lnTo>
                              <a:lnTo>
                                <a:pt x="289" y="247"/>
                              </a:lnTo>
                              <a:lnTo>
                                <a:pt x="296" y="260"/>
                              </a:lnTo>
                              <a:lnTo>
                                <a:pt x="302" y="273"/>
                              </a:lnTo>
                              <a:lnTo>
                                <a:pt x="302" y="289"/>
                              </a:lnTo>
                              <a:lnTo>
                                <a:pt x="293" y="302"/>
                              </a:lnTo>
                              <a:lnTo>
                                <a:pt x="283" y="305"/>
                              </a:lnTo>
                              <a:lnTo>
                                <a:pt x="271" y="305"/>
                              </a:lnTo>
                              <a:lnTo>
                                <a:pt x="259" y="303"/>
                              </a:lnTo>
                              <a:lnTo>
                                <a:pt x="245" y="290"/>
                              </a:lnTo>
                              <a:lnTo>
                                <a:pt x="237" y="279"/>
                              </a:lnTo>
                              <a:lnTo>
                                <a:pt x="235" y="273"/>
                              </a:lnTo>
                              <a:lnTo>
                                <a:pt x="222" y="277"/>
                              </a:lnTo>
                              <a:lnTo>
                                <a:pt x="206" y="276"/>
                              </a:lnTo>
                              <a:lnTo>
                                <a:pt x="196" y="271"/>
                              </a:lnTo>
                              <a:lnTo>
                                <a:pt x="193" y="266"/>
                              </a:lnTo>
                              <a:lnTo>
                                <a:pt x="180" y="266"/>
                              </a:lnTo>
                              <a:lnTo>
                                <a:pt x="172" y="263"/>
                              </a:lnTo>
                              <a:lnTo>
                                <a:pt x="167" y="261"/>
                              </a:lnTo>
                              <a:lnTo>
                                <a:pt x="157" y="261"/>
                              </a:lnTo>
                              <a:lnTo>
                                <a:pt x="149" y="259"/>
                              </a:lnTo>
                              <a:lnTo>
                                <a:pt x="142" y="247"/>
                              </a:lnTo>
                              <a:lnTo>
                                <a:pt x="137" y="240"/>
                              </a:lnTo>
                              <a:lnTo>
                                <a:pt x="132" y="247"/>
                              </a:lnTo>
                              <a:lnTo>
                                <a:pt x="127" y="259"/>
                              </a:lnTo>
                              <a:lnTo>
                                <a:pt x="118" y="263"/>
                              </a:lnTo>
                              <a:lnTo>
                                <a:pt x="107" y="264"/>
                              </a:lnTo>
                              <a:lnTo>
                                <a:pt x="101" y="264"/>
                              </a:lnTo>
                              <a:lnTo>
                                <a:pt x="98" y="271"/>
                              </a:lnTo>
                              <a:lnTo>
                                <a:pt x="90" y="279"/>
                              </a:lnTo>
                              <a:lnTo>
                                <a:pt x="81" y="290"/>
                              </a:lnTo>
                              <a:lnTo>
                                <a:pt x="56" y="290"/>
                              </a:lnTo>
                              <a:close/>
                            </a:path>
                          </a:pathLst>
                        </a:custGeom>
                        <a:solidFill>
                          <a:srgbClr val="C08040"/>
                        </a:solidFill>
                        <a:ln w="3175">
                          <a:solidFill>
                            <a:srgbClr val="000000"/>
                          </a:solidFill>
                          <a:round/>
                          <a:headEnd/>
                          <a:tailEnd/>
                        </a:ln>
                      </p:spPr>
                      <p:txBody>
                        <a:bodyPr/>
                        <a:lstStyle/>
                        <a:p>
                          <a:endParaRPr lang="zh-CN" altLang="en-US"/>
                        </a:p>
                      </p:txBody>
                    </p:sp>
                    <p:grpSp>
                      <p:nvGrpSpPr>
                        <p:cNvPr id="44201" name="Group 46"/>
                        <p:cNvGrpSpPr>
                          <a:grpSpLocks/>
                        </p:cNvGrpSpPr>
                        <p:nvPr/>
                      </p:nvGrpSpPr>
                      <p:grpSpPr bwMode="auto">
                        <a:xfrm>
                          <a:off x="3802" y="3244"/>
                          <a:ext cx="46" cy="54"/>
                          <a:chOff x="3802" y="3244"/>
                          <a:chExt cx="46" cy="54"/>
                        </a:xfrm>
                      </p:grpSpPr>
                      <p:sp>
                        <p:nvSpPr>
                          <p:cNvPr id="44202" name="Freeform 47"/>
                          <p:cNvSpPr>
                            <a:spLocks/>
                          </p:cNvSpPr>
                          <p:nvPr/>
                        </p:nvSpPr>
                        <p:spPr bwMode="auto">
                          <a:xfrm>
                            <a:off x="3838" y="3280"/>
                            <a:ext cx="10" cy="11"/>
                          </a:xfrm>
                          <a:custGeom>
                            <a:avLst/>
                            <a:gdLst>
                              <a:gd name="T0" fmla="*/ 3 w 46"/>
                              <a:gd name="T1" fmla="*/ 11 h 56"/>
                              <a:gd name="T2" fmla="*/ 2 w 46"/>
                              <a:gd name="T3" fmla="*/ 5 h 56"/>
                              <a:gd name="T4" fmla="*/ 4 w 46"/>
                              <a:gd name="T5" fmla="*/ 2 h 56"/>
                              <a:gd name="T6" fmla="*/ 10 w 46"/>
                              <a:gd name="T7" fmla="*/ 0 h 56"/>
                              <a:gd name="T8" fmla="*/ 6 w 46"/>
                              <a:gd name="T9" fmla="*/ 0 h 56"/>
                              <a:gd name="T10" fmla="*/ 2 w 46"/>
                              <a:gd name="T11" fmla="*/ 2 h 56"/>
                              <a:gd name="T12" fmla="*/ 0 w 46"/>
                              <a:gd name="T13" fmla="*/ 4 h 56"/>
                              <a:gd name="T14" fmla="*/ 3 w 46"/>
                              <a:gd name="T15" fmla="*/ 11 h 5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56"/>
                              <a:gd name="T26" fmla="*/ 46 w 4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56">
                                <a:moveTo>
                                  <a:pt x="13" y="56"/>
                                </a:moveTo>
                                <a:lnTo>
                                  <a:pt x="10" y="27"/>
                                </a:lnTo>
                                <a:lnTo>
                                  <a:pt x="19" y="12"/>
                                </a:lnTo>
                                <a:lnTo>
                                  <a:pt x="46" y="0"/>
                                </a:lnTo>
                                <a:lnTo>
                                  <a:pt x="28" y="2"/>
                                </a:lnTo>
                                <a:lnTo>
                                  <a:pt x="7" y="8"/>
                                </a:lnTo>
                                <a:lnTo>
                                  <a:pt x="0" y="22"/>
                                </a:lnTo>
                                <a:lnTo>
                                  <a:pt x="13" y="56"/>
                                </a:lnTo>
                                <a:close/>
                              </a:path>
                            </a:pathLst>
                          </a:custGeom>
                          <a:solidFill>
                            <a:srgbClr val="804000"/>
                          </a:solidFill>
                          <a:ln w="3175">
                            <a:solidFill>
                              <a:srgbClr val="000000"/>
                            </a:solidFill>
                            <a:round/>
                            <a:headEnd/>
                            <a:tailEnd/>
                          </a:ln>
                        </p:spPr>
                        <p:txBody>
                          <a:bodyPr/>
                          <a:lstStyle/>
                          <a:p>
                            <a:endParaRPr lang="zh-CN" altLang="en-US"/>
                          </a:p>
                        </p:txBody>
                      </p:sp>
                      <p:sp>
                        <p:nvSpPr>
                          <p:cNvPr id="44203" name="Freeform 48"/>
                          <p:cNvSpPr>
                            <a:spLocks/>
                          </p:cNvSpPr>
                          <p:nvPr/>
                        </p:nvSpPr>
                        <p:spPr bwMode="auto">
                          <a:xfrm>
                            <a:off x="3821" y="3262"/>
                            <a:ext cx="15" cy="27"/>
                          </a:xfrm>
                          <a:custGeom>
                            <a:avLst/>
                            <a:gdLst>
                              <a:gd name="T0" fmla="*/ 6 w 73"/>
                              <a:gd name="T1" fmla="*/ 27 h 137"/>
                              <a:gd name="T2" fmla="*/ 3 w 73"/>
                              <a:gd name="T3" fmla="*/ 21 h 137"/>
                              <a:gd name="T4" fmla="*/ 3 w 73"/>
                              <a:gd name="T5" fmla="*/ 13 h 137"/>
                              <a:gd name="T6" fmla="*/ 9 w 73"/>
                              <a:gd name="T7" fmla="*/ 7 h 137"/>
                              <a:gd name="T8" fmla="*/ 15 w 73"/>
                              <a:gd name="T9" fmla="*/ 0 h 137"/>
                              <a:gd name="T10" fmla="*/ 11 w 73"/>
                              <a:gd name="T11" fmla="*/ 4 h 137"/>
                              <a:gd name="T12" fmla="*/ 5 w 73"/>
                              <a:gd name="T13" fmla="*/ 8 h 137"/>
                              <a:gd name="T14" fmla="*/ 0 w 73"/>
                              <a:gd name="T15" fmla="*/ 12 h 137"/>
                              <a:gd name="T16" fmla="*/ 1 w 73"/>
                              <a:gd name="T17" fmla="*/ 15 h 137"/>
                              <a:gd name="T18" fmla="*/ 1 w 73"/>
                              <a:gd name="T19" fmla="*/ 19 h 137"/>
                              <a:gd name="T20" fmla="*/ 1 w 73"/>
                              <a:gd name="T21" fmla="*/ 23 h 137"/>
                              <a:gd name="T22" fmla="*/ 6 w 73"/>
                              <a:gd name="T23" fmla="*/ 27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137"/>
                              <a:gd name="T38" fmla="*/ 73 w 73"/>
                              <a:gd name="T39" fmla="*/ 137 h 1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137">
                                <a:moveTo>
                                  <a:pt x="30" y="137"/>
                                </a:moveTo>
                                <a:lnTo>
                                  <a:pt x="17" y="107"/>
                                </a:lnTo>
                                <a:lnTo>
                                  <a:pt x="17" y="65"/>
                                </a:lnTo>
                                <a:lnTo>
                                  <a:pt x="42" y="33"/>
                                </a:lnTo>
                                <a:lnTo>
                                  <a:pt x="73" y="0"/>
                                </a:lnTo>
                                <a:lnTo>
                                  <a:pt x="54" y="19"/>
                                </a:lnTo>
                                <a:lnTo>
                                  <a:pt x="23" y="42"/>
                                </a:lnTo>
                                <a:lnTo>
                                  <a:pt x="0" y="61"/>
                                </a:lnTo>
                                <a:lnTo>
                                  <a:pt x="5" y="77"/>
                                </a:lnTo>
                                <a:lnTo>
                                  <a:pt x="4" y="96"/>
                                </a:lnTo>
                                <a:lnTo>
                                  <a:pt x="4" y="117"/>
                                </a:lnTo>
                                <a:lnTo>
                                  <a:pt x="30" y="137"/>
                                </a:lnTo>
                                <a:close/>
                              </a:path>
                            </a:pathLst>
                          </a:custGeom>
                          <a:solidFill>
                            <a:srgbClr val="804000"/>
                          </a:solidFill>
                          <a:ln w="3175">
                            <a:solidFill>
                              <a:srgbClr val="000000"/>
                            </a:solidFill>
                            <a:round/>
                            <a:headEnd/>
                            <a:tailEnd/>
                          </a:ln>
                        </p:spPr>
                        <p:txBody>
                          <a:bodyPr/>
                          <a:lstStyle/>
                          <a:p>
                            <a:endParaRPr lang="zh-CN" altLang="en-US"/>
                          </a:p>
                        </p:txBody>
                      </p:sp>
                      <p:sp>
                        <p:nvSpPr>
                          <p:cNvPr id="44204" name="Freeform 49"/>
                          <p:cNvSpPr>
                            <a:spLocks/>
                          </p:cNvSpPr>
                          <p:nvPr/>
                        </p:nvSpPr>
                        <p:spPr bwMode="auto">
                          <a:xfrm>
                            <a:off x="3802" y="3277"/>
                            <a:ext cx="10" cy="21"/>
                          </a:xfrm>
                          <a:custGeom>
                            <a:avLst/>
                            <a:gdLst>
                              <a:gd name="T0" fmla="*/ 4 w 50"/>
                              <a:gd name="T1" fmla="*/ 17 h 106"/>
                              <a:gd name="T2" fmla="*/ 0 w 50"/>
                              <a:gd name="T3" fmla="*/ 11 h 106"/>
                              <a:gd name="T4" fmla="*/ 2 w 50"/>
                              <a:gd name="T5" fmla="*/ 7 h 106"/>
                              <a:gd name="T6" fmla="*/ 6 w 50"/>
                              <a:gd name="T7" fmla="*/ 0 h 106"/>
                              <a:gd name="T8" fmla="*/ 2 w 50"/>
                              <a:gd name="T9" fmla="*/ 11 h 106"/>
                              <a:gd name="T10" fmla="*/ 5 w 50"/>
                              <a:gd name="T11" fmla="*/ 16 h 106"/>
                              <a:gd name="T12" fmla="*/ 10 w 50"/>
                              <a:gd name="T13" fmla="*/ 21 h 106"/>
                              <a:gd name="T14" fmla="*/ 4 w 50"/>
                              <a:gd name="T15" fmla="*/ 17 h 106"/>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106"/>
                              <a:gd name="T26" fmla="*/ 50 w 50"/>
                              <a:gd name="T27" fmla="*/ 106 h 1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106">
                                <a:moveTo>
                                  <a:pt x="22" y="88"/>
                                </a:moveTo>
                                <a:lnTo>
                                  <a:pt x="0" y="56"/>
                                </a:lnTo>
                                <a:lnTo>
                                  <a:pt x="9" y="33"/>
                                </a:lnTo>
                                <a:lnTo>
                                  <a:pt x="28" y="0"/>
                                </a:lnTo>
                                <a:lnTo>
                                  <a:pt x="12" y="57"/>
                                </a:lnTo>
                                <a:lnTo>
                                  <a:pt x="24" y="82"/>
                                </a:lnTo>
                                <a:lnTo>
                                  <a:pt x="50" y="106"/>
                                </a:lnTo>
                                <a:lnTo>
                                  <a:pt x="22" y="88"/>
                                </a:lnTo>
                                <a:close/>
                              </a:path>
                            </a:pathLst>
                          </a:custGeom>
                          <a:solidFill>
                            <a:srgbClr val="804000"/>
                          </a:solidFill>
                          <a:ln w="3175">
                            <a:solidFill>
                              <a:srgbClr val="000000"/>
                            </a:solidFill>
                            <a:round/>
                            <a:headEnd/>
                            <a:tailEnd/>
                          </a:ln>
                        </p:spPr>
                        <p:txBody>
                          <a:bodyPr/>
                          <a:lstStyle/>
                          <a:p>
                            <a:endParaRPr lang="zh-CN" altLang="en-US"/>
                          </a:p>
                        </p:txBody>
                      </p:sp>
                      <p:sp>
                        <p:nvSpPr>
                          <p:cNvPr id="44205" name="Freeform 50"/>
                          <p:cNvSpPr>
                            <a:spLocks/>
                          </p:cNvSpPr>
                          <p:nvPr/>
                        </p:nvSpPr>
                        <p:spPr bwMode="auto">
                          <a:xfrm>
                            <a:off x="3810" y="3244"/>
                            <a:ext cx="13" cy="22"/>
                          </a:xfrm>
                          <a:custGeom>
                            <a:avLst/>
                            <a:gdLst>
                              <a:gd name="T0" fmla="*/ 13 w 68"/>
                              <a:gd name="T1" fmla="*/ 0 h 106"/>
                              <a:gd name="T2" fmla="*/ 7 w 68"/>
                              <a:gd name="T3" fmla="*/ 5 h 106"/>
                              <a:gd name="T4" fmla="*/ 2 w 68"/>
                              <a:gd name="T5" fmla="*/ 11 h 106"/>
                              <a:gd name="T6" fmla="*/ 1 w 68"/>
                              <a:gd name="T7" fmla="*/ 15 h 106"/>
                              <a:gd name="T8" fmla="*/ 0 w 68"/>
                              <a:gd name="T9" fmla="*/ 22 h 106"/>
                              <a:gd name="T10" fmla="*/ 2 w 68"/>
                              <a:gd name="T11" fmla="*/ 17 h 106"/>
                              <a:gd name="T12" fmla="*/ 4 w 68"/>
                              <a:gd name="T13" fmla="*/ 11 h 106"/>
                              <a:gd name="T14" fmla="*/ 9 w 68"/>
                              <a:gd name="T15" fmla="*/ 5 h 106"/>
                              <a:gd name="T16" fmla="*/ 13 w 68"/>
                              <a:gd name="T17" fmla="*/ 0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106"/>
                              <a:gd name="T29" fmla="*/ 68 w 68"/>
                              <a:gd name="T30" fmla="*/ 106 h 1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106">
                                <a:moveTo>
                                  <a:pt x="68" y="0"/>
                                </a:moveTo>
                                <a:lnTo>
                                  <a:pt x="36" y="26"/>
                                </a:lnTo>
                                <a:lnTo>
                                  <a:pt x="9" y="53"/>
                                </a:lnTo>
                                <a:lnTo>
                                  <a:pt x="5" y="74"/>
                                </a:lnTo>
                                <a:lnTo>
                                  <a:pt x="0" y="106"/>
                                </a:lnTo>
                                <a:lnTo>
                                  <a:pt x="11" y="81"/>
                                </a:lnTo>
                                <a:lnTo>
                                  <a:pt x="20" y="55"/>
                                </a:lnTo>
                                <a:lnTo>
                                  <a:pt x="49" y="23"/>
                                </a:lnTo>
                                <a:lnTo>
                                  <a:pt x="68" y="0"/>
                                </a:lnTo>
                                <a:close/>
                              </a:path>
                            </a:pathLst>
                          </a:custGeom>
                          <a:solidFill>
                            <a:srgbClr val="804000"/>
                          </a:solidFill>
                          <a:ln w="3175">
                            <a:solidFill>
                              <a:srgbClr val="000000"/>
                            </a:solidFill>
                            <a:round/>
                            <a:headEnd/>
                            <a:tailEnd/>
                          </a:ln>
                        </p:spPr>
                        <p:txBody>
                          <a:bodyPr/>
                          <a:lstStyle/>
                          <a:p>
                            <a:endParaRPr lang="zh-CN" altLang="en-US"/>
                          </a:p>
                        </p:txBody>
                      </p:sp>
                      <p:sp>
                        <p:nvSpPr>
                          <p:cNvPr id="44206" name="Freeform 51"/>
                          <p:cNvSpPr>
                            <a:spLocks/>
                          </p:cNvSpPr>
                          <p:nvPr/>
                        </p:nvSpPr>
                        <p:spPr bwMode="auto">
                          <a:xfrm>
                            <a:off x="3808" y="3284"/>
                            <a:ext cx="8" cy="14"/>
                          </a:xfrm>
                          <a:custGeom>
                            <a:avLst/>
                            <a:gdLst>
                              <a:gd name="T0" fmla="*/ 3 w 38"/>
                              <a:gd name="T1" fmla="*/ 14 h 67"/>
                              <a:gd name="T2" fmla="*/ 1 w 38"/>
                              <a:gd name="T3" fmla="*/ 9 h 67"/>
                              <a:gd name="T4" fmla="*/ 0 w 38"/>
                              <a:gd name="T5" fmla="*/ 7 h 67"/>
                              <a:gd name="T6" fmla="*/ 2 w 38"/>
                              <a:gd name="T7" fmla="*/ 3 h 67"/>
                              <a:gd name="T8" fmla="*/ 7 w 38"/>
                              <a:gd name="T9" fmla="*/ 0 h 67"/>
                              <a:gd name="T10" fmla="*/ 4 w 38"/>
                              <a:gd name="T11" fmla="*/ 4 h 67"/>
                              <a:gd name="T12" fmla="*/ 3 w 38"/>
                              <a:gd name="T13" fmla="*/ 8 h 67"/>
                              <a:gd name="T14" fmla="*/ 5 w 38"/>
                              <a:gd name="T15" fmla="*/ 9 h 67"/>
                              <a:gd name="T16" fmla="*/ 8 w 38"/>
                              <a:gd name="T17" fmla="*/ 6 h 67"/>
                              <a:gd name="T18" fmla="*/ 7 w 38"/>
                              <a:gd name="T19" fmla="*/ 9 h 67"/>
                              <a:gd name="T20" fmla="*/ 3 w 38"/>
                              <a:gd name="T21" fmla="*/ 14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67"/>
                              <a:gd name="T35" fmla="*/ 38 w 38"/>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67">
                                <a:moveTo>
                                  <a:pt x="15" y="67"/>
                                </a:moveTo>
                                <a:lnTo>
                                  <a:pt x="5" y="45"/>
                                </a:lnTo>
                                <a:lnTo>
                                  <a:pt x="0" y="33"/>
                                </a:lnTo>
                                <a:lnTo>
                                  <a:pt x="11" y="14"/>
                                </a:lnTo>
                                <a:lnTo>
                                  <a:pt x="35" y="0"/>
                                </a:lnTo>
                                <a:lnTo>
                                  <a:pt x="21" y="19"/>
                                </a:lnTo>
                                <a:lnTo>
                                  <a:pt x="13" y="39"/>
                                </a:lnTo>
                                <a:lnTo>
                                  <a:pt x="25" y="45"/>
                                </a:lnTo>
                                <a:lnTo>
                                  <a:pt x="38" y="30"/>
                                </a:lnTo>
                                <a:lnTo>
                                  <a:pt x="32" y="44"/>
                                </a:lnTo>
                                <a:lnTo>
                                  <a:pt x="15" y="67"/>
                                </a:lnTo>
                                <a:close/>
                              </a:path>
                            </a:pathLst>
                          </a:custGeom>
                          <a:solidFill>
                            <a:srgbClr val="804000"/>
                          </a:solidFill>
                          <a:ln w="3175">
                            <a:solidFill>
                              <a:srgbClr val="000000"/>
                            </a:solidFill>
                            <a:round/>
                            <a:headEnd/>
                            <a:tailEnd/>
                          </a:ln>
                        </p:spPr>
                        <p:txBody>
                          <a:bodyPr/>
                          <a:lstStyle/>
                          <a:p>
                            <a:endParaRPr lang="zh-CN" altLang="en-US"/>
                          </a:p>
                        </p:txBody>
                      </p:sp>
                    </p:grpSp>
                  </p:grpSp>
                  <p:grpSp>
                    <p:nvGrpSpPr>
                      <p:cNvPr id="44193" name="Group 52"/>
                      <p:cNvGrpSpPr>
                        <a:grpSpLocks/>
                      </p:cNvGrpSpPr>
                      <p:nvPr/>
                    </p:nvGrpSpPr>
                    <p:grpSpPr bwMode="auto">
                      <a:xfrm>
                        <a:off x="3895" y="3311"/>
                        <a:ext cx="65" cy="31"/>
                        <a:chOff x="3895" y="3311"/>
                        <a:chExt cx="65" cy="31"/>
                      </a:xfrm>
                    </p:grpSpPr>
                    <p:sp>
                      <p:nvSpPr>
                        <p:cNvPr id="44194" name="Freeform 53"/>
                        <p:cNvSpPr>
                          <a:spLocks/>
                        </p:cNvSpPr>
                        <p:nvPr/>
                      </p:nvSpPr>
                      <p:spPr bwMode="auto">
                        <a:xfrm>
                          <a:off x="3895" y="3311"/>
                          <a:ext cx="65" cy="31"/>
                        </a:xfrm>
                        <a:custGeom>
                          <a:avLst/>
                          <a:gdLst>
                            <a:gd name="T0" fmla="*/ 4 w 324"/>
                            <a:gd name="T1" fmla="*/ 8 h 159"/>
                            <a:gd name="T2" fmla="*/ 16 w 324"/>
                            <a:gd name="T3" fmla="*/ 8 h 159"/>
                            <a:gd name="T4" fmla="*/ 24 w 324"/>
                            <a:gd name="T5" fmla="*/ 8 h 159"/>
                            <a:gd name="T6" fmla="*/ 34 w 324"/>
                            <a:gd name="T7" fmla="*/ 4 h 159"/>
                            <a:gd name="T8" fmla="*/ 42 w 324"/>
                            <a:gd name="T9" fmla="*/ 0 h 159"/>
                            <a:gd name="T10" fmla="*/ 49 w 324"/>
                            <a:gd name="T11" fmla="*/ 0 h 159"/>
                            <a:gd name="T12" fmla="*/ 53 w 324"/>
                            <a:gd name="T13" fmla="*/ 3 h 159"/>
                            <a:gd name="T14" fmla="*/ 58 w 324"/>
                            <a:gd name="T15" fmla="*/ 5 h 159"/>
                            <a:gd name="T16" fmla="*/ 64 w 324"/>
                            <a:gd name="T17" fmla="*/ 5 h 159"/>
                            <a:gd name="T18" fmla="*/ 65 w 324"/>
                            <a:gd name="T19" fmla="*/ 8 h 159"/>
                            <a:gd name="T20" fmla="*/ 64 w 324"/>
                            <a:gd name="T21" fmla="*/ 14 h 159"/>
                            <a:gd name="T22" fmla="*/ 63 w 324"/>
                            <a:gd name="T23" fmla="*/ 18 h 159"/>
                            <a:gd name="T24" fmla="*/ 60 w 324"/>
                            <a:gd name="T25" fmla="*/ 21 h 159"/>
                            <a:gd name="T26" fmla="*/ 56 w 324"/>
                            <a:gd name="T27" fmla="*/ 25 h 159"/>
                            <a:gd name="T28" fmla="*/ 54 w 324"/>
                            <a:gd name="T29" fmla="*/ 28 h 159"/>
                            <a:gd name="T30" fmla="*/ 51 w 324"/>
                            <a:gd name="T31" fmla="*/ 31 h 159"/>
                            <a:gd name="T32" fmla="*/ 48 w 324"/>
                            <a:gd name="T33" fmla="*/ 31 h 159"/>
                            <a:gd name="T34" fmla="*/ 45 w 324"/>
                            <a:gd name="T35" fmla="*/ 28 h 159"/>
                            <a:gd name="T36" fmla="*/ 42 w 324"/>
                            <a:gd name="T37" fmla="*/ 29 h 159"/>
                            <a:gd name="T38" fmla="*/ 39 w 324"/>
                            <a:gd name="T39" fmla="*/ 29 h 159"/>
                            <a:gd name="T40" fmla="*/ 36 w 324"/>
                            <a:gd name="T41" fmla="*/ 25 h 159"/>
                            <a:gd name="T42" fmla="*/ 34 w 324"/>
                            <a:gd name="T43" fmla="*/ 25 h 159"/>
                            <a:gd name="T44" fmla="*/ 32 w 324"/>
                            <a:gd name="T45" fmla="*/ 25 h 159"/>
                            <a:gd name="T46" fmla="*/ 30 w 324"/>
                            <a:gd name="T47" fmla="*/ 23 h 159"/>
                            <a:gd name="T48" fmla="*/ 27 w 324"/>
                            <a:gd name="T49" fmla="*/ 25 h 159"/>
                            <a:gd name="T50" fmla="*/ 25 w 324"/>
                            <a:gd name="T51" fmla="*/ 26 h 159"/>
                            <a:gd name="T52" fmla="*/ 21 w 324"/>
                            <a:gd name="T53" fmla="*/ 25 h 159"/>
                            <a:gd name="T54" fmla="*/ 21 w 324"/>
                            <a:gd name="T55" fmla="*/ 22 h 159"/>
                            <a:gd name="T56" fmla="*/ 20 w 324"/>
                            <a:gd name="T57" fmla="*/ 20 h 159"/>
                            <a:gd name="T58" fmla="*/ 15 w 324"/>
                            <a:gd name="T59" fmla="*/ 20 h 159"/>
                            <a:gd name="T60" fmla="*/ 11 w 324"/>
                            <a:gd name="T61" fmla="*/ 21 h 159"/>
                            <a:gd name="T62" fmla="*/ 10 w 324"/>
                            <a:gd name="T63" fmla="*/ 20 h 159"/>
                            <a:gd name="T64" fmla="*/ 6 w 324"/>
                            <a:gd name="T65" fmla="*/ 20 h 159"/>
                            <a:gd name="T66" fmla="*/ 2 w 324"/>
                            <a:gd name="T67" fmla="*/ 16 h 159"/>
                            <a:gd name="T68" fmla="*/ 0 w 324"/>
                            <a:gd name="T69" fmla="*/ 13 h 159"/>
                            <a:gd name="T70" fmla="*/ 1 w 324"/>
                            <a:gd name="T71" fmla="*/ 11 h 159"/>
                            <a:gd name="T72" fmla="*/ 0 w 324"/>
                            <a:gd name="T73" fmla="*/ 8 h 159"/>
                            <a:gd name="T74" fmla="*/ 4 w 324"/>
                            <a:gd name="T75" fmla="*/ 8 h 1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4"/>
                            <a:gd name="T115" fmla="*/ 0 h 159"/>
                            <a:gd name="T116" fmla="*/ 324 w 324"/>
                            <a:gd name="T117" fmla="*/ 159 h 1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4" h="159">
                              <a:moveTo>
                                <a:pt x="19" y="39"/>
                              </a:moveTo>
                              <a:lnTo>
                                <a:pt x="78" y="42"/>
                              </a:lnTo>
                              <a:lnTo>
                                <a:pt x="119" y="41"/>
                              </a:lnTo>
                              <a:lnTo>
                                <a:pt x="168" y="19"/>
                              </a:lnTo>
                              <a:lnTo>
                                <a:pt x="209" y="2"/>
                              </a:lnTo>
                              <a:lnTo>
                                <a:pt x="246" y="0"/>
                              </a:lnTo>
                              <a:lnTo>
                                <a:pt x="263" y="15"/>
                              </a:lnTo>
                              <a:lnTo>
                                <a:pt x="288" y="25"/>
                              </a:lnTo>
                              <a:lnTo>
                                <a:pt x="317" y="28"/>
                              </a:lnTo>
                              <a:lnTo>
                                <a:pt x="324" y="42"/>
                              </a:lnTo>
                              <a:lnTo>
                                <a:pt x="321" y="72"/>
                              </a:lnTo>
                              <a:lnTo>
                                <a:pt x="315" y="92"/>
                              </a:lnTo>
                              <a:lnTo>
                                <a:pt x="301" y="108"/>
                              </a:lnTo>
                              <a:lnTo>
                                <a:pt x="279" y="128"/>
                              </a:lnTo>
                              <a:lnTo>
                                <a:pt x="269" y="145"/>
                              </a:lnTo>
                              <a:lnTo>
                                <a:pt x="254" y="158"/>
                              </a:lnTo>
                              <a:lnTo>
                                <a:pt x="241" y="159"/>
                              </a:lnTo>
                              <a:lnTo>
                                <a:pt x="222" y="143"/>
                              </a:lnTo>
                              <a:lnTo>
                                <a:pt x="211" y="150"/>
                              </a:lnTo>
                              <a:lnTo>
                                <a:pt x="192" y="151"/>
                              </a:lnTo>
                              <a:lnTo>
                                <a:pt x="179" y="127"/>
                              </a:lnTo>
                              <a:lnTo>
                                <a:pt x="170" y="130"/>
                              </a:lnTo>
                              <a:lnTo>
                                <a:pt x="158" y="130"/>
                              </a:lnTo>
                              <a:lnTo>
                                <a:pt x="151" y="118"/>
                              </a:lnTo>
                              <a:lnTo>
                                <a:pt x="136" y="127"/>
                              </a:lnTo>
                              <a:lnTo>
                                <a:pt x="123" y="133"/>
                              </a:lnTo>
                              <a:lnTo>
                                <a:pt x="106" y="127"/>
                              </a:lnTo>
                              <a:lnTo>
                                <a:pt x="103" y="115"/>
                              </a:lnTo>
                              <a:lnTo>
                                <a:pt x="101" y="101"/>
                              </a:lnTo>
                              <a:lnTo>
                                <a:pt x="75" y="104"/>
                              </a:lnTo>
                              <a:lnTo>
                                <a:pt x="54" y="108"/>
                              </a:lnTo>
                              <a:lnTo>
                                <a:pt x="50" y="101"/>
                              </a:lnTo>
                              <a:lnTo>
                                <a:pt x="32" y="101"/>
                              </a:lnTo>
                              <a:lnTo>
                                <a:pt x="8" y="83"/>
                              </a:lnTo>
                              <a:lnTo>
                                <a:pt x="0" y="65"/>
                              </a:lnTo>
                              <a:lnTo>
                                <a:pt x="4" y="56"/>
                              </a:lnTo>
                              <a:lnTo>
                                <a:pt x="1" y="41"/>
                              </a:lnTo>
                              <a:lnTo>
                                <a:pt x="19" y="39"/>
                              </a:lnTo>
                              <a:close/>
                            </a:path>
                          </a:pathLst>
                        </a:custGeom>
                        <a:solidFill>
                          <a:srgbClr val="C08040"/>
                        </a:solidFill>
                        <a:ln w="3175">
                          <a:solidFill>
                            <a:srgbClr val="000000"/>
                          </a:solidFill>
                          <a:round/>
                          <a:headEnd/>
                          <a:tailEnd/>
                        </a:ln>
                      </p:spPr>
                      <p:txBody>
                        <a:bodyPr/>
                        <a:lstStyle/>
                        <a:p>
                          <a:endParaRPr lang="zh-CN" altLang="en-US"/>
                        </a:p>
                      </p:txBody>
                    </p:sp>
                    <p:grpSp>
                      <p:nvGrpSpPr>
                        <p:cNvPr id="44195" name="Group 54"/>
                        <p:cNvGrpSpPr>
                          <a:grpSpLocks/>
                        </p:cNvGrpSpPr>
                        <p:nvPr/>
                      </p:nvGrpSpPr>
                      <p:grpSpPr bwMode="auto">
                        <a:xfrm>
                          <a:off x="3904" y="3316"/>
                          <a:ext cx="49" cy="24"/>
                          <a:chOff x="3904" y="3316"/>
                          <a:chExt cx="49" cy="24"/>
                        </a:xfrm>
                      </p:grpSpPr>
                      <p:sp>
                        <p:nvSpPr>
                          <p:cNvPr id="44196" name="Freeform 55"/>
                          <p:cNvSpPr>
                            <a:spLocks/>
                          </p:cNvSpPr>
                          <p:nvPr/>
                        </p:nvSpPr>
                        <p:spPr bwMode="auto">
                          <a:xfrm>
                            <a:off x="3904" y="3324"/>
                            <a:ext cx="15" cy="7"/>
                          </a:xfrm>
                          <a:custGeom>
                            <a:avLst/>
                            <a:gdLst>
                              <a:gd name="T0" fmla="*/ 0 w 75"/>
                              <a:gd name="T1" fmla="*/ 7 h 36"/>
                              <a:gd name="T2" fmla="*/ 8 w 75"/>
                              <a:gd name="T3" fmla="*/ 5 h 36"/>
                              <a:gd name="T4" fmla="*/ 15 w 75"/>
                              <a:gd name="T5" fmla="*/ 0 h 36"/>
                              <a:gd name="T6" fmla="*/ 12 w 75"/>
                              <a:gd name="T7" fmla="*/ 4 h 36"/>
                              <a:gd name="T8" fmla="*/ 9 w 75"/>
                              <a:gd name="T9" fmla="*/ 6 h 36"/>
                              <a:gd name="T10" fmla="*/ 0 w 75"/>
                              <a:gd name="T11" fmla="*/ 7 h 36"/>
                              <a:gd name="T12" fmla="*/ 0 60000 65536"/>
                              <a:gd name="T13" fmla="*/ 0 60000 65536"/>
                              <a:gd name="T14" fmla="*/ 0 60000 65536"/>
                              <a:gd name="T15" fmla="*/ 0 60000 65536"/>
                              <a:gd name="T16" fmla="*/ 0 60000 65536"/>
                              <a:gd name="T17" fmla="*/ 0 60000 65536"/>
                              <a:gd name="T18" fmla="*/ 0 w 75"/>
                              <a:gd name="T19" fmla="*/ 0 h 36"/>
                              <a:gd name="T20" fmla="*/ 75 w 7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75" h="36">
                                <a:moveTo>
                                  <a:pt x="0" y="36"/>
                                </a:moveTo>
                                <a:lnTo>
                                  <a:pt x="39" y="24"/>
                                </a:lnTo>
                                <a:lnTo>
                                  <a:pt x="75" y="0"/>
                                </a:lnTo>
                                <a:lnTo>
                                  <a:pt x="61" y="18"/>
                                </a:lnTo>
                                <a:lnTo>
                                  <a:pt x="45" y="30"/>
                                </a:lnTo>
                                <a:lnTo>
                                  <a:pt x="0" y="36"/>
                                </a:lnTo>
                                <a:close/>
                              </a:path>
                            </a:pathLst>
                          </a:custGeom>
                          <a:solidFill>
                            <a:srgbClr val="804000"/>
                          </a:solidFill>
                          <a:ln w="3175">
                            <a:solidFill>
                              <a:srgbClr val="000000"/>
                            </a:solidFill>
                            <a:round/>
                            <a:headEnd/>
                            <a:tailEnd/>
                          </a:ln>
                        </p:spPr>
                        <p:txBody>
                          <a:bodyPr/>
                          <a:lstStyle/>
                          <a:p>
                            <a:endParaRPr lang="zh-CN" altLang="en-US"/>
                          </a:p>
                        </p:txBody>
                      </p:sp>
                      <p:sp>
                        <p:nvSpPr>
                          <p:cNvPr id="44197" name="Freeform 56"/>
                          <p:cNvSpPr>
                            <a:spLocks/>
                          </p:cNvSpPr>
                          <p:nvPr/>
                        </p:nvSpPr>
                        <p:spPr bwMode="auto">
                          <a:xfrm>
                            <a:off x="3924" y="3316"/>
                            <a:ext cx="12" cy="19"/>
                          </a:xfrm>
                          <a:custGeom>
                            <a:avLst/>
                            <a:gdLst>
                              <a:gd name="T0" fmla="*/ 0 w 61"/>
                              <a:gd name="T1" fmla="*/ 19 h 97"/>
                              <a:gd name="T2" fmla="*/ 4 w 61"/>
                              <a:gd name="T3" fmla="*/ 13 h 97"/>
                              <a:gd name="T4" fmla="*/ 12 w 61"/>
                              <a:gd name="T5" fmla="*/ 0 h 97"/>
                              <a:gd name="T6" fmla="*/ 10 w 61"/>
                              <a:gd name="T7" fmla="*/ 8 h 97"/>
                              <a:gd name="T8" fmla="*/ 8 w 61"/>
                              <a:gd name="T9" fmla="*/ 13 h 97"/>
                              <a:gd name="T10" fmla="*/ 0 w 61"/>
                              <a:gd name="T11" fmla="*/ 19 h 97"/>
                              <a:gd name="T12" fmla="*/ 0 60000 65536"/>
                              <a:gd name="T13" fmla="*/ 0 60000 65536"/>
                              <a:gd name="T14" fmla="*/ 0 60000 65536"/>
                              <a:gd name="T15" fmla="*/ 0 60000 65536"/>
                              <a:gd name="T16" fmla="*/ 0 60000 65536"/>
                              <a:gd name="T17" fmla="*/ 0 60000 65536"/>
                              <a:gd name="T18" fmla="*/ 0 w 61"/>
                              <a:gd name="T19" fmla="*/ 0 h 97"/>
                              <a:gd name="T20" fmla="*/ 61 w 61"/>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61" h="97">
                                <a:moveTo>
                                  <a:pt x="0" y="97"/>
                                </a:moveTo>
                                <a:lnTo>
                                  <a:pt x="21" y="65"/>
                                </a:lnTo>
                                <a:lnTo>
                                  <a:pt x="61" y="0"/>
                                </a:lnTo>
                                <a:lnTo>
                                  <a:pt x="49" y="39"/>
                                </a:lnTo>
                                <a:lnTo>
                                  <a:pt x="42" y="67"/>
                                </a:lnTo>
                                <a:lnTo>
                                  <a:pt x="0" y="97"/>
                                </a:lnTo>
                                <a:close/>
                              </a:path>
                            </a:pathLst>
                          </a:custGeom>
                          <a:solidFill>
                            <a:srgbClr val="804000"/>
                          </a:solidFill>
                          <a:ln w="3175">
                            <a:solidFill>
                              <a:srgbClr val="000000"/>
                            </a:solidFill>
                            <a:round/>
                            <a:headEnd/>
                            <a:tailEnd/>
                          </a:ln>
                        </p:spPr>
                        <p:txBody>
                          <a:bodyPr/>
                          <a:lstStyle/>
                          <a:p>
                            <a:endParaRPr lang="zh-CN" altLang="en-US"/>
                          </a:p>
                        </p:txBody>
                      </p:sp>
                      <p:sp>
                        <p:nvSpPr>
                          <p:cNvPr id="44198" name="Freeform 57"/>
                          <p:cNvSpPr>
                            <a:spLocks/>
                          </p:cNvSpPr>
                          <p:nvPr/>
                        </p:nvSpPr>
                        <p:spPr bwMode="auto">
                          <a:xfrm>
                            <a:off x="3939" y="3316"/>
                            <a:ext cx="8" cy="24"/>
                          </a:xfrm>
                          <a:custGeom>
                            <a:avLst/>
                            <a:gdLst>
                              <a:gd name="T0" fmla="*/ 0 w 44"/>
                              <a:gd name="T1" fmla="*/ 24 h 117"/>
                              <a:gd name="T2" fmla="*/ 6 w 44"/>
                              <a:gd name="T3" fmla="*/ 19 h 117"/>
                              <a:gd name="T4" fmla="*/ 6 w 44"/>
                              <a:gd name="T5" fmla="*/ 8 h 117"/>
                              <a:gd name="T6" fmla="*/ 2 w 44"/>
                              <a:gd name="T7" fmla="*/ 0 h 117"/>
                              <a:gd name="T8" fmla="*/ 6 w 44"/>
                              <a:gd name="T9" fmla="*/ 7 h 117"/>
                              <a:gd name="T10" fmla="*/ 8 w 44"/>
                              <a:gd name="T11" fmla="*/ 15 h 117"/>
                              <a:gd name="T12" fmla="*/ 7 w 44"/>
                              <a:gd name="T13" fmla="*/ 21 h 117"/>
                              <a:gd name="T14" fmla="*/ 0 w 44"/>
                              <a:gd name="T15" fmla="*/ 24 h 117"/>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7"/>
                              <a:gd name="T26" fmla="*/ 44 w 44"/>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7">
                                <a:moveTo>
                                  <a:pt x="0" y="117"/>
                                </a:moveTo>
                                <a:lnTo>
                                  <a:pt x="32" y="91"/>
                                </a:lnTo>
                                <a:lnTo>
                                  <a:pt x="31" y="38"/>
                                </a:lnTo>
                                <a:lnTo>
                                  <a:pt x="9" y="0"/>
                                </a:lnTo>
                                <a:lnTo>
                                  <a:pt x="35" y="36"/>
                                </a:lnTo>
                                <a:lnTo>
                                  <a:pt x="44" y="72"/>
                                </a:lnTo>
                                <a:lnTo>
                                  <a:pt x="41" y="102"/>
                                </a:lnTo>
                                <a:lnTo>
                                  <a:pt x="0" y="117"/>
                                </a:lnTo>
                                <a:close/>
                              </a:path>
                            </a:pathLst>
                          </a:custGeom>
                          <a:solidFill>
                            <a:srgbClr val="804000"/>
                          </a:solidFill>
                          <a:ln w="3175">
                            <a:solidFill>
                              <a:srgbClr val="000000"/>
                            </a:solidFill>
                            <a:round/>
                            <a:headEnd/>
                            <a:tailEnd/>
                          </a:ln>
                        </p:spPr>
                        <p:txBody>
                          <a:bodyPr/>
                          <a:lstStyle/>
                          <a:p>
                            <a:endParaRPr lang="zh-CN" altLang="en-US"/>
                          </a:p>
                        </p:txBody>
                      </p:sp>
                      <p:sp>
                        <p:nvSpPr>
                          <p:cNvPr id="44199" name="Freeform 58"/>
                          <p:cNvSpPr>
                            <a:spLocks/>
                          </p:cNvSpPr>
                          <p:nvPr/>
                        </p:nvSpPr>
                        <p:spPr bwMode="auto">
                          <a:xfrm>
                            <a:off x="3951" y="3324"/>
                            <a:ext cx="2" cy="9"/>
                          </a:xfrm>
                          <a:custGeom>
                            <a:avLst/>
                            <a:gdLst>
                              <a:gd name="T0" fmla="*/ 0 w 13"/>
                              <a:gd name="T1" fmla="*/ 0 h 45"/>
                              <a:gd name="T2" fmla="*/ 2 w 13"/>
                              <a:gd name="T3" fmla="*/ 6 h 45"/>
                              <a:gd name="T4" fmla="*/ 1 w 13"/>
                              <a:gd name="T5" fmla="*/ 9 h 45"/>
                              <a:gd name="T6" fmla="*/ 0 60000 65536"/>
                              <a:gd name="T7" fmla="*/ 0 60000 65536"/>
                              <a:gd name="T8" fmla="*/ 0 60000 65536"/>
                              <a:gd name="T9" fmla="*/ 0 w 13"/>
                              <a:gd name="T10" fmla="*/ 0 h 45"/>
                              <a:gd name="T11" fmla="*/ 13 w 13"/>
                              <a:gd name="T12" fmla="*/ 45 h 45"/>
                            </a:gdLst>
                            <a:ahLst/>
                            <a:cxnLst>
                              <a:cxn ang="T6">
                                <a:pos x="T0" y="T1"/>
                              </a:cxn>
                              <a:cxn ang="T7">
                                <a:pos x="T2" y="T3"/>
                              </a:cxn>
                              <a:cxn ang="T8">
                                <a:pos x="T4" y="T5"/>
                              </a:cxn>
                            </a:cxnLst>
                            <a:rect l="T9" t="T10" r="T11" b="T12"/>
                            <a:pathLst>
                              <a:path w="13" h="45">
                                <a:moveTo>
                                  <a:pt x="0" y="0"/>
                                </a:moveTo>
                                <a:lnTo>
                                  <a:pt x="13" y="29"/>
                                </a:lnTo>
                                <a:lnTo>
                                  <a:pt x="9" y="4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44180" name="Group 59"/>
                    <p:cNvGrpSpPr>
                      <a:grpSpLocks/>
                    </p:cNvGrpSpPr>
                    <p:nvPr/>
                  </p:nvGrpSpPr>
                  <p:grpSpPr bwMode="auto">
                    <a:xfrm>
                      <a:off x="3913" y="3256"/>
                      <a:ext cx="78" cy="67"/>
                      <a:chOff x="3913" y="3256"/>
                      <a:chExt cx="78" cy="67"/>
                    </a:xfrm>
                  </p:grpSpPr>
                  <p:sp>
                    <p:nvSpPr>
                      <p:cNvPr id="44184" name="Freeform 60"/>
                      <p:cNvSpPr>
                        <a:spLocks/>
                      </p:cNvSpPr>
                      <p:nvPr/>
                    </p:nvSpPr>
                    <p:spPr bwMode="auto">
                      <a:xfrm>
                        <a:off x="3948" y="3280"/>
                        <a:ext cx="36" cy="35"/>
                      </a:xfrm>
                      <a:custGeom>
                        <a:avLst/>
                        <a:gdLst>
                          <a:gd name="T0" fmla="*/ 3 w 184"/>
                          <a:gd name="T1" fmla="*/ 14 h 171"/>
                          <a:gd name="T2" fmla="*/ 7 w 184"/>
                          <a:gd name="T3" fmla="*/ 7 h 171"/>
                          <a:gd name="T4" fmla="*/ 9 w 184"/>
                          <a:gd name="T5" fmla="*/ 5 h 171"/>
                          <a:gd name="T6" fmla="*/ 15 w 184"/>
                          <a:gd name="T7" fmla="*/ 1 h 171"/>
                          <a:gd name="T8" fmla="*/ 21 w 184"/>
                          <a:gd name="T9" fmla="*/ 0 h 171"/>
                          <a:gd name="T10" fmla="*/ 27 w 184"/>
                          <a:gd name="T11" fmla="*/ 0 h 171"/>
                          <a:gd name="T12" fmla="*/ 31 w 184"/>
                          <a:gd name="T13" fmla="*/ 1 h 171"/>
                          <a:gd name="T14" fmla="*/ 34 w 184"/>
                          <a:gd name="T15" fmla="*/ 5 h 171"/>
                          <a:gd name="T16" fmla="*/ 36 w 184"/>
                          <a:gd name="T17" fmla="*/ 11 h 171"/>
                          <a:gd name="T18" fmla="*/ 35 w 184"/>
                          <a:gd name="T19" fmla="*/ 17 h 171"/>
                          <a:gd name="T20" fmla="*/ 32 w 184"/>
                          <a:gd name="T21" fmla="*/ 23 h 171"/>
                          <a:gd name="T22" fmla="*/ 30 w 184"/>
                          <a:gd name="T23" fmla="*/ 27 h 171"/>
                          <a:gd name="T24" fmla="*/ 23 w 184"/>
                          <a:gd name="T25" fmla="*/ 31 h 171"/>
                          <a:gd name="T26" fmla="*/ 15 w 184"/>
                          <a:gd name="T27" fmla="*/ 33 h 171"/>
                          <a:gd name="T28" fmla="*/ 8 w 184"/>
                          <a:gd name="T29" fmla="*/ 35 h 171"/>
                          <a:gd name="T30" fmla="*/ 3 w 184"/>
                          <a:gd name="T31" fmla="*/ 33 h 171"/>
                          <a:gd name="T32" fmla="*/ 0 w 184"/>
                          <a:gd name="T33" fmla="*/ 30 h 171"/>
                          <a:gd name="T34" fmla="*/ 0 w 184"/>
                          <a:gd name="T35" fmla="*/ 24 h 171"/>
                          <a:gd name="T36" fmla="*/ 3 w 184"/>
                          <a:gd name="T37" fmla="*/ 14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171"/>
                          <a:gd name="T59" fmla="*/ 184 w 184"/>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171">
                            <a:moveTo>
                              <a:pt x="13" y="68"/>
                            </a:moveTo>
                            <a:lnTo>
                              <a:pt x="34" y="34"/>
                            </a:lnTo>
                            <a:lnTo>
                              <a:pt x="47" y="22"/>
                            </a:lnTo>
                            <a:lnTo>
                              <a:pt x="77" y="7"/>
                            </a:lnTo>
                            <a:lnTo>
                              <a:pt x="109" y="0"/>
                            </a:lnTo>
                            <a:lnTo>
                              <a:pt x="139" y="0"/>
                            </a:lnTo>
                            <a:lnTo>
                              <a:pt x="157" y="5"/>
                            </a:lnTo>
                            <a:lnTo>
                              <a:pt x="174" y="26"/>
                            </a:lnTo>
                            <a:lnTo>
                              <a:pt x="184" y="55"/>
                            </a:lnTo>
                            <a:lnTo>
                              <a:pt x="181" y="85"/>
                            </a:lnTo>
                            <a:lnTo>
                              <a:pt x="165" y="113"/>
                            </a:lnTo>
                            <a:lnTo>
                              <a:pt x="153" y="133"/>
                            </a:lnTo>
                            <a:lnTo>
                              <a:pt x="119" y="153"/>
                            </a:lnTo>
                            <a:lnTo>
                              <a:pt x="77" y="163"/>
                            </a:lnTo>
                            <a:lnTo>
                              <a:pt x="40" y="171"/>
                            </a:lnTo>
                            <a:lnTo>
                              <a:pt x="15" y="163"/>
                            </a:lnTo>
                            <a:lnTo>
                              <a:pt x="2" y="146"/>
                            </a:lnTo>
                            <a:lnTo>
                              <a:pt x="0" y="118"/>
                            </a:lnTo>
                            <a:lnTo>
                              <a:pt x="13" y="68"/>
                            </a:lnTo>
                            <a:close/>
                          </a:path>
                        </a:pathLst>
                      </a:custGeom>
                      <a:solidFill>
                        <a:srgbClr val="F0F0FF"/>
                      </a:solidFill>
                      <a:ln w="3175">
                        <a:solidFill>
                          <a:srgbClr val="000000"/>
                        </a:solidFill>
                        <a:round/>
                        <a:headEnd/>
                        <a:tailEnd/>
                      </a:ln>
                    </p:spPr>
                    <p:txBody>
                      <a:bodyPr/>
                      <a:lstStyle/>
                      <a:p>
                        <a:endParaRPr lang="zh-CN" altLang="en-US"/>
                      </a:p>
                    </p:txBody>
                  </p:sp>
                  <p:sp>
                    <p:nvSpPr>
                      <p:cNvPr id="44185" name="Freeform 61"/>
                      <p:cNvSpPr>
                        <a:spLocks/>
                      </p:cNvSpPr>
                      <p:nvPr/>
                    </p:nvSpPr>
                    <p:spPr bwMode="auto">
                      <a:xfrm>
                        <a:off x="3963" y="3270"/>
                        <a:ext cx="28" cy="21"/>
                      </a:xfrm>
                      <a:custGeom>
                        <a:avLst/>
                        <a:gdLst>
                          <a:gd name="T0" fmla="*/ 3 w 137"/>
                          <a:gd name="T1" fmla="*/ 0 h 107"/>
                          <a:gd name="T2" fmla="*/ 27 w 137"/>
                          <a:gd name="T3" fmla="*/ 12 h 107"/>
                          <a:gd name="T4" fmla="*/ 28 w 137"/>
                          <a:gd name="T5" fmla="*/ 14 h 107"/>
                          <a:gd name="T6" fmla="*/ 28 w 137"/>
                          <a:gd name="T7" fmla="*/ 17 h 107"/>
                          <a:gd name="T8" fmla="*/ 28 w 137"/>
                          <a:gd name="T9" fmla="*/ 19 h 107"/>
                          <a:gd name="T10" fmla="*/ 27 w 137"/>
                          <a:gd name="T11" fmla="*/ 20 h 107"/>
                          <a:gd name="T12" fmla="*/ 26 w 137"/>
                          <a:gd name="T13" fmla="*/ 21 h 107"/>
                          <a:gd name="T14" fmla="*/ 24 w 137"/>
                          <a:gd name="T15" fmla="*/ 21 h 107"/>
                          <a:gd name="T16" fmla="*/ 2 w 137"/>
                          <a:gd name="T17" fmla="*/ 9 h 107"/>
                          <a:gd name="T18" fmla="*/ 0 w 137"/>
                          <a:gd name="T19" fmla="*/ 7 h 107"/>
                          <a:gd name="T20" fmla="*/ 0 w 137"/>
                          <a:gd name="T21" fmla="*/ 5 h 107"/>
                          <a:gd name="T22" fmla="*/ 0 w 137"/>
                          <a:gd name="T23" fmla="*/ 3 h 107"/>
                          <a:gd name="T24" fmla="*/ 1 w 137"/>
                          <a:gd name="T25" fmla="*/ 1 h 107"/>
                          <a:gd name="T26" fmla="*/ 2 w 137"/>
                          <a:gd name="T27" fmla="*/ 0 h 107"/>
                          <a:gd name="T28" fmla="*/ 3 w 137"/>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107"/>
                          <a:gd name="T47" fmla="*/ 137 w 137"/>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107">
                            <a:moveTo>
                              <a:pt x="17" y="0"/>
                            </a:moveTo>
                            <a:lnTo>
                              <a:pt x="131" y="63"/>
                            </a:lnTo>
                            <a:lnTo>
                              <a:pt x="136" y="72"/>
                            </a:lnTo>
                            <a:lnTo>
                              <a:pt x="137" y="85"/>
                            </a:lnTo>
                            <a:lnTo>
                              <a:pt x="135" y="95"/>
                            </a:lnTo>
                            <a:lnTo>
                              <a:pt x="131" y="104"/>
                            </a:lnTo>
                            <a:lnTo>
                              <a:pt x="126" y="107"/>
                            </a:lnTo>
                            <a:lnTo>
                              <a:pt x="115" y="107"/>
                            </a:lnTo>
                            <a:lnTo>
                              <a:pt x="11" y="47"/>
                            </a:lnTo>
                            <a:lnTo>
                              <a:pt x="2" y="38"/>
                            </a:lnTo>
                            <a:lnTo>
                              <a:pt x="0" y="26"/>
                            </a:lnTo>
                            <a:lnTo>
                              <a:pt x="2" y="13"/>
                            </a:lnTo>
                            <a:lnTo>
                              <a:pt x="6" y="7"/>
                            </a:lnTo>
                            <a:lnTo>
                              <a:pt x="12" y="1"/>
                            </a:lnTo>
                            <a:lnTo>
                              <a:pt x="17" y="0"/>
                            </a:lnTo>
                            <a:close/>
                          </a:path>
                        </a:pathLst>
                      </a:custGeom>
                      <a:solidFill>
                        <a:srgbClr val="C08040"/>
                      </a:solidFill>
                      <a:ln w="3175">
                        <a:solidFill>
                          <a:srgbClr val="000000"/>
                        </a:solidFill>
                        <a:round/>
                        <a:headEnd/>
                        <a:tailEnd/>
                      </a:ln>
                    </p:spPr>
                    <p:txBody>
                      <a:bodyPr/>
                      <a:lstStyle/>
                      <a:p>
                        <a:endParaRPr lang="zh-CN" altLang="en-US"/>
                      </a:p>
                    </p:txBody>
                  </p:sp>
                  <p:sp>
                    <p:nvSpPr>
                      <p:cNvPr id="44186" name="Freeform 62"/>
                      <p:cNvSpPr>
                        <a:spLocks/>
                      </p:cNvSpPr>
                      <p:nvPr/>
                    </p:nvSpPr>
                    <p:spPr bwMode="auto">
                      <a:xfrm>
                        <a:off x="3939" y="3271"/>
                        <a:ext cx="50" cy="52"/>
                      </a:xfrm>
                      <a:custGeom>
                        <a:avLst/>
                        <a:gdLst>
                          <a:gd name="T0" fmla="*/ 15 w 250"/>
                          <a:gd name="T1" fmla="*/ 0 h 260"/>
                          <a:gd name="T2" fmla="*/ 30 w 250"/>
                          <a:gd name="T3" fmla="*/ 12 h 260"/>
                          <a:gd name="T4" fmla="*/ 36 w 250"/>
                          <a:gd name="T5" fmla="*/ 17 h 260"/>
                          <a:gd name="T6" fmla="*/ 42 w 250"/>
                          <a:gd name="T7" fmla="*/ 24 h 260"/>
                          <a:gd name="T8" fmla="*/ 46 w 250"/>
                          <a:gd name="T9" fmla="*/ 29 h 260"/>
                          <a:gd name="T10" fmla="*/ 49 w 250"/>
                          <a:gd name="T11" fmla="*/ 34 h 260"/>
                          <a:gd name="T12" fmla="*/ 50 w 250"/>
                          <a:gd name="T13" fmla="*/ 40 h 260"/>
                          <a:gd name="T14" fmla="*/ 49 w 250"/>
                          <a:gd name="T15" fmla="*/ 46 h 260"/>
                          <a:gd name="T16" fmla="*/ 47 w 250"/>
                          <a:gd name="T17" fmla="*/ 49 h 260"/>
                          <a:gd name="T18" fmla="*/ 42 w 250"/>
                          <a:gd name="T19" fmla="*/ 52 h 260"/>
                          <a:gd name="T20" fmla="*/ 31 w 250"/>
                          <a:gd name="T21" fmla="*/ 52 h 260"/>
                          <a:gd name="T22" fmla="*/ 23 w 250"/>
                          <a:gd name="T23" fmla="*/ 51 h 260"/>
                          <a:gd name="T24" fmla="*/ 12 w 250"/>
                          <a:gd name="T25" fmla="*/ 48 h 260"/>
                          <a:gd name="T26" fmla="*/ 9 w 250"/>
                          <a:gd name="T27" fmla="*/ 44 h 260"/>
                          <a:gd name="T28" fmla="*/ 6 w 250"/>
                          <a:gd name="T29" fmla="*/ 40 h 260"/>
                          <a:gd name="T30" fmla="*/ 0 w 250"/>
                          <a:gd name="T31" fmla="*/ 37 h 260"/>
                          <a:gd name="T32" fmla="*/ 5 w 250"/>
                          <a:gd name="T33" fmla="*/ 30 h 260"/>
                          <a:gd name="T34" fmla="*/ 5 w 250"/>
                          <a:gd name="T35" fmla="*/ 12 h 260"/>
                          <a:gd name="T36" fmla="*/ 15 w 250"/>
                          <a:gd name="T37" fmla="*/ 0 h 2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0"/>
                          <a:gd name="T58" fmla="*/ 0 h 260"/>
                          <a:gd name="T59" fmla="*/ 250 w 250"/>
                          <a:gd name="T60" fmla="*/ 260 h 2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0" h="260">
                            <a:moveTo>
                              <a:pt x="77" y="0"/>
                            </a:moveTo>
                            <a:lnTo>
                              <a:pt x="150" y="60"/>
                            </a:lnTo>
                            <a:lnTo>
                              <a:pt x="180" y="87"/>
                            </a:lnTo>
                            <a:lnTo>
                              <a:pt x="211" y="118"/>
                            </a:lnTo>
                            <a:lnTo>
                              <a:pt x="229" y="143"/>
                            </a:lnTo>
                            <a:lnTo>
                              <a:pt x="246" y="168"/>
                            </a:lnTo>
                            <a:lnTo>
                              <a:pt x="250" y="198"/>
                            </a:lnTo>
                            <a:lnTo>
                              <a:pt x="247" y="228"/>
                            </a:lnTo>
                            <a:lnTo>
                              <a:pt x="234" y="247"/>
                            </a:lnTo>
                            <a:lnTo>
                              <a:pt x="211" y="260"/>
                            </a:lnTo>
                            <a:lnTo>
                              <a:pt x="155" y="260"/>
                            </a:lnTo>
                            <a:lnTo>
                              <a:pt x="116" y="254"/>
                            </a:lnTo>
                            <a:lnTo>
                              <a:pt x="58" y="238"/>
                            </a:lnTo>
                            <a:lnTo>
                              <a:pt x="47" y="221"/>
                            </a:lnTo>
                            <a:lnTo>
                              <a:pt x="29" y="198"/>
                            </a:lnTo>
                            <a:lnTo>
                              <a:pt x="0" y="186"/>
                            </a:lnTo>
                            <a:lnTo>
                              <a:pt x="26" y="148"/>
                            </a:lnTo>
                            <a:lnTo>
                              <a:pt x="26" y="60"/>
                            </a:lnTo>
                            <a:lnTo>
                              <a:pt x="77" y="0"/>
                            </a:lnTo>
                            <a:close/>
                          </a:path>
                        </a:pathLst>
                      </a:custGeom>
                      <a:solidFill>
                        <a:srgbClr val="E0A080"/>
                      </a:solidFill>
                      <a:ln w="3175">
                        <a:solidFill>
                          <a:srgbClr val="000000"/>
                        </a:solidFill>
                        <a:round/>
                        <a:headEnd/>
                        <a:tailEnd/>
                      </a:ln>
                    </p:spPr>
                    <p:txBody>
                      <a:bodyPr/>
                      <a:lstStyle/>
                      <a:p>
                        <a:endParaRPr lang="zh-CN" altLang="en-US"/>
                      </a:p>
                    </p:txBody>
                  </p:sp>
                  <p:grpSp>
                    <p:nvGrpSpPr>
                      <p:cNvPr id="44187" name="Group 63"/>
                      <p:cNvGrpSpPr>
                        <a:grpSpLocks/>
                      </p:cNvGrpSpPr>
                      <p:nvPr/>
                    </p:nvGrpSpPr>
                    <p:grpSpPr bwMode="auto">
                      <a:xfrm>
                        <a:off x="3913" y="3256"/>
                        <a:ext cx="47" cy="46"/>
                        <a:chOff x="3913" y="3256"/>
                        <a:chExt cx="47" cy="46"/>
                      </a:xfrm>
                    </p:grpSpPr>
                    <p:sp>
                      <p:nvSpPr>
                        <p:cNvPr id="44188" name="Freeform 64"/>
                        <p:cNvSpPr>
                          <a:spLocks/>
                        </p:cNvSpPr>
                        <p:nvPr/>
                      </p:nvSpPr>
                      <p:spPr bwMode="auto">
                        <a:xfrm>
                          <a:off x="3913" y="3267"/>
                          <a:ext cx="38" cy="35"/>
                        </a:xfrm>
                        <a:custGeom>
                          <a:avLst/>
                          <a:gdLst>
                            <a:gd name="T0" fmla="*/ 3 w 186"/>
                            <a:gd name="T1" fmla="*/ 14 h 172"/>
                            <a:gd name="T2" fmla="*/ 7 w 186"/>
                            <a:gd name="T3" fmla="*/ 7 h 172"/>
                            <a:gd name="T4" fmla="*/ 10 w 186"/>
                            <a:gd name="T5" fmla="*/ 4 h 172"/>
                            <a:gd name="T6" fmla="*/ 16 w 186"/>
                            <a:gd name="T7" fmla="*/ 1 h 172"/>
                            <a:gd name="T8" fmla="*/ 23 w 186"/>
                            <a:gd name="T9" fmla="*/ 0 h 172"/>
                            <a:gd name="T10" fmla="*/ 29 w 186"/>
                            <a:gd name="T11" fmla="*/ 0 h 172"/>
                            <a:gd name="T12" fmla="*/ 33 w 186"/>
                            <a:gd name="T13" fmla="*/ 1 h 172"/>
                            <a:gd name="T14" fmla="*/ 36 w 186"/>
                            <a:gd name="T15" fmla="*/ 5 h 172"/>
                            <a:gd name="T16" fmla="*/ 38 w 186"/>
                            <a:gd name="T17" fmla="*/ 11 h 172"/>
                            <a:gd name="T18" fmla="*/ 38 w 186"/>
                            <a:gd name="T19" fmla="*/ 18 h 172"/>
                            <a:gd name="T20" fmla="*/ 34 w 186"/>
                            <a:gd name="T21" fmla="*/ 24 h 172"/>
                            <a:gd name="T22" fmla="*/ 31 w 186"/>
                            <a:gd name="T23" fmla="*/ 27 h 172"/>
                            <a:gd name="T24" fmla="*/ 25 w 186"/>
                            <a:gd name="T25" fmla="*/ 31 h 172"/>
                            <a:gd name="T26" fmla="*/ 16 w 186"/>
                            <a:gd name="T27" fmla="*/ 33 h 172"/>
                            <a:gd name="T28" fmla="*/ 9 w 186"/>
                            <a:gd name="T29" fmla="*/ 35 h 172"/>
                            <a:gd name="T30" fmla="*/ 3 w 186"/>
                            <a:gd name="T31" fmla="*/ 33 h 172"/>
                            <a:gd name="T32" fmla="*/ 1 w 186"/>
                            <a:gd name="T33" fmla="*/ 30 h 172"/>
                            <a:gd name="T34" fmla="*/ 0 w 186"/>
                            <a:gd name="T35" fmla="*/ 24 h 172"/>
                            <a:gd name="T36" fmla="*/ 3 w 186"/>
                            <a:gd name="T37" fmla="*/ 14 h 1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172"/>
                            <a:gd name="T59" fmla="*/ 186 w 186"/>
                            <a:gd name="T60" fmla="*/ 172 h 1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172">
                              <a:moveTo>
                                <a:pt x="13" y="70"/>
                              </a:moveTo>
                              <a:lnTo>
                                <a:pt x="35" y="36"/>
                              </a:lnTo>
                              <a:lnTo>
                                <a:pt x="48" y="22"/>
                              </a:lnTo>
                              <a:lnTo>
                                <a:pt x="77" y="7"/>
                              </a:lnTo>
                              <a:lnTo>
                                <a:pt x="112" y="0"/>
                              </a:lnTo>
                              <a:lnTo>
                                <a:pt x="141" y="0"/>
                              </a:lnTo>
                              <a:lnTo>
                                <a:pt x="160" y="6"/>
                              </a:lnTo>
                              <a:lnTo>
                                <a:pt x="177" y="27"/>
                              </a:lnTo>
                              <a:lnTo>
                                <a:pt x="186" y="56"/>
                              </a:lnTo>
                              <a:lnTo>
                                <a:pt x="184" y="88"/>
                              </a:lnTo>
                              <a:lnTo>
                                <a:pt x="167" y="116"/>
                              </a:lnTo>
                              <a:lnTo>
                                <a:pt x="154" y="134"/>
                              </a:lnTo>
                              <a:lnTo>
                                <a:pt x="121" y="153"/>
                              </a:lnTo>
                              <a:lnTo>
                                <a:pt x="77" y="163"/>
                              </a:lnTo>
                              <a:lnTo>
                                <a:pt x="42" y="172"/>
                              </a:lnTo>
                              <a:lnTo>
                                <a:pt x="17" y="163"/>
                              </a:lnTo>
                              <a:lnTo>
                                <a:pt x="4" y="147"/>
                              </a:lnTo>
                              <a:lnTo>
                                <a:pt x="0" y="120"/>
                              </a:lnTo>
                              <a:lnTo>
                                <a:pt x="13" y="70"/>
                              </a:lnTo>
                              <a:close/>
                            </a:path>
                          </a:pathLst>
                        </a:custGeom>
                        <a:solidFill>
                          <a:srgbClr val="F0F0FF"/>
                        </a:solidFill>
                        <a:ln w="3175">
                          <a:solidFill>
                            <a:srgbClr val="000000"/>
                          </a:solidFill>
                          <a:round/>
                          <a:headEnd/>
                          <a:tailEnd/>
                        </a:ln>
                      </p:spPr>
                      <p:txBody>
                        <a:bodyPr/>
                        <a:lstStyle/>
                        <a:p>
                          <a:endParaRPr lang="zh-CN" altLang="en-US"/>
                        </a:p>
                      </p:txBody>
                    </p:sp>
                    <p:sp>
                      <p:nvSpPr>
                        <p:cNvPr id="44189" name="Oval 65"/>
                        <p:cNvSpPr>
                          <a:spLocks noChangeArrowheads="1"/>
                        </p:cNvSpPr>
                        <p:nvPr/>
                      </p:nvSpPr>
                      <p:spPr bwMode="auto">
                        <a:xfrm>
                          <a:off x="3918" y="3292"/>
                          <a:ext cx="10" cy="9"/>
                        </a:xfrm>
                        <a:prstGeom prst="ellipse">
                          <a:avLst/>
                        </a:prstGeom>
                        <a:solidFill>
                          <a:srgbClr val="008080"/>
                        </a:solidFill>
                        <a:ln w="3175">
                          <a:solidFill>
                            <a:srgbClr val="000000"/>
                          </a:solidFill>
                          <a:round/>
                          <a:headEnd/>
                          <a:tailEnd/>
                        </a:ln>
                      </p:spPr>
                      <p:txBody>
                        <a:bodyPr/>
                        <a:lstStyle/>
                        <a:p>
                          <a:endParaRPr lang="zh-CN" altLang="en-US" sz="2800">
                            <a:latin typeface="Times New Roman" pitchFamily="18" charset="0"/>
                            <a:ea typeface="楷体_GB2312" pitchFamily="49" charset="-122"/>
                          </a:endParaRPr>
                        </a:p>
                      </p:txBody>
                    </p:sp>
                    <p:sp>
                      <p:nvSpPr>
                        <p:cNvPr id="44190" name="Freeform 66"/>
                        <p:cNvSpPr>
                          <a:spLocks/>
                        </p:cNvSpPr>
                        <p:nvPr/>
                      </p:nvSpPr>
                      <p:spPr bwMode="auto">
                        <a:xfrm>
                          <a:off x="3922" y="3256"/>
                          <a:ext cx="38" cy="23"/>
                        </a:xfrm>
                        <a:custGeom>
                          <a:avLst/>
                          <a:gdLst>
                            <a:gd name="T0" fmla="*/ 6 w 193"/>
                            <a:gd name="T1" fmla="*/ 0 h 112"/>
                            <a:gd name="T2" fmla="*/ 36 w 193"/>
                            <a:gd name="T3" fmla="*/ 14 h 112"/>
                            <a:gd name="T4" fmla="*/ 38 w 193"/>
                            <a:gd name="T5" fmla="*/ 15 h 112"/>
                            <a:gd name="T6" fmla="*/ 38 w 193"/>
                            <a:gd name="T7" fmla="*/ 18 h 112"/>
                            <a:gd name="T8" fmla="*/ 37 w 193"/>
                            <a:gd name="T9" fmla="*/ 20 h 112"/>
                            <a:gd name="T10" fmla="*/ 36 w 193"/>
                            <a:gd name="T11" fmla="*/ 22 h 112"/>
                            <a:gd name="T12" fmla="*/ 35 w 193"/>
                            <a:gd name="T13" fmla="*/ 23 h 112"/>
                            <a:gd name="T14" fmla="*/ 32 w 193"/>
                            <a:gd name="T15" fmla="*/ 23 h 112"/>
                            <a:gd name="T16" fmla="*/ 3 w 193"/>
                            <a:gd name="T17" fmla="*/ 10 h 112"/>
                            <a:gd name="T18" fmla="*/ 1 w 193"/>
                            <a:gd name="T19" fmla="*/ 8 h 112"/>
                            <a:gd name="T20" fmla="*/ 0 w 193"/>
                            <a:gd name="T21" fmla="*/ 6 h 112"/>
                            <a:gd name="T22" fmla="*/ 1 w 193"/>
                            <a:gd name="T23" fmla="*/ 3 h 112"/>
                            <a:gd name="T24" fmla="*/ 2 w 193"/>
                            <a:gd name="T25" fmla="*/ 2 h 112"/>
                            <a:gd name="T26" fmla="*/ 3 w 193"/>
                            <a:gd name="T27" fmla="*/ 0 h 112"/>
                            <a:gd name="T28" fmla="*/ 6 w 193"/>
                            <a:gd name="T29" fmla="*/ 0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3"/>
                            <a:gd name="T46" fmla="*/ 0 h 112"/>
                            <a:gd name="T47" fmla="*/ 193 w 193"/>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3" h="112">
                              <a:moveTo>
                                <a:pt x="28" y="0"/>
                              </a:moveTo>
                              <a:lnTo>
                                <a:pt x="185" y="66"/>
                              </a:lnTo>
                              <a:lnTo>
                                <a:pt x="191" y="75"/>
                              </a:lnTo>
                              <a:lnTo>
                                <a:pt x="193" y="89"/>
                              </a:lnTo>
                              <a:lnTo>
                                <a:pt x="189" y="99"/>
                              </a:lnTo>
                              <a:lnTo>
                                <a:pt x="184" y="108"/>
                              </a:lnTo>
                              <a:lnTo>
                                <a:pt x="176" y="111"/>
                              </a:lnTo>
                              <a:lnTo>
                                <a:pt x="162" y="112"/>
                              </a:lnTo>
                              <a:lnTo>
                                <a:pt x="16" y="49"/>
                              </a:lnTo>
                              <a:lnTo>
                                <a:pt x="4" y="40"/>
                              </a:lnTo>
                              <a:lnTo>
                                <a:pt x="0" y="27"/>
                              </a:lnTo>
                              <a:lnTo>
                                <a:pt x="4" y="14"/>
                              </a:lnTo>
                              <a:lnTo>
                                <a:pt x="9" y="8"/>
                              </a:lnTo>
                              <a:lnTo>
                                <a:pt x="17" y="2"/>
                              </a:lnTo>
                              <a:lnTo>
                                <a:pt x="28" y="0"/>
                              </a:lnTo>
                              <a:close/>
                            </a:path>
                          </a:pathLst>
                        </a:custGeom>
                        <a:solidFill>
                          <a:srgbClr val="C08040"/>
                        </a:solidFill>
                        <a:ln w="3175">
                          <a:solidFill>
                            <a:srgbClr val="000000"/>
                          </a:solidFill>
                          <a:round/>
                          <a:headEnd/>
                          <a:tailEnd/>
                        </a:ln>
                      </p:spPr>
                      <p:txBody>
                        <a:bodyPr/>
                        <a:lstStyle/>
                        <a:p>
                          <a:endParaRPr lang="zh-CN" altLang="en-US"/>
                        </a:p>
                      </p:txBody>
                    </p:sp>
                  </p:grpSp>
                </p:grpSp>
                <p:grpSp>
                  <p:nvGrpSpPr>
                    <p:cNvPr id="44181" name="Group 67"/>
                    <p:cNvGrpSpPr>
                      <a:grpSpLocks/>
                    </p:cNvGrpSpPr>
                    <p:nvPr/>
                  </p:nvGrpSpPr>
                  <p:grpSpPr bwMode="auto">
                    <a:xfrm>
                      <a:off x="3815" y="3290"/>
                      <a:ext cx="37" cy="43"/>
                      <a:chOff x="3815" y="3290"/>
                      <a:chExt cx="37" cy="43"/>
                    </a:xfrm>
                  </p:grpSpPr>
                  <p:sp>
                    <p:nvSpPr>
                      <p:cNvPr id="44182" name="Freeform 68"/>
                      <p:cNvSpPr>
                        <a:spLocks/>
                      </p:cNvSpPr>
                      <p:nvPr/>
                    </p:nvSpPr>
                    <p:spPr bwMode="auto">
                      <a:xfrm>
                        <a:off x="3815" y="3290"/>
                        <a:ext cx="33" cy="42"/>
                      </a:xfrm>
                      <a:custGeom>
                        <a:avLst/>
                        <a:gdLst>
                          <a:gd name="T0" fmla="*/ 27 w 164"/>
                          <a:gd name="T1" fmla="*/ 7 h 210"/>
                          <a:gd name="T2" fmla="*/ 22 w 164"/>
                          <a:gd name="T3" fmla="*/ 1 h 210"/>
                          <a:gd name="T4" fmla="*/ 18 w 164"/>
                          <a:gd name="T5" fmla="*/ 0 h 210"/>
                          <a:gd name="T6" fmla="*/ 11 w 164"/>
                          <a:gd name="T7" fmla="*/ 0 h 210"/>
                          <a:gd name="T8" fmla="*/ 6 w 164"/>
                          <a:gd name="T9" fmla="*/ 3 h 210"/>
                          <a:gd name="T10" fmla="*/ 3 w 164"/>
                          <a:gd name="T11" fmla="*/ 7 h 210"/>
                          <a:gd name="T12" fmla="*/ 1 w 164"/>
                          <a:gd name="T13" fmla="*/ 11 h 210"/>
                          <a:gd name="T14" fmla="*/ 0 w 164"/>
                          <a:gd name="T15" fmla="*/ 16 h 210"/>
                          <a:gd name="T16" fmla="*/ 0 w 164"/>
                          <a:gd name="T17" fmla="*/ 21 h 210"/>
                          <a:gd name="T18" fmla="*/ 2 w 164"/>
                          <a:gd name="T19" fmla="*/ 27 h 210"/>
                          <a:gd name="T20" fmla="*/ 6 w 164"/>
                          <a:gd name="T21" fmla="*/ 32 h 210"/>
                          <a:gd name="T22" fmla="*/ 10 w 164"/>
                          <a:gd name="T23" fmla="*/ 34 h 210"/>
                          <a:gd name="T24" fmla="*/ 15 w 164"/>
                          <a:gd name="T25" fmla="*/ 36 h 210"/>
                          <a:gd name="T26" fmla="*/ 17 w 164"/>
                          <a:gd name="T27" fmla="*/ 40 h 210"/>
                          <a:gd name="T28" fmla="*/ 20 w 164"/>
                          <a:gd name="T29" fmla="*/ 42 h 210"/>
                          <a:gd name="T30" fmla="*/ 23 w 164"/>
                          <a:gd name="T31" fmla="*/ 42 h 210"/>
                          <a:gd name="T32" fmla="*/ 27 w 164"/>
                          <a:gd name="T33" fmla="*/ 41 h 210"/>
                          <a:gd name="T34" fmla="*/ 30 w 164"/>
                          <a:gd name="T35" fmla="*/ 39 h 210"/>
                          <a:gd name="T36" fmla="*/ 32 w 164"/>
                          <a:gd name="T37" fmla="*/ 35 h 210"/>
                          <a:gd name="T38" fmla="*/ 33 w 164"/>
                          <a:gd name="T39" fmla="*/ 30 h 210"/>
                          <a:gd name="T40" fmla="*/ 31 w 164"/>
                          <a:gd name="T41" fmla="*/ 25 h 210"/>
                          <a:gd name="T42" fmla="*/ 31 w 164"/>
                          <a:gd name="T43" fmla="*/ 20 h 210"/>
                          <a:gd name="T44" fmla="*/ 29 w 164"/>
                          <a:gd name="T45" fmla="*/ 13 h 210"/>
                          <a:gd name="T46" fmla="*/ 27 w 164"/>
                          <a:gd name="T47" fmla="*/ 7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4"/>
                          <a:gd name="T73" fmla="*/ 0 h 210"/>
                          <a:gd name="T74" fmla="*/ 164 w 164"/>
                          <a:gd name="T75" fmla="*/ 210 h 2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4" h="210">
                            <a:moveTo>
                              <a:pt x="133" y="33"/>
                            </a:moveTo>
                            <a:lnTo>
                              <a:pt x="107" y="6"/>
                            </a:lnTo>
                            <a:lnTo>
                              <a:pt x="89" y="1"/>
                            </a:lnTo>
                            <a:lnTo>
                              <a:pt x="57" y="0"/>
                            </a:lnTo>
                            <a:lnTo>
                              <a:pt x="30" y="16"/>
                            </a:lnTo>
                            <a:lnTo>
                              <a:pt x="15" y="33"/>
                            </a:lnTo>
                            <a:lnTo>
                              <a:pt x="4" y="54"/>
                            </a:lnTo>
                            <a:lnTo>
                              <a:pt x="0" y="78"/>
                            </a:lnTo>
                            <a:lnTo>
                              <a:pt x="1" y="105"/>
                            </a:lnTo>
                            <a:lnTo>
                              <a:pt x="10" y="135"/>
                            </a:lnTo>
                            <a:lnTo>
                              <a:pt x="28" y="159"/>
                            </a:lnTo>
                            <a:lnTo>
                              <a:pt x="48" y="172"/>
                            </a:lnTo>
                            <a:lnTo>
                              <a:pt x="73" y="182"/>
                            </a:lnTo>
                            <a:lnTo>
                              <a:pt x="86" y="201"/>
                            </a:lnTo>
                            <a:lnTo>
                              <a:pt x="99" y="208"/>
                            </a:lnTo>
                            <a:lnTo>
                              <a:pt x="114" y="210"/>
                            </a:lnTo>
                            <a:lnTo>
                              <a:pt x="132" y="206"/>
                            </a:lnTo>
                            <a:lnTo>
                              <a:pt x="151" y="194"/>
                            </a:lnTo>
                            <a:lnTo>
                              <a:pt x="160" y="176"/>
                            </a:lnTo>
                            <a:lnTo>
                              <a:pt x="164" y="150"/>
                            </a:lnTo>
                            <a:lnTo>
                              <a:pt x="154" y="125"/>
                            </a:lnTo>
                            <a:lnTo>
                              <a:pt x="153" y="99"/>
                            </a:lnTo>
                            <a:lnTo>
                              <a:pt x="145" y="63"/>
                            </a:lnTo>
                            <a:lnTo>
                              <a:pt x="133" y="33"/>
                            </a:lnTo>
                            <a:close/>
                          </a:path>
                        </a:pathLst>
                      </a:custGeom>
                      <a:solidFill>
                        <a:srgbClr val="E0A080"/>
                      </a:solidFill>
                      <a:ln w="3175">
                        <a:solidFill>
                          <a:srgbClr val="000000"/>
                        </a:solidFill>
                        <a:round/>
                        <a:headEnd/>
                        <a:tailEnd/>
                      </a:ln>
                    </p:spPr>
                    <p:txBody>
                      <a:bodyPr/>
                      <a:lstStyle/>
                      <a:p>
                        <a:endParaRPr lang="zh-CN" altLang="en-US"/>
                      </a:p>
                    </p:txBody>
                  </p:sp>
                  <p:sp>
                    <p:nvSpPr>
                      <p:cNvPr id="44183" name="Freeform 69"/>
                      <p:cNvSpPr>
                        <a:spLocks/>
                      </p:cNvSpPr>
                      <p:nvPr/>
                    </p:nvSpPr>
                    <p:spPr bwMode="auto">
                      <a:xfrm>
                        <a:off x="3819" y="3292"/>
                        <a:ext cx="33" cy="41"/>
                      </a:xfrm>
                      <a:custGeom>
                        <a:avLst/>
                        <a:gdLst>
                          <a:gd name="T0" fmla="*/ 27 w 169"/>
                          <a:gd name="T1" fmla="*/ 6 h 204"/>
                          <a:gd name="T2" fmla="*/ 21 w 169"/>
                          <a:gd name="T3" fmla="*/ 1 h 204"/>
                          <a:gd name="T4" fmla="*/ 18 w 169"/>
                          <a:gd name="T5" fmla="*/ 0 h 204"/>
                          <a:gd name="T6" fmla="*/ 12 w 169"/>
                          <a:gd name="T7" fmla="*/ 0 h 204"/>
                          <a:gd name="T8" fmla="*/ 6 w 169"/>
                          <a:gd name="T9" fmla="*/ 3 h 204"/>
                          <a:gd name="T10" fmla="*/ 3 w 169"/>
                          <a:gd name="T11" fmla="*/ 6 h 204"/>
                          <a:gd name="T12" fmla="*/ 1 w 169"/>
                          <a:gd name="T13" fmla="*/ 10 h 204"/>
                          <a:gd name="T14" fmla="*/ 0 w 169"/>
                          <a:gd name="T15" fmla="*/ 15 h 204"/>
                          <a:gd name="T16" fmla="*/ 0 w 169"/>
                          <a:gd name="T17" fmla="*/ 20 h 204"/>
                          <a:gd name="T18" fmla="*/ 2 w 169"/>
                          <a:gd name="T19" fmla="*/ 26 h 204"/>
                          <a:gd name="T20" fmla="*/ 5 w 169"/>
                          <a:gd name="T21" fmla="*/ 31 h 204"/>
                          <a:gd name="T22" fmla="*/ 10 w 169"/>
                          <a:gd name="T23" fmla="*/ 34 h 204"/>
                          <a:gd name="T24" fmla="*/ 14 w 169"/>
                          <a:gd name="T25" fmla="*/ 35 h 204"/>
                          <a:gd name="T26" fmla="*/ 17 w 169"/>
                          <a:gd name="T27" fmla="*/ 39 h 204"/>
                          <a:gd name="T28" fmla="*/ 20 w 169"/>
                          <a:gd name="T29" fmla="*/ 40 h 204"/>
                          <a:gd name="T30" fmla="*/ 23 w 169"/>
                          <a:gd name="T31" fmla="*/ 41 h 204"/>
                          <a:gd name="T32" fmla="*/ 27 w 169"/>
                          <a:gd name="T33" fmla="*/ 40 h 204"/>
                          <a:gd name="T34" fmla="*/ 30 w 169"/>
                          <a:gd name="T35" fmla="*/ 38 h 204"/>
                          <a:gd name="T36" fmla="*/ 32 w 169"/>
                          <a:gd name="T37" fmla="*/ 35 h 204"/>
                          <a:gd name="T38" fmla="*/ 33 w 169"/>
                          <a:gd name="T39" fmla="*/ 29 h 204"/>
                          <a:gd name="T40" fmla="*/ 31 w 169"/>
                          <a:gd name="T41" fmla="*/ 24 h 204"/>
                          <a:gd name="T42" fmla="*/ 31 w 169"/>
                          <a:gd name="T43" fmla="*/ 19 h 204"/>
                          <a:gd name="T44" fmla="*/ 29 w 169"/>
                          <a:gd name="T45" fmla="*/ 12 h 204"/>
                          <a:gd name="T46" fmla="*/ 27 w 169"/>
                          <a:gd name="T47" fmla="*/ 6 h 2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9"/>
                          <a:gd name="T73" fmla="*/ 0 h 204"/>
                          <a:gd name="T74" fmla="*/ 169 w 169"/>
                          <a:gd name="T75" fmla="*/ 204 h 2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9" h="204">
                            <a:moveTo>
                              <a:pt x="138" y="31"/>
                            </a:moveTo>
                            <a:lnTo>
                              <a:pt x="110" y="6"/>
                            </a:lnTo>
                            <a:lnTo>
                              <a:pt x="92" y="1"/>
                            </a:lnTo>
                            <a:lnTo>
                              <a:pt x="59" y="0"/>
                            </a:lnTo>
                            <a:lnTo>
                              <a:pt x="31" y="13"/>
                            </a:lnTo>
                            <a:lnTo>
                              <a:pt x="15" y="31"/>
                            </a:lnTo>
                            <a:lnTo>
                              <a:pt x="5" y="52"/>
                            </a:lnTo>
                            <a:lnTo>
                              <a:pt x="0" y="75"/>
                            </a:lnTo>
                            <a:lnTo>
                              <a:pt x="1" y="101"/>
                            </a:lnTo>
                            <a:lnTo>
                              <a:pt x="10" y="131"/>
                            </a:lnTo>
                            <a:lnTo>
                              <a:pt x="28" y="155"/>
                            </a:lnTo>
                            <a:lnTo>
                              <a:pt x="50" y="168"/>
                            </a:lnTo>
                            <a:lnTo>
                              <a:pt x="74" y="176"/>
                            </a:lnTo>
                            <a:lnTo>
                              <a:pt x="88" y="195"/>
                            </a:lnTo>
                            <a:lnTo>
                              <a:pt x="101" y="201"/>
                            </a:lnTo>
                            <a:lnTo>
                              <a:pt x="116" y="204"/>
                            </a:lnTo>
                            <a:lnTo>
                              <a:pt x="137" y="198"/>
                            </a:lnTo>
                            <a:lnTo>
                              <a:pt x="156" y="188"/>
                            </a:lnTo>
                            <a:lnTo>
                              <a:pt x="164" y="172"/>
                            </a:lnTo>
                            <a:lnTo>
                              <a:pt x="169" y="145"/>
                            </a:lnTo>
                            <a:lnTo>
                              <a:pt x="159" y="121"/>
                            </a:lnTo>
                            <a:lnTo>
                              <a:pt x="158" y="96"/>
                            </a:lnTo>
                            <a:lnTo>
                              <a:pt x="150" y="62"/>
                            </a:lnTo>
                            <a:lnTo>
                              <a:pt x="138" y="31"/>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44158" name="Group 70"/>
                  <p:cNvGrpSpPr>
                    <a:grpSpLocks/>
                  </p:cNvGrpSpPr>
                  <p:nvPr/>
                </p:nvGrpSpPr>
                <p:grpSpPr bwMode="auto">
                  <a:xfrm>
                    <a:off x="3756" y="3330"/>
                    <a:ext cx="242" cy="213"/>
                    <a:chOff x="3756" y="3330"/>
                    <a:chExt cx="242" cy="213"/>
                  </a:xfrm>
                </p:grpSpPr>
                <p:sp>
                  <p:nvSpPr>
                    <p:cNvPr id="44159" name="Freeform 71"/>
                    <p:cNvSpPr>
                      <a:spLocks/>
                    </p:cNvSpPr>
                    <p:nvPr/>
                  </p:nvSpPr>
                  <p:spPr bwMode="auto">
                    <a:xfrm>
                      <a:off x="3756" y="3330"/>
                      <a:ext cx="195" cy="193"/>
                    </a:xfrm>
                    <a:custGeom>
                      <a:avLst/>
                      <a:gdLst>
                        <a:gd name="T0" fmla="*/ 53 w 975"/>
                        <a:gd name="T1" fmla="*/ 0 h 967"/>
                        <a:gd name="T2" fmla="*/ 65 w 975"/>
                        <a:gd name="T3" fmla="*/ 8 h 967"/>
                        <a:gd name="T4" fmla="*/ 78 w 975"/>
                        <a:gd name="T5" fmla="*/ 17 h 967"/>
                        <a:gd name="T6" fmla="*/ 89 w 975"/>
                        <a:gd name="T7" fmla="*/ 22 h 967"/>
                        <a:gd name="T8" fmla="*/ 127 w 975"/>
                        <a:gd name="T9" fmla="*/ 37 h 967"/>
                        <a:gd name="T10" fmla="*/ 132 w 975"/>
                        <a:gd name="T11" fmla="*/ 61 h 967"/>
                        <a:gd name="T12" fmla="*/ 137 w 975"/>
                        <a:gd name="T13" fmla="*/ 73 h 967"/>
                        <a:gd name="T14" fmla="*/ 141 w 975"/>
                        <a:gd name="T15" fmla="*/ 82 h 967"/>
                        <a:gd name="T16" fmla="*/ 144 w 975"/>
                        <a:gd name="T17" fmla="*/ 92 h 967"/>
                        <a:gd name="T18" fmla="*/ 146 w 975"/>
                        <a:gd name="T19" fmla="*/ 101 h 967"/>
                        <a:gd name="T20" fmla="*/ 146 w 975"/>
                        <a:gd name="T21" fmla="*/ 107 h 967"/>
                        <a:gd name="T22" fmla="*/ 145 w 975"/>
                        <a:gd name="T23" fmla="*/ 114 h 967"/>
                        <a:gd name="T24" fmla="*/ 146 w 975"/>
                        <a:gd name="T25" fmla="*/ 122 h 967"/>
                        <a:gd name="T26" fmla="*/ 149 w 975"/>
                        <a:gd name="T27" fmla="*/ 131 h 967"/>
                        <a:gd name="T28" fmla="*/ 157 w 975"/>
                        <a:gd name="T29" fmla="*/ 134 h 967"/>
                        <a:gd name="T30" fmla="*/ 169 w 975"/>
                        <a:gd name="T31" fmla="*/ 137 h 967"/>
                        <a:gd name="T32" fmla="*/ 177 w 975"/>
                        <a:gd name="T33" fmla="*/ 139 h 967"/>
                        <a:gd name="T34" fmla="*/ 185 w 975"/>
                        <a:gd name="T35" fmla="*/ 146 h 967"/>
                        <a:gd name="T36" fmla="*/ 190 w 975"/>
                        <a:gd name="T37" fmla="*/ 152 h 967"/>
                        <a:gd name="T38" fmla="*/ 194 w 975"/>
                        <a:gd name="T39" fmla="*/ 161 h 967"/>
                        <a:gd name="T40" fmla="*/ 195 w 975"/>
                        <a:gd name="T41" fmla="*/ 171 h 967"/>
                        <a:gd name="T42" fmla="*/ 193 w 975"/>
                        <a:gd name="T43" fmla="*/ 186 h 967"/>
                        <a:gd name="T44" fmla="*/ 46 w 975"/>
                        <a:gd name="T45" fmla="*/ 193 h 967"/>
                        <a:gd name="T46" fmla="*/ 19 w 975"/>
                        <a:gd name="T47" fmla="*/ 192 h 967"/>
                        <a:gd name="T48" fmla="*/ 14 w 975"/>
                        <a:gd name="T49" fmla="*/ 186 h 967"/>
                        <a:gd name="T50" fmla="*/ 9 w 975"/>
                        <a:gd name="T51" fmla="*/ 175 h 967"/>
                        <a:gd name="T52" fmla="*/ 5 w 975"/>
                        <a:gd name="T53" fmla="*/ 162 h 967"/>
                        <a:gd name="T54" fmla="*/ 3 w 975"/>
                        <a:gd name="T55" fmla="*/ 152 h 967"/>
                        <a:gd name="T56" fmla="*/ 1 w 975"/>
                        <a:gd name="T57" fmla="*/ 141 h 967"/>
                        <a:gd name="T58" fmla="*/ 0 w 975"/>
                        <a:gd name="T59" fmla="*/ 131 h 967"/>
                        <a:gd name="T60" fmla="*/ 2 w 975"/>
                        <a:gd name="T61" fmla="*/ 114 h 967"/>
                        <a:gd name="T62" fmla="*/ 5 w 975"/>
                        <a:gd name="T63" fmla="*/ 101 h 967"/>
                        <a:gd name="T64" fmla="*/ 10 w 975"/>
                        <a:gd name="T65" fmla="*/ 86 h 967"/>
                        <a:gd name="T66" fmla="*/ 15 w 975"/>
                        <a:gd name="T67" fmla="*/ 72 h 967"/>
                        <a:gd name="T68" fmla="*/ 21 w 975"/>
                        <a:gd name="T69" fmla="*/ 61 h 967"/>
                        <a:gd name="T70" fmla="*/ 29 w 975"/>
                        <a:gd name="T71" fmla="*/ 48 h 967"/>
                        <a:gd name="T72" fmla="*/ 38 w 975"/>
                        <a:gd name="T73" fmla="*/ 37 h 967"/>
                        <a:gd name="T74" fmla="*/ 47 w 975"/>
                        <a:gd name="T75" fmla="*/ 28 h 967"/>
                        <a:gd name="T76" fmla="*/ 54 w 975"/>
                        <a:gd name="T77" fmla="*/ 24 h 967"/>
                        <a:gd name="T78" fmla="*/ 39 w 975"/>
                        <a:gd name="T79" fmla="*/ 17 h 967"/>
                        <a:gd name="T80" fmla="*/ 53 w 975"/>
                        <a:gd name="T81" fmla="*/ 0 h 9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75"/>
                        <a:gd name="T124" fmla="*/ 0 h 967"/>
                        <a:gd name="T125" fmla="*/ 975 w 975"/>
                        <a:gd name="T126" fmla="*/ 967 h 96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75" h="967">
                          <a:moveTo>
                            <a:pt x="265" y="0"/>
                          </a:moveTo>
                          <a:lnTo>
                            <a:pt x="327" y="42"/>
                          </a:lnTo>
                          <a:lnTo>
                            <a:pt x="390" y="83"/>
                          </a:lnTo>
                          <a:lnTo>
                            <a:pt x="446" y="109"/>
                          </a:lnTo>
                          <a:lnTo>
                            <a:pt x="634" y="187"/>
                          </a:lnTo>
                          <a:lnTo>
                            <a:pt x="662" y="306"/>
                          </a:lnTo>
                          <a:lnTo>
                            <a:pt x="686" y="368"/>
                          </a:lnTo>
                          <a:lnTo>
                            <a:pt x="707" y="413"/>
                          </a:lnTo>
                          <a:lnTo>
                            <a:pt x="722" y="459"/>
                          </a:lnTo>
                          <a:lnTo>
                            <a:pt x="732" y="506"/>
                          </a:lnTo>
                          <a:lnTo>
                            <a:pt x="731" y="535"/>
                          </a:lnTo>
                          <a:lnTo>
                            <a:pt x="724" y="570"/>
                          </a:lnTo>
                          <a:lnTo>
                            <a:pt x="728" y="611"/>
                          </a:lnTo>
                          <a:lnTo>
                            <a:pt x="744" y="654"/>
                          </a:lnTo>
                          <a:lnTo>
                            <a:pt x="783" y="670"/>
                          </a:lnTo>
                          <a:lnTo>
                            <a:pt x="843" y="685"/>
                          </a:lnTo>
                          <a:lnTo>
                            <a:pt x="884" y="698"/>
                          </a:lnTo>
                          <a:lnTo>
                            <a:pt x="925" y="730"/>
                          </a:lnTo>
                          <a:lnTo>
                            <a:pt x="951" y="764"/>
                          </a:lnTo>
                          <a:lnTo>
                            <a:pt x="968" y="807"/>
                          </a:lnTo>
                          <a:lnTo>
                            <a:pt x="975" y="856"/>
                          </a:lnTo>
                          <a:lnTo>
                            <a:pt x="965" y="930"/>
                          </a:lnTo>
                          <a:lnTo>
                            <a:pt x="232" y="967"/>
                          </a:lnTo>
                          <a:lnTo>
                            <a:pt x="97" y="964"/>
                          </a:lnTo>
                          <a:lnTo>
                            <a:pt x="71" y="930"/>
                          </a:lnTo>
                          <a:lnTo>
                            <a:pt x="46" y="875"/>
                          </a:lnTo>
                          <a:lnTo>
                            <a:pt x="25" y="814"/>
                          </a:lnTo>
                          <a:lnTo>
                            <a:pt x="13" y="763"/>
                          </a:lnTo>
                          <a:lnTo>
                            <a:pt x="4" y="708"/>
                          </a:lnTo>
                          <a:lnTo>
                            <a:pt x="0" y="657"/>
                          </a:lnTo>
                          <a:lnTo>
                            <a:pt x="10" y="573"/>
                          </a:lnTo>
                          <a:lnTo>
                            <a:pt x="25" y="506"/>
                          </a:lnTo>
                          <a:lnTo>
                            <a:pt x="48" y="432"/>
                          </a:lnTo>
                          <a:lnTo>
                            <a:pt x="74" y="361"/>
                          </a:lnTo>
                          <a:lnTo>
                            <a:pt x="104" y="304"/>
                          </a:lnTo>
                          <a:lnTo>
                            <a:pt x="143" y="240"/>
                          </a:lnTo>
                          <a:lnTo>
                            <a:pt x="192" y="187"/>
                          </a:lnTo>
                          <a:lnTo>
                            <a:pt x="237" y="142"/>
                          </a:lnTo>
                          <a:lnTo>
                            <a:pt x="269" y="119"/>
                          </a:lnTo>
                          <a:lnTo>
                            <a:pt x="195" y="83"/>
                          </a:lnTo>
                          <a:lnTo>
                            <a:pt x="265" y="0"/>
                          </a:lnTo>
                          <a:close/>
                        </a:path>
                      </a:pathLst>
                    </a:custGeom>
                    <a:solidFill>
                      <a:srgbClr val="FF60C0"/>
                    </a:solidFill>
                    <a:ln w="3175">
                      <a:solidFill>
                        <a:srgbClr val="000000"/>
                      </a:solidFill>
                      <a:round/>
                      <a:headEnd/>
                      <a:tailEnd/>
                    </a:ln>
                  </p:spPr>
                  <p:txBody>
                    <a:bodyPr/>
                    <a:lstStyle/>
                    <a:p>
                      <a:endParaRPr lang="zh-CN" altLang="en-US"/>
                    </a:p>
                  </p:txBody>
                </p:sp>
                <p:sp>
                  <p:nvSpPr>
                    <p:cNvPr id="44160" name="Freeform 72"/>
                    <p:cNvSpPr>
                      <a:spLocks/>
                    </p:cNvSpPr>
                    <p:nvPr/>
                  </p:nvSpPr>
                  <p:spPr bwMode="auto">
                    <a:xfrm>
                      <a:off x="3886" y="3432"/>
                      <a:ext cx="55" cy="71"/>
                    </a:xfrm>
                    <a:custGeom>
                      <a:avLst/>
                      <a:gdLst>
                        <a:gd name="T0" fmla="*/ 0 w 273"/>
                        <a:gd name="T1" fmla="*/ 0 h 354"/>
                        <a:gd name="T2" fmla="*/ 2 w 273"/>
                        <a:gd name="T3" fmla="*/ 13 h 354"/>
                        <a:gd name="T4" fmla="*/ 4 w 273"/>
                        <a:gd name="T5" fmla="*/ 24 h 354"/>
                        <a:gd name="T6" fmla="*/ 9 w 273"/>
                        <a:gd name="T7" fmla="*/ 32 h 354"/>
                        <a:gd name="T8" fmla="*/ 12 w 273"/>
                        <a:gd name="T9" fmla="*/ 37 h 354"/>
                        <a:gd name="T10" fmla="*/ 19 w 273"/>
                        <a:gd name="T11" fmla="*/ 41 h 354"/>
                        <a:gd name="T12" fmla="*/ 31 w 273"/>
                        <a:gd name="T13" fmla="*/ 46 h 354"/>
                        <a:gd name="T14" fmla="*/ 42 w 273"/>
                        <a:gd name="T15" fmla="*/ 50 h 354"/>
                        <a:gd name="T16" fmla="*/ 47 w 273"/>
                        <a:gd name="T17" fmla="*/ 52 h 354"/>
                        <a:gd name="T18" fmla="*/ 51 w 273"/>
                        <a:gd name="T19" fmla="*/ 57 h 354"/>
                        <a:gd name="T20" fmla="*/ 54 w 273"/>
                        <a:gd name="T21" fmla="*/ 63 h 354"/>
                        <a:gd name="T22" fmla="*/ 55 w 273"/>
                        <a:gd name="T23" fmla="*/ 71 h 3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354"/>
                        <a:gd name="T38" fmla="*/ 273 w 273"/>
                        <a:gd name="T39" fmla="*/ 354 h 3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354">
                          <a:moveTo>
                            <a:pt x="0" y="0"/>
                          </a:moveTo>
                          <a:lnTo>
                            <a:pt x="10" y="67"/>
                          </a:lnTo>
                          <a:lnTo>
                            <a:pt x="21" y="120"/>
                          </a:lnTo>
                          <a:lnTo>
                            <a:pt x="43" y="162"/>
                          </a:lnTo>
                          <a:lnTo>
                            <a:pt x="60" y="186"/>
                          </a:lnTo>
                          <a:lnTo>
                            <a:pt x="94" y="205"/>
                          </a:lnTo>
                          <a:lnTo>
                            <a:pt x="154" y="227"/>
                          </a:lnTo>
                          <a:lnTo>
                            <a:pt x="206" y="248"/>
                          </a:lnTo>
                          <a:lnTo>
                            <a:pt x="231" y="259"/>
                          </a:lnTo>
                          <a:lnTo>
                            <a:pt x="253" y="283"/>
                          </a:lnTo>
                          <a:lnTo>
                            <a:pt x="266" y="315"/>
                          </a:lnTo>
                          <a:lnTo>
                            <a:pt x="273" y="35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61" name="Freeform 73"/>
                    <p:cNvSpPr>
                      <a:spLocks/>
                    </p:cNvSpPr>
                    <p:nvPr/>
                  </p:nvSpPr>
                  <p:spPr bwMode="auto">
                    <a:xfrm>
                      <a:off x="3809" y="3355"/>
                      <a:ext cx="80" cy="78"/>
                    </a:xfrm>
                    <a:custGeom>
                      <a:avLst/>
                      <a:gdLst>
                        <a:gd name="T0" fmla="*/ 0 w 401"/>
                        <a:gd name="T1" fmla="*/ 1 h 390"/>
                        <a:gd name="T2" fmla="*/ 3 w 401"/>
                        <a:gd name="T3" fmla="*/ 0 h 390"/>
                        <a:gd name="T4" fmla="*/ 11 w 401"/>
                        <a:gd name="T5" fmla="*/ 6 h 390"/>
                        <a:gd name="T6" fmla="*/ 22 w 401"/>
                        <a:gd name="T7" fmla="*/ 13 h 390"/>
                        <a:gd name="T8" fmla="*/ 31 w 401"/>
                        <a:gd name="T9" fmla="*/ 17 h 390"/>
                        <a:gd name="T10" fmla="*/ 40 w 401"/>
                        <a:gd name="T11" fmla="*/ 22 h 390"/>
                        <a:gd name="T12" fmla="*/ 52 w 401"/>
                        <a:gd name="T13" fmla="*/ 28 h 390"/>
                        <a:gd name="T14" fmla="*/ 60 w 401"/>
                        <a:gd name="T15" fmla="*/ 40 h 390"/>
                        <a:gd name="T16" fmla="*/ 66 w 401"/>
                        <a:gd name="T17" fmla="*/ 62 h 390"/>
                        <a:gd name="T18" fmla="*/ 72 w 401"/>
                        <a:gd name="T19" fmla="*/ 44 h 390"/>
                        <a:gd name="T20" fmla="*/ 77 w 401"/>
                        <a:gd name="T21" fmla="*/ 33 h 390"/>
                        <a:gd name="T22" fmla="*/ 76 w 401"/>
                        <a:gd name="T23" fmla="*/ 26 h 390"/>
                        <a:gd name="T24" fmla="*/ 79 w 401"/>
                        <a:gd name="T25" fmla="*/ 36 h 390"/>
                        <a:gd name="T26" fmla="*/ 80 w 401"/>
                        <a:gd name="T27" fmla="*/ 42 h 390"/>
                        <a:gd name="T28" fmla="*/ 77 w 401"/>
                        <a:gd name="T29" fmla="*/ 47 h 390"/>
                        <a:gd name="T30" fmla="*/ 74 w 401"/>
                        <a:gd name="T31" fmla="*/ 56 h 390"/>
                        <a:gd name="T32" fmla="*/ 69 w 401"/>
                        <a:gd name="T33" fmla="*/ 68 h 390"/>
                        <a:gd name="T34" fmla="*/ 65 w 401"/>
                        <a:gd name="T35" fmla="*/ 78 h 390"/>
                        <a:gd name="T36" fmla="*/ 60 w 401"/>
                        <a:gd name="T37" fmla="*/ 61 h 390"/>
                        <a:gd name="T38" fmla="*/ 56 w 401"/>
                        <a:gd name="T39" fmla="*/ 49 h 390"/>
                        <a:gd name="T40" fmla="*/ 53 w 401"/>
                        <a:gd name="T41" fmla="*/ 37 h 390"/>
                        <a:gd name="T42" fmla="*/ 40 w 401"/>
                        <a:gd name="T43" fmla="*/ 26 h 390"/>
                        <a:gd name="T44" fmla="*/ 18 w 401"/>
                        <a:gd name="T45" fmla="*/ 14 h 390"/>
                        <a:gd name="T46" fmla="*/ 0 w 401"/>
                        <a:gd name="T47" fmla="*/ 1 h 3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1"/>
                        <a:gd name="T73" fmla="*/ 0 h 390"/>
                        <a:gd name="T74" fmla="*/ 401 w 401"/>
                        <a:gd name="T75" fmla="*/ 390 h 39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1" h="390">
                          <a:moveTo>
                            <a:pt x="0" y="7"/>
                          </a:moveTo>
                          <a:lnTo>
                            <a:pt x="13" y="0"/>
                          </a:lnTo>
                          <a:lnTo>
                            <a:pt x="55" y="31"/>
                          </a:lnTo>
                          <a:lnTo>
                            <a:pt x="109" y="63"/>
                          </a:lnTo>
                          <a:lnTo>
                            <a:pt x="153" y="83"/>
                          </a:lnTo>
                          <a:lnTo>
                            <a:pt x="199" y="108"/>
                          </a:lnTo>
                          <a:lnTo>
                            <a:pt x="263" y="141"/>
                          </a:lnTo>
                          <a:lnTo>
                            <a:pt x="302" y="202"/>
                          </a:lnTo>
                          <a:lnTo>
                            <a:pt x="333" y="311"/>
                          </a:lnTo>
                          <a:lnTo>
                            <a:pt x="362" y="222"/>
                          </a:lnTo>
                          <a:lnTo>
                            <a:pt x="385" y="163"/>
                          </a:lnTo>
                          <a:lnTo>
                            <a:pt x="381" y="128"/>
                          </a:lnTo>
                          <a:lnTo>
                            <a:pt x="394" y="182"/>
                          </a:lnTo>
                          <a:lnTo>
                            <a:pt x="401" y="210"/>
                          </a:lnTo>
                          <a:lnTo>
                            <a:pt x="388" y="235"/>
                          </a:lnTo>
                          <a:lnTo>
                            <a:pt x="369" y="282"/>
                          </a:lnTo>
                          <a:lnTo>
                            <a:pt x="346" y="339"/>
                          </a:lnTo>
                          <a:lnTo>
                            <a:pt x="327" y="390"/>
                          </a:lnTo>
                          <a:lnTo>
                            <a:pt x="302" y="304"/>
                          </a:lnTo>
                          <a:lnTo>
                            <a:pt x="280" y="244"/>
                          </a:lnTo>
                          <a:lnTo>
                            <a:pt x="266" y="186"/>
                          </a:lnTo>
                          <a:lnTo>
                            <a:pt x="202" y="128"/>
                          </a:lnTo>
                          <a:lnTo>
                            <a:pt x="90" y="69"/>
                          </a:lnTo>
                          <a:lnTo>
                            <a:pt x="0" y="7"/>
                          </a:lnTo>
                          <a:close/>
                        </a:path>
                      </a:pathLst>
                    </a:custGeom>
                    <a:solidFill>
                      <a:srgbClr val="E040A0"/>
                    </a:solidFill>
                    <a:ln w="3175">
                      <a:solidFill>
                        <a:srgbClr val="E040A0"/>
                      </a:solidFill>
                      <a:round/>
                      <a:headEnd/>
                      <a:tailEnd/>
                    </a:ln>
                  </p:spPr>
                  <p:txBody>
                    <a:bodyPr/>
                    <a:lstStyle/>
                    <a:p>
                      <a:endParaRPr lang="zh-CN" altLang="en-US"/>
                    </a:p>
                  </p:txBody>
                </p:sp>
                <p:sp>
                  <p:nvSpPr>
                    <p:cNvPr id="44162" name="Freeform 74"/>
                    <p:cNvSpPr>
                      <a:spLocks/>
                    </p:cNvSpPr>
                    <p:nvPr/>
                  </p:nvSpPr>
                  <p:spPr bwMode="auto">
                    <a:xfrm>
                      <a:off x="3813" y="3396"/>
                      <a:ext cx="34" cy="65"/>
                    </a:xfrm>
                    <a:custGeom>
                      <a:avLst/>
                      <a:gdLst>
                        <a:gd name="T0" fmla="*/ 18 w 169"/>
                        <a:gd name="T1" fmla="*/ 52 h 327"/>
                        <a:gd name="T2" fmla="*/ 9 w 169"/>
                        <a:gd name="T3" fmla="*/ 44 h 327"/>
                        <a:gd name="T4" fmla="*/ 6 w 169"/>
                        <a:gd name="T5" fmla="*/ 35 h 327"/>
                        <a:gd name="T6" fmla="*/ 5 w 169"/>
                        <a:gd name="T7" fmla="*/ 26 h 327"/>
                        <a:gd name="T8" fmla="*/ 4 w 169"/>
                        <a:gd name="T9" fmla="*/ 15 h 327"/>
                        <a:gd name="T10" fmla="*/ 9 w 169"/>
                        <a:gd name="T11" fmla="*/ 11 h 327"/>
                        <a:gd name="T12" fmla="*/ 11 w 169"/>
                        <a:gd name="T13" fmla="*/ 19 h 327"/>
                        <a:gd name="T14" fmla="*/ 15 w 169"/>
                        <a:gd name="T15" fmla="*/ 24 h 327"/>
                        <a:gd name="T16" fmla="*/ 16 w 169"/>
                        <a:gd name="T17" fmla="*/ 33 h 327"/>
                        <a:gd name="T18" fmla="*/ 19 w 169"/>
                        <a:gd name="T19" fmla="*/ 41 h 327"/>
                        <a:gd name="T20" fmla="*/ 25 w 169"/>
                        <a:gd name="T21" fmla="*/ 47 h 327"/>
                        <a:gd name="T22" fmla="*/ 30 w 169"/>
                        <a:gd name="T23" fmla="*/ 55 h 327"/>
                        <a:gd name="T24" fmla="*/ 34 w 169"/>
                        <a:gd name="T25" fmla="*/ 65 h 327"/>
                        <a:gd name="T26" fmla="*/ 33 w 169"/>
                        <a:gd name="T27" fmla="*/ 56 h 327"/>
                        <a:gd name="T28" fmla="*/ 32 w 169"/>
                        <a:gd name="T29" fmla="*/ 49 h 327"/>
                        <a:gd name="T30" fmla="*/ 26 w 169"/>
                        <a:gd name="T31" fmla="*/ 44 h 327"/>
                        <a:gd name="T32" fmla="*/ 22 w 169"/>
                        <a:gd name="T33" fmla="*/ 36 h 327"/>
                        <a:gd name="T34" fmla="*/ 19 w 169"/>
                        <a:gd name="T35" fmla="*/ 28 h 327"/>
                        <a:gd name="T36" fmla="*/ 17 w 169"/>
                        <a:gd name="T37" fmla="*/ 20 h 327"/>
                        <a:gd name="T38" fmla="*/ 13 w 169"/>
                        <a:gd name="T39" fmla="*/ 15 h 327"/>
                        <a:gd name="T40" fmla="*/ 12 w 169"/>
                        <a:gd name="T41" fmla="*/ 7 h 327"/>
                        <a:gd name="T42" fmla="*/ 10 w 169"/>
                        <a:gd name="T43" fmla="*/ 3 h 327"/>
                        <a:gd name="T44" fmla="*/ 8 w 169"/>
                        <a:gd name="T45" fmla="*/ 0 h 327"/>
                        <a:gd name="T46" fmla="*/ 4 w 169"/>
                        <a:gd name="T47" fmla="*/ 7 h 327"/>
                        <a:gd name="T48" fmla="*/ 0 w 169"/>
                        <a:gd name="T49" fmla="*/ 17 h 327"/>
                        <a:gd name="T50" fmla="*/ 3 w 169"/>
                        <a:gd name="T51" fmla="*/ 19 h 327"/>
                        <a:gd name="T52" fmla="*/ 3 w 169"/>
                        <a:gd name="T53" fmla="*/ 27 h 327"/>
                        <a:gd name="T54" fmla="*/ 4 w 169"/>
                        <a:gd name="T55" fmla="*/ 37 h 327"/>
                        <a:gd name="T56" fmla="*/ 6 w 169"/>
                        <a:gd name="T57" fmla="*/ 44 h 327"/>
                        <a:gd name="T58" fmla="*/ 11 w 169"/>
                        <a:gd name="T59" fmla="*/ 48 h 327"/>
                        <a:gd name="T60" fmla="*/ 18 w 169"/>
                        <a:gd name="T61" fmla="*/ 52 h 32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9"/>
                        <a:gd name="T94" fmla="*/ 0 h 327"/>
                        <a:gd name="T95" fmla="*/ 169 w 169"/>
                        <a:gd name="T96" fmla="*/ 327 h 32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9" h="327">
                          <a:moveTo>
                            <a:pt x="88" y="262"/>
                          </a:moveTo>
                          <a:lnTo>
                            <a:pt x="45" y="220"/>
                          </a:lnTo>
                          <a:lnTo>
                            <a:pt x="31" y="178"/>
                          </a:lnTo>
                          <a:lnTo>
                            <a:pt x="25" y="133"/>
                          </a:lnTo>
                          <a:lnTo>
                            <a:pt x="19" y="73"/>
                          </a:lnTo>
                          <a:lnTo>
                            <a:pt x="43" y="53"/>
                          </a:lnTo>
                          <a:lnTo>
                            <a:pt x="53" y="98"/>
                          </a:lnTo>
                          <a:lnTo>
                            <a:pt x="73" y="119"/>
                          </a:lnTo>
                          <a:lnTo>
                            <a:pt x="81" y="168"/>
                          </a:lnTo>
                          <a:lnTo>
                            <a:pt x="94" y="205"/>
                          </a:lnTo>
                          <a:lnTo>
                            <a:pt x="124" y="237"/>
                          </a:lnTo>
                          <a:lnTo>
                            <a:pt x="147" y="276"/>
                          </a:lnTo>
                          <a:lnTo>
                            <a:pt x="169" y="327"/>
                          </a:lnTo>
                          <a:lnTo>
                            <a:pt x="166" y="283"/>
                          </a:lnTo>
                          <a:lnTo>
                            <a:pt x="160" y="248"/>
                          </a:lnTo>
                          <a:lnTo>
                            <a:pt x="131" y="219"/>
                          </a:lnTo>
                          <a:lnTo>
                            <a:pt x="111" y="181"/>
                          </a:lnTo>
                          <a:lnTo>
                            <a:pt x="95" y="139"/>
                          </a:lnTo>
                          <a:lnTo>
                            <a:pt x="83" y="101"/>
                          </a:lnTo>
                          <a:lnTo>
                            <a:pt x="66" y="73"/>
                          </a:lnTo>
                          <a:lnTo>
                            <a:pt x="61" y="35"/>
                          </a:lnTo>
                          <a:lnTo>
                            <a:pt x="51" y="15"/>
                          </a:lnTo>
                          <a:lnTo>
                            <a:pt x="39" y="0"/>
                          </a:lnTo>
                          <a:lnTo>
                            <a:pt x="18" y="37"/>
                          </a:lnTo>
                          <a:lnTo>
                            <a:pt x="0" y="88"/>
                          </a:lnTo>
                          <a:lnTo>
                            <a:pt x="13" y="98"/>
                          </a:lnTo>
                          <a:lnTo>
                            <a:pt x="13" y="136"/>
                          </a:lnTo>
                          <a:lnTo>
                            <a:pt x="21" y="184"/>
                          </a:lnTo>
                          <a:lnTo>
                            <a:pt x="32" y="219"/>
                          </a:lnTo>
                          <a:lnTo>
                            <a:pt x="53" y="242"/>
                          </a:lnTo>
                          <a:lnTo>
                            <a:pt x="88" y="262"/>
                          </a:lnTo>
                          <a:close/>
                        </a:path>
                      </a:pathLst>
                    </a:custGeom>
                    <a:solidFill>
                      <a:srgbClr val="E040A0"/>
                    </a:solidFill>
                    <a:ln w="3175">
                      <a:solidFill>
                        <a:srgbClr val="E040A0"/>
                      </a:solidFill>
                      <a:round/>
                      <a:headEnd/>
                      <a:tailEnd/>
                    </a:ln>
                  </p:spPr>
                  <p:txBody>
                    <a:bodyPr/>
                    <a:lstStyle/>
                    <a:p>
                      <a:endParaRPr lang="zh-CN" altLang="en-US"/>
                    </a:p>
                  </p:txBody>
                </p:sp>
                <p:sp>
                  <p:nvSpPr>
                    <p:cNvPr id="44163" name="Freeform 75"/>
                    <p:cNvSpPr>
                      <a:spLocks/>
                    </p:cNvSpPr>
                    <p:nvPr/>
                  </p:nvSpPr>
                  <p:spPr bwMode="auto">
                    <a:xfrm>
                      <a:off x="3761" y="3432"/>
                      <a:ext cx="19" cy="45"/>
                    </a:xfrm>
                    <a:custGeom>
                      <a:avLst/>
                      <a:gdLst>
                        <a:gd name="T0" fmla="*/ 19 w 95"/>
                        <a:gd name="T1" fmla="*/ 45 h 223"/>
                        <a:gd name="T2" fmla="*/ 14 w 95"/>
                        <a:gd name="T3" fmla="*/ 43 h 223"/>
                        <a:gd name="T4" fmla="*/ 9 w 95"/>
                        <a:gd name="T5" fmla="*/ 38 h 223"/>
                        <a:gd name="T6" fmla="*/ 7 w 95"/>
                        <a:gd name="T7" fmla="*/ 35 h 223"/>
                        <a:gd name="T8" fmla="*/ 5 w 95"/>
                        <a:gd name="T9" fmla="*/ 26 h 223"/>
                        <a:gd name="T10" fmla="*/ 4 w 95"/>
                        <a:gd name="T11" fmla="*/ 21 h 223"/>
                        <a:gd name="T12" fmla="*/ 1 w 95"/>
                        <a:gd name="T13" fmla="*/ 15 h 223"/>
                        <a:gd name="T14" fmla="*/ 0 w 95"/>
                        <a:gd name="T15" fmla="*/ 9 h 223"/>
                        <a:gd name="T16" fmla="*/ 2 w 95"/>
                        <a:gd name="T17" fmla="*/ 5 h 223"/>
                        <a:gd name="T18" fmla="*/ 7 w 95"/>
                        <a:gd name="T19" fmla="*/ 0 h 223"/>
                        <a:gd name="T20" fmla="*/ 2 w 95"/>
                        <a:gd name="T21" fmla="*/ 4 h 223"/>
                        <a:gd name="T22" fmla="*/ 1 w 95"/>
                        <a:gd name="T23" fmla="*/ 9 h 223"/>
                        <a:gd name="T24" fmla="*/ 1 w 95"/>
                        <a:gd name="T25" fmla="*/ 15 h 223"/>
                        <a:gd name="T26" fmla="*/ 3 w 95"/>
                        <a:gd name="T27" fmla="*/ 20 h 223"/>
                        <a:gd name="T28" fmla="*/ 6 w 95"/>
                        <a:gd name="T29" fmla="*/ 28 h 223"/>
                        <a:gd name="T30" fmla="*/ 7 w 95"/>
                        <a:gd name="T31" fmla="*/ 33 h 223"/>
                        <a:gd name="T32" fmla="*/ 9 w 95"/>
                        <a:gd name="T33" fmla="*/ 39 h 223"/>
                        <a:gd name="T34" fmla="*/ 14 w 95"/>
                        <a:gd name="T35" fmla="*/ 4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223"/>
                        <a:gd name="T56" fmla="*/ 95 w 95"/>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223">
                          <a:moveTo>
                            <a:pt x="95" y="223"/>
                          </a:moveTo>
                          <a:lnTo>
                            <a:pt x="70" y="214"/>
                          </a:lnTo>
                          <a:lnTo>
                            <a:pt x="46" y="189"/>
                          </a:lnTo>
                          <a:lnTo>
                            <a:pt x="35" y="172"/>
                          </a:lnTo>
                          <a:lnTo>
                            <a:pt x="24" y="131"/>
                          </a:lnTo>
                          <a:lnTo>
                            <a:pt x="18" y="103"/>
                          </a:lnTo>
                          <a:lnTo>
                            <a:pt x="5" y="75"/>
                          </a:lnTo>
                          <a:lnTo>
                            <a:pt x="0" y="44"/>
                          </a:lnTo>
                          <a:lnTo>
                            <a:pt x="9" y="23"/>
                          </a:lnTo>
                          <a:lnTo>
                            <a:pt x="33" y="0"/>
                          </a:lnTo>
                          <a:lnTo>
                            <a:pt x="9" y="22"/>
                          </a:lnTo>
                          <a:lnTo>
                            <a:pt x="3" y="45"/>
                          </a:lnTo>
                          <a:lnTo>
                            <a:pt x="4" y="74"/>
                          </a:lnTo>
                          <a:lnTo>
                            <a:pt x="16" y="99"/>
                          </a:lnTo>
                          <a:lnTo>
                            <a:pt x="28" y="140"/>
                          </a:lnTo>
                          <a:lnTo>
                            <a:pt x="34" y="164"/>
                          </a:lnTo>
                          <a:lnTo>
                            <a:pt x="46" y="191"/>
                          </a:lnTo>
                          <a:lnTo>
                            <a:pt x="72" y="2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64" name="Freeform 76"/>
                    <p:cNvSpPr>
                      <a:spLocks/>
                    </p:cNvSpPr>
                    <p:nvPr/>
                  </p:nvSpPr>
                  <p:spPr bwMode="auto">
                    <a:xfrm>
                      <a:off x="3763" y="3432"/>
                      <a:ext cx="19" cy="45"/>
                    </a:xfrm>
                    <a:custGeom>
                      <a:avLst/>
                      <a:gdLst>
                        <a:gd name="T0" fmla="*/ 19 w 92"/>
                        <a:gd name="T1" fmla="*/ 45 h 223"/>
                        <a:gd name="T2" fmla="*/ 12 w 92"/>
                        <a:gd name="T3" fmla="*/ 39 h 223"/>
                        <a:gd name="T4" fmla="*/ 9 w 92"/>
                        <a:gd name="T5" fmla="*/ 34 h 223"/>
                        <a:gd name="T6" fmla="*/ 7 w 92"/>
                        <a:gd name="T7" fmla="*/ 29 h 223"/>
                        <a:gd name="T8" fmla="*/ 5 w 92"/>
                        <a:gd name="T9" fmla="*/ 20 h 223"/>
                        <a:gd name="T10" fmla="*/ 3 w 92"/>
                        <a:gd name="T11" fmla="*/ 15 h 223"/>
                        <a:gd name="T12" fmla="*/ 2 w 92"/>
                        <a:gd name="T13" fmla="*/ 10 h 223"/>
                        <a:gd name="T14" fmla="*/ 3 w 92"/>
                        <a:gd name="T15" fmla="*/ 5 h 223"/>
                        <a:gd name="T16" fmla="*/ 6 w 92"/>
                        <a:gd name="T17" fmla="*/ 0 h 223"/>
                        <a:gd name="T18" fmla="*/ 1 w 92"/>
                        <a:gd name="T19" fmla="*/ 4 h 223"/>
                        <a:gd name="T20" fmla="*/ 0 w 92"/>
                        <a:gd name="T21" fmla="*/ 9 h 223"/>
                        <a:gd name="T22" fmla="*/ 0 w 92"/>
                        <a:gd name="T23" fmla="*/ 15 h 223"/>
                        <a:gd name="T24" fmla="*/ 3 w 92"/>
                        <a:gd name="T25" fmla="*/ 20 h 223"/>
                        <a:gd name="T26" fmla="*/ 5 w 92"/>
                        <a:gd name="T27" fmla="*/ 28 h 223"/>
                        <a:gd name="T28" fmla="*/ 7 w 92"/>
                        <a:gd name="T29" fmla="*/ 33 h 223"/>
                        <a:gd name="T30" fmla="*/ 9 w 92"/>
                        <a:gd name="T31" fmla="*/ 39 h 223"/>
                        <a:gd name="T32" fmla="*/ 14 w 92"/>
                        <a:gd name="T33" fmla="*/ 43 h 223"/>
                        <a:gd name="T34" fmla="*/ 19 w 92"/>
                        <a:gd name="T35" fmla="*/ 45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223"/>
                        <a:gd name="T56" fmla="*/ 92 w 92"/>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223">
                          <a:moveTo>
                            <a:pt x="92" y="223"/>
                          </a:moveTo>
                          <a:lnTo>
                            <a:pt x="58" y="194"/>
                          </a:lnTo>
                          <a:lnTo>
                            <a:pt x="42" y="169"/>
                          </a:lnTo>
                          <a:lnTo>
                            <a:pt x="36" y="145"/>
                          </a:lnTo>
                          <a:lnTo>
                            <a:pt x="22" y="101"/>
                          </a:lnTo>
                          <a:lnTo>
                            <a:pt x="13" y="73"/>
                          </a:lnTo>
                          <a:lnTo>
                            <a:pt x="8" y="51"/>
                          </a:lnTo>
                          <a:lnTo>
                            <a:pt x="15" y="26"/>
                          </a:lnTo>
                          <a:lnTo>
                            <a:pt x="31" y="0"/>
                          </a:lnTo>
                          <a:lnTo>
                            <a:pt x="7" y="22"/>
                          </a:lnTo>
                          <a:lnTo>
                            <a:pt x="0" y="45"/>
                          </a:lnTo>
                          <a:lnTo>
                            <a:pt x="1" y="74"/>
                          </a:lnTo>
                          <a:lnTo>
                            <a:pt x="13" y="99"/>
                          </a:lnTo>
                          <a:lnTo>
                            <a:pt x="25" y="140"/>
                          </a:lnTo>
                          <a:lnTo>
                            <a:pt x="32" y="164"/>
                          </a:lnTo>
                          <a:lnTo>
                            <a:pt x="44" y="191"/>
                          </a:lnTo>
                          <a:lnTo>
                            <a:pt x="70" y="213"/>
                          </a:lnTo>
                          <a:lnTo>
                            <a:pt x="92" y="223"/>
                          </a:lnTo>
                          <a:close/>
                        </a:path>
                      </a:pathLst>
                    </a:custGeom>
                    <a:solidFill>
                      <a:srgbClr val="E040A0"/>
                    </a:solidFill>
                    <a:ln w="3175">
                      <a:solidFill>
                        <a:srgbClr val="E040A0"/>
                      </a:solidFill>
                      <a:round/>
                      <a:headEnd/>
                      <a:tailEnd/>
                    </a:ln>
                  </p:spPr>
                  <p:txBody>
                    <a:bodyPr/>
                    <a:lstStyle/>
                    <a:p>
                      <a:endParaRPr lang="zh-CN" altLang="en-US"/>
                    </a:p>
                  </p:txBody>
                </p:sp>
                <p:grpSp>
                  <p:nvGrpSpPr>
                    <p:cNvPr id="44165" name="Group 77"/>
                    <p:cNvGrpSpPr>
                      <a:grpSpLocks/>
                    </p:cNvGrpSpPr>
                    <p:nvPr/>
                  </p:nvGrpSpPr>
                  <p:grpSpPr bwMode="auto">
                    <a:xfrm>
                      <a:off x="3795" y="3470"/>
                      <a:ext cx="203" cy="73"/>
                      <a:chOff x="3795" y="3470"/>
                      <a:chExt cx="203" cy="73"/>
                    </a:xfrm>
                  </p:grpSpPr>
                  <p:sp>
                    <p:nvSpPr>
                      <p:cNvPr id="44169" name="Freeform 78"/>
                      <p:cNvSpPr>
                        <a:spLocks/>
                      </p:cNvSpPr>
                      <p:nvPr/>
                    </p:nvSpPr>
                    <p:spPr bwMode="auto">
                      <a:xfrm>
                        <a:off x="3795" y="3470"/>
                        <a:ext cx="202" cy="73"/>
                      </a:xfrm>
                      <a:custGeom>
                        <a:avLst/>
                        <a:gdLst>
                          <a:gd name="T0" fmla="*/ 49 w 1011"/>
                          <a:gd name="T1" fmla="*/ 0 h 367"/>
                          <a:gd name="T2" fmla="*/ 52 w 1011"/>
                          <a:gd name="T3" fmla="*/ 8 h 367"/>
                          <a:gd name="T4" fmla="*/ 59 w 1011"/>
                          <a:gd name="T5" fmla="*/ 18 h 367"/>
                          <a:gd name="T6" fmla="*/ 72 w 1011"/>
                          <a:gd name="T7" fmla="*/ 25 h 367"/>
                          <a:gd name="T8" fmla="*/ 90 w 1011"/>
                          <a:gd name="T9" fmla="*/ 30 h 367"/>
                          <a:gd name="T10" fmla="*/ 111 w 1011"/>
                          <a:gd name="T11" fmla="*/ 34 h 367"/>
                          <a:gd name="T12" fmla="*/ 127 w 1011"/>
                          <a:gd name="T13" fmla="*/ 35 h 367"/>
                          <a:gd name="T14" fmla="*/ 144 w 1011"/>
                          <a:gd name="T15" fmla="*/ 34 h 367"/>
                          <a:gd name="T16" fmla="*/ 148 w 1011"/>
                          <a:gd name="T17" fmla="*/ 32 h 367"/>
                          <a:gd name="T18" fmla="*/ 153 w 1011"/>
                          <a:gd name="T19" fmla="*/ 27 h 367"/>
                          <a:gd name="T20" fmla="*/ 157 w 1011"/>
                          <a:gd name="T21" fmla="*/ 22 h 367"/>
                          <a:gd name="T22" fmla="*/ 162 w 1011"/>
                          <a:gd name="T23" fmla="*/ 19 h 367"/>
                          <a:gd name="T24" fmla="*/ 164 w 1011"/>
                          <a:gd name="T25" fmla="*/ 15 h 367"/>
                          <a:gd name="T26" fmla="*/ 167 w 1011"/>
                          <a:gd name="T27" fmla="*/ 11 h 367"/>
                          <a:gd name="T28" fmla="*/ 171 w 1011"/>
                          <a:gd name="T29" fmla="*/ 9 h 367"/>
                          <a:gd name="T30" fmla="*/ 176 w 1011"/>
                          <a:gd name="T31" fmla="*/ 7 h 367"/>
                          <a:gd name="T32" fmla="*/ 183 w 1011"/>
                          <a:gd name="T33" fmla="*/ 7 h 367"/>
                          <a:gd name="T34" fmla="*/ 190 w 1011"/>
                          <a:gd name="T35" fmla="*/ 8 h 367"/>
                          <a:gd name="T36" fmla="*/ 197 w 1011"/>
                          <a:gd name="T37" fmla="*/ 11 h 367"/>
                          <a:gd name="T38" fmla="*/ 200 w 1011"/>
                          <a:gd name="T39" fmla="*/ 15 h 367"/>
                          <a:gd name="T40" fmla="*/ 202 w 1011"/>
                          <a:gd name="T41" fmla="*/ 20 h 367"/>
                          <a:gd name="T42" fmla="*/ 199 w 1011"/>
                          <a:gd name="T43" fmla="*/ 31 h 367"/>
                          <a:gd name="T44" fmla="*/ 201 w 1011"/>
                          <a:gd name="T45" fmla="*/ 35 h 367"/>
                          <a:gd name="T46" fmla="*/ 202 w 1011"/>
                          <a:gd name="T47" fmla="*/ 39 h 367"/>
                          <a:gd name="T48" fmla="*/ 201 w 1011"/>
                          <a:gd name="T49" fmla="*/ 43 h 367"/>
                          <a:gd name="T50" fmla="*/ 197 w 1011"/>
                          <a:gd name="T51" fmla="*/ 47 h 367"/>
                          <a:gd name="T52" fmla="*/ 194 w 1011"/>
                          <a:gd name="T53" fmla="*/ 50 h 367"/>
                          <a:gd name="T54" fmla="*/ 196 w 1011"/>
                          <a:gd name="T55" fmla="*/ 54 h 367"/>
                          <a:gd name="T56" fmla="*/ 196 w 1011"/>
                          <a:gd name="T57" fmla="*/ 59 h 367"/>
                          <a:gd name="T58" fmla="*/ 194 w 1011"/>
                          <a:gd name="T59" fmla="*/ 62 h 367"/>
                          <a:gd name="T60" fmla="*/ 192 w 1011"/>
                          <a:gd name="T61" fmla="*/ 65 h 367"/>
                          <a:gd name="T62" fmla="*/ 190 w 1011"/>
                          <a:gd name="T63" fmla="*/ 70 h 367"/>
                          <a:gd name="T64" fmla="*/ 188 w 1011"/>
                          <a:gd name="T65" fmla="*/ 72 h 367"/>
                          <a:gd name="T66" fmla="*/ 182 w 1011"/>
                          <a:gd name="T67" fmla="*/ 73 h 367"/>
                          <a:gd name="T68" fmla="*/ 174 w 1011"/>
                          <a:gd name="T69" fmla="*/ 73 h 367"/>
                          <a:gd name="T70" fmla="*/ 166 w 1011"/>
                          <a:gd name="T71" fmla="*/ 71 h 367"/>
                          <a:gd name="T72" fmla="*/ 157 w 1011"/>
                          <a:gd name="T73" fmla="*/ 69 h 367"/>
                          <a:gd name="T74" fmla="*/ 151 w 1011"/>
                          <a:gd name="T75" fmla="*/ 65 h 367"/>
                          <a:gd name="T76" fmla="*/ 146 w 1011"/>
                          <a:gd name="T77" fmla="*/ 63 h 367"/>
                          <a:gd name="T78" fmla="*/ 132 w 1011"/>
                          <a:gd name="T79" fmla="*/ 65 h 367"/>
                          <a:gd name="T80" fmla="*/ 112 w 1011"/>
                          <a:gd name="T81" fmla="*/ 67 h 367"/>
                          <a:gd name="T82" fmla="*/ 97 w 1011"/>
                          <a:gd name="T83" fmla="*/ 69 h 367"/>
                          <a:gd name="T84" fmla="*/ 82 w 1011"/>
                          <a:gd name="T85" fmla="*/ 69 h 367"/>
                          <a:gd name="T86" fmla="*/ 63 w 1011"/>
                          <a:gd name="T87" fmla="*/ 68 h 367"/>
                          <a:gd name="T88" fmla="*/ 51 w 1011"/>
                          <a:gd name="T89" fmla="*/ 66 h 367"/>
                          <a:gd name="T90" fmla="*/ 31 w 1011"/>
                          <a:gd name="T91" fmla="*/ 58 h 367"/>
                          <a:gd name="T92" fmla="*/ 18 w 1011"/>
                          <a:gd name="T93" fmla="*/ 52 h 367"/>
                          <a:gd name="T94" fmla="*/ 10 w 1011"/>
                          <a:gd name="T95" fmla="*/ 41 h 367"/>
                          <a:gd name="T96" fmla="*/ 5 w 1011"/>
                          <a:gd name="T97" fmla="*/ 37 h 367"/>
                          <a:gd name="T98" fmla="*/ 0 w 1011"/>
                          <a:gd name="T99" fmla="*/ 26 h 367"/>
                          <a:gd name="T100" fmla="*/ 9 w 1011"/>
                          <a:gd name="T101" fmla="*/ 19 h 367"/>
                          <a:gd name="T102" fmla="*/ 21 w 1011"/>
                          <a:gd name="T103" fmla="*/ 17 h 367"/>
                          <a:gd name="T104" fmla="*/ 35 w 1011"/>
                          <a:gd name="T105" fmla="*/ 5 h 367"/>
                          <a:gd name="T106" fmla="*/ 43 w 1011"/>
                          <a:gd name="T107" fmla="*/ 3 h 367"/>
                          <a:gd name="T108" fmla="*/ 49 w 1011"/>
                          <a:gd name="T109" fmla="*/ 0 h 3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11"/>
                          <a:gd name="T166" fmla="*/ 0 h 367"/>
                          <a:gd name="T167" fmla="*/ 1011 w 1011"/>
                          <a:gd name="T168" fmla="*/ 367 h 3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11" h="367">
                            <a:moveTo>
                              <a:pt x="243" y="0"/>
                            </a:moveTo>
                            <a:lnTo>
                              <a:pt x="259" y="39"/>
                            </a:lnTo>
                            <a:lnTo>
                              <a:pt x="297" y="89"/>
                            </a:lnTo>
                            <a:lnTo>
                              <a:pt x="361" y="125"/>
                            </a:lnTo>
                            <a:lnTo>
                              <a:pt x="451" y="150"/>
                            </a:lnTo>
                            <a:lnTo>
                              <a:pt x="554" y="173"/>
                            </a:lnTo>
                            <a:lnTo>
                              <a:pt x="637" y="176"/>
                            </a:lnTo>
                            <a:lnTo>
                              <a:pt x="723" y="173"/>
                            </a:lnTo>
                            <a:lnTo>
                              <a:pt x="740" y="163"/>
                            </a:lnTo>
                            <a:lnTo>
                              <a:pt x="764" y="135"/>
                            </a:lnTo>
                            <a:lnTo>
                              <a:pt x="784" y="113"/>
                            </a:lnTo>
                            <a:lnTo>
                              <a:pt x="812" y="95"/>
                            </a:lnTo>
                            <a:lnTo>
                              <a:pt x="821" y="73"/>
                            </a:lnTo>
                            <a:lnTo>
                              <a:pt x="835" y="54"/>
                            </a:lnTo>
                            <a:lnTo>
                              <a:pt x="855" y="45"/>
                            </a:lnTo>
                            <a:lnTo>
                              <a:pt x="879" y="36"/>
                            </a:lnTo>
                            <a:lnTo>
                              <a:pt x="915" y="33"/>
                            </a:lnTo>
                            <a:lnTo>
                              <a:pt x="952" y="41"/>
                            </a:lnTo>
                            <a:lnTo>
                              <a:pt x="984" y="57"/>
                            </a:lnTo>
                            <a:lnTo>
                              <a:pt x="1002" y="76"/>
                            </a:lnTo>
                            <a:lnTo>
                              <a:pt x="1009" y="102"/>
                            </a:lnTo>
                            <a:lnTo>
                              <a:pt x="996" y="154"/>
                            </a:lnTo>
                            <a:lnTo>
                              <a:pt x="1008" y="174"/>
                            </a:lnTo>
                            <a:lnTo>
                              <a:pt x="1011" y="198"/>
                            </a:lnTo>
                            <a:lnTo>
                              <a:pt x="1004" y="216"/>
                            </a:lnTo>
                            <a:lnTo>
                              <a:pt x="985" y="237"/>
                            </a:lnTo>
                            <a:lnTo>
                              <a:pt x="973" y="252"/>
                            </a:lnTo>
                            <a:lnTo>
                              <a:pt x="983" y="273"/>
                            </a:lnTo>
                            <a:lnTo>
                              <a:pt x="980" y="296"/>
                            </a:lnTo>
                            <a:lnTo>
                              <a:pt x="969" y="312"/>
                            </a:lnTo>
                            <a:lnTo>
                              <a:pt x="959" y="327"/>
                            </a:lnTo>
                            <a:lnTo>
                              <a:pt x="953" y="353"/>
                            </a:lnTo>
                            <a:lnTo>
                              <a:pt x="942" y="364"/>
                            </a:lnTo>
                            <a:lnTo>
                              <a:pt x="912" y="367"/>
                            </a:lnTo>
                            <a:lnTo>
                              <a:pt x="869" y="366"/>
                            </a:lnTo>
                            <a:lnTo>
                              <a:pt x="830" y="358"/>
                            </a:lnTo>
                            <a:lnTo>
                              <a:pt x="784" y="345"/>
                            </a:lnTo>
                            <a:lnTo>
                              <a:pt x="754" y="329"/>
                            </a:lnTo>
                            <a:lnTo>
                              <a:pt x="733" y="316"/>
                            </a:lnTo>
                            <a:lnTo>
                              <a:pt x="659" y="326"/>
                            </a:lnTo>
                            <a:lnTo>
                              <a:pt x="560" y="339"/>
                            </a:lnTo>
                            <a:lnTo>
                              <a:pt x="486" y="345"/>
                            </a:lnTo>
                            <a:lnTo>
                              <a:pt x="411" y="345"/>
                            </a:lnTo>
                            <a:lnTo>
                              <a:pt x="314" y="342"/>
                            </a:lnTo>
                            <a:lnTo>
                              <a:pt x="255" y="333"/>
                            </a:lnTo>
                            <a:lnTo>
                              <a:pt x="153" y="294"/>
                            </a:lnTo>
                            <a:lnTo>
                              <a:pt x="89" y="259"/>
                            </a:lnTo>
                            <a:lnTo>
                              <a:pt x="51" y="205"/>
                            </a:lnTo>
                            <a:lnTo>
                              <a:pt x="25" y="184"/>
                            </a:lnTo>
                            <a:lnTo>
                              <a:pt x="0" y="129"/>
                            </a:lnTo>
                            <a:lnTo>
                              <a:pt x="45" y="98"/>
                            </a:lnTo>
                            <a:lnTo>
                              <a:pt x="107" y="87"/>
                            </a:lnTo>
                            <a:lnTo>
                              <a:pt x="177" y="26"/>
                            </a:lnTo>
                            <a:lnTo>
                              <a:pt x="217" y="15"/>
                            </a:lnTo>
                            <a:lnTo>
                              <a:pt x="243" y="0"/>
                            </a:lnTo>
                            <a:close/>
                          </a:path>
                        </a:pathLst>
                      </a:custGeom>
                      <a:solidFill>
                        <a:srgbClr val="E0A080"/>
                      </a:solidFill>
                      <a:ln w="3175">
                        <a:solidFill>
                          <a:srgbClr val="000000"/>
                        </a:solidFill>
                        <a:round/>
                        <a:headEnd/>
                        <a:tailEnd/>
                      </a:ln>
                    </p:spPr>
                    <p:txBody>
                      <a:bodyPr/>
                      <a:lstStyle/>
                      <a:p>
                        <a:endParaRPr lang="zh-CN" altLang="en-US"/>
                      </a:p>
                    </p:txBody>
                  </p:sp>
                  <p:sp>
                    <p:nvSpPr>
                      <p:cNvPr id="44170" name="Freeform 79"/>
                      <p:cNvSpPr>
                        <a:spLocks/>
                      </p:cNvSpPr>
                      <p:nvPr/>
                    </p:nvSpPr>
                    <p:spPr bwMode="auto">
                      <a:xfrm>
                        <a:off x="3968" y="3484"/>
                        <a:ext cx="5" cy="17"/>
                      </a:xfrm>
                      <a:custGeom>
                        <a:avLst/>
                        <a:gdLst>
                          <a:gd name="T0" fmla="*/ 5 w 23"/>
                          <a:gd name="T1" fmla="*/ 0 h 85"/>
                          <a:gd name="T2" fmla="*/ 3 w 23"/>
                          <a:gd name="T3" fmla="*/ 1 h 85"/>
                          <a:gd name="T4" fmla="*/ 1 w 23"/>
                          <a:gd name="T5" fmla="*/ 3 h 85"/>
                          <a:gd name="T6" fmla="*/ 0 w 23"/>
                          <a:gd name="T7" fmla="*/ 5 h 85"/>
                          <a:gd name="T8" fmla="*/ 0 w 23"/>
                          <a:gd name="T9" fmla="*/ 8 h 85"/>
                          <a:gd name="T10" fmla="*/ 1 w 23"/>
                          <a:gd name="T11" fmla="*/ 12 h 85"/>
                          <a:gd name="T12" fmla="*/ 1 w 23"/>
                          <a:gd name="T13" fmla="*/ 17 h 85"/>
                          <a:gd name="T14" fmla="*/ 0 60000 65536"/>
                          <a:gd name="T15" fmla="*/ 0 60000 65536"/>
                          <a:gd name="T16" fmla="*/ 0 60000 65536"/>
                          <a:gd name="T17" fmla="*/ 0 60000 65536"/>
                          <a:gd name="T18" fmla="*/ 0 60000 65536"/>
                          <a:gd name="T19" fmla="*/ 0 60000 65536"/>
                          <a:gd name="T20" fmla="*/ 0 60000 65536"/>
                          <a:gd name="T21" fmla="*/ 0 w 23"/>
                          <a:gd name="T22" fmla="*/ 0 h 85"/>
                          <a:gd name="T23" fmla="*/ 23 w 23"/>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85">
                            <a:moveTo>
                              <a:pt x="23" y="0"/>
                            </a:moveTo>
                            <a:lnTo>
                              <a:pt x="12" y="3"/>
                            </a:lnTo>
                            <a:lnTo>
                              <a:pt x="4" y="15"/>
                            </a:lnTo>
                            <a:lnTo>
                              <a:pt x="0" y="27"/>
                            </a:lnTo>
                            <a:lnTo>
                              <a:pt x="0" y="38"/>
                            </a:lnTo>
                            <a:lnTo>
                              <a:pt x="5" y="62"/>
                            </a:lnTo>
                            <a:lnTo>
                              <a:pt x="4" y="8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1" name="Freeform 80"/>
                      <p:cNvSpPr>
                        <a:spLocks/>
                      </p:cNvSpPr>
                      <p:nvPr/>
                    </p:nvSpPr>
                    <p:spPr bwMode="auto">
                      <a:xfrm>
                        <a:off x="3990" y="3505"/>
                        <a:ext cx="8" cy="3"/>
                      </a:xfrm>
                      <a:custGeom>
                        <a:avLst/>
                        <a:gdLst>
                          <a:gd name="T0" fmla="*/ 8 w 42"/>
                          <a:gd name="T1" fmla="*/ 2 h 12"/>
                          <a:gd name="T2" fmla="*/ 5 w 42"/>
                          <a:gd name="T3" fmla="*/ 3 h 12"/>
                          <a:gd name="T4" fmla="*/ 2 w 42"/>
                          <a:gd name="T5" fmla="*/ 2 h 12"/>
                          <a:gd name="T6" fmla="*/ 0 w 42"/>
                          <a:gd name="T7" fmla="*/ 0 h 12"/>
                          <a:gd name="T8" fmla="*/ 0 60000 65536"/>
                          <a:gd name="T9" fmla="*/ 0 60000 65536"/>
                          <a:gd name="T10" fmla="*/ 0 60000 65536"/>
                          <a:gd name="T11" fmla="*/ 0 60000 65536"/>
                          <a:gd name="T12" fmla="*/ 0 w 42"/>
                          <a:gd name="T13" fmla="*/ 0 h 12"/>
                          <a:gd name="T14" fmla="*/ 42 w 42"/>
                          <a:gd name="T15" fmla="*/ 12 h 12"/>
                        </a:gdLst>
                        <a:ahLst/>
                        <a:cxnLst>
                          <a:cxn ang="T8">
                            <a:pos x="T0" y="T1"/>
                          </a:cxn>
                          <a:cxn ang="T9">
                            <a:pos x="T2" y="T3"/>
                          </a:cxn>
                          <a:cxn ang="T10">
                            <a:pos x="T4" y="T5"/>
                          </a:cxn>
                          <a:cxn ang="T11">
                            <a:pos x="T6" y="T7"/>
                          </a:cxn>
                        </a:cxnLst>
                        <a:rect l="T12" t="T13" r="T14" b="T15"/>
                        <a:pathLst>
                          <a:path w="42" h="12">
                            <a:moveTo>
                              <a:pt x="42" y="6"/>
                            </a:moveTo>
                            <a:lnTo>
                              <a:pt x="28" y="12"/>
                            </a:lnTo>
                            <a:lnTo>
                              <a:pt x="10" y="9"/>
                            </a:ln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2" name="Freeform 81"/>
                      <p:cNvSpPr>
                        <a:spLocks/>
                      </p:cNvSpPr>
                      <p:nvPr/>
                    </p:nvSpPr>
                    <p:spPr bwMode="auto">
                      <a:xfrm>
                        <a:off x="3985" y="3525"/>
                        <a:ext cx="9" cy="3"/>
                      </a:xfrm>
                      <a:custGeom>
                        <a:avLst/>
                        <a:gdLst>
                          <a:gd name="T0" fmla="*/ 9 w 45"/>
                          <a:gd name="T1" fmla="*/ 0 h 14"/>
                          <a:gd name="T2" fmla="*/ 8 w 45"/>
                          <a:gd name="T3" fmla="*/ 2 h 14"/>
                          <a:gd name="T4" fmla="*/ 5 w 45"/>
                          <a:gd name="T5" fmla="*/ 3 h 14"/>
                          <a:gd name="T6" fmla="*/ 3 w 45"/>
                          <a:gd name="T7" fmla="*/ 2 h 14"/>
                          <a:gd name="T8" fmla="*/ 0 w 45"/>
                          <a:gd name="T9" fmla="*/ 0 h 14"/>
                          <a:gd name="T10" fmla="*/ 0 60000 65536"/>
                          <a:gd name="T11" fmla="*/ 0 60000 65536"/>
                          <a:gd name="T12" fmla="*/ 0 60000 65536"/>
                          <a:gd name="T13" fmla="*/ 0 60000 65536"/>
                          <a:gd name="T14" fmla="*/ 0 60000 65536"/>
                          <a:gd name="T15" fmla="*/ 0 w 45"/>
                          <a:gd name="T16" fmla="*/ 0 h 14"/>
                          <a:gd name="T17" fmla="*/ 45 w 45"/>
                          <a:gd name="T18" fmla="*/ 14 h 14"/>
                        </a:gdLst>
                        <a:ahLst/>
                        <a:cxnLst>
                          <a:cxn ang="T10">
                            <a:pos x="T0" y="T1"/>
                          </a:cxn>
                          <a:cxn ang="T11">
                            <a:pos x="T2" y="T3"/>
                          </a:cxn>
                          <a:cxn ang="T12">
                            <a:pos x="T4" y="T5"/>
                          </a:cxn>
                          <a:cxn ang="T13">
                            <a:pos x="T6" y="T7"/>
                          </a:cxn>
                          <a:cxn ang="T14">
                            <a:pos x="T8" y="T9"/>
                          </a:cxn>
                        </a:cxnLst>
                        <a:rect l="T15" t="T16" r="T17" b="T18"/>
                        <a:pathLst>
                          <a:path w="45" h="14">
                            <a:moveTo>
                              <a:pt x="45" y="0"/>
                            </a:moveTo>
                            <a:lnTo>
                              <a:pt x="40" y="11"/>
                            </a:lnTo>
                            <a:lnTo>
                              <a:pt x="26" y="14"/>
                            </a:lnTo>
                            <a:lnTo>
                              <a:pt x="13" y="10"/>
                            </a:lnTo>
                            <a:lnTo>
                              <a:pt x="0" y="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3" name="Freeform 82"/>
                      <p:cNvSpPr>
                        <a:spLocks/>
                      </p:cNvSpPr>
                      <p:nvPr/>
                    </p:nvSpPr>
                    <p:spPr bwMode="auto">
                      <a:xfrm>
                        <a:off x="3932" y="3511"/>
                        <a:ext cx="12" cy="22"/>
                      </a:xfrm>
                      <a:custGeom>
                        <a:avLst/>
                        <a:gdLst>
                          <a:gd name="T0" fmla="*/ 0 w 57"/>
                          <a:gd name="T1" fmla="*/ 0 h 109"/>
                          <a:gd name="T2" fmla="*/ 4 w 57"/>
                          <a:gd name="T3" fmla="*/ 3 h 109"/>
                          <a:gd name="T4" fmla="*/ 8 w 57"/>
                          <a:gd name="T5" fmla="*/ 8 h 109"/>
                          <a:gd name="T6" fmla="*/ 10 w 57"/>
                          <a:gd name="T7" fmla="*/ 14 h 109"/>
                          <a:gd name="T8" fmla="*/ 12 w 57"/>
                          <a:gd name="T9" fmla="*/ 17 h 109"/>
                          <a:gd name="T10" fmla="*/ 10 w 57"/>
                          <a:gd name="T11" fmla="*/ 22 h 109"/>
                          <a:gd name="T12" fmla="*/ 0 60000 65536"/>
                          <a:gd name="T13" fmla="*/ 0 60000 65536"/>
                          <a:gd name="T14" fmla="*/ 0 60000 65536"/>
                          <a:gd name="T15" fmla="*/ 0 60000 65536"/>
                          <a:gd name="T16" fmla="*/ 0 60000 65536"/>
                          <a:gd name="T17" fmla="*/ 0 60000 65536"/>
                          <a:gd name="T18" fmla="*/ 0 w 57"/>
                          <a:gd name="T19" fmla="*/ 0 h 109"/>
                          <a:gd name="T20" fmla="*/ 57 w 57"/>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57" h="109">
                            <a:moveTo>
                              <a:pt x="0" y="0"/>
                            </a:moveTo>
                            <a:lnTo>
                              <a:pt x="18" y="15"/>
                            </a:lnTo>
                            <a:lnTo>
                              <a:pt x="39" y="39"/>
                            </a:lnTo>
                            <a:lnTo>
                              <a:pt x="48" y="67"/>
                            </a:lnTo>
                            <a:lnTo>
                              <a:pt x="57" y="84"/>
                            </a:lnTo>
                            <a:lnTo>
                              <a:pt x="48" y="109"/>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4" name="Freeform 83"/>
                      <p:cNvSpPr>
                        <a:spLocks/>
                      </p:cNvSpPr>
                      <p:nvPr/>
                    </p:nvSpPr>
                    <p:spPr bwMode="auto">
                      <a:xfrm>
                        <a:off x="3969" y="3498"/>
                        <a:ext cx="12" cy="6"/>
                      </a:xfrm>
                      <a:custGeom>
                        <a:avLst/>
                        <a:gdLst>
                          <a:gd name="T0" fmla="*/ 0 w 59"/>
                          <a:gd name="T1" fmla="*/ 6 h 30"/>
                          <a:gd name="T2" fmla="*/ 2 w 59"/>
                          <a:gd name="T3" fmla="*/ 3 h 30"/>
                          <a:gd name="T4" fmla="*/ 5 w 59"/>
                          <a:gd name="T5" fmla="*/ 1 h 30"/>
                          <a:gd name="T6" fmla="*/ 8 w 59"/>
                          <a:gd name="T7" fmla="*/ 0 h 30"/>
                          <a:gd name="T8" fmla="*/ 12 w 59"/>
                          <a:gd name="T9" fmla="*/ 0 h 30"/>
                          <a:gd name="T10" fmla="*/ 0 60000 65536"/>
                          <a:gd name="T11" fmla="*/ 0 60000 65536"/>
                          <a:gd name="T12" fmla="*/ 0 60000 65536"/>
                          <a:gd name="T13" fmla="*/ 0 60000 65536"/>
                          <a:gd name="T14" fmla="*/ 0 60000 65536"/>
                          <a:gd name="T15" fmla="*/ 0 w 59"/>
                          <a:gd name="T16" fmla="*/ 0 h 30"/>
                          <a:gd name="T17" fmla="*/ 59 w 59"/>
                          <a:gd name="T18" fmla="*/ 30 h 30"/>
                        </a:gdLst>
                        <a:ahLst/>
                        <a:cxnLst>
                          <a:cxn ang="T10">
                            <a:pos x="T0" y="T1"/>
                          </a:cxn>
                          <a:cxn ang="T11">
                            <a:pos x="T2" y="T3"/>
                          </a:cxn>
                          <a:cxn ang="T12">
                            <a:pos x="T4" y="T5"/>
                          </a:cxn>
                          <a:cxn ang="T13">
                            <a:pos x="T6" y="T7"/>
                          </a:cxn>
                          <a:cxn ang="T14">
                            <a:pos x="T8" y="T9"/>
                          </a:cxn>
                        </a:cxnLst>
                        <a:rect l="T15" t="T16" r="T17" b="T18"/>
                        <a:pathLst>
                          <a:path w="59" h="30">
                            <a:moveTo>
                              <a:pt x="0" y="30"/>
                            </a:moveTo>
                            <a:lnTo>
                              <a:pt x="11" y="16"/>
                            </a:lnTo>
                            <a:lnTo>
                              <a:pt x="24" y="6"/>
                            </a:lnTo>
                            <a:lnTo>
                              <a:pt x="38" y="0"/>
                            </a:lnTo>
                            <a:lnTo>
                              <a:pt x="59" y="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5" name="Freeform 84"/>
                      <p:cNvSpPr>
                        <a:spLocks/>
                      </p:cNvSpPr>
                      <p:nvPr/>
                    </p:nvSpPr>
                    <p:spPr bwMode="auto">
                      <a:xfrm>
                        <a:off x="3979" y="3491"/>
                        <a:ext cx="7" cy="7"/>
                      </a:xfrm>
                      <a:custGeom>
                        <a:avLst/>
                        <a:gdLst>
                          <a:gd name="T0" fmla="*/ 7 w 38"/>
                          <a:gd name="T1" fmla="*/ 0 h 31"/>
                          <a:gd name="T2" fmla="*/ 5 w 38"/>
                          <a:gd name="T3" fmla="*/ 0 h 31"/>
                          <a:gd name="T4" fmla="*/ 3 w 38"/>
                          <a:gd name="T5" fmla="*/ 1 h 31"/>
                          <a:gd name="T6" fmla="*/ 2 w 38"/>
                          <a:gd name="T7" fmla="*/ 2 h 31"/>
                          <a:gd name="T8" fmla="*/ 0 w 38"/>
                          <a:gd name="T9" fmla="*/ 5 h 31"/>
                          <a:gd name="T10" fmla="*/ 0 w 38"/>
                          <a:gd name="T11" fmla="*/ 7 h 31"/>
                          <a:gd name="T12" fmla="*/ 0 60000 65536"/>
                          <a:gd name="T13" fmla="*/ 0 60000 65536"/>
                          <a:gd name="T14" fmla="*/ 0 60000 65536"/>
                          <a:gd name="T15" fmla="*/ 0 60000 65536"/>
                          <a:gd name="T16" fmla="*/ 0 60000 65536"/>
                          <a:gd name="T17" fmla="*/ 0 60000 65536"/>
                          <a:gd name="T18" fmla="*/ 0 w 38"/>
                          <a:gd name="T19" fmla="*/ 0 h 31"/>
                          <a:gd name="T20" fmla="*/ 38 w 38"/>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8" h="31">
                            <a:moveTo>
                              <a:pt x="38" y="0"/>
                            </a:moveTo>
                            <a:lnTo>
                              <a:pt x="26" y="0"/>
                            </a:lnTo>
                            <a:lnTo>
                              <a:pt x="16" y="5"/>
                            </a:lnTo>
                            <a:lnTo>
                              <a:pt x="9" y="11"/>
                            </a:lnTo>
                            <a:lnTo>
                              <a:pt x="2" y="20"/>
                            </a:lnTo>
                            <a:lnTo>
                              <a:pt x="0" y="3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6" name="Freeform 85"/>
                      <p:cNvSpPr>
                        <a:spLocks/>
                      </p:cNvSpPr>
                      <p:nvPr/>
                    </p:nvSpPr>
                    <p:spPr bwMode="auto">
                      <a:xfrm>
                        <a:off x="3978" y="3483"/>
                        <a:ext cx="3" cy="9"/>
                      </a:xfrm>
                      <a:custGeom>
                        <a:avLst/>
                        <a:gdLst>
                          <a:gd name="T0" fmla="*/ 3 w 15"/>
                          <a:gd name="T1" fmla="*/ 0 h 45"/>
                          <a:gd name="T2" fmla="*/ 2 w 15"/>
                          <a:gd name="T3" fmla="*/ 1 h 45"/>
                          <a:gd name="T4" fmla="*/ 1 w 15"/>
                          <a:gd name="T5" fmla="*/ 4 h 45"/>
                          <a:gd name="T6" fmla="*/ 0 w 15"/>
                          <a:gd name="T7" fmla="*/ 6 h 45"/>
                          <a:gd name="T8" fmla="*/ 0 w 15"/>
                          <a:gd name="T9" fmla="*/ 9 h 45"/>
                          <a:gd name="T10" fmla="*/ 0 60000 65536"/>
                          <a:gd name="T11" fmla="*/ 0 60000 65536"/>
                          <a:gd name="T12" fmla="*/ 0 60000 65536"/>
                          <a:gd name="T13" fmla="*/ 0 60000 65536"/>
                          <a:gd name="T14" fmla="*/ 0 60000 65536"/>
                          <a:gd name="T15" fmla="*/ 0 w 15"/>
                          <a:gd name="T16" fmla="*/ 0 h 45"/>
                          <a:gd name="T17" fmla="*/ 15 w 15"/>
                          <a:gd name="T18" fmla="*/ 45 h 45"/>
                        </a:gdLst>
                        <a:ahLst/>
                        <a:cxnLst>
                          <a:cxn ang="T10">
                            <a:pos x="T0" y="T1"/>
                          </a:cxn>
                          <a:cxn ang="T11">
                            <a:pos x="T2" y="T3"/>
                          </a:cxn>
                          <a:cxn ang="T12">
                            <a:pos x="T4" y="T5"/>
                          </a:cxn>
                          <a:cxn ang="T13">
                            <a:pos x="T6" y="T7"/>
                          </a:cxn>
                          <a:cxn ang="T14">
                            <a:pos x="T8" y="T9"/>
                          </a:cxn>
                        </a:cxnLst>
                        <a:rect l="T15" t="T16" r="T17" b="T18"/>
                        <a:pathLst>
                          <a:path w="15" h="45">
                            <a:moveTo>
                              <a:pt x="15" y="0"/>
                            </a:moveTo>
                            <a:lnTo>
                              <a:pt x="8" y="6"/>
                            </a:lnTo>
                            <a:lnTo>
                              <a:pt x="3" y="19"/>
                            </a:lnTo>
                            <a:lnTo>
                              <a:pt x="0" y="32"/>
                            </a:lnTo>
                            <a:lnTo>
                              <a:pt x="0" y="4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7" name="Freeform 86"/>
                      <p:cNvSpPr>
                        <a:spLocks/>
                      </p:cNvSpPr>
                      <p:nvPr/>
                    </p:nvSpPr>
                    <p:spPr bwMode="auto">
                      <a:xfrm>
                        <a:off x="3972" y="3487"/>
                        <a:ext cx="6" cy="5"/>
                      </a:xfrm>
                      <a:custGeom>
                        <a:avLst/>
                        <a:gdLst>
                          <a:gd name="T0" fmla="*/ 0 w 26"/>
                          <a:gd name="T1" fmla="*/ 0 h 25"/>
                          <a:gd name="T2" fmla="*/ 3 w 26"/>
                          <a:gd name="T3" fmla="*/ 1 h 25"/>
                          <a:gd name="T4" fmla="*/ 4 w 26"/>
                          <a:gd name="T5" fmla="*/ 3 h 25"/>
                          <a:gd name="T6" fmla="*/ 6 w 26"/>
                          <a:gd name="T7" fmla="*/ 5 h 25"/>
                          <a:gd name="T8" fmla="*/ 0 60000 65536"/>
                          <a:gd name="T9" fmla="*/ 0 60000 65536"/>
                          <a:gd name="T10" fmla="*/ 0 60000 65536"/>
                          <a:gd name="T11" fmla="*/ 0 60000 65536"/>
                          <a:gd name="T12" fmla="*/ 0 w 26"/>
                          <a:gd name="T13" fmla="*/ 0 h 25"/>
                          <a:gd name="T14" fmla="*/ 26 w 26"/>
                          <a:gd name="T15" fmla="*/ 25 h 25"/>
                        </a:gdLst>
                        <a:ahLst/>
                        <a:cxnLst>
                          <a:cxn ang="T8">
                            <a:pos x="T0" y="T1"/>
                          </a:cxn>
                          <a:cxn ang="T9">
                            <a:pos x="T2" y="T3"/>
                          </a:cxn>
                          <a:cxn ang="T10">
                            <a:pos x="T4" y="T5"/>
                          </a:cxn>
                          <a:cxn ang="T11">
                            <a:pos x="T6" y="T7"/>
                          </a:cxn>
                        </a:cxnLst>
                        <a:rect l="T12" t="T13" r="T14" b="T15"/>
                        <a:pathLst>
                          <a:path w="26" h="25">
                            <a:moveTo>
                              <a:pt x="0" y="0"/>
                            </a:moveTo>
                            <a:lnTo>
                              <a:pt x="11" y="5"/>
                            </a:lnTo>
                            <a:lnTo>
                              <a:pt x="19" y="14"/>
                            </a:lnTo>
                            <a:lnTo>
                              <a:pt x="26" y="2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4166" name="Freeform 87"/>
                    <p:cNvSpPr>
                      <a:spLocks/>
                    </p:cNvSpPr>
                    <p:nvPr/>
                  </p:nvSpPr>
                  <p:spPr bwMode="auto">
                    <a:xfrm>
                      <a:off x="3780" y="3449"/>
                      <a:ext cx="66" cy="53"/>
                    </a:xfrm>
                    <a:custGeom>
                      <a:avLst/>
                      <a:gdLst>
                        <a:gd name="T0" fmla="*/ 0 w 333"/>
                        <a:gd name="T1" fmla="*/ 28 h 268"/>
                        <a:gd name="T2" fmla="*/ 1 w 333"/>
                        <a:gd name="T3" fmla="*/ 34 h 268"/>
                        <a:gd name="T4" fmla="*/ 4 w 333"/>
                        <a:gd name="T5" fmla="*/ 38 h 268"/>
                        <a:gd name="T6" fmla="*/ 4 w 333"/>
                        <a:gd name="T7" fmla="*/ 39 h 268"/>
                        <a:gd name="T8" fmla="*/ 8 w 333"/>
                        <a:gd name="T9" fmla="*/ 44 h 268"/>
                        <a:gd name="T10" fmla="*/ 7 w 333"/>
                        <a:gd name="T11" fmla="*/ 45 h 268"/>
                        <a:gd name="T12" fmla="*/ 11 w 333"/>
                        <a:gd name="T13" fmla="*/ 49 h 268"/>
                        <a:gd name="T14" fmla="*/ 17 w 333"/>
                        <a:gd name="T15" fmla="*/ 53 h 268"/>
                        <a:gd name="T16" fmla="*/ 20 w 333"/>
                        <a:gd name="T17" fmla="*/ 49 h 268"/>
                        <a:gd name="T18" fmla="*/ 24 w 333"/>
                        <a:gd name="T19" fmla="*/ 46 h 268"/>
                        <a:gd name="T20" fmla="*/ 28 w 333"/>
                        <a:gd name="T21" fmla="*/ 43 h 268"/>
                        <a:gd name="T22" fmla="*/ 33 w 333"/>
                        <a:gd name="T23" fmla="*/ 42 h 268"/>
                        <a:gd name="T24" fmla="*/ 39 w 333"/>
                        <a:gd name="T25" fmla="*/ 42 h 268"/>
                        <a:gd name="T26" fmla="*/ 42 w 333"/>
                        <a:gd name="T27" fmla="*/ 38 h 268"/>
                        <a:gd name="T28" fmla="*/ 46 w 333"/>
                        <a:gd name="T29" fmla="*/ 34 h 268"/>
                        <a:gd name="T30" fmla="*/ 50 w 333"/>
                        <a:gd name="T31" fmla="*/ 31 h 268"/>
                        <a:gd name="T32" fmla="*/ 54 w 333"/>
                        <a:gd name="T33" fmla="*/ 30 h 268"/>
                        <a:gd name="T34" fmla="*/ 61 w 333"/>
                        <a:gd name="T35" fmla="*/ 28 h 268"/>
                        <a:gd name="T36" fmla="*/ 65 w 333"/>
                        <a:gd name="T37" fmla="*/ 26 h 268"/>
                        <a:gd name="T38" fmla="*/ 66 w 333"/>
                        <a:gd name="T39" fmla="*/ 23 h 268"/>
                        <a:gd name="T40" fmla="*/ 65 w 333"/>
                        <a:gd name="T41" fmla="*/ 17 h 268"/>
                        <a:gd name="T42" fmla="*/ 64 w 333"/>
                        <a:gd name="T43" fmla="*/ 17 h 268"/>
                        <a:gd name="T44" fmla="*/ 61 w 333"/>
                        <a:gd name="T45" fmla="*/ 11 h 268"/>
                        <a:gd name="T46" fmla="*/ 60 w 333"/>
                        <a:gd name="T47" fmla="*/ 9 h 268"/>
                        <a:gd name="T48" fmla="*/ 60 w 333"/>
                        <a:gd name="T49" fmla="*/ 8 h 268"/>
                        <a:gd name="T50" fmla="*/ 57 w 333"/>
                        <a:gd name="T51" fmla="*/ 5 h 268"/>
                        <a:gd name="T52" fmla="*/ 52 w 333"/>
                        <a:gd name="T53" fmla="*/ 0 h 268"/>
                        <a:gd name="T54" fmla="*/ 44 w 333"/>
                        <a:gd name="T55" fmla="*/ 4 h 268"/>
                        <a:gd name="T56" fmla="*/ 38 w 333"/>
                        <a:gd name="T57" fmla="*/ 11 h 268"/>
                        <a:gd name="T58" fmla="*/ 32 w 333"/>
                        <a:gd name="T59" fmla="*/ 14 h 268"/>
                        <a:gd name="T60" fmla="*/ 22 w 333"/>
                        <a:gd name="T61" fmla="*/ 18 h 268"/>
                        <a:gd name="T62" fmla="*/ 19 w 333"/>
                        <a:gd name="T63" fmla="*/ 23 h 268"/>
                        <a:gd name="T64" fmla="*/ 14 w 333"/>
                        <a:gd name="T65" fmla="*/ 23 h 268"/>
                        <a:gd name="T66" fmla="*/ 8 w 333"/>
                        <a:gd name="T67" fmla="*/ 26 h 268"/>
                        <a:gd name="T68" fmla="*/ 0 w 333"/>
                        <a:gd name="T69" fmla="*/ 28 h 2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3"/>
                        <a:gd name="T106" fmla="*/ 0 h 268"/>
                        <a:gd name="T107" fmla="*/ 333 w 333"/>
                        <a:gd name="T108" fmla="*/ 268 h 2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3" h="268">
                          <a:moveTo>
                            <a:pt x="0" y="140"/>
                          </a:moveTo>
                          <a:lnTo>
                            <a:pt x="3" y="170"/>
                          </a:lnTo>
                          <a:lnTo>
                            <a:pt x="18" y="191"/>
                          </a:lnTo>
                          <a:lnTo>
                            <a:pt x="19" y="195"/>
                          </a:lnTo>
                          <a:lnTo>
                            <a:pt x="38" y="222"/>
                          </a:lnTo>
                          <a:lnTo>
                            <a:pt x="35" y="227"/>
                          </a:lnTo>
                          <a:lnTo>
                            <a:pt x="55" y="249"/>
                          </a:lnTo>
                          <a:lnTo>
                            <a:pt x="84" y="268"/>
                          </a:lnTo>
                          <a:lnTo>
                            <a:pt x="100" y="249"/>
                          </a:lnTo>
                          <a:lnTo>
                            <a:pt x="120" y="231"/>
                          </a:lnTo>
                          <a:lnTo>
                            <a:pt x="141" y="216"/>
                          </a:lnTo>
                          <a:lnTo>
                            <a:pt x="164" y="214"/>
                          </a:lnTo>
                          <a:lnTo>
                            <a:pt x="196" y="213"/>
                          </a:lnTo>
                          <a:lnTo>
                            <a:pt x="214" y="190"/>
                          </a:lnTo>
                          <a:lnTo>
                            <a:pt x="230" y="170"/>
                          </a:lnTo>
                          <a:lnTo>
                            <a:pt x="251" y="158"/>
                          </a:lnTo>
                          <a:lnTo>
                            <a:pt x="272" y="150"/>
                          </a:lnTo>
                          <a:lnTo>
                            <a:pt x="306" y="143"/>
                          </a:lnTo>
                          <a:lnTo>
                            <a:pt x="328" y="130"/>
                          </a:lnTo>
                          <a:lnTo>
                            <a:pt x="333" y="117"/>
                          </a:lnTo>
                          <a:lnTo>
                            <a:pt x="327" y="84"/>
                          </a:lnTo>
                          <a:lnTo>
                            <a:pt x="323" y="86"/>
                          </a:lnTo>
                          <a:lnTo>
                            <a:pt x="308" y="57"/>
                          </a:lnTo>
                          <a:lnTo>
                            <a:pt x="302" y="43"/>
                          </a:lnTo>
                          <a:lnTo>
                            <a:pt x="302" y="41"/>
                          </a:lnTo>
                          <a:lnTo>
                            <a:pt x="289" y="23"/>
                          </a:lnTo>
                          <a:lnTo>
                            <a:pt x="264" y="0"/>
                          </a:lnTo>
                          <a:lnTo>
                            <a:pt x="220" y="18"/>
                          </a:lnTo>
                          <a:lnTo>
                            <a:pt x="194" y="54"/>
                          </a:lnTo>
                          <a:lnTo>
                            <a:pt x="160" y="69"/>
                          </a:lnTo>
                          <a:lnTo>
                            <a:pt x="109" y="89"/>
                          </a:lnTo>
                          <a:lnTo>
                            <a:pt x="94" y="115"/>
                          </a:lnTo>
                          <a:lnTo>
                            <a:pt x="71" y="117"/>
                          </a:lnTo>
                          <a:lnTo>
                            <a:pt x="40" y="130"/>
                          </a:lnTo>
                          <a:lnTo>
                            <a:pt x="0" y="140"/>
                          </a:lnTo>
                          <a:close/>
                        </a:path>
                      </a:pathLst>
                    </a:custGeom>
                    <a:solidFill>
                      <a:srgbClr val="E040A0"/>
                    </a:solidFill>
                    <a:ln w="3175">
                      <a:solidFill>
                        <a:srgbClr val="000000"/>
                      </a:solidFill>
                      <a:round/>
                      <a:headEnd/>
                      <a:tailEnd/>
                    </a:ln>
                  </p:spPr>
                  <p:txBody>
                    <a:bodyPr/>
                    <a:lstStyle/>
                    <a:p>
                      <a:endParaRPr lang="zh-CN" altLang="en-US"/>
                    </a:p>
                  </p:txBody>
                </p:sp>
                <p:sp>
                  <p:nvSpPr>
                    <p:cNvPr id="44167" name="Freeform 88"/>
                    <p:cNvSpPr>
                      <a:spLocks/>
                    </p:cNvSpPr>
                    <p:nvPr/>
                  </p:nvSpPr>
                  <p:spPr bwMode="auto">
                    <a:xfrm>
                      <a:off x="3808" y="3352"/>
                      <a:ext cx="78" cy="64"/>
                    </a:xfrm>
                    <a:custGeom>
                      <a:avLst/>
                      <a:gdLst>
                        <a:gd name="T0" fmla="*/ 0 w 389"/>
                        <a:gd name="T1" fmla="*/ 0 h 317"/>
                        <a:gd name="T2" fmla="*/ 12 w 389"/>
                        <a:gd name="T3" fmla="*/ 7 h 317"/>
                        <a:gd name="T4" fmla="*/ 23 w 389"/>
                        <a:gd name="T5" fmla="*/ 13 h 317"/>
                        <a:gd name="T6" fmla="*/ 31 w 389"/>
                        <a:gd name="T7" fmla="*/ 17 h 317"/>
                        <a:gd name="T8" fmla="*/ 41 w 389"/>
                        <a:gd name="T9" fmla="*/ 22 h 317"/>
                        <a:gd name="T10" fmla="*/ 54 w 389"/>
                        <a:gd name="T11" fmla="*/ 29 h 317"/>
                        <a:gd name="T12" fmla="*/ 61 w 389"/>
                        <a:gd name="T13" fmla="*/ 41 h 317"/>
                        <a:gd name="T14" fmla="*/ 68 w 389"/>
                        <a:gd name="T15" fmla="*/ 63 h 317"/>
                        <a:gd name="T16" fmla="*/ 73 w 389"/>
                        <a:gd name="T17" fmla="*/ 45 h 317"/>
                        <a:gd name="T18" fmla="*/ 78 w 389"/>
                        <a:gd name="T19" fmla="*/ 33 h 317"/>
                        <a:gd name="T20" fmla="*/ 77 w 389"/>
                        <a:gd name="T21" fmla="*/ 24 h 317"/>
                        <a:gd name="T22" fmla="*/ 78 w 389"/>
                        <a:gd name="T23" fmla="*/ 33 h 317"/>
                        <a:gd name="T24" fmla="*/ 73 w 389"/>
                        <a:gd name="T25" fmla="*/ 45 h 317"/>
                        <a:gd name="T26" fmla="*/ 68 w 389"/>
                        <a:gd name="T27" fmla="*/ 64 h 317"/>
                        <a:gd name="T28" fmla="*/ 62 w 389"/>
                        <a:gd name="T29" fmla="*/ 41 h 317"/>
                        <a:gd name="T30" fmla="*/ 54 w 389"/>
                        <a:gd name="T31" fmla="*/ 29 h 317"/>
                        <a:gd name="T32" fmla="*/ 41 w 389"/>
                        <a:gd name="T33" fmla="*/ 22 h 317"/>
                        <a:gd name="T34" fmla="*/ 31 w 389"/>
                        <a:gd name="T35" fmla="*/ 18 h 317"/>
                        <a:gd name="T36" fmla="*/ 22 w 389"/>
                        <a:gd name="T37" fmla="*/ 13 h 317"/>
                        <a:gd name="T38" fmla="*/ 11 w 389"/>
                        <a:gd name="T39" fmla="*/ 7 h 317"/>
                        <a:gd name="T40" fmla="*/ 0 w 389"/>
                        <a:gd name="T41" fmla="*/ 0 h 3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9"/>
                        <a:gd name="T64" fmla="*/ 0 h 317"/>
                        <a:gd name="T65" fmla="*/ 389 w 389"/>
                        <a:gd name="T66" fmla="*/ 317 h 3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9" h="317">
                          <a:moveTo>
                            <a:pt x="0" y="0"/>
                          </a:moveTo>
                          <a:lnTo>
                            <a:pt x="59" y="33"/>
                          </a:lnTo>
                          <a:lnTo>
                            <a:pt x="113" y="66"/>
                          </a:lnTo>
                          <a:lnTo>
                            <a:pt x="157" y="86"/>
                          </a:lnTo>
                          <a:lnTo>
                            <a:pt x="203" y="110"/>
                          </a:lnTo>
                          <a:lnTo>
                            <a:pt x="267" y="143"/>
                          </a:lnTo>
                          <a:lnTo>
                            <a:pt x="306" y="205"/>
                          </a:lnTo>
                          <a:lnTo>
                            <a:pt x="337" y="313"/>
                          </a:lnTo>
                          <a:lnTo>
                            <a:pt x="366" y="224"/>
                          </a:lnTo>
                          <a:lnTo>
                            <a:pt x="389" y="165"/>
                          </a:lnTo>
                          <a:lnTo>
                            <a:pt x="386" y="120"/>
                          </a:lnTo>
                          <a:lnTo>
                            <a:pt x="388" y="165"/>
                          </a:lnTo>
                          <a:lnTo>
                            <a:pt x="363" y="223"/>
                          </a:lnTo>
                          <a:lnTo>
                            <a:pt x="341" y="317"/>
                          </a:lnTo>
                          <a:lnTo>
                            <a:pt x="307" y="202"/>
                          </a:lnTo>
                          <a:lnTo>
                            <a:pt x="267" y="144"/>
                          </a:lnTo>
                          <a:lnTo>
                            <a:pt x="202" y="110"/>
                          </a:lnTo>
                          <a:lnTo>
                            <a:pt x="156" y="88"/>
                          </a:lnTo>
                          <a:lnTo>
                            <a:pt x="112" y="66"/>
                          </a:lnTo>
                          <a:lnTo>
                            <a:pt x="56" y="33"/>
                          </a:lnTo>
                          <a:lnTo>
                            <a:pt x="0" y="0"/>
                          </a:lnTo>
                          <a:close/>
                        </a:path>
                      </a:pathLst>
                    </a:custGeom>
                    <a:solidFill>
                      <a:srgbClr val="E040A0"/>
                    </a:solidFill>
                    <a:ln w="3175">
                      <a:solidFill>
                        <a:srgbClr val="000000"/>
                      </a:solidFill>
                      <a:round/>
                      <a:headEnd/>
                      <a:tailEnd/>
                    </a:ln>
                  </p:spPr>
                  <p:txBody>
                    <a:bodyPr/>
                    <a:lstStyle/>
                    <a:p>
                      <a:endParaRPr lang="zh-CN" altLang="en-US"/>
                    </a:p>
                  </p:txBody>
                </p:sp>
                <p:sp>
                  <p:nvSpPr>
                    <p:cNvPr id="44168" name="Freeform 89"/>
                    <p:cNvSpPr>
                      <a:spLocks/>
                    </p:cNvSpPr>
                    <p:nvPr/>
                  </p:nvSpPr>
                  <p:spPr bwMode="auto">
                    <a:xfrm>
                      <a:off x="3816" y="3407"/>
                      <a:ext cx="30" cy="54"/>
                    </a:xfrm>
                    <a:custGeom>
                      <a:avLst/>
                      <a:gdLst>
                        <a:gd name="T0" fmla="*/ 14 w 151"/>
                        <a:gd name="T1" fmla="*/ 41 h 271"/>
                        <a:gd name="T2" fmla="*/ 5 w 151"/>
                        <a:gd name="T3" fmla="*/ 33 h 271"/>
                        <a:gd name="T4" fmla="*/ 3 w 151"/>
                        <a:gd name="T5" fmla="*/ 24 h 271"/>
                        <a:gd name="T6" fmla="*/ 2 w 151"/>
                        <a:gd name="T7" fmla="*/ 15 h 271"/>
                        <a:gd name="T8" fmla="*/ 0 w 151"/>
                        <a:gd name="T9" fmla="*/ 3 h 271"/>
                        <a:gd name="T10" fmla="*/ 3 w 151"/>
                        <a:gd name="T11" fmla="*/ 1 h 271"/>
                        <a:gd name="T12" fmla="*/ 5 w 151"/>
                        <a:gd name="T13" fmla="*/ 1 h 271"/>
                        <a:gd name="T14" fmla="*/ 7 w 151"/>
                        <a:gd name="T15" fmla="*/ 8 h 271"/>
                        <a:gd name="T16" fmla="*/ 11 w 151"/>
                        <a:gd name="T17" fmla="*/ 13 h 271"/>
                        <a:gd name="T18" fmla="*/ 13 w 151"/>
                        <a:gd name="T19" fmla="*/ 22 h 271"/>
                        <a:gd name="T20" fmla="*/ 15 w 151"/>
                        <a:gd name="T21" fmla="*/ 30 h 271"/>
                        <a:gd name="T22" fmla="*/ 21 w 151"/>
                        <a:gd name="T23" fmla="*/ 36 h 271"/>
                        <a:gd name="T24" fmla="*/ 26 w 151"/>
                        <a:gd name="T25" fmla="*/ 44 h 271"/>
                        <a:gd name="T26" fmla="*/ 30 w 151"/>
                        <a:gd name="T27" fmla="*/ 54 h 271"/>
                        <a:gd name="T28" fmla="*/ 25 w 151"/>
                        <a:gd name="T29" fmla="*/ 44 h 271"/>
                        <a:gd name="T30" fmla="*/ 21 w 151"/>
                        <a:gd name="T31" fmla="*/ 36 h 271"/>
                        <a:gd name="T32" fmla="*/ 15 w 151"/>
                        <a:gd name="T33" fmla="*/ 29 h 271"/>
                        <a:gd name="T34" fmla="*/ 12 w 151"/>
                        <a:gd name="T35" fmla="*/ 22 h 271"/>
                        <a:gd name="T36" fmla="*/ 12 w 151"/>
                        <a:gd name="T37" fmla="*/ 13 h 271"/>
                        <a:gd name="T38" fmla="*/ 7 w 151"/>
                        <a:gd name="T39" fmla="*/ 9 h 271"/>
                        <a:gd name="T40" fmla="*/ 6 w 151"/>
                        <a:gd name="T41" fmla="*/ 0 h 271"/>
                        <a:gd name="T42" fmla="*/ 4 w 151"/>
                        <a:gd name="T43" fmla="*/ 1 h 271"/>
                        <a:gd name="T44" fmla="*/ 0 w 151"/>
                        <a:gd name="T45" fmla="*/ 3 h 271"/>
                        <a:gd name="T46" fmla="*/ 0 w 151"/>
                        <a:gd name="T47" fmla="*/ 8 h 271"/>
                        <a:gd name="T48" fmla="*/ 2 w 151"/>
                        <a:gd name="T49" fmla="*/ 16 h 271"/>
                        <a:gd name="T50" fmla="*/ 3 w 151"/>
                        <a:gd name="T51" fmla="*/ 23 h 271"/>
                        <a:gd name="T52" fmla="*/ 5 w 151"/>
                        <a:gd name="T53" fmla="*/ 32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1"/>
                        <a:gd name="T82" fmla="*/ 0 h 271"/>
                        <a:gd name="T83" fmla="*/ 151 w 151"/>
                        <a:gd name="T84" fmla="*/ 271 h 2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1" h="271">
                          <a:moveTo>
                            <a:pt x="71" y="206"/>
                          </a:moveTo>
                          <a:lnTo>
                            <a:pt x="27" y="164"/>
                          </a:lnTo>
                          <a:lnTo>
                            <a:pt x="13" y="122"/>
                          </a:lnTo>
                          <a:lnTo>
                            <a:pt x="8" y="77"/>
                          </a:lnTo>
                          <a:lnTo>
                            <a:pt x="1" y="17"/>
                          </a:lnTo>
                          <a:lnTo>
                            <a:pt x="15" y="6"/>
                          </a:lnTo>
                          <a:lnTo>
                            <a:pt x="27" y="5"/>
                          </a:lnTo>
                          <a:lnTo>
                            <a:pt x="36" y="42"/>
                          </a:lnTo>
                          <a:lnTo>
                            <a:pt x="56" y="63"/>
                          </a:lnTo>
                          <a:lnTo>
                            <a:pt x="63" y="112"/>
                          </a:lnTo>
                          <a:lnTo>
                            <a:pt x="76" y="149"/>
                          </a:lnTo>
                          <a:lnTo>
                            <a:pt x="107" y="181"/>
                          </a:lnTo>
                          <a:lnTo>
                            <a:pt x="130" y="220"/>
                          </a:lnTo>
                          <a:lnTo>
                            <a:pt x="151" y="271"/>
                          </a:lnTo>
                          <a:lnTo>
                            <a:pt x="126" y="220"/>
                          </a:lnTo>
                          <a:lnTo>
                            <a:pt x="104" y="180"/>
                          </a:lnTo>
                          <a:lnTo>
                            <a:pt x="74" y="148"/>
                          </a:lnTo>
                          <a:lnTo>
                            <a:pt x="62" y="112"/>
                          </a:lnTo>
                          <a:lnTo>
                            <a:pt x="59" y="64"/>
                          </a:lnTo>
                          <a:lnTo>
                            <a:pt x="36" y="46"/>
                          </a:lnTo>
                          <a:lnTo>
                            <a:pt x="32" y="0"/>
                          </a:lnTo>
                          <a:lnTo>
                            <a:pt x="18" y="5"/>
                          </a:lnTo>
                          <a:lnTo>
                            <a:pt x="0" y="17"/>
                          </a:lnTo>
                          <a:lnTo>
                            <a:pt x="2" y="42"/>
                          </a:lnTo>
                          <a:lnTo>
                            <a:pt x="8" y="80"/>
                          </a:lnTo>
                          <a:lnTo>
                            <a:pt x="13" y="115"/>
                          </a:lnTo>
                          <a:lnTo>
                            <a:pt x="27" y="16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sp>
          <p:nvSpPr>
            <p:cNvPr id="44152" name="Text Box 90"/>
            <p:cNvSpPr txBox="1">
              <a:spLocks noChangeArrowheads="1"/>
            </p:cNvSpPr>
            <p:nvPr/>
          </p:nvSpPr>
          <p:spPr bwMode="auto">
            <a:xfrm>
              <a:off x="576" y="624"/>
              <a:ext cx="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zh-CN" altLang="en-US" sz="3600" b="1">
                  <a:solidFill>
                    <a:srgbClr val="FF0000"/>
                  </a:solidFill>
                  <a:latin typeface="Times New Roman" pitchFamily="18" charset="0"/>
                  <a:ea typeface="楷体_GB2312" pitchFamily="49" charset="-122"/>
                  <a:sym typeface="Symbol" pitchFamily="18" charset="2"/>
                </a:rPr>
                <a:t>？</a:t>
              </a:r>
              <a:endParaRPr lang="zh-CN" altLang="en-US" b="1">
                <a:solidFill>
                  <a:srgbClr val="000000"/>
                </a:solidFill>
                <a:latin typeface="Times New Roman" pitchFamily="18" charset="0"/>
                <a:ea typeface="楷体_GB2312" pitchFamily="49" charset="-122"/>
                <a:sym typeface="Symbol" pitchFamily="18" charset="2"/>
              </a:endParaRPr>
            </a:p>
          </p:txBody>
        </p:sp>
      </p:grpSp>
      <p:sp>
        <p:nvSpPr>
          <p:cNvPr id="43102" name="Oval 94"/>
          <p:cNvSpPr>
            <a:spLocks noChangeArrowheads="1"/>
          </p:cNvSpPr>
          <p:nvPr/>
        </p:nvSpPr>
        <p:spPr bwMode="auto">
          <a:xfrm>
            <a:off x="4398963" y="1117600"/>
            <a:ext cx="2413000" cy="2413000"/>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grpSp>
        <p:nvGrpSpPr>
          <p:cNvPr id="25" name="Group 209"/>
          <p:cNvGrpSpPr>
            <a:grpSpLocks/>
          </p:cNvGrpSpPr>
          <p:nvPr/>
        </p:nvGrpSpPr>
        <p:grpSpPr bwMode="auto">
          <a:xfrm>
            <a:off x="6945313" y="1298575"/>
            <a:ext cx="1552575" cy="1189038"/>
            <a:chOff x="4588" y="230"/>
            <a:chExt cx="978" cy="749"/>
          </a:xfrm>
        </p:grpSpPr>
        <p:grpSp>
          <p:nvGrpSpPr>
            <p:cNvPr id="44145" name="Group 91"/>
            <p:cNvGrpSpPr>
              <a:grpSpLocks/>
            </p:cNvGrpSpPr>
            <p:nvPr/>
          </p:nvGrpSpPr>
          <p:grpSpPr bwMode="auto">
            <a:xfrm>
              <a:off x="4588" y="230"/>
              <a:ext cx="978" cy="365"/>
              <a:chOff x="4110" y="1670"/>
              <a:chExt cx="834" cy="365"/>
            </a:xfrm>
          </p:grpSpPr>
          <p:sp>
            <p:nvSpPr>
              <p:cNvPr id="44149" name="Text Box 92"/>
              <p:cNvSpPr txBox="1">
                <a:spLocks noChangeArrowheads="1"/>
              </p:cNvSpPr>
              <p:nvPr/>
            </p:nvSpPr>
            <p:spPr bwMode="auto">
              <a:xfrm>
                <a:off x="4110" y="170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a:t>
                </a:r>
                <a:r>
                  <a:rPr lang="en-US" altLang="zh-CN" b="1" i="1" baseline="-25000">
                    <a:solidFill>
                      <a:schemeClr val="tx2"/>
                    </a:solidFill>
                    <a:latin typeface="Times New Roman" pitchFamily="18" charset="0"/>
                    <a:ea typeface="楷体_GB2312" pitchFamily="49" charset="-122"/>
                    <a:sym typeface="Symbol" pitchFamily="18" charset="2"/>
                  </a:rPr>
                  <a:t>A </a:t>
                </a:r>
                <a:r>
                  <a:rPr lang="en-US" altLang="zh-CN" b="1" i="1">
                    <a:solidFill>
                      <a:schemeClr val="tx2"/>
                    </a:solidFill>
                    <a:latin typeface="Times New Roman" pitchFamily="18" charset="0"/>
                    <a:ea typeface="楷体_GB2312" pitchFamily="49" charset="-122"/>
                    <a:sym typeface="Symbol" pitchFamily="18" charset="2"/>
                  </a:rPr>
                  <a:t>==  </a:t>
                </a:r>
                <a:r>
                  <a:rPr lang="en-US" altLang="zh-CN" b="1" i="1" baseline="-25000">
                    <a:solidFill>
                      <a:schemeClr val="tx2"/>
                    </a:solidFill>
                    <a:latin typeface="Times New Roman" pitchFamily="18" charset="0"/>
                    <a:ea typeface="楷体_GB2312" pitchFamily="49" charset="-122"/>
                    <a:sym typeface="Symbol" pitchFamily="18" charset="2"/>
                  </a:rPr>
                  <a:t>B</a:t>
                </a:r>
              </a:p>
            </p:txBody>
          </p:sp>
          <p:sp>
            <p:nvSpPr>
              <p:cNvPr id="44150" name="Text Box 93"/>
              <p:cNvSpPr txBox="1">
                <a:spLocks noChangeArrowheads="1"/>
              </p:cNvSpPr>
              <p:nvPr/>
            </p:nvSpPr>
            <p:spPr bwMode="auto">
              <a:xfrm>
                <a:off x="4428" y="1670"/>
                <a:ext cx="1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sym typeface="Symbol" pitchFamily="18" charset="2"/>
                  </a:rPr>
                  <a:t>?</a:t>
                </a:r>
              </a:p>
            </p:txBody>
          </p:sp>
        </p:grpSp>
        <p:grpSp>
          <p:nvGrpSpPr>
            <p:cNvPr id="44146" name="Group 191"/>
            <p:cNvGrpSpPr>
              <a:grpSpLocks/>
            </p:cNvGrpSpPr>
            <p:nvPr/>
          </p:nvGrpSpPr>
          <p:grpSpPr bwMode="auto">
            <a:xfrm>
              <a:off x="4636" y="614"/>
              <a:ext cx="834" cy="365"/>
              <a:chOff x="4110" y="1670"/>
              <a:chExt cx="834" cy="365"/>
            </a:xfrm>
          </p:grpSpPr>
          <p:sp>
            <p:nvSpPr>
              <p:cNvPr id="44147" name="Text Box 192"/>
              <p:cNvSpPr txBox="1">
                <a:spLocks noChangeArrowheads="1"/>
              </p:cNvSpPr>
              <p:nvPr/>
            </p:nvSpPr>
            <p:spPr bwMode="auto">
              <a:xfrm>
                <a:off x="4110" y="170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baseline="-25000">
                    <a:solidFill>
                      <a:schemeClr val="tx2"/>
                    </a:solidFill>
                    <a:latin typeface="Times New Roman" pitchFamily="18" charset="0"/>
                    <a:ea typeface="楷体_GB2312" pitchFamily="49" charset="-122"/>
                    <a:sym typeface="Symbol" pitchFamily="18" charset="2"/>
                  </a:rPr>
                  <a:t> </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2</a:t>
                </a:r>
                <a:endParaRPr lang="en-US" altLang="zh-CN" b="1" i="1">
                  <a:solidFill>
                    <a:schemeClr val="tx2"/>
                  </a:solidFill>
                  <a:latin typeface="Times New Roman" pitchFamily="18" charset="0"/>
                  <a:ea typeface="楷体_GB2312" pitchFamily="49" charset="-122"/>
                  <a:sym typeface="Symbol" pitchFamily="18" charset="2"/>
                </a:endParaRPr>
              </a:p>
            </p:txBody>
          </p:sp>
          <p:sp>
            <p:nvSpPr>
              <p:cNvPr id="44148" name="Text Box 193"/>
              <p:cNvSpPr txBox="1">
                <a:spLocks noChangeArrowheads="1"/>
              </p:cNvSpPr>
              <p:nvPr/>
            </p:nvSpPr>
            <p:spPr bwMode="auto">
              <a:xfrm>
                <a:off x="4428" y="1670"/>
                <a:ext cx="1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sym typeface="Symbol" pitchFamily="18" charset="2"/>
                  </a:rPr>
                  <a:t>?</a:t>
                </a:r>
              </a:p>
            </p:txBody>
          </p:sp>
        </p:grpSp>
      </p:grpSp>
      <p:grpSp>
        <p:nvGrpSpPr>
          <p:cNvPr id="28" name="Group 210"/>
          <p:cNvGrpSpPr>
            <a:grpSpLocks/>
          </p:cNvGrpSpPr>
          <p:nvPr/>
        </p:nvGrpSpPr>
        <p:grpSpPr bwMode="auto">
          <a:xfrm>
            <a:off x="6996113" y="2546350"/>
            <a:ext cx="1552575" cy="1041400"/>
            <a:chOff x="4620" y="1016"/>
            <a:chExt cx="978" cy="656"/>
          </a:xfrm>
        </p:grpSpPr>
        <p:sp>
          <p:nvSpPr>
            <p:cNvPr id="44143" name="Text Box 194"/>
            <p:cNvSpPr txBox="1">
              <a:spLocks noChangeArrowheads="1"/>
            </p:cNvSpPr>
            <p:nvPr/>
          </p:nvSpPr>
          <p:spPr bwMode="auto">
            <a:xfrm>
              <a:off x="4660" y="138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FF00FF"/>
                  </a:solidFill>
                  <a:latin typeface="Times New Roman" pitchFamily="18" charset="0"/>
                  <a:ea typeface="楷体_GB2312" pitchFamily="49" charset="-122"/>
                  <a:sym typeface="Symbol" pitchFamily="18" charset="2"/>
                </a:rPr>
                <a:t>i</a:t>
              </a:r>
              <a:r>
                <a:rPr lang="en-US" altLang="zh-CN" b="1" baseline="-25000">
                  <a:solidFill>
                    <a:srgbClr val="FF00FF"/>
                  </a:solidFill>
                  <a:latin typeface="Times New Roman" pitchFamily="18" charset="0"/>
                  <a:ea typeface="楷体_GB2312" pitchFamily="49" charset="-122"/>
                  <a:sym typeface="Symbol" pitchFamily="18" charset="2"/>
                </a:rPr>
                <a:t>1</a:t>
              </a:r>
              <a:r>
                <a:rPr lang="en-US" altLang="zh-CN" b="1" i="1" baseline="-25000">
                  <a:solidFill>
                    <a:srgbClr val="FF00FF"/>
                  </a:solidFill>
                  <a:latin typeface="Times New Roman" pitchFamily="18" charset="0"/>
                  <a:ea typeface="楷体_GB2312" pitchFamily="49" charset="-122"/>
                  <a:sym typeface="Symbol" pitchFamily="18" charset="2"/>
                </a:rPr>
                <a:t> </a:t>
              </a:r>
              <a:r>
                <a:rPr lang="en-US" altLang="zh-CN" b="1" i="1">
                  <a:solidFill>
                    <a:srgbClr val="FF00FF"/>
                  </a:solidFill>
                  <a:latin typeface="Times New Roman" pitchFamily="18" charset="0"/>
                  <a:ea typeface="楷体_GB2312" pitchFamily="49" charset="-122"/>
                  <a:sym typeface="Symbol" pitchFamily="18" charset="2"/>
                </a:rPr>
                <a:t>=i</a:t>
              </a:r>
              <a:r>
                <a:rPr lang="en-US" altLang="zh-CN" b="1" baseline="-25000">
                  <a:solidFill>
                    <a:srgbClr val="FF00FF"/>
                  </a:solidFill>
                  <a:latin typeface="Times New Roman" pitchFamily="18" charset="0"/>
                  <a:ea typeface="楷体_GB2312" pitchFamily="49" charset="-122"/>
                  <a:sym typeface="Symbol" pitchFamily="18" charset="2"/>
                </a:rPr>
                <a:t>2</a:t>
              </a:r>
              <a:endParaRPr lang="en-US" altLang="zh-CN" b="1" i="1">
                <a:solidFill>
                  <a:srgbClr val="FF00FF"/>
                </a:solidFill>
                <a:latin typeface="Times New Roman" pitchFamily="18" charset="0"/>
                <a:ea typeface="楷体_GB2312" pitchFamily="49" charset="-122"/>
                <a:sym typeface="Symbol" pitchFamily="18" charset="2"/>
              </a:endParaRPr>
            </a:p>
          </p:txBody>
        </p:sp>
        <p:sp>
          <p:nvSpPr>
            <p:cNvPr id="44144" name="Text Box 195"/>
            <p:cNvSpPr txBox="1">
              <a:spLocks noChangeArrowheads="1"/>
            </p:cNvSpPr>
            <p:nvPr/>
          </p:nvSpPr>
          <p:spPr bwMode="auto">
            <a:xfrm>
              <a:off x="4620" y="1016"/>
              <a:ext cx="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FF00FF"/>
                  </a:solidFill>
                  <a:latin typeface="Times New Roman" pitchFamily="18" charset="0"/>
                  <a:ea typeface="楷体_GB2312" pitchFamily="49" charset="-122"/>
                  <a:sym typeface="Symbol" pitchFamily="18" charset="2"/>
                </a:rPr>
                <a:t></a:t>
              </a:r>
              <a:r>
                <a:rPr lang="en-US" altLang="zh-CN" b="1" i="1" baseline="-25000">
                  <a:solidFill>
                    <a:srgbClr val="FF00FF"/>
                  </a:solidFill>
                  <a:latin typeface="Times New Roman" pitchFamily="18" charset="0"/>
                  <a:ea typeface="楷体_GB2312" pitchFamily="49" charset="-122"/>
                  <a:sym typeface="Symbol" pitchFamily="18" charset="2"/>
                </a:rPr>
                <a:t>A </a:t>
              </a:r>
              <a:r>
                <a:rPr lang="en-US" altLang="zh-CN" b="1" i="1">
                  <a:solidFill>
                    <a:srgbClr val="FF00FF"/>
                  </a:solidFill>
                  <a:latin typeface="Times New Roman" pitchFamily="18" charset="0"/>
                  <a:ea typeface="楷体_GB2312" pitchFamily="49" charset="-122"/>
                  <a:sym typeface="Symbol" pitchFamily="18" charset="2"/>
                </a:rPr>
                <a:t>=  </a:t>
              </a:r>
              <a:r>
                <a:rPr lang="en-US" altLang="zh-CN" b="1" i="1" baseline="-25000">
                  <a:solidFill>
                    <a:srgbClr val="FF00FF"/>
                  </a:solidFill>
                  <a:latin typeface="Times New Roman" pitchFamily="18" charset="0"/>
                  <a:ea typeface="楷体_GB2312" pitchFamily="49" charset="-122"/>
                  <a:sym typeface="Symbol" pitchFamily="18" charset="2"/>
                </a:rPr>
                <a:t>B</a:t>
              </a:r>
              <a:endParaRPr lang="en-US" altLang="zh-CN" b="1" i="1" baseline="-25000">
                <a:solidFill>
                  <a:schemeClr val="tx2"/>
                </a:solidFill>
                <a:latin typeface="Times New Roman" pitchFamily="18" charset="0"/>
                <a:ea typeface="楷体_GB2312" pitchFamily="49" charset="-122"/>
                <a:sym typeface="Symbol" pitchFamily="18" charset="2"/>
              </a:endParaRPr>
            </a:p>
          </p:txBody>
        </p:sp>
      </p:grpSp>
      <p:grpSp>
        <p:nvGrpSpPr>
          <p:cNvPr id="29" name="Group 211"/>
          <p:cNvGrpSpPr>
            <a:grpSpLocks/>
          </p:cNvGrpSpPr>
          <p:nvPr/>
        </p:nvGrpSpPr>
        <p:grpSpPr bwMode="auto">
          <a:xfrm>
            <a:off x="6665913" y="4113213"/>
            <a:ext cx="1692275" cy="1087437"/>
            <a:chOff x="4412" y="2022"/>
            <a:chExt cx="1066" cy="685"/>
          </a:xfrm>
        </p:grpSpPr>
        <p:grpSp>
          <p:nvGrpSpPr>
            <p:cNvPr id="44137" name="Group 95"/>
            <p:cNvGrpSpPr>
              <a:grpSpLocks/>
            </p:cNvGrpSpPr>
            <p:nvPr/>
          </p:nvGrpSpPr>
          <p:grpSpPr bwMode="auto">
            <a:xfrm>
              <a:off x="4508" y="2342"/>
              <a:ext cx="834" cy="365"/>
              <a:chOff x="4110" y="1670"/>
              <a:chExt cx="834" cy="365"/>
            </a:xfrm>
          </p:grpSpPr>
          <p:sp>
            <p:nvSpPr>
              <p:cNvPr id="44141" name="Text Box 96"/>
              <p:cNvSpPr txBox="1">
                <a:spLocks noChangeArrowheads="1"/>
              </p:cNvSpPr>
              <p:nvPr/>
            </p:nvSpPr>
            <p:spPr bwMode="auto">
              <a:xfrm>
                <a:off x="4110" y="170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baseline="-25000">
                    <a:solidFill>
                      <a:schemeClr val="tx2"/>
                    </a:solidFill>
                    <a:latin typeface="Times New Roman" pitchFamily="18" charset="0"/>
                    <a:ea typeface="楷体_GB2312" pitchFamily="49" charset="-122"/>
                    <a:sym typeface="Symbol" pitchFamily="18" charset="2"/>
                  </a:rPr>
                  <a:t> </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4</a:t>
                </a:r>
                <a:endParaRPr lang="en-US" altLang="zh-CN" b="1" i="1">
                  <a:solidFill>
                    <a:schemeClr val="tx2"/>
                  </a:solidFill>
                  <a:latin typeface="Times New Roman" pitchFamily="18" charset="0"/>
                  <a:ea typeface="楷体_GB2312" pitchFamily="49" charset="-122"/>
                  <a:sym typeface="Symbol" pitchFamily="18" charset="2"/>
                </a:endParaRPr>
              </a:p>
            </p:txBody>
          </p:sp>
          <p:sp>
            <p:nvSpPr>
              <p:cNvPr id="44142" name="Text Box 97"/>
              <p:cNvSpPr txBox="1">
                <a:spLocks noChangeArrowheads="1"/>
              </p:cNvSpPr>
              <p:nvPr/>
            </p:nvSpPr>
            <p:spPr bwMode="auto">
              <a:xfrm>
                <a:off x="4428" y="1670"/>
                <a:ext cx="1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sym typeface="Symbol" pitchFamily="18" charset="2"/>
                  </a:rPr>
                  <a:t>?</a:t>
                </a:r>
              </a:p>
            </p:txBody>
          </p:sp>
        </p:grpSp>
        <p:grpSp>
          <p:nvGrpSpPr>
            <p:cNvPr id="44138" name="Group 98"/>
            <p:cNvGrpSpPr>
              <a:grpSpLocks/>
            </p:cNvGrpSpPr>
            <p:nvPr/>
          </p:nvGrpSpPr>
          <p:grpSpPr bwMode="auto">
            <a:xfrm>
              <a:off x="4412" y="2022"/>
              <a:ext cx="1066" cy="365"/>
              <a:chOff x="4110" y="1670"/>
              <a:chExt cx="834" cy="365"/>
            </a:xfrm>
          </p:grpSpPr>
          <p:sp>
            <p:nvSpPr>
              <p:cNvPr id="44139" name="Text Box 99"/>
              <p:cNvSpPr txBox="1">
                <a:spLocks noChangeArrowheads="1"/>
              </p:cNvSpPr>
              <p:nvPr/>
            </p:nvSpPr>
            <p:spPr bwMode="auto">
              <a:xfrm>
                <a:off x="4110" y="170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chemeClr val="tx2"/>
                    </a:solidFill>
                    <a:latin typeface="Times New Roman" pitchFamily="18" charset="0"/>
                    <a:ea typeface="楷体_GB2312" pitchFamily="49" charset="-122"/>
                    <a:sym typeface="Symbol" pitchFamily="18" charset="2"/>
                  </a:rPr>
                  <a:t> </a:t>
                </a:r>
                <a:r>
                  <a:rPr lang="en-US" altLang="zh-CN" b="1" i="1" baseline="-25000">
                    <a:solidFill>
                      <a:schemeClr val="tx2"/>
                    </a:solidFill>
                    <a:latin typeface="Times New Roman" pitchFamily="18" charset="0"/>
                    <a:ea typeface="楷体_GB2312" pitchFamily="49" charset="-122"/>
                    <a:sym typeface="Symbol" pitchFamily="18" charset="2"/>
                  </a:rPr>
                  <a:t>A </a:t>
                </a:r>
                <a:r>
                  <a:rPr lang="en-US" altLang="zh-CN" b="1" i="1">
                    <a:solidFill>
                      <a:schemeClr val="tx2"/>
                    </a:solidFill>
                    <a:latin typeface="Times New Roman" pitchFamily="18" charset="0"/>
                    <a:ea typeface="楷体_GB2312" pitchFamily="49" charset="-122"/>
                    <a:sym typeface="Symbol" pitchFamily="18" charset="2"/>
                  </a:rPr>
                  <a:t>==  </a:t>
                </a:r>
                <a:r>
                  <a:rPr lang="en-US" altLang="zh-CN" b="1" i="1" baseline="-25000">
                    <a:solidFill>
                      <a:schemeClr val="tx2"/>
                    </a:solidFill>
                    <a:latin typeface="Times New Roman" pitchFamily="18" charset="0"/>
                    <a:ea typeface="楷体_GB2312" pitchFamily="49" charset="-122"/>
                    <a:sym typeface="Symbol" pitchFamily="18" charset="2"/>
                  </a:rPr>
                  <a:t>B</a:t>
                </a:r>
              </a:p>
            </p:txBody>
          </p:sp>
          <p:sp>
            <p:nvSpPr>
              <p:cNvPr id="44140" name="Text Box 100"/>
              <p:cNvSpPr txBox="1">
                <a:spLocks noChangeArrowheads="1"/>
              </p:cNvSpPr>
              <p:nvPr/>
            </p:nvSpPr>
            <p:spPr bwMode="auto">
              <a:xfrm>
                <a:off x="4428" y="1670"/>
                <a:ext cx="1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3200" b="1">
                    <a:solidFill>
                      <a:srgbClr val="FF0066"/>
                    </a:solidFill>
                    <a:latin typeface="Times New Roman" pitchFamily="18" charset="0"/>
                    <a:ea typeface="楷体_GB2312" pitchFamily="49" charset="-122"/>
                    <a:sym typeface="Symbol" pitchFamily="18" charset="2"/>
                  </a:rPr>
                  <a:t>?</a:t>
                </a:r>
              </a:p>
            </p:txBody>
          </p:sp>
        </p:grpSp>
      </p:grpSp>
      <p:grpSp>
        <p:nvGrpSpPr>
          <p:cNvPr id="43008" name="Group 212"/>
          <p:cNvGrpSpPr>
            <a:grpSpLocks/>
          </p:cNvGrpSpPr>
          <p:nvPr/>
        </p:nvGrpSpPr>
        <p:grpSpPr bwMode="auto">
          <a:xfrm>
            <a:off x="6704013" y="5195888"/>
            <a:ext cx="1552575" cy="1071562"/>
            <a:chOff x="4436" y="2589"/>
            <a:chExt cx="978" cy="675"/>
          </a:xfrm>
        </p:grpSpPr>
        <p:grpSp>
          <p:nvGrpSpPr>
            <p:cNvPr id="44127" name="Group 196"/>
            <p:cNvGrpSpPr>
              <a:grpSpLocks/>
            </p:cNvGrpSpPr>
            <p:nvPr/>
          </p:nvGrpSpPr>
          <p:grpSpPr bwMode="auto">
            <a:xfrm>
              <a:off x="4436" y="2589"/>
              <a:ext cx="978" cy="519"/>
              <a:chOff x="4436" y="2589"/>
              <a:chExt cx="978" cy="519"/>
            </a:xfrm>
          </p:grpSpPr>
          <p:sp>
            <p:nvSpPr>
              <p:cNvPr id="44133" name="Text Box 197"/>
              <p:cNvSpPr txBox="1">
                <a:spLocks noChangeArrowheads="1"/>
              </p:cNvSpPr>
              <p:nvPr/>
            </p:nvSpPr>
            <p:spPr bwMode="auto">
              <a:xfrm>
                <a:off x="4436" y="2589"/>
                <a:ext cx="97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FF00FF"/>
                    </a:solidFill>
                    <a:latin typeface="Times New Roman" pitchFamily="18" charset="0"/>
                    <a:ea typeface="楷体_GB2312" pitchFamily="49" charset="-122"/>
                    <a:sym typeface="Symbol" pitchFamily="18" charset="2"/>
                  </a:rPr>
                  <a:t></a:t>
                </a:r>
                <a:r>
                  <a:rPr lang="en-US" altLang="zh-CN" b="1" i="1" baseline="-25000">
                    <a:solidFill>
                      <a:srgbClr val="FF00FF"/>
                    </a:solidFill>
                    <a:latin typeface="Times New Roman" pitchFamily="18" charset="0"/>
                    <a:ea typeface="楷体_GB2312" pitchFamily="49" charset="-122"/>
                    <a:sym typeface="Symbol" pitchFamily="18" charset="2"/>
                  </a:rPr>
                  <a:t>A </a:t>
                </a:r>
                <a:r>
                  <a:rPr lang="en-US" altLang="zh-CN" b="1" i="1">
                    <a:solidFill>
                      <a:srgbClr val="FF00FF"/>
                    </a:solidFill>
                    <a:latin typeface="Times New Roman" pitchFamily="18" charset="0"/>
                    <a:ea typeface="楷体_GB2312" pitchFamily="49" charset="-122"/>
                    <a:sym typeface="Symbol" pitchFamily="18" charset="2"/>
                  </a:rPr>
                  <a:t>=  </a:t>
                </a:r>
                <a:r>
                  <a:rPr lang="en-US" altLang="zh-CN" b="1" i="1" baseline="-25000">
                    <a:solidFill>
                      <a:srgbClr val="FF00FF"/>
                    </a:solidFill>
                    <a:latin typeface="Times New Roman" pitchFamily="18" charset="0"/>
                    <a:ea typeface="楷体_GB2312" pitchFamily="49" charset="-122"/>
                    <a:sym typeface="Symbol" pitchFamily="18" charset="2"/>
                  </a:rPr>
                  <a:t>B</a:t>
                </a:r>
              </a:p>
              <a:p>
                <a:pPr algn="ctr">
                  <a:spcBef>
                    <a:spcPct val="50000"/>
                  </a:spcBef>
                </a:pPr>
                <a:endParaRPr lang="en-US" altLang="zh-CN" b="1" i="1" baseline="-25000">
                  <a:solidFill>
                    <a:schemeClr val="tx2"/>
                  </a:solidFill>
                  <a:latin typeface="Times New Roman" pitchFamily="18" charset="0"/>
                  <a:ea typeface="楷体_GB2312" pitchFamily="49" charset="-122"/>
                  <a:sym typeface="Symbol" pitchFamily="18" charset="2"/>
                </a:endParaRPr>
              </a:p>
            </p:txBody>
          </p:sp>
          <p:grpSp>
            <p:nvGrpSpPr>
              <p:cNvPr id="44134" name="Group 198"/>
              <p:cNvGrpSpPr>
                <a:grpSpLocks/>
              </p:cNvGrpSpPr>
              <p:nvPr/>
            </p:nvGrpSpPr>
            <p:grpSpPr bwMode="auto">
              <a:xfrm>
                <a:off x="4768" y="2712"/>
                <a:ext cx="264" cy="320"/>
                <a:chOff x="3640" y="3344"/>
                <a:chExt cx="264" cy="320"/>
              </a:xfrm>
            </p:grpSpPr>
            <p:sp>
              <p:nvSpPr>
                <p:cNvPr id="44135" name="Line 199"/>
                <p:cNvSpPr>
                  <a:spLocks noChangeShapeType="1"/>
                </p:cNvSpPr>
                <p:nvPr/>
              </p:nvSpPr>
              <p:spPr bwMode="auto">
                <a:xfrm>
                  <a:off x="3656" y="3344"/>
                  <a:ext cx="248" cy="32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 name="Line 200"/>
                <p:cNvSpPr>
                  <a:spLocks noChangeShapeType="1"/>
                </p:cNvSpPr>
                <p:nvPr/>
              </p:nvSpPr>
              <p:spPr bwMode="auto">
                <a:xfrm flipH="1">
                  <a:off x="3640" y="3344"/>
                  <a:ext cx="248" cy="32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4128" name="Group 201"/>
            <p:cNvGrpSpPr>
              <a:grpSpLocks/>
            </p:cNvGrpSpPr>
            <p:nvPr/>
          </p:nvGrpSpPr>
          <p:grpSpPr bwMode="auto">
            <a:xfrm>
              <a:off x="4476" y="2928"/>
              <a:ext cx="834" cy="336"/>
              <a:chOff x="4476" y="3072"/>
              <a:chExt cx="834" cy="336"/>
            </a:xfrm>
          </p:grpSpPr>
          <p:sp>
            <p:nvSpPr>
              <p:cNvPr id="44129" name="Text Box 202"/>
              <p:cNvSpPr txBox="1">
                <a:spLocks noChangeArrowheads="1"/>
              </p:cNvSpPr>
              <p:nvPr/>
            </p:nvSpPr>
            <p:spPr bwMode="auto">
              <a:xfrm>
                <a:off x="4476" y="307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i="1">
                    <a:solidFill>
                      <a:srgbClr val="FF00FF"/>
                    </a:solidFill>
                    <a:latin typeface="Times New Roman" pitchFamily="18" charset="0"/>
                    <a:ea typeface="楷体_GB2312" pitchFamily="49" charset="-122"/>
                    <a:sym typeface="Symbol" pitchFamily="18" charset="2"/>
                  </a:rPr>
                  <a:t>i</a:t>
                </a:r>
                <a:r>
                  <a:rPr lang="en-US" altLang="zh-CN" b="1" baseline="-25000">
                    <a:solidFill>
                      <a:srgbClr val="FF00FF"/>
                    </a:solidFill>
                    <a:latin typeface="Times New Roman" pitchFamily="18" charset="0"/>
                    <a:ea typeface="楷体_GB2312" pitchFamily="49" charset="-122"/>
                    <a:sym typeface="Symbol" pitchFamily="18" charset="2"/>
                  </a:rPr>
                  <a:t>3</a:t>
                </a:r>
                <a:r>
                  <a:rPr lang="en-US" altLang="zh-CN" b="1" i="1" baseline="-25000">
                    <a:solidFill>
                      <a:srgbClr val="FF00FF"/>
                    </a:solidFill>
                    <a:latin typeface="Times New Roman" pitchFamily="18" charset="0"/>
                    <a:ea typeface="楷体_GB2312" pitchFamily="49" charset="-122"/>
                    <a:sym typeface="Symbol" pitchFamily="18" charset="2"/>
                  </a:rPr>
                  <a:t> </a:t>
                </a:r>
                <a:r>
                  <a:rPr lang="en-US" altLang="zh-CN" b="1" i="1">
                    <a:solidFill>
                      <a:srgbClr val="FF00FF"/>
                    </a:solidFill>
                    <a:latin typeface="Times New Roman" pitchFamily="18" charset="0"/>
                    <a:ea typeface="楷体_GB2312" pitchFamily="49" charset="-122"/>
                    <a:sym typeface="Symbol" pitchFamily="18" charset="2"/>
                  </a:rPr>
                  <a:t>=i</a:t>
                </a:r>
                <a:r>
                  <a:rPr lang="en-US" altLang="zh-CN" b="1" baseline="-25000">
                    <a:solidFill>
                      <a:srgbClr val="FF00FF"/>
                    </a:solidFill>
                    <a:latin typeface="Times New Roman" pitchFamily="18" charset="0"/>
                    <a:ea typeface="楷体_GB2312" pitchFamily="49" charset="-122"/>
                    <a:sym typeface="Symbol" pitchFamily="18" charset="2"/>
                  </a:rPr>
                  <a:t>4</a:t>
                </a:r>
                <a:endParaRPr lang="en-US" altLang="zh-CN" b="1" i="1">
                  <a:solidFill>
                    <a:srgbClr val="FF00FF"/>
                  </a:solidFill>
                  <a:latin typeface="Times New Roman" pitchFamily="18" charset="0"/>
                  <a:ea typeface="楷体_GB2312" pitchFamily="49" charset="-122"/>
                  <a:sym typeface="Symbol" pitchFamily="18" charset="2"/>
                </a:endParaRPr>
              </a:p>
            </p:txBody>
          </p:sp>
          <p:grpSp>
            <p:nvGrpSpPr>
              <p:cNvPr id="44130" name="Group 203"/>
              <p:cNvGrpSpPr>
                <a:grpSpLocks/>
              </p:cNvGrpSpPr>
              <p:nvPr/>
            </p:nvGrpSpPr>
            <p:grpSpPr bwMode="auto">
              <a:xfrm>
                <a:off x="4784" y="3088"/>
                <a:ext cx="264" cy="320"/>
                <a:chOff x="3640" y="3344"/>
                <a:chExt cx="264" cy="320"/>
              </a:xfrm>
            </p:grpSpPr>
            <p:sp>
              <p:nvSpPr>
                <p:cNvPr id="44131" name="Line 204"/>
                <p:cNvSpPr>
                  <a:spLocks noChangeShapeType="1"/>
                </p:cNvSpPr>
                <p:nvPr/>
              </p:nvSpPr>
              <p:spPr bwMode="auto">
                <a:xfrm>
                  <a:off x="3656" y="3344"/>
                  <a:ext cx="248" cy="32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2" name="Line 205"/>
                <p:cNvSpPr>
                  <a:spLocks noChangeShapeType="1"/>
                </p:cNvSpPr>
                <p:nvPr/>
              </p:nvSpPr>
              <p:spPr bwMode="auto">
                <a:xfrm flipH="1">
                  <a:off x="3640" y="3344"/>
                  <a:ext cx="248" cy="32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43013" name="Group 276"/>
          <p:cNvGrpSpPr>
            <a:grpSpLocks/>
          </p:cNvGrpSpPr>
          <p:nvPr/>
        </p:nvGrpSpPr>
        <p:grpSpPr bwMode="auto">
          <a:xfrm>
            <a:off x="1236663" y="1306513"/>
            <a:ext cx="5567362" cy="2227262"/>
            <a:chOff x="779" y="523"/>
            <a:chExt cx="3507" cy="1403"/>
          </a:xfrm>
        </p:grpSpPr>
        <p:sp>
          <p:nvSpPr>
            <p:cNvPr id="44087" name="Oval 219"/>
            <p:cNvSpPr>
              <a:spLocks noChangeArrowheads="1"/>
            </p:cNvSpPr>
            <p:nvPr/>
          </p:nvSpPr>
          <p:spPr bwMode="auto">
            <a:xfrm>
              <a:off x="3039" y="109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4088" name="Oval 218"/>
            <p:cNvSpPr>
              <a:spLocks noChangeArrowheads="1"/>
            </p:cNvSpPr>
            <p:nvPr/>
          </p:nvSpPr>
          <p:spPr bwMode="auto">
            <a:xfrm>
              <a:off x="1474" y="1071"/>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4089" name="Line 151"/>
            <p:cNvSpPr>
              <a:spLocks noChangeShapeType="1"/>
            </p:cNvSpPr>
            <p:nvPr/>
          </p:nvSpPr>
          <p:spPr bwMode="auto">
            <a:xfrm>
              <a:off x="3969" y="786"/>
              <a:ext cx="0" cy="22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Line 154"/>
            <p:cNvSpPr>
              <a:spLocks noChangeShapeType="1"/>
            </p:cNvSpPr>
            <p:nvPr/>
          </p:nvSpPr>
          <p:spPr bwMode="auto">
            <a:xfrm>
              <a:off x="1610" y="774"/>
              <a:ext cx="0" cy="100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091" name="Line 155"/>
            <p:cNvSpPr>
              <a:spLocks noChangeShapeType="1"/>
            </p:cNvSpPr>
            <p:nvPr/>
          </p:nvSpPr>
          <p:spPr bwMode="auto">
            <a:xfrm>
              <a:off x="1610" y="774"/>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2" name="Line 156"/>
            <p:cNvSpPr>
              <a:spLocks noChangeShapeType="1"/>
            </p:cNvSpPr>
            <p:nvPr/>
          </p:nvSpPr>
          <p:spPr bwMode="auto">
            <a:xfrm>
              <a:off x="2426" y="774"/>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3" name="Line 157"/>
            <p:cNvSpPr>
              <a:spLocks noChangeShapeType="1"/>
            </p:cNvSpPr>
            <p:nvPr/>
          </p:nvSpPr>
          <p:spPr bwMode="auto">
            <a:xfrm>
              <a:off x="1610" y="1638"/>
              <a:ext cx="816" cy="0"/>
            </a:xfrm>
            <a:prstGeom prst="line">
              <a:avLst/>
            </a:prstGeom>
            <a:noFill/>
            <a:ln w="19050">
              <a:solidFill>
                <a:schemeClr val="tx2"/>
              </a:solidFill>
              <a:round/>
              <a:headEnd type="oval" w="med" len="me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4" name="Line 158"/>
            <p:cNvSpPr>
              <a:spLocks noChangeShapeType="1"/>
            </p:cNvSpPr>
            <p:nvPr/>
          </p:nvSpPr>
          <p:spPr bwMode="auto">
            <a:xfrm>
              <a:off x="3175" y="774"/>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5" name="Line 159"/>
            <p:cNvSpPr>
              <a:spLocks noChangeShapeType="1"/>
            </p:cNvSpPr>
            <p:nvPr/>
          </p:nvSpPr>
          <p:spPr bwMode="auto">
            <a:xfrm>
              <a:off x="3161" y="774"/>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6" name="Line 160"/>
            <p:cNvSpPr>
              <a:spLocks noChangeShapeType="1"/>
            </p:cNvSpPr>
            <p:nvPr/>
          </p:nvSpPr>
          <p:spPr bwMode="auto">
            <a:xfrm>
              <a:off x="3969" y="774"/>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97" name="Line 161"/>
            <p:cNvSpPr>
              <a:spLocks noChangeShapeType="1"/>
            </p:cNvSpPr>
            <p:nvPr/>
          </p:nvSpPr>
          <p:spPr bwMode="auto">
            <a:xfrm>
              <a:off x="3161" y="1638"/>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cxnSp>
          <p:nvCxnSpPr>
            <p:cNvPr id="44098" name="AutoShape 162"/>
            <p:cNvCxnSpPr>
              <a:cxnSpLocks noChangeShapeType="1"/>
            </p:cNvCxnSpPr>
            <p:nvPr/>
          </p:nvCxnSpPr>
          <p:spPr bwMode="auto">
            <a:xfrm flipV="1">
              <a:off x="2426" y="768"/>
              <a:ext cx="735" cy="876"/>
            </a:xfrm>
            <a:prstGeom prst="straightConnector1">
              <a:avLst/>
            </a:prstGeom>
            <a:noFill/>
            <a:ln w="19050">
              <a:solidFill>
                <a:schemeClr val="tx2"/>
              </a:solidFill>
              <a:round/>
              <a:headEnd type="oval" w="med" len="med"/>
              <a:tailEnd type="oval" w="med" len="med"/>
            </a:ln>
            <a:extLst>
              <a:ext uri="{909E8E84-426E-40DD-AFC4-6F175D3DCCD1}">
                <a14:hiddenFill xmlns:a14="http://schemas.microsoft.com/office/drawing/2010/main">
                  <a:noFill/>
                </a14:hiddenFill>
              </a:ext>
            </a:extLst>
          </p:spPr>
        </p:cxnSp>
        <p:grpSp>
          <p:nvGrpSpPr>
            <p:cNvPr id="44099" name="Group 163"/>
            <p:cNvGrpSpPr>
              <a:grpSpLocks/>
            </p:cNvGrpSpPr>
            <p:nvPr/>
          </p:nvGrpSpPr>
          <p:grpSpPr bwMode="auto">
            <a:xfrm>
              <a:off x="1511" y="1782"/>
              <a:ext cx="234" cy="96"/>
              <a:chOff x="240" y="2304"/>
              <a:chExt cx="432" cy="180"/>
            </a:xfrm>
          </p:grpSpPr>
          <p:sp>
            <p:nvSpPr>
              <p:cNvPr id="44124" name="Line 164"/>
              <p:cNvSpPr>
                <a:spLocks noChangeShapeType="1"/>
              </p:cNvSpPr>
              <p:nvPr/>
            </p:nvSpPr>
            <p:spPr bwMode="auto">
              <a:xfrm>
                <a:off x="240" y="2304"/>
                <a:ext cx="43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125" name="Line 165"/>
              <p:cNvSpPr>
                <a:spLocks noChangeShapeType="1"/>
              </p:cNvSpPr>
              <p:nvPr/>
            </p:nvSpPr>
            <p:spPr bwMode="auto">
              <a:xfrm>
                <a:off x="312" y="2484"/>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126" name="Line 166"/>
              <p:cNvSpPr>
                <a:spLocks noChangeShapeType="1"/>
              </p:cNvSpPr>
              <p:nvPr/>
            </p:nvSpPr>
            <p:spPr bwMode="auto">
              <a:xfrm>
                <a:off x="324" y="2400"/>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4100" name="Text Box 173"/>
            <p:cNvSpPr txBox="1">
              <a:spLocks noChangeArrowheads="1"/>
            </p:cNvSpPr>
            <p:nvPr/>
          </p:nvSpPr>
          <p:spPr bwMode="auto">
            <a:xfrm>
              <a:off x="2322" y="163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339933"/>
                  </a:solidFill>
                  <a:latin typeface="Times New Roman" pitchFamily="18" charset="0"/>
                  <a:ea typeface="楷体_GB2312" pitchFamily="49" charset="-122"/>
                  <a:sym typeface="Symbol" pitchFamily="18" charset="2"/>
                </a:rPr>
                <a:t>A</a:t>
              </a:r>
              <a:endParaRPr lang="en-US" altLang="zh-CN" b="1">
                <a:solidFill>
                  <a:schemeClr val="tx2"/>
                </a:solidFill>
                <a:latin typeface="Times New Roman" pitchFamily="18" charset="0"/>
                <a:ea typeface="楷体_GB2312" pitchFamily="49" charset="-122"/>
                <a:sym typeface="Symbol" pitchFamily="18" charset="2"/>
              </a:endParaRPr>
            </a:p>
          </p:txBody>
        </p:sp>
        <p:sp>
          <p:nvSpPr>
            <p:cNvPr id="44101" name="Text Box 174"/>
            <p:cNvSpPr txBox="1">
              <a:spLocks noChangeArrowheads="1"/>
            </p:cNvSpPr>
            <p:nvPr/>
          </p:nvSpPr>
          <p:spPr bwMode="auto">
            <a:xfrm>
              <a:off x="3041" y="528"/>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339933"/>
                  </a:solidFill>
                  <a:latin typeface="Times New Roman" pitchFamily="18" charset="0"/>
                  <a:ea typeface="楷体_GB2312" pitchFamily="49" charset="-122"/>
                  <a:sym typeface="Symbol" pitchFamily="18" charset="2"/>
                </a:rPr>
                <a:t>B</a:t>
              </a:r>
              <a:endParaRPr lang="en-US" altLang="zh-CN" b="1">
                <a:solidFill>
                  <a:schemeClr val="tx2"/>
                </a:solidFill>
                <a:latin typeface="Times New Roman" pitchFamily="18" charset="0"/>
                <a:ea typeface="楷体_GB2312" pitchFamily="49" charset="-122"/>
                <a:sym typeface="Symbol" pitchFamily="18" charset="2"/>
              </a:endParaRPr>
            </a:p>
          </p:txBody>
        </p:sp>
        <p:sp>
          <p:nvSpPr>
            <p:cNvPr id="44102" name="Text Box 175"/>
            <p:cNvSpPr txBox="1">
              <a:spLocks noChangeArrowheads="1"/>
            </p:cNvSpPr>
            <p:nvPr/>
          </p:nvSpPr>
          <p:spPr bwMode="auto">
            <a:xfrm>
              <a:off x="1305" y="86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4103" name="Text Box 176"/>
            <p:cNvSpPr txBox="1">
              <a:spLocks noChangeArrowheads="1"/>
            </p:cNvSpPr>
            <p:nvPr/>
          </p:nvSpPr>
          <p:spPr bwMode="auto">
            <a:xfrm>
              <a:off x="1305" y="113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4104" name="Text Box 183"/>
            <p:cNvSpPr txBox="1">
              <a:spLocks noChangeArrowheads="1"/>
            </p:cNvSpPr>
            <p:nvPr/>
          </p:nvSpPr>
          <p:spPr bwMode="auto">
            <a:xfrm>
              <a:off x="1156" y="110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a:solidFill>
                    <a:schemeClr val="tx2"/>
                  </a:solidFill>
                  <a:latin typeface="Times New Roman" pitchFamily="18" charset="0"/>
                  <a:ea typeface="楷体_GB2312" pitchFamily="49" charset="-122"/>
                  <a:sym typeface="Symbol" pitchFamily="18" charset="2"/>
                </a:rPr>
                <a:t>3V</a:t>
              </a:r>
            </a:p>
          </p:txBody>
        </p:sp>
        <p:sp>
          <p:nvSpPr>
            <p:cNvPr id="44105" name="Text Box 184"/>
            <p:cNvSpPr txBox="1">
              <a:spLocks noChangeArrowheads="1"/>
            </p:cNvSpPr>
            <p:nvPr/>
          </p:nvSpPr>
          <p:spPr bwMode="auto">
            <a:xfrm>
              <a:off x="3305" y="89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4106" name="Text Box 185"/>
            <p:cNvSpPr txBox="1">
              <a:spLocks noChangeArrowheads="1"/>
            </p:cNvSpPr>
            <p:nvPr/>
          </p:nvSpPr>
          <p:spPr bwMode="auto">
            <a:xfrm>
              <a:off x="3305" y="114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4107" name="Rectangle 187"/>
            <p:cNvSpPr>
              <a:spLocks noChangeArrowheads="1"/>
            </p:cNvSpPr>
            <p:nvPr/>
          </p:nvSpPr>
          <p:spPr bwMode="auto">
            <a:xfrm>
              <a:off x="779" y="672"/>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b="1">
                  <a:solidFill>
                    <a:schemeClr val="tx2"/>
                  </a:solidFill>
                  <a:latin typeface="Times New Roman" pitchFamily="18" charset="0"/>
                  <a:ea typeface="楷体_GB2312" pitchFamily="49" charset="-122"/>
                  <a:sym typeface="Wingdings 2" pitchFamily="18" charset="2"/>
                </a:rPr>
                <a:t>1.</a:t>
              </a:r>
            </a:p>
          </p:txBody>
        </p:sp>
        <p:sp>
          <p:nvSpPr>
            <p:cNvPr id="44108" name="Text Box 188"/>
            <p:cNvSpPr txBox="1">
              <a:spLocks noChangeArrowheads="1"/>
            </p:cNvSpPr>
            <p:nvPr/>
          </p:nvSpPr>
          <p:spPr bwMode="auto">
            <a:xfrm>
              <a:off x="3950" y="7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rPr>
                <a:t>i</a:t>
              </a:r>
              <a:r>
                <a:rPr lang="en-US" altLang="zh-CN" sz="1800" b="1" baseline="-25000">
                  <a:solidFill>
                    <a:schemeClr val="tx2"/>
                  </a:solidFill>
                  <a:latin typeface="Times New Roman" pitchFamily="18" charset="0"/>
                  <a:ea typeface="楷体_GB2312" pitchFamily="49" charset="-122"/>
                </a:rPr>
                <a:t>2</a:t>
              </a:r>
              <a:endParaRPr lang="en-US" altLang="zh-CN" sz="1800" b="1">
                <a:solidFill>
                  <a:schemeClr val="tx2"/>
                </a:solidFill>
                <a:latin typeface="Times New Roman" pitchFamily="18" charset="0"/>
                <a:ea typeface="楷体_GB2312" pitchFamily="49" charset="-122"/>
              </a:endParaRPr>
            </a:p>
          </p:txBody>
        </p:sp>
        <p:sp>
          <p:nvSpPr>
            <p:cNvPr id="44109" name="Text Box 189"/>
            <p:cNvSpPr txBox="1">
              <a:spLocks noChangeArrowheads="1"/>
            </p:cNvSpPr>
            <p:nvPr/>
          </p:nvSpPr>
          <p:spPr bwMode="auto">
            <a:xfrm>
              <a:off x="2493" y="60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rPr>
                <a:t>i</a:t>
              </a:r>
              <a:r>
                <a:rPr lang="en-US" altLang="zh-CN" sz="1800" b="1" baseline="-25000">
                  <a:solidFill>
                    <a:schemeClr val="tx2"/>
                  </a:solidFill>
                  <a:latin typeface="Times New Roman" pitchFamily="18" charset="0"/>
                  <a:ea typeface="楷体_GB2312" pitchFamily="49" charset="-122"/>
                </a:rPr>
                <a:t>1</a:t>
              </a:r>
            </a:p>
          </p:txBody>
        </p:sp>
        <p:sp>
          <p:nvSpPr>
            <p:cNvPr id="44110" name="Line 190"/>
            <p:cNvSpPr>
              <a:spLocks noChangeShapeType="1"/>
            </p:cNvSpPr>
            <p:nvPr/>
          </p:nvSpPr>
          <p:spPr bwMode="auto">
            <a:xfrm>
              <a:off x="2426" y="853"/>
              <a:ext cx="0" cy="128"/>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1" name="Rectangle 213"/>
            <p:cNvSpPr>
              <a:spLocks noChangeArrowheads="1"/>
            </p:cNvSpPr>
            <p:nvPr/>
          </p:nvSpPr>
          <p:spPr bwMode="auto">
            <a:xfrm>
              <a:off x="1882" y="731"/>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112" name="Rectangle 214"/>
            <p:cNvSpPr>
              <a:spLocks noChangeArrowheads="1"/>
            </p:cNvSpPr>
            <p:nvPr/>
          </p:nvSpPr>
          <p:spPr bwMode="auto">
            <a:xfrm>
              <a:off x="1905" y="1593"/>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113" name="Rectangle 215"/>
            <p:cNvSpPr>
              <a:spLocks noChangeArrowheads="1"/>
            </p:cNvSpPr>
            <p:nvPr/>
          </p:nvSpPr>
          <p:spPr bwMode="auto">
            <a:xfrm>
              <a:off x="3447" y="731"/>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114" name="Rectangle 216"/>
            <p:cNvSpPr>
              <a:spLocks noChangeArrowheads="1"/>
            </p:cNvSpPr>
            <p:nvPr/>
          </p:nvSpPr>
          <p:spPr bwMode="auto">
            <a:xfrm rot="5400000">
              <a:off x="2291" y="1161"/>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115" name="Rectangle 217"/>
            <p:cNvSpPr>
              <a:spLocks noChangeArrowheads="1"/>
            </p:cNvSpPr>
            <p:nvPr/>
          </p:nvSpPr>
          <p:spPr bwMode="auto">
            <a:xfrm rot="5400000">
              <a:off x="3833" y="118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116" name="Rectangle 220"/>
            <p:cNvSpPr>
              <a:spLocks noChangeArrowheads="1"/>
            </p:cNvSpPr>
            <p:nvPr/>
          </p:nvSpPr>
          <p:spPr bwMode="auto">
            <a:xfrm rot="7800000">
              <a:off x="2654" y="113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117" name="Text Box 221"/>
            <p:cNvSpPr txBox="1">
              <a:spLocks noChangeArrowheads="1"/>
            </p:cNvSpPr>
            <p:nvPr/>
          </p:nvSpPr>
          <p:spPr bwMode="auto">
            <a:xfrm>
              <a:off x="1865" y="52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18" name="Text Box 222"/>
            <p:cNvSpPr txBox="1">
              <a:spLocks noChangeArrowheads="1"/>
            </p:cNvSpPr>
            <p:nvPr/>
          </p:nvSpPr>
          <p:spPr bwMode="auto">
            <a:xfrm>
              <a:off x="2092" y="1094"/>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19" name="Text Box 223"/>
            <p:cNvSpPr txBox="1">
              <a:spLocks noChangeArrowheads="1"/>
            </p:cNvSpPr>
            <p:nvPr/>
          </p:nvSpPr>
          <p:spPr bwMode="auto">
            <a:xfrm>
              <a:off x="1911" y="1366"/>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20" name="Text Box 224"/>
            <p:cNvSpPr txBox="1">
              <a:spLocks noChangeArrowheads="1"/>
            </p:cNvSpPr>
            <p:nvPr/>
          </p:nvSpPr>
          <p:spPr bwMode="auto">
            <a:xfrm>
              <a:off x="2517" y="95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21" name="Text Box 225"/>
            <p:cNvSpPr txBox="1">
              <a:spLocks noChangeArrowheads="1"/>
            </p:cNvSpPr>
            <p:nvPr/>
          </p:nvSpPr>
          <p:spPr bwMode="auto">
            <a:xfrm>
              <a:off x="3402" y="52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22" name="Text Box 226"/>
            <p:cNvSpPr txBox="1">
              <a:spLocks noChangeArrowheads="1"/>
            </p:cNvSpPr>
            <p:nvPr/>
          </p:nvSpPr>
          <p:spPr bwMode="auto">
            <a:xfrm>
              <a:off x="3634" y="1094"/>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123" name="Text Box 227"/>
            <p:cNvSpPr txBox="1">
              <a:spLocks noChangeArrowheads="1"/>
            </p:cNvSpPr>
            <p:nvPr/>
          </p:nvSpPr>
          <p:spPr bwMode="auto">
            <a:xfrm>
              <a:off x="3288" y="1113"/>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a:solidFill>
                    <a:schemeClr val="tx2"/>
                  </a:solidFill>
                  <a:latin typeface="Times New Roman" pitchFamily="18" charset="0"/>
                  <a:ea typeface="楷体_GB2312" pitchFamily="49" charset="-122"/>
                  <a:sym typeface="Symbol" pitchFamily="18" charset="2"/>
                </a:rPr>
                <a:t>2V</a:t>
              </a:r>
            </a:p>
          </p:txBody>
        </p:sp>
      </p:grpSp>
      <p:grpSp>
        <p:nvGrpSpPr>
          <p:cNvPr id="43015" name="Group 277"/>
          <p:cNvGrpSpPr>
            <a:grpSpLocks/>
          </p:cNvGrpSpPr>
          <p:nvPr/>
        </p:nvGrpSpPr>
        <p:grpSpPr bwMode="auto">
          <a:xfrm>
            <a:off x="1258888" y="3949700"/>
            <a:ext cx="5526087" cy="2227263"/>
            <a:chOff x="793" y="2188"/>
            <a:chExt cx="3481" cy="1403"/>
          </a:xfrm>
        </p:grpSpPr>
        <p:sp>
          <p:nvSpPr>
            <p:cNvPr id="44042" name="Oval 228"/>
            <p:cNvSpPr>
              <a:spLocks noChangeArrowheads="1"/>
            </p:cNvSpPr>
            <p:nvPr/>
          </p:nvSpPr>
          <p:spPr bwMode="auto">
            <a:xfrm>
              <a:off x="3018" y="2759"/>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4043" name="Oval 229"/>
            <p:cNvSpPr>
              <a:spLocks noChangeArrowheads="1"/>
            </p:cNvSpPr>
            <p:nvPr/>
          </p:nvSpPr>
          <p:spPr bwMode="auto">
            <a:xfrm>
              <a:off x="1484" y="273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4044" name="Line 231"/>
            <p:cNvSpPr>
              <a:spLocks noChangeShapeType="1"/>
            </p:cNvSpPr>
            <p:nvPr/>
          </p:nvSpPr>
          <p:spPr bwMode="auto">
            <a:xfrm>
              <a:off x="3979" y="2451"/>
              <a:ext cx="0" cy="22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232"/>
            <p:cNvSpPr>
              <a:spLocks noChangeShapeType="1"/>
            </p:cNvSpPr>
            <p:nvPr/>
          </p:nvSpPr>
          <p:spPr bwMode="auto">
            <a:xfrm>
              <a:off x="1620" y="2439"/>
              <a:ext cx="0" cy="100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046" name="Line 233"/>
            <p:cNvSpPr>
              <a:spLocks noChangeShapeType="1"/>
            </p:cNvSpPr>
            <p:nvPr/>
          </p:nvSpPr>
          <p:spPr bwMode="auto">
            <a:xfrm>
              <a:off x="1621" y="2439"/>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47" name="Line 234"/>
            <p:cNvSpPr>
              <a:spLocks noChangeShapeType="1"/>
            </p:cNvSpPr>
            <p:nvPr/>
          </p:nvSpPr>
          <p:spPr bwMode="auto">
            <a:xfrm>
              <a:off x="2437" y="2439"/>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48" name="Line 235"/>
            <p:cNvSpPr>
              <a:spLocks noChangeShapeType="1"/>
            </p:cNvSpPr>
            <p:nvPr/>
          </p:nvSpPr>
          <p:spPr bwMode="auto">
            <a:xfrm>
              <a:off x="1621" y="3303"/>
              <a:ext cx="816" cy="0"/>
            </a:xfrm>
            <a:prstGeom prst="line">
              <a:avLst/>
            </a:prstGeom>
            <a:noFill/>
            <a:ln w="19050">
              <a:solidFill>
                <a:schemeClr val="tx2"/>
              </a:solidFill>
              <a:round/>
              <a:headEnd type="oval" w="med" len="me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49" name="Line 236"/>
            <p:cNvSpPr>
              <a:spLocks noChangeShapeType="1"/>
            </p:cNvSpPr>
            <p:nvPr/>
          </p:nvSpPr>
          <p:spPr bwMode="auto">
            <a:xfrm>
              <a:off x="3163" y="2439"/>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50" name="Line 237"/>
            <p:cNvSpPr>
              <a:spLocks noChangeShapeType="1"/>
            </p:cNvSpPr>
            <p:nvPr/>
          </p:nvSpPr>
          <p:spPr bwMode="auto">
            <a:xfrm>
              <a:off x="3163" y="2439"/>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51" name="Line 238"/>
            <p:cNvSpPr>
              <a:spLocks noChangeShapeType="1"/>
            </p:cNvSpPr>
            <p:nvPr/>
          </p:nvSpPr>
          <p:spPr bwMode="auto">
            <a:xfrm>
              <a:off x="3979" y="2439"/>
              <a:ext cx="0" cy="86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52" name="Line 239"/>
            <p:cNvSpPr>
              <a:spLocks noChangeShapeType="1"/>
            </p:cNvSpPr>
            <p:nvPr/>
          </p:nvSpPr>
          <p:spPr bwMode="auto">
            <a:xfrm>
              <a:off x="3163" y="3303"/>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cxnSp>
          <p:nvCxnSpPr>
            <p:cNvPr id="44053" name="AutoShape 240"/>
            <p:cNvCxnSpPr>
              <a:cxnSpLocks noChangeShapeType="1"/>
            </p:cNvCxnSpPr>
            <p:nvPr/>
          </p:nvCxnSpPr>
          <p:spPr bwMode="auto">
            <a:xfrm flipV="1">
              <a:off x="2437" y="2433"/>
              <a:ext cx="735" cy="876"/>
            </a:xfrm>
            <a:prstGeom prst="straightConnector1">
              <a:avLst/>
            </a:prstGeom>
            <a:noFill/>
            <a:ln w="19050">
              <a:solidFill>
                <a:schemeClr val="tx2"/>
              </a:solidFill>
              <a:round/>
              <a:headEnd type="oval" w="med" len="med"/>
              <a:tailEnd type="oval" w="med" len="med"/>
            </a:ln>
            <a:extLst>
              <a:ext uri="{909E8E84-426E-40DD-AFC4-6F175D3DCCD1}">
                <a14:hiddenFill xmlns:a14="http://schemas.microsoft.com/office/drawing/2010/main">
                  <a:noFill/>
                </a14:hiddenFill>
              </a:ext>
            </a:extLst>
          </p:spPr>
        </p:cxnSp>
        <p:grpSp>
          <p:nvGrpSpPr>
            <p:cNvPr id="44054" name="Group 241"/>
            <p:cNvGrpSpPr>
              <a:grpSpLocks/>
            </p:cNvGrpSpPr>
            <p:nvPr/>
          </p:nvGrpSpPr>
          <p:grpSpPr bwMode="auto">
            <a:xfrm>
              <a:off x="1507" y="3447"/>
              <a:ext cx="234" cy="96"/>
              <a:chOff x="240" y="2304"/>
              <a:chExt cx="432" cy="180"/>
            </a:xfrm>
          </p:grpSpPr>
          <p:sp>
            <p:nvSpPr>
              <p:cNvPr id="44084" name="Line 242"/>
              <p:cNvSpPr>
                <a:spLocks noChangeShapeType="1"/>
              </p:cNvSpPr>
              <p:nvPr/>
            </p:nvSpPr>
            <p:spPr bwMode="auto">
              <a:xfrm>
                <a:off x="240" y="2304"/>
                <a:ext cx="43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85" name="Line 243"/>
              <p:cNvSpPr>
                <a:spLocks noChangeShapeType="1"/>
              </p:cNvSpPr>
              <p:nvPr/>
            </p:nvSpPr>
            <p:spPr bwMode="auto">
              <a:xfrm>
                <a:off x="312" y="2484"/>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86" name="Line 244"/>
              <p:cNvSpPr>
                <a:spLocks noChangeShapeType="1"/>
              </p:cNvSpPr>
              <p:nvPr/>
            </p:nvSpPr>
            <p:spPr bwMode="auto">
              <a:xfrm>
                <a:off x="324" y="2400"/>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4055" name="Text Box 245"/>
            <p:cNvSpPr txBox="1">
              <a:spLocks noChangeArrowheads="1"/>
            </p:cNvSpPr>
            <p:nvPr/>
          </p:nvSpPr>
          <p:spPr bwMode="auto">
            <a:xfrm>
              <a:off x="2323" y="330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339933"/>
                  </a:solidFill>
                  <a:latin typeface="Times New Roman" pitchFamily="18" charset="0"/>
                  <a:ea typeface="楷体_GB2312" pitchFamily="49" charset="-122"/>
                  <a:sym typeface="Symbol" pitchFamily="18" charset="2"/>
                </a:rPr>
                <a:t>A</a:t>
              </a:r>
              <a:endParaRPr lang="en-US" altLang="zh-CN" b="1">
                <a:solidFill>
                  <a:schemeClr val="tx2"/>
                </a:solidFill>
                <a:latin typeface="Times New Roman" pitchFamily="18" charset="0"/>
                <a:ea typeface="楷体_GB2312" pitchFamily="49" charset="-122"/>
                <a:sym typeface="Symbol" pitchFamily="18" charset="2"/>
              </a:endParaRPr>
            </a:p>
          </p:txBody>
        </p:sp>
        <p:sp>
          <p:nvSpPr>
            <p:cNvPr id="44056" name="Text Box 246"/>
            <p:cNvSpPr txBox="1">
              <a:spLocks noChangeArrowheads="1"/>
            </p:cNvSpPr>
            <p:nvPr/>
          </p:nvSpPr>
          <p:spPr bwMode="auto">
            <a:xfrm>
              <a:off x="3020" y="2193"/>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339933"/>
                  </a:solidFill>
                  <a:latin typeface="Times New Roman" pitchFamily="18" charset="0"/>
                  <a:ea typeface="楷体_GB2312" pitchFamily="49" charset="-122"/>
                  <a:sym typeface="Symbol" pitchFamily="18" charset="2"/>
                </a:rPr>
                <a:t>B</a:t>
              </a:r>
              <a:endParaRPr lang="en-US" altLang="zh-CN" b="1">
                <a:solidFill>
                  <a:schemeClr val="tx2"/>
                </a:solidFill>
                <a:latin typeface="Times New Roman" pitchFamily="18" charset="0"/>
                <a:ea typeface="楷体_GB2312" pitchFamily="49" charset="-122"/>
                <a:sym typeface="Symbol" pitchFamily="18" charset="2"/>
              </a:endParaRPr>
            </a:p>
          </p:txBody>
        </p:sp>
        <p:sp>
          <p:nvSpPr>
            <p:cNvPr id="44057" name="Text Box 247"/>
            <p:cNvSpPr txBox="1">
              <a:spLocks noChangeArrowheads="1"/>
            </p:cNvSpPr>
            <p:nvPr/>
          </p:nvSpPr>
          <p:spPr bwMode="auto">
            <a:xfrm>
              <a:off x="1316" y="253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4058" name="Text Box 248"/>
            <p:cNvSpPr txBox="1">
              <a:spLocks noChangeArrowheads="1"/>
            </p:cNvSpPr>
            <p:nvPr/>
          </p:nvSpPr>
          <p:spPr bwMode="auto">
            <a:xfrm>
              <a:off x="1316" y="280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4059" name="Text Box 249"/>
            <p:cNvSpPr txBox="1">
              <a:spLocks noChangeArrowheads="1"/>
            </p:cNvSpPr>
            <p:nvPr/>
          </p:nvSpPr>
          <p:spPr bwMode="auto">
            <a:xfrm>
              <a:off x="1167" y="276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a:solidFill>
                    <a:schemeClr val="tx2"/>
                  </a:solidFill>
                  <a:latin typeface="Times New Roman" pitchFamily="18" charset="0"/>
                  <a:ea typeface="楷体_GB2312" pitchFamily="49" charset="-122"/>
                  <a:sym typeface="Symbol" pitchFamily="18" charset="2"/>
                </a:rPr>
                <a:t>3V</a:t>
              </a:r>
            </a:p>
          </p:txBody>
        </p:sp>
        <p:sp>
          <p:nvSpPr>
            <p:cNvPr id="44060" name="Text Box 250"/>
            <p:cNvSpPr txBox="1">
              <a:spLocks noChangeArrowheads="1"/>
            </p:cNvSpPr>
            <p:nvPr/>
          </p:nvSpPr>
          <p:spPr bwMode="auto">
            <a:xfrm>
              <a:off x="3284" y="25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4061" name="Text Box 251"/>
            <p:cNvSpPr txBox="1">
              <a:spLocks noChangeArrowheads="1"/>
            </p:cNvSpPr>
            <p:nvPr/>
          </p:nvSpPr>
          <p:spPr bwMode="auto">
            <a:xfrm>
              <a:off x="3284" y="281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4062" name="Rectangle 252"/>
            <p:cNvSpPr>
              <a:spLocks noChangeArrowheads="1"/>
            </p:cNvSpPr>
            <p:nvPr/>
          </p:nvSpPr>
          <p:spPr bwMode="auto">
            <a:xfrm>
              <a:off x="793" y="2337"/>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b="1">
                  <a:solidFill>
                    <a:schemeClr val="tx2"/>
                  </a:solidFill>
                  <a:latin typeface="Times New Roman" pitchFamily="18" charset="0"/>
                  <a:ea typeface="楷体_GB2312" pitchFamily="49" charset="-122"/>
                  <a:sym typeface="Wingdings 2" pitchFamily="18" charset="2"/>
                </a:rPr>
                <a:t>2.</a:t>
              </a:r>
            </a:p>
          </p:txBody>
        </p:sp>
        <p:sp>
          <p:nvSpPr>
            <p:cNvPr id="44063" name="Text Box 253"/>
            <p:cNvSpPr txBox="1">
              <a:spLocks noChangeArrowheads="1"/>
            </p:cNvSpPr>
            <p:nvPr/>
          </p:nvSpPr>
          <p:spPr bwMode="auto">
            <a:xfrm>
              <a:off x="3938" y="24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rPr>
                <a:t>i</a:t>
              </a:r>
              <a:r>
                <a:rPr lang="en-US" altLang="zh-CN" sz="1800" b="1" baseline="-25000">
                  <a:solidFill>
                    <a:schemeClr val="tx2"/>
                  </a:solidFill>
                  <a:latin typeface="Times New Roman" pitchFamily="18" charset="0"/>
                  <a:ea typeface="楷体_GB2312" pitchFamily="49" charset="-122"/>
                </a:rPr>
                <a:t>4</a:t>
              </a:r>
              <a:endParaRPr lang="en-US" altLang="zh-CN" sz="1800" b="1">
                <a:solidFill>
                  <a:schemeClr val="tx2"/>
                </a:solidFill>
                <a:latin typeface="Times New Roman" pitchFamily="18" charset="0"/>
                <a:ea typeface="楷体_GB2312" pitchFamily="49" charset="-122"/>
              </a:endParaRPr>
            </a:p>
          </p:txBody>
        </p:sp>
        <p:sp>
          <p:nvSpPr>
            <p:cNvPr id="44064" name="Text Box 254"/>
            <p:cNvSpPr txBox="1">
              <a:spLocks noChangeArrowheads="1"/>
            </p:cNvSpPr>
            <p:nvPr/>
          </p:nvSpPr>
          <p:spPr bwMode="auto">
            <a:xfrm>
              <a:off x="2459" y="226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rPr>
                <a:t>i</a:t>
              </a:r>
              <a:r>
                <a:rPr lang="en-US" altLang="zh-CN" sz="1800" b="1" baseline="-25000">
                  <a:solidFill>
                    <a:schemeClr val="tx2"/>
                  </a:solidFill>
                  <a:latin typeface="Times New Roman" pitchFamily="18" charset="0"/>
                  <a:ea typeface="楷体_GB2312" pitchFamily="49" charset="-122"/>
                </a:rPr>
                <a:t>3</a:t>
              </a:r>
            </a:p>
          </p:txBody>
        </p:sp>
        <p:sp>
          <p:nvSpPr>
            <p:cNvPr id="44065" name="Line 255"/>
            <p:cNvSpPr>
              <a:spLocks noChangeShapeType="1"/>
            </p:cNvSpPr>
            <p:nvPr/>
          </p:nvSpPr>
          <p:spPr bwMode="auto">
            <a:xfrm>
              <a:off x="2437" y="2518"/>
              <a:ext cx="0" cy="128"/>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256"/>
            <p:cNvSpPr>
              <a:spLocks noChangeArrowheads="1"/>
            </p:cNvSpPr>
            <p:nvPr/>
          </p:nvSpPr>
          <p:spPr bwMode="auto">
            <a:xfrm>
              <a:off x="1870" y="239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067" name="Rectangle 257"/>
            <p:cNvSpPr>
              <a:spLocks noChangeArrowheads="1"/>
            </p:cNvSpPr>
            <p:nvPr/>
          </p:nvSpPr>
          <p:spPr bwMode="auto">
            <a:xfrm>
              <a:off x="1884" y="325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068" name="Rectangle 258"/>
            <p:cNvSpPr>
              <a:spLocks noChangeArrowheads="1"/>
            </p:cNvSpPr>
            <p:nvPr/>
          </p:nvSpPr>
          <p:spPr bwMode="auto">
            <a:xfrm>
              <a:off x="3426" y="239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069" name="Rectangle 259"/>
            <p:cNvSpPr>
              <a:spLocks noChangeArrowheads="1"/>
            </p:cNvSpPr>
            <p:nvPr/>
          </p:nvSpPr>
          <p:spPr bwMode="auto">
            <a:xfrm rot="5400000">
              <a:off x="2303" y="282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070" name="Rectangle 260"/>
            <p:cNvSpPr>
              <a:spLocks noChangeArrowheads="1"/>
            </p:cNvSpPr>
            <p:nvPr/>
          </p:nvSpPr>
          <p:spPr bwMode="auto">
            <a:xfrm rot="5400000">
              <a:off x="3848" y="284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071" name="Rectangle 261"/>
            <p:cNvSpPr>
              <a:spLocks noChangeArrowheads="1"/>
            </p:cNvSpPr>
            <p:nvPr/>
          </p:nvSpPr>
          <p:spPr bwMode="auto">
            <a:xfrm rot="7800000">
              <a:off x="2676" y="2817"/>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4072" name="Text Box 262"/>
            <p:cNvSpPr txBox="1">
              <a:spLocks noChangeArrowheads="1"/>
            </p:cNvSpPr>
            <p:nvPr/>
          </p:nvSpPr>
          <p:spPr bwMode="auto">
            <a:xfrm>
              <a:off x="1853" y="218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3" name="Text Box 263"/>
            <p:cNvSpPr txBox="1">
              <a:spLocks noChangeArrowheads="1"/>
            </p:cNvSpPr>
            <p:nvPr/>
          </p:nvSpPr>
          <p:spPr bwMode="auto">
            <a:xfrm>
              <a:off x="2071" y="2759"/>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4" name="Text Box 264"/>
            <p:cNvSpPr txBox="1">
              <a:spLocks noChangeArrowheads="1"/>
            </p:cNvSpPr>
            <p:nvPr/>
          </p:nvSpPr>
          <p:spPr bwMode="auto">
            <a:xfrm>
              <a:off x="1890" y="303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5" name="Text Box 265"/>
            <p:cNvSpPr txBox="1">
              <a:spLocks noChangeArrowheads="1"/>
            </p:cNvSpPr>
            <p:nvPr/>
          </p:nvSpPr>
          <p:spPr bwMode="auto">
            <a:xfrm>
              <a:off x="2496" y="262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6" name="Text Box 266"/>
            <p:cNvSpPr txBox="1">
              <a:spLocks noChangeArrowheads="1"/>
            </p:cNvSpPr>
            <p:nvPr/>
          </p:nvSpPr>
          <p:spPr bwMode="auto">
            <a:xfrm>
              <a:off x="3381" y="218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7" name="Text Box 267"/>
            <p:cNvSpPr txBox="1">
              <a:spLocks noChangeArrowheads="1"/>
            </p:cNvSpPr>
            <p:nvPr/>
          </p:nvSpPr>
          <p:spPr bwMode="auto">
            <a:xfrm>
              <a:off x="3613" y="2759"/>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4078" name="Text Box 268"/>
            <p:cNvSpPr txBox="1">
              <a:spLocks noChangeArrowheads="1"/>
            </p:cNvSpPr>
            <p:nvPr/>
          </p:nvSpPr>
          <p:spPr bwMode="auto">
            <a:xfrm>
              <a:off x="3267" y="277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a:solidFill>
                    <a:schemeClr val="tx2"/>
                  </a:solidFill>
                  <a:latin typeface="Times New Roman" pitchFamily="18" charset="0"/>
                  <a:ea typeface="楷体_GB2312" pitchFamily="49" charset="-122"/>
                  <a:sym typeface="Symbol" pitchFamily="18" charset="2"/>
                </a:rPr>
                <a:t>2V</a:t>
              </a:r>
            </a:p>
          </p:txBody>
        </p:sp>
        <p:grpSp>
          <p:nvGrpSpPr>
            <p:cNvPr id="44079" name="Group 269"/>
            <p:cNvGrpSpPr>
              <a:grpSpLocks/>
            </p:cNvGrpSpPr>
            <p:nvPr/>
          </p:nvGrpSpPr>
          <p:grpSpPr bwMode="auto">
            <a:xfrm>
              <a:off x="3042" y="3430"/>
              <a:ext cx="234" cy="96"/>
              <a:chOff x="240" y="2304"/>
              <a:chExt cx="432" cy="180"/>
            </a:xfrm>
          </p:grpSpPr>
          <p:sp>
            <p:nvSpPr>
              <p:cNvPr id="44081" name="Line 270"/>
              <p:cNvSpPr>
                <a:spLocks noChangeShapeType="1"/>
              </p:cNvSpPr>
              <p:nvPr/>
            </p:nvSpPr>
            <p:spPr bwMode="auto">
              <a:xfrm>
                <a:off x="240" y="2304"/>
                <a:ext cx="43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82" name="Line 271"/>
              <p:cNvSpPr>
                <a:spLocks noChangeShapeType="1"/>
              </p:cNvSpPr>
              <p:nvPr/>
            </p:nvSpPr>
            <p:spPr bwMode="auto">
              <a:xfrm>
                <a:off x="312" y="2484"/>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083" name="Line 272"/>
              <p:cNvSpPr>
                <a:spLocks noChangeShapeType="1"/>
              </p:cNvSpPr>
              <p:nvPr/>
            </p:nvSpPr>
            <p:spPr bwMode="auto">
              <a:xfrm>
                <a:off x="324" y="2400"/>
                <a:ext cx="24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4080" name="Line 274"/>
            <p:cNvSpPr>
              <a:spLocks noChangeShapeType="1"/>
            </p:cNvSpPr>
            <p:nvPr/>
          </p:nvSpPr>
          <p:spPr bwMode="auto">
            <a:xfrm>
              <a:off x="3163" y="3294"/>
              <a:ext cx="0" cy="136"/>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30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43008"/>
                                        </p:tgtEl>
                                        <p:attrNameLst>
                                          <p:attrName>style.visibility</p:attrName>
                                        </p:attrNameLst>
                                      </p:cBhvr>
                                      <p:to>
                                        <p:strVal val="visible"/>
                                      </p:to>
                                    </p:set>
                                    <p:anim calcmode="lin" valueType="num">
                                      <p:cBhvr additive="base">
                                        <p:cTn id="41" dur="500" fill="hold"/>
                                        <p:tgtEl>
                                          <p:spTgt spid="43008"/>
                                        </p:tgtEl>
                                        <p:attrNameLst>
                                          <p:attrName>ppt_x</p:attrName>
                                        </p:attrNameLst>
                                      </p:cBhvr>
                                      <p:tavLst>
                                        <p:tav tm="0">
                                          <p:val>
                                            <p:strVal val="0-#ppt_w/2"/>
                                          </p:val>
                                        </p:tav>
                                        <p:tav tm="100000">
                                          <p:val>
                                            <p:strVal val="#ppt_x"/>
                                          </p:val>
                                        </p:tav>
                                      </p:tavLst>
                                    </p:anim>
                                    <p:anim calcmode="lin" valueType="num">
                                      <p:cBhvr additive="base">
                                        <p:cTn id="42" dur="500" fill="hold"/>
                                        <p:tgtEl>
                                          <p:spTgt spid="430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0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91" name="Object 59"/>
          <p:cNvGraphicFramePr>
            <a:graphicFrameLocks noChangeAspect="1"/>
          </p:cNvGraphicFramePr>
          <p:nvPr/>
        </p:nvGraphicFramePr>
        <p:xfrm>
          <a:off x="6105525" y="2873375"/>
          <a:ext cx="1655763" cy="571500"/>
        </p:xfrm>
        <a:graphic>
          <a:graphicData uri="http://schemas.openxmlformats.org/presentationml/2006/ole">
            <mc:AlternateContent xmlns:mc="http://schemas.openxmlformats.org/markup-compatibility/2006">
              <mc:Choice xmlns:v="urn:schemas-microsoft-com:vml" Requires="v">
                <p:oleObj spid="_x0000_s45113" name="公式" r:id="rId3" imgW="1282700" imgH="444500" progId="Equation.3">
                  <p:embed/>
                </p:oleObj>
              </mc:Choice>
              <mc:Fallback>
                <p:oleObj name="公式" r:id="rId3" imgW="1282700" imgH="4445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25" y="2873375"/>
                        <a:ext cx="1655763" cy="5715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48"/>
          <p:cNvGrpSpPr>
            <a:grpSpLocks/>
          </p:cNvGrpSpPr>
          <p:nvPr/>
        </p:nvGrpSpPr>
        <p:grpSpPr bwMode="auto">
          <a:xfrm>
            <a:off x="1150938" y="2514600"/>
            <a:ext cx="3816350" cy="3751263"/>
            <a:chOff x="1247" y="1854"/>
            <a:chExt cx="2404" cy="2363"/>
          </a:xfrm>
        </p:grpSpPr>
        <p:sp>
          <p:nvSpPr>
            <p:cNvPr id="45070" name="Line 149"/>
            <p:cNvSpPr>
              <a:spLocks noChangeShapeType="1"/>
            </p:cNvSpPr>
            <p:nvPr/>
          </p:nvSpPr>
          <p:spPr bwMode="auto">
            <a:xfrm rot="2700000">
              <a:off x="1315" y="3498"/>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50"/>
            <p:cNvSpPr>
              <a:spLocks noChangeShapeType="1"/>
            </p:cNvSpPr>
            <p:nvPr/>
          </p:nvSpPr>
          <p:spPr bwMode="auto">
            <a:xfrm rot="8100000">
              <a:off x="1316" y="2547"/>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51"/>
            <p:cNvSpPr>
              <a:spLocks noChangeShapeType="1"/>
            </p:cNvSpPr>
            <p:nvPr/>
          </p:nvSpPr>
          <p:spPr bwMode="auto">
            <a:xfrm rot="8100000">
              <a:off x="2268" y="3498"/>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52"/>
            <p:cNvSpPr>
              <a:spLocks noChangeShapeType="1"/>
            </p:cNvSpPr>
            <p:nvPr/>
          </p:nvSpPr>
          <p:spPr bwMode="auto">
            <a:xfrm rot="2700000">
              <a:off x="2268" y="2546"/>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Rectangle 153"/>
            <p:cNvSpPr>
              <a:spLocks noChangeArrowheads="1"/>
            </p:cNvSpPr>
            <p:nvPr/>
          </p:nvSpPr>
          <p:spPr bwMode="auto">
            <a:xfrm rot="2700000">
              <a:off x="1655" y="3181"/>
              <a:ext cx="272" cy="272"/>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5075" name="Rectangle 154"/>
            <p:cNvSpPr>
              <a:spLocks noChangeArrowheads="1"/>
            </p:cNvSpPr>
            <p:nvPr/>
          </p:nvSpPr>
          <p:spPr bwMode="auto">
            <a:xfrm rot="2700000">
              <a:off x="1859" y="2411"/>
              <a:ext cx="272" cy="272"/>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5076" name="Rectangle 155"/>
            <p:cNvSpPr>
              <a:spLocks noChangeArrowheads="1"/>
            </p:cNvSpPr>
            <p:nvPr/>
          </p:nvSpPr>
          <p:spPr bwMode="auto">
            <a:xfrm rot="2700000">
              <a:off x="2109" y="3589"/>
              <a:ext cx="272" cy="272"/>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5077" name="Rectangle 156"/>
            <p:cNvSpPr>
              <a:spLocks noChangeArrowheads="1"/>
            </p:cNvSpPr>
            <p:nvPr/>
          </p:nvSpPr>
          <p:spPr bwMode="auto">
            <a:xfrm rot="2700000">
              <a:off x="2812" y="2411"/>
              <a:ext cx="272" cy="272"/>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5078" name="Rectangle 157"/>
            <p:cNvSpPr>
              <a:spLocks noChangeArrowheads="1"/>
            </p:cNvSpPr>
            <p:nvPr/>
          </p:nvSpPr>
          <p:spPr bwMode="auto">
            <a:xfrm rot="2700000">
              <a:off x="2812" y="3339"/>
              <a:ext cx="272" cy="272"/>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5079" name="Text Box 158"/>
            <p:cNvSpPr txBox="1">
              <a:spLocks noChangeArrowheads="1"/>
            </p:cNvSpPr>
            <p:nvPr/>
          </p:nvSpPr>
          <p:spPr bwMode="auto">
            <a:xfrm rot="-2700000">
              <a:off x="2881" y="333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1</a:t>
              </a:r>
            </a:p>
          </p:txBody>
        </p:sp>
        <p:sp>
          <p:nvSpPr>
            <p:cNvPr id="45080" name="Text Box 159"/>
            <p:cNvSpPr txBox="1">
              <a:spLocks noChangeArrowheads="1"/>
            </p:cNvSpPr>
            <p:nvPr/>
          </p:nvSpPr>
          <p:spPr bwMode="auto">
            <a:xfrm rot="-2700000">
              <a:off x="2858" y="241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2</a:t>
              </a:r>
            </a:p>
          </p:txBody>
        </p:sp>
        <p:sp>
          <p:nvSpPr>
            <p:cNvPr id="45081" name="Text Box 160"/>
            <p:cNvSpPr txBox="1">
              <a:spLocks noChangeArrowheads="1"/>
            </p:cNvSpPr>
            <p:nvPr/>
          </p:nvSpPr>
          <p:spPr bwMode="auto">
            <a:xfrm rot="-2700000">
              <a:off x="1906" y="242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3</a:t>
              </a:r>
            </a:p>
          </p:txBody>
        </p:sp>
        <p:sp>
          <p:nvSpPr>
            <p:cNvPr id="45082" name="Text Box 161"/>
            <p:cNvSpPr txBox="1">
              <a:spLocks noChangeArrowheads="1"/>
            </p:cNvSpPr>
            <p:nvPr/>
          </p:nvSpPr>
          <p:spPr bwMode="auto">
            <a:xfrm rot="-2700000">
              <a:off x="1678" y="318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4</a:t>
              </a:r>
            </a:p>
          </p:txBody>
        </p:sp>
        <p:sp>
          <p:nvSpPr>
            <p:cNvPr id="45083" name="Text Box 162"/>
            <p:cNvSpPr txBox="1">
              <a:spLocks noChangeArrowheads="1"/>
            </p:cNvSpPr>
            <p:nvPr/>
          </p:nvSpPr>
          <p:spPr bwMode="auto">
            <a:xfrm rot="-2700000">
              <a:off x="2132" y="358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5</a:t>
              </a:r>
            </a:p>
          </p:txBody>
        </p:sp>
        <p:sp>
          <p:nvSpPr>
            <p:cNvPr id="45084" name="Text Box 163"/>
            <p:cNvSpPr txBox="1">
              <a:spLocks noChangeArrowheads="1"/>
            </p:cNvSpPr>
            <p:nvPr/>
          </p:nvSpPr>
          <p:spPr bwMode="auto">
            <a:xfrm rot="-2700000">
              <a:off x="2814" y="365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5085" name="Text Box 164"/>
            <p:cNvSpPr txBox="1">
              <a:spLocks noChangeArrowheads="1"/>
            </p:cNvSpPr>
            <p:nvPr/>
          </p:nvSpPr>
          <p:spPr bwMode="auto">
            <a:xfrm rot="-2700000">
              <a:off x="3144" y="322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5086" name="Text Box 165"/>
            <p:cNvSpPr txBox="1">
              <a:spLocks noChangeArrowheads="1"/>
            </p:cNvSpPr>
            <p:nvPr/>
          </p:nvSpPr>
          <p:spPr bwMode="auto">
            <a:xfrm rot="-2700000">
              <a:off x="1907" y="206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5087" name="Text Box 166"/>
            <p:cNvSpPr txBox="1">
              <a:spLocks noChangeArrowheads="1"/>
            </p:cNvSpPr>
            <p:nvPr/>
          </p:nvSpPr>
          <p:spPr bwMode="auto">
            <a:xfrm rot="-2700000">
              <a:off x="1497" y="23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5088" name="Text Box 167"/>
            <p:cNvSpPr txBox="1">
              <a:spLocks noChangeArrowheads="1"/>
            </p:cNvSpPr>
            <p:nvPr/>
          </p:nvSpPr>
          <p:spPr bwMode="auto">
            <a:xfrm rot="-2700000">
              <a:off x="3177" y="24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5089" name="Text Box 168"/>
            <p:cNvSpPr txBox="1">
              <a:spLocks noChangeArrowheads="1"/>
            </p:cNvSpPr>
            <p:nvPr/>
          </p:nvSpPr>
          <p:spPr bwMode="auto">
            <a:xfrm rot="-2700000">
              <a:off x="2713" y="19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5090" name="Text Box 169"/>
            <p:cNvSpPr txBox="1">
              <a:spLocks noChangeArrowheads="1"/>
            </p:cNvSpPr>
            <p:nvPr/>
          </p:nvSpPr>
          <p:spPr bwMode="auto">
            <a:xfrm rot="-2700000">
              <a:off x="2111" y="390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5091" name="Text Box 170"/>
            <p:cNvSpPr txBox="1">
              <a:spLocks noChangeArrowheads="1"/>
            </p:cNvSpPr>
            <p:nvPr/>
          </p:nvSpPr>
          <p:spPr bwMode="auto">
            <a:xfrm rot="-2700000">
              <a:off x="1723" y="35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5092" name="Text Box 171"/>
            <p:cNvSpPr txBox="1">
              <a:spLocks noChangeArrowheads="1"/>
            </p:cNvSpPr>
            <p:nvPr/>
          </p:nvSpPr>
          <p:spPr bwMode="auto">
            <a:xfrm rot="-2700000">
              <a:off x="1655" y="348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5093" name="Text Box 172"/>
            <p:cNvSpPr txBox="1">
              <a:spLocks noChangeArrowheads="1"/>
            </p:cNvSpPr>
            <p:nvPr/>
          </p:nvSpPr>
          <p:spPr bwMode="auto">
            <a:xfrm rot="-2700000">
              <a:off x="1285" y="31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5094" name="Rectangle 173"/>
            <p:cNvSpPr>
              <a:spLocks noChangeArrowheads="1"/>
            </p:cNvSpPr>
            <p:nvPr/>
          </p:nvSpPr>
          <p:spPr bwMode="auto">
            <a:xfrm rot="-2700000">
              <a:off x="2925" y="3505"/>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1</a:t>
              </a:r>
              <a:r>
                <a:rPr lang="en-US" altLang="zh-CN" b="1">
                  <a:solidFill>
                    <a:schemeClr val="tx1"/>
                  </a:solidFill>
                  <a:latin typeface="Times New Roman" pitchFamily="18" charset="0"/>
                  <a:ea typeface="楷体_GB2312" pitchFamily="49" charset="-122"/>
                </a:rPr>
                <a:t>(t)</a:t>
              </a:r>
            </a:p>
          </p:txBody>
        </p:sp>
        <p:sp>
          <p:nvSpPr>
            <p:cNvPr id="45095" name="Rectangle 174"/>
            <p:cNvSpPr>
              <a:spLocks noChangeArrowheads="1"/>
            </p:cNvSpPr>
            <p:nvPr/>
          </p:nvSpPr>
          <p:spPr bwMode="auto">
            <a:xfrm rot="-2700000">
              <a:off x="1701" y="3793"/>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5</a:t>
              </a:r>
              <a:r>
                <a:rPr lang="en-US" altLang="zh-CN" b="1">
                  <a:solidFill>
                    <a:schemeClr val="tx1"/>
                  </a:solidFill>
                  <a:latin typeface="Times New Roman" pitchFamily="18" charset="0"/>
                  <a:ea typeface="楷体_GB2312" pitchFamily="49" charset="-122"/>
                </a:rPr>
                <a:t>(t)</a:t>
              </a:r>
            </a:p>
          </p:txBody>
        </p:sp>
        <p:sp>
          <p:nvSpPr>
            <p:cNvPr id="45096" name="Rectangle 175"/>
            <p:cNvSpPr>
              <a:spLocks noChangeArrowheads="1"/>
            </p:cNvSpPr>
            <p:nvPr/>
          </p:nvSpPr>
          <p:spPr bwMode="auto">
            <a:xfrm rot="-2700000">
              <a:off x="1247" y="3407"/>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4</a:t>
              </a:r>
              <a:r>
                <a:rPr lang="en-US" altLang="zh-CN" b="1">
                  <a:solidFill>
                    <a:schemeClr val="tx1"/>
                  </a:solidFill>
                  <a:latin typeface="Times New Roman" pitchFamily="18" charset="0"/>
                  <a:ea typeface="楷体_GB2312" pitchFamily="49" charset="-122"/>
                </a:rPr>
                <a:t>(t)</a:t>
              </a:r>
            </a:p>
          </p:txBody>
        </p:sp>
        <p:sp>
          <p:nvSpPr>
            <p:cNvPr id="45097" name="Rectangle 176"/>
            <p:cNvSpPr>
              <a:spLocks noChangeArrowheads="1"/>
            </p:cNvSpPr>
            <p:nvPr/>
          </p:nvSpPr>
          <p:spPr bwMode="auto">
            <a:xfrm rot="-2700000">
              <a:off x="1496" y="2076"/>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3</a:t>
              </a:r>
              <a:r>
                <a:rPr lang="en-US" altLang="zh-CN" b="1">
                  <a:solidFill>
                    <a:schemeClr val="tx1"/>
                  </a:solidFill>
                  <a:latin typeface="Times New Roman" pitchFamily="18" charset="0"/>
                  <a:ea typeface="楷体_GB2312" pitchFamily="49" charset="-122"/>
                </a:rPr>
                <a:t>(t)</a:t>
              </a:r>
            </a:p>
          </p:txBody>
        </p:sp>
        <p:sp>
          <p:nvSpPr>
            <p:cNvPr id="45098" name="Rectangle 177"/>
            <p:cNvSpPr>
              <a:spLocks noChangeArrowheads="1"/>
            </p:cNvSpPr>
            <p:nvPr/>
          </p:nvSpPr>
          <p:spPr bwMode="auto">
            <a:xfrm rot="-2700000">
              <a:off x="2948" y="2076"/>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2</a:t>
              </a:r>
              <a:r>
                <a:rPr lang="en-US" altLang="zh-CN" b="1">
                  <a:solidFill>
                    <a:schemeClr val="tx1"/>
                  </a:solidFill>
                  <a:latin typeface="Times New Roman" pitchFamily="18" charset="0"/>
                  <a:ea typeface="楷体_GB2312" pitchFamily="49" charset="-122"/>
                </a:rPr>
                <a:t>(t)</a:t>
              </a:r>
            </a:p>
          </p:txBody>
        </p:sp>
        <p:sp>
          <p:nvSpPr>
            <p:cNvPr id="45099" name="Text Box 178"/>
            <p:cNvSpPr txBox="1">
              <a:spLocks noChangeArrowheads="1"/>
            </p:cNvSpPr>
            <p:nvPr/>
          </p:nvSpPr>
          <p:spPr bwMode="auto">
            <a:xfrm>
              <a:off x="2268" y="3929"/>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ea typeface="楷体_GB2312" pitchFamily="49" charset="-122"/>
                </a:rPr>
                <a:t>a</a:t>
              </a:r>
            </a:p>
          </p:txBody>
        </p:sp>
        <p:sp>
          <p:nvSpPr>
            <p:cNvPr id="45100" name="Text Box 179"/>
            <p:cNvSpPr txBox="1">
              <a:spLocks noChangeArrowheads="1"/>
            </p:cNvSpPr>
            <p:nvPr/>
          </p:nvSpPr>
          <p:spPr bwMode="auto">
            <a:xfrm>
              <a:off x="3356" y="2711"/>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ea typeface="楷体_GB2312" pitchFamily="49" charset="-122"/>
                </a:rPr>
                <a:t>b</a:t>
              </a:r>
            </a:p>
          </p:txBody>
        </p:sp>
        <p:sp>
          <p:nvSpPr>
            <p:cNvPr id="45101" name="Text Box 180"/>
            <p:cNvSpPr txBox="1">
              <a:spLocks noChangeArrowheads="1"/>
            </p:cNvSpPr>
            <p:nvPr/>
          </p:nvSpPr>
          <p:spPr bwMode="auto">
            <a:xfrm>
              <a:off x="2222" y="1895"/>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ea typeface="楷体_GB2312" pitchFamily="49" charset="-122"/>
                </a:rPr>
                <a:t>c</a:t>
              </a:r>
            </a:p>
          </p:txBody>
        </p:sp>
        <p:sp>
          <p:nvSpPr>
            <p:cNvPr id="45102" name="Text Box 181"/>
            <p:cNvSpPr txBox="1">
              <a:spLocks noChangeArrowheads="1"/>
            </p:cNvSpPr>
            <p:nvPr/>
          </p:nvSpPr>
          <p:spPr bwMode="auto">
            <a:xfrm>
              <a:off x="1361" y="2727"/>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ea typeface="楷体_GB2312" pitchFamily="49" charset="-122"/>
                </a:rPr>
                <a:t>d</a:t>
              </a:r>
            </a:p>
          </p:txBody>
        </p:sp>
        <p:sp>
          <p:nvSpPr>
            <p:cNvPr id="45103" name="Text Box 182"/>
            <p:cNvSpPr txBox="1">
              <a:spLocks noChangeArrowheads="1"/>
            </p:cNvSpPr>
            <p:nvPr/>
          </p:nvSpPr>
          <p:spPr bwMode="auto">
            <a:xfrm>
              <a:off x="1973" y="3271"/>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ea typeface="楷体_GB2312" pitchFamily="49" charset="-122"/>
                </a:rPr>
                <a:t>e</a:t>
              </a:r>
            </a:p>
          </p:txBody>
        </p:sp>
        <p:sp>
          <p:nvSpPr>
            <p:cNvPr id="45104" name="Line 183"/>
            <p:cNvSpPr>
              <a:spLocks noChangeShapeType="1"/>
            </p:cNvSpPr>
            <p:nvPr/>
          </p:nvSpPr>
          <p:spPr bwMode="auto">
            <a:xfrm>
              <a:off x="3424" y="3022"/>
              <a:ext cx="227"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184"/>
            <p:cNvSpPr>
              <a:spLocks noChangeShapeType="1"/>
            </p:cNvSpPr>
            <p:nvPr/>
          </p:nvSpPr>
          <p:spPr bwMode="auto">
            <a:xfrm>
              <a:off x="1292" y="3022"/>
              <a:ext cx="227"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5106" name="Line 185"/>
            <p:cNvSpPr>
              <a:spLocks noChangeShapeType="1"/>
            </p:cNvSpPr>
            <p:nvPr/>
          </p:nvSpPr>
          <p:spPr bwMode="auto">
            <a:xfrm>
              <a:off x="2472" y="1854"/>
              <a:ext cx="0" cy="227"/>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5107" name="Line 186"/>
            <p:cNvSpPr>
              <a:spLocks noChangeShapeType="1"/>
            </p:cNvSpPr>
            <p:nvPr/>
          </p:nvSpPr>
          <p:spPr bwMode="auto">
            <a:xfrm>
              <a:off x="2472" y="3974"/>
              <a:ext cx="0" cy="227"/>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Oval 187"/>
            <p:cNvSpPr>
              <a:spLocks noChangeArrowheads="1"/>
            </p:cNvSpPr>
            <p:nvPr/>
          </p:nvSpPr>
          <p:spPr bwMode="auto">
            <a:xfrm>
              <a:off x="1995" y="3501"/>
              <a:ext cx="44" cy="42"/>
            </a:xfrm>
            <a:prstGeom prst="ellipse">
              <a:avLst/>
            </a:prstGeom>
            <a:solidFill>
              <a:schemeClr val="tx1"/>
            </a:solidFill>
            <a:ln w="19050">
              <a:solidFill>
                <a:schemeClr val="tx1"/>
              </a:solidFill>
              <a:round/>
              <a:headEnd/>
              <a:tailEnd/>
            </a:ln>
          </p:spPr>
          <p:txBody>
            <a:bodyPr wrap="none" anchor="ctr"/>
            <a:lstStyle/>
            <a:p>
              <a:endParaRPr lang="zh-CN" altLang="en-US" sz="2800">
                <a:latin typeface="Times New Roman" pitchFamily="18" charset="0"/>
                <a:ea typeface="楷体_GB2312" pitchFamily="49" charset="-122"/>
              </a:endParaRPr>
            </a:p>
          </p:txBody>
        </p:sp>
      </p:grpSp>
      <p:grpSp>
        <p:nvGrpSpPr>
          <p:cNvPr id="3" name="Group 196"/>
          <p:cNvGrpSpPr>
            <a:grpSpLocks/>
          </p:cNvGrpSpPr>
          <p:nvPr/>
        </p:nvGrpSpPr>
        <p:grpSpPr bwMode="auto">
          <a:xfrm>
            <a:off x="2555875" y="3829050"/>
            <a:ext cx="1116013" cy="1116013"/>
            <a:chOff x="2132" y="2682"/>
            <a:chExt cx="703" cy="703"/>
          </a:xfrm>
        </p:grpSpPr>
        <p:sp>
          <p:nvSpPr>
            <p:cNvPr id="45067" name="Oval 197"/>
            <p:cNvSpPr>
              <a:spLocks noChangeArrowheads="1"/>
            </p:cNvSpPr>
            <p:nvPr/>
          </p:nvSpPr>
          <p:spPr bwMode="auto">
            <a:xfrm>
              <a:off x="2132" y="2682"/>
              <a:ext cx="703" cy="70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5068" name="Line 198"/>
            <p:cNvSpPr>
              <a:spLocks noChangeShapeType="1"/>
            </p:cNvSpPr>
            <p:nvPr/>
          </p:nvSpPr>
          <p:spPr bwMode="auto">
            <a:xfrm flipH="1" flipV="1">
              <a:off x="2835" y="2989"/>
              <a:ext cx="0" cy="33"/>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Text Box 199"/>
            <p:cNvSpPr txBox="1">
              <a:spLocks noChangeArrowheads="1"/>
            </p:cNvSpPr>
            <p:nvPr/>
          </p:nvSpPr>
          <p:spPr bwMode="auto">
            <a:xfrm>
              <a:off x="2381" y="2886"/>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rgbClr val="FF0000"/>
                  </a:solidFill>
                  <a:latin typeface="Times New Roman" pitchFamily="18" charset="0"/>
                  <a:ea typeface="楷体_GB2312" pitchFamily="49" charset="-122"/>
                </a:rPr>
                <a:t>A</a:t>
              </a:r>
            </a:p>
          </p:txBody>
        </p:sp>
      </p:grpSp>
      <p:sp>
        <p:nvSpPr>
          <p:cNvPr id="44236" name="Text Box 204"/>
          <p:cNvSpPr txBox="1">
            <a:spLocks noChangeArrowheads="1"/>
          </p:cNvSpPr>
          <p:nvPr/>
        </p:nvSpPr>
        <p:spPr bwMode="auto">
          <a:xfrm>
            <a:off x="5391150" y="3856038"/>
            <a:ext cx="3379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latin typeface="Times New Roman" pitchFamily="18" charset="0"/>
                <a:ea typeface="楷体_GB2312" pitchFamily="49" charset="-122"/>
                <a:sym typeface="Symbol" pitchFamily="18" charset="2"/>
              </a:rPr>
              <a:t>任意选定一个绕行方向：顺时针或逆时针。</a:t>
            </a:r>
          </a:p>
        </p:txBody>
      </p:sp>
      <p:graphicFrame>
        <p:nvGraphicFramePr>
          <p:cNvPr id="44237" name="Object 205"/>
          <p:cNvGraphicFramePr>
            <a:graphicFrameLocks noChangeAspect="1"/>
          </p:cNvGraphicFramePr>
          <p:nvPr/>
        </p:nvGraphicFramePr>
        <p:xfrm>
          <a:off x="2916238" y="6256338"/>
          <a:ext cx="5508625" cy="557212"/>
        </p:xfrm>
        <a:graphic>
          <a:graphicData uri="http://schemas.openxmlformats.org/presentationml/2006/ole">
            <mc:AlternateContent xmlns:mc="http://schemas.openxmlformats.org/markup-compatibility/2006">
              <mc:Choice xmlns:v="urn:schemas-microsoft-com:vml" Requires="v">
                <p:oleObj spid="_x0000_s45114" name="Equation" r:id="rId5" imgW="2260600" imgH="228600" progId="Equation.3">
                  <p:embed/>
                </p:oleObj>
              </mc:Choice>
              <mc:Fallback>
                <p:oleObj name="Equation" r:id="rId5" imgW="2260600" imgH="228600" progId="Equation.3">
                  <p:embed/>
                  <p:pic>
                    <p:nvPicPr>
                      <p:cNvPr id="0" name="Object 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6256338"/>
                        <a:ext cx="55086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238" name="AutoShape 206"/>
          <p:cNvSpPr>
            <a:spLocks noChangeArrowheads="1"/>
          </p:cNvSpPr>
          <p:nvPr/>
        </p:nvSpPr>
        <p:spPr bwMode="auto">
          <a:xfrm>
            <a:off x="1763713" y="641667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4239" name="Text Box 207"/>
          <p:cNvSpPr txBox="1">
            <a:spLocks noChangeArrowheads="1"/>
          </p:cNvSpPr>
          <p:nvPr/>
        </p:nvSpPr>
        <p:spPr bwMode="auto">
          <a:xfrm>
            <a:off x="5411788" y="4922838"/>
            <a:ext cx="3249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chemeClr val="tx1"/>
                </a:solidFill>
                <a:latin typeface="Times New Roman" pitchFamily="18" charset="0"/>
                <a:ea typeface="楷体_GB2312" pitchFamily="49" charset="-122"/>
              </a:rPr>
              <a:t>如图所示，对回路</a:t>
            </a:r>
            <a:r>
              <a:rPr lang="en-US" altLang="zh-CN" b="1">
                <a:solidFill>
                  <a:schemeClr val="tx1"/>
                </a:solidFill>
                <a:latin typeface="Times New Roman" pitchFamily="18" charset="0"/>
                <a:ea typeface="楷体_GB2312" pitchFamily="49" charset="-122"/>
              </a:rPr>
              <a:t>A</a:t>
            </a:r>
            <a:r>
              <a:rPr lang="zh-CN" altLang="en-US" b="1">
                <a:solidFill>
                  <a:schemeClr val="tx1"/>
                </a:solidFill>
                <a:latin typeface="Times New Roman" pitchFamily="18" charset="0"/>
                <a:ea typeface="楷体_GB2312" pitchFamily="49" charset="-122"/>
              </a:rPr>
              <a:t>列写</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方程得：</a:t>
            </a:r>
            <a:endParaRPr lang="zh-CN" altLang="en-US" sz="2800" b="1">
              <a:solidFill>
                <a:schemeClr val="tx2"/>
              </a:solidFill>
              <a:latin typeface="Times New Roman" pitchFamily="18" charset="0"/>
              <a:ea typeface="楷体_GB2312" pitchFamily="49" charset="-122"/>
              <a:sym typeface="Symbol" pitchFamily="18" charset="2"/>
            </a:endParaRPr>
          </a:p>
        </p:txBody>
      </p:sp>
      <p:sp>
        <p:nvSpPr>
          <p:cNvPr id="52" name="Text Box 3"/>
          <p:cNvSpPr txBox="1">
            <a:spLocks noChangeArrowheads="1"/>
          </p:cNvSpPr>
          <p:nvPr/>
        </p:nvSpPr>
        <p:spPr bwMode="auto">
          <a:xfrm>
            <a:off x="373063" y="492125"/>
            <a:ext cx="82375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sz="3200" b="1">
                <a:solidFill>
                  <a:schemeClr val="tx2"/>
                </a:solidFill>
                <a:latin typeface="Times New Roman" pitchFamily="18" charset="0"/>
                <a:ea typeface="楷体_GB2312" pitchFamily="49" charset="-122"/>
              </a:rPr>
              <a:t>三、基尔霍夫电压定律 </a:t>
            </a:r>
            <a:r>
              <a:rPr lang="en-US" altLang="zh-CN" sz="3200" b="1">
                <a:solidFill>
                  <a:schemeClr val="tx2"/>
                </a:solidFill>
                <a:latin typeface="Times New Roman" pitchFamily="18" charset="0"/>
                <a:ea typeface="楷体_GB2312" pitchFamily="49" charset="-122"/>
              </a:rPr>
              <a:t>(KVL)</a:t>
            </a:r>
          </a:p>
          <a:p>
            <a:pPr algn="just"/>
            <a:r>
              <a:rPr lang="en-US" altLang="zh-CN" sz="3200" b="1">
                <a:solidFill>
                  <a:schemeClr val="tx2"/>
                </a:solidFill>
                <a:latin typeface="Times New Roman" pitchFamily="18" charset="0"/>
                <a:ea typeface="楷体_GB2312" pitchFamily="49" charset="-122"/>
              </a:rPr>
              <a:t>(Kirchhoff's Voltage Law)</a:t>
            </a:r>
            <a:r>
              <a:rPr lang="zh-CN" altLang="en-US" sz="3200" b="1">
                <a:solidFill>
                  <a:schemeClr val="tx2"/>
                </a:solidFill>
                <a:latin typeface="Times New Roman" pitchFamily="18" charset="0"/>
                <a:ea typeface="楷体_GB2312" pitchFamily="49" charset="-122"/>
                <a:sym typeface="Symbol" pitchFamily="18" charset="2"/>
              </a:rPr>
              <a:t>：</a:t>
            </a:r>
            <a:endParaRPr lang="en-US" altLang="zh-CN" sz="3200" b="1">
              <a:solidFill>
                <a:schemeClr val="tx2"/>
              </a:solidFill>
              <a:latin typeface="Times New Roman" pitchFamily="18" charset="0"/>
              <a:ea typeface="楷体_GB2312" pitchFamily="49" charset="-122"/>
              <a:sym typeface="Symbol" pitchFamily="18" charset="2"/>
            </a:endParaRPr>
          </a:p>
        </p:txBody>
      </p:sp>
      <p:sp>
        <p:nvSpPr>
          <p:cNvPr id="53" name="TextBox 52"/>
          <p:cNvSpPr txBox="1">
            <a:spLocks noChangeArrowheads="1"/>
          </p:cNvSpPr>
          <p:nvPr/>
        </p:nvSpPr>
        <p:spPr bwMode="auto">
          <a:xfrm>
            <a:off x="373063" y="1655763"/>
            <a:ext cx="8397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rgbClr val="000000"/>
                </a:solidFill>
                <a:latin typeface="Times New Roman" pitchFamily="18" charset="0"/>
                <a:ea typeface="楷体_GB2312" pitchFamily="49" charset="-122"/>
              </a:rPr>
              <a:t>        在任何集总参数电路中，在任一时刻，沿任一闭合路径</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按固定绕向</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，各支路电压的代数和为零。 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40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236"/>
                                        </p:tgtEl>
                                        <p:attrNameLst>
                                          <p:attrName>style.visibility</p:attrName>
                                        </p:attrNameLst>
                                      </p:cBhvr>
                                      <p:to>
                                        <p:strVal val="visible"/>
                                      </p:to>
                                    </p:set>
                                    <p:animEffect transition="in" filter="wipe(left)">
                                      <p:cBhvr>
                                        <p:cTn id="26" dur="500"/>
                                        <p:tgtEl>
                                          <p:spTgt spid="442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4239"/>
                                        </p:tgtEl>
                                        <p:attrNameLst>
                                          <p:attrName>style.visibility</p:attrName>
                                        </p:attrNameLst>
                                      </p:cBhvr>
                                      <p:to>
                                        <p:strVal val="visible"/>
                                      </p:to>
                                    </p:set>
                                    <p:animEffect transition="in" filter="dissolve">
                                      <p:cBhvr>
                                        <p:cTn id="36" dur="500"/>
                                        <p:tgtEl>
                                          <p:spTgt spid="442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4238"/>
                                        </p:tgtEl>
                                        <p:attrNameLst>
                                          <p:attrName>style.visibility</p:attrName>
                                        </p:attrNameLst>
                                      </p:cBhvr>
                                      <p:to>
                                        <p:strVal val="visible"/>
                                      </p:to>
                                    </p:set>
                                    <p:anim calcmode="lin" valueType="num">
                                      <p:cBhvr additive="base">
                                        <p:cTn id="41" dur="500" fill="hold"/>
                                        <p:tgtEl>
                                          <p:spTgt spid="44238"/>
                                        </p:tgtEl>
                                        <p:attrNameLst>
                                          <p:attrName>ppt_x</p:attrName>
                                        </p:attrNameLst>
                                      </p:cBhvr>
                                      <p:tavLst>
                                        <p:tav tm="0">
                                          <p:val>
                                            <p:strVal val="0-#ppt_w/2"/>
                                          </p:val>
                                        </p:tav>
                                        <p:tav tm="100000">
                                          <p:val>
                                            <p:strVal val="#ppt_x"/>
                                          </p:val>
                                        </p:tav>
                                      </p:tavLst>
                                    </p:anim>
                                    <p:anim calcmode="lin" valueType="num">
                                      <p:cBhvr additive="base">
                                        <p:cTn id="42" dur="500" fill="hold"/>
                                        <p:tgtEl>
                                          <p:spTgt spid="4423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44237"/>
                                        </p:tgtEl>
                                        <p:attrNameLst>
                                          <p:attrName>style.visibility</p:attrName>
                                        </p:attrNameLst>
                                      </p:cBhvr>
                                      <p:to>
                                        <p:strVal val="visible"/>
                                      </p:to>
                                    </p:set>
                                    <p:animEffect transition="in" filter="dissolve">
                                      <p:cBhvr>
                                        <p:cTn id="46" dur="500"/>
                                        <p:tgtEl>
                                          <p:spTgt spid="44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6" grpId="0"/>
      <p:bldP spid="44238" grpId="0" animBg="1"/>
      <p:bldP spid="44239" grpId="0"/>
      <p:bldP spid="52" grpId="0" autoUpdateAnimBg="0"/>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3492500" y="1393825"/>
            <a:ext cx="4176713" cy="3162300"/>
            <a:chOff x="2472" y="2001"/>
            <a:chExt cx="2631" cy="1992"/>
          </a:xfrm>
        </p:grpSpPr>
        <p:sp>
          <p:nvSpPr>
            <p:cNvPr id="46137" name="Text Box 45"/>
            <p:cNvSpPr txBox="1">
              <a:spLocks noChangeArrowheads="1"/>
            </p:cNvSpPr>
            <p:nvPr/>
          </p:nvSpPr>
          <p:spPr bwMode="auto">
            <a:xfrm>
              <a:off x="4537" y="318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38" name="Text Box 46"/>
            <p:cNvSpPr txBox="1">
              <a:spLocks noChangeArrowheads="1"/>
            </p:cNvSpPr>
            <p:nvPr/>
          </p:nvSpPr>
          <p:spPr bwMode="auto">
            <a:xfrm>
              <a:off x="4549" y="25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39" name="Rectangle 47"/>
            <p:cNvSpPr>
              <a:spLocks noChangeArrowheads="1"/>
            </p:cNvSpPr>
            <p:nvPr/>
          </p:nvSpPr>
          <p:spPr bwMode="auto">
            <a:xfrm>
              <a:off x="4286" y="2908"/>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40" name="Text Box 48"/>
            <p:cNvSpPr txBox="1">
              <a:spLocks noChangeArrowheads="1"/>
            </p:cNvSpPr>
            <p:nvPr/>
          </p:nvSpPr>
          <p:spPr bwMode="auto">
            <a:xfrm>
              <a:off x="4332" y="292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x</a:t>
              </a:r>
            </a:p>
          </p:txBody>
        </p:sp>
        <p:sp>
          <p:nvSpPr>
            <p:cNvPr id="46141" name="Freeform 49"/>
            <p:cNvSpPr>
              <a:spLocks/>
            </p:cNvSpPr>
            <p:nvPr/>
          </p:nvSpPr>
          <p:spPr bwMode="auto">
            <a:xfrm>
              <a:off x="2472" y="3181"/>
              <a:ext cx="1950" cy="812"/>
            </a:xfrm>
            <a:custGeom>
              <a:avLst/>
              <a:gdLst>
                <a:gd name="T0" fmla="*/ 0 w 1950"/>
                <a:gd name="T1" fmla="*/ 793 h 812"/>
                <a:gd name="T2" fmla="*/ 1202 w 1950"/>
                <a:gd name="T3" fmla="*/ 680 h 812"/>
                <a:gd name="T4" fmla="*/ 1950 w 1950"/>
                <a:gd name="T5" fmla="*/ 0 h 812"/>
                <a:gd name="T6" fmla="*/ 0 60000 65536"/>
                <a:gd name="T7" fmla="*/ 0 60000 65536"/>
                <a:gd name="T8" fmla="*/ 0 60000 65536"/>
                <a:gd name="T9" fmla="*/ 0 w 1950"/>
                <a:gd name="T10" fmla="*/ 0 h 812"/>
                <a:gd name="T11" fmla="*/ 1950 w 1950"/>
                <a:gd name="T12" fmla="*/ 812 h 812"/>
              </a:gdLst>
              <a:ahLst/>
              <a:cxnLst>
                <a:cxn ang="T6">
                  <a:pos x="T0" y="T1"/>
                </a:cxn>
                <a:cxn ang="T7">
                  <a:pos x="T2" y="T3"/>
                </a:cxn>
                <a:cxn ang="T8">
                  <a:pos x="T4" y="T5"/>
                </a:cxn>
              </a:cxnLst>
              <a:rect l="T9" t="T10" r="T11" b="T12"/>
              <a:pathLst>
                <a:path w="1950" h="812">
                  <a:moveTo>
                    <a:pt x="0" y="793"/>
                  </a:moveTo>
                  <a:cubicBezTo>
                    <a:pt x="438" y="802"/>
                    <a:pt x="877" y="812"/>
                    <a:pt x="1202" y="680"/>
                  </a:cubicBezTo>
                  <a:cubicBezTo>
                    <a:pt x="1527" y="548"/>
                    <a:pt x="1738" y="274"/>
                    <a:pt x="1950" y="0"/>
                  </a:cubicBezTo>
                </a:path>
              </a:pathLst>
            </a:custGeom>
            <a:noFill/>
            <a:ln w="1905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6142" name="Freeform 50"/>
            <p:cNvSpPr>
              <a:spLocks/>
            </p:cNvSpPr>
            <p:nvPr/>
          </p:nvSpPr>
          <p:spPr bwMode="auto">
            <a:xfrm>
              <a:off x="2472" y="2001"/>
              <a:ext cx="1928" cy="885"/>
            </a:xfrm>
            <a:custGeom>
              <a:avLst/>
              <a:gdLst>
                <a:gd name="T0" fmla="*/ 0 w 1928"/>
                <a:gd name="T1" fmla="*/ 68 h 885"/>
                <a:gd name="T2" fmla="*/ 1315 w 1928"/>
                <a:gd name="T3" fmla="*/ 136 h 885"/>
                <a:gd name="T4" fmla="*/ 1928 w 1928"/>
                <a:gd name="T5" fmla="*/ 885 h 885"/>
                <a:gd name="T6" fmla="*/ 0 60000 65536"/>
                <a:gd name="T7" fmla="*/ 0 60000 65536"/>
                <a:gd name="T8" fmla="*/ 0 60000 65536"/>
                <a:gd name="T9" fmla="*/ 0 w 1928"/>
                <a:gd name="T10" fmla="*/ 0 h 885"/>
                <a:gd name="T11" fmla="*/ 1928 w 1928"/>
                <a:gd name="T12" fmla="*/ 885 h 885"/>
              </a:gdLst>
              <a:ahLst/>
              <a:cxnLst>
                <a:cxn ang="T6">
                  <a:pos x="T0" y="T1"/>
                </a:cxn>
                <a:cxn ang="T7">
                  <a:pos x="T2" y="T3"/>
                </a:cxn>
                <a:cxn ang="T8">
                  <a:pos x="T4" y="T5"/>
                </a:cxn>
              </a:cxnLst>
              <a:rect l="T9" t="T10" r="T11" b="T12"/>
              <a:pathLst>
                <a:path w="1928" h="885">
                  <a:moveTo>
                    <a:pt x="0" y="68"/>
                  </a:moveTo>
                  <a:cubicBezTo>
                    <a:pt x="497" y="34"/>
                    <a:pt x="994" y="0"/>
                    <a:pt x="1315" y="136"/>
                  </a:cubicBezTo>
                  <a:cubicBezTo>
                    <a:pt x="1636" y="272"/>
                    <a:pt x="1782" y="578"/>
                    <a:pt x="1928" y="885"/>
                  </a:cubicBezTo>
                </a:path>
              </a:pathLst>
            </a:custGeom>
            <a:noFill/>
            <a:ln w="1905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6143" name="Rectangle 51"/>
            <p:cNvSpPr>
              <a:spLocks noChangeArrowheads="1"/>
            </p:cNvSpPr>
            <p:nvPr/>
          </p:nvSpPr>
          <p:spPr bwMode="auto">
            <a:xfrm>
              <a:off x="4558" y="2908"/>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x</a:t>
              </a:r>
              <a:r>
                <a:rPr lang="en-US" altLang="zh-CN" b="1">
                  <a:solidFill>
                    <a:schemeClr val="tx1"/>
                  </a:solidFill>
                  <a:latin typeface="Times New Roman" pitchFamily="18" charset="0"/>
                </a:rPr>
                <a:t>(t)</a:t>
              </a:r>
            </a:p>
          </p:txBody>
        </p:sp>
      </p:grpSp>
      <p:grpSp>
        <p:nvGrpSpPr>
          <p:cNvPr id="3" name="组合 62"/>
          <p:cNvGrpSpPr>
            <a:grpSpLocks/>
          </p:cNvGrpSpPr>
          <p:nvPr/>
        </p:nvGrpSpPr>
        <p:grpSpPr bwMode="auto">
          <a:xfrm>
            <a:off x="1547813" y="1160463"/>
            <a:ext cx="3816350" cy="3751262"/>
            <a:chOff x="1547813" y="1160463"/>
            <a:chExt cx="3816350" cy="3751262"/>
          </a:xfrm>
        </p:grpSpPr>
        <p:grpSp>
          <p:nvGrpSpPr>
            <p:cNvPr id="46093" name="Group 4"/>
            <p:cNvGrpSpPr>
              <a:grpSpLocks/>
            </p:cNvGrpSpPr>
            <p:nvPr/>
          </p:nvGrpSpPr>
          <p:grpSpPr bwMode="auto">
            <a:xfrm>
              <a:off x="1547813" y="1160463"/>
              <a:ext cx="3816350" cy="3751262"/>
              <a:chOff x="1247" y="1854"/>
              <a:chExt cx="2404" cy="2363"/>
            </a:xfrm>
          </p:grpSpPr>
          <p:sp>
            <p:nvSpPr>
              <p:cNvPr id="46098" name="Line 5"/>
              <p:cNvSpPr>
                <a:spLocks noChangeShapeType="1"/>
              </p:cNvSpPr>
              <p:nvPr/>
            </p:nvSpPr>
            <p:spPr bwMode="auto">
              <a:xfrm rot="2700000">
                <a:off x="1315" y="3498"/>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6"/>
              <p:cNvSpPr>
                <a:spLocks noChangeShapeType="1"/>
              </p:cNvSpPr>
              <p:nvPr/>
            </p:nvSpPr>
            <p:spPr bwMode="auto">
              <a:xfrm rot="8100000">
                <a:off x="1316" y="2547"/>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Line 7"/>
              <p:cNvSpPr>
                <a:spLocks noChangeShapeType="1"/>
              </p:cNvSpPr>
              <p:nvPr/>
            </p:nvSpPr>
            <p:spPr bwMode="auto">
              <a:xfrm rot="8100000">
                <a:off x="2268" y="3498"/>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8"/>
              <p:cNvSpPr>
                <a:spLocks noChangeShapeType="1"/>
              </p:cNvSpPr>
              <p:nvPr/>
            </p:nvSpPr>
            <p:spPr bwMode="auto">
              <a:xfrm rot="2700000">
                <a:off x="2268" y="2546"/>
                <a:ext cx="13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Rectangle 9"/>
              <p:cNvSpPr>
                <a:spLocks noChangeArrowheads="1"/>
              </p:cNvSpPr>
              <p:nvPr/>
            </p:nvSpPr>
            <p:spPr bwMode="auto">
              <a:xfrm rot="2700000">
                <a:off x="1655" y="3181"/>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03" name="Rectangle 10"/>
              <p:cNvSpPr>
                <a:spLocks noChangeArrowheads="1"/>
              </p:cNvSpPr>
              <p:nvPr/>
            </p:nvSpPr>
            <p:spPr bwMode="auto">
              <a:xfrm rot="2700000">
                <a:off x="1859" y="2411"/>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04" name="Rectangle 11"/>
              <p:cNvSpPr>
                <a:spLocks noChangeArrowheads="1"/>
              </p:cNvSpPr>
              <p:nvPr/>
            </p:nvSpPr>
            <p:spPr bwMode="auto">
              <a:xfrm rot="2700000">
                <a:off x="2109" y="3589"/>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05" name="Rectangle 12"/>
              <p:cNvSpPr>
                <a:spLocks noChangeArrowheads="1"/>
              </p:cNvSpPr>
              <p:nvPr/>
            </p:nvSpPr>
            <p:spPr bwMode="auto">
              <a:xfrm rot="2700000">
                <a:off x="2812" y="2411"/>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06" name="Rectangle 13"/>
              <p:cNvSpPr>
                <a:spLocks noChangeArrowheads="1"/>
              </p:cNvSpPr>
              <p:nvPr/>
            </p:nvSpPr>
            <p:spPr bwMode="auto">
              <a:xfrm rot="2700000">
                <a:off x="2812" y="3339"/>
                <a:ext cx="272" cy="272"/>
              </a:xfrm>
              <a:prstGeom prst="rect">
                <a:avLst/>
              </a:prstGeom>
              <a:solidFill>
                <a:srgbClr val="00FFFF"/>
              </a:solidFill>
              <a:ln w="19050" algn="ctr">
                <a:solidFill>
                  <a:schemeClr val="tx1"/>
                </a:solidFill>
                <a:miter lim="800000"/>
                <a:headEnd/>
                <a:tailEnd/>
              </a:ln>
            </p:spPr>
            <p:txBody>
              <a:bodyPr wrap="none" anchor="ctr"/>
              <a:lstStyle/>
              <a:p>
                <a:endParaRPr lang="zh-CN" altLang="en-US" sz="2800"/>
              </a:p>
            </p:txBody>
          </p:sp>
          <p:sp>
            <p:nvSpPr>
              <p:cNvPr id="46107" name="Text Box 14"/>
              <p:cNvSpPr txBox="1">
                <a:spLocks noChangeArrowheads="1"/>
              </p:cNvSpPr>
              <p:nvPr/>
            </p:nvSpPr>
            <p:spPr bwMode="auto">
              <a:xfrm rot="-2700000">
                <a:off x="2881" y="333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1</a:t>
                </a:r>
              </a:p>
            </p:txBody>
          </p:sp>
          <p:sp>
            <p:nvSpPr>
              <p:cNvPr id="46108" name="Text Box 15"/>
              <p:cNvSpPr txBox="1">
                <a:spLocks noChangeArrowheads="1"/>
              </p:cNvSpPr>
              <p:nvPr/>
            </p:nvSpPr>
            <p:spPr bwMode="auto">
              <a:xfrm rot="-2700000">
                <a:off x="2858" y="241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2</a:t>
                </a:r>
              </a:p>
            </p:txBody>
          </p:sp>
          <p:sp>
            <p:nvSpPr>
              <p:cNvPr id="46109" name="Text Box 16"/>
              <p:cNvSpPr txBox="1">
                <a:spLocks noChangeArrowheads="1"/>
              </p:cNvSpPr>
              <p:nvPr/>
            </p:nvSpPr>
            <p:spPr bwMode="auto">
              <a:xfrm rot="-2700000">
                <a:off x="1906" y="242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3</a:t>
                </a:r>
              </a:p>
            </p:txBody>
          </p:sp>
          <p:sp>
            <p:nvSpPr>
              <p:cNvPr id="46110" name="Text Box 17"/>
              <p:cNvSpPr txBox="1">
                <a:spLocks noChangeArrowheads="1"/>
              </p:cNvSpPr>
              <p:nvPr/>
            </p:nvSpPr>
            <p:spPr bwMode="auto">
              <a:xfrm rot="-2700000">
                <a:off x="1678" y="318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4</a:t>
                </a:r>
              </a:p>
            </p:txBody>
          </p:sp>
          <p:sp>
            <p:nvSpPr>
              <p:cNvPr id="46111" name="Text Box 18"/>
              <p:cNvSpPr txBox="1">
                <a:spLocks noChangeArrowheads="1"/>
              </p:cNvSpPr>
              <p:nvPr/>
            </p:nvSpPr>
            <p:spPr bwMode="auto">
              <a:xfrm rot="-2700000">
                <a:off x="2132" y="358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rPr>
                  <a:t>5</a:t>
                </a:r>
              </a:p>
            </p:txBody>
          </p:sp>
          <p:sp>
            <p:nvSpPr>
              <p:cNvPr id="46112" name="Text Box 19"/>
              <p:cNvSpPr txBox="1">
                <a:spLocks noChangeArrowheads="1"/>
              </p:cNvSpPr>
              <p:nvPr/>
            </p:nvSpPr>
            <p:spPr bwMode="auto">
              <a:xfrm rot="-2700000">
                <a:off x="2814" y="365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13" name="Text Box 20"/>
              <p:cNvSpPr txBox="1">
                <a:spLocks noChangeArrowheads="1"/>
              </p:cNvSpPr>
              <p:nvPr/>
            </p:nvSpPr>
            <p:spPr bwMode="auto">
              <a:xfrm rot="-2700000">
                <a:off x="3144" y="322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14" name="Text Box 21"/>
              <p:cNvSpPr txBox="1">
                <a:spLocks noChangeArrowheads="1"/>
              </p:cNvSpPr>
              <p:nvPr/>
            </p:nvSpPr>
            <p:spPr bwMode="auto">
              <a:xfrm rot="-2700000">
                <a:off x="1907" y="206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15" name="Text Box 22"/>
              <p:cNvSpPr txBox="1">
                <a:spLocks noChangeArrowheads="1"/>
              </p:cNvSpPr>
              <p:nvPr/>
            </p:nvSpPr>
            <p:spPr bwMode="auto">
              <a:xfrm rot="-2700000">
                <a:off x="1497" y="23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16" name="Text Box 23"/>
              <p:cNvSpPr txBox="1">
                <a:spLocks noChangeArrowheads="1"/>
              </p:cNvSpPr>
              <p:nvPr/>
            </p:nvSpPr>
            <p:spPr bwMode="auto">
              <a:xfrm rot="-2700000">
                <a:off x="3177" y="24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17" name="Text Box 24"/>
              <p:cNvSpPr txBox="1">
                <a:spLocks noChangeArrowheads="1"/>
              </p:cNvSpPr>
              <p:nvPr/>
            </p:nvSpPr>
            <p:spPr bwMode="auto">
              <a:xfrm rot="-2700000">
                <a:off x="2713" y="19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18" name="Text Box 25"/>
              <p:cNvSpPr txBox="1">
                <a:spLocks noChangeArrowheads="1"/>
              </p:cNvSpPr>
              <p:nvPr/>
            </p:nvSpPr>
            <p:spPr bwMode="auto">
              <a:xfrm rot="-2700000">
                <a:off x="2111" y="390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19" name="Text Box 26"/>
              <p:cNvSpPr txBox="1">
                <a:spLocks noChangeArrowheads="1"/>
              </p:cNvSpPr>
              <p:nvPr/>
            </p:nvSpPr>
            <p:spPr bwMode="auto">
              <a:xfrm rot="-2700000">
                <a:off x="1723" y="35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20" name="Text Box 27"/>
              <p:cNvSpPr txBox="1">
                <a:spLocks noChangeArrowheads="1"/>
              </p:cNvSpPr>
              <p:nvPr/>
            </p:nvSpPr>
            <p:spPr bwMode="auto">
              <a:xfrm rot="-2700000">
                <a:off x="1655" y="348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a:t>
                </a:r>
              </a:p>
            </p:txBody>
          </p:sp>
          <p:sp>
            <p:nvSpPr>
              <p:cNvPr id="46121" name="Text Box 28"/>
              <p:cNvSpPr txBox="1">
                <a:spLocks noChangeArrowheads="1"/>
              </p:cNvSpPr>
              <p:nvPr/>
            </p:nvSpPr>
            <p:spPr bwMode="auto">
              <a:xfrm rot="-2700000">
                <a:off x="1285" y="31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sym typeface="Symbol" pitchFamily="18" charset="2"/>
                  </a:rPr>
                  <a:t>_</a:t>
                </a:r>
              </a:p>
            </p:txBody>
          </p:sp>
          <p:sp>
            <p:nvSpPr>
              <p:cNvPr id="46122" name="Rectangle 29"/>
              <p:cNvSpPr>
                <a:spLocks noChangeArrowheads="1"/>
              </p:cNvSpPr>
              <p:nvPr/>
            </p:nvSpPr>
            <p:spPr bwMode="auto">
              <a:xfrm rot="-2700000">
                <a:off x="2925" y="3505"/>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1</a:t>
                </a:r>
                <a:r>
                  <a:rPr lang="en-US" altLang="zh-CN" b="1">
                    <a:solidFill>
                      <a:schemeClr val="tx1"/>
                    </a:solidFill>
                    <a:latin typeface="Times New Roman" pitchFamily="18" charset="0"/>
                  </a:rPr>
                  <a:t>(t)</a:t>
                </a:r>
              </a:p>
            </p:txBody>
          </p:sp>
          <p:sp>
            <p:nvSpPr>
              <p:cNvPr id="46123" name="Rectangle 30"/>
              <p:cNvSpPr>
                <a:spLocks noChangeArrowheads="1"/>
              </p:cNvSpPr>
              <p:nvPr/>
            </p:nvSpPr>
            <p:spPr bwMode="auto">
              <a:xfrm rot="-2700000">
                <a:off x="1701" y="3793"/>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5</a:t>
                </a:r>
                <a:r>
                  <a:rPr lang="en-US" altLang="zh-CN" b="1">
                    <a:solidFill>
                      <a:schemeClr val="tx1"/>
                    </a:solidFill>
                    <a:latin typeface="Times New Roman" pitchFamily="18" charset="0"/>
                  </a:rPr>
                  <a:t>(t)</a:t>
                </a:r>
              </a:p>
            </p:txBody>
          </p:sp>
          <p:sp>
            <p:nvSpPr>
              <p:cNvPr id="46124" name="Rectangle 31"/>
              <p:cNvSpPr>
                <a:spLocks noChangeArrowheads="1"/>
              </p:cNvSpPr>
              <p:nvPr/>
            </p:nvSpPr>
            <p:spPr bwMode="auto">
              <a:xfrm rot="-2700000">
                <a:off x="1247" y="3407"/>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4</a:t>
                </a:r>
                <a:r>
                  <a:rPr lang="en-US" altLang="zh-CN" b="1">
                    <a:solidFill>
                      <a:schemeClr val="tx1"/>
                    </a:solidFill>
                    <a:latin typeface="Times New Roman" pitchFamily="18" charset="0"/>
                  </a:rPr>
                  <a:t>(t)</a:t>
                </a:r>
              </a:p>
            </p:txBody>
          </p:sp>
          <p:sp>
            <p:nvSpPr>
              <p:cNvPr id="46125" name="Rectangle 32"/>
              <p:cNvSpPr>
                <a:spLocks noChangeArrowheads="1"/>
              </p:cNvSpPr>
              <p:nvPr/>
            </p:nvSpPr>
            <p:spPr bwMode="auto">
              <a:xfrm rot="-2700000">
                <a:off x="1496" y="2076"/>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3</a:t>
                </a:r>
                <a:r>
                  <a:rPr lang="en-US" altLang="zh-CN" b="1">
                    <a:solidFill>
                      <a:schemeClr val="tx1"/>
                    </a:solidFill>
                    <a:latin typeface="Times New Roman" pitchFamily="18" charset="0"/>
                  </a:rPr>
                  <a:t>(t)</a:t>
                </a:r>
              </a:p>
            </p:txBody>
          </p:sp>
          <p:sp>
            <p:nvSpPr>
              <p:cNvPr id="46126" name="Rectangle 33"/>
              <p:cNvSpPr>
                <a:spLocks noChangeArrowheads="1"/>
              </p:cNvSpPr>
              <p:nvPr/>
            </p:nvSpPr>
            <p:spPr bwMode="auto">
              <a:xfrm rot="-2700000">
                <a:off x="2948" y="2076"/>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chemeClr val="tx1"/>
                    </a:solidFill>
                    <a:latin typeface="Times New Roman" pitchFamily="18" charset="0"/>
                  </a:rPr>
                  <a:t>u</a:t>
                </a:r>
                <a:r>
                  <a:rPr lang="en-US" altLang="zh-CN" b="1" baseline="-25000">
                    <a:solidFill>
                      <a:schemeClr val="tx1"/>
                    </a:solidFill>
                    <a:latin typeface="Times New Roman" pitchFamily="18" charset="0"/>
                  </a:rPr>
                  <a:t>2</a:t>
                </a:r>
                <a:r>
                  <a:rPr lang="en-US" altLang="zh-CN" b="1">
                    <a:solidFill>
                      <a:schemeClr val="tx1"/>
                    </a:solidFill>
                    <a:latin typeface="Times New Roman" pitchFamily="18" charset="0"/>
                  </a:rPr>
                  <a:t>(t)</a:t>
                </a:r>
              </a:p>
            </p:txBody>
          </p:sp>
          <p:sp>
            <p:nvSpPr>
              <p:cNvPr id="46127" name="Text Box 34"/>
              <p:cNvSpPr txBox="1">
                <a:spLocks noChangeArrowheads="1"/>
              </p:cNvSpPr>
              <p:nvPr/>
            </p:nvSpPr>
            <p:spPr bwMode="auto">
              <a:xfrm>
                <a:off x="2268" y="3929"/>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rPr>
                  <a:t>a</a:t>
                </a:r>
              </a:p>
            </p:txBody>
          </p:sp>
          <p:sp>
            <p:nvSpPr>
              <p:cNvPr id="46128" name="Text Box 35"/>
              <p:cNvSpPr txBox="1">
                <a:spLocks noChangeArrowheads="1"/>
              </p:cNvSpPr>
              <p:nvPr/>
            </p:nvSpPr>
            <p:spPr bwMode="auto">
              <a:xfrm>
                <a:off x="3356" y="2711"/>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rPr>
                  <a:t>b</a:t>
                </a:r>
              </a:p>
            </p:txBody>
          </p:sp>
          <p:sp>
            <p:nvSpPr>
              <p:cNvPr id="46129" name="Text Box 36"/>
              <p:cNvSpPr txBox="1">
                <a:spLocks noChangeArrowheads="1"/>
              </p:cNvSpPr>
              <p:nvPr/>
            </p:nvSpPr>
            <p:spPr bwMode="auto">
              <a:xfrm>
                <a:off x="2222" y="1895"/>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rPr>
                  <a:t>c</a:t>
                </a:r>
              </a:p>
            </p:txBody>
          </p:sp>
          <p:sp>
            <p:nvSpPr>
              <p:cNvPr id="46130" name="Text Box 37"/>
              <p:cNvSpPr txBox="1">
                <a:spLocks noChangeArrowheads="1"/>
              </p:cNvSpPr>
              <p:nvPr/>
            </p:nvSpPr>
            <p:spPr bwMode="auto">
              <a:xfrm>
                <a:off x="1361" y="2727"/>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rPr>
                  <a:t>d</a:t>
                </a:r>
              </a:p>
            </p:txBody>
          </p:sp>
          <p:sp>
            <p:nvSpPr>
              <p:cNvPr id="46131" name="Text Box 38"/>
              <p:cNvSpPr txBox="1">
                <a:spLocks noChangeArrowheads="1"/>
              </p:cNvSpPr>
              <p:nvPr/>
            </p:nvSpPr>
            <p:spPr bwMode="auto">
              <a:xfrm>
                <a:off x="1973" y="3271"/>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chemeClr val="tx1"/>
                    </a:solidFill>
                    <a:latin typeface="Times New Roman" pitchFamily="18" charset="0"/>
                  </a:rPr>
                  <a:t>e</a:t>
                </a:r>
              </a:p>
            </p:txBody>
          </p:sp>
          <p:sp>
            <p:nvSpPr>
              <p:cNvPr id="46132" name="Line 39"/>
              <p:cNvSpPr>
                <a:spLocks noChangeShapeType="1"/>
              </p:cNvSpPr>
              <p:nvPr/>
            </p:nvSpPr>
            <p:spPr bwMode="auto">
              <a:xfrm>
                <a:off x="3424" y="3022"/>
                <a:ext cx="227"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Line 40"/>
              <p:cNvSpPr>
                <a:spLocks noChangeShapeType="1"/>
              </p:cNvSpPr>
              <p:nvPr/>
            </p:nvSpPr>
            <p:spPr bwMode="auto">
              <a:xfrm>
                <a:off x="1292" y="3022"/>
                <a:ext cx="227"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34" name="Line 41"/>
              <p:cNvSpPr>
                <a:spLocks noChangeShapeType="1"/>
              </p:cNvSpPr>
              <p:nvPr/>
            </p:nvSpPr>
            <p:spPr bwMode="auto">
              <a:xfrm>
                <a:off x="2472" y="1854"/>
                <a:ext cx="0" cy="227"/>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6135" name="Line 42"/>
              <p:cNvSpPr>
                <a:spLocks noChangeShapeType="1"/>
              </p:cNvSpPr>
              <p:nvPr/>
            </p:nvSpPr>
            <p:spPr bwMode="auto">
              <a:xfrm>
                <a:off x="2472" y="3974"/>
                <a:ext cx="0" cy="227"/>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6136" name="Oval 43"/>
              <p:cNvSpPr>
                <a:spLocks noChangeArrowheads="1"/>
              </p:cNvSpPr>
              <p:nvPr/>
            </p:nvSpPr>
            <p:spPr bwMode="auto">
              <a:xfrm>
                <a:off x="1995" y="3501"/>
                <a:ext cx="44" cy="42"/>
              </a:xfrm>
              <a:prstGeom prst="ellipse">
                <a:avLst/>
              </a:prstGeom>
              <a:solidFill>
                <a:schemeClr val="tx1"/>
              </a:solidFill>
              <a:ln w="19050">
                <a:solidFill>
                  <a:schemeClr val="tx1"/>
                </a:solidFill>
                <a:round/>
                <a:headEnd/>
                <a:tailEnd/>
              </a:ln>
            </p:spPr>
            <p:txBody>
              <a:bodyPr wrap="none" anchor="ctr"/>
              <a:lstStyle/>
              <a:p>
                <a:endParaRPr lang="zh-CN" altLang="en-US" sz="2800"/>
              </a:p>
            </p:txBody>
          </p:sp>
        </p:grpSp>
        <p:grpSp>
          <p:nvGrpSpPr>
            <p:cNvPr id="46094" name="Group 52"/>
            <p:cNvGrpSpPr>
              <a:grpSpLocks/>
            </p:cNvGrpSpPr>
            <p:nvPr/>
          </p:nvGrpSpPr>
          <p:grpSpPr bwMode="auto">
            <a:xfrm>
              <a:off x="2952750" y="2474913"/>
              <a:ext cx="1116013" cy="1116012"/>
              <a:chOff x="2132" y="2682"/>
              <a:chExt cx="703" cy="703"/>
            </a:xfrm>
          </p:grpSpPr>
          <p:sp>
            <p:nvSpPr>
              <p:cNvPr id="46095" name="Oval 53"/>
              <p:cNvSpPr>
                <a:spLocks noChangeArrowheads="1"/>
              </p:cNvSpPr>
              <p:nvPr/>
            </p:nvSpPr>
            <p:spPr bwMode="auto">
              <a:xfrm>
                <a:off x="2132" y="2682"/>
                <a:ext cx="703" cy="70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sp>
            <p:nvSpPr>
              <p:cNvPr id="46096" name="Line 54"/>
              <p:cNvSpPr>
                <a:spLocks noChangeShapeType="1"/>
              </p:cNvSpPr>
              <p:nvPr/>
            </p:nvSpPr>
            <p:spPr bwMode="auto">
              <a:xfrm flipH="1" flipV="1">
                <a:off x="2835" y="2989"/>
                <a:ext cx="0" cy="33"/>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Text Box 55"/>
              <p:cNvSpPr txBox="1">
                <a:spLocks noChangeArrowheads="1"/>
              </p:cNvSpPr>
              <p:nvPr/>
            </p:nvSpPr>
            <p:spPr bwMode="auto">
              <a:xfrm>
                <a:off x="2381" y="2886"/>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rgbClr val="FF0000"/>
                    </a:solidFill>
                    <a:latin typeface="Times New Roman" pitchFamily="18" charset="0"/>
                  </a:rPr>
                  <a:t>A</a:t>
                </a:r>
              </a:p>
            </p:txBody>
          </p:sp>
        </p:grpSp>
      </p:grpSp>
      <p:grpSp>
        <p:nvGrpSpPr>
          <p:cNvPr id="6" name="Group 56"/>
          <p:cNvGrpSpPr>
            <a:grpSpLocks/>
          </p:cNvGrpSpPr>
          <p:nvPr/>
        </p:nvGrpSpPr>
        <p:grpSpPr bwMode="auto">
          <a:xfrm>
            <a:off x="5184775" y="1939925"/>
            <a:ext cx="1008063" cy="2238375"/>
            <a:chOff x="3538" y="2345"/>
            <a:chExt cx="635" cy="1410"/>
          </a:xfrm>
        </p:grpSpPr>
        <p:sp>
          <p:nvSpPr>
            <p:cNvPr id="46090" name="Freeform 57"/>
            <p:cNvSpPr>
              <a:spLocks/>
            </p:cNvSpPr>
            <p:nvPr/>
          </p:nvSpPr>
          <p:spPr bwMode="auto">
            <a:xfrm>
              <a:off x="3538" y="2345"/>
              <a:ext cx="635" cy="1410"/>
            </a:xfrm>
            <a:custGeom>
              <a:avLst/>
              <a:gdLst>
                <a:gd name="T0" fmla="*/ 176 w 752"/>
                <a:gd name="T1" fmla="*/ 586 h 1410"/>
                <a:gd name="T2" fmla="*/ 61 w 752"/>
                <a:gd name="T3" fmla="*/ 87 h 1410"/>
                <a:gd name="T4" fmla="*/ 194 w 752"/>
                <a:gd name="T5" fmla="*/ 64 h 1410"/>
                <a:gd name="T6" fmla="*/ 540 w 752"/>
                <a:gd name="T7" fmla="*/ 314 h 1410"/>
                <a:gd name="T8" fmla="*/ 616 w 752"/>
                <a:gd name="T9" fmla="*/ 722 h 1410"/>
                <a:gd name="T10" fmla="*/ 425 w 752"/>
                <a:gd name="T11" fmla="*/ 1176 h 1410"/>
                <a:gd name="T12" fmla="*/ 41 w 752"/>
                <a:gd name="T13" fmla="*/ 1357 h 1410"/>
                <a:gd name="T14" fmla="*/ 176 w 752"/>
                <a:gd name="T15" fmla="*/ 858 h 1410"/>
                <a:gd name="T16" fmla="*/ 176 w 752"/>
                <a:gd name="T17" fmla="*/ 586 h 14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2"/>
                <a:gd name="T28" fmla="*/ 0 h 1410"/>
                <a:gd name="T29" fmla="*/ 752 w 752"/>
                <a:gd name="T30" fmla="*/ 1410 h 14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2" h="1410">
                  <a:moveTo>
                    <a:pt x="208" y="586"/>
                  </a:moveTo>
                  <a:cubicBezTo>
                    <a:pt x="185" y="458"/>
                    <a:pt x="68" y="174"/>
                    <a:pt x="72" y="87"/>
                  </a:cubicBezTo>
                  <a:cubicBezTo>
                    <a:pt x="76" y="0"/>
                    <a:pt x="136" y="26"/>
                    <a:pt x="230" y="64"/>
                  </a:cubicBezTo>
                  <a:cubicBezTo>
                    <a:pt x="324" y="102"/>
                    <a:pt x="556" y="204"/>
                    <a:pt x="639" y="314"/>
                  </a:cubicBezTo>
                  <a:cubicBezTo>
                    <a:pt x="722" y="424"/>
                    <a:pt x="752" y="578"/>
                    <a:pt x="729" y="722"/>
                  </a:cubicBezTo>
                  <a:cubicBezTo>
                    <a:pt x="706" y="866"/>
                    <a:pt x="616" y="1070"/>
                    <a:pt x="503" y="1176"/>
                  </a:cubicBezTo>
                  <a:cubicBezTo>
                    <a:pt x="390" y="1282"/>
                    <a:pt x="98" y="1410"/>
                    <a:pt x="49" y="1357"/>
                  </a:cubicBezTo>
                  <a:cubicBezTo>
                    <a:pt x="0" y="1304"/>
                    <a:pt x="182" y="982"/>
                    <a:pt x="208" y="858"/>
                  </a:cubicBezTo>
                  <a:cubicBezTo>
                    <a:pt x="234" y="734"/>
                    <a:pt x="231" y="714"/>
                    <a:pt x="208" y="586"/>
                  </a:cubicBezTo>
                  <a:close/>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6091" name="Line 58"/>
            <p:cNvSpPr>
              <a:spLocks noChangeShapeType="1"/>
            </p:cNvSpPr>
            <p:nvPr/>
          </p:nvSpPr>
          <p:spPr bwMode="auto">
            <a:xfrm flipH="1" flipV="1">
              <a:off x="4150" y="2976"/>
              <a:ext cx="0" cy="33"/>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Text Box 59"/>
            <p:cNvSpPr txBox="1">
              <a:spLocks noChangeArrowheads="1"/>
            </p:cNvSpPr>
            <p:nvPr/>
          </p:nvSpPr>
          <p:spPr bwMode="auto">
            <a:xfrm>
              <a:off x="3833" y="290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solidFill>
                    <a:srgbClr val="FF0000"/>
                  </a:solidFill>
                  <a:latin typeface="Times New Roman" pitchFamily="18" charset="0"/>
                </a:rPr>
                <a:t>B</a:t>
              </a:r>
            </a:p>
          </p:txBody>
        </p:sp>
      </p:grpSp>
      <p:sp>
        <p:nvSpPr>
          <p:cNvPr id="122940" name="Text Box 60"/>
          <p:cNvSpPr txBox="1">
            <a:spLocks noChangeArrowheads="1"/>
          </p:cNvSpPr>
          <p:nvPr/>
        </p:nvSpPr>
        <p:spPr bwMode="auto">
          <a:xfrm>
            <a:off x="385763" y="300038"/>
            <a:ext cx="83264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lnSpc>
                <a:spcPct val="130000"/>
              </a:lnSpc>
              <a:spcBef>
                <a:spcPct val="50000"/>
              </a:spcBef>
            </a:pP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的实质：反映了集总参数电路遵从能量守恒定律，或者说，它反映了保守场中做功与路径无关的物理本质。</a:t>
            </a:r>
          </a:p>
        </p:txBody>
      </p:sp>
      <p:sp>
        <p:nvSpPr>
          <p:cNvPr id="122941" name="Text Box 61"/>
          <p:cNvSpPr txBox="1">
            <a:spLocks noChangeArrowheads="1"/>
          </p:cNvSpPr>
          <p:nvPr/>
        </p:nvSpPr>
        <p:spPr bwMode="auto">
          <a:xfrm>
            <a:off x="1116013" y="4878388"/>
            <a:ext cx="75961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lnSpc>
                <a:spcPct val="130000"/>
              </a:lnSpc>
              <a:spcBef>
                <a:spcPct val="50000"/>
              </a:spcBef>
            </a:pP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对于任意虚拟回路也成立。例如对回路</a:t>
            </a:r>
            <a:r>
              <a:rPr lang="en-US" altLang="zh-CN" b="1">
                <a:solidFill>
                  <a:schemeClr val="tx1"/>
                </a:solidFill>
                <a:latin typeface="Times New Roman" pitchFamily="18" charset="0"/>
                <a:ea typeface="楷体_GB2312" pitchFamily="49" charset="-122"/>
              </a:rPr>
              <a:t>B</a:t>
            </a:r>
            <a:r>
              <a:rPr lang="zh-CN" altLang="en-US" b="1">
                <a:solidFill>
                  <a:schemeClr val="tx1"/>
                </a:solidFill>
                <a:latin typeface="Times New Roman" pitchFamily="18" charset="0"/>
                <a:ea typeface="楷体_GB2312" pitchFamily="49" charset="-122"/>
              </a:rPr>
              <a:t>：</a:t>
            </a:r>
          </a:p>
        </p:txBody>
      </p:sp>
      <p:sp>
        <p:nvSpPr>
          <p:cNvPr id="122943" name="Text Box 63"/>
          <p:cNvSpPr txBox="1">
            <a:spLocks noChangeArrowheads="1"/>
          </p:cNvSpPr>
          <p:nvPr/>
        </p:nvSpPr>
        <p:spPr bwMode="auto">
          <a:xfrm>
            <a:off x="1079500" y="5913438"/>
            <a:ext cx="752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chemeClr val="tx1"/>
                </a:solidFill>
                <a:latin typeface="Times New Roman" pitchFamily="18" charset="0"/>
                <a:ea typeface="楷体_GB2312" pitchFamily="49" charset="-122"/>
              </a:rPr>
              <a:t>式中</a:t>
            </a:r>
            <a:r>
              <a:rPr lang="en-US" altLang="zh-CN" b="1" i="1">
                <a:solidFill>
                  <a:schemeClr val="tx1"/>
                </a:solidFill>
                <a:latin typeface="Times New Roman" pitchFamily="18" charset="0"/>
                <a:ea typeface="楷体_GB2312" pitchFamily="49" charset="-122"/>
              </a:rPr>
              <a:t>u</a:t>
            </a:r>
            <a:r>
              <a:rPr lang="en-US" altLang="zh-CN" b="1" i="1" baseline="-25000">
                <a:solidFill>
                  <a:schemeClr val="tx1"/>
                </a:solidFill>
                <a:latin typeface="Times New Roman" pitchFamily="18" charset="0"/>
                <a:ea typeface="楷体_GB2312" pitchFamily="49" charset="-122"/>
              </a:rPr>
              <a:t>x</a:t>
            </a:r>
            <a:r>
              <a:rPr lang="en-US" altLang="zh-CN"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t</a:t>
            </a:r>
            <a:r>
              <a:rPr lang="en-US" altLang="zh-CN" b="1">
                <a:solidFill>
                  <a:schemeClr val="tx1"/>
                </a:solidFill>
                <a:latin typeface="Times New Roman" pitchFamily="18" charset="0"/>
                <a:ea typeface="楷体_GB2312" pitchFamily="49" charset="-122"/>
              </a:rPr>
              <a:t>)</a:t>
            </a:r>
            <a:r>
              <a:rPr lang="zh-CN" altLang="en-US" b="1">
                <a:solidFill>
                  <a:schemeClr val="tx1"/>
                </a:solidFill>
                <a:latin typeface="Times New Roman" pitchFamily="18" charset="0"/>
                <a:ea typeface="楷体_GB2312" pitchFamily="49" charset="-122"/>
              </a:rPr>
              <a:t>为假想元件上的电压，得： </a:t>
            </a:r>
          </a:p>
        </p:txBody>
      </p:sp>
      <p:sp>
        <p:nvSpPr>
          <p:cNvPr id="122945" name="Text Box 65"/>
          <p:cNvSpPr txBox="1">
            <a:spLocks noChangeArrowheads="1"/>
          </p:cNvSpPr>
          <p:nvPr/>
        </p:nvSpPr>
        <p:spPr bwMode="auto">
          <a:xfrm>
            <a:off x="3168650" y="5337175"/>
            <a:ext cx="4573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(t) - </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(t)</a:t>
            </a:r>
            <a:r>
              <a:rPr lang="en-US" altLang="zh-CN" sz="2800">
                <a:latin typeface="Times New Roman" pitchFamily="18" charset="0"/>
                <a:ea typeface="楷体_GB2312" pitchFamily="49" charset="-122"/>
              </a:rPr>
              <a:t> </a:t>
            </a:r>
            <a:r>
              <a:rPr lang="en-US" altLang="zh-CN" sz="2800" b="1">
                <a:solidFill>
                  <a:schemeClr val="tx1"/>
                </a:solidFill>
                <a:latin typeface="Times New Roman" pitchFamily="18" charset="0"/>
                <a:ea typeface="楷体_GB2312" pitchFamily="49" charset="-122"/>
              </a:rPr>
              <a:t>+ </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x</a:t>
            </a:r>
            <a:r>
              <a:rPr lang="en-US" altLang="zh-CN" sz="2800" b="1">
                <a:solidFill>
                  <a:schemeClr val="tx1"/>
                </a:solidFill>
                <a:latin typeface="Times New Roman" pitchFamily="18" charset="0"/>
                <a:ea typeface="楷体_GB2312" pitchFamily="49" charset="-122"/>
              </a:rPr>
              <a:t>(t)</a:t>
            </a:r>
            <a:r>
              <a:rPr lang="en-US" altLang="zh-CN" sz="2800">
                <a:latin typeface="Times New Roman" pitchFamily="18" charset="0"/>
                <a:ea typeface="楷体_GB2312" pitchFamily="49" charset="-122"/>
              </a:rPr>
              <a:t> </a:t>
            </a:r>
            <a:r>
              <a:rPr lang="en-US" altLang="zh-CN" sz="2800" b="1">
                <a:solidFill>
                  <a:schemeClr val="tx1"/>
                </a:solidFill>
                <a:latin typeface="Times New Roman" pitchFamily="18" charset="0"/>
                <a:ea typeface="楷体_GB2312" pitchFamily="49" charset="-122"/>
              </a:rPr>
              <a:t>=0</a:t>
            </a:r>
          </a:p>
        </p:txBody>
      </p:sp>
      <p:sp>
        <p:nvSpPr>
          <p:cNvPr id="122946" name="Text Box 66"/>
          <p:cNvSpPr txBox="1">
            <a:spLocks noChangeArrowheads="1"/>
          </p:cNvSpPr>
          <p:nvPr/>
        </p:nvSpPr>
        <p:spPr bwMode="auto">
          <a:xfrm>
            <a:off x="3384550" y="6273800"/>
            <a:ext cx="4573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x</a:t>
            </a:r>
            <a:r>
              <a:rPr lang="en-US" altLang="zh-CN" sz="2800" b="1">
                <a:solidFill>
                  <a:schemeClr val="tx1"/>
                </a:solidFill>
                <a:latin typeface="Times New Roman" pitchFamily="18" charset="0"/>
                <a:ea typeface="楷体_GB2312" pitchFamily="49" charset="-122"/>
              </a:rPr>
              <a:t>(t)</a:t>
            </a:r>
            <a:r>
              <a:rPr lang="en-US" altLang="zh-CN" sz="2800">
                <a:latin typeface="Times New Roman" pitchFamily="18" charset="0"/>
                <a:ea typeface="楷体_GB2312" pitchFamily="49" charset="-122"/>
              </a:rPr>
              <a:t> </a:t>
            </a:r>
            <a:r>
              <a:rPr lang="en-US" altLang="zh-CN" sz="2800" b="1">
                <a:solidFill>
                  <a:schemeClr val="tx1"/>
                </a:solidFill>
                <a:latin typeface="Times New Roman" pitchFamily="18" charset="0"/>
                <a:ea typeface="楷体_GB2312" pitchFamily="49" charset="-122"/>
              </a:rPr>
              <a:t>= </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40"/>
                                        </p:tgtEl>
                                        <p:attrNameLst>
                                          <p:attrName>style.visibility</p:attrName>
                                        </p:attrNameLst>
                                      </p:cBhvr>
                                      <p:to>
                                        <p:strVal val="visible"/>
                                      </p:to>
                                    </p:set>
                                    <p:animEffect transition="in" filter="dissolve">
                                      <p:cBhvr>
                                        <p:cTn id="7" dur="500"/>
                                        <p:tgtEl>
                                          <p:spTgt spid="12294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2941"/>
                                        </p:tgtEl>
                                        <p:attrNameLst>
                                          <p:attrName>style.visibility</p:attrName>
                                        </p:attrNameLst>
                                      </p:cBhvr>
                                      <p:to>
                                        <p:strVal val="visible"/>
                                      </p:to>
                                    </p:set>
                                    <p:animEffect transition="in" filter="dissolve">
                                      <p:cBhvr>
                                        <p:cTn id="16" dur="500"/>
                                        <p:tgtEl>
                                          <p:spTgt spid="1229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2945"/>
                                        </p:tgtEl>
                                        <p:attrNameLst>
                                          <p:attrName>style.visibility</p:attrName>
                                        </p:attrNameLst>
                                      </p:cBhvr>
                                      <p:to>
                                        <p:strVal val="visible"/>
                                      </p:to>
                                    </p:set>
                                    <p:animEffect transition="in" filter="dissolve">
                                      <p:cBhvr>
                                        <p:cTn id="30" dur="500"/>
                                        <p:tgtEl>
                                          <p:spTgt spid="1229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22943"/>
                                        </p:tgtEl>
                                        <p:attrNameLst>
                                          <p:attrName>style.visibility</p:attrName>
                                        </p:attrNameLst>
                                      </p:cBhvr>
                                      <p:to>
                                        <p:strVal val="visible"/>
                                      </p:to>
                                    </p:set>
                                    <p:animEffect transition="in" filter="dissolve">
                                      <p:cBhvr>
                                        <p:cTn id="35" dur="500"/>
                                        <p:tgtEl>
                                          <p:spTgt spid="1229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2946"/>
                                        </p:tgtEl>
                                        <p:attrNameLst>
                                          <p:attrName>style.visibility</p:attrName>
                                        </p:attrNameLst>
                                      </p:cBhvr>
                                      <p:to>
                                        <p:strVal val="visible"/>
                                      </p:to>
                                    </p:set>
                                    <p:animEffect transition="in" filter="dissolve">
                                      <p:cBhvr>
                                        <p:cTn id="40" dur="500"/>
                                        <p:tgtEl>
                                          <p:spTgt spid="12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0" grpId="0"/>
      <p:bldP spid="122941" grpId="0"/>
      <p:bldP spid="122943" grpId="0"/>
      <p:bldP spid="122945" grpId="0"/>
      <p:bldP spid="1229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468313" y="119697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sym typeface="Symbol" pitchFamily="18" charset="2"/>
              </a:rPr>
              <a:t>假定电路元件的参考方向，对回路任意选定一个绕行方向。</a:t>
            </a:r>
          </a:p>
        </p:txBody>
      </p:sp>
      <p:sp>
        <p:nvSpPr>
          <p:cNvPr id="121860" name="Text Box 4"/>
          <p:cNvSpPr txBox="1">
            <a:spLocks noChangeArrowheads="1"/>
          </p:cNvSpPr>
          <p:nvPr/>
        </p:nvSpPr>
        <p:spPr bwMode="auto">
          <a:xfrm>
            <a:off x="4251325" y="4724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a:solidFill>
                  <a:schemeClr val="tx2"/>
                </a:solidFill>
                <a:latin typeface="Times New Roman" pitchFamily="18" charset="0"/>
                <a:ea typeface="楷体_GB2312" pitchFamily="49" charset="-122"/>
                <a:sym typeface="Symbol" pitchFamily="18" charset="2"/>
              </a:rPr>
              <a:t>–</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–U</a:t>
            </a:r>
            <a:r>
              <a:rPr lang="en-US" altLang="zh-CN" b="1" baseline="-25000">
                <a:solidFill>
                  <a:schemeClr val="tx2"/>
                </a:solidFill>
                <a:latin typeface="Times New Roman" pitchFamily="18" charset="0"/>
                <a:ea typeface="楷体_GB2312" pitchFamily="49" charset="-122"/>
                <a:sym typeface="Symbol" pitchFamily="18" charset="2"/>
              </a:rPr>
              <a:t>S1</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4</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4</a:t>
            </a:r>
            <a:r>
              <a:rPr lang="en-US" altLang="zh-CN" b="1" i="1">
                <a:solidFill>
                  <a:schemeClr val="tx2"/>
                </a:solidFill>
                <a:latin typeface="Times New Roman" pitchFamily="18" charset="0"/>
                <a:ea typeface="楷体_GB2312" pitchFamily="49" charset="-122"/>
                <a:sym typeface="Symbol" pitchFamily="18" charset="2"/>
              </a:rPr>
              <a:t>+U</a:t>
            </a:r>
            <a:r>
              <a:rPr lang="en-US" altLang="zh-CN" b="1" baseline="-25000">
                <a:solidFill>
                  <a:schemeClr val="tx2"/>
                </a:solidFill>
                <a:latin typeface="Times New Roman" pitchFamily="18" charset="0"/>
                <a:ea typeface="楷体_GB2312" pitchFamily="49" charset="-122"/>
                <a:sym typeface="Symbol" pitchFamily="18" charset="2"/>
              </a:rPr>
              <a:t>S4</a:t>
            </a:r>
            <a:r>
              <a:rPr lang="en-US" altLang="zh-CN" b="1" i="1">
                <a:solidFill>
                  <a:schemeClr val="tx2"/>
                </a:solidFill>
                <a:latin typeface="Times New Roman" pitchFamily="18" charset="0"/>
                <a:ea typeface="楷体_GB2312" pitchFamily="49" charset="-122"/>
                <a:sym typeface="Symbol" pitchFamily="18" charset="2"/>
              </a:rPr>
              <a:t>=0</a:t>
            </a:r>
          </a:p>
        </p:txBody>
      </p:sp>
      <p:graphicFrame>
        <p:nvGraphicFramePr>
          <p:cNvPr id="121862" name="Object 6"/>
          <p:cNvGraphicFramePr>
            <a:graphicFrameLocks noChangeAspect="1"/>
          </p:cNvGraphicFramePr>
          <p:nvPr/>
        </p:nvGraphicFramePr>
        <p:xfrm>
          <a:off x="7056438" y="1773238"/>
          <a:ext cx="1390650" cy="538162"/>
        </p:xfrm>
        <a:graphic>
          <a:graphicData uri="http://schemas.openxmlformats.org/presentationml/2006/ole">
            <mc:AlternateContent xmlns:mc="http://schemas.openxmlformats.org/markup-compatibility/2006">
              <mc:Choice xmlns:v="urn:schemas-microsoft-com:vml" Requires="v">
                <p:oleObj spid="_x0000_s47182" name="公式" r:id="rId3" imgW="520474" imgH="203112" progId="Equation.3">
                  <p:embed/>
                </p:oleObj>
              </mc:Choice>
              <mc:Fallback>
                <p:oleObj name="公式" r:id="rId3" imgW="520474"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6438" y="1773238"/>
                        <a:ext cx="1390650" cy="538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3" name="Rectangle 7"/>
          <p:cNvSpPr>
            <a:spLocks noChangeArrowheads="1"/>
          </p:cNvSpPr>
          <p:nvPr/>
        </p:nvSpPr>
        <p:spPr bwMode="auto">
          <a:xfrm>
            <a:off x="4464050" y="1881188"/>
            <a:ext cx="243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b="1">
                <a:solidFill>
                  <a:schemeClr val="tx2"/>
                </a:solidFill>
                <a:latin typeface="Times New Roman" pitchFamily="18" charset="0"/>
                <a:ea typeface="楷体_GB2312" pitchFamily="49" charset="-122"/>
                <a:sym typeface="Symbol" pitchFamily="18" charset="2"/>
              </a:rPr>
              <a:t>顺时针方向绕行</a:t>
            </a:r>
            <a:r>
              <a:rPr lang="en-US" altLang="zh-CN" b="1">
                <a:solidFill>
                  <a:schemeClr val="tx2"/>
                </a:solidFill>
                <a:latin typeface="Times New Roman" pitchFamily="18" charset="0"/>
                <a:ea typeface="楷体_GB2312" pitchFamily="49" charset="-122"/>
                <a:sym typeface="Symbol" pitchFamily="18" charset="2"/>
              </a:rPr>
              <a:t>:</a:t>
            </a:r>
          </a:p>
        </p:txBody>
      </p:sp>
      <p:sp>
        <p:nvSpPr>
          <p:cNvPr id="121864" name="Text Box 8"/>
          <p:cNvSpPr txBox="1">
            <a:spLocks noChangeArrowheads="1"/>
          </p:cNvSpPr>
          <p:nvPr/>
        </p:nvSpPr>
        <p:spPr bwMode="auto">
          <a:xfrm>
            <a:off x="468313" y="595313"/>
            <a:ext cx="79930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666750" indent="-6667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20000"/>
              </a:lnSpc>
              <a:spcBef>
                <a:spcPct val="50000"/>
              </a:spcBef>
            </a:pPr>
            <a:r>
              <a:rPr lang="zh-CN" altLang="en-US" b="1">
                <a:solidFill>
                  <a:schemeClr val="tx2"/>
                </a:solidFill>
                <a:latin typeface="Times New Roman" pitchFamily="18" charset="0"/>
                <a:ea typeface="楷体_GB2312" pitchFamily="49" charset="-122"/>
                <a:sym typeface="Symbol" pitchFamily="18" charset="2"/>
              </a:rPr>
              <a:t>具体</a:t>
            </a:r>
            <a:r>
              <a:rPr lang="zh-CN" altLang="zh-CN" b="1">
                <a:solidFill>
                  <a:schemeClr val="tx2"/>
                </a:solidFill>
                <a:latin typeface="Times New Roman" pitchFamily="18" charset="0"/>
                <a:ea typeface="楷体_GB2312" pitchFamily="49" charset="-122"/>
                <a:sym typeface="Symbol" pitchFamily="18" charset="2"/>
              </a:rPr>
              <a:t>电路</a:t>
            </a:r>
            <a:r>
              <a:rPr lang="en-US" altLang="zh-CN" b="1">
                <a:solidFill>
                  <a:schemeClr val="tx2"/>
                </a:solidFill>
                <a:latin typeface="Times New Roman" pitchFamily="18" charset="0"/>
                <a:ea typeface="楷体_GB2312" pitchFamily="49" charset="-122"/>
                <a:sym typeface="Symbol" pitchFamily="18" charset="2"/>
              </a:rPr>
              <a:t>KVL</a:t>
            </a:r>
            <a:r>
              <a:rPr lang="zh-CN" altLang="en-US" b="1">
                <a:solidFill>
                  <a:schemeClr val="tx2"/>
                </a:solidFill>
                <a:latin typeface="Times New Roman" pitchFamily="18" charset="0"/>
                <a:ea typeface="楷体_GB2312" pitchFamily="49" charset="-122"/>
                <a:sym typeface="Symbol" pitchFamily="18" charset="2"/>
              </a:rPr>
              <a:t>方程的列写</a:t>
            </a:r>
          </a:p>
        </p:txBody>
      </p:sp>
      <p:sp>
        <p:nvSpPr>
          <p:cNvPr id="121865" name="Text Box 9"/>
          <p:cNvSpPr txBox="1">
            <a:spLocks noChangeArrowheads="1"/>
          </p:cNvSpPr>
          <p:nvPr/>
        </p:nvSpPr>
        <p:spPr bwMode="auto">
          <a:xfrm>
            <a:off x="4930775" y="41227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sym typeface="Symbol" pitchFamily="18" charset="2"/>
              </a:rPr>
              <a:t>电阻压降</a:t>
            </a:r>
          </a:p>
        </p:txBody>
      </p:sp>
      <p:sp>
        <p:nvSpPr>
          <p:cNvPr id="121866" name="Text Box 10"/>
          <p:cNvSpPr txBox="1">
            <a:spLocks noChangeArrowheads="1"/>
          </p:cNvSpPr>
          <p:nvPr/>
        </p:nvSpPr>
        <p:spPr bwMode="auto">
          <a:xfrm>
            <a:off x="6372225" y="412432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zh-CN" altLang="en-US" b="1">
                <a:solidFill>
                  <a:schemeClr val="tx2"/>
                </a:solidFill>
                <a:latin typeface="Times New Roman" pitchFamily="18" charset="0"/>
                <a:ea typeface="楷体_GB2312" pitchFamily="49" charset="-122"/>
                <a:sym typeface="Symbol" pitchFamily="18" charset="2"/>
              </a:rPr>
              <a:t>电源压升</a:t>
            </a:r>
          </a:p>
        </p:txBody>
      </p:sp>
      <p:graphicFrame>
        <p:nvGraphicFramePr>
          <p:cNvPr id="121867" name="Object 11"/>
          <p:cNvGraphicFramePr>
            <a:graphicFrameLocks noChangeAspect="1"/>
          </p:cNvGraphicFramePr>
          <p:nvPr/>
        </p:nvGraphicFramePr>
        <p:xfrm>
          <a:off x="4664075" y="3540125"/>
          <a:ext cx="2876550" cy="560388"/>
        </p:xfrm>
        <a:graphic>
          <a:graphicData uri="http://schemas.openxmlformats.org/presentationml/2006/ole">
            <mc:AlternateContent xmlns:mc="http://schemas.openxmlformats.org/markup-compatibility/2006">
              <mc:Choice xmlns:v="urn:schemas-microsoft-com:vml" Requires="v">
                <p:oleObj spid="_x0000_s47183" name="公式" r:id="rId5" imgW="1295400" imgH="254000" progId="Equation.3">
                  <p:embed/>
                </p:oleObj>
              </mc:Choice>
              <mc:Fallback>
                <p:oleObj name="公式" r:id="rId5" imgW="1295400" imgH="2540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075" y="3540125"/>
                        <a:ext cx="28765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2"/>
          <p:cNvGrpSpPr>
            <a:grpSpLocks/>
          </p:cNvGrpSpPr>
          <p:nvPr/>
        </p:nvGrpSpPr>
        <p:grpSpPr bwMode="auto">
          <a:xfrm>
            <a:off x="2613025" y="3121025"/>
            <a:ext cx="493713" cy="819150"/>
            <a:chOff x="1673" y="401"/>
            <a:chExt cx="311" cy="516"/>
          </a:xfrm>
        </p:grpSpPr>
        <p:sp>
          <p:nvSpPr>
            <p:cNvPr id="47174" name="Line 13"/>
            <p:cNvSpPr>
              <a:spLocks noChangeShapeType="1"/>
            </p:cNvSpPr>
            <p:nvPr/>
          </p:nvSpPr>
          <p:spPr bwMode="auto">
            <a:xfrm>
              <a:off x="1764" y="917"/>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5" name="Line 14"/>
            <p:cNvSpPr>
              <a:spLocks noChangeShapeType="1"/>
            </p:cNvSpPr>
            <p:nvPr/>
          </p:nvSpPr>
          <p:spPr bwMode="auto">
            <a:xfrm>
              <a:off x="1764" y="485"/>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6" name="Line 15"/>
            <p:cNvSpPr>
              <a:spLocks noChangeShapeType="1"/>
            </p:cNvSpPr>
            <p:nvPr/>
          </p:nvSpPr>
          <p:spPr bwMode="auto">
            <a:xfrm rot="-5400000">
              <a:off x="1764" y="485"/>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7" name="Text Box 16"/>
            <p:cNvSpPr txBox="1">
              <a:spLocks noChangeArrowheads="1"/>
            </p:cNvSpPr>
            <p:nvPr/>
          </p:nvSpPr>
          <p:spPr bwMode="auto">
            <a:xfrm>
              <a:off x="1673" y="593"/>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FF0000"/>
                  </a:solidFill>
                  <a:latin typeface="Times New Roman" pitchFamily="18" charset="0"/>
                  <a:ea typeface="楷体_GB2312" pitchFamily="49" charset="-122"/>
                  <a:sym typeface="Symbol" pitchFamily="18" charset="2"/>
                </a:rPr>
                <a:t>U</a:t>
              </a:r>
              <a:r>
                <a:rPr lang="en-US" altLang="zh-CN" sz="1400" b="1">
                  <a:solidFill>
                    <a:srgbClr val="FF0000"/>
                  </a:solidFill>
                  <a:latin typeface="Times New Roman" pitchFamily="18" charset="0"/>
                  <a:ea typeface="楷体_GB2312" pitchFamily="49" charset="-122"/>
                  <a:sym typeface="Symbol" pitchFamily="18" charset="2"/>
                </a:rPr>
                <a:t>3</a:t>
              </a:r>
              <a:endParaRPr lang="en-US" altLang="zh-CN" b="1" i="1">
                <a:solidFill>
                  <a:srgbClr val="FF0000"/>
                </a:solidFill>
                <a:latin typeface="Times New Roman" pitchFamily="18" charset="0"/>
                <a:ea typeface="楷体_GB2312" pitchFamily="49" charset="-122"/>
                <a:sym typeface="Symbol" pitchFamily="18" charset="2"/>
              </a:endParaRPr>
            </a:p>
          </p:txBody>
        </p:sp>
      </p:grpSp>
      <p:grpSp>
        <p:nvGrpSpPr>
          <p:cNvPr id="3" name="Group 17"/>
          <p:cNvGrpSpPr>
            <a:grpSpLocks/>
          </p:cNvGrpSpPr>
          <p:nvPr/>
        </p:nvGrpSpPr>
        <p:grpSpPr bwMode="auto">
          <a:xfrm>
            <a:off x="1298575" y="3330575"/>
            <a:ext cx="493713" cy="819150"/>
            <a:chOff x="1673" y="401"/>
            <a:chExt cx="311" cy="516"/>
          </a:xfrm>
        </p:grpSpPr>
        <p:sp>
          <p:nvSpPr>
            <p:cNvPr id="47170" name="Line 18"/>
            <p:cNvSpPr>
              <a:spLocks noChangeShapeType="1"/>
            </p:cNvSpPr>
            <p:nvPr/>
          </p:nvSpPr>
          <p:spPr bwMode="auto">
            <a:xfrm>
              <a:off x="1764" y="917"/>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1" name="Line 19"/>
            <p:cNvSpPr>
              <a:spLocks noChangeShapeType="1"/>
            </p:cNvSpPr>
            <p:nvPr/>
          </p:nvSpPr>
          <p:spPr bwMode="auto">
            <a:xfrm>
              <a:off x="1764" y="485"/>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2" name="Line 20"/>
            <p:cNvSpPr>
              <a:spLocks noChangeShapeType="1"/>
            </p:cNvSpPr>
            <p:nvPr/>
          </p:nvSpPr>
          <p:spPr bwMode="auto">
            <a:xfrm rot="-5400000">
              <a:off x="1764" y="485"/>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3" name="Text Box 21"/>
            <p:cNvSpPr txBox="1">
              <a:spLocks noChangeArrowheads="1"/>
            </p:cNvSpPr>
            <p:nvPr/>
          </p:nvSpPr>
          <p:spPr bwMode="auto">
            <a:xfrm>
              <a:off x="1673" y="593"/>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FF0000"/>
                  </a:solidFill>
                  <a:latin typeface="Times New Roman" pitchFamily="18" charset="0"/>
                  <a:ea typeface="楷体_GB2312" pitchFamily="49" charset="-122"/>
                  <a:sym typeface="Symbol" pitchFamily="18" charset="2"/>
                </a:rPr>
                <a:t>U</a:t>
              </a:r>
              <a:r>
                <a:rPr lang="en-US" altLang="zh-CN" sz="1400" b="1">
                  <a:solidFill>
                    <a:srgbClr val="FF0000"/>
                  </a:solidFill>
                  <a:latin typeface="Times New Roman" pitchFamily="18" charset="0"/>
                  <a:ea typeface="楷体_GB2312" pitchFamily="49" charset="-122"/>
                  <a:sym typeface="Symbol" pitchFamily="18" charset="2"/>
                </a:rPr>
                <a:t>1</a:t>
              </a:r>
              <a:endParaRPr lang="en-US" altLang="zh-CN" b="1" i="1">
                <a:solidFill>
                  <a:srgbClr val="FF0000"/>
                </a:solidFill>
                <a:latin typeface="Times New Roman" pitchFamily="18" charset="0"/>
                <a:ea typeface="楷体_GB2312" pitchFamily="49" charset="-122"/>
                <a:sym typeface="Symbol" pitchFamily="18" charset="2"/>
              </a:endParaRPr>
            </a:p>
          </p:txBody>
        </p:sp>
      </p:grpSp>
      <p:grpSp>
        <p:nvGrpSpPr>
          <p:cNvPr id="4" name="Group 22"/>
          <p:cNvGrpSpPr>
            <a:grpSpLocks/>
          </p:cNvGrpSpPr>
          <p:nvPr/>
        </p:nvGrpSpPr>
        <p:grpSpPr bwMode="auto">
          <a:xfrm>
            <a:off x="1666875" y="2524125"/>
            <a:ext cx="1058863" cy="457200"/>
            <a:chOff x="3291" y="1678"/>
            <a:chExt cx="667" cy="288"/>
          </a:xfrm>
        </p:grpSpPr>
        <p:sp>
          <p:nvSpPr>
            <p:cNvPr id="47165" name="Line 23"/>
            <p:cNvSpPr>
              <a:spLocks noChangeShapeType="1"/>
            </p:cNvSpPr>
            <p:nvPr/>
          </p:nvSpPr>
          <p:spPr bwMode="auto">
            <a:xfrm>
              <a:off x="3790" y="1824"/>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66" name="Group 24"/>
            <p:cNvGrpSpPr>
              <a:grpSpLocks/>
            </p:cNvGrpSpPr>
            <p:nvPr/>
          </p:nvGrpSpPr>
          <p:grpSpPr bwMode="auto">
            <a:xfrm>
              <a:off x="3291" y="1728"/>
              <a:ext cx="168" cy="168"/>
              <a:chOff x="3303" y="1716"/>
              <a:chExt cx="168" cy="168"/>
            </a:xfrm>
          </p:grpSpPr>
          <p:sp>
            <p:nvSpPr>
              <p:cNvPr id="47168" name="Line 25"/>
              <p:cNvSpPr>
                <a:spLocks noChangeShapeType="1"/>
              </p:cNvSpPr>
              <p:nvPr/>
            </p:nvSpPr>
            <p:spPr bwMode="auto">
              <a:xfrm>
                <a:off x="3303" y="181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9" name="Line 26"/>
              <p:cNvSpPr>
                <a:spLocks noChangeShapeType="1"/>
              </p:cNvSpPr>
              <p:nvPr/>
            </p:nvSpPr>
            <p:spPr bwMode="auto">
              <a:xfrm rot="-5400000">
                <a:off x="3303" y="1800"/>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67" name="Text Box 27"/>
            <p:cNvSpPr txBox="1">
              <a:spLocks noChangeArrowheads="1"/>
            </p:cNvSpPr>
            <p:nvPr/>
          </p:nvSpPr>
          <p:spPr bwMode="auto">
            <a:xfrm>
              <a:off x="3459" y="1678"/>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FF0000"/>
                  </a:solidFill>
                  <a:latin typeface="Times New Roman" pitchFamily="18" charset="0"/>
                  <a:ea typeface="楷体_GB2312" pitchFamily="49" charset="-122"/>
                  <a:sym typeface="Symbol" pitchFamily="18" charset="2"/>
                </a:rPr>
                <a:t>U</a:t>
              </a:r>
              <a:r>
                <a:rPr lang="en-US" altLang="zh-CN" sz="1400" b="1">
                  <a:solidFill>
                    <a:srgbClr val="FF0000"/>
                  </a:solidFill>
                  <a:latin typeface="Times New Roman" pitchFamily="18" charset="0"/>
                  <a:ea typeface="楷体_GB2312" pitchFamily="49" charset="-122"/>
                  <a:sym typeface="Symbol" pitchFamily="18" charset="2"/>
                </a:rPr>
                <a:t>2</a:t>
              </a:r>
              <a:endParaRPr lang="en-US" altLang="zh-CN" b="1" i="1">
                <a:solidFill>
                  <a:srgbClr val="FF0000"/>
                </a:solidFill>
                <a:latin typeface="Times New Roman" pitchFamily="18" charset="0"/>
                <a:ea typeface="楷体_GB2312" pitchFamily="49" charset="-122"/>
                <a:sym typeface="Symbol" pitchFamily="18" charset="2"/>
              </a:endParaRPr>
            </a:p>
          </p:txBody>
        </p:sp>
      </p:grpSp>
      <p:grpSp>
        <p:nvGrpSpPr>
          <p:cNvPr id="6" name="Group 28"/>
          <p:cNvGrpSpPr>
            <a:grpSpLocks/>
          </p:cNvGrpSpPr>
          <p:nvPr/>
        </p:nvGrpSpPr>
        <p:grpSpPr bwMode="auto">
          <a:xfrm>
            <a:off x="2276475" y="4054475"/>
            <a:ext cx="925513" cy="457200"/>
            <a:chOff x="1408" y="3696"/>
            <a:chExt cx="583" cy="288"/>
          </a:xfrm>
        </p:grpSpPr>
        <p:grpSp>
          <p:nvGrpSpPr>
            <p:cNvPr id="47160" name="Group 29"/>
            <p:cNvGrpSpPr>
              <a:grpSpLocks/>
            </p:cNvGrpSpPr>
            <p:nvPr/>
          </p:nvGrpSpPr>
          <p:grpSpPr bwMode="auto">
            <a:xfrm>
              <a:off x="1823" y="3760"/>
              <a:ext cx="168" cy="168"/>
              <a:chOff x="3303" y="1716"/>
              <a:chExt cx="168" cy="168"/>
            </a:xfrm>
          </p:grpSpPr>
          <p:sp>
            <p:nvSpPr>
              <p:cNvPr id="47163" name="Line 30"/>
              <p:cNvSpPr>
                <a:spLocks noChangeShapeType="1"/>
              </p:cNvSpPr>
              <p:nvPr/>
            </p:nvSpPr>
            <p:spPr bwMode="auto">
              <a:xfrm>
                <a:off x="3303" y="1812"/>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4" name="Line 31"/>
              <p:cNvSpPr>
                <a:spLocks noChangeShapeType="1"/>
              </p:cNvSpPr>
              <p:nvPr/>
            </p:nvSpPr>
            <p:spPr bwMode="auto">
              <a:xfrm rot="-5400000">
                <a:off x="3303" y="1800"/>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61" name="Text Box 32"/>
            <p:cNvSpPr txBox="1">
              <a:spLocks noChangeArrowheads="1"/>
            </p:cNvSpPr>
            <p:nvPr/>
          </p:nvSpPr>
          <p:spPr bwMode="auto">
            <a:xfrm>
              <a:off x="1536" y="3696"/>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r>
                <a:rPr lang="en-US" altLang="zh-CN" b="1" i="1">
                  <a:solidFill>
                    <a:srgbClr val="FF0000"/>
                  </a:solidFill>
                  <a:latin typeface="Times New Roman" pitchFamily="18" charset="0"/>
                  <a:ea typeface="楷体_GB2312" pitchFamily="49" charset="-122"/>
                  <a:sym typeface="Symbol" pitchFamily="18" charset="2"/>
                </a:rPr>
                <a:t>U</a:t>
              </a:r>
              <a:r>
                <a:rPr lang="en-US" altLang="zh-CN" sz="1400" b="1">
                  <a:solidFill>
                    <a:srgbClr val="FF0000"/>
                  </a:solidFill>
                  <a:latin typeface="Times New Roman" pitchFamily="18" charset="0"/>
                  <a:ea typeface="楷体_GB2312" pitchFamily="49" charset="-122"/>
                  <a:sym typeface="Symbol" pitchFamily="18" charset="2"/>
                </a:rPr>
                <a:t>4</a:t>
              </a:r>
              <a:endParaRPr lang="en-US" altLang="zh-CN" b="1" i="1">
                <a:solidFill>
                  <a:srgbClr val="FF0000"/>
                </a:solidFill>
                <a:latin typeface="Times New Roman" pitchFamily="18" charset="0"/>
                <a:ea typeface="楷体_GB2312" pitchFamily="49" charset="-122"/>
                <a:sym typeface="Symbol" pitchFamily="18" charset="2"/>
              </a:endParaRPr>
            </a:p>
          </p:txBody>
        </p:sp>
        <p:sp>
          <p:nvSpPr>
            <p:cNvPr id="47162" name="Line 33"/>
            <p:cNvSpPr>
              <a:spLocks noChangeShapeType="1"/>
            </p:cNvSpPr>
            <p:nvPr/>
          </p:nvSpPr>
          <p:spPr bwMode="auto">
            <a:xfrm>
              <a:off x="1408" y="3856"/>
              <a:ext cx="16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1890" name="Text Box 34"/>
          <p:cNvSpPr txBox="1">
            <a:spLocks noChangeArrowheads="1"/>
          </p:cNvSpPr>
          <p:nvPr/>
        </p:nvSpPr>
        <p:spPr bwMode="auto">
          <a:xfrm>
            <a:off x="4640263" y="2527300"/>
            <a:ext cx="345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1</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S1</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2</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3</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4</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S4</a:t>
            </a:r>
            <a:r>
              <a:rPr lang="en-US" altLang="zh-CN" b="1">
                <a:solidFill>
                  <a:srgbClr val="000000"/>
                </a:solidFill>
                <a:latin typeface="Times New Roman" pitchFamily="18" charset="0"/>
                <a:ea typeface="楷体_GB2312" pitchFamily="49" charset="-122"/>
                <a:sym typeface="Symbol" pitchFamily="18" charset="2"/>
              </a:rPr>
              <a:t>=0</a:t>
            </a:r>
          </a:p>
        </p:txBody>
      </p:sp>
      <p:grpSp>
        <p:nvGrpSpPr>
          <p:cNvPr id="8" name="Group 35"/>
          <p:cNvGrpSpPr>
            <a:grpSpLocks/>
          </p:cNvGrpSpPr>
          <p:nvPr/>
        </p:nvGrpSpPr>
        <p:grpSpPr bwMode="auto">
          <a:xfrm>
            <a:off x="439738" y="2024063"/>
            <a:ext cx="3409950" cy="3101975"/>
            <a:chOff x="96" y="1616"/>
            <a:chExt cx="2148" cy="1954"/>
          </a:xfrm>
        </p:grpSpPr>
        <p:sp>
          <p:nvSpPr>
            <p:cNvPr id="47128" name="Oval 36"/>
            <p:cNvSpPr>
              <a:spLocks noChangeArrowheads="1"/>
            </p:cNvSpPr>
            <p:nvPr/>
          </p:nvSpPr>
          <p:spPr bwMode="auto">
            <a:xfrm>
              <a:off x="794" y="3090"/>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7129" name="Oval 37"/>
            <p:cNvSpPr>
              <a:spLocks noChangeArrowheads="1"/>
            </p:cNvSpPr>
            <p:nvPr/>
          </p:nvSpPr>
          <p:spPr bwMode="auto">
            <a:xfrm>
              <a:off x="453" y="218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7130" name="Line 38"/>
            <p:cNvSpPr>
              <a:spLocks noChangeShapeType="1"/>
            </p:cNvSpPr>
            <p:nvPr/>
          </p:nvSpPr>
          <p:spPr bwMode="auto">
            <a:xfrm>
              <a:off x="588" y="1919"/>
              <a:ext cx="124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1" name="Line 39"/>
            <p:cNvSpPr>
              <a:spLocks noChangeShapeType="1"/>
            </p:cNvSpPr>
            <p:nvPr/>
          </p:nvSpPr>
          <p:spPr bwMode="auto">
            <a:xfrm>
              <a:off x="588" y="1919"/>
              <a:ext cx="0" cy="1305"/>
            </a:xfrm>
            <a:prstGeom prst="line">
              <a:avLst/>
            </a:prstGeom>
            <a:noFill/>
            <a:ln w="19050">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32" name="Line 40"/>
            <p:cNvSpPr>
              <a:spLocks noChangeShapeType="1"/>
            </p:cNvSpPr>
            <p:nvPr/>
          </p:nvSpPr>
          <p:spPr bwMode="auto">
            <a:xfrm>
              <a:off x="588" y="3224"/>
              <a:ext cx="124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3" name="Line 41"/>
            <p:cNvSpPr>
              <a:spLocks noChangeShapeType="1"/>
            </p:cNvSpPr>
            <p:nvPr/>
          </p:nvSpPr>
          <p:spPr bwMode="auto">
            <a:xfrm>
              <a:off x="1836" y="1919"/>
              <a:ext cx="0" cy="1305"/>
            </a:xfrm>
            <a:prstGeom prst="line">
              <a:avLst/>
            </a:prstGeom>
            <a:noFill/>
            <a:ln w="19050">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4" name="Line 42"/>
            <p:cNvSpPr>
              <a:spLocks noChangeShapeType="1"/>
            </p:cNvSpPr>
            <p:nvPr/>
          </p:nvSpPr>
          <p:spPr bwMode="auto">
            <a:xfrm>
              <a:off x="1836" y="3222"/>
              <a:ext cx="348" cy="2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35" name="Line 43"/>
            <p:cNvSpPr>
              <a:spLocks noChangeShapeType="1"/>
            </p:cNvSpPr>
            <p:nvPr/>
          </p:nvSpPr>
          <p:spPr bwMode="auto">
            <a:xfrm flipV="1">
              <a:off x="1824" y="1663"/>
              <a:ext cx="420" cy="25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6" name="Line 44"/>
            <p:cNvSpPr>
              <a:spLocks noChangeShapeType="1"/>
            </p:cNvSpPr>
            <p:nvPr/>
          </p:nvSpPr>
          <p:spPr bwMode="auto">
            <a:xfrm flipH="1">
              <a:off x="240" y="3222"/>
              <a:ext cx="336" cy="20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7" name="Line 45"/>
            <p:cNvSpPr>
              <a:spLocks noChangeShapeType="1"/>
            </p:cNvSpPr>
            <p:nvPr/>
          </p:nvSpPr>
          <p:spPr bwMode="auto">
            <a:xfrm>
              <a:off x="240" y="1632"/>
              <a:ext cx="348" cy="2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138" name="Line 46"/>
            <p:cNvSpPr>
              <a:spLocks noChangeShapeType="1"/>
            </p:cNvSpPr>
            <p:nvPr/>
          </p:nvSpPr>
          <p:spPr bwMode="auto">
            <a:xfrm>
              <a:off x="588" y="2818"/>
              <a:ext cx="0" cy="27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9" name="Line 47"/>
            <p:cNvSpPr>
              <a:spLocks noChangeShapeType="1"/>
            </p:cNvSpPr>
            <p:nvPr/>
          </p:nvSpPr>
          <p:spPr bwMode="auto">
            <a:xfrm flipH="1" flipV="1">
              <a:off x="1166" y="3222"/>
              <a:ext cx="240" cy="2"/>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40" name="Line 48"/>
            <p:cNvSpPr>
              <a:spLocks noChangeShapeType="1"/>
            </p:cNvSpPr>
            <p:nvPr/>
          </p:nvSpPr>
          <p:spPr bwMode="auto">
            <a:xfrm>
              <a:off x="1474" y="1919"/>
              <a:ext cx="192"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41" name="Line 49"/>
            <p:cNvSpPr>
              <a:spLocks noChangeShapeType="1"/>
            </p:cNvSpPr>
            <p:nvPr/>
          </p:nvSpPr>
          <p:spPr bwMode="auto">
            <a:xfrm flipV="1">
              <a:off x="1836" y="2879"/>
              <a:ext cx="0" cy="27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42" name="Text Box 50"/>
            <p:cNvSpPr txBox="1">
              <a:spLocks noChangeArrowheads="1"/>
            </p:cNvSpPr>
            <p:nvPr/>
          </p:nvSpPr>
          <p:spPr bwMode="auto">
            <a:xfrm>
              <a:off x="288" y="2931"/>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I</a:t>
              </a:r>
              <a:r>
                <a:rPr lang="en-US" altLang="zh-CN" sz="1800" b="1" baseline="-25000">
                  <a:solidFill>
                    <a:schemeClr val="tx2"/>
                  </a:solidFill>
                  <a:latin typeface="Times New Roman" pitchFamily="18" charset="0"/>
                  <a:ea typeface="楷体_GB2312" pitchFamily="49" charset="-122"/>
                  <a:sym typeface="Symbol" pitchFamily="18" charset="2"/>
                </a:rPr>
                <a:t>1</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43" name="Text Box 51"/>
            <p:cNvSpPr txBox="1">
              <a:spLocks noChangeArrowheads="1"/>
            </p:cNvSpPr>
            <p:nvPr/>
          </p:nvSpPr>
          <p:spPr bwMode="auto">
            <a:xfrm>
              <a:off x="317" y="1933"/>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7144" name="Text Box 52"/>
            <p:cNvSpPr txBox="1">
              <a:spLocks noChangeArrowheads="1"/>
            </p:cNvSpPr>
            <p:nvPr/>
          </p:nvSpPr>
          <p:spPr bwMode="auto">
            <a:xfrm>
              <a:off x="96" y="216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U</a:t>
              </a:r>
              <a:r>
                <a:rPr lang="en-US" altLang="zh-CN" sz="1800" b="1" baseline="-25000">
                  <a:solidFill>
                    <a:schemeClr val="tx2"/>
                  </a:solidFill>
                  <a:latin typeface="Times New Roman" pitchFamily="18" charset="0"/>
                  <a:ea typeface="楷体_GB2312" pitchFamily="49" charset="-122"/>
                  <a:sym typeface="Symbol" pitchFamily="18" charset="2"/>
                </a:rPr>
                <a:t>S1</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45" name="Text Box 53"/>
            <p:cNvSpPr txBox="1">
              <a:spLocks noChangeArrowheads="1"/>
            </p:cNvSpPr>
            <p:nvPr/>
          </p:nvSpPr>
          <p:spPr bwMode="auto">
            <a:xfrm>
              <a:off x="216" y="2636"/>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R</a:t>
              </a:r>
              <a:r>
                <a:rPr lang="en-US" altLang="zh-CN" sz="1800" b="1" baseline="-25000">
                  <a:solidFill>
                    <a:schemeClr val="tx2"/>
                  </a:solidFill>
                  <a:latin typeface="Times New Roman" pitchFamily="18" charset="0"/>
                  <a:ea typeface="楷体_GB2312" pitchFamily="49" charset="-122"/>
                  <a:sym typeface="Symbol" pitchFamily="18" charset="2"/>
                </a:rPr>
                <a:t>1</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46" name="Text Box 54"/>
            <p:cNvSpPr txBox="1">
              <a:spLocks noChangeArrowheads="1"/>
            </p:cNvSpPr>
            <p:nvPr/>
          </p:nvSpPr>
          <p:spPr bwMode="auto">
            <a:xfrm>
              <a:off x="972" y="295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I</a:t>
              </a:r>
              <a:r>
                <a:rPr lang="en-US" altLang="zh-CN" sz="1800" b="1" baseline="-25000">
                  <a:solidFill>
                    <a:schemeClr val="tx2"/>
                  </a:solidFill>
                  <a:latin typeface="Times New Roman" pitchFamily="18" charset="0"/>
                  <a:ea typeface="楷体_GB2312" pitchFamily="49" charset="-122"/>
                  <a:sym typeface="Symbol" pitchFamily="18" charset="2"/>
                </a:rPr>
                <a:t>4</a:t>
              </a:r>
              <a:endParaRPr lang="en-US" altLang="zh-CN" sz="1800" b="1" i="1">
                <a:solidFill>
                  <a:schemeClr val="tx2"/>
                </a:solidFill>
                <a:latin typeface="Times New Roman" pitchFamily="18" charset="0"/>
                <a:ea typeface="楷体_GB2312" pitchFamily="49" charset="-122"/>
                <a:sym typeface="Symbol" pitchFamily="18" charset="2"/>
              </a:endParaRPr>
            </a:p>
          </p:txBody>
        </p:sp>
        <p:sp>
          <p:nvSpPr>
            <p:cNvPr id="47147" name="Text Box 55"/>
            <p:cNvSpPr txBox="1">
              <a:spLocks noChangeArrowheads="1"/>
            </p:cNvSpPr>
            <p:nvPr/>
          </p:nvSpPr>
          <p:spPr bwMode="auto">
            <a:xfrm>
              <a:off x="603" y="3158"/>
              <a:ext cx="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7148" name="Text Box 56"/>
            <p:cNvSpPr txBox="1">
              <a:spLocks noChangeArrowheads="1"/>
            </p:cNvSpPr>
            <p:nvPr/>
          </p:nvSpPr>
          <p:spPr bwMode="auto">
            <a:xfrm>
              <a:off x="980" y="3271"/>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7149" name="Text Box 57"/>
            <p:cNvSpPr txBox="1">
              <a:spLocks noChangeArrowheads="1"/>
            </p:cNvSpPr>
            <p:nvPr/>
          </p:nvSpPr>
          <p:spPr bwMode="auto">
            <a:xfrm>
              <a:off x="725" y="3339"/>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U</a:t>
              </a:r>
              <a:r>
                <a:rPr lang="en-US" altLang="zh-CN" sz="1800" b="1" baseline="-25000">
                  <a:solidFill>
                    <a:schemeClr val="tx2"/>
                  </a:solidFill>
                  <a:latin typeface="Times New Roman" pitchFamily="18" charset="0"/>
                  <a:ea typeface="楷体_GB2312" pitchFamily="49" charset="-122"/>
                  <a:sym typeface="Symbol" pitchFamily="18" charset="2"/>
                </a:rPr>
                <a:t>S4</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50" name="Text Box 58"/>
            <p:cNvSpPr txBox="1">
              <a:spLocks noChangeArrowheads="1"/>
            </p:cNvSpPr>
            <p:nvPr/>
          </p:nvSpPr>
          <p:spPr bwMode="auto">
            <a:xfrm>
              <a:off x="1338" y="324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R</a:t>
              </a:r>
              <a:r>
                <a:rPr lang="en-US" altLang="zh-CN" sz="1800" b="1" baseline="-25000">
                  <a:solidFill>
                    <a:schemeClr val="tx2"/>
                  </a:solidFill>
                  <a:latin typeface="Times New Roman" pitchFamily="18" charset="0"/>
                  <a:ea typeface="楷体_GB2312" pitchFamily="49" charset="-122"/>
                  <a:sym typeface="Symbol" pitchFamily="18" charset="2"/>
                </a:rPr>
                <a:t>4</a:t>
              </a:r>
              <a:endParaRPr lang="en-US" altLang="zh-CN" sz="1800" b="1" i="1">
                <a:solidFill>
                  <a:schemeClr val="tx2"/>
                </a:solidFill>
                <a:latin typeface="Times New Roman" pitchFamily="18" charset="0"/>
                <a:ea typeface="楷体_GB2312" pitchFamily="49" charset="-122"/>
                <a:sym typeface="Symbol" pitchFamily="18" charset="2"/>
              </a:endParaRPr>
            </a:p>
          </p:txBody>
        </p:sp>
        <p:sp>
          <p:nvSpPr>
            <p:cNvPr id="47151" name="Text Box 59"/>
            <p:cNvSpPr txBox="1">
              <a:spLocks noChangeArrowheads="1"/>
            </p:cNvSpPr>
            <p:nvPr/>
          </p:nvSpPr>
          <p:spPr bwMode="auto">
            <a:xfrm>
              <a:off x="1791" y="2772"/>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I</a:t>
              </a:r>
              <a:r>
                <a:rPr lang="en-US" altLang="zh-CN" sz="1800" b="1" baseline="-25000">
                  <a:solidFill>
                    <a:schemeClr val="tx2"/>
                  </a:solidFill>
                  <a:latin typeface="Times New Roman" pitchFamily="18" charset="0"/>
                  <a:ea typeface="楷体_GB2312" pitchFamily="49" charset="-122"/>
                  <a:sym typeface="Symbol" pitchFamily="18" charset="2"/>
                </a:rPr>
                <a:t>3</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52" name="Text Box 60"/>
            <p:cNvSpPr txBox="1">
              <a:spLocks noChangeArrowheads="1"/>
            </p:cNvSpPr>
            <p:nvPr/>
          </p:nvSpPr>
          <p:spPr bwMode="auto">
            <a:xfrm>
              <a:off x="1814" y="2475"/>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R</a:t>
              </a:r>
              <a:r>
                <a:rPr lang="en-US" altLang="zh-CN" sz="1800" b="1" baseline="-25000">
                  <a:solidFill>
                    <a:schemeClr val="tx2"/>
                  </a:solidFill>
                  <a:latin typeface="Times New Roman" pitchFamily="18" charset="0"/>
                  <a:ea typeface="楷体_GB2312" pitchFamily="49" charset="-122"/>
                  <a:sym typeface="Symbol" pitchFamily="18" charset="2"/>
                </a:rPr>
                <a:t>3</a:t>
              </a:r>
              <a:endParaRPr lang="en-US" altLang="zh-CN" sz="1800" b="1">
                <a:solidFill>
                  <a:schemeClr val="tx2"/>
                </a:solidFill>
                <a:latin typeface="Times New Roman" pitchFamily="18" charset="0"/>
                <a:ea typeface="楷体_GB2312" pitchFamily="49" charset="-122"/>
                <a:sym typeface="Symbol" pitchFamily="18" charset="2"/>
              </a:endParaRPr>
            </a:p>
          </p:txBody>
        </p:sp>
        <p:sp>
          <p:nvSpPr>
            <p:cNvPr id="47153" name="Text Box 61"/>
            <p:cNvSpPr txBox="1">
              <a:spLocks noChangeArrowheads="1"/>
            </p:cNvSpPr>
            <p:nvPr/>
          </p:nvSpPr>
          <p:spPr bwMode="auto">
            <a:xfrm>
              <a:off x="1055" y="1616"/>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R</a:t>
              </a:r>
              <a:r>
                <a:rPr lang="en-US" altLang="zh-CN" sz="1800" b="1" baseline="-25000">
                  <a:solidFill>
                    <a:schemeClr val="tx2"/>
                  </a:solidFill>
                  <a:latin typeface="Times New Roman" pitchFamily="18" charset="0"/>
                  <a:ea typeface="楷体_GB2312" pitchFamily="49" charset="-122"/>
                  <a:sym typeface="Symbol" pitchFamily="18" charset="2"/>
                </a:rPr>
                <a:t>2</a:t>
              </a:r>
              <a:endParaRPr lang="en-US" altLang="zh-CN" sz="1800" b="1" i="1">
                <a:solidFill>
                  <a:schemeClr val="tx2"/>
                </a:solidFill>
                <a:latin typeface="Times New Roman" pitchFamily="18" charset="0"/>
                <a:ea typeface="楷体_GB2312" pitchFamily="49" charset="-122"/>
                <a:sym typeface="Symbol" pitchFamily="18" charset="2"/>
              </a:endParaRPr>
            </a:p>
          </p:txBody>
        </p:sp>
        <p:sp>
          <p:nvSpPr>
            <p:cNvPr id="47154" name="Text Box 62"/>
            <p:cNvSpPr txBox="1">
              <a:spLocks noChangeArrowheads="1"/>
            </p:cNvSpPr>
            <p:nvPr/>
          </p:nvSpPr>
          <p:spPr bwMode="auto">
            <a:xfrm>
              <a:off x="1491" y="1657"/>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sz="1800" b="1" i="1">
                  <a:solidFill>
                    <a:schemeClr val="tx2"/>
                  </a:solidFill>
                  <a:latin typeface="Times New Roman" pitchFamily="18" charset="0"/>
                  <a:ea typeface="楷体_GB2312" pitchFamily="49" charset="-122"/>
                  <a:sym typeface="Symbol" pitchFamily="18" charset="2"/>
                </a:rPr>
                <a:t>I</a:t>
              </a:r>
              <a:r>
                <a:rPr lang="en-US" altLang="zh-CN" sz="1800" b="1" baseline="-25000">
                  <a:solidFill>
                    <a:schemeClr val="tx2"/>
                  </a:solidFill>
                  <a:latin typeface="Times New Roman" pitchFamily="18" charset="0"/>
                  <a:ea typeface="楷体_GB2312" pitchFamily="49" charset="-122"/>
                  <a:sym typeface="Symbol" pitchFamily="18" charset="2"/>
                </a:rPr>
                <a:t>2</a:t>
              </a:r>
              <a:endParaRPr lang="en-US" altLang="zh-CN" sz="1800" b="1" i="1">
                <a:solidFill>
                  <a:schemeClr val="tx2"/>
                </a:solidFill>
                <a:latin typeface="Times New Roman" pitchFamily="18" charset="0"/>
                <a:ea typeface="楷体_GB2312" pitchFamily="49" charset="-122"/>
                <a:sym typeface="Symbol" pitchFamily="18" charset="2"/>
              </a:endParaRPr>
            </a:p>
          </p:txBody>
        </p:sp>
        <p:sp>
          <p:nvSpPr>
            <p:cNvPr id="47155" name="Text Box 63"/>
            <p:cNvSpPr txBox="1">
              <a:spLocks noChangeArrowheads="1"/>
            </p:cNvSpPr>
            <p:nvPr/>
          </p:nvSpPr>
          <p:spPr bwMode="auto">
            <a:xfrm>
              <a:off x="308" y="2228"/>
              <a:ext cx="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7156" name="Rectangle 64"/>
            <p:cNvSpPr>
              <a:spLocks noChangeArrowheads="1"/>
            </p:cNvSpPr>
            <p:nvPr/>
          </p:nvSpPr>
          <p:spPr bwMode="auto">
            <a:xfrm>
              <a:off x="1088" y="1865"/>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7157" name="Rectangle 65"/>
            <p:cNvSpPr>
              <a:spLocks noChangeArrowheads="1"/>
            </p:cNvSpPr>
            <p:nvPr/>
          </p:nvSpPr>
          <p:spPr bwMode="auto">
            <a:xfrm>
              <a:off x="1383" y="3180"/>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7158" name="Rectangle 66"/>
            <p:cNvSpPr>
              <a:spLocks noChangeArrowheads="1"/>
            </p:cNvSpPr>
            <p:nvPr/>
          </p:nvSpPr>
          <p:spPr bwMode="auto">
            <a:xfrm rot="5400000">
              <a:off x="1701" y="2545"/>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sp>
          <p:nvSpPr>
            <p:cNvPr id="47159" name="Rectangle 67"/>
            <p:cNvSpPr>
              <a:spLocks noChangeArrowheads="1"/>
            </p:cNvSpPr>
            <p:nvPr/>
          </p:nvSpPr>
          <p:spPr bwMode="auto">
            <a:xfrm rot="5400000">
              <a:off x="454" y="272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800">
                <a:latin typeface="Times New Roman" pitchFamily="18" charset="0"/>
                <a:ea typeface="楷体_GB2312" pitchFamily="49" charset="-122"/>
              </a:endParaRPr>
            </a:p>
          </p:txBody>
        </p:sp>
      </p:grpSp>
      <p:grpSp>
        <p:nvGrpSpPr>
          <p:cNvPr id="9" name="Group 68"/>
          <p:cNvGrpSpPr>
            <a:grpSpLocks/>
          </p:cNvGrpSpPr>
          <p:nvPr/>
        </p:nvGrpSpPr>
        <p:grpSpPr bwMode="auto">
          <a:xfrm>
            <a:off x="1763713" y="3140075"/>
            <a:ext cx="827087" cy="819150"/>
            <a:chOff x="952" y="2324"/>
            <a:chExt cx="521" cy="516"/>
          </a:xfrm>
        </p:grpSpPr>
        <p:sp>
          <p:nvSpPr>
            <p:cNvPr id="47126" name="Oval 69"/>
            <p:cNvSpPr>
              <a:spLocks noChangeArrowheads="1"/>
            </p:cNvSpPr>
            <p:nvPr/>
          </p:nvSpPr>
          <p:spPr bwMode="auto">
            <a:xfrm>
              <a:off x="952" y="2324"/>
              <a:ext cx="521" cy="51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7127" name="Line 70"/>
            <p:cNvSpPr>
              <a:spLocks noChangeShapeType="1"/>
            </p:cNvSpPr>
            <p:nvPr/>
          </p:nvSpPr>
          <p:spPr bwMode="auto">
            <a:xfrm flipH="1" flipV="1">
              <a:off x="952" y="2546"/>
              <a:ext cx="0" cy="28"/>
            </a:xfrm>
            <a:prstGeom prst="line">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1927" name="Text Box 71"/>
          <p:cNvSpPr txBox="1">
            <a:spLocks noChangeArrowheads="1"/>
          </p:cNvSpPr>
          <p:nvPr/>
        </p:nvSpPr>
        <p:spPr bwMode="auto">
          <a:xfrm>
            <a:off x="4629150" y="3032125"/>
            <a:ext cx="336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1</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2</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3</a:t>
            </a:r>
            <a:r>
              <a:rPr lang="en-US" altLang="zh-CN" b="1">
                <a:solidFill>
                  <a:srgbClr val="000000"/>
                </a:solidFill>
                <a:latin typeface="Times New Roman" pitchFamily="18" charset="0"/>
                <a:ea typeface="楷体_GB2312" pitchFamily="49" charset="-122"/>
                <a:sym typeface="Symbol" pitchFamily="18" charset="2"/>
              </a:rPr>
              <a:t>+</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4</a:t>
            </a:r>
            <a:r>
              <a:rPr lang="en-US" altLang="zh-CN" b="1">
                <a:solidFill>
                  <a:srgbClr val="000000"/>
                </a:solidFill>
                <a:latin typeface="Times New Roman" pitchFamily="18" charset="0"/>
                <a:ea typeface="楷体_GB2312" pitchFamily="49" charset="-122"/>
                <a:sym typeface="Symbol" pitchFamily="18" charset="2"/>
              </a:rPr>
              <a:t>= </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S1</a:t>
            </a:r>
            <a:r>
              <a:rPr lang="en-US" altLang="zh-CN" b="1">
                <a:solidFill>
                  <a:srgbClr val="000000"/>
                </a:solidFill>
                <a:latin typeface="Times New Roman" pitchFamily="18" charset="0"/>
                <a:ea typeface="楷体_GB2312" pitchFamily="49" charset="-122"/>
                <a:sym typeface="Symbol" pitchFamily="18" charset="2"/>
              </a:rPr>
              <a:t> -</a:t>
            </a:r>
            <a:r>
              <a:rPr lang="en-US" altLang="zh-CN" b="1" i="1">
                <a:solidFill>
                  <a:srgbClr val="000000"/>
                </a:solidFill>
                <a:latin typeface="Times New Roman" pitchFamily="18" charset="0"/>
                <a:ea typeface="楷体_GB2312" pitchFamily="49" charset="-122"/>
                <a:sym typeface="Symbol" pitchFamily="18" charset="2"/>
              </a:rPr>
              <a:t>U</a:t>
            </a:r>
            <a:r>
              <a:rPr lang="en-US" altLang="zh-CN" sz="1400" b="1">
                <a:solidFill>
                  <a:srgbClr val="000000"/>
                </a:solidFill>
                <a:latin typeface="Times New Roman" pitchFamily="18" charset="0"/>
                <a:ea typeface="楷体_GB2312" pitchFamily="49" charset="-122"/>
                <a:sym typeface="Symbol" pitchFamily="18" charset="2"/>
              </a:rPr>
              <a:t>S4</a:t>
            </a:r>
            <a:r>
              <a:rPr lang="en-US" altLang="zh-CN" b="1">
                <a:solidFill>
                  <a:srgbClr val="000000"/>
                </a:solidFill>
                <a:latin typeface="Times New Roman" pitchFamily="18" charset="0"/>
                <a:ea typeface="楷体_GB2312" pitchFamily="49" charset="-122"/>
                <a:sym typeface="Symbol" pitchFamily="18" charset="2"/>
              </a:rPr>
              <a:t> </a:t>
            </a:r>
          </a:p>
        </p:txBody>
      </p:sp>
      <p:sp>
        <p:nvSpPr>
          <p:cNvPr id="121928" name="Text Box 72"/>
          <p:cNvSpPr txBox="1">
            <a:spLocks noChangeArrowheads="1"/>
          </p:cNvSpPr>
          <p:nvPr/>
        </p:nvSpPr>
        <p:spPr bwMode="auto">
          <a:xfrm>
            <a:off x="4216400" y="530066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1</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2</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3</a:t>
            </a:r>
            <a:r>
              <a:rPr lang="en-US" altLang="zh-CN" b="1" i="1">
                <a:solidFill>
                  <a:schemeClr val="tx2"/>
                </a:solidFill>
                <a:latin typeface="Times New Roman" pitchFamily="18" charset="0"/>
                <a:ea typeface="楷体_GB2312" pitchFamily="49" charset="-122"/>
                <a:sym typeface="Symbol" pitchFamily="18" charset="2"/>
              </a:rPr>
              <a:t>+R</a:t>
            </a:r>
            <a:r>
              <a:rPr lang="en-US" altLang="zh-CN" b="1" baseline="-25000">
                <a:solidFill>
                  <a:schemeClr val="tx2"/>
                </a:solidFill>
                <a:latin typeface="Times New Roman" pitchFamily="18" charset="0"/>
                <a:ea typeface="楷体_GB2312" pitchFamily="49" charset="-122"/>
                <a:sym typeface="Symbol" pitchFamily="18" charset="2"/>
              </a:rPr>
              <a:t>4</a:t>
            </a:r>
            <a:r>
              <a:rPr lang="en-US" altLang="zh-CN" b="1" i="1">
                <a:solidFill>
                  <a:schemeClr val="tx2"/>
                </a:solidFill>
                <a:latin typeface="Times New Roman" pitchFamily="18" charset="0"/>
                <a:ea typeface="楷体_GB2312" pitchFamily="49" charset="-122"/>
                <a:sym typeface="Symbol" pitchFamily="18" charset="2"/>
              </a:rPr>
              <a:t>I</a:t>
            </a:r>
            <a:r>
              <a:rPr lang="en-US" altLang="zh-CN" b="1" baseline="-25000">
                <a:solidFill>
                  <a:schemeClr val="tx2"/>
                </a:solidFill>
                <a:latin typeface="Times New Roman" pitchFamily="18" charset="0"/>
                <a:ea typeface="楷体_GB2312" pitchFamily="49" charset="-122"/>
                <a:sym typeface="Symbol" pitchFamily="18" charset="2"/>
              </a:rPr>
              <a:t>4</a:t>
            </a:r>
            <a:r>
              <a:rPr lang="en-US" altLang="zh-CN" b="1" i="1">
                <a:solidFill>
                  <a:schemeClr val="tx2"/>
                </a:solidFill>
                <a:latin typeface="Times New Roman" pitchFamily="18" charset="0"/>
                <a:ea typeface="楷体_GB2312" pitchFamily="49" charset="-122"/>
                <a:sym typeface="Symbol" pitchFamily="18" charset="2"/>
              </a:rPr>
              <a:t>=U</a:t>
            </a:r>
            <a:r>
              <a:rPr lang="en-US" altLang="zh-CN" b="1" baseline="-25000">
                <a:solidFill>
                  <a:schemeClr val="tx2"/>
                </a:solidFill>
                <a:latin typeface="Times New Roman" pitchFamily="18" charset="0"/>
                <a:ea typeface="楷体_GB2312" pitchFamily="49" charset="-122"/>
                <a:sym typeface="Symbol" pitchFamily="18" charset="2"/>
              </a:rPr>
              <a:t>S1</a:t>
            </a:r>
            <a:r>
              <a:rPr lang="en-US" altLang="zh-CN" b="1" i="1">
                <a:solidFill>
                  <a:schemeClr val="tx2"/>
                </a:solidFill>
                <a:latin typeface="Times New Roman" pitchFamily="18" charset="0"/>
                <a:ea typeface="楷体_GB2312" pitchFamily="49" charset="-122"/>
                <a:sym typeface="Symbol" pitchFamily="18" charset="2"/>
              </a:rPr>
              <a:t>–U</a:t>
            </a:r>
            <a:r>
              <a:rPr lang="en-US" altLang="zh-CN" b="1" baseline="-25000">
                <a:solidFill>
                  <a:schemeClr val="tx2"/>
                </a:solidFill>
                <a:latin typeface="Times New Roman" pitchFamily="18" charset="0"/>
                <a:ea typeface="楷体_GB2312" pitchFamily="49" charset="-122"/>
                <a:sym typeface="Symbol" pitchFamily="18" charset="2"/>
              </a:rPr>
              <a:t>S4</a:t>
            </a:r>
            <a:endParaRPr lang="en-US" altLang="zh-CN" b="1" i="1">
              <a:solidFill>
                <a:schemeClr val="tx2"/>
              </a:solidFill>
              <a:latin typeface="Times New Roman" pitchFamily="18" charset="0"/>
              <a:ea typeface="楷体_GB2312" pitchFamily="49" charset="-122"/>
              <a:sym typeface="Symbol" pitchFamily="18" charset="2"/>
            </a:endParaRPr>
          </a:p>
        </p:txBody>
      </p:sp>
      <p:sp>
        <p:nvSpPr>
          <p:cNvPr id="121930" name="Text Box 74"/>
          <p:cNvSpPr txBox="1">
            <a:spLocks noChangeArrowheads="1"/>
          </p:cNvSpPr>
          <p:nvPr/>
        </p:nvSpPr>
        <p:spPr bwMode="auto">
          <a:xfrm>
            <a:off x="4356100" y="5853113"/>
            <a:ext cx="428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i="1">
                <a:solidFill>
                  <a:srgbClr val="FF0000"/>
                </a:solidFill>
                <a:latin typeface="Times New Roman" pitchFamily="18" charset="0"/>
                <a:ea typeface="楷体_GB2312" pitchFamily="49" charset="-122"/>
                <a:sym typeface="Symbol" pitchFamily="18" charset="2"/>
              </a:rPr>
              <a:t>UI</a:t>
            </a:r>
            <a:r>
              <a:rPr lang="zh-CN" altLang="en-US" b="1">
                <a:solidFill>
                  <a:srgbClr val="FF0000"/>
                </a:solidFill>
                <a:latin typeface="Times New Roman" pitchFamily="18" charset="0"/>
                <a:ea typeface="楷体_GB2312" pitchFamily="49" charset="-122"/>
                <a:sym typeface="Symbol" pitchFamily="18" charset="2"/>
              </a:rPr>
              <a:t>关联时：</a:t>
            </a:r>
            <a:r>
              <a:rPr lang="en-US" altLang="zh-CN" b="1" i="1">
                <a:solidFill>
                  <a:srgbClr val="FF0000"/>
                </a:solidFill>
                <a:latin typeface="Times New Roman" pitchFamily="18" charset="0"/>
                <a:ea typeface="楷体_GB2312" pitchFamily="49" charset="-122"/>
                <a:sym typeface="Symbol" pitchFamily="18" charset="2"/>
              </a:rPr>
              <a:t>U</a:t>
            </a:r>
            <a:r>
              <a:rPr lang="en-US" altLang="zh-CN" b="1">
                <a:solidFill>
                  <a:srgbClr val="FF0000"/>
                </a:solidFill>
                <a:latin typeface="Times New Roman" pitchFamily="18" charset="0"/>
                <a:ea typeface="楷体_GB2312" pitchFamily="49" charset="-122"/>
                <a:sym typeface="Symbol" pitchFamily="18" charset="2"/>
              </a:rPr>
              <a:t>=</a:t>
            </a:r>
            <a:r>
              <a:rPr lang="en-US" altLang="zh-CN" b="1" i="1">
                <a:solidFill>
                  <a:srgbClr val="FF0000"/>
                </a:solidFill>
                <a:latin typeface="Times New Roman" pitchFamily="18" charset="0"/>
                <a:ea typeface="楷体_GB2312" pitchFamily="49" charset="-122"/>
                <a:sym typeface="Symbol" pitchFamily="18" charset="2"/>
              </a:rPr>
              <a:t>RI</a:t>
            </a:r>
          </a:p>
        </p:txBody>
      </p:sp>
      <p:sp>
        <p:nvSpPr>
          <p:cNvPr id="121931" name="Text Box 75"/>
          <p:cNvSpPr txBox="1">
            <a:spLocks noChangeArrowheads="1"/>
          </p:cNvSpPr>
          <p:nvPr/>
        </p:nvSpPr>
        <p:spPr bwMode="auto">
          <a:xfrm>
            <a:off x="4319588" y="6248400"/>
            <a:ext cx="428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rgbClr val="FF0000"/>
                </a:solidFill>
                <a:latin typeface="Times New Roman" pitchFamily="18" charset="0"/>
                <a:ea typeface="楷体_GB2312" pitchFamily="49" charset="-122"/>
                <a:sym typeface="Symbol" pitchFamily="18" charset="2"/>
              </a:rPr>
              <a:t>当</a:t>
            </a:r>
            <a:r>
              <a:rPr lang="en-US" altLang="zh-CN" b="1" i="1">
                <a:solidFill>
                  <a:srgbClr val="FF0000"/>
                </a:solidFill>
                <a:latin typeface="Times New Roman" pitchFamily="18" charset="0"/>
                <a:ea typeface="楷体_GB2312" pitchFamily="49" charset="-122"/>
                <a:sym typeface="Symbol" pitchFamily="18" charset="2"/>
              </a:rPr>
              <a:t>UI</a:t>
            </a:r>
            <a:r>
              <a:rPr lang="zh-CN" altLang="en-US" b="1">
                <a:solidFill>
                  <a:srgbClr val="FF0000"/>
                </a:solidFill>
                <a:latin typeface="Times New Roman" pitchFamily="18" charset="0"/>
                <a:ea typeface="楷体_GB2312" pitchFamily="49" charset="-122"/>
                <a:sym typeface="Symbol" pitchFamily="18" charset="2"/>
              </a:rPr>
              <a:t>非关联时：</a:t>
            </a:r>
            <a:r>
              <a:rPr lang="en-US" altLang="zh-CN" b="1" i="1">
                <a:solidFill>
                  <a:srgbClr val="FF0000"/>
                </a:solidFill>
                <a:latin typeface="Times New Roman" pitchFamily="18" charset="0"/>
                <a:ea typeface="楷体_GB2312" pitchFamily="49" charset="-122"/>
                <a:sym typeface="Symbol" pitchFamily="18" charset="2"/>
              </a:rPr>
              <a:t>U</a:t>
            </a:r>
            <a:r>
              <a:rPr lang="en-US" altLang="zh-CN" b="1">
                <a:solidFill>
                  <a:srgbClr val="FF0000"/>
                </a:solidFill>
                <a:latin typeface="Times New Roman" pitchFamily="18" charset="0"/>
                <a:ea typeface="楷体_GB2312" pitchFamily="49" charset="-122"/>
                <a:sym typeface="Symbol" pitchFamily="18" charset="2"/>
              </a:rPr>
              <a:t>=-</a:t>
            </a:r>
            <a:r>
              <a:rPr lang="en-US" altLang="zh-CN" b="1" i="1">
                <a:solidFill>
                  <a:srgbClr val="FF0000"/>
                </a:solidFill>
                <a:latin typeface="Times New Roman" pitchFamily="18" charset="0"/>
                <a:ea typeface="楷体_GB2312" pitchFamily="49" charset="-122"/>
                <a:sym typeface="Symbol" pitchFamily="18" charset="2"/>
              </a:rPr>
              <a:t>RI</a:t>
            </a:r>
          </a:p>
        </p:txBody>
      </p:sp>
      <p:sp>
        <p:nvSpPr>
          <p:cNvPr id="121932" name="Text Box 76"/>
          <p:cNvSpPr txBox="1">
            <a:spLocks noChangeArrowheads="1"/>
          </p:cNvSpPr>
          <p:nvPr/>
        </p:nvSpPr>
        <p:spPr bwMode="auto">
          <a:xfrm>
            <a:off x="468313" y="5853113"/>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chemeClr val="tx2"/>
                </a:solidFill>
                <a:latin typeface="Times New Roman" pitchFamily="18" charset="0"/>
                <a:ea typeface="楷体_GB2312" pitchFamily="49" charset="-122"/>
                <a:sym typeface="Symbol" pitchFamily="18" charset="2"/>
              </a:rPr>
              <a:t>对于电阻元件，需要注意：</a:t>
            </a:r>
            <a:endParaRPr lang="zh-CN" altLang="en-US" sz="2800" b="1">
              <a:solidFill>
                <a:schemeClr val="tx2"/>
              </a:solidFill>
              <a:latin typeface="Times New Roman" pitchFamily="18" charset="0"/>
              <a:ea typeface="楷体_GB2312"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1864"/>
                                        </p:tgtEl>
                                        <p:attrNameLst>
                                          <p:attrName>style.visibility</p:attrName>
                                        </p:attrNameLst>
                                      </p:cBhvr>
                                      <p:to>
                                        <p:strVal val="visible"/>
                                      </p:to>
                                    </p:set>
                                    <p:animEffect transition="in" filter="wipe(left)">
                                      <p:cBhvr>
                                        <p:cTn id="7" dur="75"/>
                                        <p:tgtEl>
                                          <p:spTgt spid="121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21859"/>
                                        </p:tgtEl>
                                        <p:attrNameLst>
                                          <p:attrName>style.visibility</p:attrName>
                                        </p:attrNameLst>
                                      </p:cBhvr>
                                      <p:to>
                                        <p:strVal val="visible"/>
                                      </p:to>
                                    </p:set>
                                    <p:anim calcmode="lin" valueType="num">
                                      <p:cBhvr additive="base">
                                        <p:cTn id="16" dur="500" fill="hold"/>
                                        <p:tgtEl>
                                          <p:spTgt spid="121859"/>
                                        </p:tgtEl>
                                        <p:attrNameLst>
                                          <p:attrName>ppt_x</p:attrName>
                                        </p:attrNameLst>
                                      </p:cBhvr>
                                      <p:tavLst>
                                        <p:tav tm="0">
                                          <p:val>
                                            <p:strVal val="1+#ppt_w/2"/>
                                          </p:val>
                                        </p:tav>
                                        <p:tav tm="100000">
                                          <p:val>
                                            <p:strVal val="#ppt_x"/>
                                          </p:val>
                                        </p:tav>
                                      </p:tavLst>
                                    </p:anim>
                                    <p:anim calcmode="lin" valueType="num">
                                      <p:cBhvr additive="base">
                                        <p:cTn id="17"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vertic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vertic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186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2186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1890"/>
                                        </p:tgtEl>
                                        <p:attrNameLst>
                                          <p:attrName>style.visibility</p:attrName>
                                        </p:attrNameLst>
                                      </p:cBhvr>
                                      <p:to>
                                        <p:strVal val="visible"/>
                                      </p:to>
                                    </p:set>
                                    <p:animEffect transition="in" filter="dissolve">
                                      <p:cBhvr>
                                        <p:cTn id="54" dur="500"/>
                                        <p:tgtEl>
                                          <p:spTgt spid="12189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21927"/>
                                        </p:tgtEl>
                                        <p:attrNameLst>
                                          <p:attrName>style.visibility</p:attrName>
                                        </p:attrNameLst>
                                      </p:cBhvr>
                                      <p:to>
                                        <p:strVal val="visible"/>
                                      </p:to>
                                    </p:set>
                                    <p:animEffect transition="in" filter="dissolve">
                                      <p:cBhvr>
                                        <p:cTn id="59" dur="500"/>
                                        <p:tgtEl>
                                          <p:spTgt spid="12192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2186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186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186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37" fill="hold" grpId="0" nodeType="clickEffect">
                                  <p:stCondLst>
                                    <p:cond delay="0"/>
                                  </p:stCondLst>
                                  <p:childTnLst>
                                    <p:set>
                                      <p:cBhvr>
                                        <p:cTn id="75" dur="1" fill="hold">
                                          <p:stCondLst>
                                            <p:cond delay="0"/>
                                          </p:stCondLst>
                                        </p:cTn>
                                        <p:tgtEl>
                                          <p:spTgt spid="121860"/>
                                        </p:tgtEl>
                                        <p:attrNameLst>
                                          <p:attrName>style.visibility</p:attrName>
                                        </p:attrNameLst>
                                      </p:cBhvr>
                                      <p:to>
                                        <p:strVal val="visible"/>
                                      </p:to>
                                    </p:set>
                                    <p:animEffect transition="in" filter="barn(outVertical)">
                                      <p:cBhvr>
                                        <p:cTn id="76" dur="500"/>
                                        <p:tgtEl>
                                          <p:spTgt spid="12186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grpId="0" nodeType="clickEffect">
                                  <p:stCondLst>
                                    <p:cond delay="0"/>
                                  </p:stCondLst>
                                  <p:childTnLst>
                                    <p:set>
                                      <p:cBhvr>
                                        <p:cTn id="80" dur="1" fill="hold">
                                          <p:stCondLst>
                                            <p:cond delay="0"/>
                                          </p:stCondLst>
                                        </p:cTn>
                                        <p:tgtEl>
                                          <p:spTgt spid="121928"/>
                                        </p:tgtEl>
                                        <p:attrNameLst>
                                          <p:attrName>style.visibility</p:attrName>
                                        </p:attrNameLst>
                                      </p:cBhvr>
                                      <p:to>
                                        <p:strVal val="visible"/>
                                      </p:to>
                                    </p:set>
                                    <p:animEffect transition="in" filter="barn(outVertical)">
                                      <p:cBhvr>
                                        <p:cTn id="81" dur="500"/>
                                        <p:tgtEl>
                                          <p:spTgt spid="12192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21932"/>
                                        </p:tgtEl>
                                        <p:attrNameLst>
                                          <p:attrName>style.visibility</p:attrName>
                                        </p:attrNameLst>
                                      </p:cBhvr>
                                      <p:to>
                                        <p:strVal val="visible"/>
                                      </p:to>
                                    </p:set>
                                    <p:anim calcmode="lin" valueType="num">
                                      <p:cBhvr additive="base">
                                        <p:cTn id="86" dur="500" fill="hold"/>
                                        <p:tgtEl>
                                          <p:spTgt spid="121932"/>
                                        </p:tgtEl>
                                        <p:attrNameLst>
                                          <p:attrName>ppt_x</p:attrName>
                                        </p:attrNameLst>
                                      </p:cBhvr>
                                      <p:tavLst>
                                        <p:tav tm="0">
                                          <p:val>
                                            <p:strVal val="0-#ppt_w/2"/>
                                          </p:val>
                                        </p:tav>
                                        <p:tav tm="100000">
                                          <p:val>
                                            <p:strVal val="#ppt_x"/>
                                          </p:val>
                                        </p:tav>
                                      </p:tavLst>
                                    </p:anim>
                                    <p:anim calcmode="lin" valueType="num">
                                      <p:cBhvr additive="base">
                                        <p:cTn id="87" dur="500" fill="hold"/>
                                        <p:tgtEl>
                                          <p:spTgt spid="121932"/>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1930"/>
                                        </p:tgtEl>
                                        <p:attrNameLst>
                                          <p:attrName>style.visibility</p:attrName>
                                        </p:attrNameLst>
                                      </p:cBhvr>
                                      <p:to>
                                        <p:strVal val="visible"/>
                                      </p:to>
                                    </p:set>
                                    <p:animEffect transition="in" filter="wipe(left)">
                                      <p:cBhvr>
                                        <p:cTn id="92" dur="500"/>
                                        <p:tgtEl>
                                          <p:spTgt spid="1219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21931"/>
                                        </p:tgtEl>
                                        <p:attrNameLst>
                                          <p:attrName>style.visibility</p:attrName>
                                        </p:attrNameLst>
                                      </p:cBhvr>
                                      <p:to>
                                        <p:strVal val="visible"/>
                                      </p:to>
                                    </p:set>
                                    <p:animEffect transition="in" filter="wipe(left)">
                                      <p:cBhvr>
                                        <p:cTn id="97" dur="500"/>
                                        <p:tgtEl>
                                          <p:spTgt spid="12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utoUpdateAnimBg="0"/>
      <p:bldP spid="121863" grpId="0"/>
      <p:bldP spid="121864" grpId="0" autoUpdateAnimBg="0"/>
      <p:bldP spid="121865" grpId="0"/>
      <p:bldP spid="121866" grpId="0"/>
      <p:bldP spid="121890" grpId="0" autoUpdateAnimBg="0"/>
      <p:bldP spid="121927" grpId="0" autoUpdateAnimBg="0"/>
      <p:bldP spid="121928" grpId="0" autoUpdateAnimBg="0"/>
      <p:bldP spid="121930" grpId="0"/>
      <p:bldP spid="121931" grpId="0"/>
      <p:bldP spid="12193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31800" y="584200"/>
            <a:ext cx="81724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b="1">
                <a:solidFill>
                  <a:schemeClr val="tx1"/>
                </a:solidFill>
                <a:latin typeface="Times New Roman" pitchFamily="18" charset="0"/>
                <a:ea typeface="楷体_GB2312" pitchFamily="49" charset="-122"/>
              </a:rPr>
              <a:t>例：如图电路，已知</a:t>
            </a:r>
            <a:r>
              <a:rPr lang="en-US" altLang="zh-CN" b="1" i="1">
                <a:solidFill>
                  <a:schemeClr val="tx1"/>
                </a:solidFill>
                <a:latin typeface="Times New Roman" pitchFamily="18" charset="0"/>
                <a:ea typeface="楷体_GB2312" pitchFamily="49" charset="-122"/>
              </a:rPr>
              <a:t>R</a:t>
            </a:r>
            <a:r>
              <a:rPr lang="en-US" altLang="zh-CN" b="1" baseline="-25000">
                <a:solidFill>
                  <a:schemeClr val="tx1"/>
                </a:solidFill>
                <a:latin typeface="Times New Roman" pitchFamily="18" charset="0"/>
                <a:ea typeface="楷体_GB2312" pitchFamily="49" charset="-122"/>
              </a:rPr>
              <a:t>1</a:t>
            </a:r>
            <a:r>
              <a:rPr lang="en-US" altLang="zh-CN" b="1">
                <a:solidFill>
                  <a:schemeClr val="tx1"/>
                </a:solidFill>
                <a:latin typeface="Times New Roman" pitchFamily="18" charset="0"/>
                <a:ea typeface="楷体_GB2312" pitchFamily="49" charset="-122"/>
              </a:rPr>
              <a:t>=2Ω</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R</a:t>
            </a:r>
            <a:r>
              <a:rPr lang="en-US" altLang="zh-CN" b="1" baseline="-25000">
                <a:solidFill>
                  <a:schemeClr val="tx1"/>
                </a:solidFill>
                <a:latin typeface="Times New Roman" pitchFamily="18" charset="0"/>
                <a:ea typeface="楷体_GB2312" pitchFamily="49" charset="-122"/>
              </a:rPr>
              <a:t>2</a:t>
            </a:r>
            <a:r>
              <a:rPr lang="en-US" altLang="zh-CN" b="1">
                <a:solidFill>
                  <a:schemeClr val="tx1"/>
                </a:solidFill>
                <a:latin typeface="Times New Roman" pitchFamily="18" charset="0"/>
                <a:ea typeface="楷体_GB2312" pitchFamily="49" charset="-122"/>
              </a:rPr>
              <a:t>=4Ω</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s1</a:t>
            </a:r>
            <a:r>
              <a:rPr lang="en-US" altLang="zh-CN" b="1">
                <a:solidFill>
                  <a:schemeClr val="tx1"/>
                </a:solidFill>
                <a:latin typeface="Times New Roman" pitchFamily="18" charset="0"/>
                <a:ea typeface="楷体_GB2312" pitchFamily="49" charset="-122"/>
              </a:rPr>
              <a:t>=12V</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s2</a:t>
            </a:r>
            <a:r>
              <a:rPr lang="en-US" altLang="zh-CN" b="1">
                <a:solidFill>
                  <a:schemeClr val="tx1"/>
                </a:solidFill>
                <a:latin typeface="Times New Roman" pitchFamily="18" charset="0"/>
                <a:ea typeface="楷体_GB2312" pitchFamily="49" charset="-122"/>
              </a:rPr>
              <a:t>=6V</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s3</a:t>
            </a:r>
            <a:r>
              <a:rPr lang="en-US" altLang="zh-CN" b="1">
                <a:solidFill>
                  <a:schemeClr val="tx1"/>
                </a:solidFill>
                <a:latin typeface="Times New Roman" pitchFamily="18" charset="0"/>
                <a:ea typeface="楷体_GB2312" pitchFamily="49" charset="-122"/>
              </a:rPr>
              <a:t>=10V</a:t>
            </a:r>
            <a:r>
              <a:rPr lang="zh-CN" altLang="en-US" b="1">
                <a:solidFill>
                  <a:schemeClr val="tx1"/>
                </a:solidFill>
                <a:latin typeface="Times New Roman" pitchFamily="18" charset="0"/>
                <a:ea typeface="楷体_GB2312" pitchFamily="49" charset="-122"/>
              </a:rPr>
              <a:t>，求</a:t>
            </a:r>
            <a:r>
              <a:rPr lang="en-US" altLang="zh-CN" b="1">
                <a:solidFill>
                  <a:schemeClr val="tx1"/>
                </a:solidFill>
                <a:latin typeface="Times New Roman" pitchFamily="18" charset="0"/>
                <a:ea typeface="楷体_GB2312" pitchFamily="49" charset="-122"/>
              </a:rPr>
              <a:t>a</a:t>
            </a:r>
            <a:r>
              <a:rPr lang="zh-CN" altLang="en-US" b="1">
                <a:solidFill>
                  <a:schemeClr val="tx1"/>
                </a:solidFill>
                <a:latin typeface="Times New Roman" pitchFamily="18" charset="0"/>
                <a:ea typeface="楷体_GB2312" pitchFamily="49" charset="-122"/>
              </a:rPr>
              <a:t>点电位</a:t>
            </a:r>
            <a:r>
              <a:rPr lang="en-US" altLang="zh-CN" sz="2800"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a </a:t>
            </a:r>
            <a:r>
              <a:rPr lang="zh-CN" altLang="en-US" b="1">
                <a:solidFill>
                  <a:schemeClr val="tx1"/>
                </a:solidFill>
                <a:latin typeface="Times New Roman" pitchFamily="18" charset="0"/>
                <a:ea typeface="楷体_GB2312" pitchFamily="49" charset="-122"/>
              </a:rPr>
              <a:t>。</a:t>
            </a:r>
          </a:p>
        </p:txBody>
      </p:sp>
      <p:grpSp>
        <p:nvGrpSpPr>
          <p:cNvPr id="2" name="Group 33"/>
          <p:cNvGrpSpPr>
            <a:grpSpLocks/>
          </p:cNvGrpSpPr>
          <p:nvPr/>
        </p:nvGrpSpPr>
        <p:grpSpPr bwMode="auto">
          <a:xfrm>
            <a:off x="3351213" y="2168525"/>
            <a:ext cx="679450" cy="711200"/>
            <a:chOff x="3138" y="4320"/>
            <a:chExt cx="428" cy="448"/>
          </a:xfrm>
        </p:grpSpPr>
        <p:sp>
          <p:nvSpPr>
            <p:cNvPr id="48173" name="Oval 34"/>
            <p:cNvSpPr>
              <a:spLocks noChangeArrowheads="1"/>
            </p:cNvSpPr>
            <p:nvPr/>
          </p:nvSpPr>
          <p:spPr bwMode="auto">
            <a:xfrm>
              <a:off x="3139" y="4320"/>
              <a:ext cx="427" cy="44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48174" name="Text Box 35"/>
            <p:cNvSpPr txBox="1">
              <a:spLocks noChangeArrowheads="1"/>
            </p:cNvSpPr>
            <p:nvPr/>
          </p:nvSpPr>
          <p:spPr bwMode="auto">
            <a:xfrm>
              <a:off x="3266" y="4405"/>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i="1">
                  <a:solidFill>
                    <a:srgbClr val="FF0000"/>
                  </a:solidFill>
                  <a:latin typeface="Times New Roman" pitchFamily="18" charset="0"/>
                  <a:ea typeface="楷体_GB2312" pitchFamily="49" charset="-122"/>
                </a:rPr>
                <a:t>i</a:t>
              </a:r>
            </a:p>
          </p:txBody>
        </p:sp>
        <p:sp>
          <p:nvSpPr>
            <p:cNvPr id="48175" name="Line 36"/>
            <p:cNvSpPr>
              <a:spLocks noChangeShapeType="1"/>
            </p:cNvSpPr>
            <p:nvPr/>
          </p:nvSpPr>
          <p:spPr bwMode="auto">
            <a:xfrm flipH="1" flipV="1">
              <a:off x="3138" y="4500"/>
              <a:ext cx="0" cy="33"/>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4965" name="Text Box 37"/>
          <p:cNvSpPr txBox="1">
            <a:spLocks noChangeArrowheads="1"/>
          </p:cNvSpPr>
          <p:nvPr/>
        </p:nvSpPr>
        <p:spPr bwMode="auto">
          <a:xfrm>
            <a:off x="468313" y="3367088"/>
            <a:ext cx="46085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40000"/>
              </a:lnSpc>
              <a:spcBef>
                <a:spcPct val="50000"/>
              </a:spcBef>
            </a:pPr>
            <a:r>
              <a:rPr lang="zh-CN" altLang="en-US" b="1">
                <a:solidFill>
                  <a:schemeClr val="tx1"/>
                </a:solidFill>
                <a:latin typeface="Times New Roman" pitchFamily="18" charset="0"/>
                <a:ea typeface="楷体_GB2312" pitchFamily="49" charset="-122"/>
              </a:rPr>
              <a:t>解：由</a:t>
            </a:r>
            <a:r>
              <a:rPr lang="en-US" altLang="zh-CN" b="1">
                <a:solidFill>
                  <a:schemeClr val="tx1"/>
                </a:solidFill>
                <a:latin typeface="Times New Roman" pitchFamily="18" charset="0"/>
                <a:ea typeface="楷体_GB2312" pitchFamily="49" charset="-122"/>
              </a:rPr>
              <a:t>KCL</a:t>
            </a:r>
            <a:r>
              <a:rPr lang="zh-CN" altLang="en-US" b="1">
                <a:solidFill>
                  <a:schemeClr val="tx1"/>
                </a:solidFill>
                <a:latin typeface="Times New Roman" pitchFamily="18" charset="0"/>
                <a:ea typeface="楷体_GB2312" pitchFamily="49" charset="-122"/>
              </a:rPr>
              <a:t>可知</a:t>
            </a:r>
            <a:r>
              <a:rPr lang="en-US" altLang="zh-CN" b="1" i="1">
                <a:solidFill>
                  <a:schemeClr val="tx1"/>
                </a:solidFill>
                <a:latin typeface="Times New Roman" pitchFamily="18" charset="0"/>
                <a:ea typeface="楷体_GB2312" pitchFamily="49" charset="-122"/>
              </a:rPr>
              <a:t>i</a:t>
            </a:r>
            <a:r>
              <a:rPr lang="en-US" altLang="zh-CN" b="1" i="1">
                <a:solidFill>
                  <a:schemeClr val="tx1"/>
                </a:solidFill>
                <a:latin typeface="Times New Roman" pitchFamily="18" charset="0"/>
                <a:ea typeface="楷体_GB2312" pitchFamily="49" charset="-122"/>
                <a:cs typeface="Times New Roman" pitchFamily="18" charset="0"/>
              </a:rPr>
              <a:t>' </a:t>
            </a:r>
            <a:r>
              <a:rPr lang="en-US" altLang="zh-CN" b="1">
                <a:solidFill>
                  <a:schemeClr val="tx1"/>
                </a:solidFill>
                <a:latin typeface="Times New Roman" pitchFamily="18" charset="0"/>
                <a:ea typeface="楷体_GB2312" pitchFamily="49" charset="-122"/>
              </a:rPr>
              <a:t>=0 </a:t>
            </a:r>
            <a:r>
              <a:rPr lang="zh-CN" altLang="en-US" b="1">
                <a:solidFill>
                  <a:schemeClr val="tx1"/>
                </a:solidFill>
                <a:latin typeface="Times New Roman" pitchFamily="18" charset="0"/>
                <a:ea typeface="楷体_GB2312" pitchFamily="49" charset="-122"/>
              </a:rPr>
              <a:t>。</a:t>
            </a:r>
          </a:p>
        </p:txBody>
      </p:sp>
      <p:sp>
        <p:nvSpPr>
          <p:cNvPr id="124966" name="Text Box 38"/>
          <p:cNvSpPr txBox="1">
            <a:spLocks noChangeArrowheads="1"/>
          </p:cNvSpPr>
          <p:nvPr/>
        </p:nvSpPr>
        <p:spPr bwMode="auto">
          <a:xfrm>
            <a:off x="1474788" y="4386263"/>
            <a:ext cx="3889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R</a:t>
            </a:r>
            <a:r>
              <a:rPr lang="en-US" altLang="zh-CN" sz="2800" b="1" baseline="-25000">
                <a:solidFill>
                  <a:schemeClr val="tx1"/>
                </a:solidFill>
                <a:latin typeface="Times New Roman" pitchFamily="18" charset="0"/>
                <a:ea typeface="楷体_GB2312" pitchFamily="49" charset="-122"/>
              </a:rPr>
              <a:t>1</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s2</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R</a:t>
            </a:r>
            <a:r>
              <a:rPr lang="en-US" altLang="zh-CN" sz="2800" b="1" baseline="-25000">
                <a:solidFill>
                  <a:schemeClr val="tx1"/>
                </a:solidFill>
                <a:latin typeface="Times New Roman" pitchFamily="18" charset="0"/>
                <a:ea typeface="楷体_GB2312" pitchFamily="49" charset="-122"/>
              </a:rPr>
              <a:t>2</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s1</a:t>
            </a:r>
            <a:r>
              <a:rPr lang="en-US" altLang="zh-CN" sz="2800" b="1">
                <a:solidFill>
                  <a:schemeClr val="tx1"/>
                </a:solidFill>
                <a:latin typeface="Times New Roman" pitchFamily="18" charset="0"/>
                <a:ea typeface="楷体_GB2312" pitchFamily="49" charset="-122"/>
              </a:rPr>
              <a:t>=0</a:t>
            </a:r>
          </a:p>
        </p:txBody>
      </p:sp>
      <p:sp>
        <p:nvSpPr>
          <p:cNvPr id="124967" name="Text Box 39"/>
          <p:cNvSpPr txBox="1">
            <a:spLocks noChangeArrowheads="1"/>
          </p:cNvSpPr>
          <p:nvPr/>
        </p:nvSpPr>
        <p:spPr bwMode="auto">
          <a:xfrm>
            <a:off x="4895850" y="4386263"/>
            <a:ext cx="3348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a:solidFill>
                  <a:schemeClr val="tx1"/>
                </a:solidFill>
                <a:latin typeface="Times New Roman" pitchFamily="18" charset="0"/>
                <a:ea typeface="楷体_GB2312" pitchFamily="49" charset="-122"/>
              </a:rPr>
              <a:t>2</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+6+4</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-12=0</a:t>
            </a:r>
          </a:p>
        </p:txBody>
      </p:sp>
      <p:sp>
        <p:nvSpPr>
          <p:cNvPr id="124968" name="Text Box 40"/>
          <p:cNvSpPr txBox="1">
            <a:spLocks noChangeArrowheads="1"/>
          </p:cNvSpPr>
          <p:nvPr/>
        </p:nvSpPr>
        <p:spPr bwMode="auto">
          <a:xfrm>
            <a:off x="3924300" y="4891088"/>
            <a:ext cx="1582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=1(A)</a:t>
            </a:r>
          </a:p>
        </p:txBody>
      </p:sp>
      <p:sp>
        <p:nvSpPr>
          <p:cNvPr id="124969" name="Text Box 41"/>
          <p:cNvSpPr txBox="1">
            <a:spLocks noChangeArrowheads="1"/>
          </p:cNvSpPr>
          <p:nvPr/>
        </p:nvSpPr>
        <p:spPr bwMode="auto">
          <a:xfrm>
            <a:off x="987425" y="5195888"/>
            <a:ext cx="74374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30000"/>
              </a:lnSpc>
              <a:spcBef>
                <a:spcPct val="50000"/>
              </a:spcBef>
            </a:pPr>
            <a:r>
              <a:rPr lang="zh-CN" altLang="en-US" b="1">
                <a:solidFill>
                  <a:schemeClr val="tx1"/>
                </a:solidFill>
                <a:latin typeface="Times New Roman" pitchFamily="18" charset="0"/>
                <a:ea typeface="楷体_GB2312" pitchFamily="49" charset="-122"/>
              </a:rPr>
              <a:t>求电位</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a</a:t>
            </a:r>
            <a:r>
              <a:rPr lang="zh-CN" altLang="en-US" b="1">
                <a:solidFill>
                  <a:schemeClr val="tx1"/>
                </a:solidFill>
                <a:latin typeface="Times New Roman" pitchFamily="18" charset="0"/>
                <a:ea typeface="楷体_GB2312" pitchFamily="49" charset="-122"/>
              </a:rPr>
              <a:t>，就是求</a:t>
            </a:r>
            <a:r>
              <a:rPr lang="en-US" altLang="zh-CN" b="1">
                <a:solidFill>
                  <a:schemeClr val="tx1"/>
                </a:solidFill>
                <a:latin typeface="Times New Roman" pitchFamily="18" charset="0"/>
                <a:ea typeface="楷体_GB2312" pitchFamily="49" charset="-122"/>
              </a:rPr>
              <a:t>a</a:t>
            </a:r>
            <a:r>
              <a:rPr lang="zh-CN" altLang="en-US" b="1">
                <a:solidFill>
                  <a:schemeClr val="tx1"/>
                </a:solidFill>
                <a:latin typeface="Times New Roman" pitchFamily="18" charset="0"/>
                <a:ea typeface="楷体_GB2312" pitchFamily="49" charset="-122"/>
              </a:rPr>
              <a:t>点到参考点的电压，它是自</a:t>
            </a:r>
            <a:r>
              <a:rPr lang="en-US" altLang="zh-CN" b="1">
                <a:solidFill>
                  <a:schemeClr val="tx1"/>
                </a:solidFill>
                <a:latin typeface="Times New Roman" pitchFamily="18" charset="0"/>
                <a:ea typeface="楷体_GB2312" pitchFamily="49" charset="-122"/>
              </a:rPr>
              <a:t>a</a:t>
            </a:r>
            <a:r>
              <a:rPr lang="zh-CN" altLang="en-US" b="1">
                <a:solidFill>
                  <a:schemeClr val="tx1"/>
                </a:solidFill>
                <a:latin typeface="Times New Roman" pitchFamily="18" charset="0"/>
                <a:ea typeface="楷体_GB2312" pitchFamily="49" charset="-122"/>
              </a:rPr>
              <a:t>点到地的电压代数和。</a:t>
            </a:r>
          </a:p>
        </p:txBody>
      </p:sp>
      <p:sp>
        <p:nvSpPr>
          <p:cNvPr id="124970" name="Text Box 42"/>
          <p:cNvSpPr txBox="1">
            <a:spLocks noChangeArrowheads="1"/>
          </p:cNvSpPr>
          <p:nvPr/>
        </p:nvSpPr>
        <p:spPr bwMode="auto">
          <a:xfrm>
            <a:off x="1800225" y="6149975"/>
            <a:ext cx="2735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a</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ab</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bc</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cd</a:t>
            </a:r>
            <a:endParaRPr lang="en-US" altLang="zh-CN" sz="2800" b="1">
              <a:solidFill>
                <a:schemeClr val="tx1"/>
              </a:solidFill>
              <a:latin typeface="Times New Roman" pitchFamily="18" charset="0"/>
              <a:ea typeface="楷体_GB2312" pitchFamily="49" charset="-122"/>
            </a:endParaRPr>
          </a:p>
        </p:txBody>
      </p:sp>
      <p:sp>
        <p:nvSpPr>
          <p:cNvPr id="124971" name="AutoShape 43"/>
          <p:cNvSpPr>
            <a:spLocks noChangeArrowheads="1"/>
          </p:cNvSpPr>
          <p:nvPr/>
        </p:nvSpPr>
        <p:spPr bwMode="auto">
          <a:xfrm>
            <a:off x="2844800" y="5013325"/>
            <a:ext cx="719138"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24972" name="Text Box 44"/>
          <p:cNvSpPr txBox="1">
            <a:spLocks noChangeArrowheads="1"/>
          </p:cNvSpPr>
          <p:nvPr/>
        </p:nvSpPr>
        <p:spPr bwMode="auto">
          <a:xfrm>
            <a:off x="4140200" y="618648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a:t>
            </a:r>
            <a:r>
              <a:rPr lang="en-US" altLang="zh-CN" sz="2800" b="1">
                <a:solidFill>
                  <a:schemeClr val="tx1"/>
                </a:solidFill>
                <a:latin typeface="Times New Roman" pitchFamily="18" charset="0"/>
                <a:ea typeface="楷体_GB2312" pitchFamily="49" charset="-122"/>
              </a:rPr>
              <a:t>2</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+6-10=-2(V)</a:t>
            </a:r>
          </a:p>
        </p:txBody>
      </p:sp>
      <p:grpSp>
        <p:nvGrpSpPr>
          <p:cNvPr id="48140" name="Group 47"/>
          <p:cNvGrpSpPr>
            <a:grpSpLocks/>
          </p:cNvGrpSpPr>
          <p:nvPr/>
        </p:nvGrpSpPr>
        <p:grpSpPr bwMode="auto">
          <a:xfrm>
            <a:off x="2266950" y="1447800"/>
            <a:ext cx="4500563" cy="2274888"/>
            <a:chOff x="1338" y="640"/>
            <a:chExt cx="2835" cy="1433"/>
          </a:xfrm>
        </p:grpSpPr>
        <p:sp>
          <p:nvSpPr>
            <p:cNvPr id="48142" name="Oval 4"/>
            <p:cNvSpPr>
              <a:spLocks noChangeArrowheads="1"/>
            </p:cNvSpPr>
            <p:nvPr/>
          </p:nvSpPr>
          <p:spPr bwMode="auto">
            <a:xfrm>
              <a:off x="3447" y="17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8143" name="Oval 5"/>
            <p:cNvSpPr>
              <a:spLocks noChangeArrowheads="1"/>
            </p:cNvSpPr>
            <p:nvPr/>
          </p:nvSpPr>
          <p:spPr bwMode="auto">
            <a:xfrm>
              <a:off x="2562" y="1231"/>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8144" name="Oval 6"/>
            <p:cNvSpPr>
              <a:spLocks noChangeArrowheads="1"/>
            </p:cNvSpPr>
            <p:nvPr/>
          </p:nvSpPr>
          <p:spPr bwMode="auto">
            <a:xfrm>
              <a:off x="1655" y="1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8145" name="Text Box 7"/>
            <p:cNvSpPr txBox="1">
              <a:spLocks noChangeArrowheads="1"/>
            </p:cNvSpPr>
            <p:nvPr/>
          </p:nvSpPr>
          <p:spPr bwMode="auto">
            <a:xfrm>
              <a:off x="1520" y="1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8146" name="Text Box 8"/>
            <p:cNvSpPr txBox="1">
              <a:spLocks noChangeArrowheads="1"/>
            </p:cNvSpPr>
            <p:nvPr/>
          </p:nvSpPr>
          <p:spPr bwMode="auto">
            <a:xfrm>
              <a:off x="1534" y="1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8147" name="Text Box 9"/>
            <p:cNvSpPr txBox="1">
              <a:spLocks noChangeArrowheads="1"/>
            </p:cNvSpPr>
            <p:nvPr/>
          </p:nvSpPr>
          <p:spPr bwMode="auto">
            <a:xfrm>
              <a:off x="1701" y="704"/>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a</a:t>
              </a:r>
            </a:p>
          </p:txBody>
        </p:sp>
        <p:sp>
          <p:nvSpPr>
            <p:cNvPr id="48148" name="Rectangle 10"/>
            <p:cNvSpPr>
              <a:spLocks noChangeArrowheads="1"/>
            </p:cNvSpPr>
            <p:nvPr/>
          </p:nvSpPr>
          <p:spPr bwMode="auto">
            <a:xfrm>
              <a:off x="2144" y="64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1</a:t>
              </a:r>
              <a:endParaRPr lang="en-US" altLang="zh-CN" sz="1800" b="1" i="1" baseline="-25000">
                <a:solidFill>
                  <a:schemeClr val="tx1"/>
                </a:solidFill>
                <a:latin typeface="Times New Roman" pitchFamily="18" charset="0"/>
                <a:ea typeface="楷体_GB2312" pitchFamily="49" charset="-122"/>
              </a:endParaRPr>
            </a:p>
          </p:txBody>
        </p:sp>
        <p:sp>
          <p:nvSpPr>
            <p:cNvPr id="48149" name="Line 11"/>
            <p:cNvSpPr>
              <a:spLocks noChangeShapeType="1"/>
            </p:cNvSpPr>
            <p:nvPr/>
          </p:nvSpPr>
          <p:spPr bwMode="auto">
            <a:xfrm>
              <a:off x="1791" y="935"/>
              <a:ext cx="90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12"/>
            <p:cNvSpPr>
              <a:spLocks noChangeShapeType="1"/>
            </p:cNvSpPr>
            <p:nvPr/>
          </p:nvSpPr>
          <p:spPr bwMode="auto">
            <a:xfrm>
              <a:off x="1791" y="935"/>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Text Box 13"/>
            <p:cNvSpPr txBox="1">
              <a:spLocks noChangeArrowheads="1"/>
            </p:cNvSpPr>
            <p:nvPr/>
          </p:nvSpPr>
          <p:spPr bwMode="auto">
            <a:xfrm>
              <a:off x="2745" y="103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8152" name="Text Box 14"/>
            <p:cNvSpPr txBox="1">
              <a:spLocks noChangeArrowheads="1"/>
            </p:cNvSpPr>
            <p:nvPr/>
          </p:nvSpPr>
          <p:spPr bwMode="auto">
            <a:xfrm>
              <a:off x="2758" y="128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8153" name="Rectangle 15"/>
            <p:cNvSpPr>
              <a:spLocks noChangeArrowheads="1"/>
            </p:cNvSpPr>
            <p:nvPr/>
          </p:nvSpPr>
          <p:spPr bwMode="auto">
            <a:xfrm>
              <a:off x="2131" y="890"/>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8154" name="Line 16"/>
            <p:cNvSpPr>
              <a:spLocks noChangeShapeType="1"/>
            </p:cNvSpPr>
            <p:nvPr/>
          </p:nvSpPr>
          <p:spPr bwMode="auto">
            <a:xfrm>
              <a:off x="3968" y="1842"/>
              <a:ext cx="0"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17"/>
            <p:cNvSpPr>
              <a:spLocks noChangeShapeType="1"/>
            </p:cNvSpPr>
            <p:nvPr/>
          </p:nvSpPr>
          <p:spPr bwMode="auto">
            <a:xfrm>
              <a:off x="3900" y="1933"/>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18"/>
            <p:cNvSpPr>
              <a:spLocks noChangeShapeType="1"/>
            </p:cNvSpPr>
            <p:nvPr/>
          </p:nvSpPr>
          <p:spPr bwMode="auto">
            <a:xfrm>
              <a:off x="1791" y="1842"/>
              <a:ext cx="907"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57" name="Line 19"/>
            <p:cNvSpPr>
              <a:spLocks noChangeShapeType="1"/>
            </p:cNvSpPr>
            <p:nvPr/>
          </p:nvSpPr>
          <p:spPr bwMode="auto">
            <a:xfrm>
              <a:off x="2698" y="935"/>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Rectangle 20"/>
            <p:cNvSpPr>
              <a:spLocks noChangeArrowheads="1"/>
            </p:cNvSpPr>
            <p:nvPr/>
          </p:nvSpPr>
          <p:spPr bwMode="auto">
            <a:xfrm>
              <a:off x="1338" y="1184"/>
              <a:ext cx="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s1</a:t>
              </a:r>
              <a:endParaRPr lang="en-US" altLang="zh-CN" b="1" i="1" baseline="-25000">
                <a:solidFill>
                  <a:schemeClr val="tx1"/>
                </a:solidFill>
                <a:latin typeface="Times New Roman" pitchFamily="18" charset="0"/>
                <a:ea typeface="楷体_GB2312" pitchFamily="49" charset="-122"/>
              </a:endParaRPr>
            </a:p>
          </p:txBody>
        </p:sp>
        <p:sp>
          <p:nvSpPr>
            <p:cNvPr id="48159" name="Rectangle 21"/>
            <p:cNvSpPr>
              <a:spLocks noChangeArrowheads="1"/>
            </p:cNvSpPr>
            <p:nvPr/>
          </p:nvSpPr>
          <p:spPr bwMode="auto">
            <a:xfrm>
              <a:off x="2812" y="1185"/>
              <a:ext cx="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s2</a:t>
              </a:r>
              <a:endParaRPr lang="en-US" altLang="zh-CN" b="1" i="1" baseline="-25000">
                <a:solidFill>
                  <a:schemeClr val="tx1"/>
                </a:solidFill>
                <a:latin typeface="Times New Roman" pitchFamily="18" charset="0"/>
                <a:ea typeface="楷体_GB2312" pitchFamily="49" charset="-122"/>
              </a:endParaRPr>
            </a:p>
          </p:txBody>
        </p:sp>
        <p:sp>
          <p:nvSpPr>
            <p:cNvPr id="48160" name="Rectangle 22"/>
            <p:cNvSpPr>
              <a:spLocks noChangeArrowheads="1"/>
            </p:cNvSpPr>
            <p:nvPr/>
          </p:nvSpPr>
          <p:spPr bwMode="auto">
            <a:xfrm>
              <a:off x="2131" y="154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r>
                <a:rPr lang="en-US" altLang="zh-CN" sz="1800" b="1" baseline="-25000">
                  <a:solidFill>
                    <a:schemeClr val="tx1"/>
                  </a:solidFill>
                  <a:latin typeface="Times New Roman" pitchFamily="18" charset="0"/>
                  <a:ea typeface="楷体_GB2312" pitchFamily="49" charset="-122"/>
                </a:rPr>
                <a:t>2</a:t>
              </a:r>
              <a:endParaRPr lang="en-US" altLang="zh-CN" sz="1800" b="1" i="1" baseline="-25000">
                <a:solidFill>
                  <a:schemeClr val="tx1"/>
                </a:solidFill>
                <a:latin typeface="Times New Roman" pitchFamily="18" charset="0"/>
                <a:ea typeface="楷体_GB2312" pitchFamily="49" charset="-122"/>
              </a:endParaRPr>
            </a:p>
          </p:txBody>
        </p:sp>
        <p:sp>
          <p:nvSpPr>
            <p:cNvPr id="48161" name="Rectangle 23"/>
            <p:cNvSpPr>
              <a:spLocks noChangeArrowheads="1"/>
            </p:cNvSpPr>
            <p:nvPr/>
          </p:nvSpPr>
          <p:spPr bwMode="auto">
            <a:xfrm>
              <a:off x="2131" y="179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8162" name="Text Box 24"/>
            <p:cNvSpPr txBox="1">
              <a:spLocks noChangeArrowheads="1"/>
            </p:cNvSpPr>
            <p:nvPr/>
          </p:nvSpPr>
          <p:spPr bwMode="auto">
            <a:xfrm>
              <a:off x="2608" y="708"/>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b</a:t>
              </a:r>
            </a:p>
          </p:txBody>
        </p:sp>
        <p:sp>
          <p:nvSpPr>
            <p:cNvPr id="48163" name="Text Box 25"/>
            <p:cNvSpPr txBox="1">
              <a:spLocks noChangeArrowheads="1"/>
            </p:cNvSpPr>
            <p:nvPr/>
          </p:nvSpPr>
          <p:spPr bwMode="auto">
            <a:xfrm>
              <a:off x="2609" y="181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c</a:t>
              </a:r>
            </a:p>
          </p:txBody>
        </p:sp>
        <p:sp>
          <p:nvSpPr>
            <p:cNvPr id="48164" name="Line 26"/>
            <p:cNvSpPr>
              <a:spLocks noChangeShapeType="1"/>
            </p:cNvSpPr>
            <p:nvPr/>
          </p:nvSpPr>
          <p:spPr bwMode="auto">
            <a:xfrm>
              <a:off x="2699" y="1842"/>
              <a:ext cx="127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Rectangle 27"/>
            <p:cNvSpPr>
              <a:spLocks noChangeArrowheads="1"/>
            </p:cNvSpPr>
            <p:nvPr/>
          </p:nvSpPr>
          <p:spPr bwMode="auto">
            <a:xfrm>
              <a:off x="3008" y="158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solidFill>
                    <a:schemeClr val="tx1"/>
                  </a:solidFill>
                  <a:latin typeface="Times New Roman" pitchFamily="18" charset="0"/>
                  <a:ea typeface="楷体_GB2312" pitchFamily="49" charset="-122"/>
                </a:rPr>
                <a:t>R</a:t>
              </a:r>
              <a:endParaRPr lang="en-US" altLang="zh-CN" sz="1800" b="1" i="1" baseline="-25000">
                <a:solidFill>
                  <a:schemeClr val="tx1"/>
                </a:solidFill>
                <a:latin typeface="Times New Roman" pitchFamily="18" charset="0"/>
                <a:ea typeface="楷体_GB2312" pitchFamily="49" charset="-122"/>
              </a:endParaRPr>
            </a:p>
          </p:txBody>
        </p:sp>
        <p:sp>
          <p:nvSpPr>
            <p:cNvPr id="48166" name="Rectangle 28"/>
            <p:cNvSpPr>
              <a:spLocks noChangeArrowheads="1"/>
            </p:cNvSpPr>
            <p:nvPr/>
          </p:nvSpPr>
          <p:spPr bwMode="auto">
            <a:xfrm>
              <a:off x="2971" y="179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8167" name="Text Box 29"/>
            <p:cNvSpPr txBox="1">
              <a:spLocks noChangeArrowheads="1"/>
            </p:cNvSpPr>
            <p:nvPr/>
          </p:nvSpPr>
          <p:spPr bwMode="auto">
            <a:xfrm>
              <a:off x="3721" y="155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8168" name="Text Box 30"/>
            <p:cNvSpPr txBox="1">
              <a:spLocks noChangeArrowheads="1"/>
            </p:cNvSpPr>
            <p:nvPr/>
          </p:nvSpPr>
          <p:spPr bwMode="auto">
            <a:xfrm>
              <a:off x="3278" y="145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8169" name="Rectangle 31"/>
            <p:cNvSpPr>
              <a:spLocks noChangeArrowheads="1"/>
            </p:cNvSpPr>
            <p:nvPr/>
          </p:nvSpPr>
          <p:spPr bwMode="auto">
            <a:xfrm>
              <a:off x="3447" y="1411"/>
              <a:ext cx="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s3</a:t>
              </a:r>
              <a:endParaRPr lang="en-US" altLang="zh-CN" b="1" i="1" baseline="-25000">
                <a:solidFill>
                  <a:schemeClr val="tx1"/>
                </a:solidFill>
                <a:latin typeface="Times New Roman" pitchFamily="18" charset="0"/>
                <a:ea typeface="楷体_GB2312" pitchFamily="49" charset="-122"/>
              </a:endParaRPr>
            </a:p>
          </p:txBody>
        </p:sp>
        <p:sp>
          <p:nvSpPr>
            <p:cNvPr id="48170" name="Text Box 32"/>
            <p:cNvSpPr txBox="1">
              <a:spLocks noChangeArrowheads="1"/>
            </p:cNvSpPr>
            <p:nvPr/>
          </p:nvSpPr>
          <p:spPr bwMode="auto">
            <a:xfrm>
              <a:off x="3947" y="1634"/>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a:solidFill>
                    <a:schemeClr val="tx1"/>
                  </a:solidFill>
                  <a:latin typeface="Times New Roman" pitchFamily="18" charset="0"/>
                  <a:ea typeface="楷体_GB2312" pitchFamily="49" charset="-122"/>
                </a:rPr>
                <a:t>d</a:t>
              </a:r>
            </a:p>
          </p:txBody>
        </p:sp>
        <p:sp>
          <p:nvSpPr>
            <p:cNvPr id="48171" name="Line 45"/>
            <p:cNvSpPr>
              <a:spLocks noChangeShapeType="1"/>
            </p:cNvSpPr>
            <p:nvPr/>
          </p:nvSpPr>
          <p:spPr bwMode="auto">
            <a:xfrm>
              <a:off x="3288" y="184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2" name="Text Box 46"/>
            <p:cNvSpPr txBox="1">
              <a:spLocks noChangeArrowheads="1"/>
            </p:cNvSpPr>
            <p:nvPr/>
          </p:nvSpPr>
          <p:spPr bwMode="auto">
            <a:xfrm>
              <a:off x="3243" y="1842"/>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chemeClr val="tx1"/>
                  </a:solidFill>
                  <a:latin typeface="Times New Roman" pitchFamily="18" charset="0"/>
                  <a:ea typeface="楷体_GB2312" pitchFamily="49" charset="-122"/>
                </a:rPr>
                <a:t>i</a:t>
              </a:r>
              <a:r>
                <a:rPr lang="en-US" altLang="zh-CN" sz="1800" b="1" i="1">
                  <a:solidFill>
                    <a:schemeClr val="tx1"/>
                  </a:solidFill>
                  <a:latin typeface="Times New Roman" pitchFamily="18" charset="0"/>
                  <a:ea typeface="楷体_GB2312" pitchFamily="49" charset="-122"/>
                  <a:cs typeface="Times New Roman" pitchFamily="18" charset="0"/>
                </a:rPr>
                <a:t>'</a:t>
              </a:r>
              <a:endParaRPr lang="en-US" altLang="zh-CN" sz="1800" b="1" baseline="30000">
                <a:solidFill>
                  <a:schemeClr val="tx1"/>
                </a:solidFill>
                <a:latin typeface="Times New Roman" pitchFamily="18" charset="0"/>
                <a:ea typeface="楷体_GB2312" pitchFamily="49" charset="-122"/>
                <a:cs typeface="Times New Roman" pitchFamily="18" charset="0"/>
              </a:endParaRPr>
            </a:p>
          </p:txBody>
        </p:sp>
      </p:grpSp>
      <p:sp>
        <p:nvSpPr>
          <p:cNvPr id="124976" name="Text Box 48"/>
          <p:cNvSpPr txBox="1">
            <a:spLocks noChangeArrowheads="1"/>
          </p:cNvSpPr>
          <p:nvPr/>
        </p:nvSpPr>
        <p:spPr bwMode="auto">
          <a:xfrm>
            <a:off x="1042988" y="3835400"/>
            <a:ext cx="56165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lnSpc>
                <a:spcPct val="140000"/>
              </a:lnSpc>
              <a:spcBef>
                <a:spcPct val="50000"/>
              </a:spcBef>
            </a:pPr>
            <a:r>
              <a:rPr lang="zh-CN" altLang="en-US" b="1">
                <a:solidFill>
                  <a:schemeClr val="tx1"/>
                </a:solidFill>
                <a:latin typeface="Times New Roman" pitchFamily="18" charset="0"/>
                <a:ea typeface="楷体_GB2312" pitchFamily="49" charset="-122"/>
              </a:rPr>
              <a:t>设如图回路电流为</a:t>
            </a:r>
            <a:r>
              <a:rPr lang="en-US" altLang="zh-CN" b="1" i="1">
                <a:solidFill>
                  <a:schemeClr val="tx1"/>
                </a:solidFill>
                <a:latin typeface="Times New Roman" pitchFamily="18" charset="0"/>
                <a:ea typeface="楷体_GB2312" pitchFamily="49" charset="-122"/>
              </a:rPr>
              <a:t>i</a:t>
            </a:r>
            <a:r>
              <a:rPr lang="zh-CN" altLang="en-US" b="1">
                <a:solidFill>
                  <a:schemeClr val="tx1"/>
                </a:solidFill>
                <a:latin typeface="Times New Roman" pitchFamily="18" charset="0"/>
                <a:ea typeface="楷体_GB2312" pitchFamily="49" charset="-122"/>
              </a:rPr>
              <a:t>，由</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965"/>
                                        </p:tgtEl>
                                        <p:attrNameLst>
                                          <p:attrName>style.visibility</p:attrName>
                                        </p:attrNameLst>
                                      </p:cBhvr>
                                      <p:to>
                                        <p:strVal val="visible"/>
                                      </p:to>
                                    </p:set>
                                    <p:animEffect transition="in" filter="dissolve">
                                      <p:cBhvr>
                                        <p:cTn id="7" dur="500"/>
                                        <p:tgtEl>
                                          <p:spTgt spid="124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976"/>
                                        </p:tgtEl>
                                        <p:attrNameLst>
                                          <p:attrName>style.visibility</p:attrName>
                                        </p:attrNameLst>
                                      </p:cBhvr>
                                      <p:to>
                                        <p:strVal val="visible"/>
                                      </p:to>
                                    </p:set>
                                    <p:animEffect transition="in" filter="dissolve">
                                      <p:cBhvr>
                                        <p:cTn id="12" dur="500"/>
                                        <p:tgtEl>
                                          <p:spTgt spid="1249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4966"/>
                                        </p:tgtEl>
                                        <p:attrNameLst>
                                          <p:attrName>style.visibility</p:attrName>
                                        </p:attrNameLst>
                                      </p:cBhvr>
                                      <p:to>
                                        <p:strVal val="visible"/>
                                      </p:to>
                                    </p:set>
                                    <p:animEffect transition="in" filter="dissolve">
                                      <p:cBhvr>
                                        <p:cTn id="22" dur="500"/>
                                        <p:tgtEl>
                                          <p:spTgt spid="124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4967"/>
                                        </p:tgtEl>
                                        <p:attrNameLst>
                                          <p:attrName>style.visibility</p:attrName>
                                        </p:attrNameLst>
                                      </p:cBhvr>
                                      <p:to>
                                        <p:strVal val="visible"/>
                                      </p:to>
                                    </p:set>
                                    <p:animEffect transition="in" filter="dissolve">
                                      <p:cBhvr>
                                        <p:cTn id="27" dur="500"/>
                                        <p:tgtEl>
                                          <p:spTgt spid="124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4971"/>
                                        </p:tgtEl>
                                        <p:attrNameLst>
                                          <p:attrName>style.visibility</p:attrName>
                                        </p:attrNameLst>
                                      </p:cBhvr>
                                      <p:to>
                                        <p:strVal val="visible"/>
                                      </p:to>
                                    </p:set>
                                    <p:anim calcmode="lin" valueType="num">
                                      <p:cBhvr additive="base">
                                        <p:cTn id="32" dur="500" fill="hold"/>
                                        <p:tgtEl>
                                          <p:spTgt spid="124971"/>
                                        </p:tgtEl>
                                        <p:attrNameLst>
                                          <p:attrName>ppt_x</p:attrName>
                                        </p:attrNameLst>
                                      </p:cBhvr>
                                      <p:tavLst>
                                        <p:tav tm="0">
                                          <p:val>
                                            <p:strVal val="0-#ppt_w/2"/>
                                          </p:val>
                                        </p:tav>
                                        <p:tav tm="100000">
                                          <p:val>
                                            <p:strVal val="#ppt_x"/>
                                          </p:val>
                                        </p:tav>
                                      </p:tavLst>
                                    </p:anim>
                                    <p:anim calcmode="lin" valueType="num">
                                      <p:cBhvr additive="base">
                                        <p:cTn id="33" dur="500" fill="hold"/>
                                        <p:tgtEl>
                                          <p:spTgt spid="124971"/>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24968"/>
                                        </p:tgtEl>
                                        <p:attrNameLst>
                                          <p:attrName>style.visibility</p:attrName>
                                        </p:attrNameLst>
                                      </p:cBhvr>
                                      <p:to>
                                        <p:strVal val="visible"/>
                                      </p:to>
                                    </p:set>
                                    <p:animEffect transition="in" filter="dissolve">
                                      <p:cBhvr>
                                        <p:cTn id="37" dur="500"/>
                                        <p:tgtEl>
                                          <p:spTgt spid="1249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4969"/>
                                        </p:tgtEl>
                                        <p:attrNameLst>
                                          <p:attrName>style.visibility</p:attrName>
                                        </p:attrNameLst>
                                      </p:cBhvr>
                                      <p:to>
                                        <p:strVal val="visible"/>
                                      </p:to>
                                    </p:set>
                                    <p:animEffect transition="in" filter="dissolve">
                                      <p:cBhvr>
                                        <p:cTn id="42" dur="500"/>
                                        <p:tgtEl>
                                          <p:spTgt spid="1249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4970"/>
                                        </p:tgtEl>
                                        <p:attrNameLst>
                                          <p:attrName>style.visibility</p:attrName>
                                        </p:attrNameLst>
                                      </p:cBhvr>
                                      <p:to>
                                        <p:strVal val="visible"/>
                                      </p:to>
                                    </p:set>
                                    <p:anim calcmode="lin" valueType="num">
                                      <p:cBhvr additive="base">
                                        <p:cTn id="47" dur="500" fill="hold"/>
                                        <p:tgtEl>
                                          <p:spTgt spid="124970"/>
                                        </p:tgtEl>
                                        <p:attrNameLst>
                                          <p:attrName>ppt_x</p:attrName>
                                        </p:attrNameLst>
                                      </p:cBhvr>
                                      <p:tavLst>
                                        <p:tav tm="0">
                                          <p:val>
                                            <p:strVal val="0-#ppt_w/2"/>
                                          </p:val>
                                        </p:tav>
                                        <p:tav tm="100000">
                                          <p:val>
                                            <p:strVal val="#ppt_x"/>
                                          </p:val>
                                        </p:tav>
                                      </p:tavLst>
                                    </p:anim>
                                    <p:anim calcmode="lin" valueType="num">
                                      <p:cBhvr additive="base">
                                        <p:cTn id="48" dur="500" fill="hold"/>
                                        <p:tgtEl>
                                          <p:spTgt spid="12497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24972"/>
                                        </p:tgtEl>
                                        <p:attrNameLst>
                                          <p:attrName>style.visibility</p:attrName>
                                        </p:attrNameLst>
                                      </p:cBhvr>
                                      <p:to>
                                        <p:strVal val="visible"/>
                                      </p:to>
                                    </p:set>
                                    <p:animEffect transition="in" filter="dissolve">
                                      <p:cBhvr>
                                        <p:cTn id="53" dur="500"/>
                                        <p:tgtEl>
                                          <p:spTgt spid="124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5" grpId="0"/>
      <p:bldP spid="124966" grpId="0"/>
      <p:bldP spid="124967" grpId="0"/>
      <p:bldP spid="124968" grpId="0"/>
      <p:bldP spid="124969" grpId="0"/>
      <p:bldP spid="124970" grpId="0"/>
      <p:bldP spid="124971" grpId="0" animBg="1"/>
      <p:bldP spid="124972" grpId="0"/>
      <p:bldP spid="12497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549275"/>
            <a:ext cx="846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spcBef>
                <a:spcPct val="50000"/>
              </a:spcBef>
            </a:pPr>
            <a:r>
              <a:rPr lang="zh-CN" altLang="en-US" b="1">
                <a:solidFill>
                  <a:schemeClr val="tx1"/>
                </a:solidFill>
                <a:latin typeface="Times New Roman" pitchFamily="18" charset="0"/>
                <a:ea typeface="楷体_GB2312" pitchFamily="49" charset="-122"/>
              </a:rPr>
              <a:t>例：如图所示电路，已知</a:t>
            </a:r>
            <a:r>
              <a:rPr lang="en-US" altLang="zh-CN" b="1" i="1">
                <a:solidFill>
                  <a:schemeClr val="tx1"/>
                </a:solidFill>
                <a:latin typeface="Times New Roman" pitchFamily="18" charset="0"/>
                <a:ea typeface="楷体_GB2312" pitchFamily="49" charset="-122"/>
              </a:rPr>
              <a:t>I</a:t>
            </a:r>
            <a:r>
              <a:rPr lang="en-US" altLang="zh-CN" b="1">
                <a:solidFill>
                  <a:schemeClr val="tx1"/>
                </a:solidFill>
                <a:latin typeface="Times New Roman" pitchFamily="18" charset="0"/>
                <a:ea typeface="楷体_GB2312" pitchFamily="49" charset="-122"/>
              </a:rPr>
              <a:t>=0.3A</a:t>
            </a:r>
            <a:r>
              <a:rPr lang="zh-CN" altLang="en-US" b="1">
                <a:solidFill>
                  <a:schemeClr val="tx1"/>
                </a:solidFill>
                <a:latin typeface="Times New Roman" pitchFamily="18" charset="0"/>
                <a:ea typeface="楷体_GB2312" pitchFamily="49" charset="-122"/>
              </a:rPr>
              <a:t>，求电阻</a:t>
            </a:r>
            <a:r>
              <a:rPr lang="en-US" altLang="zh-CN" b="1" i="1">
                <a:solidFill>
                  <a:schemeClr val="tx1"/>
                </a:solidFill>
                <a:latin typeface="Times New Roman" pitchFamily="18" charset="0"/>
                <a:ea typeface="楷体_GB2312" pitchFamily="49" charset="-122"/>
              </a:rPr>
              <a:t>R </a:t>
            </a:r>
            <a:r>
              <a:rPr lang="zh-CN" altLang="en-US" b="1">
                <a:solidFill>
                  <a:schemeClr val="tx1"/>
                </a:solidFill>
                <a:latin typeface="Times New Roman" pitchFamily="18" charset="0"/>
                <a:ea typeface="楷体_GB2312" pitchFamily="49" charset="-122"/>
              </a:rPr>
              <a:t>。 </a:t>
            </a:r>
          </a:p>
        </p:txBody>
      </p:sp>
      <p:grpSp>
        <p:nvGrpSpPr>
          <p:cNvPr id="49155" name="Group 4"/>
          <p:cNvGrpSpPr>
            <a:grpSpLocks/>
          </p:cNvGrpSpPr>
          <p:nvPr/>
        </p:nvGrpSpPr>
        <p:grpSpPr bwMode="auto">
          <a:xfrm>
            <a:off x="4751388" y="685800"/>
            <a:ext cx="4141787" cy="3175000"/>
            <a:chOff x="1995" y="2296"/>
            <a:chExt cx="2609" cy="2000"/>
          </a:xfrm>
        </p:grpSpPr>
        <p:sp>
          <p:nvSpPr>
            <p:cNvPr id="49179" name="Line 5"/>
            <p:cNvSpPr>
              <a:spLocks noChangeShapeType="1"/>
            </p:cNvSpPr>
            <p:nvPr/>
          </p:nvSpPr>
          <p:spPr bwMode="auto">
            <a:xfrm>
              <a:off x="2487" y="2575"/>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6"/>
            <p:cNvSpPr>
              <a:spLocks noChangeShapeType="1"/>
            </p:cNvSpPr>
            <p:nvPr/>
          </p:nvSpPr>
          <p:spPr bwMode="auto">
            <a:xfrm>
              <a:off x="3281" y="3137"/>
              <a:ext cx="6" cy="9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Line 7"/>
            <p:cNvSpPr>
              <a:spLocks noChangeShapeType="1"/>
            </p:cNvSpPr>
            <p:nvPr/>
          </p:nvSpPr>
          <p:spPr bwMode="auto">
            <a:xfrm>
              <a:off x="2484" y="3138"/>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9182" name="Rectangle 8"/>
            <p:cNvSpPr>
              <a:spLocks noChangeArrowheads="1"/>
            </p:cNvSpPr>
            <p:nvPr/>
          </p:nvSpPr>
          <p:spPr bwMode="auto">
            <a:xfrm>
              <a:off x="2749" y="3093"/>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9183" name="Rectangle 9"/>
            <p:cNvSpPr>
              <a:spLocks noChangeArrowheads="1"/>
            </p:cNvSpPr>
            <p:nvPr/>
          </p:nvSpPr>
          <p:spPr bwMode="auto">
            <a:xfrm>
              <a:off x="3557" y="3093"/>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9184" name="Rectangle 10"/>
            <p:cNvSpPr>
              <a:spLocks noChangeArrowheads="1"/>
            </p:cNvSpPr>
            <p:nvPr/>
          </p:nvSpPr>
          <p:spPr bwMode="auto">
            <a:xfrm>
              <a:off x="3152" y="252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49185" name="Rectangle 11"/>
            <p:cNvSpPr>
              <a:spLocks noChangeArrowheads="1"/>
            </p:cNvSpPr>
            <p:nvPr/>
          </p:nvSpPr>
          <p:spPr bwMode="auto">
            <a:xfrm rot="-5400000">
              <a:off x="3149" y="3588"/>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49186" name="Oval 12"/>
            <p:cNvSpPr>
              <a:spLocks noChangeArrowheads="1"/>
            </p:cNvSpPr>
            <p:nvPr/>
          </p:nvSpPr>
          <p:spPr bwMode="auto">
            <a:xfrm>
              <a:off x="2353" y="349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49187" name="Line 13"/>
            <p:cNvSpPr>
              <a:spLocks noChangeShapeType="1"/>
            </p:cNvSpPr>
            <p:nvPr/>
          </p:nvSpPr>
          <p:spPr bwMode="auto">
            <a:xfrm>
              <a:off x="2489" y="2571"/>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Text Box 14"/>
            <p:cNvSpPr txBox="1">
              <a:spLocks noChangeArrowheads="1"/>
            </p:cNvSpPr>
            <p:nvPr/>
          </p:nvSpPr>
          <p:spPr bwMode="auto">
            <a:xfrm>
              <a:off x="2227" y="329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9189" name="Text Box 15"/>
            <p:cNvSpPr txBox="1">
              <a:spLocks noChangeArrowheads="1"/>
            </p:cNvSpPr>
            <p:nvPr/>
          </p:nvSpPr>
          <p:spPr bwMode="auto">
            <a:xfrm>
              <a:off x="2222" y="35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49190" name="Line 16"/>
            <p:cNvSpPr>
              <a:spLocks noChangeShapeType="1"/>
            </p:cNvSpPr>
            <p:nvPr/>
          </p:nvSpPr>
          <p:spPr bwMode="auto">
            <a:xfrm>
              <a:off x="4065" y="2575"/>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17"/>
            <p:cNvSpPr>
              <a:spLocks noChangeShapeType="1"/>
            </p:cNvSpPr>
            <p:nvPr/>
          </p:nvSpPr>
          <p:spPr bwMode="auto">
            <a:xfrm>
              <a:off x="2483" y="4041"/>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18"/>
            <p:cNvSpPr>
              <a:spLocks noChangeShapeType="1"/>
            </p:cNvSpPr>
            <p:nvPr/>
          </p:nvSpPr>
          <p:spPr bwMode="auto">
            <a:xfrm rot="5400000">
              <a:off x="3233" y="3323"/>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3" name="Text Box 19"/>
            <p:cNvSpPr txBox="1">
              <a:spLocks noChangeArrowheads="1"/>
            </p:cNvSpPr>
            <p:nvPr/>
          </p:nvSpPr>
          <p:spPr bwMode="auto">
            <a:xfrm>
              <a:off x="4220" y="3521"/>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i="1">
                  <a:solidFill>
                    <a:schemeClr val="tx1"/>
                  </a:solidFill>
                  <a:latin typeface="Times New Roman" pitchFamily="18" charset="0"/>
                  <a:ea typeface="楷体_GB2312" pitchFamily="49" charset="-122"/>
                </a:rPr>
                <a:t>U</a:t>
              </a:r>
              <a:r>
                <a:rPr lang="en-US" altLang="zh-CN" sz="1800" b="1" baseline="-25000">
                  <a:solidFill>
                    <a:schemeClr val="tx1"/>
                  </a:solidFill>
                  <a:latin typeface="Times New Roman" pitchFamily="18" charset="0"/>
                  <a:ea typeface="楷体_GB2312" pitchFamily="49" charset="-122"/>
                </a:rPr>
                <a:t>R</a:t>
              </a:r>
              <a:endParaRPr lang="en-US" altLang="zh-CN" sz="1800" b="1" i="1">
                <a:solidFill>
                  <a:schemeClr val="tx1"/>
                </a:solidFill>
                <a:latin typeface="Times New Roman" pitchFamily="18" charset="0"/>
                <a:ea typeface="楷体_GB2312" pitchFamily="49" charset="-122"/>
              </a:endParaRPr>
            </a:p>
          </p:txBody>
        </p:sp>
        <p:sp>
          <p:nvSpPr>
            <p:cNvPr id="49194" name="Text Box 20"/>
            <p:cNvSpPr txBox="1">
              <a:spLocks noChangeArrowheads="1"/>
            </p:cNvSpPr>
            <p:nvPr/>
          </p:nvSpPr>
          <p:spPr bwMode="auto">
            <a:xfrm>
              <a:off x="3346" y="3226"/>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i="1">
                  <a:solidFill>
                    <a:schemeClr val="tx1"/>
                  </a:solidFill>
                  <a:latin typeface="Times New Roman" pitchFamily="18" charset="0"/>
                  <a:ea typeface="楷体_GB2312" pitchFamily="49" charset="-122"/>
                </a:rPr>
                <a:t>I</a:t>
              </a:r>
            </a:p>
          </p:txBody>
        </p:sp>
        <p:sp>
          <p:nvSpPr>
            <p:cNvPr id="49195" name="Text Box 21"/>
            <p:cNvSpPr txBox="1">
              <a:spLocks noChangeArrowheads="1"/>
            </p:cNvSpPr>
            <p:nvPr/>
          </p:nvSpPr>
          <p:spPr bwMode="auto">
            <a:xfrm>
              <a:off x="2245" y="3018"/>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a</a:t>
              </a:r>
            </a:p>
          </p:txBody>
        </p:sp>
        <p:sp>
          <p:nvSpPr>
            <p:cNvPr id="49196" name="Text Box 22"/>
            <p:cNvSpPr txBox="1">
              <a:spLocks noChangeArrowheads="1"/>
            </p:cNvSpPr>
            <p:nvPr/>
          </p:nvSpPr>
          <p:spPr bwMode="auto">
            <a:xfrm>
              <a:off x="3515" y="2863"/>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20</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9197" name="Text Box 23"/>
            <p:cNvSpPr txBox="1">
              <a:spLocks noChangeArrowheads="1"/>
            </p:cNvSpPr>
            <p:nvPr/>
          </p:nvSpPr>
          <p:spPr bwMode="auto">
            <a:xfrm>
              <a:off x="1995" y="351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12V</a:t>
              </a:r>
            </a:p>
          </p:txBody>
        </p:sp>
        <p:sp>
          <p:nvSpPr>
            <p:cNvPr id="49198" name="Rectangle 24"/>
            <p:cNvSpPr>
              <a:spLocks noChangeArrowheads="1"/>
            </p:cNvSpPr>
            <p:nvPr/>
          </p:nvSpPr>
          <p:spPr bwMode="auto">
            <a:xfrm rot="-5400000">
              <a:off x="3924" y="3588"/>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49199" name="Text Box 25"/>
            <p:cNvSpPr txBox="1">
              <a:spLocks noChangeArrowheads="1"/>
            </p:cNvSpPr>
            <p:nvPr/>
          </p:nvSpPr>
          <p:spPr bwMode="auto">
            <a:xfrm>
              <a:off x="3810" y="353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i="1">
                  <a:solidFill>
                    <a:schemeClr val="tx1"/>
                  </a:solidFill>
                  <a:latin typeface="Times New Roman" pitchFamily="18" charset="0"/>
                  <a:ea typeface="楷体_GB2312" pitchFamily="49" charset="-122"/>
                </a:rPr>
                <a:t>R</a:t>
              </a:r>
            </a:p>
          </p:txBody>
        </p:sp>
        <p:sp>
          <p:nvSpPr>
            <p:cNvPr id="49200" name="Text Box 26"/>
            <p:cNvSpPr txBox="1">
              <a:spLocks noChangeArrowheads="1"/>
            </p:cNvSpPr>
            <p:nvPr/>
          </p:nvSpPr>
          <p:spPr bwMode="auto">
            <a:xfrm>
              <a:off x="2699" y="288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15</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9201" name="Text Box 27"/>
            <p:cNvSpPr txBox="1">
              <a:spLocks noChangeArrowheads="1"/>
            </p:cNvSpPr>
            <p:nvPr/>
          </p:nvSpPr>
          <p:spPr bwMode="auto">
            <a:xfrm>
              <a:off x="3106" y="2296"/>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20</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9202" name="Text Box 28"/>
            <p:cNvSpPr txBox="1">
              <a:spLocks noChangeArrowheads="1"/>
            </p:cNvSpPr>
            <p:nvPr/>
          </p:nvSpPr>
          <p:spPr bwMode="auto">
            <a:xfrm>
              <a:off x="2902" y="3517"/>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20</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49203" name="Line 29"/>
            <p:cNvSpPr>
              <a:spLocks noChangeShapeType="1"/>
            </p:cNvSpPr>
            <p:nvPr/>
          </p:nvSpPr>
          <p:spPr bwMode="auto">
            <a:xfrm rot="5400000">
              <a:off x="4018" y="3323"/>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4" name="Text Box 30"/>
            <p:cNvSpPr txBox="1">
              <a:spLocks noChangeArrowheads="1"/>
            </p:cNvSpPr>
            <p:nvPr/>
          </p:nvSpPr>
          <p:spPr bwMode="auto">
            <a:xfrm>
              <a:off x="4071" y="3203"/>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chemeClr val="tx1"/>
                  </a:solidFill>
                  <a:latin typeface="Times New Roman" pitchFamily="18" charset="0"/>
                  <a:ea typeface="楷体_GB2312" pitchFamily="49" charset="-122"/>
                </a:rPr>
                <a:t>I</a:t>
              </a:r>
              <a:r>
                <a:rPr lang="en-US" altLang="zh-CN" sz="1800" b="1" baseline="-25000">
                  <a:solidFill>
                    <a:schemeClr val="tx1"/>
                  </a:solidFill>
                  <a:latin typeface="Times New Roman" pitchFamily="18" charset="0"/>
                  <a:ea typeface="楷体_GB2312" pitchFamily="49" charset="-122"/>
                </a:rPr>
                <a:t>R</a:t>
              </a:r>
            </a:p>
          </p:txBody>
        </p:sp>
        <p:sp>
          <p:nvSpPr>
            <p:cNvPr id="49205" name="Line 31"/>
            <p:cNvSpPr>
              <a:spLocks noChangeShapeType="1"/>
            </p:cNvSpPr>
            <p:nvPr/>
          </p:nvSpPr>
          <p:spPr bwMode="auto">
            <a:xfrm>
              <a:off x="3376" y="313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6" name="Line 32"/>
            <p:cNvSpPr>
              <a:spLocks noChangeShapeType="1"/>
            </p:cNvSpPr>
            <p:nvPr/>
          </p:nvSpPr>
          <p:spPr bwMode="auto">
            <a:xfrm>
              <a:off x="3084" y="3141"/>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7" name="Line 33"/>
            <p:cNvSpPr>
              <a:spLocks noChangeShapeType="1"/>
            </p:cNvSpPr>
            <p:nvPr/>
          </p:nvSpPr>
          <p:spPr bwMode="auto">
            <a:xfrm>
              <a:off x="3628" y="256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8" name="Text Box 34"/>
            <p:cNvSpPr txBox="1">
              <a:spLocks noChangeArrowheads="1"/>
            </p:cNvSpPr>
            <p:nvPr/>
          </p:nvSpPr>
          <p:spPr bwMode="auto">
            <a:xfrm>
              <a:off x="3334" y="281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chemeClr val="tx1"/>
                  </a:solidFill>
                  <a:latin typeface="Times New Roman" pitchFamily="18" charset="0"/>
                  <a:ea typeface="楷体_GB2312" pitchFamily="49" charset="-122"/>
                </a:rPr>
                <a:t>I</a:t>
              </a:r>
              <a:r>
                <a:rPr lang="en-US" altLang="zh-CN" sz="1800" b="1" baseline="-25000">
                  <a:solidFill>
                    <a:schemeClr val="tx1"/>
                  </a:solidFill>
                  <a:latin typeface="Times New Roman" pitchFamily="18" charset="0"/>
                  <a:ea typeface="楷体_GB2312" pitchFamily="49" charset="-122"/>
                </a:rPr>
                <a:t>2</a:t>
              </a:r>
            </a:p>
          </p:txBody>
        </p:sp>
        <p:sp>
          <p:nvSpPr>
            <p:cNvPr id="49209" name="Text Box 35"/>
            <p:cNvSpPr txBox="1">
              <a:spLocks noChangeArrowheads="1"/>
            </p:cNvSpPr>
            <p:nvPr/>
          </p:nvSpPr>
          <p:spPr bwMode="auto">
            <a:xfrm>
              <a:off x="3028" y="281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chemeClr val="tx1"/>
                  </a:solidFill>
                  <a:latin typeface="Times New Roman" pitchFamily="18" charset="0"/>
                  <a:ea typeface="楷体_GB2312" pitchFamily="49" charset="-122"/>
                </a:rPr>
                <a:t>I</a:t>
              </a:r>
              <a:r>
                <a:rPr lang="en-US" altLang="zh-CN" sz="1800" b="1" baseline="-25000">
                  <a:solidFill>
                    <a:schemeClr val="tx1"/>
                  </a:solidFill>
                  <a:latin typeface="Times New Roman" pitchFamily="18" charset="0"/>
                  <a:ea typeface="楷体_GB2312" pitchFamily="49" charset="-122"/>
                </a:rPr>
                <a:t>1</a:t>
              </a:r>
            </a:p>
          </p:txBody>
        </p:sp>
        <p:sp>
          <p:nvSpPr>
            <p:cNvPr id="49210" name="Text Box 36"/>
            <p:cNvSpPr txBox="1">
              <a:spLocks noChangeArrowheads="1"/>
            </p:cNvSpPr>
            <p:nvPr/>
          </p:nvSpPr>
          <p:spPr bwMode="auto">
            <a:xfrm>
              <a:off x="3560" y="2315"/>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1800" b="1" i="1">
                  <a:solidFill>
                    <a:schemeClr val="tx1"/>
                  </a:solidFill>
                  <a:latin typeface="Times New Roman" pitchFamily="18" charset="0"/>
                  <a:ea typeface="楷体_GB2312" pitchFamily="49" charset="-122"/>
                </a:rPr>
                <a:t>I</a:t>
              </a:r>
              <a:r>
                <a:rPr lang="en-US" altLang="zh-CN" sz="1800" b="1" baseline="-25000">
                  <a:solidFill>
                    <a:schemeClr val="tx1"/>
                  </a:solidFill>
                  <a:latin typeface="Times New Roman" pitchFamily="18" charset="0"/>
                  <a:ea typeface="楷体_GB2312" pitchFamily="49" charset="-122"/>
                </a:rPr>
                <a:t>3</a:t>
              </a:r>
            </a:p>
          </p:txBody>
        </p:sp>
        <p:sp>
          <p:nvSpPr>
            <p:cNvPr id="49211" name="Text Box 37"/>
            <p:cNvSpPr txBox="1">
              <a:spLocks noChangeArrowheads="1"/>
            </p:cNvSpPr>
            <p:nvPr/>
          </p:nvSpPr>
          <p:spPr bwMode="auto">
            <a:xfrm>
              <a:off x="4105" y="3022"/>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b</a:t>
              </a:r>
            </a:p>
          </p:txBody>
        </p:sp>
        <p:sp>
          <p:nvSpPr>
            <p:cNvPr id="49212" name="Text Box 38"/>
            <p:cNvSpPr txBox="1">
              <a:spLocks noChangeArrowheads="1"/>
            </p:cNvSpPr>
            <p:nvPr/>
          </p:nvSpPr>
          <p:spPr bwMode="auto">
            <a:xfrm>
              <a:off x="3198" y="2908"/>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c</a:t>
              </a:r>
            </a:p>
          </p:txBody>
        </p:sp>
        <p:sp>
          <p:nvSpPr>
            <p:cNvPr id="49213" name="Text Box 39"/>
            <p:cNvSpPr txBox="1">
              <a:spLocks noChangeArrowheads="1"/>
            </p:cNvSpPr>
            <p:nvPr/>
          </p:nvSpPr>
          <p:spPr bwMode="auto">
            <a:xfrm>
              <a:off x="3198" y="4065"/>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d</a:t>
              </a:r>
            </a:p>
          </p:txBody>
        </p:sp>
        <p:sp>
          <p:nvSpPr>
            <p:cNvPr id="49214" name="Text Box 40"/>
            <p:cNvSpPr txBox="1">
              <a:spLocks noChangeArrowheads="1"/>
            </p:cNvSpPr>
            <p:nvPr/>
          </p:nvSpPr>
          <p:spPr bwMode="auto">
            <a:xfrm>
              <a:off x="4265" y="327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49215" name="Text Box 41"/>
            <p:cNvSpPr txBox="1">
              <a:spLocks noChangeArrowheads="1"/>
            </p:cNvSpPr>
            <p:nvPr/>
          </p:nvSpPr>
          <p:spPr bwMode="auto">
            <a:xfrm>
              <a:off x="4260" y="35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grpSp>
        <p:nvGrpSpPr>
          <p:cNvPr id="3" name="Group 42"/>
          <p:cNvGrpSpPr>
            <a:grpSpLocks/>
          </p:cNvGrpSpPr>
          <p:nvPr/>
        </p:nvGrpSpPr>
        <p:grpSpPr bwMode="auto">
          <a:xfrm>
            <a:off x="5761038" y="2487613"/>
            <a:ext cx="488950" cy="538162"/>
            <a:chOff x="613" y="3294"/>
            <a:chExt cx="308" cy="339"/>
          </a:xfrm>
        </p:grpSpPr>
        <p:sp>
          <p:nvSpPr>
            <p:cNvPr id="49177" name="Text Box 43"/>
            <p:cNvSpPr txBox="1">
              <a:spLocks noChangeArrowheads="1"/>
            </p:cNvSpPr>
            <p:nvPr/>
          </p:nvSpPr>
          <p:spPr bwMode="auto">
            <a:xfrm>
              <a:off x="613" y="3407"/>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baseline="-25000">
                  <a:solidFill>
                    <a:schemeClr val="tx1"/>
                  </a:solidFill>
                  <a:latin typeface="Times New Roman" pitchFamily="18" charset="0"/>
                  <a:ea typeface="楷体_GB2312" pitchFamily="49" charset="-122"/>
                </a:rPr>
                <a:t>A</a:t>
              </a:r>
            </a:p>
          </p:txBody>
        </p:sp>
        <p:sp>
          <p:nvSpPr>
            <p:cNvPr id="49178" name="Freeform 44"/>
            <p:cNvSpPr>
              <a:spLocks/>
            </p:cNvSpPr>
            <p:nvPr/>
          </p:nvSpPr>
          <p:spPr bwMode="auto">
            <a:xfrm>
              <a:off x="657" y="3294"/>
              <a:ext cx="264" cy="339"/>
            </a:xfrm>
            <a:custGeom>
              <a:avLst/>
              <a:gdLst>
                <a:gd name="T0" fmla="*/ 0 w 264"/>
                <a:gd name="T1" fmla="*/ 38 h 434"/>
                <a:gd name="T2" fmla="*/ 204 w 264"/>
                <a:gd name="T3" fmla="*/ 38 h 434"/>
                <a:gd name="T4" fmla="*/ 249 w 264"/>
                <a:gd name="T5" fmla="*/ 269 h 434"/>
                <a:gd name="T6" fmla="*/ 113 w 264"/>
                <a:gd name="T7" fmla="*/ 339 h 434"/>
                <a:gd name="T8" fmla="*/ 0 60000 65536"/>
                <a:gd name="T9" fmla="*/ 0 60000 65536"/>
                <a:gd name="T10" fmla="*/ 0 60000 65536"/>
                <a:gd name="T11" fmla="*/ 0 60000 65536"/>
                <a:gd name="T12" fmla="*/ 0 w 264"/>
                <a:gd name="T13" fmla="*/ 0 h 434"/>
                <a:gd name="T14" fmla="*/ 264 w 264"/>
                <a:gd name="T15" fmla="*/ 434 h 434"/>
              </a:gdLst>
              <a:ahLst/>
              <a:cxnLst>
                <a:cxn ang="T8">
                  <a:pos x="T0" y="T1"/>
                </a:cxn>
                <a:cxn ang="T9">
                  <a:pos x="T2" y="T3"/>
                </a:cxn>
                <a:cxn ang="T10">
                  <a:pos x="T4" y="T5"/>
                </a:cxn>
                <a:cxn ang="T11">
                  <a:pos x="T6" y="T7"/>
                </a:cxn>
              </a:cxnLst>
              <a:rect l="T12" t="T13" r="T14" b="T15"/>
              <a:pathLst>
                <a:path w="264" h="434">
                  <a:moveTo>
                    <a:pt x="0" y="49"/>
                  </a:moveTo>
                  <a:cubicBezTo>
                    <a:pt x="81" y="24"/>
                    <a:pt x="163" y="0"/>
                    <a:pt x="204" y="49"/>
                  </a:cubicBezTo>
                  <a:cubicBezTo>
                    <a:pt x="245" y="98"/>
                    <a:pt x="264" y="280"/>
                    <a:pt x="249" y="344"/>
                  </a:cubicBezTo>
                  <a:cubicBezTo>
                    <a:pt x="234" y="408"/>
                    <a:pt x="136" y="419"/>
                    <a:pt x="113" y="434"/>
                  </a:cubicBezTo>
                </a:path>
              </a:pathLst>
            </a:custGeom>
            <a:noFill/>
            <a:ln w="19050">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45"/>
          <p:cNvGrpSpPr>
            <a:grpSpLocks/>
          </p:cNvGrpSpPr>
          <p:nvPr/>
        </p:nvGrpSpPr>
        <p:grpSpPr bwMode="auto">
          <a:xfrm>
            <a:off x="5868988" y="2235200"/>
            <a:ext cx="1811337" cy="792163"/>
            <a:chOff x="2699" y="3226"/>
            <a:chExt cx="1141" cy="499"/>
          </a:xfrm>
        </p:grpSpPr>
        <p:sp>
          <p:nvSpPr>
            <p:cNvPr id="49175" name="Freeform 46"/>
            <p:cNvSpPr>
              <a:spLocks/>
            </p:cNvSpPr>
            <p:nvPr/>
          </p:nvSpPr>
          <p:spPr bwMode="auto">
            <a:xfrm>
              <a:off x="2699" y="3226"/>
              <a:ext cx="1141" cy="339"/>
            </a:xfrm>
            <a:custGeom>
              <a:avLst/>
              <a:gdLst>
                <a:gd name="T0" fmla="*/ 0 w 1141"/>
                <a:gd name="T1" fmla="*/ 13 h 707"/>
                <a:gd name="T2" fmla="*/ 929 w 1141"/>
                <a:gd name="T3" fmla="*/ 23 h 707"/>
                <a:gd name="T4" fmla="*/ 1134 w 1141"/>
                <a:gd name="T5" fmla="*/ 154 h 707"/>
                <a:gd name="T6" fmla="*/ 884 w 1141"/>
                <a:gd name="T7" fmla="*/ 339 h 707"/>
                <a:gd name="T8" fmla="*/ 0 60000 65536"/>
                <a:gd name="T9" fmla="*/ 0 60000 65536"/>
                <a:gd name="T10" fmla="*/ 0 60000 65536"/>
                <a:gd name="T11" fmla="*/ 0 60000 65536"/>
                <a:gd name="T12" fmla="*/ 0 w 1141"/>
                <a:gd name="T13" fmla="*/ 0 h 707"/>
                <a:gd name="T14" fmla="*/ 1141 w 1141"/>
                <a:gd name="T15" fmla="*/ 707 h 707"/>
              </a:gdLst>
              <a:ahLst/>
              <a:cxnLst>
                <a:cxn ang="T8">
                  <a:pos x="T0" y="T1"/>
                </a:cxn>
                <a:cxn ang="T9">
                  <a:pos x="T2" y="T3"/>
                </a:cxn>
                <a:cxn ang="T10">
                  <a:pos x="T4" y="T5"/>
                </a:cxn>
                <a:cxn ang="T11">
                  <a:pos x="T6" y="T7"/>
                </a:cxn>
              </a:cxnLst>
              <a:rect l="T12" t="T13" r="T14" b="T15"/>
              <a:pathLst>
                <a:path w="1141" h="707">
                  <a:moveTo>
                    <a:pt x="0" y="27"/>
                  </a:moveTo>
                  <a:cubicBezTo>
                    <a:pt x="370" y="13"/>
                    <a:pt x="740" y="0"/>
                    <a:pt x="929" y="49"/>
                  </a:cubicBezTo>
                  <a:cubicBezTo>
                    <a:pt x="1118" y="98"/>
                    <a:pt x="1141" y="211"/>
                    <a:pt x="1134" y="321"/>
                  </a:cubicBezTo>
                  <a:cubicBezTo>
                    <a:pt x="1127" y="431"/>
                    <a:pt x="1005" y="569"/>
                    <a:pt x="884" y="707"/>
                  </a:cubicBezTo>
                </a:path>
              </a:pathLst>
            </a:custGeom>
            <a:noFill/>
            <a:ln w="19050">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76" name="Text Box 47"/>
            <p:cNvSpPr txBox="1">
              <a:spLocks noChangeArrowheads="1"/>
            </p:cNvSpPr>
            <p:nvPr/>
          </p:nvSpPr>
          <p:spPr bwMode="auto">
            <a:xfrm>
              <a:off x="3538" y="351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b="1" baseline="-25000">
                  <a:solidFill>
                    <a:schemeClr val="tx1"/>
                  </a:solidFill>
                  <a:latin typeface="Times New Roman" pitchFamily="18" charset="0"/>
                  <a:ea typeface="楷体_GB2312" pitchFamily="49" charset="-122"/>
                </a:rPr>
                <a:t>B</a:t>
              </a:r>
            </a:p>
          </p:txBody>
        </p:sp>
      </p:grpSp>
      <p:sp>
        <p:nvSpPr>
          <p:cNvPr id="123952" name="Text Box 48"/>
          <p:cNvSpPr txBox="1">
            <a:spLocks noChangeArrowheads="1"/>
          </p:cNvSpPr>
          <p:nvPr/>
        </p:nvSpPr>
        <p:spPr bwMode="auto">
          <a:xfrm>
            <a:off x="2303463" y="2154238"/>
            <a:ext cx="3563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a:solidFill>
                  <a:schemeClr val="tx1"/>
                </a:solidFill>
                <a:latin typeface="Times New Roman" pitchFamily="18" charset="0"/>
                <a:ea typeface="楷体_GB2312" pitchFamily="49" charset="-122"/>
              </a:rPr>
              <a:t>-12+15</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+20</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=0</a:t>
            </a:r>
          </a:p>
        </p:txBody>
      </p:sp>
      <p:sp>
        <p:nvSpPr>
          <p:cNvPr id="123953" name="Text Box 49"/>
          <p:cNvSpPr txBox="1">
            <a:spLocks noChangeArrowheads="1"/>
          </p:cNvSpPr>
          <p:nvPr/>
        </p:nvSpPr>
        <p:spPr bwMode="auto">
          <a:xfrm>
            <a:off x="2266950" y="4394200"/>
            <a:ext cx="576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ab</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ac</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cb</a:t>
            </a:r>
            <a:r>
              <a:rPr lang="en-US" altLang="zh-CN" sz="2800" b="1">
                <a:solidFill>
                  <a:schemeClr val="tx1"/>
                </a:solidFill>
                <a:latin typeface="Times New Roman" pitchFamily="18" charset="0"/>
                <a:ea typeface="楷体_GB2312" pitchFamily="49" charset="-122"/>
              </a:rPr>
              <a:t>=15</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+20</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=6+2=8(V)</a:t>
            </a:r>
          </a:p>
        </p:txBody>
      </p:sp>
      <p:sp>
        <p:nvSpPr>
          <p:cNvPr id="123954" name="Text Box 50"/>
          <p:cNvSpPr txBox="1">
            <a:spLocks noChangeArrowheads="1"/>
          </p:cNvSpPr>
          <p:nvPr/>
        </p:nvSpPr>
        <p:spPr bwMode="auto">
          <a:xfrm>
            <a:off x="2232025" y="6230938"/>
            <a:ext cx="5076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=4/0.5=8(</a:t>
            </a:r>
            <a:r>
              <a:rPr lang="en-US" altLang="zh-CN" sz="2800" b="1">
                <a:solidFill>
                  <a:schemeClr val="tx1"/>
                </a:solidFill>
                <a:latin typeface="Times New Roman" pitchFamily="18" charset="0"/>
                <a:ea typeface="楷体_GB2312" pitchFamily="49" charset="-122"/>
                <a:sym typeface="Symbol" pitchFamily="18" charset="2"/>
              </a:rPr>
              <a:t></a:t>
            </a:r>
            <a:r>
              <a:rPr lang="en-US" altLang="zh-CN" sz="2800" b="1">
                <a:solidFill>
                  <a:schemeClr val="tx1"/>
                </a:solidFill>
                <a:latin typeface="Times New Roman" pitchFamily="18" charset="0"/>
                <a:ea typeface="楷体_GB2312" pitchFamily="49" charset="-122"/>
              </a:rPr>
              <a:t>)</a:t>
            </a:r>
          </a:p>
        </p:txBody>
      </p:sp>
      <p:sp>
        <p:nvSpPr>
          <p:cNvPr id="123955" name="Text Box 51"/>
          <p:cNvSpPr txBox="1">
            <a:spLocks noChangeArrowheads="1"/>
          </p:cNvSpPr>
          <p:nvPr/>
        </p:nvSpPr>
        <p:spPr bwMode="auto">
          <a:xfrm>
            <a:off x="395288" y="2070100"/>
            <a:ext cx="2374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KVL</a:t>
            </a:r>
            <a:r>
              <a:rPr lang="zh-CN" altLang="en-US" b="1">
                <a:solidFill>
                  <a:schemeClr val="tx2"/>
                </a:solidFill>
                <a:latin typeface="Times New Roman" pitchFamily="18" charset="0"/>
                <a:ea typeface="楷体_GB2312" pitchFamily="49" charset="-122"/>
              </a:rPr>
              <a:t>方程：</a:t>
            </a:r>
            <a:endParaRPr lang="zh-CN" altLang="en-US" b="1">
              <a:solidFill>
                <a:schemeClr val="tx1"/>
              </a:solidFill>
              <a:latin typeface="Times New Roman" pitchFamily="18" charset="0"/>
              <a:ea typeface="楷体_GB2312" pitchFamily="49" charset="-122"/>
            </a:endParaRPr>
          </a:p>
        </p:txBody>
      </p:sp>
      <p:sp>
        <p:nvSpPr>
          <p:cNvPr id="123956" name="Text Box 52"/>
          <p:cNvSpPr txBox="1">
            <a:spLocks noChangeArrowheads="1"/>
          </p:cNvSpPr>
          <p:nvPr/>
        </p:nvSpPr>
        <p:spPr bwMode="auto">
          <a:xfrm>
            <a:off x="2376488" y="2649538"/>
            <a:ext cx="2555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=0.4(A)</a:t>
            </a:r>
          </a:p>
        </p:txBody>
      </p:sp>
      <p:sp>
        <p:nvSpPr>
          <p:cNvPr id="123957" name="Text Box 53"/>
          <p:cNvSpPr txBox="1">
            <a:spLocks noChangeArrowheads="1"/>
          </p:cNvSpPr>
          <p:nvPr/>
        </p:nvSpPr>
        <p:spPr bwMode="auto">
          <a:xfrm>
            <a:off x="2268538" y="3825875"/>
            <a:ext cx="4141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a:solidFill>
                  <a:schemeClr val="tx1"/>
                </a:solidFill>
                <a:latin typeface="Times New Roman" pitchFamily="18" charset="0"/>
                <a:ea typeface="楷体_GB2312" pitchFamily="49" charset="-122"/>
              </a:rPr>
              <a:t>-12+15</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+20</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=0</a:t>
            </a:r>
          </a:p>
        </p:txBody>
      </p:sp>
      <p:sp>
        <p:nvSpPr>
          <p:cNvPr id="123958" name="Text Box 54"/>
          <p:cNvSpPr txBox="1">
            <a:spLocks noChangeArrowheads="1"/>
          </p:cNvSpPr>
          <p:nvPr/>
        </p:nvSpPr>
        <p:spPr bwMode="auto">
          <a:xfrm>
            <a:off x="6084888" y="3819525"/>
            <a:ext cx="212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=4(V)</a:t>
            </a:r>
          </a:p>
        </p:txBody>
      </p:sp>
      <p:sp>
        <p:nvSpPr>
          <p:cNvPr id="123959" name="Text Box 55"/>
          <p:cNvSpPr txBox="1">
            <a:spLocks noChangeArrowheads="1"/>
          </p:cNvSpPr>
          <p:nvPr/>
        </p:nvSpPr>
        <p:spPr bwMode="auto">
          <a:xfrm>
            <a:off x="360363" y="3149600"/>
            <a:ext cx="2374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KCL</a:t>
            </a:r>
            <a:r>
              <a:rPr lang="zh-CN" altLang="en-US" b="1">
                <a:solidFill>
                  <a:schemeClr val="tx2"/>
                </a:solidFill>
                <a:latin typeface="Times New Roman" pitchFamily="18" charset="0"/>
                <a:ea typeface="楷体_GB2312" pitchFamily="49" charset="-122"/>
              </a:rPr>
              <a:t>方程：</a:t>
            </a:r>
            <a:endParaRPr lang="zh-CN" altLang="en-US" b="1">
              <a:solidFill>
                <a:schemeClr val="tx1"/>
              </a:solidFill>
              <a:latin typeface="Times New Roman" pitchFamily="18" charset="0"/>
              <a:ea typeface="楷体_GB2312" pitchFamily="49" charset="-122"/>
            </a:endParaRPr>
          </a:p>
        </p:txBody>
      </p:sp>
      <p:sp>
        <p:nvSpPr>
          <p:cNvPr id="123960" name="Text Box 56"/>
          <p:cNvSpPr txBox="1">
            <a:spLocks noChangeArrowheads="1"/>
          </p:cNvSpPr>
          <p:nvPr/>
        </p:nvSpPr>
        <p:spPr bwMode="auto">
          <a:xfrm>
            <a:off x="360363" y="3762375"/>
            <a:ext cx="2374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KVL</a:t>
            </a:r>
            <a:r>
              <a:rPr lang="zh-CN" altLang="en-US" b="1">
                <a:solidFill>
                  <a:schemeClr val="tx2"/>
                </a:solidFill>
                <a:latin typeface="Times New Roman" pitchFamily="18" charset="0"/>
                <a:ea typeface="楷体_GB2312" pitchFamily="49" charset="-122"/>
              </a:rPr>
              <a:t>方程：</a:t>
            </a:r>
            <a:endParaRPr lang="zh-CN" altLang="en-US" b="1">
              <a:solidFill>
                <a:schemeClr val="tx1"/>
              </a:solidFill>
              <a:latin typeface="Times New Roman" pitchFamily="18" charset="0"/>
              <a:ea typeface="楷体_GB2312" pitchFamily="49" charset="-122"/>
            </a:endParaRPr>
          </a:p>
        </p:txBody>
      </p:sp>
      <p:sp>
        <p:nvSpPr>
          <p:cNvPr id="123961" name="Text Box 57"/>
          <p:cNvSpPr txBox="1">
            <a:spLocks noChangeArrowheads="1"/>
          </p:cNvSpPr>
          <p:nvPr/>
        </p:nvSpPr>
        <p:spPr bwMode="auto">
          <a:xfrm>
            <a:off x="2303463" y="3198813"/>
            <a:ext cx="3132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1</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I</a:t>
            </a:r>
            <a:r>
              <a:rPr lang="en-US" altLang="zh-CN" sz="2800" b="1">
                <a:solidFill>
                  <a:schemeClr val="tx1"/>
                </a:solidFill>
                <a:latin typeface="Times New Roman" pitchFamily="18" charset="0"/>
                <a:ea typeface="楷体_GB2312" pitchFamily="49" charset="-122"/>
              </a:rPr>
              <a:t>=0.1(A)</a:t>
            </a:r>
          </a:p>
        </p:txBody>
      </p:sp>
      <p:sp>
        <p:nvSpPr>
          <p:cNvPr id="123962" name="Text Box 58"/>
          <p:cNvSpPr txBox="1">
            <a:spLocks noChangeArrowheads="1"/>
          </p:cNvSpPr>
          <p:nvPr/>
        </p:nvSpPr>
        <p:spPr bwMode="auto">
          <a:xfrm>
            <a:off x="360363" y="4913313"/>
            <a:ext cx="19081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OL</a:t>
            </a:r>
            <a:r>
              <a:rPr lang="zh-CN" altLang="en-US" b="1">
                <a:solidFill>
                  <a:schemeClr val="tx2"/>
                </a:solidFill>
                <a:latin typeface="Times New Roman" pitchFamily="18" charset="0"/>
                <a:ea typeface="楷体_GB2312" pitchFamily="49" charset="-122"/>
              </a:rPr>
              <a:t>得：</a:t>
            </a:r>
            <a:endParaRPr lang="zh-CN" altLang="en-US" b="1">
              <a:solidFill>
                <a:schemeClr val="tx1"/>
              </a:solidFill>
              <a:latin typeface="Times New Roman" pitchFamily="18" charset="0"/>
              <a:ea typeface="楷体_GB2312" pitchFamily="49" charset="-122"/>
            </a:endParaRPr>
          </a:p>
        </p:txBody>
      </p:sp>
      <p:sp>
        <p:nvSpPr>
          <p:cNvPr id="123963" name="Text Box 59"/>
          <p:cNvSpPr txBox="1">
            <a:spLocks noChangeArrowheads="1"/>
          </p:cNvSpPr>
          <p:nvPr/>
        </p:nvSpPr>
        <p:spPr bwMode="auto">
          <a:xfrm>
            <a:off x="360363" y="4329113"/>
            <a:ext cx="23749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KVL</a:t>
            </a:r>
            <a:r>
              <a:rPr lang="zh-CN" altLang="en-US" b="1">
                <a:solidFill>
                  <a:schemeClr val="tx2"/>
                </a:solidFill>
                <a:latin typeface="Times New Roman" pitchFamily="18" charset="0"/>
                <a:ea typeface="楷体_GB2312" pitchFamily="49" charset="-122"/>
              </a:rPr>
              <a:t>方程：</a:t>
            </a:r>
            <a:endParaRPr lang="zh-CN" altLang="en-US" b="1">
              <a:solidFill>
                <a:schemeClr val="tx1"/>
              </a:solidFill>
              <a:latin typeface="Times New Roman" pitchFamily="18" charset="0"/>
              <a:ea typeface="楷体_GB2312" pitchFamily="49" charset="-122"/>
            </a:endParaRPr>
          </a:p>
        </p:txBody>
      </p:sp>
      <p:sp>
        <p:nvSpPr>
          <p:cNvPr id="123964" name="Text Box 60"/>
          <p:cNvSpPr txBox="1">
            <a:spLocks noChangeArrowheads="1"/>
          </p:cNvSpPr>
          <p:nvPr/>
        </p:nvSpPr>
        <p:spPr bwMode="auto">
          <a:xfrm>
            <a:off x="2303463" y="4994275"/>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3</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U</a:t>
            </a:r>
            <a:r>
              <a:rPr lang="en-US" altLang="zh-CN" sz="2800" b="1" baseline="-25000">
                <a:solidFill>
                  <a:schemeClr val="tx1"/>
                </a:solidFill>
                <a:latin typeface="Times New Roman" pitchFamily="18" charset="0"/>
                <a:ea typeface="楷体_GB2312" pitchFamily="49" charset="-122"/>
              </a:rPr>
              <a:t>ab</a:t>
            </a:r>
            <a:r>
              <a:rPr lang="en-US" altLang="zh-CN" sz="2800" b="1">
                <a:solidFill>
                  <a:schemeClr val="tx1"/>
                </a:solidFill>
                <a:latin typeface="Times New Roman" pitchFamily="18" charset="0"/>
                <a:ea typeface="楷体_GB2312" pitchFamily="49" charset="-122"/>
              </a:rPr>
              <a:t>/20=0.4(A)</a:t>
            </a:r>
          </a:p>
        </p:txBody>
      </p:sp>
      <p:sp>
        <p:nvSpPr>
          <p:cNvPr id="123965" name="Text Box 61"/>
          <p:cNvSpPr txBox="1">
            <a:spLocks noChangeArrowheads="1"/>
          </p:cNvSpPr>
          <p:nvPr/>
        </p:nvSpPr>
        <p:spPr bwMode="auto">
          <a:xfrm>
            <a:off x="323850" y="5526088"/>
            <a:ext cx="23749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KCL</a:t>
            </a:r>
            <a:r>
              <a:rPr lang="zh-CN" altLang="en-US" b="1">
                <a:solidFill>
                  <a:schemeClr val="tx2"/>
                </a:solidFill>
                <a:latin typeface="Times New Roman" pitchFamily="18" charset="0"/>
                <a:ea typeface="楷体_GB2312" pitchFamily="49" charset="-122"/>
              </a:rPr>
              <a:t>方程：</a:t>
            </a:r>
            <a:endParaRPr lang="zh-CN" altLang="en-US" b="1">
              <a:solidFill>
                <a:schemeClr val="tx1"/>
              </a:solidFill>
              <a:latin typeface="Times New Roman" pitchFamily="18" charset="0"/>
              <a:ea typeface="楷体_GB2312" pitchFamily="49" charset="-122"/>
            </a:endParaRPr>
          </a:p>
        </p:txBody>
      </p:sp>
      <p:sp>
        <p:nvSpPr>
          <p:cNvPr id="123966" name="Text Box 62"/>
          <p:cNvSpPr txBox="1">
            <a:spLocks noChangeArrowheads="1"/>
          </p:cNvSpPr>
          <p:nvPr/>
        </p:nvSpPr>
        <p:spPr bwMode="auto">
          <a:xfrm>
            <a:off x="2268538" y="5583238"/>
            <a:ext cx="464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R</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2</a:t>
            </a:r>
            <a:r>
              <a:rPr lang="en-US" altLang="zh-CN" sz="2800" b="1">
                <a:solidFill>
                  <a:schemeClr val="tx1"/>
                </a:solidFill>
                <a:latin typeface="Times New Roman" pitchFamily="18" charset="0"/>
                <a:ea typeface="楷体_GB2312" pitchFamily="49" charset="-122"/>
              </a:rPr>
              <a:t>+</a:t>
            </a:r>
            <a:r>
              <a:rPr lang="en-US" altLang="zh-CN" sz="2800" b="1" i="1">
                <a:solidFill>
                  <a:schemeClr val="tx1"/>
                </a:solidFill>
                <a:latin typeface="Times New Roman" pitchFamily="18" charset="0"/>
                <a:ea typeface="楷体_GB2312" pitchFamily="49" charset="-122"/>
              </a:rPr>
              <a:t>I</a:t>
            </a:r>
            <a:r>
              <a:rPr lang="en-US" altLang="zh-CN" sz="2800" b="1" baseline="-25000">
                <a:solidFill>
                  <a:schemeClr val="tx1"/>
                </a:solidFill>
                <a:latin typeface="Times New Roman" pitchFamily="18" charset="0"/>
                <a:ea typeface="楷体_GB2312" pitchFamily="49" charset="-122"/>
              </a:rPr>
              <a:t>3</a:t>
            </a:r>
            <a:r>
              <a:rPr lang="en-US" altLang="zh-CN" sz="2800" b="1">
                <a:solidFill>
                  <a:schemeClr val="tx1"/>
                </a:solidFill>
                <a:latin typeface="Times New Roman" pitchFamily="18" charset="0"/>
                <a:ea typeface="楷体_GB2312" pitchFamily="49" charset="-122"/>
              </a:rPr>
              <a:t>=0.1+0.4=0.5(A)</a:t>
            </a:r>
          </a:p>
        </p:txBody>
      </p:sp>
      <p:sp>
        <p:nvSpPr>
          <p:cNvPr id="123967" name="Text Box 63"/>
          <p:cNvSpPr txBox="1">
            <a:spLocks noChangeArrowheads="1"/>
          </p:cNvSpPr>
          <p:nvPr/>
        </p:nvSpPr>
        <p:spPr bwMode="auto">
          <a:xfrm>
            <a:off x="323850" y="6137275"/>
            <a:ext cx="19081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由</a:t>
            </a:r>
            <a:r>
              <a:rPr lang="en-US" altLang="zh-CN" b="1">
                <a:solidFill>
                  <a:schemeClr val="tx2"/>
                </a:solidFill>
                <a:latin typeface="Times New Roman" pitchFamily="18" charset="0"/>
                <a:ea typeface="楷体_GB2312" pitchFamily="49" charset="-122"/>
              </a:rPr>
              <a:t>OL</a:t>
            </a:r>
            <a:r>
              <a:rPr lang="zh-CN" altLang="en-US" b="1">
                <a:solidFill>
                  <a:schemeClr val="tx2"/>
                </a:solidFill>
                <a:latin typeface="Times New Roman" pitchFamily="18" charset="0"/>
                <a:ea typeface="楷体_GB2312" pitchFamily="49" charset="-122"/>
              </a:rPr>
              <a:t>得：</a:t>
            </a:r>
            <a:endParaRPr lang="zh-CN" altLang="en-US" b="1">
              <a:solidFill>
                <a:schemeClr val="tx1"/>
              </a:solidFill>
              <a:latin typeface="Times New Roman" pitchFamily="18" charset="0"/>
              <a:ea typeface="楷体_GB2312" pitchFamily="49" charset="-122"/>
            </a:endParaRPr>
          </a:p>
        </p:txBody>
      </p:sp>
      <p:sp>
        <p:nvSpPr>
          <p:cNvPr id="123968" name="Text Box 64"/>
          <p:cNvSpPr txBox="1">
            <a:spLocks noChangeArrowheads="1"/>
          </p:cNvSpPr>
          <p:nvPr/>
        </p:nvSpPr>
        <p:spPr bwMode="auto">
          <a:xfrm>
            <a:off x="287338" y="909638"/>
            <a:ext cx="4716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spcBef>
                <a:spcPct val="50000"/>
              </a:spcBef>
            </a:pPr>
            <a:r>
              <a:rPr lang="zh-CN" altLang="en-US" b="1">
                <a:solidFill>
                  <a:schemeClr val="tx2"/>
                </a:solidFill>
                <a:latin typeface="Times New Roman" pitchFamily="18" charset="0"/>
                <a:ea typeface="楷体_GB2312" pitchFamily="49" charset="-122"/>
              </a:rPr>
              <a:t>解：可通过计算电阻两端的电压和流过的电流来计算电阻大小。</a:t>
            </a:r>
            <a:endParaRPr lang="zh-CN" altLang="en-US" b="1">
              <a:solidFill>
                <a:schemeClr val="tx1"/>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5"/>
                                        </p:tgtEl>
                                        <p:attrNameLst>
                                          <p:attrName>style.visibility</p:attrName>
                                        </p:attrNameLst>
                                      </p:cBhvr>
                                      <p:to>
                                        <p:strVal val="visible"/>
                                      </p:to>
                                    </p:set>
                                  </p:childTnLst>
                                </p:cTn>
                              </p:par>
                            </p:childTnLst>
                          </p:cTn>
                        </p:par>
                        <p:par>
                          <p:cTn id="16" fill="hold" nodeType="afterGroup">
                            <p:stCondLst>
                              <p:cond delay="0"/>
                            </p:stCondLst>
                            <p:childTnLst>
                              <p:par>
                                <p:cTn id="17" presetID="9" presetClass="entr" presetSubtype="0" fill="hold" grpId="0" nodeType="afterEffect">
                                  <p:stCondLst>
                                    <p:cond delay="0"/>
                                  </p:stCondLst>
                                  <p:childTnLst>
                                    <p:set>
                                      <p:cBhvr>
                                        <p:cTn id="18" dur="1" fill="hold">
                                          <p:stCondLst>
                                            <p:cond delay="0"/>
                                          </p:stCondLst>
                                        </p:cTn>
                                        <p:tgtEl>
                                          <p:spTgt spid="123952"/>
                                        </p:tgtEl>
                                        <p:attrNameLst>
                                          <p:attrName>style.visibility</p:attrName>
                                        </p:attrNameLst>
                                      </p:cBhvr>
                                      <p:to>
                                        <p:strVal val="visible"/>
                                      </p:to>
                                    </p:set>
                                    <p:animEffect transition="in" filter="dissolve">
                                      <p:cBhvr>
                                        <p:cTn id="19" dur="500"/>
                                        <p:tgtEl>
                                          <p:spTgt spid="1239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3956"/>
                                        </p:tgtEl>
                                        <p:attrNameLst>
                                          <p:attrName>style.visibility</p:attrName>
                                        </p:attrNameLst>
                                      </p:cBhvr>
                                      <p:to>
                                        <p:strVal val="visible"/>
                                      </p:to>
                                    </p:set>
                                    <p:animEffect transition="in" filter="dissolve">
                                      <p:cBhvr>
                                        <p:cTn id="24" dur="500"/>
                                        <p:tgtEl>
                                          <p:spTgt spid="1239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5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3961"/>
                                        </p:tgtEl>
                                        <p:attrNameLst>
                                          <p:attrName>style.visibility</p:attrName>
                                        </p:attrNameLst>
                                      </p:cBhvr>
                                      <p:to>
                                        <p:strVal val="visible"/>
                                      </p:to>
                                    </p:set>
                                    <p:animEffect transition="in" filter="dissolve">
                                      <p:cBhvr>
                                        <p:cTn id="33" dur="500"/>
                                        <p:tgtEl>
                                          <p:spTgt spid="1239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60"/>
                                        </p:tgtEl>
                                        <p:attrNameLst>
                                          <p:attrName>style.visibility</p:attrName>
                                        </p:attrNameLst>
                                      </p:cBhvr>
                                      <p:to>
                                        <p:strVal val="visible"/>
                                      </p:to>
                                    </p:set>
                                  </p:childTnLst>
                                </p:cTn>
                              </p:par>
                            </p:childTnLst>
                          </p:cTn>
                        </p:par>
                        <p:par>
                          <p:cTn id="43" fill="hold" nodeType="afterGroup">
                            <p:stCondLst>
                              <p:cond delay="0"/>
                            </p:stCondLst>
                            <p:childTnLst>
                              <p:par>
                                <p:cTn id="44" presetID="9" presetClass="entr" presetSubtype="0" fill="hold" grpId="0" nodeType="afterEffect">
                                  <p:stCondLst>
                                    <p:cond delay="0"/>
                                  </p:stCondLst>
                                  <p:childTnLst>
                                    <p:set>
                                      <p:cBhvr>
                                        <p:cTn id="45" dur="1" fill="hold">
                                          <p:stCondLst>
                                            <p:cond delay="0"/>
                                          </p:stCondLst>
                                        </p:cTn>
                                        <p:tgtEl>
                                          <p:spTgt spid="123957"/>
                                        </p:tgtEl>
                                        <p:attrNameLst>
                                          <p:attrName>style.visibility</p:attrName>
                                        </p:attrNameLst>
                                      </p:cBhvr>
                                      <p:to>
                                        <p:strVal val="visible"/>
                                      </p:to>
                                    </p:set>
                                    <p:animEffect transition="in" filter="dissolve">
                                      <p:cBhvr>
                                        <p:cTn id="46" dur="500"/>
                                        <p:tgtEl>
                                          <p:spTgt spid="1239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3958"/>
                                        </p:tgtEl>
                                        <p:attrNameLst>
                                          <p:attrName>style.visibility</p:attrName>
                                        </p:attrNameLst>
                                      </p:cBhvr>
                                      <p:to>
                                        <p:strVal val="visible"/>
                                      </p:to>
                                    </p:set>
                                    <p:animEffect transition="in" filter="dissolve">
                                      <p:cBhvr>
                                        <p:cTn id="51" dur="500"/>
                                        <p:tgtEl>
                                          <p:spTgt spid="12395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3963"/>
                                        </p:tgtEl>
                                        <p:attrNameLst>
                                          <p:attrName>style.visibility</p:attrName>
                                        </p:attrNameLst>
                                      </p:cBhvr>
                                      <p:to>
                                        <p:strVal val="visible"/>
                                      </p:to>
                                    </p:set>
                                  </p:childTnLst>
                                </p:cTn>
                              </p:par>
                            </p:childTnLst>
                          </p:cTn>
                        </p:par>
                        <p:par>
                          <p:cTn id="56" fill="hold" nodeType="afterGroup">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123953"/>
                                        </p:tgtEl>
                                        <p:attrNameLst>
                                          <p:attrName>style.visibility</p:attrName>
                                        </p:attrNameLst>
                                      </p:cBhvr>
                                      <p:to>
                                        <p:strVal val="visible"/>
                                      </p:to>
                                    </p:set>
                                    <p:animEffect transition="in" filter="dissolve">
                                      <p:cBhvr>
                                        <p:cTn id="59" dur="500"/>
                                        <p:tgtEl>
                                          <p:spTgt spid="12395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3962"/>
                                        </p:tgtEl>
                                        <p:attrNameLst>
                                          <p:attrName>style.visibility</p:attrName>
                                        </p:attrNameLst>
                                      </p:cBhvr>
                                      <p:to>
                                        <p:strVal val="visible"/>
                                      </p:to>
                                    </p:set>
                                  </p:childTnLst>
                                </p:cTn>
                              </p:par>
                            </p:childTnLst>
                          </p:cTn>
                        </p:par>
                        <p:par>
                          <p:cTn id="64" fill="hold" nodeType="afterGroup">
                            <p:stCondLst>
                              <p:cond delay="0"/>
                            </p:stCondLst>
                            <p:childTnLst>
                              <p:par>
                                <p:cTn id="65" presetID="9" presetClass="entr" presetSubtype="0" fill="hold" grpId="0" nodeType="afterEffect">
                                  <p:stCondLst>
                                    <p:cond delay="0"/>
                                  </p:stCondLst>
                                  <p:childTnLst>
                                    <p:set>
                                      <p:cBhvr>
                                        <p:cTn id="66" dur="1" fill="hold">
                                          <p:stCondLst>
                                            <p:cond delay="0"/>
                                          </p:stCondLst>
                                        </p:cTn>
                                        <p:tgtEl>
                                          <p:spTgt spid="123964"/>
                                        </p:tgtEl>
                                        <p:attrNameLst>
                                          <p:attrName>style.visibility</p:attrName>
                                        </p:attrNameLst>
                                      </p:cBhvr>
                                      <p:to>
                                        <p:strVal val="visible"/>
                                      </p:to>
                                    </p:set>
                                    <p:animEffect transition="in" filter="dissolve">
                                      <p:cBhvr>
                                        <p:cTn id="67" dur="500"/>
                                        <p:tgtEl>
                                          <p:spTgt spid="12396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3965"/>
                                        </p:tgtEl>
                                        <p:attrNameLst>
                                          <p:attrName>style.visibility</p:attrName>
                                        </p:attrNameLst>
                                      </p:cBhvr>
                                      <p:to>
                                        <p:strVal val="visible"/>
                                      </p:to>
                                    </p:set>
                                  </p:childTnLst>
                                </p:cTn>
                              </p:par>
                            </p:childTnLst>
                          </p:cTn>
                        </p:par>
                        <p:par>
                          <p:cTn id="72" fill="hold" nodeType="afterGroup">
                            <p:stCondLst>
                              <p:cond delay="0"/>
                            </p:stCondLst>
                            <p:childTnLst>
                              <p:par>
                                <p:cTn id="73" presetID="9" presetClass="entr" presetSubtype="0" fill="hold" grpId="0" nodeType="afterEffect">
                                  <p:stCondLst>
                                    <p:cond delay="0"/>
                                  </p:stCondLst>
                                  <p:childTnLst>
                                    <p:set>
                                      <p:cBhvr>
                                        <p:cTn id="74" dur="1" fill="hold">
                                          <p:stCondLst>
                                            <p:cond delay="0"/>
                                          </p:stCondLst>
                                        </p:cTn>
                                        <p:tgtEl>
                                          <p:spTgt spid="123966"/>
                                        </p:tgtEl>
                                        <p:attrNameLst>
                                          <p:attrName>style.visibility</p:attrName>
                                        </p:attrNameLst>
                                      </p:cBhvr>
                                      <p:to>
                                        <p:strVal val="visible"/>
                                      </p:to>
                                    </p:set>
                                    <p:animEffect transition="in" filter="dissolve">
                                      <p:cBhvr>
                                        <p:cTn id="75" dur="500"/>
                                        <p:tgtEl>
                                          <p:spTgt spid="1239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3967"/>
                                        </p:tgtEl>
                                        <p:attrNameLst>
                                          <p:attrName>style.visibility</p:attrName>
                                        </p:attrNameLst>
                                      </p:cBhvr>
                                      <p:to>
                                        <p:strVal val="visible"/>
                                      </p:to>
                                    </p:set>
                                  </p:childTnLst>
                                </p:cTn>
                              </p:par>
                            </p:childTnLst>
                          </p:cTn>
                        </p:par>
                        <p:par>
                          <p:cTn id="80" fill="hold" nodeType="afterGroup">
                            <p:stCondLst>
                              <p:cond delay="0"/>
                            </p:stCondLst>
                            <p:childTnLst>
                              <p:par>
                                <p:cTn id="81" presetID="9" presetClass="entr" presetSubtype="0" fill="hold" grpId="0" nodeType="afterEffect">
                                  <p:stCondLst>
                                    <p:cond delay="0"/>
                                  </p:stCondLst>
                                  <p:childTnLst>
                                    <p:set>
                                      <p:cBhvr>
                                        <p:cTn id="82" dur="1" fill="hold">
                                          <p:stCondLst>
                                            <p:cond delay="0"/>
                                          </p:stCondLst>
                                        </p:cTn>
                                        <p:tgtEl>
                                          <p:spTgt spid="123954"/>
                                        </p:tgtEl>
                                        <p:attrNameLst>
                                          <p:attrName>style.visibility</p:attrName>
                                        </p:attrNameLst>
                                      </p:cBhvr>
                                      <p:to>
                                        <p:strVal val="visible"/>
                                      </p:to>
                                    </p:set>
                                    <p:animEffect transition="in" filter="dissolve">
                                      <p:cBhvr>
                                        <p:cTn id="83" dur="500"/>
                                        <p:tgtEl>
                                          <p:spTgt spid="123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2" grpId="0"/>
      <p:bldP spid="123953" grpId="0"/>
      <p:bldP spid="123954" grpId="0"/>
      <p:bldP spid="123955" grpId="0"/>
      <p:bldP spid="123956" grpId="0"/>
      <p:bldP spid="123957" grpId="0"/>
      <p:bldP spid="123958" grpId="0"/>
      <p:bldP spid="123959" grpId="0"/>
      <p:bldP spid="123960" grpId="0"/>
      <p:bldP spid="123961" grpId="0"/>
      <p:bldP spid="123962" grpId="0"/>
      <p:bldP spid="123963" grpId="0"/>
      <p:bldP spid="123964" grpId="0"/>
      <p:bldP spid="123965" grpId="0"/>
      <p:bldP spid="123966" grpId="0"/>
      <p:bldP spid="123967" grpId="0"/>
      <p:bldP spid="12396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7200900" y="611188"/>
          <a:ext cx="1668463" cy="1089025"/>
        </p:xfrm>
        <a:graphic>
          <a:graphicData uri="http://schemas.openxmlformats.org/presentationml/2006/ole">
            <mc:AlternateContent xmlns:mc="http://schemas.openxmlformats.org/markup-compatibility/2006">
              <mc:Choice xmlns:v="urn:schemas-microsoft-com:vml" Requires="v">
                <p:oleObj spid="_x0000_s50226" name="剪辑" r:id="rId3" imgW="1028700" imgH="626364" progId="MS_ClipArt_Gallery.2">
                  <p:embed/>
                </p:oleObj>
              </mc:Choice>
              <mc:Fallback>
                <p:oleObj name="剪辑" r:id="rId3" imgW="1028700" imgH="626364"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0" y="611188"/>
                        <a:ext cx="166846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p:cNvGraphicFramePr>
            <a:graphicFrameLocks noChangeAspect="1"/>
          </p:cNvGraphicFramePr>
          <p:nvPr/>
        </p:nvGraphicFramePr>
        <p:xfrm>
          <a:off x="4284663" y="3671888"/>
          <a:ext cx="3132137" cy="941387"/>
        </p:xfrm>
        <a:graphic>
          <a:graphicData uri="http://schemas.openxmlformats.org/presentationml/2006/ole">
            <mc:AlternateContent xmlns:mc="http://schemas.openxmlformats.org/markup-compatibility/2006">
              <mc:Choice xmlns:v="urn:schemas-microsoft-com:vml" Requires="v">
                <p:oleObj spid="_x0000_s50227" name="公式" r:id="rId5" imgW="1066337" imgH="393529" progId="Equation.3">
                  <p:embed/>
                </p:oleObj>
              </mc:Choice>
              <mc:Fallback>
                <p:oleObj name="公式" r:id="rId5" imgW="106633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3671888"/>
                        <a:ext cx="3132137"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0" name="Group 7"/>
          <p:cNvGrpSpPr>
            <a:grpSpLocks/>
          </p:cNvGrpSpPr>
          <p:nvPr/>
        </p:nvGrpSpPr>
        <p:grpSpPr bwMode="auto">
          <a:xfrm>
            <a:off x="241300" y="3865563"/>
            <a:ext cx="3825875" cy="1649412"/>
            <a:chOff x="152" y="1993"/>
            <a:chExt cx="2410" cy="1039"/>
          </a:xfrm>
        </p:grpSpPr>
        <p:sp>
          <p:nvSpPr>
            <p:cNvPr id="50216" name="Text Box 8"/>
            <p:cNvSpPr txBox="1">
              <a:spLocks noChangeArrowheads="1"/>
            </p:cNvSpPr>
            <p:nvPr/>
          </p:nvSpPr>
          <p:spPr bwMode="auto">
            <a:xfrm>
              <a:off x="152" y="1993"/>
              <a:ext cx="166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nSpc>
                  <a:spcPct val="150000"/>
                </a:lnSpc>
              </a:pPr>
              <a:r>
                <a:rPr lang="zh-CN" altLang="en-US" b="1">
                  <a:solidFill>
                    <a:schemeClr val="tx1"/>
                  </a:solidFill>
                  <a:latin typeface="Times New Roman" pitchFamily="18" charset="0"/>
                  <a:ea typeface="楷体_GB2312" pitchFamily="49" charset="-122"/>
                </a:rPr>
                <a:t>求：</a:t>
              </a:r>
              <a:r>
                <a:rPr lang="en-US" altLang="zh-CN" b="1" i="1">
                  <a:solidFill>
                    <a:schemeClr val="tx1"/>
                  </a:solidFill>
                  <a:latin typeface="Times New Roman" pitchFamily="18" charset="0"/>
                  <a:ea typeface="楷体_GB2312" pitchFamily="49" charset="-122"/>
                </a:rPr>
                <a:t>I</a:t>
              </a:r>
              <a:r>
                <a:rPr lang="en-US" altLang="zh-CN" b="1" i="1" baseline="-25000">
                  <a:solidFill>
                    <a:schemeClr val="tx1"/>
                  </a:solidFill>
                  <a:latin typeface="Times New Roman" pitchFamily="18" charset="0"/>
                  <a:ea typeface="楷体_GB2312" pitchFamily="49" charset="-122"/>
                </a:rPr>
                <a:t>1</a:t>
              </a:r>
              <a:r>
                <a:rPr lang="zh-CN" altLang="en-US" b="1" i="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I</a:t>
              </a:r>
              <a:r>
                <a:rPr lang="en-US" altLang="zh-CN" b="1" i="1" baseline="-25000">
                  <a:solidFill>
                    <a:schemeClr val="tx1"/>
                  </a:solidFill>
                  <a:latin typeface="Times New Roman" pitchFamily="18" charset="0"/>
                  <a:ea typeface="楷体_GB2312" pitchFamily="49" charset="-122"/>
                </a:rPr>
                <a:t>2</a:t>
              </a:r>
              <a:r>
                <a:rPr lang="en-US" altLang="zh-CN" b="1" i="1">
                  <a:solidFill>
                    <a:schemeClr val="tx1"/>
                  </a:solidFill>
                  <a:latin typeface="Times New Roman" pitchFamily="18" charset="0"/>
                  <a:ea typeface="楷体_GB2312" pitchFamily="49" charset="-122"/>
                </a:rPr>
                <a:t> </a:t>
              </a:r>
              <a:r>
                <a:rPr lang="zh-CN" altLang="en-US" b="1" i="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I</a:t>
              </a:r>
              <a:r>
                <a:rPr lang="en-US" altLang="zh-CN" b="1" i="1" baseline="-25000">
                  <a:solidFill>
                    <a:schemeClr val="tx1"/>
                  </a:solidFill>
                  <a:latin typeface="Times New Roman" pitchFamily="18" charset="0"/>
                  <a:ea typeface="楷体_GB2312" pitchFamily="49" charset="-122"/>
                </a:rPr>
                <a:t>3</a:t>
              </a:r>
              <a:r>
                <a:rPr lang="en-US" altLang="zh-CN" b="1" i="1">
                  <a:solidFill>
                    <a:schemeClr val="tx1"/>
                  </a:solidFill>
                  <a:latin typeface="Times New Roman" pitchFamily="18" charset="0"/>
                  <a:ea typeface="楷体_GB2312" pitchFamily="49" charset="-122"/>
                </a:rPr>
                <a:t> </a:t>
              </a:r>
            </a:p>
            <a:p>
              <a:pPr>
                <a:lnSpc>
                  <a:spcPct val="150000"/>
                </a:lnSpc>
              </a:pPr>
              <a:r>
                <a:rPr lang="zh-CN" altLang="en-US" b="1">
                  <a:solidFill>
                    <a:schemeClr val="tx1"/>
                  </a:solidFill>
                  <a:latin typeface="Times New Roman" pitchFamily="18" charset="0"/>
                  <a:ea typeface="楷体_GB2312" pitchFamily="49" charset="-122"/>
                </a:rPr>
                <a:t>能否很快说出结果</a:t>
              </a:r>
              <a:endParaRPr lang="zh-CN" altLang="en-US" b="1" i="1">
                <a:solidFill>
                  <a:schemeClr val="tx1"/>
                </a:solidFill>
                <a:latin typeface="Times New Roman" pitchFamily="18" charset="0"/>
                <a:ea typeface="楷体_GB2312" pitchFamily="49" charset="-122"/>
              </a:endParaRPr>
            </a:p>
          </p:txBody>
        </p:sp>
        <p:sp>
          <p:nvSpPr>
            <p:cNvPr id="50217" name="Rectangle 9"/>
            <p:cNvSpPr>
              <a:spLocks noChangeArrowheads="1"/>
            </p:cNvSpPr>
            <p:nvPr/>
          </p:nvSpPr>
          <p:spPr bwMode="auto">
            <a:xfrm rot="317183">
              <a:off x="1916" y="2340"/>
              <a:ext cx="646" cy="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6600" b="1" i="1">
                  <a:solidFill>
                    <a:srgbClr val="FF0000"/>
                  </a:solidFill>
                  <a:latin typeface="Times New Roman" pitchFamily="18" charset="0"/>
                </a:rPr>
                <a:t>？</a:t>
              </a:r>
            </a:p>
          </p:txBody>
        </p:sp>
      </p:grpSp>
      <p:sp>
        <p:nvSpPr>
          <p:cNvPr id="50181" name="Line 44"/>
          <p:cNvSpPr>
            <a:spLocks noChangeShapeType="1"/>
          </p:cNvSpPr>
          <p:nvPr/>
        </p:nvSpPr>
        <p:spPr bwMode="auto">
          <a:xfrm>
            <a:off x="3886200" y="3825875"/>
            <a:ext cx="0" cy="28797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4797" name="Object 45"/>
          <p:cNvGraphicFramePr>
            <a:graphicFrameLocks noChangeAspect="1"/>
          </p:cNvGraphicFramePr>
          <p:nvPr/>
        </p:nvGraphicFramePr>
        <p:xfrm>
          <a:off x="4308475" y="4724400"/>
          <a:ext cx="3216275" cy="947738"/>
        </p:xfrm>
        <a:graphic>
          <a:graphicData uri="http://schemas.openxmlformats.org/presentationml/2006/ole">
            <mc:AlternateContent xmlns:mc="http://schemas.openxmlformats.org/markup-compatibility/2006">
              <mc:Choice xmlns:v="urn:schemas-microsoft-com:vml" Requires="v">
                <p:oleObj spid="_x0000_s50228" name="公式" r:id="rId7" imgW="1295400" imgH="393700" progId="Equation.3">
                  <p:embed/>
                </p:oleObj>
              </mc:Choice>
              <mc:Fallback>
                <p:oleObj name="公式" r:id="rId7" imgW="1295400" imgH="39370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8475" y="4724400"/>
                        <a:ext cx="321627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98" name="Object 46"/>
          <p:cNvGraphicFramePr>
            <a:graphicFrameLocks noChangeAspect="1"/>
          </p:cNvGraphicFramePr>
          <p:nvPr/>
        </p:nvGraphicFramePr>
        <p:xfrm>
          <a:off x="4284663" y="5949950"/>
          <a:ext cx="3419475" cy="625475"/>
        </p:xfrm>
        <a:graphic>
          <a:graphicData uri="http://schemas.openxmlformats.org/presentationml/2006/ole">
            <mc:AlternateContent xmlns:mc="http://schemas.openxmlformats.org/markup-compatibility/2006">
              <mc:Choice xmlns:v="urn:schemas-microsoft-com:vml" Requires="v">
                <p:oleObj spid="_x0000_s50229" name="公式" r:id="rId9" imgW="1155700" imgH="228600" progId="Equation.3">
                  <p:embed/>
                </p:oleObj>
              </mc:Choice>
              <mc:Fallback>
                <p:oleObj name="公式" r:id="rId9" imgW="1155700" imgH="2286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5949950"/>
                        <a:ext cx="341947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4" name="Group 106"/>
          <p:cNvGrpSpPr>
            <a:grpSpLocks/>
          </p:cNvGrpSpPr>
          <p:nvPr/>
        </p:nvGrpSpPr>
        <p:grpSpPr bwMode="auto">
          <a:xfrm>
            <a:off x="2447925" y="1298575"/>
            <a:ext cx="4140200" cy="2022475"/>
            <a:chOff x="1610" y="682"/>
            <a:chExt cx="2608" cy="1274"/>
          </a:xfrm>
        </p:grpSpPr>
        <p:sp>
          <p:nvSpPr>
            <p:cNvPr id="50186" name="Line 13"/>
            <p:cNvSpPr>
              <a:spLocks noChangeShapeType="1"/>
            </p:cNvSpPr>
            <p:nvPr/>
          </p:nvSpPr>
          <p:spPr bwMode="auto">
            <a:xfrm>
              <a:off x="2517" y="1049"/>
              <a:ext cx="0" cy="907"/>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187" name="Oval 12"/>
            <p:cNvSpPr>
              <a:spLocks noChangeArrowheads="1"/>
            </p:cNvSpPr>
            <p:nvPr/>
          </p:nvSpPr>
          <p:spPr bwMode="auto">
            <a:xfrm>
              <a:off x="3198" y="156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50188" name="Oval 12"/>
            <p:cNvSpPr>
              <a:spLocks noChangeArrowheads="1"/>
            </p:cNvSpPr>
            <p:nvPr/>
          </p:nvSpPr>
          <p:spPr bwMode="auto">
            <a:xfrm>
              <a:off x="2771" y="90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50189" name="Rectangle 11"/>
            <p:cNvSpPr>
              <a:spLocks noChangeArrowheads="1"/>
            </p:cNvSpPr>
            <p:nvPr/>
          </p:nvSpPr>
          <p:spPr bwMode="auto">
            <a:xfrm rot="-5400000">
              <a:off x="2382" y="1479"/>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50190" name="Oval 12"/>
            <p:cNvSpPr>
              <a:spLocks noChangeArrowheads="1"/>
            </p:cNvSpPr>
            <p:nvPr/>
          </p:nvSpPr>
          <p:spPr bwMode="auto">
            <a:xfrm>
              <a:off x="1900" y="138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50191" name="Line 13"/>
            <p:cNvSpPr>
              <a:spLocks noChangeShapeType="1"/>
            </p:cNvSpPr>
            <p:nvPr/>
          </p:nvSpPr>
          <p:spPr bwMode="auto">
            <a:xfrm>
              <a:off x="2036" y="1049"/>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Text Box 14"/>
            <p:cNvSpPr txBox="1">
              <a:spLocks noChangeArrowheads="1"/>
            </p:cNvSpPr>
            <p:nvPr/>
          </p:nvSpPr>
          <p:spPr bwMode="auto">
            <a:xfrm>
              <a:off x="1774" y="118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0193" name="Text Box 15"/>
            <p:cNvSpPr txBox="1">
              <a:spLocks noChangeArrowheads="1"/>
            </p:cNvSpPr>
            <p:nvPr/>
          </p:nvSpPr>
          <p:spPr bwMode="auto">
            <a:xfrm>
              <a:off x="1769" y="14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50194" name="Line 17"/>
            <p:cNvSpPr>
              <a:spLocks noChangeShapeType="1"/>
            </p:cNvSpPr>
            <p:nvPr/>
          </p:nvSpPr>
          <p:spPr bwMode="auto">
            <a:xfrm>
              <a:off x="2030" y="1955"/>
              <a:ext cx="18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Text Box 23"/>
            <p:cNvSpPr txBox="1">
              <a:spLocks noChangeArrowheads="1"/>
            </p:cNvSpPr>
            <p:nvPr/>
          </p:nvSpPr>
          <p:spPr bwMode="auto">
            <a:xfrm>
              <a:off x="1610" y="1402"/>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3V</a:t>
              </a:r>
            </a:p>
          </p:txBody>
        </p:sp>
        <p:sp>
          <p:nvSpPr>
            <p:cNvPr id="50196" name="Text Box 28"/>
            <p:cNvSpPr txBox="1">
              <a:spLocks noChangeArrowheads="1"/>
            </p:cNvSpPr>
            <p:nvPr/>
          </p:nvSpPr>
          <p:spPr bwMode="auto">
            <a:xfrm>
              <a:off x="2539" y="1412"/>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0197" name="Line 29"/>
            <p:cNvSpPr>
              <a:spLocks noChangeShapeType="1"/>
            </p:cNvSpPr>
            <p:nvPr/>
          </p:nvSpPr>
          <p:spPr bwMode="auto">
            <a:xfrm rot="5400000">
              <a:off x="3356" y="1299"/>
              <a:ext cx="22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8" name="Line 13"/>
            <p:cNvSpPr>
              <a:spLocks noChangeShapeType="1"/>
            </p:cNvSpPr>
            <p:nvPr/>
          </p:nvSpPr>
          <p:spPr bwMode="auto">
            <a:xfrm>
              <a:off x="3855" y="1049"/>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Line 13"/>
            <p:cNvSpPr>
              <a:spLocks noChangeShapeType="1"/>
            </p:cNvSpPr>
            <p:nvPr/>
          </p:nvSpPr>
          <p:spPr bwMode="auto">
            <a:xfrm>
              <a:off x="3334" y="1049"/>
              <a:ext cx="0" cy="907"/>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200" name="Line 17"/>
            <p:cNvSpPr>
              <a:spLocks noChangeShapeType="1"/>
            </p:cNvSpPr>
            <p:nvPr/>
          </p:nvSpPr>
          <p:spPr bwMode="auto">
            <a:xfrm>
              <a:off x="2041" y="1049"/>
              <a:ext cx="18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Text Box 14"/>
            <p:cNvSpPr txBox="1">
              <a:spLocks noChangeArrowheads="1"/>
            </p:cNvSpPr>
            <p:nvPr/>
          </p:nvSpPr>
          <p:spPr bwMode="auto">
            <a:xfrm>
              <a:off x="2590" y="105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0202" name="Text Box 15"/>
            <p:cNvSpPr txBox="1">
              <a:spLocks noChangeArrowheads="1"/>
            </p:cNvSpPr>
            <p:nvPr/>
          </p:nvSpPr>
          <p:spPr bwMode="auto">
            <a:xfrm>
              <a:off x="2993" y="9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50203" name="Text Box 23"/>
            <p:cNvSpPr txBox="1">
              <a:spLocks noChangeArrowheads="1"/>
            </p:cNvSpPr>
            <p:nvPr/>
          </p:nvSpPr>
          <p:spPr bwMode="auto">
            <a:xfrm>
              <a:off x="2748" y="682"/>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4V</a:t>
              </a:r>
            </a:p>
          </p:txBody>
        </p:sp>
        <p:sp>
          <p:nvSpPr>
            <p:cNvPr id="50204" name="Text Box 14"/>
            <p:cNvSpPr txBox="1">
              <a:spLocks noChangeArrowheads="1"/>
            </p:cNvSpPr>
            <p:nvPr/>
          </p:nvSpPr>
          <p:spPr bwMode="auto">
            <a:xfrm>
              <a:off x="3089" y="136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0205" name="Text Box 15"/>
            <p:cNvSpPr txBox="1">
              <a:spLocks noChangeArrowheads="1"/>
            </p:cNvSpPr>
            <p:nvPr/>
          </p:nvSpPr>
          <p:spPr bwMode="auto">
            <a:xfrm>
              <a:off x="3084" y="162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50206" name="Text Box 23"/>
            <p:cNvSpPr txBox="1">
              <a:spLocks noChangeArrowheads="1"/>
            </p:cNvSpPr>
            <p:nvPr/>
          </p:nvSpPr>
          <p:spPr bwMode="auto">
            <a:xfrm>
              <a:off x="2903" y="158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5V</a:t>
              </a:r>
            </a:p>
          </p:txBody>
        </p:sp>
        <p:sp>
          <p:nvSpPr>
            <p:cNvPr id="50207" name="Rectangle 11"/>
            <p:cNvSpPr>
              <a:spLocks noChangeArrowheads="1"/>
            </p:cNvSpPr>
            <p:nvPr/>
          </p:nvSpPr>
          <p:spPr bwMode="auto">
            <a:xfrm rot="-5400000">
              <a:off x="3720" y="1479"/>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50208" name="Text Box 28"/>
            <p:cNvSpPr txBox="1">
              <a:spLocks noChangeArrowheads="1"/>
            </p:cNvSpPr>
            <p:nvPr/>
          </p:nvSpPr>
          <p:spPr bwMode="auto">
            <a:xfrm>
              <a:off x="3877" y="1412"/>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0209" name="Rectangle 24"/>
            <p:cNvSpPr>
              <a:spLocks noChangeArrowheads="1"/>
            </p:cNvSpPr>
            <p:nvPr/>
          </p:nvSpPr>
          <p:spPr bwMode="auto">
            <a:xfrm rot="-5400000">
              <a:off x="3198" y="1252"/>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50210" name="Text Box 28"/>
            <p:cNvSpPr txBox="1">
              <a:spLocks noChangeArrowheads="1"/>
            </p:cNvSpPr>
            <p:nvPr/>
          </p:nvSpPr>
          <p:spPr bwMode="auto">
            <a:xfrm>
              <a:off x="2971" y="120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0211" name="Text Box 81"/>
            <p:cNvSpPr txBox="1">
              <a:spLocks noChangeArrowheads="1"/>
            </p:cNvSpPr>
            <p:nvPr/>
          </p:nvSpPr>
          <p:spPr bwMode="auto">
            <a:xfrm>
              <a:off x="3489" y="1162"/>
              <a:ext cx="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FF0000"/>
                  </a:solidFill>
                  <a:latin typeface="Times New Roman" pitchFamily="18" charset="0"/>
                </a:rPr>
                <a:t>I</a:t>
              </a:r>
              <a:r>
                <a:rPr lang="en-US" altLang="zh-CN" sz="2000" b="1" baseline="-25000">
                  <a:solidFill>
                    <a:srgbClr val="FF0000"/>
                  </a:solidFill>
                  <a:latin typeface="Times New Roman" pitchFamily="18" charset="0"/>
                </a:rPr>
                <a:t>2</a:t>
              </a:r>
              <a:endParaRPr lang="en-US" altLang="zh-CN" sz="2000" b="1">
                <a:solidFill>
                  <a:srgbClr val="FF0000"/>
                </a:solidFill>
                <a:latin typeface="Times New Roman" pitchFamily="18" charset="0"/>
              </a:endParaRPr>
            </a:p>
          </p:txBody>
        </p:sp>
        <p:sp>
          <p:nvSpPr>
            <p:cNvPr id="50212" name="Line 29"/>
            <p:cNvSpPr>
              <a:spLocks noChangeShapeType="1"/>
            </p:cNvSpPr>
            <p:nvPr/>
          </p:nvSpPr>
          <p:spPr bwMode="auto">
            <a:xfrm rot="5400000">
              <a:off x="3855" y="1299"/>
              <a:ext cx="22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Text Box 81"/>
            <p:cNvSpPr txBox="1">
              <a:spLocks noChangeArrowheads="1"/>
            </p:cNvSpPr>
            <p:nvPr/>
          </p:nvSpPr>
          <p:spPr bwMode="auto">
            <a:xfrm>
              <a:off x="3988" y="1162"/>
              <a:ext cx="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FF0000"/>
                  </a:solidFill>
                  <a:latin typeface="Times New Roman" pitchFamily="18" charset="0"/>
                </a:rPr>
                <a:t>I</a:t>
              </a:r>
              <a:r>
                <a:rPr lang="en-US" altLang="zh-CN" sz="2000" b="1" baseline="-25000">
                  <a:solidFill>
                    <a:srgbClr val="FF0000"/>
                  </a:solidFill>
                  <a:latin typeface="Times New Roman" pitchFamily="18" charset="0"/>
                </a:rPr>
                <a:t>3</a:t>
              </a:r>
              <a:endParaRPr lang="en-US" altLang="zh-CN" sz="2000" b="1">
                <a:solidFill>
                  <a:srgbClr val="FF0000"/>
                </a:solidFill>
                <a:latin typeface="Times New Roman" pitchFamily="18" charset="0"/>
              </a:endParaRPr>
            </a:p>
          </p:txBody>
        </p:sp>
        <p:sp>
          <p:nvSpPr>
            <p:cNvPr id="50214" name="Line 29"/>
            <p:cNvSpPr>
              <a:spLocks noChangeShapeType="1"/>
            </p:cNvSpPr>
            <p:nvPr/>
          </p:nvSpPr>
          <p:spPr bwMode="auto">
            <a:xfrm>
              <a:off x="3061" y="958"/>
              <a:ext cx="22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5" name="Text Box 81"/>
            <p:cNvSpPr txBox="1">
              <a:spLocks noChangeArrowheads="1"/>
            </p:cNvSpPr>
            <p:nvPr/>
          </p:nvSpPr>
          <p:spPr bwMode="auto">
            <a:xfrm>
              <a:off x="3081" y="685"/>
              <a:ext cx="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2000" b="1" i="1">
                  <a:solidFill>
                    <a:srgbClr val="FF0000"/>
                  </a:solidFill>
                  <a:latin typeface="Times New Roman" pitchFamily="18" charset="0"/>
                </a:rPr>
                <a:t>I</a:t>
              </a:r>
              <a:r>
                <a:rPr lang="en-US" altLang="zh-CN" sz="2000" b="1" baseline="-25000">
                  <a:solidFill>
                    <a:srgbClr val="FF0000"/>
                  </a:solidFill>
                  <a:latin typeface="Times New Roman" pitchFamily="18" charset="0"/>
                </a:rPr>
                <a:t>1</a:t>
              </a:r>
              <a:endParaRPr lang="en-US" altLang="zh-CN" sz="2000" b="1">
                <a:solidFill>
                  <a:srgbClr val="FF0000"/>
                </a:solidFill>
                <a:latin typeface="Times New Roman" pitchFamily="18" charset="0"/>
              </a:endParaRPr>
            </a:p>
          </p:txBody>
        </p:sp>
      </p:grpSp>
      <p:sp>
        <p:nvSpPr>
          <p:cNvPr id="50185" name="Text Box 2"/>
          <p:cNvSpPr txBox="1">
            <a:spLocks noChangeArrowheads="1"/>
          </p:cNvSpPr>
          <p:nvPr/>
        </p:nvSpPr>
        <p:spPr bwMode="auto">
          <a:xfrm>
            <a:off x="468313" y="728663"/>
            <a:ext cx="4032250"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eaLnBrk="1" hangingPunct="1">
              <a:spcBef>
                <a:spcPct val="50000"/>
              </a:spcBef>
            </a:pPr>
            <a:r>
              <a:rPr lang="zh-CN" altLang="en-US" b="1">
                <a:solidFill>
                  <a:schemeClr val="tx1"/>
                </a:solidFill>
                <a:latin typeface="Times New Roman" pitchFamily="18" charset="0"/>
                <a:ea typeface="楷体_GB2312" pitchFamily="49" charset="-122"/>
              </a:rPr>
              <a:t>讨论题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wipe(left)">
                                      <p:cBhvr>
                                        <p:cTn id="7" dur="500"/>
                                        <p:tgtEl>
                                          <p:spTgt spid="74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97"/>
                                        </p:tgtEl>
                                        <p:attrNameLst>
                                          <p:attrName>style.visibility</p:attrName>
                                        </p:attrNameLst>
                                      </p:cBhvr>
                                      <p:to>
                                        <p:strVal val="visible"/>
                                      </p:to>
                                    </p:set>
                                    <p:animEffect transition="in" filter="wipe(left)">
                                      <p:cBhvr>
                                        <p:cTn id="12" dur="500"/>
                                        <p:tgtEl>
                                          <p:spTgt spid="74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98"/>
                                        </p:tgtEl>
                                        <p:attrNameLst>
                                          <p:attrName>style.visibility</p:attrName>
                                        </p:attrNameLst>
                                      </p:cBhvr>
                                      <p:to>
                                        <p:strVal val="visible"/>
                                      </p:to>
                                    </p:set>
                                    <p:animEffect transition="in" filter="wipe(left)">
                                      <p:cBhvr>
                                        <p:cTn id="17" dur="500"/>
                                        <p:tgtEl>
                                          <p:spTgt spid="74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285750" y="6858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例：求如图所示电路中的</a:t>
            </a: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和</a:t>
            </a:r>
            <a:r>
              <a:rPr lang="en-US" altLang="zh-CN" b="1" i="1">
                <a:solidFill>
                  <a:schemeClr val="tx1"/>
                </a:solidFill>
                <a:latin typeface="Times New Roman" pitchFamily="18" charset="0"/>
                <a:ea typeface="楷体_GB2312" pitchFamily="49" charset="-122"/>
              </a:rPr>
              <a:t>I</a:t>
            </a:r>
            <a:r>
              <a:rPr lang="en-US" altLang="zh-CN">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，若将电流源的电流由</a:t>
            </a:r>
            <a:r>
              <a:rPr lang="en-US" altLang="zh-CN" b="1">
                <a:solidFill>
                  <a:schemeClr val="tx1"/>
                </a:solidFill>
                <a:latin typeface="Times New Roman" pitchFamily="18" charset="0"/>
                <a:ea typeface="楷体_GB2312" pitchFamily="49" charset="-122"/>
              </a:rPr>
              <a:t>1A</a:t>
            </a:r>
            <a:r>
              <a:rPr lang="zh-CN" altLang="en-US" b="1">
                <a:solidFill>
                  <a:schemeClr val="tx1"/>
                </a:solidFill>
                <a:latin typeface="Times New Roman" pitchFamily="18" charset="0"/>
                <a:ea typeface="楷体_GB2312" pitchFamily="49" charset="-122"/>
              </a:rPr>
              <a:t>变成</a:t>
            </a:r>
            <a:r>
              <a:rPr lang="en-US" altLang="zh-CN" b="1">
                <a:solidFill>
                  <a:schemeClr val="tx1"/>
                </a:solidFill>
                <a:latin typeface="Times New Roman" pitchFamily="18" charset="0"/>
                <a:ea typeface="楷体_GB2312" pitchFamily="49" charset="-122"/>
              </a:rPr>
              <a:t>5A</a:t>
            </a:r>
            <a:r>
              <a:rPr lang="zh-CN" altLang="en-US" b="1">
                <a:solidFill>
                  <a:schemeClr val="tx1"/>
                </a:solidFill>
                <a:latin typeface="Times New Roman" pitchFamily="18" charset="0"/>
                <a:ea typeface="楷体_GB2312" pitchFamily="49" charset="-122"/>
              </a:rPr>
              <a:t>，重求</a:t>
            </a: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和</a:t>
            </a:r>
            <a:r>
              <a:rPr lang="en-US" altLang="zh-CN" b="1" i="1">
                <a:solidFill>
                  <a:schemeClr val="tx1"/>
                </a:solidFill>
                <a:latin typeface="Times New Roman" pitchFamily="18" charset="0"/>
                <a:ea typeface="楷体_GB2312" pitchFamily="49" charset="-122"/>
              </a:rPr>
              <a:t>I</a:t>
            </a:r>
            <a:r>
              <a:rPr lang="en-US" altLang="zh-CN"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a:t>
            </a:r>
          </a:p>
        </p:txBody>
      </p:sp>
      <p:sp>
        <p:nvSpPr>
          <p:cNvPr id="116742" name="AutoShape 6"/>
          <p:cNvSpPr>
            <a:spLocks noChangeArrowheads="1"/>
          </p:cNvSpPr>
          <p:nvPr/>
        </p:nvSpPr>
        <p:spPr bwMode="auto">
          <a:xfrm>
            <a:off x="5327650" y="2838450"/>
            <a:ext cx="574675" cy="179388"/>
          </a:xfrm>
          <a:prstGeom prst="rightArrow">
            <a:avLst>
              <a:gd name="adj1" fmla="val 50000"/>
              <a:gd name="adj2" fmla="val 80088"/>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16848" name="Rectangle 112"/>
          <p:cNvSpPr>
            <a:spLocks noChangeArrowheads="1"/>
          </p:cNvSpPr>
          <p:nvPr/>
        </p:nvSpPr>
        <p:spPr bwMode="auto">
          <a:xfrm>
            <a:off x="5959475" y="5456238"/>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1</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2</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4(V)</a:t>
            </a:r>
          </a:p>
        </p:txBody>
      </p:sp>
      <p:sp>
        <p:nvSpPr>
          <p:cNvPr id="116856" name="Rectangle 120"/>
          <p:cNvSpPr>
            <a:spLocks noChangeArrowheads="1"/>
          </p:cNvSpPr>
          <p:nvPr/>
        </p:nvSpPr>
        <p:spPr bwMode="auto">
          <a:xfrm>
            <a:off x="4033838" y="219075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由</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a:t>
            </a:r>
          </a:p>
        </p:txBody>
      </p:sp>
      <p:grpSp>
        <p:nvGrpSpPr>
          <p:cNvPr id="51206" name="Group 157"/>
          <p:cNvGrpSpPr>
            <a:grpSpLocks/>
          </p:cNvGrpSpPr>
          <p:nvPr/>
        </p:nvGrpSpPr>
        <p:grpSpPr bwMode="auto">
          <a:xfrm>
            <a:off x="376238" y="1597025"/>
            <a:ext cx="3565525" cy="2598738"/>
            <a:chOff x="540" y="523"/>
            <a:chExt cx="2246" cy="1637"/>
          </a:xfrm>
        </p:grpSpPr>
        <p:sp>
          <p:nvSpPr>
            <p:cNvPr id="51261" name="Line 128"/>
            <p:cNvSpPr>
              <a:spLocks noChangeShapeType="1"/>
            </p:cNvSpPr>
            <p:nvPr/>
          </p:nvSpPr>
          <p:spPr bwMode="auto">
            <a:xfrm>
              <a:off x="853" y="799"/>
              <a:ext cx="1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2" name="Line 127"/>
            <p:cNvSpPr>
              <a:spLocks noChangeShapeType="1"/>
            </p:cNvSpPr>
            <p:nvPr/>
          </p:nvSpPr>
          <p:spPr bwMode="auto">
            <a:xfrm>
              <a:off x="862" y="788"/>
              <a:ext cx="4" cy="12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63" name="Group 143"/>
            <p:cNvGrpSpPr>
              <a:grpSpLocks/>
            </p:cNvGrpSpPr>
            <p:nvPr/>
          </p:nvGrpSpPr>
          <p:grpSpPr bwMode="auto">
            <a:xfrm>
              <a:off x="1497" y="1303"/>
              <a:ext cx="442" cy="539"/>
              <a:chOff x="2366" y="3048"/>
              <a:chExt cx="442" cy="539"/>
            </a:xfrm>
          </p:grpSpPr>
          <p:sp>
            <p:nvSpPr>
              <p:cNvPr id="51298" name="Oval 144"/>
              <p:cNvSpPr>
                <a:spLocks noChangeArrowheads="1"/>
              </p:cNvSpPr>
              <p:nvPr/>
            </p:nvSpPr>
            <p:spPr bwMode="auto">
              <a:xfrm>
                <a:off x="2366" y="3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51299" name="Text Box 145"/>
              <p:cNvSpPr txBox="1">
                <a:spLocks noChangeArrowheads="1"/>
              </p:cNvSpPr>
              <p:nvPr/>
            </p:nvSpPr>
            <p:spPr bwMode="auto">
              <a:xfrm>
                <a:off x="2582" y="3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1300" name="Text Box 146"/>
              <p:cNvSpPr txBox="1">
                <a:spLocks noChangeArrowheads="1"/>
              </p:cNvSpPr>
              <p:nvPr/>
            </p:nvSpPr>
            <p:spPr bwMode="auto">
              <a:xfrm>
                <a:off x="2596" y="3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sp>
          <p:nvSpPr>
            <p:cNvPr id="51264" name="Oval 133"/>
            <p:cNvSpPr>
              <a:spLocks noChangeArrowheads="1"/>
            </p:cNvSpPr>
            <p:nvPr/>
          </p:nvSpPr>
          <p:spPr bwMode="auto">
            <a:xfrm>
              <a:off x="1134" y="1117"/>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grpSp>
          <p:nvGrpSpPr>
            <p:cNvPr id="51265" name="Group 129"/>
            <p:cNvGrpSpPr>
              <a:grpSpLocks/>
            </p:cNvGrpSpPr>
            <p:nvPr/>
          </p:nvGrpSpPr>
          <p:grpSpPr bwMode="auto">
            <a:xfrm>
              <a:off x="2245" y="1298"/>
              <a:ext cx="442" cy="539"/>
              <a:chOff x="2366" y="3048"/>
              <a:chExt cx="442" cy="539"/>
            </a:xfrm>
          </p:grpSpPr>
          <p:sp>
            <p:nvSpPr>
              <p:cNvPr id="51295" name="Oval 130"/>
              <p:cNvSpPr>
                <a:spLocks noChangeArrowheads="1"/>
              </p:cNvSpPr>
              <p:nvPr/>
            </p:nvSpPr>
            <p:spPr bwMode="auto">
              <a:xfrm>
                <a:off x="2366" y="324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chemeClr val="tx1"/>
                  </a:solidFill>
                  <a:latin typeface="Times New Roman" pitchFamily="18" charset="0"/>
                  <a:ea typeface="楷体_GB2312" pitchFamily="49" charset="-122"/>
                </a:endParaRPr>
              </a:p>
            </p:txBody>
          </p:sp>
          <p:sp>
            <p:nvSpPr>
              <p:cNvPr id="51296" name="Text Box 131"/>
              <p:cNvSpPr txBox="1">
                <a:spLocks noChangeArrowheads="1"/>
              </p:cNvSpPr>
              <p:nvPr/>
            </p:nvSpPr>
            <p:spPr bwMode="auto">
              <a:xfrm>
                <a:off x="2582" y="30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1297" name="Text Box 132"/>
              <p:cNvSpPr txBox="1">
                <a:spLocks noChangeArrowheads="1"/>
              </p:cNvSpPr>
              <p:nvPr/>
            </p:nvSpPr>
            <p:spPr bwMode="auto">
              <a:xfrm>
                <a:off x="2596" y="32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grpSp>
        <p:sp>
          <p:nvSpPr>
            <p:cNvPr id="51266" name="Line 11"/>
            <p:cNvSpPr>
              <a:spLocks noChangeShapeType="1"/>
            </p:cNvSpPr>
            <p:nvPr/>
          </p:nvSpPr>
          <p:spPr bwMode="auto">
            <a:xfrm>
              <a:off x="862" y="1253"/>
              <a:ext cx="1528"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67" name="Rectangle 14"/>
            <p:cNvSpPr>
              <a:spLocks noChangeArrowheads="1"/>
            </p:cNvSpPr>
            <p:nvPr/>
          </p:nvSpPr>
          <p:spPr bwMode="auto">
            <a:xfrm>
              <a:off x="1156" y="754"/>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51268" name="Rectangle 15"/>
            <p:cNvSpPr>
              <a:spLocks noChangeArrowheads="1"/>
            </p:cNvSpPr>
            <p:nvPr/>
          </p:nvSpPr>
          <p:spPr bwMode="auto">
            <a:xfrm rot="-5400000">
              <a:off x="726" y="1592"/>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sz="2800">
                <a:latin typeface="Times New Roman" pitchFamily="18" charset="0"/>
                <a:ea typeface="楷体_GB2312" pitchFamily="49" charset="-122"/>
              </a:endParaRPr>
            </a:p>
          </p:txBody>
        </p:sp>
        <p:sp>
          <p:nvSpPr>
            <p:cNvPr id="51269" name="Text Box 16"/>
            <p:cNvSpPr txBox="1">
              <a:spLocks noChangeArrowheads="1"/>
            </p:cNvSpPr>
            <p:nvPr/>
          </p:nvSpPr>
          <p:spPr bwMode="auto">
            <a:xfrm>
              <a:off x="1130" y="523"/>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2</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1270" name="Line 18"/>
            <p:cNvSpPr>
              <a:spLocks noChangeShapeType="1"/>
            </p:cNvSpPr>
            <p:nvPr/>
          </p:nvSpPr>
          <p:spPr bwMode="auto">
            <a:xfrm flipH="1">
              <a:off x="1630" y="1253"/>
              <a:ext cx="0" cy="76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71" name="Line 19"/>
            <p:cNvSpPr>
              <a:spLocks noChangeShapeType="1"/>
            </p:cNvSpPr>
            <p:nvPr/>
          </p:nvSpPr>
          <p:spPr bwMode="auto">
            <a:xfrm>
              <a:off x="2381" y="788"/>
              <a:ext cx="4" cy="12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2" name="Rectangle 20"/>
            <p:cNvSpPr>
              <a:spLocks noChangeArrowheads="1"/>
            </p:cNvSpPr>
            <p:nvPr/>
          </p:nvSpPr>
          <p:spPr bwMode="auto">
            <a:xfrm>
              <a:off x="1882" y="120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51273" name="Line 22"/>
            <p:cNvSpPr>
              <a:spLocks noChangeShapeType="1"/>
            </p:cNvSpPr>
            <p:nvPr/>
          </p:nvSpPr>
          <p:spPr bwMode="auto">
            <a:xfrm>
              <a:off x="862" y="2024"/>
              <a:ext cx="1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4" name="Text Box 24"/>
            <p:cNvSpPr txBox="1">
              <a:spLocks noChangeArrowheads="1"/>
            </p:cNvSpPr>
            <p:nvPr/>
          </p:nvSpPr>
          <p:spPr bwMode="auto">
            <a:xfrm>
              <a:off x="2494" y="149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4</a:t>
              </a:r>
              <a:r>
                <a:rPr lang="en-US" altLang="zh-CN" sz="1800" b="1">
                  <a:solidFill>
                    <a:schemeClr val="tx1"/>
                  </a:solidFill>
                  <a:latin typeface="Times New Roman" pitchFamily="18" charset="0"/>
                  <a:ea typeface="楷体_GB2312" pitchFamily="49" charset="-122"/>
                  <a:sym typeface="Symbol" pitchFamily="18" charset="2"/>
                </a:rPr>
                <a:t>V</a:t>
              </a:r>
              <a:endParaRPr lang="en-US" altLang="zh-CN" sz="1800" b="1">
                <a:solidFill>
                  <a:schemeClr val="tx1"/>
                </a:solidFill>
                <a:latin typeface="Times New Roman" pitchFamily="18" charset="0"/>
                <a:ea typeface="楷体_GB2312" pitchFamily="49" charset="-122"/>
              </a:endParaRPr>
            </a:p>
          </p:txBody>
        </p:sp>
        <p:sp>
          <p:nvSpPr>
            <p:cNvPr id="51275" name="Text Box 25"/>
            <p:cNvSpPr txBox="1">
              <a:spLocks noChangeArrowheads="1"/>
            </p:cNvSpPr>
            <p:nvPr/>
          </p:nvSpPr>
          <p:spPr bwMode="auto">
            <a:xfrm>
              <a:off x="1526" y="90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U</a:t>
              </a:r>
            </a:p>
          </p:txBody>
        </p:sp>
        <p:sp>
          <p:nvSpPr>
            <p:cNvPr id="51276" name="Text Box 26"/>
            <p:cNvSpPr txBox="1">
              <a:spLocks noChangeArrowheads="1"/>
            </p:cNvSpPr>
            <p:nvPr/>
          </p:nvSpPr>
          <p:spPr bwMode="auto">
            <a:xfrm>
              <a:off x="1859" y="976"/>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4</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1277" name="Text Box 27"/>
            <p:cNvSpPr txBox="1">
              <a:spLocks noChangeArrowheads="1"/>
            </p:cNvSpPr>
            <p:nvPr/>
          </p:nvSpPr>
          <p:spPr bwMode="auto">
            <a:xfrm>
              <a:off x="954" y="98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1278" name="Text Box 28"/>
            <p:cNvSpPr txBox="1">
              <a:spLocks noChangeArrowheads="1"/>
            </p:cNvSpPr>
            <p:nvPr/>
          </p:nvSpPr>
          <p:spPr bwMode="auto">
            <a:xfrm>
              <a:off x="1338" y="890"/>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51279" name="Line 126"/>
            <p:cNvSpPr>
              <a:spLocks noChangeShapeType="1"/>
            </p:cNvSpPr>
            <p:nvPr/>
          </p:nvSpPr>
          <p:spPr bwMode="auto">
            <a:xfrm rot="2700000">
              <a:off x="714" y="1627"/>
              <a:ext cx="10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51280" name="Group 134"/>
            <p:cNvGrpSpPr>
              <a:grpSpLocks/>
            </p:cNvGrpSpPr>
            <p:nvPr/>
          </p:nvGrpSpPr>
          <p:grpSpPr bwMode="auto">
            <a:xfrm rot="2700000">
              <a:off x="1111" y="1548"/>
              <a:ext cx="408" cy="272"/>
              <a:chOff x="3288" y="2567"/>
              <a:chExt cx="408" cy="272"/>
            </a:xfrm>
          </p:grpSpPr>
          <p:sp>
            <p:nvSpPr>
              <p:cNvPr id="51292" name="Line 135"/>
              <p:cNvSpPr>
                <a:spLocks noChangeShapeType="1"/>
              </p:cNvSpPr>
              <p:nvPr/>
            </p:nvSpPr>
            <p:spPr bwMode="auto">
              <a:xfrm rot="10800000">
                <a:off x="3560" y="2703"/>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93" name="Oval 136"/>
              <p:cNvSpPr>
                <a:spLocks noChangeArrowheads="1"/>
              </p:cNvSpPr>
              <p:nvPr/>
            </p:nvSpPr>
            <p:spPr bwMode="auto">
              <a:xfrm rot="10800000">
                <a:off x="3288" y="2567"/>
                <a:ext cx="272" cy="272"/>
              </a:xfrm>
              <a:prstGeom prst="ellipse">
                <a:avLst/>
              </a:prstGeom>
              <a:solidFill>
                <a:srgbClr val="00FFFF"/>
              </a:solidFill>
              <a:ln w="19050" algn="ctr">
                <a:solidFill>
                  <a:schemeClr val="tx1"/>
                </a:solidFill>
                <a:round/>
                <a:headEnd/>
                <a:tailEnd/>
              </a:ln>
            </p:spPr>
            <p:txBody>
              <a:bodyPr rot="10800000" wrap="none" anchor="ctr"/>
              <a:lstStyle/>
              <a:p>
                <a:pPr algn="ctr"/>
                <a:endParaRPr lang="zh-CN" altLang="zh-CN" b="1">
                  <a:solidFill>
                    <a:schemeClr val="tx1"/>
                  </a:solidFill>
                  <a:latin typeface="Times New Roman" pitchFamily="18" charset="0"/>
                  <a:ea typeface="楷体_GB2312" pitchFamily="49" charset="-122"/>
                </a:endParaRPr>
              </a:p>
            </p:txBody>
          </p:sp>
          <p:sp>
            <p:nvSpPr>
              <p:cNvPr id="51294" name="Line 137"/>
              <p:cNvSpPr>
                <a:spLocks noChangeShapeType="1"/>
              </p:cNvSpPr>
              <p:nvPr/>
            </p:nvSpPr>
            <p:spPr bwMode="auto">
              <a:xfrm rot="10800000">
                <a:off x="3424" y="2567"/>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81" name="Rectangle 142"/>
            <p:cNvSpPr>
              <a:spLocks noChangeArrowheads="1"/>
            </p:cNvSpPr>
            <p:nvPr/>
          </p:nvSpPr>
          <p:spPr bwMode="auto">
            <a:xfrm>
              <a:off x="1882" y="754"/>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51282" name="Text Box 147"/>
            <p:cNvSpPr txBox="1">
              <a:spLocks noChangeArrowheads="1"/>
            </p:cNvSpPr>
            <p:nvPr/>
          </p:nvSpPr>
          <p:spPr bwMode="auto">
            <a:xfrm>
              <a:off x="1769" y="1507"/>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6V</a:t>
              </a:r>
            </a:p>
          </p:txBody>
        </p:sp>
        <p:sp>
          <p:nvSpPr>
            <p:cNvPr id="51283" name="Text Box 148"/>
            <p:cNvSpPr txBox="1">
              <a:spLocks noChangeArrowheads="1"/>
            </p:cNvSpPr>
            <p:nvPr/>
          </p:nvSpPr>
          <p:spPr bwMode="auto">
            <a:xfrm>
              <a:off x="1859" y="527"/>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3</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1284" name="Text Box 149"/>
            <p:cNvSpPr txBox="1">
              <a:spLocks noChangeArrowheads="1"/>
            </p:cNvSpPr>
            <p:nvPr/>
          </p:nvSpPr>
          <p:spPr bwMode="auto">
            <a:xfrm>
              <a:off x="1134" y="913"/>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8</a:t>
              </a:r>
              <a:r>
                <a:rPr lang="en-US" altLang="zh-CN" sz="1800" b="1">
                  <a:solidFill>
                    <a:schemeClr val="tx1"/>
                  </a:solidFill>
                  <a:latin typeface="Times New Roman" pitchFamily="18" charset="0"/>
                  <a:ea typeface="楷体_GB2312" pitchFamily="49" charset="-122"/>
                  <a:sym typeface="Symbol" pitchFamily="18" charset="2"/>
                </a:rPr>
                <a:t>V</a:t>
              </a:r>
              <a:endParaRPr lang="en-US" altLang="zh-CN" sz="1800" b="1">
                <a:solidFill>
                  <a:schemeClr val="tx1"/>
                </a:solidFill>
                <a:latin typeface="Times New Roman" pitchFamily="18" charset="0"/>
                <a:ea typeface="楷体_GB2312" pitchFamily="49" charset="-122"/>
              </a:endParaRPr>
            </a:p>
          </p:txBody>
        </p:sp>
        <p:sp>
          <p:nvSpPr>
            <p:cNvPr id="51285" name="Line 150"/>
            <p:cNvSpPr>
              <a:spLocks noChangeShapeType="1"/>
            </p:cNvSpPr>
            <p:nvPr/>
          </p:nvSpPr>
          <p:spPr bwMode="auto">
            <a:xfrm rot="-5400000">
              <a:off x="816" y="1911"/>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6" name="Text Box 151"/>
            <p:cNvSpPr txBox="1">
              <a:spLocks noChangeArrowheads="1"/>
            </p:cNvSpPr>
            <p:nvPr/>
          </p:nvSpPr>
          <p:spPr bwMode="auto">
            <a:xfrm>
              <a:off x="540" y="1521"/>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1</a:t>
              </a:r>
              <a:r>
                <a:rPr lang="en-US" altLang="zh-CN" sz="1800" b="1">
                  <a:solidFill>
                    <a:schemeClr val="tx1"/>
                  </a:solidFill>
                  <a:latin typeface="Times New Roman" pitchFamily="18" charset="0"/>
                  <a:ea typeface="楷体_GB2312" pitchFamily="49" charset="-122"/>
                  <a:sym typeface="Symbol" pitchFamily="18" charset="2"/>
                </a:rPr>
                <a:t></a:t>
              </a:r>
              <a:endParaRPr lang="en-US" altLang="zh-CN" sz="1800" b="1">
                <a:solidFill>
                  <a:schemeClr val="tx1"/>
                </a:solidFill>
                <a:latin typeface="Times New Roman" pitchFamily="18" charset="0"/>
                <a:ea typeface="楷体_GB2312" pitchFamily="49" charset="-122"/>
              </a:endParaRPr>
            </a:p>
          </p:txBody>
        </p:sp>
        <p:sp>
          <p:nvSpPr>
            <p:cNvPr id="51287" name="Line 152"/>
            <p:cNvSpPr>
              <a:spLocks noChangeShapeType="1"/>
            </p:cNvSpPr>
            <p:nvPr/>
          </p:nvSpPr>
          <p:spPr bwMode="auto">
            <a:xfrm>
              <a:off x="1633" y="799"/>
              <a:ext cx="205"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88" name="Text Box 153"/>
            <p:cNvSpPr txBox="1">
              <a:spLocks noChangeArrowheads="1"/>
            </p:cNvSpPr>
            <p:nvPr/>
          </p:nvSpPr>
          <p:spPr bwMode="auto">
            <a:xfrm>
              <a:off x="1544" y="73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a:t>
              </a:r>
            </a:p>
          </p:txBody>
        </p:sp>
        <p:sp>
          <p:nvSpPr>
            <p:cNvPr id="51289" name="Text Box 154"/>
            <p:cNvSpPr txBox="1">
              <a:spLocks noChangeArrowheads="1"/>
            </p:cNvSpPr>
            <p:nvPr/>
          </p:nvSpPr>
          <p:spPr bwMode="auto">
            <a:xfrm>
              <a:off x="1542" y="890"/>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chemeClr val="tx2"/>
                  </a:solidFill>
                  <a:latin typeface="Times New Roman" pitchFamily="18" charset="0"/>
                  <a:ea typeface="楷体_GB2312" pitchFamily="49" charset="-122"/>
                  <a:sym typeface="Symbol" pitchFamily="18" charset="2"/>
                </a:rPr>
                <a:t>_</a:t>
              </a:r>
            </a:p>
          </p:txBody>
        </p:sp>
        <p:sp>
          <p:nvSpPr>
            <p:cNvPr id="51290" name="Text Box 155"/>
            <p:cNvSpPr txBox="1">
              <a:spLocks noChangeArrowheads="1"/>
            </p:cNvSpPr>
            <p:nvPr/>
          </p:nvSpPr>
          <p:spPr bwMode="auto">
            <a:xfrm>
              <a:off x="667" y="1774"/>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I</a:t>
              </a:r>
            </a:p>
          </p:txBody>
        </p:sp>
        <p:sp>
          <p:nvSpPr>
            <p:cNvPr id="51291" name="Text Box 156"/>
            <p:cNvSpPr txBox="1">
              <a:spLocks noChangeArrowheads="1"/>
            </p:cNvSpPr>
            <p:nvPr/>
          </p:nvSpPr>
          <p:spPr bwMode="auto">
            <a:xfrm>
              <a:off x="1202" y="177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r>
                <a:rPr lang="en-US" altLang="zh-CN" sz="1800" b="1">
                  <a:solidFill>
                    <a:schemeClr val="tx1"/>
                  </a:solidFill>
                  <a:latin typeface="Times New Roman" pitchFamily="18" charset="0"/>
                  <a:ea typeface="楷体_GB2312" pitchFamily="49" charset="-122"/>
                </a:rPr>
                <a:t>1A</a:t>
              </a:r>
            </a:p>
          </p:txBody>
        </p:sp>
      </p:grpSp>
      <p:grpSp>
        <p:nvGrpSpPr>
          <p:cNvPr id="6" name="Group 158"/>
          <p:cNvGrpSpPr>
            <a:grpSpLocks/>
          </p:cNvGrpSpPr>
          <p:nvPr/>
        </p:nvGrpSpPr>
        <p:grpSpPr bwMode="auto">
          <a:xfrm>
            <a:off x="1066800" y="3016250"/>
            <a:ext cx="827088" cy="819150"/>
            <a:chOff x="952" y="2324"/>
            <a:chExt cx="521" cy="516"/>
          </a:xfrm>
        </p:grpSpPr>
        <p:sp>
          <p:nvSpPr>
            <p:cNvPr id="51259" name="Oval 159"/>
            <p:cNvSpPr>
              <a:spLocks noChangeArrowheads="1"/>
            </p:cNvSpPr>
            <p:nvPr/>
          </p:nvSpPr>
          <p:spPr bwMode="auto">
            <a:xfrm>
              <a:off x="952" y="2324"/>
              <a:ext cx="521" cy="51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51260" name="Line 160"/>
            <p:cNvSpPr>
              <a:spLocks noChangeShapeType="1"/>
            </p:cNvSpPr>
            <p:nvPr/>
          </p:nvSpPr>
          <p:spPr bwMode="auto">
            <a:xfrm flipH="1" flipV="1">
              <a:off x="952" y="2546"/>
              <a:ext cx="0" cy="28"/>
            </a:xfrm>
            <a:prstGeom prst="line">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03"/>
          <p:cNvGrpSpPr>
            <a:grpSpLocks/>
          </p:cNvGrpSpPr>
          <p:nvPr/>
        </p:nvGrpSpPr>
        <p:grpSpPr bwMode="auto">
          <a:xfrm>
            <a:off x="2219325" y="1135063"/>
            <a:ext cx="984250" cy="601662"/>
            <a:chOff x="1398" y="391"/>
            <a:chExt cx="620" cy="379"/>
          </a:xfrm>
        </p:grpSpPr>
        <p:sp>
          <p:nvSpPr>
            <p:cNvPr id="51256" name="Text Box 161"/>
            <p:cNvSpPr txBox="1">
              <a:spLocks noChangeArrowheads="1"/>
            </p:cNvSpPr>
            <p:nvPr/>
          </p:nvSpPr>
          <p:spPr bwMode="auto">
            <a:xfrm>
              <a:off x="1579" y="50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rgbClr val="FF0066"/>
                  </a:solidFill>
                  <a:latin typeface="Times New Roman" pitchFamily="18" charset="0"/>
                  <a:ea typeface="楷体_GB2312" pitchFamily="49" charset="-122"/>
                </a:rPr>
                <a:t>U</a:t>
              </a:r>
              <a:r>
                <a:rPr lang="en-US" altLang="zh-CN" sz="1800" b="1" baseline="-25000">
                  <a:solidFill>
                    <a:srgbClr val="FF0066"/>
                  </a:solidFill>
                  <a:latin typeface="Times New Roman" pitchFamily="18" charset="0"/>
                  <a:ea typeface="楷体_GB2312" pitchFamily="49" charset="-122"/>
                </a:rPr>
                <a:t>1</a:t>
              </a:r>
            </a:p>
          </p:txBody>
        </p:sp>
        <p:sp>
          <p:nvSpPr>
            <p:cNvPr id="51257" name="Text Box 162"/>
            <p:cNvSpPr txBox="1">
              <a:spLocks noChangeArrowheads="1"/>
            </p:cNvSpPr>
            <p:nvPr/>
          </p:nvSpPr>
          <p:spPr bwMode="auto">
            <a:xfrm>
              <a:off x="1398" y="48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FF0066"/>
                  </a:solidFill>
                  <a:latin typeface="Times New Roman" pitchFamily="18" charset="0"/>
                  <a:ea typeface="楷体_GB2312" pitchFamily="49" charset="-122"/>
                  <a:sym typeface="Symbol" pitchFamily="18" charset="2"/>
                </a:rPr>
                <a:t>+</a:t>
              </a:r>
            </a:p>
          </p:txBody>
        </p:sp>
        <p:sp>
          <p:nvSpPr>
            <p:cNvPr id="51258" name="Text Box 163"/>
            <p:cNvSpPr txBox="1">
              <a:spLocks noChangeArrowheads="1"/>
            </p:cNvSpPr>
            <p:nvPr/>
          </p:nvSpPr>
          <p:spPr bwMode="auto">
            <a:xfrm>
              <a:off x="1806" y="39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FF0066"/>
                  </a:solidFill>
                  <a:latin typeface="Times New Roman" pitchFamily="18" charset="0"/>
                  <a:ea typeface="楷体_GB2312" pitchFamily="49" charset="-122"/>
                  <a:sym typeface="Symbol" pitchFamily="18" charset="2"/>
                </a:rPr>
                <a:t>_</a:t>
              </a:r>
            </a:p>
          </p:txBody>
        </p:sp>
      </p:grpSp>
      <p:grpSp>
        <p:nvGrpSpPr>
          <p:cNvPr id="8" name="Group 206"/>
          <p:cNvGrpSpPr>
            <a:grpSpLocks/>
          </p:cNvGrpSpPr>
          <p:nvPr/>
        </p:nvGrpSpPr>
        <p:grpSpPr bwMode="auto">
          <a:xfrm>
            <a:off x="2293938" y="2538413"/>
            <a:ext cx="896937" cy="612775"/>
            <a:chOff x="1445" y="1275"/>
            <a:chExt cx="565" cy="386"/>
          </a:xfrm>
        </p:grpSpPr>
        <p:sp>
          <p:nvSpPr>
            <p:cNvPr id="51253" name="Text Box 164"/>
            <p:cNvSpPr txBox="1">
              <a:spLocks noChangeArrowheads="1"/>
            </p:cNvSpPr>
            <p:nvPr/>
          </p:nvSpPr>
          <p:spPr bwMode="auto">
            <a:xfrm>
              <a:off x="1602" y="1412"/>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rgbClr val="FF0066"/>
                  </a:solidFill>
                  <a:latin typeface="Times New Roman" pitchFamily="18" charset="0"/>
                  <a:ea typeface="楷体_GB2312" pitchFamily="49" charset="-122"/>
                </a:rPr>
                <a:t>U</a:t>
              </a:r>
              <a:r>
                <a:rPr lang="en-US" altLang="zh-CN" sz="1800" b="1" baseline="-25000">
                  <a:solidFill>
                    <a:srgbClr val="FF0066"/>
                  </a:solidFill>
                  <a:latin typeface="Times New Roman" pitchFamily="18" charset="0"/>
                  <a:ea typeface="楷体_GB2312" pitchFamily="49" charset="-122"/>
                </a:rPr>
                <a:t>2</a:t>
              </a:r>
            </a:p>
          </p:txBody>
        </p:sp>
        <p:sp>
          <p:nvSpPr>
            <p:cNvPr id="51254" name="Text Box 165"/>
            <p:cNvSpPr txBox="1">
              <a:spLocks noChangeArrowheads="1"/>
            </p:cNvSpPr>
            <p:nvPr/>
          </p:nvSpPr>
          <p:spPr bwMode="auto">
            <a:xfrm>
              <a:off x="1445" y="137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FF0066"/>
                  </a:solidFill>
                  <a:latin typeface="Times New Roman" pitchFamily="18" charset="0"/>
                  <a:ea typeface="楷体_GB2312" pitchFamily="49" charset="-122"/>
                  <a:sym typeface="Symbol" pitchFamily="18" charset="2"/>
                </a:rPr>
                <a:t>+</a:t>
              </a:r>
            </a:p>
          </p:txBody>
        </p:sp>
        <p:sp>
          <p:nvSpPr>
            <p:cNvPr id="51255" name="Text Box 166"/>
            <p:cNvSpPr txBox="1">
              <a:spLocks noChangeArrowheads="1"/>
            </p:cNvSpPr>
            <p:nvPr/>
          </p:nvSpPr>
          <p:spPr bwMode="auto">
            <a:xfrm>
              <a:off x="1798" y="12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a:spcBef>
                  <a:spcPct val="50000"/>
                </a:spcBef>
              </a:pPr>
              <a:r>
                <a:rPr lang="en-US" altLang="zh-CN" b="1">
                  <a:solidFill>
                    <a:srgbClr val="FF0066"/>
                  </a:solidFill>
                  <a:latin typeface="Times New Roman" pitchFamily="18" charset="0"/>
                  <a:ea typeface="楷体_GB2312" pitchFamily="49" charset="-122"/>
                  <a:sym typeface="Symbol" pitchFamily="18" charset="2"/>
                </a:rPr>
                <a:t>_</a:t>
              </a:r>
            </a:p>
          </p:txBody>
        </p:sp>
      </p:grpSp>
      <p:grpSp>
        <p:nvGrpSpPr>
          <p:cNvPr id="9" name="Group 167"/>
          <p:cNvGrpSpPr>
            <a:grpSpLocks/>
          </p:cNvGrpSpPr>
          <p:nvPr/>
        </p:nvGrpSpPr>
        <p:grpSpPr bwMode="auto">
          <a:xfrm>
            <a:off x="2339975" y="2106613"/>
            <a:ext cx="900113" cy="576262"/>
            <a:chOff x="952" y="2324"/>
            <a:chExt cx="521" cy="516"/>
          </a:xfrm>
        </p:grpSpPr>
        <p:sp>
          <p:nvSpPr>
            <p:cNvPr id="51251" name="Oval 168"/>
            <p:cNvSpPr>
              <a:spLocks noChangeArrowheads="1"/>
            </p:cNvSpPr>
            <p:nvPr/>
          </p:nvSpPr>
          <p:spPr bwMode="auto">
            <a:xfrm>
              <a:off x="952" y="2324"/>
              <a:ext cx="521" cy="51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51252" name="Line 169"/>
            <p:cNvSpPr>
              <a:spLocks noChangeShapeType="1"/>
            </p:cNvSpPr>
            <p:nvPr/>
          </p:nvSpPr>
          <p:spPr bwMode="auto">
            <a:xfrm flipH="1" flipV="1">
              <a:off x="952" y="2546"/>
              <a:ext cx="0" cy="28"/>
            </a:xfrm>
            <a:prstGeom prst="line">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204"/>
          <p:cNvGrpSpPr>
            <a:grpSpLocks/>
          </p:cNvGrpSpPr>
          <p:nvPr/>
        </p:nvGrpSpPr>
        <p:grpSpPr bwMode="auto">
          <a:xfrm>
            <a:off x="3046413" y="1704975"/>
            <a:ext cx="757237" cy="366713"/>
            <a:chOff x="1919" y="750"/>
            <a:chExt cx="477" cy="231"/>
          </a:xfrm>
        </p:grpSpPr>
        <p:sp>
          <p:nvSpPr>
            <p:cNvPr id="51249" name="Line 170"/>
            <p:cNvSpPr>
              <a:spLocks noChangeShapeType="1"/>
            </p:cNvSpPr>
            <p:nvPr/>
          </p:nvSpPr>
          <p:spPr bwMode="auto">
            <a:xfrm>
              <a:off x="1919" y="890"/>
              <a:ext cx="181"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0" name="Text Box 171"/>
            <p:cNvSpPr txBox="1">
              <a:spLocks noChangeArrowheads="1"/>
            </p:cNvSpPr>
            <p:nvPr/>
          </p:nvSpPr>
          <p:spPr bwMode="auto">
            <a:xfrm>
              <a:off x="2124" y="75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rgbClr val="FF0066"/>
                  </a:solidFill>
                  <a:latin typeface="Times New Roman" pitchFamily="18" charset="0"/>
                  <a:ea typeface="楷体_GB2312" pitchFamily="49" charset="-122"/>
                </a:rPr>
                <a:t>I</a:t>
              </a:r>
              <a:r>
                <a:rPr lang="en-US" altLang="zh-CN" sz="1800" b="1" baseline="-25000">
                  <a:solidFill>
                    <a:srgbClr val="FF0066"/>
                  </a:solidFill>
                  <a:latin typeface="Times New Roman" pitchFamily="18" charset="0"/>
                  <a:ea typeface="楷体_GB2312" pitchFamily="49" charset="-122"/>
                </a:rPr>
                <a:t>1</a:t>
              </a:r>
            </a:p>
          </p:txBody>
        </p:sp>
      </p:grpSp>
      <p:grpSp>
        <p:nvGrpSpPr>
          <p:cNvPr id="11" name="Group 207"/>
          <p:cNvGrpSpPr>
            <a:grpSpLocks/>
          </p:cNvGrpSpPr>
          <p:nvPr/>
        </p:nvGrpSpPr>
        <p:grpSpPr bwMode="auto">
          <a:xfrm>
            <a:off x="2974975" y="2424113"/>
            <a:ext cx="828675" cy="366712"/>
            <a:chOff x="1874" y="1203"/>
            <a:chExt cx="522" cy="231"/>
          </a:xfrm>
        </p:grpSpPr>
        <p:sp>
          <p:nvSpPr>
            <p:cNvPr id="51247" name="Line 172"/>
            <p:cNvSpPr>
              <a:spLocks noChangeShapeType="1"/>
            </p:cNvSpPr>
            <p:nvPr/>
          </p:nvSpPr>
          <p:spPr bwMode="auto">
            <a:xfrm>
              <a:off x="1874" y="1343"/>
              <a:ext cx="181"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8" name="Text Box 173"/>
            <p:cNvSpPr txBox="1">
              <a:spLocks noChangeArrowheads="1"/>
            </p:cNvSpPr>
            <p:nvPr/>
          </p:nvSpPr>
          <p:spPr bwMode="auto">
            <a:xfrm>
              <a:off x="2124" y="1203"/>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spcBef>
                  <a:spcPct val="50000"/>
                </a:spcBef>
              </a:pPr>
              <a:r>
                <a:rPr lang="en-US" altLang="zh-CN" sz="1800" b="1">
                  <a:solidFill>
                    <a:srgbClr val="FF0066"/>
                  </a:solidFill>
                  <a:latin typeface="Times New Roman" pitchFamily="18" charset="0"/>
                  <a:ea typeface="楷体_GB2312" pitchFamily="49" charset="-122"/>
                </a:rPr>
                <a:t>I</a:t>
              </a:r>
              <a:r>
                <a:rPr lang="en-US" altLang="zh-CN" sz="1800" b="1" baseline="-25000">
                  <a:solidFill>
                    <a:srgbClr val="FF0066"/>
                  </a:solidFill>
                  <a:latin typeface="Times New Roman" pitchFamily="18" charset="0"/>
                  <a:ea typeface="楷体_GB2312" pitchFamily="49" charset="-122"/>
                </a:rPr>
                <a:t>2</a:t>
              </a:r>
            </a:p>
          </p:txBody>
        </p:sp>
      </p:grpSp>
      <p:grpSp>
        <p:nvGrpSpPr>
          <p:cNvPr id="12" name="Group 185"/>
          <p:cNvGrpSpPr>
            <a:grpSpLocks/>
          </p:cNvGrpSpPr>
          <p:nvPr/>
        </p:nvGrpSpPr>
        <p:grpSpPr bwMode="auto">
          <a:xfrm>
            <a:off x="576263" y="1530350"/>
            <a:ext cx="3276600" cy="2413000"/>
            <a:chOff x="680" y="640"/>
            <a:chExt cx="2064" cy="1520"/>
          </a:xfrm>
        </p:grpSpPr>
        <p:sp>
          <p:nvSpPr>
            <p:cNvPr id="51241" name="Line 178"/>
            <p:cNvSpPr>
              <a:spLocks noChangeShapeType="1"/>
            </p:cNvSpPr>
            <p:nvPr/>
          </p:nvSpPr>
          <p:spPr bwMode="auto">
            <a:xfrm flipV="1">
              <a:off x="1723" y="1275"/>
              <a:ext cx="0" cy="885"/>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2" name="Line 179"/>
            <p:cNvSpPr>
              <a:spLocks noChangeShapeType="1"/>
            </p:cNvSpPr>
            <p:nvPr/>
          </p:nvSpPr>
          <p:spPr bwMode="auto">
            <a:xfrm flipH="1">
              <a:off x="680" y="1275"/>
              <a:ext cx="1043" cy="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3" name="Line 180"/>
            <p:cNvSpPr>
              <a:spLocks noChangeShapeType="1"/>
            </p:cNvSpPr>
            <p:nvPr/>
          </p:nvSpPr>
          <p:spPr bwMode="auto">
            <a:xfrm flipV="1">
              <a:off x="680" y="640"/>
              <a:ext cx="0" cy="635"/>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4" name="Line 181"/>
            <p:cNvSpPr>
              <a:spLocks noChangeShapeType="1"/>
            </p:cNvSpPr>
            <p:nvPr/>
          </p:nvSpPr>
          <p:spPr bwMode="auto">
            <a:xfrm>
              <a:off x="680" y="640"/>
              <a:ext cx="2064" cy="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5" name="Line 182"/>
            <p:cNvSpPr>
              <a:spLocks noChangeShapeType="1"/>
            </p:cNvSpPr>
            <p:nvPr/>
          </p:nvSpPr>
          <p:spPr bwMode="auto">
            <a:xfrm>
              <a:off x="2744" y="640"/>
              <a:ext cx="0" cy="152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46" name="Line 184"/>
            <p:cNvSpPr>
              <a:spLocks noChangeShapeType="1"/>
            </p:cNvSpPr>
            <p:nvPr/>
          </p:nvSpPr>
          <p:spPr bwMode="auto">
            <a:xfrm>
              <a:off x="1723" y="2160"/>
              <a:ext cx="1021" cy="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6922" name="Rectangle 186"/>
          <p:cNvSpPr>
            <a:spLocks noChangeArrowheads="1"/>
          </p:cNvSpPr>
          <p:nvPr/>
        </p:nvSpPr>
        <p:spPr bwMode="auto">
          <a:xfrm>
            <a:off x="3959225" y="1614488"/>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latin typeface="Times New Roman" pitchFamily="18" charset="0"/>
                <a:ea typeface="楷体_GB2312" pitchFamily="49" charset="-122"/>
              </a:rPr>
              <a:t>解：</a:t>
            </a:r>
          </a:p>
        </p:txBody>
      </p:sp>
      <p:sp>
        <p:nvSpPr>
          <p:cNvPr id="116923" name="Rectangle 187"/>
          <p:cNvSpPr>
            <a:spLocks noChangeArrowheads="1"/>
          </p:cNvSpPr>
          <p:nvPr/>
        </p:nvSpPr>
        <p:spPr bwMode="auto">
          <a:xfrm>
            <a:off x="5986463" y="22145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tx1"/>
                </a:solidFill>
                <a:latin typeface="Times New Roman" pitchFamily="18" charset="0"/>
                <a:ea typeface="楷体_GB2312" pitchFamily="49" charset="-122"/>
              </a:rPr>
              <a:t>8</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6</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I</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0</a:t>
            </a:r>
          </a:p>
        </p:txBody>
      </p:sp>
      <p:sp>
        <p:nvSpPr>
          <p:cNvPr id="116924" name="Rectangle 188"/>
          <p:cNvSpPr>
            <a:spLocks noChangeArrowheads="1"/>
          </p:cNvSpPr>
          <p:nvPr/>
        </p:nvSpPr>
        <p:spPr bwMode="auto">
          <a:xfrm>
            <a:off x="5986463" y="2682875"/>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1"/>
                </a:solidFill>
                <a:latin typeface="Times New Roman" pitchFamily="18" charset="0"/>
                <a:ea typeface="楷体_GB2312" pitchFamily="49" charset="-122"/>
              </a:rPr>
              <a:t>I</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14(A)</a:t>
            </a:r>
          </a:p>
        </p:txBody>
      </p:sp>
      <p:sp>
        <p:nvSpPr>
          <p:cNvPr id="116925" name="Rectangle 189"/>
          <p:cNvSpPr>
            <a:spLocks noChangeArrowheads="1"/>
          </p:cNvSpPr>
          <p:nvPr/>
        </p:nvSpPr>
        <p:spPr bwMode="auto">
          <a:xfrm>
            <a:off x="4751388" y="1603375"/>
            <a:ext cx="252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tx1"/>
                </a:solidFill>
                <a:latin typeface="Times New Roman" pitchFamily="18" charset="0"/>
                <a:ea typeface="楷体_GB2312" pitchFamily="49" charset="-122"/>
              </a:rPr>
              <a:t>①</a:t>
            </a:r>
            <a:r>
              <a:rPr lang="zh-CN" altLang="en-US" b="1">
                <a:solidFill>
                  <a:schemeClr val="tx1"/>
                </a:solidFill>
                <a:latin typeface="Times New Roman" pitchFamily="18" charset="0"/>
                <a:ea typeface="楷体_GB2312" pitchFamily="49" charset="-122"/>
              </a:rPr>
              <a:t>求</a:t>
            </a:r>
            <a:r>
              <a:rPr lang="en-US" altLang="zh-CN" b="1" i="1">
                <a:solidFill>
                  <a:schemeClr val="tx1"/>
                </a:solidFill>
                <a:latin typeface="Times New Roman" pitchFamily="18" charset="0"/>
                <a:ea typeface="楷体_GB2312" pitchFamily="49" charset="-122"/>
              </a:rPr>
              <a:t>I</a:t>
            </a:r>
          </a:p>
        </p:txBody>
      </p:sp>
      <p:sp>
        <p:nvSpPr>
          <p:cNvPr id="116926" name="Rectangle 190"/>
          <p:cNvSpPr>
            <a:spLocks noChangeArrowheads="1"/>
          </p:cNvSpPr>
          <p:nvPr/>
        </p:nvSpPr>
        <p:spPr bwMode="auto">
          <a:xfrm>
            <a:off x="3995738" y="3187700"/>
            <a:ext cx="252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tx1"/>
                </a:solidFill>
                <a:latin typeface="Times New Roman" pitchFamily="18" charset="0"/>
                <a:ea typeface="楷体_GB2312" pitchFamily="49" charset="-122"/>
              </a:rPr>
              <a:t>②</a:t>
            </a:r>
            <a:r>
              <a:rPr lang="zh-CN" altLang="en-US" b="1">
                <a:solidFill>
                  <a:schemeClr val="tx1"/>
                </a:solidFill>
                <a:latin typeface="Times New Roman" pitchFamily="18" charset="0"/>
                <a:ea typeface="楷体_GB2312" pitchFamily="49" charset="-122"/>
              </a:rPr>
              <a:t>求</a:t>
            </a:r>
            <a:r>
              <a:rPr lang="en-US" altLang="zh-CN" b="1" i="1">
                <a:solidFill>
                  <a:schemeClr val="tx1"/>
                </a:solidFill>
                <a:latin typeface="Times New Roman" pitchFamily="18" charset="0"/>
                <a:ea typeface="楷体_GB2312" pitchFamily="49" charset="-122"/>
              </a:rPr>
              <a:t>U</a:t>
            </a:r>
          </a:p>
        </p:txBody>
      </p:sp>
      <p:sp>
        <p:nvSpPr>
          <p:cNvPr id="116927" name="Rectangle 191"/>
          <p:cNvSpPr>
            <a:spLocks noChangeArrowheads="1"/>
          </p:cNvSpPr>
          <p:nvPr/>
        </p:nvSpPr>
        <p:spPr bwMode="auto">
          <a:xfrm>
            <a:off x="3995738" y="3630613"/>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由</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a:t>
            </a:r>
          </a:p>
        </p:txBody>
      </p:sp>
      <p:sp>
        <p:nvSpPr>
          <p:cNvPr id="116928" name="Rectangle 192"/>
          <p:cNvSpPr>
            <a:spLocks noChangeArrowheads="1"/>
          </p:cNvSpPr>
          <p:nvPr/>
        </p:nvSpPr>
        <p:spPr bwMode="auto">
          <a:xfrm>
            <a:off x="5830888" y="3630613"/>
            <a:ext cx="262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6</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2</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4</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0</a:t>
            </a:r>
          </a:p>
        </p:txBody>
      </p:sp>
      <p:sp>
        <p:nvSpPr>
          <p:cNvPr id="116929" name="AutoShape 193"/>
          <p:cNvSpPr>
            <a:spLocks noChangeArrowheads="1"/>
          </p:cNvSpPr>
          <p:nvPr/>
        </p:nvSpPr>
        <p:spPr bwMode="auto">
          <a:xfrm>
            <a:off x="5292725" y="4340225"/>
            <a:ext cx="574675" cy="179388"/>
          </a:xfrm>
          <a:prstGeom prst="rightArrow">
            <a:avLst>
              <a:gd name="adj1" fmla="val 50000"/>
              <a:gd name="adj2" fmla="val 80088"/>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16930" name="Rectangle 194"/>
          <p:cNvSpPr>
            <a:spLocks noChangeArrowheads="1"/>
          </p:cNvSpPr>
          <p:nvPr/>
        </p:nvSpPr>
        <p:spPr bwMode="auto">
          <a:xfrm>
            <a:off x="5976938" y="41957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2</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2(V)</a:t>
            </a:r>
          </a:p>
        </p:txBody>
      </p:sp>
      <p:sp>
        <p:nvSpPr>
          <p:cNvPr id="116932" name="Rectangle 196"/>
          <p:cNvSpPr>
            <a:spLocks noChangeArrowheads="1"/>
          </p:cNvSpPr>
          <p:nvPr/>
        </p:nvSpPr>
        <p:spPr bwMode="auto">
          <a:xfrm>
            <a:off x="396875" y="4843463"/>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由</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a:t>
            </a:r>
          </a:p>
        </p:txBody>
      </p:sp>
      <p:sp>
        <p:nvSpPr>
          <p:cNvPr id="116933" name="Rectangle 197"/>
          <p:cNvSpPr>
            <a:spLocks noChangeArrowheads="1"/>
          </p:cNvSpPr>
          <p:nvPr/>
        </p:nvSpPr>
        <p:spPr bwMode="auto">
          <a:xfrm>
            <a:off x="2411413" y="4843463"/>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6</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8</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5</a:t>
            </a:r>
            <a:r>
              <a:rPr lang="en-US" altLang="zh-CN" b="1" i="1">
                <a:solidFill>
                  <a:schemeClr val="tx1"/>
                </a:solidFill>
                <a:latin typeface="Times New Roman" pitchFamily="18" charset="0"/>
                <a:ea typeface="楷体_GB2312" pitchFamily="49" charset="-122"/>
              </a:rPr>
              <a:t>I</a:t>
            </a:r>
            <a:r>
              <a:rPr lang="en-US" altLang="zh-CN" b="1" baseline="-25000">
                <a:solidFill>
                  <a:schemeClr val="tx1"/>
                </a:solidFill>
                <a:latin typeface="Times New Roman" pitchFamily="18" charset="0"/>
                <a:ea typeface="楷体_GB2312" pitchFamily="49" charset="-122"/>
              </a:rPr>
              <a:t>1</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4</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0</a:t>
            </a:r>
          </a:p>
        </p:txBody>
      </p:sp>
      <p:sp>
        <p:nvSpPr>
          <p:cNvPr id="116934" name="AutoShape 198"/>
          <p:cNvSpPr>
            <a:spLocks noChangeArrowheads="1"/>
          </p:cNvSpPr>
          <p:nvPr/>
        </p:nvSpPr>
        <p:spPr bwMode="auto">
          <a:xfrm>
            <a:off x="5292725" y="4951413"/>
            <a:ext cx="574675" cy="179387"/>
          </a:xfrm>
          <a:prstGeom prst="rightArrow">
            <a:avLst>
              <a:gd name="adj1" fmla="val 50000"/>
              <a:gd name="adj2" fmla="val 80089"/>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16935" name="Rectangle 199"/>
          <p:cNvSpPr>
            <a:spLocks noChangeArrowheads="1"/>
          </p:cNvSpPr>
          <p:nvPr/>
        </p:nvSpPr>
        <p:spPr bwMode="auto">
          <a:xfrm>
            <a:off x="5986463" y="48180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1"/>
                </a:solidFill>
                <a:latin typeface="Times New Roman" pitchFamily="18" charset="0"/>
                <a:ea typeface="楷体_GB2312" pitchFamily="49" charset="-122"/>
              </a:rPr>
              <a:t>I</a:t>
            </a:r>
            <a:r>
              <a:rPr lang="en-US" altLang="zh-CN" b="1" baseline="-25000">
                <a:solidFill>
                  <a:schemeClr val="tx1"/>
                </a:solidFill>
                <a:latin typeface="Times New Roman" pitchFamily="18" charset="0"/>
                <a:ea typeface="楷体_GB2312" pitchFamily="49" charset="-122"/>
              </a:rPr>
              <a:t>1</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2(A)</a:t>
            </a:r>
          </a:p>
        </p:txBody>
      </p:sp>
      <p:sp>
        <p:nvSpPr>
          <p:cNvPr id="116936" name="Rectangle 200"/>
          <p:cNvSpPr>
            <a:spLocks noChangeArrowheads="1"/>
          </p:cNvSpPr>
          <p:nvPr/>
        </p:nvSpPr>
        <p:spPr bwMode="auto">
          <a:xfrm>
            <a:off x="2411413" y="5456238"/>
            <a:ext cx="262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1</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2</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0</a:t>
            </a:r>
          </a:p>
        </p:txBody>
      </p:sp>
      <p:sp>
        <p:nvSpPr>
          <p:cNvPr id="116937" name="AutoShape 201"/>
          <p:cNvSpPr>
            <a:spLocks noChangeArrowheads="1"/>
          </p:cNvSpPr>
          <p:nvPr/>
        </p:nvSpPr>
        <p:spPr bwMode="auto">
          <a:xfrm>
            <a:off x="5292725" y="5564188"/>
            <a:ext cx="574675" cy="179387"/>
          </a:xfrm>
          <a:prstGeom prst="rightArrow">
            <a:avLst>
              <a:gd name="adj1" fmla="val 50000"/>
              <a:gd name="adj2" fmla="val 80089"/>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
        <p:nvSpPr>
          <p:cNvPr id="116938" name="Rectangle 202"/>
          <p:cNvSpPr>
            <a:spLocks noChangeArrowheads="1"/>
          </p:cNvSpPr>
          <p:nvPr/>
        </p:nvSpPr>
        <p:spPr bwMode="auto">
          <a:xfrm>
            <a:off x="395288" y="545623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由</a:t>
            </a: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a:t>
            </a:r>
          </a:p>
        </p:txBody>
      </p:sp>
      <p:grpSp>
        <p:nvGrpSpPr>
          <p:cNvPr id="13" name="Group 208"/>
          <p:cNvGrpSpPr>
            <a:grpSpLocks/>
          </p:cNvGrpSpPr>
          <p:nvPr/>
        </p:nvGrpSpPr>
        <p:grpSpPr bwMode="auto">
          <a:xfrm>
            <a:off x="2700338" y="3087688"/>
            <a:ext cx="431800" cy="747712"/>
            <a:chOff x="952" y="2324"/>
            <a:chExt cx="521" cy="516"/>
          </a:xfrm>
        </p:grpSpPr>
        <p:sp>
          <p:nvSpPr>
            <p:cNvPr id="51239" name="Oval 209"/>
            <p:cNvSpPr>
              <a:spLocks noChangeArrowheads="1"/>
            </p:cNvSpPr>
            <p:nvPr/>
          </p:nvSpPr>
          <p:spPr bwMode="auto">
            <a:xfrm>
              <a:off x="952" y="2324"/>
              <a:ext cx="521" cy="51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51240" name="Line 210"/>
            <p:cNvSpPr>
              <a:spLocks noChangeShapeType="1"/>
            </p:cNvSpPr>
            <p:nvPr/>
          </p:nvSpPr>
          <p:spPr bwMode="auto">
            <a:xfrm flipH="1" flipV="1">
              <a:off x="952" y="2546"/>
              <a:ext cx="0" cy="28"/>
            </a:xfrm>
            <a:prstGeom prst="line">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947" name="Rectangle 211"/>
          <p:cNvSpPr>
            <a:spLocks noChangeArrowheads="1"/>
          </p:cNvSpPr>
          <p:nvPr/>
        </p:nvSpPr>
        <p:spPr bwMode="auto">
          <a:xfrm>
            <a:off x="395288" y="60674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latin typeface="Times New Roman" pitchFamily="18" charset="0"/>
                <a:ea typeface="楷体_GB2312" pitchFamily="49" charset="-122"/>
              </a:rPr>
              <a:t>或</a:t>
            </a:r>
          </a:p>
        </p:txBody>
      </p:sp>
      <p:sp>
        <p:nvSpPr>
          <p:cNvPr id="116948" name="Rectangle 212"/>
          <p:cNvSpPr>
            <a:spLocks noChangeArrowheads="1"/>
          </p:cNvSpPr>
          <p:nvPr/>
        </p:nvSpPr>
        <p:spPr bwMode="auto">
          <a:xfrm>
            <a:off x="936625" y="6067425"/>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tx1"/>
                </a:solidFill>
                <a:latin typeface="Times New Roman" pitchFamily="18" charset="0"/>
                <a:ea typeface="楷体_GB2312" pitchFamily="49" charset="-122"/>
              </a:rPr>
              <a:t>KVL</a:t>
            </a:r>
            <a:r>
              <a:rPr lang="zh-CN" altLang="en-US" b="1">
                <a:solidFill>
                  <a:schemeClr val="tx1"/>
                </a:solidFill>
                <a:latin typeface="Times New Roman" pitchFamily="18" charset="0"/>
                <a:ea typeface="楷体_GB2312" pitchFamily="49" charset="-122"/>
              </a:rPr>
              <a:t>方程：</a:t>
            </a:r>
          </a:p>
        </p:txBody>
      </p:sp>
      <p:grpSp>
        <p:nvGrpSpPr>
          <p:cNvPr id="14" name="Group 213"/>
          <p:cNvGrpSpPr>
            <a:grpSpLocks/>
          </p:cNvGrpSpPr>
          <p:nvPr/>
        </p:nvGrpSpPr>
        <p:grpSpPr bwMode="auto">
          <a:xfrm>
            <a:off x="2555875" y="2179638"/>
            <a:ext cx="719138" cy="1790700"/>
            <a:chOff x="952" y="2324"/>
            <a:chExt cx="521" cy="516"/>
          </a:xfrm>
        </p:grpSpPr>
        <p:sp>
          <p:nvSpPr>
            <p:cNvPr id="51237" name="Oval 214"/>
            <p:cNvSpPr>
              <a:spLocks noChangeArrowheads="1"/>
            </p:cNvSpPr>
            <p:nvPr/>
          </p:nvSpPr>
          <p:spPr bwMode="auto">
            <a:xfrm>
              <a:off x="952" y="2324"/>
              <a:ext cx="521" cy="516"/>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Times New Roman" pitchFamily="18" charset="0"/>
                <a:ea typeface="楷体_GB2312" pitchFamily="49" charset="-122"/>
              </a:endParaRPr>
            </a:p>
          </p:txBody>
        </p:sp>
        <p:sp>
          <p:nvSpPr>
            <p:cNvPr id="51238" name="Line 215"/>
            <p:cNvSpPr>
              <a:spLocks noChangeShapeType="1"/>
            </p:cNvSpPr>
            <p:nvPr/>
          </p:nvSpPr>
          <p:spPr bwMode="auto">
            <a:xfrm flipH="1" flipV="1">
              <a:off x="952" y="2546"/>
              <a:ext cx="0" cy="28"/>
            </a:xfrm>
            <a:prstGeom prst="line">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952" name="Rectangle 216"/>
          <p:cNvSpPr>
            <a:spLocks noChangeArrowheads="1"/>
          </p:cNvSpPr>
          <p:nvPr/>
        </p:nvSpPr>
        <p:spPr bwMode="auto">
          <a:xfrm>
            <a:off x="2555875" y="6067425"/>
            <a:ext cx="302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6</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a:t>
            </a:r>
            <a:r>
              <a:rPr lang="en-US" altLang="zh-CN" b="1" i="1">
                <a:solidFill>
                  <a:schemeClr val="tx1"/>
                </a:solidFill>
                <a:latin typeface="Times New Roman" pitchFamily="18" charset="0"/>
                <a:ea typeface="楷体_GB2312" pitchFamily="49" charset="-122"/>
              </a:rPr>
              <a:t>U</a:t>
            </a:r>
            <a:r>
              <a:rPr lang="en-US" altLang="zh-CN" b="1" baseline="-25000">
                <a:solidFill>
                  <a:schemeClr val="tx1"/>
                </a:solidFill>
                <a:latin typeface="Times New Roman" pitchFamily="18" charset="0"/>
                <a:ea typeface="楷体_GB2312" pitchFamily="49" charset="-122"/>
              </a:rPr>
              <a:t>1</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4</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0</a:t>
            </a:r>
          </a:p>
        </p:txBody>
      </p:sp>
      <p:sp>
        <p:nvSpPr>
          <p:cNvPr id="116953" name="Rectangle 217"/>
          <p:cNvSpPr>
            <a:spLocks noChangeArrowheads="1"/>
          </p:cNvSpPr>
          <p:nvPr/>
        </p:nvSpPr>
        <p:spPr bwMode="auto">
          <a:xfrm>
            <a:off x="5959475" y="606742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1"/>
                </a:solidFill>
                <a:latin typeface="Times New Roman" pitchFamily="18" charset="0"/>
                <a:ea typeface="楷体_GB2312" pitchFamily="49" charset="-122"/>
              </a:rPr>
              <a:t>U</a:t>
            </a:r>
            <a:r>
              <a:rPr lang="zh-CN" altLang="en-US" b="1">
                <a:solidFill>
                  <a:schemeClr val="tx1"/>
                </a:solidFill>
                <a:latin typeface="Times New Roman" pitchFamily="18" charset="0"/>
                <a:ea typeface="楷体_GB2312" pitchFamily="49" charset="-122"/>
              </a:rPr>
              <a:t>＝</a:t>
            </a:r>
            <a:r>
              <a:rPr lang="en-US" altLang="zh-CN" b="1">
                <a:solidFill>
                  <a:schemeClr val="tx1"/>
                </a:solidFill>
                <a:latin typeface="Times New Roman" pitchFamily="18" charset="0"/>
                <a:ea typeface="楷体_GB2312" pitchFamily="49" charset="-122"/>
              </a:rPr>
              <a:t>4(V)</a:t>
            </a:r>
          </a:p>
        </p:txBody>
      </p:sp>
      <p:sp>
        <p:nvSpPr>
          <p:cNvPr id="116954" name="AutoShape 218"/>
          <p:cNvSpPr>
            <a:spLocks noChangeArrowheads="1"/>
          </p:cNvSpPr>
          <p:nvPr/>
        </p:nvSpPr>
        <p:spPr bwMode="auto">
          <a:xfrm>
            <a:off x="5292725" y="6175375"/>
            <a:ext cx="574675" cy="179388"/>
          </a:xfrm>
          <a:prstGeom prst="rightArrow">
            <a:avLst>
              <a:gd name="adj1" fmla="val 50000"/>
              <a:gd name="adj2" fmla="val 80088"/>
            </a:avLst>
          </a:prstGeom>
          <a:solidFill>
            <a:srgbClr val="00FF00"/>
          </a:solidFill>
          <a:ln w="12700" cap="sq">
            <a:solidFill>
              <a:schemeClr val="tx1"/>
            </a:solidFill>
            <a:miter lim="800000"/>
            <a:headEnd/>
            <a:tailEnd/>
          </a:ln>
        </p:spPr>
        <p:txBody>
          <a:bodyPr wrap="none" anchor="ctr"/>
          <a:lstStyle/>
          <a:p>
            <a:endParaRPr lang="zh-CN" altLang="en-US" sz="2800">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9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8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9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6742"/>
                                        </p:tgtEl>
                                        <p:attrNameLst>
                                          <p:attrName>style.visibility</p:attrName>
                                        </p:attrNameLst>
                                      </p:cBhvr>
                                      <p:to>
                                        <p:strVal val="visible"/>
                                      </p:to>
                                    </p:set>
                                    <p:anim calcmode="lin" valueType="num">
                                      <p:cBhvr additive="base">
                                        <p:cTn id="27" dur="500" fill="hold"/>
                                        <p:tgtEl>
                                          <p:spTgt spid="116742"/>
                                        </p:tgtEl>
                                        <p:attrNameLst>
                                          <p:attrName>ppt_x</p:attrName>
                                        </p:attrNameLst>
                                      </p:cBhvr>
                                      <p:tavLst>
                                        <p:tav tm="0">
                                          <p:val>
                                            <p:strVal val="0-#ppt_w/2"/>
                                          </p:val>
                                        </p:tav>
                                        <p:tav tm="100000">
                                          <p:val>
                                            <p:strVal val="#ppt_x"/>
                                          </p:val>
                                        </p:tav>
                                      </p:tavLst>
                                    </p:anim>
                                    <p:anim calcmode="lin" valueType="num">
                                      <p:cBhvr additive="base">
                                        <p:cTn id="28"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9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69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692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692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16929"/>
                                        </p:tgtEl>
                                        <p:attrNameLst>
                                          <p:attrName>style.visibility</p:attrName>
                                        </p:attrNameLst>
                                      </p:cBhvr>
                                      <p:to>
                                        <p:strVal val="visible"/>
                                      </p:to>
                                    </p:set>
                                    <p:anim calcmode="lin" valueType="num">
                                      <p:cBhvr additive="base">
                                        <p:cTn id="69" dur="500" fill="hold"/>
                                        <p:tgtEl>
                                          <p:spTgt spid="116929"/>
                                        </p:tgtEl>
                                        <p:attrNameLst>
                                          <p:attrName>ppt_x</p:attrName>
                                        </p:attrNameLst>
                                      </p:cBhvr>
                                      <p:tavLst>
                                        <p:tav tm="0">
                                          <p:val>
                                            <p:strVal val="0-#ppt_w/2"/>
                                          </p:val>
                                        </p:tav>
                                        <p:tav tm="100000">
                                          <p:val>
                                            <p:strVal val="#ppt_x"/>
                                          </p:val>
                                        </p:tav>
                                      </p:tavLst>
                                    </p:anim>
                                    <p:anim calcmode="lin" valueType="num">
                                      <p:cBhvr additive="base">
                                        <p:cTn id="70" dur="500" fill="hold"/>
                                        <p:tgtEl>
                                          <p:spTgt spid="116929"/>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693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693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693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6934"/>
                                        </p:tgtEl>
                                        <p:attrNameLst>
                                          <p:attrName>style.visibility</p:attrName>
                                        </p:attrNameLst>
                                      </p:cBhvr>
                                      <p:to>
                                        <p:strVal val="visible"/>
                                      </p:to>
                                    </p:set>
                                    <p:anim calcmode="lin" valueType="num">
                                      <p:cBhvr additive="base">
                                        <p:cTn id="91" dur="500" fill="hold"/>
                                        <p:tgtEl>
                                          <p:spTgt spid="116934"/>
                                        </p:tgtEl>
                                        <p:attrNameLst>
                                          <p:attrName>ppt_x</p:attrName>
                                        </p:attrNameLst>
                                      </p:cBhvr>
                                      <p:tavLst>
                                        <p:tav tm="0">
                                          <p:val>
                                            <p:strVal val="0-#ppt_w/2"/>
                                          </p:val>
                                        </p:tav>
                                        <p:tav tm="100000">
                                          <p:val>
                                            <p:strVal val="#ppt_x"/>
                                          </p:val>
                                        </p:tav>
                                      </p:tavLst>
                                    </p:anim>
                                    <p:anim calcmode="lin" valueType="num">
                                      <p:cBhvr additive="base">
                                        <p:cTn id="92" dur="500" fill="hold"/>
                                        <p:tgtEl>
                                          <p:spTgt spid="11693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69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693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693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116937"/>
                                        </p:tgtEl>
                                        <p:attrNameLst>
                                          <p:attrName>style.visibility</p:attrName>
                                        </p:attrNameLst>
                                      </p:cBhvr>
                                      <p:to>
                                        <p:strVal val="visible"/>
                                      </p:to>
                                    </p:set>
                                    <p:anim calcmode="lin" valueType="num">
                                      <p:cBhvr additive="base">
                                        <p:cTn id="113" dur="500" fill="hold"/>
                                        <p:tgtEl>
                                          <p:spTgt spid="116937"/>
                                        </p:tgtEl>
                                        <p:attrNameLst>
                                          <p:attrName>ppt_x</p:attrName>
                                        </p:attrNameLst>
                                      </p:cBhvr>
                                      <p:tavLst>
                                        <p:tav tm="0">
                                          <p:val>
                                            <p:strVal val="0-#ppt_w/2"/>
                                          </p:val>
                                        </p:tav>
                                        <p:tav tm="100000">
                                          <p:val>
                                            <p:strVal val="#ppt_x"/>
                                          </p:val>
                                        </p:tav>
                                      </p:tavLst>
                                    </p:anim>
                                    <p:anim calcmode="lin" valueType="num">
                                      <p:cBhvr additive="base">
                                        <p:cTn id="114" dur="500" fill="hold"/>
                                        <p:tgtEl>
                                          <p:spTgt spid="116937"/>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84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6947"/>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6948"/>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695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16954"/>
                                        </p:tgtEl>
                                        <p:attrNameLst>
                                          <p:attrName>style.visibility</p:attrName>
                                        </p:attrNameLst>
                                      </p:cBhvr>
                                      <p:to>
                                        <p:strVal val="visible"/>
                                      </p:to>
                                    </p:set>
                                    <p:anim calcmode="lin" valueType="num">
                                      <p:cBhvr additive="base">
                                        <p:cTn id="139" dur="500" fill="hold"/>
                                        <p:tgtEl>
                                          <p:spTgt spid="116954"/>
                                        </p:tgtEl>
                                        <p:attrNameLst>
                                          <p:attrName>ppt_x</p:attrName>
                                        </p:attrNameLst>
                                      </p:cBhvr>
                                      <p:tavLst>
                                        <p:tav tm="0">
                                          <p:val>
                                            <p:strVal val="0-#ppt_w/2"/>
                                          </p:val>
                                        </p:tav>
                                        <p:tav tm="100000">
                                          <p:val>
                                            <p:strVal val="#ppt_x"/>
                                          </p:val>
                                        </p:tav>
                                      </p:tavLst>
                                    </p:anim>
                                    <p:anim calcmode="lin" valueType="num">
                                      <p:cBhvr additive="base">
                                        <p:cTn id="140" dur="500" fill="hold"/>
                                        <p:tgtEl>
                                          <p:spTgt spid="116954"/>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6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animBg="1"/>
      <p:bldP spid="116848" grpId="0"/>
      <p:bldP spid="116856" grpId="0"/>
      <p:bldP spid="116922" grpId="0"/>
      <p:bldP spid="116923" grpId="0"/>
      <p:bldP spid="116924" grpId="0"/>
      <p:bldP spid="116925" grpId="0"/>
      <p:bldP spid="116926" grpId="0"/>
      <p:bldP spid="116927" grpId="0"/>
      <p:bldP spid="116928" grpId="0"/>
      <p:bldP spid="116929" grpId="0" animBg="1"/>
      <p:bldP spid="116930" grpId="0"/>
      <p:bldP spid="116932" grpId="0"/>
      <p:bldP spid="116933" grpId="0"/>
      <p:bldP spid="116934" grpId="0" animBg="1"/>
      <p:bldP spid="116935" grpId="0"/>
      <p:bldP spid="116936" grpId="0"/>
      <p:bldP spid="116937" grpId="0" animBg="1"/>
      <p:bldP spid="116938" grpId="0"/>
      <p:bldP spid="116947" grpId="0"/>
      <p:bldP spid="116948" grpId="0"/>
      <p:bldP spid="116952" grpId="0"/>
      <p:bldP spid="116953" grpId="0"/>
      <p:bldP spid="1169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8" name="Text Box 6"/>
          <p:cNvSpPr txBox="1">
            <a:spLocks noChangeArrowheads="1"/>
          </p:cNvSpPr>
          <p:nvPr/>
        </p:nvSpPr>
        <p:spPr bwMode="auto">
          <a:xfrm>
            <a:off x="468313" y="27813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latin typeface="Times New Roman" pitchFamily="18" charset="0"/>
                <a:ea typeface="楷体_GB2312" pitchFamily="49" charset="-122"/>
              </a:rPr>
              <a:t>电力系统</a:t>
            </a:r>
          </a:p>
        </p:txBody>
      </p:sp>
      <p:sp>
        <p:nvSpPr>
          <p:cNvPr id="90119" name="Text Box 7"/>
          <p:cNvSpPr txBox="1">
            <a:spLocks noChangeArrowheads="1"/>
          </p:cNvSpPr>
          <p:nvPr/>
        </p:nvSpPr>
        <p:spPr bwMode="auto">
          <a:xfrm>
            <a:off x="504825" y="1484313"/>
            <a:ext cx="8243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1"/>
                </a:solidFill>
                <a:latin typeface="Times New Roman" pitchFamily="18" charset="0"/>
                <a:ea typeface="楷体_GB2312" pitchFamily="49" charset="-122"/>
              </a:rPr>
              <a:t>        电路的应用非常广泛，从军事领域到民用（如航空航天、工业控制、日常生活中用的便携设备）都有广泛的应用。</a:t>
            </a:r>
          </a:p>
        </p:txBody>
      </p:sp>
      <p:sp>
        <p:nvSpPr>
          <p:cNvPr id="90124" name="Text Box 12"/>
          <p:cNvSpPr txBox="1">
            <a:spLocks noChangeArrowheads="1"/>
          </p:cNvSpPr>
          <p:nvPr/>
        </p:nvSpPr>
        <p:spPr bwMode="auto">
          <a:xfrm>
            <a:off x="373063" y="692150"/>
            <a:ext cx="8353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sz="3200" b="1">
                <a:solidFill>
                  <a:srgbClr val="000000"/>
                </a:solidFill>
                <a:latin typeface="Times New Roman" pitchFamily="18" charset="0"/>
                <a:ea typeface="楷体_GB2312" pitchFamily="49" charset="-122"/>
              </a:rPr>
              <a:t>三、 电路的主要应用领域：</a:t>
            </a:r>
          </a:p>
        </p:txBody>
      </p:sp>
      <p:pic>
        <p:nvPicPr>
          <p:cNvPr id="90125" name="Picture 13" descr="20051228952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3525838"/>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6" name="Rectangle 14"/>
          <p:cNvSpPr>
            <a:spLocks noChangeArrowheads="1"/>
          </p:cNvSpPr>
          <p:nvPr/>
        </p:nvSpPr>
        <p:spPr bwMode="auto">
          <a:xfrm>
            <a:off x="6121400" y="3525838"/>
            <a:ext cx="29876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r>
              <a:rPr lang="zh-CN" altLang="en-US" b="1">
                <a:solidFill>
                  <a:schemeClr val="tx1"/>
                </a:solidFill>
                <a:latin typeface="Times New Roman" pitchFamily="18" charset="0"/>
                <a:ea typeface="楷体_GB2312" pitchFamily="49" charset="-122"/>
              </a:rPr>
              <a:t>电机控制</a:t>
            </a:r>
          </a:p>
          <a:p>
            <a:pPr marL="342900" indent="-342900"/>
            <a:r>
              <a:rPr lang="zh-CN" altLang="en-US" b="1">
                <a:solidFill>
                  <a:schemeClr val="tx1"/>
                </a:solidFill>
                <a:latin typeface="Times New Roman" pitchFamily="18" charset="0"/>
                <a:ea typeface="楷体_GB2312" pitchFamily="49" charset="-122"/>
              </a:rPr>
              <a:t>机床控制</a:t>
            </a:r>
          </a:p>
          <a:p>
            <a:pPr marL="342900" indent="-342900"/>
            <a:r>
              <a:rPr lang="zh-CN" altLang="en-US" b="1">
                <a:solidFill>
                  <a:schemeClr val="tx1"/>
                </a:solidFill>
                <a:latin typeface="Times New Roman" pitchFamily="18" charset="0"/>
                <a:ea typeface="楷体_GB2312" pitchFamily="49" charset="-122"/>
              </a:rPr>
              <a:t>生产过程自动化控制</a:t>
            </a:r>
          </a:p>
          <a:p>
            <a:pPr marL="342900" indent="-342900"/>
            <a:r>
              <a:rPr lang="zh-CN" altLang="en-US" b="1">
                <a:solidFill>
                  <a:schemeClr val="tx1"/>
                </a:solidFill>
                <a:latin typeface="Times New Roman" pitchFamily="18" charset="0"/>
                <a:ea typeface="楷体_GB2312" pitchFamily="49" charset="-122"/>
              </a:rPr>
              <a:t>楼宇电梯控制</a:t>
            </a:r>
          </a:p>
          <a:p>
            <a:pPr marL="342900" indent="-342900"/>
            <a:r>
              <a:rPr lang="en-US" altLang="zh-CN" b="1">
                <a:solidFill>
                  <a:schemeClr val="tx1"/>
                </a:solidFill>
                <a:latin typeface="Times New Roman" pitchFamily="18" charset="0"/>
                <a:ea typeface="楷体_GB2312" pitchFamily="49" charset="-122"/>
              </a:rPr>
              <a:t>. . . . . .</a:t>
            </a:r>
          </a:p>
        </p:txBody>
      </p:sp>
      <p:sp>
        <p:nvSpPr>
          <p:cNvPr id="90127" name="Rectangle 15"/>
          <p:cNvSpPr>
            <a:spLocks noChangeArrowheads="1"/>
          </p:cNvSpPr>
          <p:nvPr/>
        </p:nvSpPr>
        <p:spPr bwMode="auto">
          <a:xfrm>
            <a:off x="3781425" y="2805113"/>
            <a:ext cx="362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latin typeface="Times New Roman" pitchFamily="18" charset="0"/>
                <a:ea typeface="楷体_GB2312" pitchFamily="49" charset="-122"/>
              </a:rPr>
              <a:t>工业控制</a:t>
            </a:r>
          </a:p>
        </p:txBody>
      </p:sp>
      <p:graphicFrame>
        <p:nvGraphicFramePr>
          <p:cNvPr id="90128" name="Object 16"/>
          <p:cNvGraphicFramePr>
            <a:graphicFrameLocks/>
          </p:cNvGraphicFramePr>
          <p:nvPr/>
        </p:nvGraphicFramePr>
        <p:xfrm>
          <a:off x="3852863" y="3525838"/>
          <a:ext cx="2089150" cy="2520950"/>
        </p:xfrm>
        <a:graphic>
          <a:graphicData uri="http://schemas.openxmlformats.org/presentationml/2006/ole">
            <mc:AlternateContent xmlns:mc="http://schemas.openxmlformats.org/markup-compatibility/2006">
              <mc:Choice xmlns:v="urn:schemas-microsoft-com:vml" Requires="v">
                <p:oleObj spid="_x0000_s6155" name="剪辑" r:id="rId4" imgW="2378075" imgH="3136900" progId="">
                  <p:embed/>
                </p:oleObj>
              </mc:Choice>
              <mc:Fallback>
                <p:oleObj name="剪辑" r:id="rId4" imgW="2378075" imgH="3136900" progId="">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3525838"/>
                        <a:ext cx="208915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90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0119"/>
                                        </p:tgtEl>
                                        <p:attrNameLst>
                                          <p:attrName>style.visibility</p:attrName>
                                        </p:attrNameLst>
                                      </p:cBhvr>
                                      <p:to>
                                        <p:strVal val="visible"/>
                                      </p:to>
                                    </p:set>
                                    <p:anim calcmode="lin" valueType="num">
                                      <p:cBhvr additive="base">
                                        <p:cTn id="11" dur="500" fill="hold"/>
                                        <p:tgtEl>
                                          <p:spTgt spid="90119"/>
                                        </p:tgtEl>
                                        <p:attrNameLst>
                                          <p:attrName>ppt_x</p:attrName>
                                        </p:attrNameLst>
                                      </p:cBhvr>
                                      <p:tavLst>
                                        <p:tav tm="0">
                                          <p:val>
                                            <p:strVal val="#ppt_x"/>
                                          </p:val>
                                        </p:tav>
                                        <p:tav tm="100000">
                                          <p:val>
                                            <p:strVal val="#ppt_x"/>
                                          </p:val>
                                        </p:tav>
                                      </p:tavLst>
                                    </p:anim>
                                    <p:anim calcmode="lin" valueType="num">
                                      <p:cBhvr additive="base">
                                        <p:cTn id="12"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 calcmode="lin" valueType="num">
                                      <p:cBhvr additive="base">
                                        <p:cTn id="17" dur="500" fill="hold"/>
                                        <p:tgtEl>
                                          <p:spTgt spid="90118"/>
                                        </p:tgtEl>
                                        <p:attrNameLst>
                                          <p:attrName>ppt_x</p:attrName>
                                        </p:attrNameLst>
                                      </p:cBhvr>
                                      <p:tavLst>
                                        <p:tav tm="0">
                                          <p:val>
                                            <p:strVal val="#ppt_x"/>
                                          </p:val>
                                        </p:tav>
                                        <p:tav tm="100000">
                                          <p:val>
                                            <p:strVal val="#ppt_x"/>
                                          </p:val>
                                        </p:tav>
                                      </p:tavLst>
                                    </p:anim>
                                    <p:anim calcmode="lin" valueType="num">
                                      <p:cBhvr additive="base">
                                        <p:cTn id="18" dur="500" fill="hold"/>
                                        <p:tgtEl>
                                          <p:spTgt spid="901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125"/>
                                        </p:tgtEl>
                                        <p:attrNameLst>
                                          <p:attrName>style.visibility</p:attrName>
                                        </p:attrNameLst>
                                      </p:cBhvr>
                                      <p:to>
                                        <p:strVal val="visible"/>
                                      </p:to>
                                    </p:set>
                                    <p:anim calcmode="lin" valueType="num">
                                      <p:cBhvr additive="base">
                                        <p:cTn id="21" dur="500" fill="hold"/>
                                        <p:tgtEl>
                                          <p:spTgt spid="90125"/>
                                        </p:tgtEl>
                                        <p:attrNameLst>
                                          <p:attrName>ppt_x</p:attrName>
                                        </p:attrNameLst>
                                      </p:cBhvr>
                                      <p:tavLst>
                                        <p:tav tm="0">
                                          <p:val>
                                            <p:strVal val="#ppt_x"/>
                                          </p:val>
                                        </p:tav>
                                        <p:tav tm="100000">
                                          <p:val>
                                            <p:strVal val="#ppt_x"/>
                                          </p:val>
                                        </p:tav>
                                      </p:tavLst>
                                    </p:anim>
                                    <p:anim calcmode="lin" valueType="num">
                                      <p:cBhvr additive="base">
                                        <p:cTn id="22" dur="500" fill="hold"/>
                                        <p:tgtEl>
                                          <p:spTgt spid="9012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01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90119" grpId="0"/>
      <p:bldP spid="90124" grpId="0" autoUpdateAnimBg="0"/>
      <p:bldP spid="90126" grpId="0"/>
      <p:bldP spid="901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92138" y="1233488"/>
            <a:ext cx="4124325" cy="51911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sz="2800" b="1">
                <a:latin typeface="Times New Roman" pitchFamily="18" charset="0"/>
                <a:ea typeface="楷体_GB2312" pitchFamily="49" charset="-122"/>
                <a:sym typeface="Symbol" pitchFamily="18" charset="2"/>
              </a:rPr>
              <a:t>KCL</a:t>
            </a:r>
            <a:r>
              <a:rPr lang="zh-CN" altLang="en-US" sz="2800" b="1">
                <a:latin typeface="Times New Roman" pitchFamily="18" charset="0"/>
                <a:ea typeface="楷体_GB2312" pitchFamily="49" charset="-122"/>
                <a:sym typeface="Symbol" pitchFamily="18" charset="2"/>
              </a:rPr>
              <a:t>、</a:t>
            </a:r>
            <a:r>
              <a:rPr lang="en-US" altLang="zh-CN" sz="2800" b="1">
                <a:latin typeface="Times New Roman" pitchFamily="18" charset="0"/>
                <a:ea typeface="楷体_GB2312" pitchFamily="49" charset="-122"/>
                <a:sym typeface="Symbol" pitchFamily="18" charset="2"/>
              </a:rPr>
              <a:t>KVL</a:t>
            </a:r>
            <a:r>
              <a:rPr lang="zh-CN" altLang="en-US" sz="2800" b="1">
                <a:latin typeface="Times New Roman" pitchFamily="18" charset="0"/>
                <a:ea typeface="楷体_GB2312" pitchFamily="49" charset="-122"/>
                <a:sym typeface="Symbol" pitchFamily="18" charset="2"/>
              </a:rPr>
              <a:t>小结：</a:t>
            </a:r>
          </a:p>
        </p:txBody>
      </p:sp>
      <p:sp>
        <p:nvSpPr>
          <p:cNvPr id="46083" name="Text Box 3"/>
          <p:cNvSpPr txBox="1">
            <a:spLocks noChangeArrowheads="1"/>
          </p:cNvSpPr>
          <p:nvPr/>
        </p:nvSpPr>
        <p:spPr bwMode="auto">
          <a:xfrm>
            <a:off x="523875" y="2032000"/>
            <a:ext cx="8188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en-US" altLang="zh-CN" b="1">
                <a:solidFill>
                  <a:schemeClr val="tx2"/>
                </a:solidFill>
                <a:latin typeface="Times New Roman" pitchFamily="18" charset="0"/>
                <a:ea typeface="楷体_GB2312" pitchFamily="49" charset="-122"/>
              </a:rPr>
              <a:t>(1). KCL</a:t>
            </a:r>
            <a:r>
              <a:rPr lang="zh-CN" altLang="zh-CN" b="1">
                <a:solidFill>
                  <a:schemeClr val="tx2"/>
                </a:solidFill>
                <a:latin typeface="Times New Roman" pitchFamily="18" charset="0"/>
                <a:ea typeface="楷体_GB2312" pitchFamily="49" charset="-122"/>
              </a:rPr>
              <a:t>是对支路电流的线性约束，</a:t>
            </a:r>
            <a:r>
              <a:rPr lang="en-US" altLang="zh-CN" b="1">
                <a:solidFill>
                  <a:schemeClr val="tx2"/>
                </a:solidFill>
                <a:latin typeface="Times New Roman" pitchFamily="18" charset="0"/>
                <a:ea typeface="楷体_GB2312" pitchFamily="49" charset="-122"/>
              </a:rPr>
              <a:t>KVL</a:t>
            </a:r>
            <a:r>
              <a:rPr lang="zh-CN" altLang="zh-CN" b="1">
                <a:solidFill>
                  <a:schemeClr val="tx2"/>
                </a:solidFill>
                <a:latin typeface="Times New Roman" pitchFamily="18" charset="0"/>
                <a:ea typeface="楷体_GB2312" pitchFamily="49" charset="-122"/>
              </a:rPr>
              <a:t>是对支路电压的线性约束。</a:t>
            </a:r>
            <a:endParaRPr lang="zh-CN" altLang="en-US" b="1">
              <a:solidFill>
                <a:schemeClr val="tx2"/>
              </a:solidFill>
              <a:latin typeface="Times New Roman" pitchFamily="18" charset="0"/>
              <a:ea typeface="楷体_GB2312" pitchFamily="49" charset="-122"/>
            </a:endParaRPr>
          </a:p>
        </p:txBody>
      </p:sp>
      <p:sp>
        <p:nvSpPr>
          <p:cNvPr id="46084" name="Text Box 4"/>
          <p:cNvSpPr txBox="1">
            <a:spLocks noChangeArrowheads="1"/>
          </p:cNvSpPr>
          <p:nvPr/>
        </p:nvSpPr>
        <p:spPr bwMode="auto">
          <a:xfrm>
            <a:off x="503238" y="3394075"/>
            <a:ext cx="820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en-US" altLang="zh-CN" b="1">
                <a:solidFill>
                  <a:schemeClr val="tx2"/>
                </a:solidFill>
                <a:latin typeface="Times New Roman" pitchFamily="18" charset="0"/>
                <a:ea typeface="楷体_GB2312" pitchFamily="49" charset="-122"/>
              </a:rPr>
              <a:t>(2).  KCL</a:t>
            </a:r>
            <a:r>
              <a:rPr lang="zh-CN" altLang="en-US" b="1">
                <a:solidFill>
                  <a:schemeClr val="tx2"/>
                </a:solidFill>
                <a:latin typeface="Times New Roman" pitchFamily="18" charset="0"/>
                <a:ea typeface="楷体_GB2312" pitchFamily="49" charset="-122"/>
              </a:rPr>
              <a:t>、</a:t>
            </a:r>
            <a:r>
              <a:rPr lang="en-US" altLang="zh-CN" b="1">
                <a:solidFill>
                  <a:schemeClr val="tx2"/>
                </a:solidFill>
                <a:latin typeface="Times New Roman" pitchFamily="18" charset="0"/>
                <a:ea typeface="楷体_GB2312" pitchFamily="49" charset="-122"/>
              </a:rPr>
              <a:t>KVL</a:t>
            </a:r>
            <a:r>
              <a:rPr lang="zh-CN" altLang="zh-CN" b="1">
                <a:solidFill>
                  <a:schemeClr val="tx2"/>
                </a:solidFill>
                <a:latin typeface="Times New Roman" pitchFamily="18" charset="0"/>
                <a:ea typeface="楷体_GB2312" pitchFamily="49" charset="-122"/>
              </a:rPr>
              <a:t>与组成支路的元件性质及参数无关。</a:t>
            </a:r>
            <a:endParaRPr lang="zh-CN" altLang="en-US" b="1">
              <a:solidFill>
                <a:schemeClr val="tx2"/>
              </a:solidFill>
              <a:latin typeface="Times New Roman" pitchFamily="18" charset="0"/>
              <a:ea typeface="楷体_GB2312" pitchFamily="49" charset="-122"/>
            </a:endParaRPr>
          </a:p>
        </p:txBody>
      </p:sp>
      <p:sp>
        <p:nvSpPr>
          <p:cNvPr id="46085" name="Text Box 5"/>
          <p:cNvSpPr txBox="1">
            <a:spLocks noChangeArrowheads="1"/>
          </p:cNvSpPr>
          <p:nvPr/>
        </p:nvSpPr>
        <p:spPr bwMode="auto">
          <a:xfrm>
            <a:off x="520700" y="4113213"/>
            <a:ext cx="8191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76250" indent="-47625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lnSpc>
                <a:spcPct val="150000"/>
              </a:lnSpc>
              <a:spcBef>
                <a:spcPct val="50000"/>
              </a:spcBef>
            </a:pPr>
            <a:r>
              <a:rPr lang="en-US" altLang="zh-CN" b="1">
                <a:solidFill>
                  <a:schemeClr val="tx2"/>
                </a:solidFill>
                <a:latin typeface="Times New Roman" pitchFamily="18" charset="0"/>
                <a:ea typeface="楷体_GB2312" pitchFamily="49" charset="-122"/>
              </a:rPr>
              <a:t>(3). KCL</a:t>
            </a:r>
            <a:r>
              <a:rPr lang="zh-CN" altLang="zh-CN" b="1">
                <a:solidFill>
                  <a:schemeClr val="tx2"/>
                </a:solidFill>
                <a:latin typeface="Times New Roman" pitchFamily="18" charset="0"/>
                <a:ea typeface="楷体_GB2312" pitchFamily="49" charset="-122"/>
              </a:rPr>
              <a:t>表明在每一节点上电荷是守恒的；</a:t>
            </a:r>
            <a:r>
              <a:rPr lang="en-US" altLang="zh-CN" b="1">
                <a:solidFill>
                  <a:schemeClr val="tx2"/>
                </a:solidFill>
                <a:latin typeface="Times New Roman" pitchFamily="18" charset="0"/>
                <a:ea typeface="楷体_GB2312" pitchFamily="49" charset="-122"/>
              </a:rPr>
              <a:t>KVL</a:t>
            </a:r>
            <a:r>
              <a:rPr lang="zh-CN" altLang="zh-CN" b="1">
                <a:solidFill>
                  <a:schemeClr val="tx2"/>
                </a:solidFill>
                <a:latin typeface="Times New Roman" pitchFamily="18" charset="0"/>
                <a:ea typeface="楷体_GB2312" pitchFamily="49" charset="-122"/>
              </a:rPr>
              <a:t>是电位单值性的具体体现</a:t>
            </a:r>
            <a:r>
              <a:rPr lang="en-US" altLang="zh-CN" b="1">
                <a:solidFill>
                  <a:schemeClr val="tx2"/>
                </a:solidFill>
                <a:latin typeface="Times New Roman" pitchFamily="18" charset="0"/>
                <a:ea typeface="楷体_GB2312" pitchFamily="49" charset="-122"/>
              </a:rPr>
              <a:t>(</a:t>
            </a:r>
            <a:r>
              <a:rPr lang="zh-CN" altLang="en-US" b="1">
                <a:solidFill>
                  <a:schemeClr val="tx2"/>
                </a:solidFill>
                <a:latin typeface="Times New Roman" pitchFamily="18" charset="0"/>
                <a:ea typeface="楷体_GB2312" pitchFamily="49" charset="-122"/>
              </a:rPr>
              <a:t>电压与路径无关</a:t>
            </a:r>
            <a:r>
              <a:rPr lang="en-US" altLang="zh-CN" b="1">
                <a:solidFill>
                  <a:schemeClr val="tx2"/>
                </a:solidFill>
                <a:latin typeface="Times New Roman" pitchFamily="18" charset="0"/>
                <a:ea typeface="楷体_GB2312" pitchFamily="49" charset="-122"/>
              </a:rPr>
              <a:t>)</a:t>
            </a:r>
            <a:r>
              <a:rPr lang="zh-CN" altLang="zh-CN" b="1">
                <a:solidFill>
                  <a:schemeClr val="tx2"/>
                </a:solidFill>
                <a:latin typeface="Times New Roman" pitchFamily="18" charset="0"/>
                <a:ea typeface="楷体_GB2312" pitchFamily="49" charset="-122"/>
              </a:rPr>
              <a:t>。</a:t>
            </a:r>
            <a:endParaRPr lang="zh-CN" altLang="en-US" b="1">
              <a:solidFill>
                <a:schemeClr val="tx2"/>
              </a:solidFill>
              <a:latin typeface="Times New Roman" pitchFamily="18" charset="0"/>
              <a:ea typeface="楷体_GB2312" pitchFamily="49" charset="-122"/>
            </a:endParaRPr>
          </a:p>
        </p:txBody>
      </p:sp>
      <p:grpSp>
        <p:nvGrpSpPr>
          <p:cNvPr id="49159" name="Group 7"/>
          <p:cNvGrpSpPr>
            <a:grpSpLocks/>
          </p:cNvGrpSpPr>
          <p:nvPr/>
        </p:nvGrpSpPr>
        <p:grpSpPr bwMode="auto">
          <a:xfrm>
            <a:off x="6810375" y="5830888"/>
            <a:ext cx="1955800" cy="579437"/>
            <a:chOff x="3856" y="3722"/>
            <a:chExt cx="1232" cy="365"/>
          </a:xfrm>
        </p:grpSpPr>
        <p:sp>
          <p:nvSpPr>
            <p:cNvPr id="52231" name="Text Box 8"/>
            <p:cNvSpPr txBox="1">
              <a:spLocks noChangeArrowheads="1"/>
            </p:cNvSpPr>
            <p:nvPr/>
          </p:nvSpPr>
          <p:spPr bwMode="auto">
            <a:xfrm>
              <a:off x="4166" y="3722"/>
              <a:ext cx="92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sz="3200" b="1">
                  <a:solidFill>
                    <a:srgbClr val="FF0000"/>
                  </a:solidFill>
                  <a:latin typeface="Times New Roman" pitchFamily="18" charset="0"/>
                </a:rPr>
                <a:t>End</a:t>
              </a:r>
            </a:p>
          </p:txBody>
        </p:sp>
        <p:sp>
          <p:nvSpPr>
            <p:cNvPr id="52232" name="Line 9"/>
            <p:cNvSpPr>
              <a:spLocks noChangeShapeType="1"/>
            </p:cNvSpPr>
            <p:nvPr/>
          </p:nvSpPr>
          <p:spPr bwMode="auto">
            <a:xfrm>
              <a:off x="3856" y="3920"/>
              <a:ext cx="3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1+#ppt_w/2"/>
                                          </p:val>
                                        </p:tav>
                                        <p:tav tm="100000">
                                          <p:val>
                                            <p:strVal val="#ppt_x"/>
                                          </p:val>
                                        </p:tav>
                                      </p:tavLst>
                                    </p:anim>
                                    <p:anim calcmode="lin" valueType="num">
                                      <p:cBhvr additive="base">
                                        <p:cTn id="14"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5"/>
                                        </p:tgtEl>
                                        <p:attrNameLst>
                                          <p:attrName>style.visibility</p:attrName>
                                        </p:attrNameLst>
                                      </p:cBhvr>
                                      <p:to>
                                        <p:strVal val="visible"/>
                                      </p:to>
                                    </p:set>
                                    <p:anim calcmode="lin" valueType="num">
                                      <p:cBhvr additive="base">
                                        <p:cTn id="19" dur="500" fill="hold"/>
                                        <p:tgtEl>
                                          <p:spTgt spid="46085"/>
                                        </p:tgtEl>
                                        <p:attrNameLst>
                                          <p:attrName>ppt_x</p:attrName>
                                        </p:attrNameLst>
                                      </p:cBhvr>
                                      <p:tavLst>
                                        <p:tav tm="0">
                                          <p:val>
                                            <p:strVal val="0-#ppt_w/2"/>
                                          </p:val>
                                        </p:tav>
                                        <p:tav tm="100000">
                                          <p:val>
                                            <p:strVal val="#ppt_x"/>
                                          </p:val>
                                        </p:tav>
                                      </p:tavLst>
                                    </p:anim>
                                    <p:anim calcmode="lin" valueType="num">
                                      <p:cBhvr additive="base">
                                        <p:cTn id="20"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nodeType="clickEffect">
                                  <p:stCondLst>
                                    <p:cond delay="0"/>
                                  </p:stCondLst>
                                  <p:childTnLst>
                                    <p:set>
                                      <p:cBhvr>
                                        <p:cTn id="24" dur="1" fill="hold">
                                          <p:stCondLst>
                                            <p:cond delay="0"/>
                                          </p:stCondLst>
                                        </p:cTn>
                                        <p:tgtEl>
                                          <p:spTgt spid="49159"/>
                                        </p:tgtEl>
                                        <p:attrNameLst>
                                          <p:attrName>style.visibility</p:attrName>
                                        </p:attrNameLst>
                                      </p:cBhvr>
                                      <p:to>
                                        <p:strVal val="visible"/>
                                      </p:to>
                                    </p:set>
                                    <p:anim calcmode="lin" valueType="num">
                                      <p:cBhvr additive="base">
                                        <p:cTn id="25" dur="5000" fill="hold"/>
                                        <p:tgtEl>
                                          <p:spTgt spid="49159"/>
                                        </p:tgtEl>
                                        <p:attrNameLst>
                                          <p:attrName>ppt_x</p:attrName>
                                        </p:attrNameLst>
                                      </p:cBhvr>
                                      <p:tavLst>
                                        <p:tav tm="0">
                                          <p:val>
                                            <p:strVal val="1+#ppt_w/2"/>
                                          </p:val>
                                        </p:tav>
                                        <p:tav tm="100000">
                                          <p:val>
                                            <p:strVal val="#ppt_x"/>
                                          </p:val>
                                        </p:tav>
                                      </p:tavLst>
                                    </p:anim>
                                    <p:anim calcmode="lin" valueType="num">
                                      <p:cBhvr additive="base">
                                        <p:cTn id="26" dur="5000" fill="hold"/>
                                        <p:tgtEl>
                                          <p:spTgt spid="49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P spid="4608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64163" y="915988"/>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800" b="1">
                <a:latin typeface="Times New Roman" pitchFamily="18" charset="0"/>
                <a:ea typeface="楷体_GB2312" pitchFamily="49" charset="-122"/>
              </a:rPr>
              <a:t>家用电器</a:t>
            </a:r>
          </a:p>
        </p:txBody>
      </p:sp>
      <p:sp>
        <p:nvSpPr>
          <p:cNvPr id="73733" name="Rectangle 5"/>
          <p:cNvSpPr>
            <a:spLocks noChangeArrowheads="1"/>
          </p:cNvSpPr>
          <p:nvPr/>
        </p:nvSpPr>
        <p:spPr bwMode="auto">
          <a:xfrm>
            <a:off x="5364163" y="3825875"/>
            <a:ext cx="34290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电灯、电话</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广播、电视</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冰箱、洗衣机</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家庭影院</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各种智能控制</a:t>
            </a:r>
            <a:r>
              <a:rPr lang="en-US" altLang="zh-CN" b="1">
                <a:solidFill>
                  <a:schemeClr val="tx1"/>
                </a:solidFill>
                <a:latin typeface="Times New Roman" pitchFamily="18" charset="0"/>
                <a:ea typeface="楷体_GB2312" pitchFamily="49" charset="-122"/>
              </a:rPr>
              <a:t>. . . . . .</a:t>
            </a:r>
          </a:p>
          <a:p>
            <a:pPr marL="342900" indent="-342900" eaLnBrk="0" hangingPunct="0">
              <a:lnSpc>
                <a:spcPct val="110000"/>
              </a:lnSpc>
              <a:spcBef>
                <a:spcPct val="20000"/>
              </a:spcBef>
            </a:pPr>
            <a:endParaRPr lang="en-US" altLang="zh-CN" b="1">
              <a:solidFill>
                <a:schemeClr val="tx1"/>
              </a:solidFill>
              <a:latin typeface="Times New Roman" pitchFamily="18" charset="0"/>
              <a:ea typeface="楷体_GB2312" pitchFamily="49" charset="-122"/>
            </a:endParaRPr>
          </a:p>
        </p:txBody>
      </p:sp>
      <p:graphicFrame>
        <p:nvGraphicFramePr>
          <p:cNvPr id="73735" name="Object 7"/>
          <p:cNvGraphicFramePr>
            <a:graphicFrameLocks/>
          </p:cNvGraphicFramePr>
          <p:nvPr/>
        </p:nvGraphicFramePr>
        <p:xfrm>
          <a:off x="5435600" y="1377950"/>
          <a:ext cx="2203450" cy="1770063"/>
        </p:xfrm>
        <a:graphic>
          <a:graphicData uri="http://schemas.openxmlformats.org/presentationml/2006/ole">
            <mc:AlternateContent xmlns:mc="http://schemas.openxmlformats.org/markup-compatibility/2006">
              <mc:Choice xmlns:v="urn:schemas-microsoft-com:vml" Requires="v">
                <p:oleObj spid="_x0000_s7180" name="剪辑" r:id="rId3" imgW="3403600" imgH="2489200" progId="">
                  <p:embed/>
                </p:oleObj>
              </mc:Choice>
              <mc:Fallback>
                <p:oleObj name="剪辑" r:id="rId3" imgW="3403600" imgH="2489200" progId="">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377950"/>
                        <a:ext cx="22034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6" name="Rectangle 8"/>
          <p:cNvSpPr>
            <a:spLocks noChangeArrowheads="1"/>
          </p:cNvSpPr>
          <p:nvPr/>
        </p:nvSpPr>
        <p:spPr bwMode="auto">
          <a:xfrm>
            <a:off x="828675" y="873125"/>
            <a:ext cx="323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800" b="1">
                <a:latin typeface="Times New Roman" pitchFamily="18" charset="0"/>
                <a:ea typeface="楷体_GB2312" pitchFamily="49" charset="-122"/>
              </a:rPr>
              <a:t>信号检测</a:t>
            </a:r>
          </a:p>
        </p:txBody>
      </p:sp>
      <p:sp>
        <p:nvSpPr>
          <p:cNvPr id="73737" name="Rectangle 9"/>
          <p:cNvSpPr>
            <a:spLocks noChangeArrowheads="1"/>
          </p:cNvSpPr>
          <p:nvPr/>
        </p:nvSpPr>
        <p:spPr bwMode="auto">
          <a:xfrm>
            <a:off x="684213" y="3846513"/>
            <a:ext cx="4030662"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压力、温度、水位、流量等的测量与调节</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电子仪器</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医疗仪器</a:t>
            </a:r>
          </a:p>
          <a:p>
            <a:pPr marL="342900" indent="-342900" eaLnBrk="0" hangingPunct="0">
              <a:lnSpc>
                <a:spcPct val="110000"/>
              </a:lnSpc>
              <a:spcBef>
                <a:spcPct val="20000"/>
              </a:spcBef>
              <a:buFontTx/>
              <a:buChar char="•"/>
            </a:pPr>
            <a:r>
              <a:rPr lang="zh-CN" altLang="en-US" b="1">
                <a:solidFill>
                  <a:schemeClr val="tx1"/>
                </a:solidFill>
                <a:latin typeface="Times New Roman" pitchFamily="18" charset="0"/>
                <a:ea typeface="楷体_GB2312" pitchFamily="49" charset="-122"/>
              </a:rPr>
              <a:t>各种信号处理</a:t>
            </a:r>
            <a:r>
              <a:rPr lang="en-US" altLang="zh-CN" b="1">
                <a:solidFill>
                  <a:schemeClr val="tx1"/>
                </a:solidFill>
                <a:latin typeface="Times New Roman" pitchFamily="18" charset="0"/>
                <a:ea typeface="楷体_GB2312" pitchFamily="49" charset="-122"/>
              </a:rPr>
              <a:t>. . . . . .</a:t>
            </a:r>
          </a:p>
        </p:txBody>
      </p:sp>
      <p:graphicFrame>
        <p:nvGraphicFramePr>
          <p:cNvPr id="73738" name="Object 10"/>
          <p:cNvGraphicFramePr>
            <a:graphicFrameLocks/>
          </p:cNvGraphicFramePr>
          <p:nvPr/>
        </p:nvGraphicFramePr>
        <p:xfrm>
          <a:off x="755650" y="1592263"/>
          <a:ext cx="2232025" cy="2089150"/>
        </p:xfrm>
        <a:graphic>
          <a:graphicData uri="http://schemas.openxmlformats.org/presentationml/2006/ole">
            <mc:AlternateContent xmlns:mc="http://schemas.openxmlformats.org/markup-compatibility/2006">
              <mc:Choice xmlns:v="urn:schemas-microsoft-com:vml" Requires="v">
                <p:oleObj spid="_x0000_s7181" name="剪辑" r:id="rId5" imgW="2454275" imgH="2679700" progId="">
                  <p:embed/>
                </p:oleObj>
              </mc:Choice>
              <mc:Fallback>
                <p:oleObj name="剪辑" r:id="rId5" imgW="2454275" imgH="2679700" progId="">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592263"/>
                        <a:ext cx="223202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3" grpId="0"/>
      <p:bldP spid="73736" grpId="0"/>
      <p:bldP spid="737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a:grpSpLocks/>
          </p:cNvGrpSpPr>
          <p:nvPr/>
        </p:nvGrpSpPr>
        <p:grpSpPr bwMode="auto">
          <a:xfrm>
            <a:off x="600075" y="1952625"/>
            <a:ext cx="3025775" cy="4706938"/>
            <a:chOff x="600075" y="1773238"/>
            <a:chExt cx="3025775" cy="4706937"/>
          </a:xfrm>
        </p:grpSpPr>
        <p:graphicFrame>
          <p:nvGraphicFramePr>
            <p:cNvPr id="8233" name="Object 5"/>
            <p:cNvGraphicFramePr>
              <a:graphicFrameLocks noChangeAspect="1"/>
            </p:cNvGraphicFramePr>
            <p:nvPr/>
          </p:nvGraphicFramePr>
          <p:xfrm>
            <a:off x="600075" y="3227388"/>
            <a:ext cx="3025775" cy="3252787"/>
          </p:xfrm>
          <a:graphic>
            <a:graphicData uri="http://schemas.openxmlformats.org/presentationml/2006/ole">
              <mc:AlternateContent xmlns:mc="http://schemas.openxmlformats.org/markup-compatibility/2006">
                <mc:Choice xmlns:v="urn:schemas-microsoft-com:vml" Requires="v">
                  <p:oleObj spid="_x0000_s8238" name="剪辑" r:id="rId3" imgW="3025775" imgH="3252788" progId="">
                    <p:embed/>
                  </p:oleObj>
                </mc:Choice>
                <mc:Fallback>
                  <p:oleObj name="剪辑" r:id="rId3" imgW="3025775" imgH="3252788"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3227388"/>
                          <a:ext cx="3025775"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34" name="AutoShape 7"/>
            <p:cNvSpPr>
              <a:spLocks noChangeArrowheads="1"/>
            </p:cNvSpPr>
            <p:nvPr/>
          </p:nvSpPr>
          <p:spPr bwMode="auto">
            <a:xfrm>
              <a:off x="1042988" y="1773238"/>
              <a:ext cx="1584325" cy="1106487"/>
            </a:xfrm>
            <a:prstGeom prst="cloudCallout">
              <a:avLst>
                <a:gd name="adj1" fmla="val 46718"/>
                <a:gd name="adj2" fmla="val 94792"/>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zh-CN" altLang="zh-CN" sz="6000">
                <a:solidFill>
                  <a:schemeClr val="tx1"/>
                </a:solidFill>
                <a:latin typeface="Times New Roman" pitchFamily="18" charset="0"/>
                <a:ea typeface="楷体_GB2312" pitchFamily="49" charset="-122"/>
              </a:endParaRPr>
            </a:p>
          </p:txBody>
        </p:sp>
        <p:sp>
          <p:nvSpPr>
            <p:cNvPr id="8235" name="Text Box 8"/>
            <p:cNvSpPr txBox="1">
              <a:spLocks noChangeArrowheads="1"/>
            </p:cNvSpPr>
            <p:nvPr/>
          </p:nvSpPr>
          <p:spPr bwMode="auto">
            <a:xfrm>
              <a:off x="1330325" y="1989138"/>
              <a:ext cx="1098550" cy="654050"/>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en-US" altLang="zh-CN" sz="3600">
                  <a:latin typeface="Times New Roman" pitchFamily="18" charset="0"/>
                  <a:ea typeface="楷体_GB2312" pitchFamily="49" charset="-122"/>
                </a:rPr>
                <a:t>EV?</a:t>
              </a:r>
            </a:p>
          </p:txBody>
        </p:sp>
      </p:grpSp>
      <p:grpSp>
        <p:nvGrpSpPr>
          <p:cNvPr id="3" name="组合 41"/>
          <p:cNvGrpSpPr>
            <a:grpSpLocks/>
          </p:cNvGrpSpPr>
          <p:nvPr/>
        </p:nvGrpSpPr>
        <p:grpSpPr bwMode="auto">
          <a:xfrm>
            <a:off x="3700463" y="2101850"/>
            <a:ext cx="4267200" cy="4252913"/>
            <a:chOff x="3683000" y="2127536"/>
            <a:chExt cx="4267200" cy="4252627"/>
          </a:xfrm>
        </p:grpSpPr>
        <p:sp>
          <p:nvSpPr>
            <p:cNvPr id="8198" name="Text Box 10"/>
            <p:cNvSpPr txBox="1">
              <a:spLocks noChangeArrowheads="1"/>
            </p:cNvSpPr>
            <p:nvPr/>
          </p:nvSpPr>
          <p:spPr bwMode="auto">
            <a:xfrm>
              <a:off x="3951288" y="2127536"/>
              <a:ext cx="3797300" cy="45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en-US" altLang="zh-CN" b="1">
                  <a:latin typeface="Times New Roman" pitchFamily="18" charset="0"/>
                  <a:ea typeface="楷体_GB2312" pitchFamily="49" charset="-122"/>
                </a:rPr>
                <a:t>21</a:t>
              </a:r>
              <a:r>
                <a:rPr lang="zh-CN" altLang="en-US" b="1">
                  <a:latin typeface="Times New Roman" pitchFamily="18" charset="0"/>
                  <a:ea typeface="楷体_GB2312" pitchFamily="49" charset="-122"/>
                </a:rPr>
                <a:t>世纪 绿色 环保汽车</a:t>
              </a:r>
            </a:p>
          </p:txBody>
        </p:sp>
        <p:grpSp>
          <p:nvGrpSpPr>
            <p:cNvPr id="8199" name="Group 12"/>
            <p:cNvGrpSpPr>
              <a:grpSpLocks/>
            </p:cNvGrpSpPr>
            <p:nvPr/>
          </p:nvGrpSpPr>
          <p:grpSpPr bwMode="auto">
            <a:xfrm>
              <a:off x="3683000" y="4475163"/>
              <a:ext cx="4267200" cy="1905000"/>
              <a:chOff x="2784" y="1776"/>
              <a:chExt cx="2688" cy="1200"/>
            </a:xfrm>
          </p:grpSpPr>
          <p:sp>
            <p:nvSpPr>
              <p:cNvPr id="8202" name="Freeform 13"/>
              <p:cNvSpPr>
                <a:spLocks/>
              </p:cNvSpPr>
              <p:nvPr/>
            </p:nvSpPr>
            <p:spPr bwMode="auto">
              <a:xfrm>
                <a:off x="3804" y="1836"/>
                <a:ext cx="103" cy="261"/>
              </a:xfrm>
              <a:custGeom>
                <a:avLst/>
                <a:gdLst>
                  <a:gd name="T0" fmla="*/ 3 w 183"/>
                  <a:gd name="T1" fmla="*/ 3 h 259"/>
                  <a:gd name="T2" fmla="*/ 0 w 183"/>
                  <a:gd name="T3" fmla="*/ 0 h 259"/>
                  <a:gd name="T4" fmla="*/ 68 w 183"/>
                  <a:gd name="T5" fmla="*/ 261 h 259"/>
                  <a:gd name="T6" fmla="*/ 103 w 183"/>
                  <a:gd name="T7" fmla="*/ 261 h 259"/>
                  <a:gd name="T8" fmla="*/ 28 w 183"/>
                  <a:gd name="T9" fmla="*/ 0 h 259"/>
                  <a:gd name="T10" fmla="*/ 3 w 183"/>
                  <a:gd name="T11" fmla="*/ 3 h 259"/>
                  <a:gd name="T12" fmla="*/ 0 60000 65536"/>
                  <a:gd name="T13" fmla="*/ 0 60000 65536"/>
                  <a:gd name="T14" fmla="*/ 0 60000 65536"/>
                  <a:gd name="T15" fmla="*/ 0 60000 65536"/>
                  <a:gd name="T16" fmla="*/ 0 60000 65536"/>
                  <a:gd name="T17" fmla="*/ 0 60000 65536"/>
                  <a:gd name="T18" fmla="*/ 0 w 183"/>
                  <a:gd name="T19" fmla="*/ 0 h 259"/>
                  <a:gd name="T20" fmla="*/ 183 w 18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183" h="259">
                    <a:moveTo>
                      <a:pt x="5" y="3"/>
                    </a:moveTo>
                    <a:lnTo>
                      <a:pt x="0" y="0"/>
                    </a:lnTo>
                    <a:lnTo>
                      <a:pt x="121" y="259"/>
                    </a:lnTo>
                    <a:lnTo>
                      <a:pt x="183" y="259"/>
                    </a:lnTo>
                    <a:lnTo>
                      <a:pt x="50" y="0"/>
                    </a:lnTo>
                    <a:lnTo>
                      <a:pt x="5" y="3"/>
                    </a:lnTo>
                    <a:close/>
                  </a:path>
                </a:pathLst>
              </a:custGeom>
              <a:solidFill>
                <a:srgbClr val="800000"/>
              </a:solidFill>
              <a:ln w="4763">
                <a:solidFill>
                  <a:srgbClr val="000000"/>
                </a:solidFill>
                <a:round/>
                <a:headEnd/>
                <a:tailEnd/>
              </a:ln>
            </p:spPr>
            <p:txBody>
              <a:bodyPr/>
              <a:lstStyle/>
              <a:p>
                <a:endParaRPr lang="zh-CN" altLang="en-US"/>
              </a:p>
            </p:txBody>
          </p:sp>
          <p:sp>
            <p:nvSpPr>
              <p:cNvPr id="8203" name="Freeform 14"/>
              <p:cNvSpPr>
                <a:spLocks/>
              </p:cNvSpPr>
              <p:nvPr/>
            </p:nvSpPr>
            <p:spPr bwMode="auto">
              <a:xfrm>
                <a:off x="4312" y="1982"/>
                <a:ext cx="95" cy="174"/>
              </a:xfrm>
              <a:custGeom>
                <a:avLst/>
                <a:gdLst>
                  <a:gd name="T0" fmla="*/ 25 w 169"/>
                  <a:gd name="T1" fmla="*/ 20 h 174"/>
                  <a:gd name="T2" fmla="*/ 28 w 169"/>
                  <a:gd name="T3" fmla="*/ 17 h 174"/>
                  <a:gd name="T4" fmla="*/ 95 w 169"/>
                  <a:gd name="T5" fmla="*/ 174 h 174"/>
                  <a:gd name="T6" fmla="*/ 62 w 169"/>
                  <a:gd name="T7" fmla="*/ 165 h 174"/>
                  <a:gd name="T8" fmla="*/ 0 w 169"/>
                  <a:gd name="T9" fmla="*/ 0 h 174"/>
                  <a:gd name="T10" fmla="*/ 25 w 169"/>
                  <a:gd name="T11" fmla="*/ 20 h 174"/>
                  <a:gd name="T12" fmla="*/ 0 60000 65536"/>
                  <a:gd name="T13" fmla="*/ 0 60000 65536"/>
                  <a:gd name="T14" fmla="*/ 0 60000 65536"/>
                  <a:gd name="T15" fmla="*/ 0 60000 65536"/>
                  <a:gd name="T16" fmla="*/ 0 60000 65536"/>
                  <a:gd name="T17" fmla="*/ 0 60000 65536"/>
                  <a:gd name="T18" fmla="*/ 0 w 169"/>
                  <a:gd name="T19" fmla="*/ 0 h 174"/>
                  <a:gd name="T20" fmla="*/ 169 w 169"/>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69" h="174">
                    <a:moveTo>
                      <a:pt x="45" y="20"/>
                    </a:moveTo>
                    <a:lnTo>
                      <a:pt x="49" y="17"/>
                    </a:lnTo>
                    <a:lnTo>
                      <a:pt x="169" y="174"/>
                    </a:lnTo>
                    <a:lnTo>
                      <a:pt x="111" y="165"/>
                    </a:lnTo>
                    <a:lnTo>
                      <a:pt x="0" y="0"/>
                    </a:lnTo>
                    <a:lnTo>
                      <a:pt x="45" y="20"/>
                    </a:lnTo>
                    <a:close/>
                  </a:path>
                </a:pathLst>
              </a:custGeom>
              <a:solidFill>
                <a:srgbClr val="800000"/>
              </a:solidFill>
              <a:ln w="4763">
                <a:solidFill>
                  <a:srgbClr val="000000"/>
                </a:solidFill>
                <a:round/>
                <a:headEnd/>
                <a:tailEnd/>
              </a:ln>
            </p:spPr>
            <p:txBody>
              <a:bodyPr/>
              <a:lstStyle/>
              <a:p>
                <a:endParaRPr lang="zh-CN" altLang="en-US"/>
              </a:p>
            </p:txBody>
          </p:sp>
          <p:sp>
            <p:nvSpPr>
              <p:cNvPr id="8204" name="Freeform 15"/>
              <p:cNvSpPr>
                <a:spLocks/>
              </p:cNvSpPr>
              <p:nvPr/>
            </p:nvSpPr>
            <p:spPr bwMode="auto">
              <a:xfrm>
                <a:off x="3594" y="1822"/>
                <a:ext cx="947" cy="372"/>
              </a:xfrm>
              <a:custGeom>
                <a:avLst/>
                <a:gdLst>
                  <a:gd name="T0" fmla="*/ 7 w 1679"/>
                  <a:gd name="T1" fmla="*/ 50 h 368"/>
                  <a:gd name="T2" fmla="*/ 96 w 1679"/>
                  <a:gd name="T3" fmla="*/ 42 h 368"/>
                  <a:gd name="T4" fmla="*/ 164 w 1679"/>
                  <a:gd name="T5" fmla="*/ 42 h 368"/>
                  <a:gd name="T6" fmla="*/ 256 w 1679"/>
                  <a:gd name="T7" fmla="*/ 33 h 368"/>
                  <a:gd name="T8" fmla="*/ 340 w 1679"/>
                  <a:gd name="T9" fmla="*/ 33 h 368"/>
                  <a:gd name="T10" fmla="*/ 435 w 1679"/>
                  <a:gd name="T11" fmla="*/ 33 h 368"/>
                  <a:gd name="T12" fmla="*/ 520 w 1679"/>
                  <a:gd name="T13" fmla="*/ 38 h 368"/>
                  <a:gd name="T14" fmla="*/ 561 w 1679"/>
                  <a:gd name="T15" fmla="*/ 49 h 368"/>
                  <a:gd name="T16" fmla="*/ 595 w 1679"/>
                  <a:gd name="T17" fmla="*/ 62 h 368"/>
                  <a:gd name="T18" fmla="*/ 633 w 1679"/>
                  <a:gd name="T19" fmla="*/ 87 h 368"/>
                  <a:gd name="T20" fmla="*/ 670 w 1679"/>
                  <a:gd name="T21" fmla="*/ 114 h 368"/>
                  <a:gd name="T22" fmla="*/ 804 w 1679"/>
                  <a:gd name="T23" fmla="*/ 239 h 368"/>
                  <a:gd name="T24" fmla="*/ 875 w 1679"/>
                  <a:gd name="T25" fmla="*/ 296 h 368"/>
                  <a:gd name="T26" fmla="*/ 916 w 1679"/>
                  <a:gd name="T27" fmla="*/ 344 h 368"/>
                  <a:gd name="T28" fmla="*/ 879 w 1679"/>
                  <a:gd name="T29" fmla="*/ 342 h 368"/>
                  <a:gd name="T30" fmla="*/ 0 w 1679"/>
                  <a:gd name="T31" fmla="*/ 221 h 368"/>
                  <a:gd name="T32" fmla="*/ 1 w 1679"/>
                  <a:gd name="T33" fmla="*/ 259 h 368"/>
                  <a:gd name="T34" fmla="*/ 918 w 1679"/>
                  <a:gd name="T35" fmla="*/ 372 h 368"/>
                  <a:gd name="T36" fmla="*/ 947 w 1679"/>
                  <a:gd name="T37" fmla="*/ 363 h 368"/>
                  <a:gd name="T38" fmla="*/ 932 w 1679"/>
                  <a:gd name="T39" fmla="*/ 330 h 368"/>
                  <a:gd name="T40" fmla="*/ 907 w 1679"/>
                  <a:gd name="T41" fmla="*/ 296 h 368"/>
                  <a:gd name="T42" fmla="*/ 845 w 1679"/>
                  <a:gd name="T43" fmla="*/ 239 h 368"/>
                  <a:gd name="T44" fmla="*/ 798 w 1679"/>
                  <a:gd name="T45" fmla="*/ 192 h 368"/>
                  <a:gd name="T46" fmla="*/ 676 w 1679"/>
                  <a:gd name="T47" fmla="*/ 85 h 368"/>
                  <a:gd name="T48" fmla="*/ 621 w 1679"/>
                  <a:gd name="T49" fmla="*/ 47 h 368"/>
                  <a:gd name="T50" fmla="*/ 567 w 1679"/>
                  <a:gd name="T51" fmla="*/ 21 h 368"/>
                  <a:gd name="T52" fmla="*/ 445 w 1679"/>
                  <a:gd name="T53" fmla="*/ 0 h 368"/>
                  <a:gd name="T54" fmla="*/ 279 w 1679"/>
                  <a:gd name="T55" fmla="*/ 0 h 368"/>
                  <a:gd name="T56" fmla="*/ 7 w 1679"/>
                  <a:gd name="T57" fmla="*/ 25 h 368"/>
                  <a:gd name="T58" fmla="*/ 7 w 1679"/>
                  <a:gd name="T59" fmla="*/ 50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79"/>
                  <a:gd name="T91" fmla="*/ 0 h 368"/>
                  <a:gd name="T92" fmla="*/ 1679 w 1679"/>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79" h="368">
                    <a:moveTo>
                      <a:pt x="12" y="49"/>
                    </a:moveTo>
                    <a:lnTo>
                      <a:pt x="170" y="42"/>
                    </a:lnTo>
                    <a:lnTo>
                      <a:pt x="291" y="42"/>
                    </a:lnTo>
                    <a:lnTo>
                      <a:pt x="453" y="33"/>
                    </a:lnTo>
                    <a:lnTo>
                      <a:pt x="602" y="33"/>
                    </a:lnTo>
                    <a:lnTo>
                      <a:pt x="771" y="33"/>
                    </a:lnTo>
                    <a:lnTo>
                      <a:pt x="922" y="38"/>
                    </a:lnTo>
                    <a:lnTo>
                      <a:pt x="994" y="48"/>
                    </a:lnTo>
                    <a:lnTo>
                      <a:pt x="1055" y="61"/>
                    </a:lnTo>
                    <a:lnTo>
                      <a:pt x="1123" y="86"/>
                    </a:lnTo>
                    <a:lnTo>
                      <a:pt x="1188" y="113"/>
                    </a:lnTo>
                    <a:lnTo>
                      <a:pt x="1425" y="236"/>
                    </a:lnTo>
                    <a:lnTo>
                      <a:pt x="1551" y="293"/>
                    </a:lnTo>
                    <a:lnTo>
                      <a:pt x="1624" y="340"/>
                    </a:lnTo>
                    <a:lnTo>
                      <a:pt x="1558" y="338"/>
                    </a:lnTo>
                    <a:lnTo>
                      <a:pt x="0" y="219"/>
                    </a:lnTo>
                    <a:lnTo>
                      <a:pt x="2" y="256"/>
                    </a:lnTo>
                    <a:lnTo>
                      <a:pt x="1628" y="368"/>
                    </a:lnTo>
                    <a:lnTo>
                      <a:pt x="1679" y="359"/>
                    </a:lnTo>
                    <a:lnTo>
                      <a:pt x="1653" y="326"/>
                    </a:lnTo>
                    <a:lnTo>
                      <a:pt x="1608" y="293"/>
                    </a:lnTo>
                    <a:lnTo>
                      <a:pt x="1499" y="236"/>
                    </a:lnTo>
                    <a:lnTo>
                      <a:pt x="1414" y="190"/>
                    </a:lnTo>
                    <a:lnTo>
                      <a:pt x="1198" y="84"/>
                    </a:lnTo>
                    <a:lnTo>
                      <a:pt x="1101" y="46"/>
                    </a:lnTo>
                    <a:lnTo>
                      <a:pt x="1005" y="21"/>
                    </a:lnTo>
                    <a:lnTo>
                      <a:pt x="789" y="0"/>
                    </a:lnTo>
                    <a:lnTo>
                      <a:pt x="494" y="0"/>
                    </a:lnTo>
                    <a:lnTo>
                      <a:pt x="12" y="25"/>
                    </a:lnTo>
                    <a:lnTo>
                      <a:pt x="12" y="49"/>
                    </a:lnTo>
                    <a:close/>
                  </a:path>
                </a:pathLst>
              </a:custGeom>
              <a:solidFill>
                <a:srgbClr val="800000"/>
              </a:solidFill>
              <a:ln w="4763">
                <a:solidFill>
                  <a:srgbClr val="000000"/>
                </a:solidFill>
                <a:round/>
                <a:headEnd/>
                <a:tailEnd/>
              </a:ln>
            </p:spPr>
            <p:txBody>
              <a:bodyPr/>
              <a:lstStyle/>
              <a:p>
                <a:endParaRPr lang="zh-CN" altLang="en-US"/>
              </a:p>
            </p:txBody>
          </p:sp>
          <p:sp>
            <p:nvSpPr>
              <p:cNvPr id="8205" name="Freeform 16"/>
              <p:cNvSpPr>
                <a:spLocks/>
              </p:cNvSpPr>
              <p:nvPr/>
            </p:nvSpPr>
            <p:spPr bwMode="auto">
              <a:xfrm>
                <a:off x="2971" y="1776"/>
                <a:ext cx="1775" cy="422"/>
              </a:xfrm>
              <a:custGeom>
                <a:avLst/>
                <a:gdLst>
                  <a:gd name="T0" fmla="*/ 68 w 3143"/>
                  <a:gd name="T1" fmla="*/ 265 h 417"/>
                  <a:gd name="T2" fmla="*/ 156 w 3143"/>
                  <a:gd name="T3" fmla="*/ 225 h 417"/>
                  <a:gd name="T4" fmla="*/ 223 w 3143"/>
                  <a:gd name="T5" fmla="*/ 193 h 417"/>
                  <a:gd name="T6" fmla="*/ 291 w 3143"/>
                  <a:gd name="T7" fmla="*/ 160 h 417"/>
                  <a:gd name="T8" fmla="*/ 361 w 3143"/>
                  <a:gd name="T9" fmla="*/ 137 h 417"/>
                  <a:gd name="T10" fmla="*/ 418 w 3143"/>
                  <a:gd name="T11" fmla="*/ 119 h 417"/>
                  <a:gd name="T12" fmla="*/ 489 w 3143"/>
                  <a:gd name="T13" fmla="*/ 99 h 417"/>
                  <a:gd name="T14" fmla="*/ 552 w 3143"/>
                  <a:gd name="T15" fmla="*/ 75 h 417"/>
                  <a:gd name="T16" fmla="*/ 598 w 3143"/>
                  <a:gd name="T17" fmla="*/ 23 h 417"/>
                  <a:gd name="T18" fmla="*/ 692 w 3143"/>
                  <a:gd name="T19" fmla="*/ 18 h 417"/>
                  <a:gd name="T20" fmla="*/ 804 w 3143"/>
                  <a:gd name="T21" fmla="*/ 4 h 417"/>
                  <a:gd name="T22" fmla="*/ 947 w 3143"/>
                  <a:gd name="T23" fmla="*/ 1 h 417"/>
                  <a:gd name="T24" fmla="*/ 1065 w 3143"/>
                  <a:gd name="T25" fmla="*/ 0 h 417"/>
                  <a:gd name="T26" fmla="*/ 1177 w 3143"/>
                  <a:gd name="T27" fmla="*/ 23 h 417"/>
                  <a:gd name="T28" fmla="*/ 1257 w 3143"/>
                  <a:gd name="T29" fmla="*/ 61 h 417"/>
                  <a:gd name="T30" fmla="*/ 1343 w 3143"/>
                  <a:gd name="T31" fmla="*/ 108 h 417"/>
                  <a:gd name="T32" fmla="*/ 1437 w 3143"/>
                  <a:gd name="T33" fmla="*/ 166 h 417"/>
                  <a:gd name="T34" fmla="*/ 1534 w 3143"/>
                  <a:gd name="T35" fmla="*/ 224 h 417"/>
                  <a:gd name="T36" fmla="*/ 1606 w 3143"/>
                  <a:gd name="T37" fmla="*/ 263 h 417"/>
                  <a:gd name="T38" fmla="*/ 1684 w 3143"/>
                  <a:gd name="T39" fmla="*/ 310 h 417"/>
                  <a:gd name="T40" fmla="*/ 1775 w 3143"/>
                  <a:gd name="T41" fmla="*/ 367 h 417"/>
                  <a:gd name="T42" fmla="*/ 1732 w 3143"/>
                  <a:gd name="T43" fmla="*/ 401 h 417"/>
                  <a:gd name="T44" fmla="*/ 1668 w 3143"/>
                  <a:gd name="T45" fmla="*/ 421 h 417"/>
                  <a:gd name="T46" fmla="*/ 1574 w 3143"/>
                  <a:gd name="T47" fmla="*/ 420 h 417"/>
                  <a:gd name="T48" fmla="*/ 1551 w 3143"/>
                  <a:gd name="T49" fmla="*/ 367 h 417"/>
                  <a:gd name="T50" fmla="*/ 1481 w 3143"/>
                  <a:gd name="T51" fmla="*/ 293 h 417"/>
                  <a:gd name="T52" fmla="*/ 1368 w 3143"/>
                  <a:gd name="T53" fmla="*/ 190 h 417"/>
                  <a:gd name="T54" fmla="*/ 1250 w 3143"/>
                  <a:gd name="T55" fmla="*/ 95 h 417"/>
                  <a:gd name="T56" fmla="*/ 1158 w 3143"/>
                  <a:gd name="T57" fmla="*/ 59 h 417"/>
                  <a:gd name="T58" fmla="*/ 980 w 3143"/>
                  <a:gd name="T59" fmla="*/ 45 h 417"/>
                  <a:gd name="T60" fmla="*/ 773 w 3143"/>
                  <a:gd name="T61" fmla="*/ 56 h 417"/>
                  <a:gd name="T62" fmla="*/ 622 w 3143"/>
                  <a:gd name="T63" fmla="*/ 320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43"/>
                  <a:gd name="T97" fmla="*/ 0 h 417"/>
                  <a:gd name="T98" fmla="*/ 3143 w 3143"/>
                  <a:gd name="T99" fmla="*/ 417 h 4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43" h="417">
                    <a:moveTo>
                      <a:pt x="0" y="278"/>
                    </a:moveTo>
                    <a:lnTo>
                      <a:pt x="121" y="262"/>
                    </a:lnTo>
                    <a:lnTo>
                      <a:pt x="213" y="240"/>
                    </a:lnTo>
                    <a:lnTo>
                      <a:pt x="276" y="222"/>
                    </a:lnTo>
                    <a:lnTo>
                      <a:pt x="327" y="208"/>
                    </a:lnTo>
                    <a:lnTo>
                      <a:pt x="394" y="191"/>
                    </a:lnTo>
                    <a:lnTo>
                      <a:pt x="451" y="174"/>
                    </a:lnTo>
                    <a:lnTo>
                      <a:pt x="516" y="158"/>
                    </a:lnTo>
                    <a:lnTo>
                      <a:pt x="574" y="145"/>
                    </a:lnTo>
                    <a:lnTo>
                      <a:pt x="640" y="135"/>
                    </a:lnTo>
                    <a:lnTo>
                      <a:pt x="694" y="126"/>
                    </a:lnTo>
                    <a:lnTo>
                      <a:pt x="740" y="118"/>
                    </a:lnTo>
                    <a:lnTo>
                      <a:pt x="808" y="107"/>
                    </a:lnTo>
                    <a:lnTo>
                      <a:pt x="866" y="98"/>
                    </a:lnTo>
                    <a:lnTo>
                      <a:pt x="921" y="89"/>
                    </a:lnTo>
                    <a:lnTo>
                      <a:pt x="978" y="74"/>
                    </a:lnTo>
                    <a:lnTo>
                      <a:pt x="1025" y="50"/>
                    </a:lnTo>
                    <a:lnTo>
                      <a:pt x="1058" y="23"/>
                    </a:lnTo>
                    <a:lnTo>
                      <a:pt x="1126" y="20"/>
                    </a:lnTo>
                    <a:lnTo>
                      <a:pt x="1225" y="18"/>
                    </a:lnTo>
                    <a:lnTo>
                      <a:pt x="1337" y="9"/>
                    </a:lnTo>
                    <a:lnTo>
                      <a:pt x="1424" y="4"/>
                    </a:lnTo>
                    <a:lnTo>
                      <a:pt x="1552" y="2"/>
                    </a:lnTo>
                    <a:lnTo>
                      <a:pt x="1676" y="1"/>
                    </a:lnTo>
                    <a:lnTo>
                      <a:pt x="1795" y="0"/>
                    </a:lnTo>
                    <a:lnTo>
                      <a:pt x="1885" y="0"/>
                    </a:lnTo>
                    <a:lnTo>
                      <a:pt x="1984" y="8"/>
                    </a:lnTo>
                    <a:lnTo>
                      <a:pt x="2084" y="23"/>
                    </a:lnTo>
                    <a:lnTo>
                      <a:pt x="2159" y="42"/>
                    </a:lnTo>
                    <a:lnTo>
                      <a:pt x="2226" y="60"/>
                    </a:lnTo>
                    <a:lnTo>
                      <a:pt x="2299" y="83"/>
                    </a:lnTo>
                    <a:lnTo>
                      <a:pt x="2378" y="107"/>
                    </a:lnTo>
                    <a:lnTo>
                      <a:pt x="2459" y="135"/>
                    </a:lnTo>
                    <a:lnTo>
                      <a:pt x="2545" y="164"/>
                    </a:lnTo>
                    <a:lnTo>
                      <a:pt x="2629" y="193"/>
                    </a:lnTo>
                    <a:lnTo>
                      <a:pt x="2717" y="221"/>
                    </a:lnTo>
                    <a:lnTo>
                      <a:pt x="2783" y="244"/>
                    </a:lnTo>
                    <a:lnTo>
                      <a:pt x="2844" y="260"/>
                    </a:lnTo>
                    <a:lnTo>
                      <a:pt x="2911" y="285"/>
                    </a:lnTo>
                    <a:lnTo>
                      <a:pt x="2981" y="306"/>
                    </a:lnTo>
                    <a:lnTo>
                      <a:pt x="3066" y="334"/>
                    </a:lnTo>
                    <a:lnTo>
                      <a:pt x="3143" y="363"/>
                    </a:lnTo>
                    <a:lnTo>
                      <a:pt x="3111" y="383"/>
                    </a:lnTo>
                    <a:lnTo>
                      <a:pt x="3066" y="396"/>
                    </a:lnTo>
                    <a:lnTo>
                      <a:pt x="3015" y="409"/>
                    </a:lnTo>
                    <a:lnTo>
                      <a:pt x="2953" y="416"/>
                    </a:lnTo>
                    <a:lnTo>
                      <a:pt x="2870" y="417"/>
                    </a:lnTo>
                    <a:lnTo>
                      <a:pt x="2787" y="415"/>
                    </a:lnTo>
                    <a:lnTo>
                      <a:pt x="2766" y="383"/>
                    </a:lnTo>
                    <a:lnTo>
                      <a:pt x="2746" y="363"/>
                    </a:lnTo>
                    <a:lnTo>
                      <a:pt x="2707" y="335"/>
                    </a:lnTo>
                    <a:lnTo>
                      <a:pt x="2622" y="290"/>
                    </a:lnTo>
                    <a:lnTo>
                      <a:pt x="2517" y="235"/>
                    </a:lnTo>
                    <a:lnTo>
                      <a:pt x="2423" y="188"/>
                    </a:lnTo>
                    <a:lnTo>
                      <a:pt x="2309" y="131"/>
                    </a:lnTo>
                    <a:lnTo>
                      <a:pt x="2214" y="94"/>
                    </a:lnTo>
                    <a:lnTo>
                      <a:pt x="2123" y="68"/>
                    </a:lnTo>
                    <a:lnTo>
                      <a:pt x="2050" y="58"/>
                    </a:lnTo>
                    <a:lnTo>
                      <a:pt x="1913" y="45"/>
                    </a:lnTo>
                    <a:lnTo>
                      <a:pt x="1736" y="44"/>
                    </a:lnTo>
                    <a:lnTo>
                      <a:pt x="1528" y="49"/>
                    </a:lnTo>
                    <a:lnTo>
                      <a:pt x="1369" y="55"/>
                    </a:lnTo>
                    <a:lnTo>
                      <a:pt x="1115" y="68"/>
                    </a:lnTo>
                    <a:lnTo>
                      <a:pt x="1101" y="316"/>
                    </a:lnTo>
                    <a:lnTo>
                      <a:pt x="0" y="278"/>
                    </a:lnTo>
                    <a:close/>
                  </a:path>
                </a:pathLst>
              </a:custGeom>
              <a:solidFill>
                <a:srgbClr val="FF0000"/>
              </a:solidFill>
              <a:ln w="4763">
                <a:solidFill>
                  <a:srgbClr val="000000"/>
                </a:solidFill>
                <a:round/>
                <a:headEnd/>
                <a:tailEnd/>
              </a:ln>
            </p:spPr>
            <p:txBody>
              <a:bodyPr/>
              <a:lstStyle/>
              <a:p>
                <a:endParaRPr lang="zh-CN" altLang="en-US"/>
              </a:p>
            </p:txBody>
          </p:sp>
          <p:sp>
            <p:nvSpPr>
              <p:cNvPr id="8206" name="Freeform 17"/>
              <p:cNvSpPr>
                <a:spLocks/>
              </p:cNvSpPr>
              <p:nvPr/>
            </p:nvSpPr>
            <p:spPr bwMode="auto">
              <a:xfrm>
                <a:off x="3020" y="2190"/>
                <a:ext cx="2400" cy="665"/>
              </a:xfrm>
              <a:custGeom>
                <a:avLst/>
                <a:gdLst>
                  <a:gd name="T0" fmla="*/ 2025 w 4251"/>
                  <a:gd name="T1" fmla="*/ 315 h 659"/>
                  <a:gd name="T2" fmla="*/ 2043 w 4251"/>
                  <a:gd name="T3" fmla="*/ 416 h 659"/>
                  <a:gd name="T4" fmla="*/ 2043 w 4251"/>
                  <a:gd name="T5" fmla="*/ 492 h 659"/>
                  <a:gd name="T6" fmla="*/ 2400 w 4251"/>
                  <a:gd name="T7" fmla="*/ 492 h 659"/>
                  <a:gd name="T8" fmla="*/ 2375 w 4251"/>
                  <a:gd name="T9" fmla="*/ 544 h 659"/>
                  <a:gd name="T10" fmla="*/ 2392 w 4251"/>
                  <a:gd name="T11" fmla="*/ 602 h 659"/>
                  <a:gd name="T12" fmla="*/ 2392 w 4251"/>
                  <a:gd name="T13" fmla="*/ 630 h 659"/>
                  <a:gd name="T14" fmla="*/ 2381 w 4251"/>
                  <a:gd name="T15" fmla="*/ 649 h 659"/>
                  <a:gd name="T16" fmla="*/ 2176 w 4251"/>
                  <a:gd name="T17" fmla="*/ 649 h 659"/>
                  <a:gd name="T18" fmla="*/ 2159 w 4251"/>
                  <a:gd name="T19" fmla="*/ 665 h 659"/>
                  <a:gd name="T20" fmla="*/ 2054 w 4251"/>
                  <a:gd name="T21" fmla="*/ 665 h 659"/>
                  <a:gd name="T22" fmla="*/ 2041 w 4251"/>
                  <a:gd name="T23" fmla="*/ 647 h 659"/>
                  <a:gd name="T24" fmla="*/ 142 w 4251"/>
                  <a:gd name="T25" fmla="*/ 647 h 659"/>
                  <a:gd name="T26" fmla="*/ 67 w 4251"/>
                  <a:gd name="T27" fmla="*/ 525 h 659"/>
                  <a:gd name="T28" fmla="*/ 8 w 4251"/>
                  <a:gd name="T29" fmla="*/ 565 h 659"/>
                  <a:gd name="T30" fmla="*/ 0 w 4251"/>
                  <a:gd name="T31" fmla="*/ 243 h 659"/>
                  <a:gd name="T32" fmla="*/ 145 w 4251"/>
                  <a:gd name="T33" fmla="*/ 0 h 659"/>
                  <a:gd name="T34" fmla="*/ 370 w 4251"/>
                  <a:gd name="T35" fmla="*/ 9 h 659"/>
                  <a:gd name="T36" fmla="*/ 1547 w 4251"/>
                  <a:gd name="T37" fmla="*/ 544 h 659"/>
                  <a:gd name="T38" fmla="*/ 1581 w 4251"/>
                  <a:gd name="T39" fmla="*/ 479 h 659"/>
                  <a:gd name="T40" fmla="*/ 1610 w 4251"/>
                  <a:gd name="T41" fmla="*/ 314 h 659"/>
                  <a:gd name="T42" fmla="*/ 1651 w 4251"/>
                  <a:gd name="T43" fmla="*/ 178 h 659"/>
                  <a:gd name="T44" fmla="*/ 1775 w 4251"/>
                  <a:gd name="T45" fmla="*/ 68 h 659"/>
                  <a:gd name="T46" fmla="*/ 1890 w 4251"/>
                  <a:gd name="T47" fmla="*/ 74 h 659"/>
                  <a:gd name="T48" fmla="*/ 1975 w 4251"/>
                  <a:gd name="T49" fmla="*/ 153 h 659"/>
                  <a:gd name="T50" fmla="*/ 2025 w 4251"/>
                  <a:gd name="T51" fmla="*/ 315 h 6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51"/>
                  <a:gd name="T79" fmla="*/ 0 h 659"/>
                  <a:gd name="T80" fmla="*/ 4251 w 4251"/>
                  <a:gd name="T81" fmla="*/ 659 h 6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51" h="659">
                    <a:moveTo>
                      <a:pt x="3587" y="312"/>
                    </a:moveTo>
                    <a:lnTo>
                      <a:pt x="3619" y="412"/>
                    </a:lnTo>
                    <a:lnTo>
                      <a:pt x="3619" y="488"/>
                    </a:lnTo>
                    <a:lnTo>
                      <a:pt x="4251" y="488"/>
                    </a:lnTo>
                    <a:lnTo>
                      <a:pt x="4207" y="539"/>
                    </a:lnTo>
                    <a:lnTo>
                      <a:pt x="4236" y="597"/>
                    </a:lnTo>
                    <a:lnTo>
                      <a:pt x="4236" y="624"/>
                    </a:lnTo>
                    <a:lnTo>
                      <a:pt x="4217" y="643"/>
                    </a:lnTo>
                    <a:lnTo>
                      <a:pt x="3854" y="643"/>
                    </a:lnTo>
                    <a:lnTo>
                      <a:pt x="3825" y="659"/>
                    </a:lnTo>
                    <a:lnTo>
                      <a:pt x="3639" y="659"/>
                    </a:lnTo>
                    <a:lnTo>
                      <a:pt x="3615" y="641"/>
                    </a:lnTo>
                    <a:lnTo>
                      <a:pt x="252" y="641"/>
                    </a:lnTo>
                    <a:lnTo>
                      <a:pt x="119" y="520"/>
                    </a:lnTo>
                    <a:lnTo>
                      <a:pt x="14" y="560"/>
                    </a:lnTo>
                    <a:lnTo>
                      <a:pt x="0" y="241"/>
                    </a:lnTo>
                    <a:lnTo>
                      <a:pt x="256" y="0"/>
                    </a:lnTo>
                    <a:lnTo>
                      <a:pt x="656" y="9"/>
                    </a:lnTo>
                    <a:lnTo>
                      <a:pt x="2741" y="539"/>
                    </a:lnTo>
                    <a:lnTo>
                      <a:pt x="2800" y="475"/>
                    </a:lnTo>
                    <a:lnTo>
                      <a:pt x="2851" y="311"/>
                    </a:lnTo>
                    <a:lnTo>
                      <a:pt x="2925" y="176"/>
                    </a:lnTo>
                    <a:lnTo>
                      <a:pt x="3144" y="67"/>
                    </a:lnTo>
                    <a:lnTo>
                      <a:pt x="3347" y="73"/>
                    </a:lnTo>
                    <a:lnTo>
                      <a:pt x="3499" y="152"/>
                    </a:lnTo>
                    <a:lnTo>
                      <a:pt x="3587" y="312"/>
                    </a:lnTo>
                    <a:close/>
                  </a:path>
                </a:pathLst>
              </a:custGeom>
              <a:solidFill>
                <a:srgbClr val="000000"/>
              </a:solidFill>
              <a:ln w="4763">
                <a:solidFill>
                  <a:srgbClr val="000000"/>
                </a:solidFill>
                <a:round/>
                <a:headEnd/>
                <a:tailEnd/>
              </a:ln>
            </p:spPr>
            <p:txBody>
              <a:bodyPr/>
              <a:lstStyle/>
              <a:p>
                <a:endParaRPr lang="zh-CN" altLang="en-US"/>
              </a:p>
            </p:txBody>
          </p:sp>
          <p:sp>
            <p:nvSpPr>
              <p:cNvPr id="8207" name="Freeform 18"/>
              <p:cNvSpPr>
                <a:spLocks/>
              </p:cNvSpPr>
              <p:nvPr/>
            </p:nvSpPr>
            <p:spPr bwMode="auto">
              <a:xfrm>
                <a:off x="2849" y="2057"/>
                <a:ext cx="2573" cy="701"/>
              </a:xfrm>
              <a:custGeom>
                <a:avLst/>
                <a:gdLst>
                  <a:gd name="T0" fmla="*/ 129 w 4559"/>
                  <a:gd name="T1" fmla="*/ 0 h 695"/>
                  <a:gd name="T2" fmla="*/ 15 w 4559"/>
                  <a:gd name="T3" fmla="*/ 0 h 695"/>
                  <a:gd name="T4" fmla="*/ 0 w 4559"/>
                  <a:gd name="T5" fmla="*/ 109 h 695"/>
                  <a:gd name="T6" fmla="*/ 50 w 4559"/>
                  <a:gd name="T7" fmla="*/ 109 h 695"/>
                  <a:gd name="T8" fmla="*/ 50 w 4559"/>
                  <a:gd name="T9" fmla="*/ 500 h 695"/>
                  <a:gd name="T10" fmla="*/ 150 w 4559"/>
                  <a:gd name="T11" fmla="*/ 677 h 695"/>
                  <a:gd name="T12" fmla="*/ 172 w 4559"/>
                  <a:gd name="T13" fmla="*/ 695 h 695"/>
                  <a:gd name="T14" fmla="*/ 191 w 4559"/>
                  <a:gd name="T15" fmla="*/ 701 h 695"/>
                  <a:gd name="T16" fmla="*/ 187 w 4559"/>
                  <a:gd name="T17" fmla="*/ 611 h 695"/>
                  <a:gd name="T18" fmla="*/ 185 w 4559"/>
                  <a:gd name="T19" fmla="*/ 505 h 695"/>
                  <a:gd name="T20" fmla="*/ 198 w 4559"/>
                  <a:gd name="T21" fmla="*/ 416 h 695"/>
                  <a:gd name="T22" fmla="*/ 216 w 4559"/>
                  <a:gd name="T23" fmla="*/ 349 h 695"/>
                  <a:gd name="T24" fmla="*/ 240 w 4559"/>
                  <a:gd name="T25" fmla="*/ 290 h 695"/>
                  <a:gd name="T26" fmla="*/ 275 w 4559"/>
                  <a:gd name="T27" fmla="*/ 233 h 695"/>
                  <a:gd name="T28" fmla="*/ 315 w 4559"/>
                  <a:gd name="T29" fmla="*/ 190 h 695"/>
                  <a:gd name="T30" fmla="*/ 372 w 4559"/>
                  <a:gd name="T31" fmla="*/ 162 h 695"/>
                  <a:gd name="T32" fmla="*/ 446 w 4559"/>
                  <a:gd name="T33" fmla="*/ 152 h 695"/>
                  <a:gd name="T34" fmla="*/ 498 w 4559"/>
                  <a:gd name="T35" fmla="*/ 177 h 695"/>
                  <a:gd name="T36" fmla="*/ 536 w 4559"/>
                  <a:gd name="T37" fmla="*/ 214 h 695"/>
                  <a:gd name="T38" fmla="*/ 568 w 4559"/>
                  <a:gd name="T39" fmla="*/ 256 h 695"/>
                  <a:gd name="T40" fmla="*/ 606 w 4559"/>
                  <a:gd name="T41" fmla="*/ 323 h 695"/>
                  <a:gd name="T42" fmla="*/ 629 w 4559"/>
                  <a:gd name="T43" fmla="*/ 396 h 695"/>
                  <a:gd name="T44" fmla="*/ 645 w 4559"/>
                  <a:gd name="T45" fmla="*/ 462 h 695"/>
                  <a:gd name="T46" fmla="*/ 650 w 4559"/>
                  <a:gd name="T47" fmla="*/ 524 h 695"/>
                  <a:gd name="T48" fmla="*/ 650 w 4559"/>
                  <a:gd name="T49" fmla="*/ 663 h 695"/>
                  <a:gd name="T50" fmla="*/ 1774 w 4559"/>
                  <a:gd name="T51" fmla="*/ 701 h 695"/>
                  <a:gd name="T52" fmla="*/ 1774 w 4559"/>
                  <a:gd name="T53" fmla="*/ 568 h 695"/>
                  <a:gd name="T54" fmla="*/ 1790 w 4559"/>
                  <a:gd name="T55" fmla="*/ 476 h 695"/>
                  <a:gd name="T56" fmla="*/ 1808 w 4559"/>
                  <a:gd name="T57" fmla="*/ 405 h 695"/>
                  <a:gd name="T58" fmla="*/ 1836 w 4559"/>
                  <a:gd name="T59" fmla="*/ 339 h 695"/>
                  <a:gd name="T60" fmla="*/ 1876 w 4559"/>
                  <a:gd name="T61" fmla="*/ 280 h 695"/>
                  <a:gd name="T62" fmla="*/ 1916 w 4559"/>
                  <a:gd name="T63" fmla="*/ 242 h 695"/>
                  <a:gd name="T64" fmla="*/ 1956 w 4559"/>
                  <a:gd name="T65" fmla="*/ 219 h 695"/>
                  <a:gd name="T66" fmla="*/ 2026 w 4559"/>
                  <a:gd name="T67" fmla="*/ 219 h 695"/>
                  <a:gd name="T68" fmla="*/ 2063 w 4559"/>
                  <a:gd name="T69" fmla="*/ 233 h 695"/>
                  <a:gd name="T70" fmla="*/ 2101 w 4559"/>
                  <a:gd name="T71" fmla="*/ 262 h 695"/>
                  <a:gd name="T72" fmla="*/ 2135 w 4559"/>
                  <a:gd name="T73" fmla="*/ 314 h 695"/>
                  <a:gd name="T74" fmla="*/ 2168 w 4559"/>
                  <a:gd name="T75" fmla="*/ 381 h 695"/>
                  <a:gd name="T76" fmla="*/ 2189 w 4559"/>
                  <a:gd name="T77" fmla="*/ 462 h 695"/>
                  <a:gd name="T78" fmla="*/ 2203 w 4559"/>
                  <a:gd name="T79" fmla="*/ 549 h 695"/>
                  <a:gd name="T80" fmla="*/ 2203 w 4559"/>
                  <a:gd name="T81" fmla="*/ 638 h 695"/>
                  <a:gd name="T82" fmla="*/ 2573 w 4559"/>
                  <a:gd name="T83" fmla="*/ 636 h 695"/>
                  <a:gd name="T84" fmla="*/ 2573 w 4559"/>
                  <a:gd name="T85" fmla="*/ 607 h 695"/>
                  <a:gd name="T86" fmla="*/ 2561 w 4559"/>
                  <a:gd name="T87" fmla="*/ 607 h 695"/>
                  <a:gd name="T88" fmla="*/ 2561 w 4559"/>
                  <a:gd name="T89" fmla="*/ 564 h 695"/>
                  <a:gd name="T90" fmla="*/ 2572 w 4559"/>
                  <a:gd name="T91" fmla="*/ 562 h 695"/>
                  <a:gd name="T92" fmla="*/ 2572 w 4559"/>
                  <a:gd name="T93" fmla="*/ 432 h 695"/>
                  <a:gd name="T94" fmla="*/ 2562 w 4559"/>
                  <a:gd name="T95" fmla="*/ 405 h 695"/>
                  <a:gd name="T96" fmla="*/ 2476 w 4559"/>
                  <a:gd name="T97" fmla="*/ 329 h 695"/>
                  <a:gd name="T98" fmla="*/ 2382 w 4559"/>
                  <a:gd name="T99" fmla="*/ 262 h 695"/>
                  <a:gd name="T100" fmla="*/ 2268 w 4559"/>
                  <a:gd name="T101" fmla="*/ 200 h 695"/>
                  <a:gd name="T102" fmla="*/ 2144 w 4559"/>
                  <a:gd name="T103" fmla="*/ 147 h 695"/>
                  <a:gd name="T104" fmla="*/ 2031 w 4559"/>
                  <a:gd name="T105" fmla="*/ 104 h 695"/>
                  <a:gd name="T106" fmla="*/ 1922 w 4559"/>
                  <a:gd name="T107" fmla="*/ 71 h 695"/>
                  <a:gd name="T108" fmla="*/ 1885 w 4559"/>
                  <a:gd name="T109" fmla="*/ 71 h 695"/>
                  <a:gd name="T110" fmla="*/ 1860 w 4559"/>
                  <a:gd name="T111" fmla="*/ 90 h 695"/>
                  <a:gd name="T112" fmla="*/ 1744 w 4559"/>
                  <a:gd name="T113" fmla="*/ 119 h 695"/>
                  <a:gd name="T114" fmla="*/ 1653 w 4559"/>
                  <a:gd name="T115" fmla="*/ 133 h 695"/>
                  <a:gd name="T116" fmla="*/ 1173 w 4559"/>
                  <a:gd name="T117" fmla="*/ 80 h 695"/>
                  <a:gd name="T118" fmla="*/ 943 w 4559"/>
                  <a:gd name="T119" fmla="*/ 46 h 695"/>
                  <a:gd name="T120" fmla="*/ 726 w 4559"/>
                  <a:gd name="T121" fmla="*/ 17 h 695"/>
                  <a:gd name="T122" fmla="*/ 616 w 4559"/>
                  <a:gd name="T123" fmla="*/ 4 h 695"/>
                  <a:gd name="T124" fmla="*/ 129 w 4559"/>
                  <a:gd name="T125" fmla="*/ 0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59"/>
                  <a:gd name="T190" fmla="*/ 0 h 695"/>
                  <a:gd name="T191" fmla="*/ 4559 w 4559"/>
                  <a:gd name="T192" fmla="*/ 695 h 6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59" h="695">
                    <a:moveTo>
                      <a:pt x="228" y="0"/>
                    </a:moveTo>
                    <a:lnTo>
                      <a:pt x="27" y="0"/>
                    </a:lnTo>
                    <a:lnTo>
                      <a:pt x="0" y="108"/>
                    </a:lnTo>
                    <a:lnTo>
                      <a:pt x="89" y="108"/>
                    </a:lnTo>
                    <a:lnTo>
                      <a:pt x="89" y="496"/>
                    </a:lnTo>
                    <a:lnTo>
                      <a:pt x="265" y="671"/>
                    </a:lnTo>
                    <a:lnTo>
                      <a:pt x="304" y="689"/>
                    </a:lnTo>
                    <a:lnTo>
                      <a:pt x="338" y="695"/>
                    </a:lnTo>
                    <a:lnTo>
                      <a:pt x="332" y="606"/>
                    </a:lnTo>
                    <a:lnTo>
                      <a:pt x="328" y="501"/>
                    </a:lnTo>
                    <a:lnTo>
                      <a:pt x="351" y="412"/>
                    </a:lnTo>
                    <a:lnTo>
                      <a:pt x="383" y="346"/>
                    </a:lnTo>
                    <a:lnTo>
                      <a:pt x="426" y="288"/>
                    </a:lnTo>
                    <a:lnTo>
                      <a:pt x="487" y="231"/>
                    </a:lnTo>
                    <a:lnTo>
                      <a:pt x="559" y="188"/>
                    </a:lnTo>
                    <a:lnTo>
                      <a:pt x="659" y="161"/>
                    </a:lnTo>
                    <a:lnTo>
                      <a:pt x="791" y="151"/>
                    </a:lnTo>
                    <a:lnTo>
                      <a:pt x="883" y="175"/>
                    </a:lnTo>
                    <a:lnTo>
                      <a:pt x="950" y="212"/>
                    </a:lnTo>
                    <a:lnTo>
                      <a:pt x="1006" y="254"/>
                    </a:lnTo>
                    <a:lnTo>
                      <a:pt x="1073" y="320"/>
                    </a:lnTo>
                    <a:lnTo>
                      <a:pt x="1115" y="393"/>
                    </a:lnTo>
                    <a:lnTo>
                      <a:pt x="1143" y="458"/>
                    </a:lnTo>
                    <a:lnTo>
                      <a:pt x="1152" y="520"/>
                    </a:lnTo>
                    <a:lnTo>
                      <a:pt x="1152" y="657"/>
                    </a:lnTo>
                    <a:lnTo>
                      <a:pt x="3144" y="695"/>
                    </a:lnTo>
                    <a:lnTo>
                      <a:pt x="3144" y="563"/>
                    </a:lnTo>
                    <a:lnTo>
                      <a:pt x="3172" y="472"/>
                    </a:lnTo>
                    <a:lnTo>
                      <a:pt x="3204" y="402"/>
                    </a:lnTo>
                    <a:lnTo>
                      <a:pt x="3253" y="336"/>
                    </a:lnTo>
                    <a:lnTo>
                      <a:pt x="3324" y="278"/>
                    </a:lnTo>
                    <a:lnTo>
                      <a:pt x="3395" y="240"/>
                    </a:lnTo>
                    <a:lnTo>
                      <a:pt x="3466" y="217"/>
                    </a:lnTo>
                    <a:lnTo>
                      <a:pt x="3590" y="217"/>
                    </a:lnTo>
                    <a:lnTo>
                      <a:pt x="3656" y="231"/>
                    </a:lnTo>
                    <a:lnTo>
                      <a:pt x="3723" y="260"/>
                    </a:lnTo>
                    <a:lnTo>
                      <a:pt x="3783" y="311"/>
                    </a:lnTo>
                    <a:lnTo>
                      <a:pt x="3841" y="378"/>
                    </a:lnTo>
                    <a:lnTo>
                      <a:pt x="3879" y="458"/>
                    </a:lnTo>
                    <a:lnTo>
                      <a:pt x="3903" y="544"/>
                    </a:lnTo>
                    <a:lnTo>
                      <a:pt x="3903" y="633"/>
                    </a:lnTo>
                    <a:lnTo>
                      <a:pt x="4559" y="631"/>
                    </a:lnTo>
                    <a:lnTo>
                      <a:pt x="4559" y="602"/>
                    </a:lnTo>
                    <a:lnTo>
                      <a:pt x="4538" y="602"/>
                    </a:lnTo>
                    <a:lnTo>
                      <a:pt x="4538" y="559"/>
                    </a:lnTo>
                    <a:lnTo>
                      <a:pt x="4558" y="557"/>
                    </a:lnTo>
                    <a:lnTo>
                      <a:pt x="4558" y="428"/>
                    </a:lnTo>
                    <a:lnTo>
                      <a:pt x="4540" y="402"/>
                    </a:lnTo>
                    <a:lnTo>
                      <a:pt x="4388" y="326"/>
                    </a:lnTo>
                    <a:lnTo>
                      <a:pt x="4220" y="260"/>
                    </a:lnTo>
                    <a:lnTo>
                      <a:pt x="4018" y="198"/>
                    </a:lnTo>
                    <a:lnTo>
                      <a:pt x="3799" y="146"/>
                    </a:lnTo>
                    <a:lnTo>
                      <a:pt x="3598" y="103"/>
                    </a:lnTo>
                    <a:lnTo>
                      <a:pt x="3405" y="70"/>
                    </a:lnTo>
                    <a:lnTo>
                      <a:pt x="3340" y="70"/>
                    </a:lnTo>
                    <a:lnTo>
                      <a:pt x="3296" y="89"/>
                    </a:lnTo>
                    <a:lnTo>
                      <a:pt x="3091" y="118"/>
                    </a:lnTo>
                    <a:lnTo>
                      <a:pt x="2929" y="132"/>
                    </a:lnTo>
                    <a:lnTo>
                      <a:pt x="2079" y="79"/>
                    </a:lnTo>
                    <a:lnTo>
                      <a:pt x="1671" y="46"/>
                    </a:lnTo>
                    <a:lnTo>
                      <a:pt x="1286" y="17"/>
                    </a:lnTo>
                    <a:lnTo>
                      <a:pt x="1092" y="4"/>
                    </a:lnTo>
                    <a:lnTo>
                      <a:pt x="228" y="0"/>
                    </a:lnTo>
                    <a:close/>
                  </a:path>
                </a:pathLst>
              </a:custGeom>
              <a:solidFill>
                <a:srgbClr val="FF0000"/>
              </a:solidFill>
              <a:ln w="4763">
                <a:solidFill>
                  <a:srgbClr val="000000"/>
                </a:solidFill>
                <a:round/>
                <a:headEnd/>
                <a:tailEnd/>
              </a:ln>
            </p:spPr>
            <p:txBody>
              <a:bodyPr/>
              <a:lstStyle/>
              <a:p>
                <a:endParaRPr lang="zh-CN" altLang="en-US"/>
              </a:p>
            </p:txBody>
          </p:sp>
          <p:sp>
            <p:nvSpPr>
              <p:cNvPr id="8208" name="Freeform 19"/>
              <p:cNvSpPr>
                <a:spLocks/>
              </p:cNvSpPr>
              <p:nvPr/>
            </p:nvSpPr>
            <p:spPr bwMode="auto">
              <a:xfrm>
                <a:off x="3884" y="2115"/>
                <a:ext cx="518" cy="631"/>
              </a:xfrm>
              <a:custGeom>
                <a:avLst/>
                <a:gdLst>
                  <a:gd name="T0" fmla="*/ 0 w 920"/>
                  <a:gd name="T1" fmla="*/ 0 h 625"/>
                  <a:gd name="T2" fmla="*/ 0 w 920"/>
                  <a:gd name="T3" fmla="*/ 617 h 625"/>
                  <a:gd name="T4" fmla="*/ 518 w 920"/>
                  <a:gd name="T5" fmla="*/ 631 h 625"/>
                  <a:gd name="T6" fmla="*/ 518 w 920"/>
                  <a:gd name="T7" fmla="*/ 67 h 625"/>
                  <a:gd name="T8" fmla="*/ 449 w 920"/>
                  <a:gd name="T9" fmla="*/ 55 h 625"/>
                  <a:gd name="T10" fmla="*/ 355 w 920"/>
                  <a:gd name="T11" fmla="*/ 43 h 625"/>
                  <a:gd name="T12" fmla="*/ 260 w 920"/>
                  <a:gd name="T13" fmla="*/ 35 h 625"/>
                  <a:gd name="T14" fmla="*/ 198 w 920"/>
                  <a:gd name="T15" fmla="*/ 25 h 625"/>
                  <a:gd name="T16" fmla="*/ 138 w 920"/>
                  <a:gd name="T17" fmla="*/ 18 h 625"/>
                  <a:gd name="T18" fmla="*/ 56 w 920"/>
                  <a:gd name="T19" fmla="*/ 6 h 625"/>
                  <a:gd name="T20" fmla="*/ 0 w 920"/>
                  <a:gd name="T21" fmla="*/ 0 h 6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0"/>
                  <a:gd name="T34" fmla="*/ 0 h 625"/>
                  <a:gd name="T35" fmla="*/ 920 w 920"/>
                  <a:gd name="T36" fmla="*/ 625 h 6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0" h="625">
                    <a:moveTo>
                      <a:pt x="0" y="0"/>
                    </a:moveTo>
                    <a:lnTo>
                      <a:pt x="0" y="611"/>
                    </a:lnTo>
                    <a:lnTo>
                      <a:pt x="920" y="625"/>
                    </a:lnTo>
                    <a:lnTo>
                      <a:pt x="920" y="66"/>
                    </a:lnTo>
                    <a:lnTo>
                      <a:pt x="798" y="54"/>
                    </a:lnTo>
                    <a:lnTo>
                      <a:pt x="630" y="43"/>
                    </a:lnTo>
                    <a:lnTo>
                      <a:pt x="462" y="35"/>
                    </a:lnTo>
                    <a:lnTo>
                      <a:pt x="352" y="25"/>
                    </a:lnTo>
                    <a:lnTo>
                      <a:pt x="245" y="18"/>
                    </a:lnTo>
                    <a:lnTo>
                      <a:pt x="99" y="6"/>
                    </a:lnTo>
                    <a:lnTo>
                      <a:pt x="0" y="0"/>
                    </a:lnTo>
                    <a:close/>
                  </a:path>
                </a:pathLst>
              </a:custGeom>
              <a:solidFill>
                <a:srgbClr val="FF0000"/>
              </a:solidFill>
              <a:ln w="4763">
                <a:solidFill>
                  <a:srgbClr val="000000"/>
                </a:solidFill>
                <a:round/>
                <a:headEnd/>
                <a:tailEnd/>
              </a:ln>
            </p:spPr>
            <p:txBody>
              <a:bodyPr/>
              <a:lstStyle/>
              <a:p>
                <a:endParaRPr lang="zh-CN" altLang="en-US"/>
              </a:p>
            </p:txBody>
          </p:sp>
          <p:sp>
            <p:nvSpPr>
              <p:cNvPr id="8209" name="Oval 20"/>
              <p:cNvSpPr>
                <a:spLocks noChangeArrowheads="1"/>
              </p:cNvSpPr>
              <p:nvPr/>
            </p:nvSpPr>
            <p:spPr bwMode="auto">
              <a:xfrm>
                <a:off x="3464" y="1911"/>
                <a:ext cx="102" cy="103"/>
              </a:xfrm>
              <a:prstGeom prst="ellipse">
                <a:avLst/>
              </a:prstGeom>
              <a:solidFill>
                <a:srgbClr val="800000"/>
              </a:solidFill>
              <a:ln w="4763">
                <a:solidFill>
                  <a:srgbClr val="800000"/>
                </a:solidFill>
                <a:round/>
                <a:headEnd/>
                <a:tailEnd/>
              </a:ln>
            </p:spPr>
            <p:txBody>
              <a:bodyPr/>
              <a:lstStyle/>
              <a:p>
                <a:endParaRPr lang="zh-CN" altLang="en-US" sz="2800">
                  <a:latin typeface="Times New Roman" pitchFamily="18" charset="0"/>
                  <a:ea typeface="楷体_GB2312" pitchFamily="49" charset="-122"/>
                </a:endParaRPr>
              </a:p>
            </p:txBody>
          </p:sp>
          <p:sp>
            <p:nvSpPr>
              <p:cNvPr id="8210" name="Oval 21"/>
              <p:cNvSpPr>
                <a:spLocks noChangeArrowheads="1"/>
              </p:cNvSpPr>
              <p:nvPr/>
            </p:nvSpPr>
            <p:spPr bwMode="auto">
              <a:xfrm>
                <a:off x="3483" y="1945"/>
                <a:ext cx="15" cy="31"/>
              </a:xfrm>
              <a:prstGeom prst="ellipse">
                <a:avLst/>
              </a:prstGeom>
              <a:solidFill>
                <a:srgbClr val="000000"/>
              </a:solidFill>
              <a:ln w="4763">
                <a:solidFill>
                  <a:srgbClr val="000000"/>
                </a:solidFill>
                <a:round/>
                <a:headEnd/>
                <a:tailEnd/>
              </a:ln>
            </p:spPr>
            <p:txBody>
              <a:bodyPr/>
              <a:lstStyle/>
              <a:p>
                <a:endParaRPr lang="zh-CN" altLang="en-US" sz="2800">
                  <a:latin typeface="Times New Roman" pitchFamily="18" charset="0"/>
                  <a:ea typeface="楷体_GB2312" pitchFamily="49" charset="-122"/>
                </a:endParaRPr>
              </a:p>
            </p:txBody>
          </p:sp>
          <p:sp>
            <p:nvSpPr>
              <p:cNvPr id="8211" name="Freeform 22"/>
              <p:cNvSpPr>
                <a:spLocks/>
              </p:cNvSpPr>
              <p:nvPr/>
            </p:nvSpPr>
            <p:spPr bwMode="auto">
              <a:xfrm>
                <a:off x="3787" y="2493"/>
                <a:ext cx="549" cy="138"/>
              </a:xfrm>
              <a:custGeom>
                <a:avLst/>
                <a:gdLst>
                  <a:gd name="T0" fmla="*/ 0 w 973"/>
                  <a:gd name="T1" fmla="*/ 77 h 136"/>
                  <a:gd name="T2" fmla="*/ 0 w 973"/>
                  <a:gd name="T3" fmla="*/ 138 h 136"/>
                  <a:gd name="T4" fmla="*/ 549 w 973"/>
                  <a:gd name="T5" fmla="*/ 0 h 136"/>
                  <a:gd name="T6" fmla="*/ 0 w 973"/>
                  <a:gd name="T7" fmla="*/ 77 h 136"/>
                  <a:gd name="T8" fmla="*/ 0 60000 65536"/>
                  <a:gd name="T9" fmla="*/ 0 60000 65536"/>
                  <a:gd name="T10" fmla="*/ 0 60000 65536"/>
                  <a:gd name="T11" fmla="*/ 0 60000 65536"/>
                  <a:gd name="T12" fmla="*/ 0 w 973"/>
                  <a:gd name="T13" fmla="*/ 0 h 136"/>
                  <a:gd name="T14" fmla="*/ 973 w 973"/>
                  <a:gd name="T15" fmla="*/ 136 h 136"/>
                </a:gdLst>
                <a:ahLst/>
                <a:cxnLst>
                  <a:cxn ang="T8">
                    <a:pos x="T0" y="T1"/>
                  </a:cxn>
                  <a:cxn ang="T9">
                    <a:pos x="T2" y="T3"/>
                  </a:cxn>
                  <a:cxn ang="T10">
                    <a:pos x="T4" y="T5"/>
                  </a:cxn>
                  <a:cxn ang="T11">
                    <a:pos x="T6" y="T7"/>
                  </a:cxn>
                </a:cxnLst>
                <a:rect l="T12" t="T13" r="T14" b="T15"/>
                <a:pathLst>
                  <a:path w="973" h="136">
                    <a:moveTo>
                      <a:pt x="0" y="76"/>
                    </a:moveTo>
                    <a:lnTo>
                      <a:pt x="0" y="136"/>
                    </a:lnTo>
                    <a:lnTo>
                      <a:pt x="973" y="0"/>
                    </a:lnTo>
                    <a:lnTo>
                      <a:pt x="0" y="76"/>
                    </a:lnTo>
                    <a:close/>
                  </a:path>
                </a:pathLst>
              </a:custGeom>
              <a:solidFill>
                <a:srgbClr val="800000"/>
              </a:solidFill>
              <a:ln w="4763">
                <a:solidFill>
                  <a:srgbClr val="800000"/>
                </a:solidFill>
                <a:round/>
                <a:headEnd/>
                <a:tailEnd/>
              </a:ln>
            </p:spPr>
            <p:txBody>
              <a:bodyPr/>
              <a:lstStyle/>
              <a:p>
                <a:endParaRPr lang="zh-CN" altLang="en-US"/>
              </a:p>
            </p:txBody>
          </p:sp>
          <p:sp>
            <p:nvSpPr>
              <p:cNvPr id="8212" name="Freeform 23"/>
              <p:cNvSpPr>
                <a:spLocks/>
              </p:cNvSpPr>
              <p:nvPr/>
            </p:nvSpPr>
            <p:spPr bwMode="auto">
              <a:xfrm>
                <a:off x="3787" y="2200"/>
                <a:ext cx="544" cy="164"/>
              </a:xfrm>
              <a:custGeom>
                <a:avLst/>
                <a:gdLst>
                  <a:gd name="T0" fmla="*/ 0 w 963"/>
                  <a:gd name="T1" fmla="*/ 0 h 161"/>
                  <a:gd name="T2" fmla="*/ 0 w 963"/>
                  <a:gd name="T3" fmla="*/ 64 h 161"/>
                  <a:gd name="T4" fmla="*/ 544 w 963"/>
                  <a:gd name="T5" fmla="*/ 164 h 161"/>
                  <a:gd name="T6" fmla="*/ 0 w 963"/>
                  <a:gd name="T7" fmla="*/ 0 h 161"/>
                  <a:gd name="T8" fmla="*/ 0 60000 65536"/>
                  <a:gd name="T9" fmla="*/ 0 60000 65536"/>
                  <a:gd name="T10" fmla="*/ 0 60000 65536"/>
                  <a:gd name="T11" fmla="*/ 0 60000 65536"/>
                  <a:gd name="T12" fmla="*/ 0 w 963"/>
                  <a:gd name="T13" fmla="*/ 0 h 161"/>
                  <a:gd name="T14" fmla="*/ 963 w 963"/>
                  <a:gd name="T15" fmla="*/ 161 h 161"/>
                </a:gdLst>
                <a:ahLst/>
                <a:cxnLst>
                  <a:cxn ang="T8">
                    <a:pos x="T0" y="T1"/>
                  </a:cxn>
                  <a:cxn ang="T9">
                    <a:pos x="T2" y="T3"/>
                  </a:cxn>
                  <a:cxn ang="T10">
                    <a:pos x="T4" y="T5"/>
                  </a:cxn>
                  <a:cxn ang="T11">
                    <a:pos x="T6" y="T7"/>
                  </a:cxn>
                </a:cxnLst>
                <a:rect l="T12" t="T13" r="T14" b="T15"/>
                <a:pathLst>
                  <a:path w="963" h="161">
                    <a:moveTo>
                      <a:pt x="0" y="0"/>
                    </a:moveTo>
                    <a:lnTo>
                      <a:pt x="0" y="63"/>
                    </a:lnTo>
                    <a:lnTo>
                      <a:pt x="963" y="161"/>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8213" name="Freeform 24"/>
              <p:cNvSpPr>
                <a:spLocks/>
              </p:cNvSpPr>
              <p:nvPr/>
            </p:nvSpPr>
            <p:spPr bwMode="auto">
              <a:xfrm>
                <a:off x="3787" y="2297"/>
                <a:ext cx="544" cy="99"/>
              </a:xfrm>
              <a:custGeom>
                <a:avLst/>
                <a:gdLst>
                  <a:gd name="T0" fmla="*/ 0 w 963"/>
                  <a:gd name="T1" fmla="*/ 0 h 100"/>
                  <a:gd name="T2" fmla="*/ 0 w 963"/>
                  <a:gd name="T3" fmla="*/ 61 h 100"/>
                  <a:gd name="T4" fmla="*/ 544 w 963"/>
                  <a:gd name="T5" fmla="*/ 99 h 100"/>
                  <a:gd name="T6" fmla="*/ 0 w 963"/>
                  <a:gd name="T7" fmla="*/ 0 h 100"/>
                  <a:gd name="T8" fmla="*/ 0 60000 65536"/>
                  <a:gd name="T9" fmla="*/ 0 60000 65536"/>
                  <a:gd name="T10" fmla="*/ 0 60000 65536"/>
                  <a:gd name="T11" fmla="*/ 0 60000 65536"/>
                  <a:gd name="T12" fmla="*/ 0 w 963"/>
                  <a:gd name="T13" fmla="*/ 0 h 100"/>
                  <a:gd name="T14" fmla="*/ 963 w 963"/>
                  <a:gd name="T15" fmla="*/ 100 h 100"/>
                </a:gdLst>
                <a:ahLst/>
                <a:cxnLst>
                  <a:cxn ang="T8">
                    <a:pos x="T0" y="T1"/>
                  </a:cxn>
                  <a:cxn ang="T9">
                    <a:pos x="T2" y="T3"/>
                  </a:cxn>
                  <a:cxn ang="T10">
                    <a:pos x="T4" y="T5"/>
                  </a:cxn>
                  <a:cxn ang="T11">
                    <a:pos x="T6" y="T7"/>
                  </a:cxn>
                </a:cxnLst>
                <a:rect l="T12" t="T13" r="T14" b="T15"/>
                <a:pathLst>
                  <a:path w="963" h="100">
                    <a:moveTo>
                      <a:pt x="0" y="0"/>
                    </a:moveTo>
                    <a:lnTo>
                      <a:pt x="0" y="62"/>
                    </a:lnTo>
                    <a:lnTo>
                      <a:pt x="963" y="100"/>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8214" name="Freeform 25"/>
              <p:cNvSpPr>
                <a:spLocks/>
              </p:cNvSpPr>
              <p:nvPr/>
            </p:nvSpPr>
            <p:spPr bwMode="auto">
              <a:xfrm>
                <a:off x="3787" y="2388"/>
                <a:ext cx="549" cy="63"/>
              </a:xfrm>
              <a:custGeom>
                <a:avLst/>
                <a:gdLst>
                  <a:gd name="T0" fmla="*/ 0 w 973"/>
                  <a:gd name="T1" fmla="*/ 0 h 61"/>
                  <a:gd name="T2" fmla="*/ 0 w 973"/>
                  <a:gd name="T3" fmla="*/ 63 h 61"/>
                  <a:gd name="T4" fmla="*/ 549 w 973"/>
                  <a:gd name="T5" fmla="*/ 38 h 61"/>
                  <a:gd name="T6" fmla="*/ 0 w 973"/>
                  <a:gd name="T7" fmla="*/ 0 h 61"/>
                  <a:gd name="T8" fmla="*/ 0 60000 65536"/>
                  <a:gd name="T9" fmla="*/ 0 60000 65536"/>
                  <a:gd name="T10" fmla="*/ 0 60000 65536"/>
                  <a:gd name="T11" fmla="*/ 0 60000 65536"/>
                  <a:gd name="T12" fmla="*/ 0 w 973"/>
                  <a:gd name="T13" fmla="*/ 0 h 61"/>
                  <a:gd name="T14" fmla="*/ 973 w 973"/>
                  <a:gd name="T15" fmla="*/ 61 h 61"/>
                </a:gdLst>
                <a:ahLst/>
                <a:cxnLst>
                  <a:cxn ang="T8">
                    <a:pos x="T0" y="T1"/>
                  </a:cxn>
                  <a:cxn ang="T9">
                    <a:pos x="T2" y="T3"/>
                  </a:cxn>
                  <a:cxn ang="T10">
                    <a:pos x="T4" y="T5"/>
                  </a:cxn>
                  <a:cxn ang="T11">
                    <a:pos x="T6" y="T7"/>
                  </a:cxn>
                </a:cxnLst>
                <a:rect l="T12" t="T13" r="T14" b="T15"/>
                <a:pathLst>
                  <a:path w="973" h="61">
                    <a:moveTo>
                      <a:pt x="0" y="0"/>
                    </a:moveTo>
                    <a:lnTo>
                      <a:pt x="0" y="61"/>
                    </a:lnTo>
                    <a:lnTo>
                      <a:pt x="973" y="37"/>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8215" name="Freeform 26"/>
              <p:cNvSpPr>
                <a:spLocks/>
              </p:cNvSpPr>
              <p:nvPr/>
            </p:nvSpPr>
            <p:spPr bwMode="auto">
              <a:xfrm>
                <a:off x="3787" y="2459"/>
                <a:ext cx="549" cy="81"/>
              </a:xfrm>
              <a:custGeom>
                <a:avLst/>
                <a:gdLst>
                  <a:gd name="T0" fmla="*/ 0 w 973"/>
                  <a:gd name="T1" fmla="*/ 19 h 81"/>
                  <a:gd name="T2" fmla="*/ 0 w 973"/>
                  <a:gd name="T3" fmla="*/ 81 h 81"/>
                  <a:gd name="T4" fmla="*/ 549 w 973"/>
                  <a:gd name="T5" fmla="*/ 0 h 81"/>
                  <a:gd name="T6" fmla="*/ 0 w 973"/>
                  <a:gd name="T7" fmla="*/ 19 h 81"/>
                  <a:gd name="T8" fmla="*/ 0 60000 65536"/>
                  <a:gd name="T9" fmla="*/ 0 60000 65536"/>
                  <a:gd name="T10" fmla="*/ 0 60000 65536"/>
                  <a:gd name="T11" fmla="*/ 0 60000 65536"/>
                  <a:gd name="T12" fmla="*/ 0 w 973"/>
                  <a:gd name="T13" fmla="*/ 0 h 81"/>
                  <a:gd name="T14" fmla="*/ 973 w 973"/>
                  <a:gd name="T15" fmla="*/ 81 h 81"/>
                </a:gdLst>
                <a:ahLst/>
                <a:cxnLst>
                  <a:cxn ang="T8">
                    <a:pos x="T0" y="T1"/>
                  </a:cxn>
                  <a:cxn ang="T9">
                    <a:pos x="T2" y="T3"/>
                  </a:cxn>
                  <a:cxn ang="T10">
                    <a:pos x="T4" y="T5"/>
                  </a:cxn>
                  <a:cxn ang="T11">
                    <a:pos x="T6" y="T7"/>
                  </a:cxn>
                </a:cxnLst>
                <a:rect l="T12" t="T13" r="T14" b="T15"/>
                <a:pathLst>
                  <a:path w="973" h="81">
                    <a:moveTo>
                      <a:pt x="0" y="19"/>
                    </a:moveTo>
                    <a:lnTo>
                      <a:pt x="0" y="81"/>
                    </a:lnTo>
                    <a:lnTo>
                      <a:pt x="973" y="0"/>
                    </a:lnTo>
                    <a:lnTo>
                      <a:pt x="0" y="19"/>
                    </a:lnTo>
                    <a:close/>
                  </a:path>
                </a:pathLst>
              </a:custGeom>
              <a:solidFill>
                <a:srgbClr val="800000"/>
              </a:solidFill>
              <a:ln w="4763">
                <a:solidFill>
                  <a:srgbClr val="800000"/>
                </a:solidFill>
                <a:round/>
                <a:headEnd/>
                <a:tailEnd/>
              </a:ln>
            </p:spPr>
            <p:txBody>
              <a:bodyPr/>
              <a:lstStyle/>
              <a:p>
                <a:endParaRPr lang="zh-CN" altLang="en-US"/>
              </a:p>
            </p:txBody>
          </p:sp>
          <p:sp>
            <p:nvSpPr>
              <p:cNvPr id="8216" name="Oval 27"/>
              <p:cNvSpPr>
                <a:spLocks noChangeArrowheads="1"/>
              </p:cNvSpPr>
              <p:nvPr/>
            </p:nvSpPr>
            <p:spPr bwMode="auto">
              <a:xfrm>
                <a:off x="4636" y="2235"/>
                <a:ext cx="408" cy="741"/>
              </a:xfrm>
              <a:prstGeom prst="ellipse">
                <a:avLst/>
              </a:prstGeom>
              <a:solidFill>
                <a:srgbClr val="000000"/>
              </a:solidFill>
              <a:ln w="4763">
                <a:solidFill>
                  <a:srgbClr val="000000"/>
                </a:solidFill>
                <a:round/>
                <a:headEnd/>
                <a:tailEnd/>
              </a:ln>
            </p:spPr>
            <p:txBody>
              <a:bodyPr/>
              <a:lstStyle/>
              <a:p>
                <a:endParaRPr lang="zh-CN" altLang="en-US" sz="2800">
                  <a:latin typeface="Times New Roman" pitchFamily="18" charset="0"/>
                  <a:ea typeface="楷体_GB2312" pitchFamily="49" charset="-122"/>
                </a:endParaRPr>
              </a:p>
            </p:txBody>
          </p:sp>
          <p:sp>
            <p:nvSpPr>
              <p:cNvPr id="8217" name="Freeform 28"/>
              <p:cNvSpPr>
                <a:spLocks/>
              </p:cNvSpPr>
              <p:nvPr/>
            </p:nvSpPr>
            <p:spPr bwMode="auto">
              <a:xfrm>
                <a:off x="4807" y="2716"/>
                <a:ext cx="71" cy="157"/>
              </a:xfrm>
              <a:custGeom>
                <a:avLst/>
                <a:gdLst>
                  <a:gd name="T0" fmla="*/ 0 w 126"/>
                  <a:gd name="T1" fmla="*/ 145 h 156"/>
                  <a:gd name="T2" fmla="*/ 28 w 126"/>
                  <a:gd name="T3" fmla="*/ 0 h 156"/>
                  <a:gd name="T4" fmla="*/ 45 w 126"/>
                  <a:gd name="T5" fmla="*/ 0 h 156"/>
                  <a:gd name="T6" fmla="*/ 71 w 126"/>
                  <a:gd name="T7" fmla="*/ 151 h 156"/>
                  <a:gd name="T8" fmla="*/ 37 w 126"/>
                  <a:gd name="T9" fmla="*/ 157 h 156"/>
                  <a:gd name="T10" fmla="*/ 0 w 126"/>
                  <a:gd name="T11" fmla="*/ 145 h 156"/>
                  <a:gd name="T12" fmla="*/ 0 60000 65536"/>
                  <a:gd name="T13" fmla="*/ 0 60000 65536"/>
                  <a:gd name="T14" fmla="*/ 0 60000 65536"/>
                  <a:gd name="T15" fmla="*/ 0 60000 65536"/>
                  <a:gd name="T16" fmla="*/ 0 60000 65536"/>
                  <a:gd name="T17" fmla="*/ 0 60000 65536"/>
                  <a:gd name="T18" fmla="*/ 0 w 126"/>
                  <a:gd name="T19" fmla="*/ 0 h 156"/>
                  <a:gd name="T20" fmla="*/ 126 w 12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6" h="156">
                    <a:moveTo>
                      <a:pt x="0" y="144"/>
                    </a:moveTo>
                    <a:lnTo>
                      <a:pt x="49" y="0"/>
                    </a:lnTo>
                    <a:lnTo>
                      <a:pt x="80" y="0"/>
                    </a:lnTo>
                    <a:lnTo>
                      <a:pt x="126" y="150"/>
                    </a:lnTo>
                    <a:lnTo>
                      <a:pt x="65" y="156"/>
                    </a:lnTo>
                    <a:lnTo>
                      <a:pt x="0" y="144"/>
                    </a:lnTo>
                    <a:close/>
                  </a:path>
                </a:pathLst>
              </a:custGeom>
              <a:solidFill>
                <a:srgbClr val="FF0000"/>
              </a:solidFill>
              <a:ln w="4763">
                <a:solidFill>
                  <a:srgbClr val="000000"/>
                </a:solidFill>
                <a:round/>
                <a:headEnd/>
                <a:tailEnd/>
              </a:ln>
            </p:spPr>
            <p:txBody>
              <a:bodyPr/>
              <a:lstStyle/>
              <a:p>
                <a:endParaRPr lang="zh-CN" altLang="en-US"/>
              </a:p>
            </p:txBody>
          </p:sp>
          <p:sp>
            <p:nvSpPr>
              <p:cNvPr id="8218" name="Freeform 29"/>
              <p:cNvSpPr>
                <a:spLocks/>
              </p:cNvSpPr>
              <p:nvPr/>
            </p:nvSpPr>
            <p:spPr bwMode="auto">
              <a:xfrm>
                <a:off x="4804" y="2336"/>
                <a:ext cx="72" cy="157"/>
              </a:xfrm>
              <a:custGeom>
                <a:avLst/>
                <a:gdLst>
                  <a:gd name="T0" fmla="*/ 0 w 129"/>
                  <a:gd name="T1" fmla="*/ 12 h 156"/>
                  <a:gd name="T2" fmla="*/ 29 w 129"/>
                  <a:gd name="T3" fmla="*/ 157 h 156"/>
                  <a:gd name="T4" fmla="*/ 45 w 129"/>
                  <a:gd name="T5" fmla="*/ 157 h 156"/>
                  <a:gd name="T6" fmla="*/ 72 w 129"/>
                  <a:gd name="T7" fmla="*/ 7 h 156"/>
                  <a:gd name="T8" fmla="*/ 37 w 129"/>
                  <a:gd name="T9" fmla="*/ 0 h 156"/>
                  <a:gd name="T10" fmla="*/ 0 w 129"/>
                  <a:gd name="T11" fmla="*/ 12 h 156"/>
                  <a:gd name="T12" fmla="*/ 0 60000 65536"/>
                  <a:gd name="T13" fmla="*/ 0 60000 65536"/>
                  <a:gd name="T14" fmla="*/ 0 60000 65536"/>
                  <a:gd name="T15" fmla="*/ 0 60000 65536"/>
                  <a:gd name="T16" fmla="*/ 0 60000 65536"/>
                  <a:gd name="T17" fmla="*/ 0 60000 65536"/>
                  <a:gd name="T18" fmla="*/ 0 w 129"/>
                  <a:gd name="T19" fmla="*/ 0 h 156"/>
                  <a:gd name="T20" fmla="*/ 129 w 129"/>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9" h="156">
                    <a:moveTo>
                      <a:pt x="0" y="12"/>
                    </a:moveTo>
                    <a:lnTo>
                      <a:pt x="52" y="156"/>
                    </a:lnTo>
                    <a:lnTo>
                      <a:pt x="81" y="156"/>
                    </a:lnTo>
                    <a:lnTo>
                      <a:pt x="129" y="7"/>
                    </a:lnTo>
                    <a:lnTo>
                      <a:pt x="66" y="0"/>
                    </a:lnTo>
                    <a:lnTo>
                      <a:pt x="0" y="12"/>
                    </a:lnTo>
                    <a:close/>
                  </a:path>
                </a:pathLst>
              </a:custGeom>
              <a:solidFill>
                <a:srgbClr val="FF0000"/>
              </a:solidFill>
              <a:ln w="4763">
                <a:solidFill>
                  <a:srgbClr val="000000"/>
                </a:solidFill>
                <a:round/>
                <a:headEnd/>
                <a:tailEnd/>
              </a:ln>
            </p:spPr>
            <p:txBody>
              <a:bodyPr/>
              <a:lstStyle/>
              <a:p>
                <a:endParaRPr lang="zh-CN" altLang="en-US"/>
              </a:p>
            </p:txBody>
          </p:sp>
          <p:sp>
            <p:nvSpPr>
              <p:cNvPr id="8219" name="Freeform 30"/>
              <p:cNvSpPr>
                <a:spLocks/>
              </p:cNvSpPr>
              <p:nvPr/>
            </p:nvSpPr>
            <p:spPr bwMode="auto">
              <a:xfrm>
                <a:off x="4900" y="2538"/>
                <a:ext cx="88" cy="127"/>
              </a:xfrm>
              <a:custGeom>
                <a:avLst/>
                <a:gdLst>
                  <a:gd name="T0" fmla="*/ 82 w 154"/>
                  <a:gd name="T1" fmla="*/ 0 h 127"/>
                  <a:gd name="T2" fmla="*/ 0 w 154"/>
                  <a:gd name="T3" fmla="*/ 51 h 127"/>
                  <a:gd name="T4" fmla="*/ 0 w 154"/>
                  <a:gd name="T5" fmla="*/ 81 h 127"/>
                  <a:gd name="T6" fmla="*/ 84 w 154"/>
                  <a:gd name="T7" fmla="*/ 127 h 127"/>
                  <a:gd name="T8" fmla="*/ 88 w 154"/>
                  <a:gd name="T9" fmla="*/ 66 h 127"/>
                  <a:gd name="T10" fmla="*/ 82 w 154"/>
                  <a:gd name="T11" fmla="*/ 0 h 127"/>
                  <a:gd name="T12" fmla="*/ 0 60000 65536"/>
                  <a:gd name="T13" fmla="*/ 0 60000 65536"/>
                  <a:gd name="T14" fmla="*/ 0 60000 65536"/>
                  <a:gd name="T15" fmla="*/ 0 60000 65536"/>
                  <a:gd name="T16" fmla="*/ 0 60000 65536"/>
                  <a:gd name="T17" fmla="*/ 0 60000 65536"/>
                  <a:gd name="T18" fmla="*/ 0 w 154"/>
                  <a:gd name="T19" fmla="*/ 0 h 127"/>
                  <a:gd name="T20" fmla="*/ 154 w 154"/>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4" h="127">
                    <a:moveTo>
                      <a:pt x="143" y="0"/>
                    </a:moveTo>
                    <a:lnTo>
                      <a:pt x="0" y="51"/>
                    </a:lnTo>
                    <a:lnTo>
                      <a:pt x="0" y="81"/>
                    </a:lnTo>
                    <a:lnTo>
                      <a:pt x="147" y="127"/>
                    </a:lnTo>
                    <a:lnTo>
                      <a:pt x="154" y="66"/>
                    </a:lnTo>
                    <a:lnTo>
                      <a:pt x="143" y="0"/>
                    </a:lnTo>
                    <a:close/>
                  </a:path>
                </a:pathLst>
              </a:custGeom>
              <a:solidFill>
                <a:srgbClr val="FF0000"/>
              </a:solidFill>
              <a:ln w="4763">
                <a:solidFill>
                  <a:srgbClr val="000000"/>
                </a:solidFill>
                <a:round/>
                <a:headEnd/>
                <a:tailEnd/>
              </a:ln>
            </p:spPr>
            <p:txBody>
              <a:bodyPr/>
              <a:lstStyle/>
              <a:p>
                <a:endParaRPr lang="zh-CN" altLang="en-US"/>
              </a:p>
            </p:txBody>
          </p:sp>
          <p:sp>
            <p:nvSpPr>
              <p:cNvPr id="8220" name="Freeform 31"/>
              <p:cNvSpPr>
                <a:spLocks/>
              </p:cNvSpPr>
              <p:nvPr/>
            </p:nvSpPr>
            <p:spPr bwMode="auto">
              <a:xfrm>
                <a:off x="4692" y="2538"/>
                <a:ext cx="88" cy="127"/>
              </a:xfrm>
              <a:custGeom>
                <a:avLst/>
                <a:gdLst>
                  <a:gd name="T0" fmla="*/ 6 w 154"/>
                  <a:gd name="T1" fmla="*/ 0 h 127"/>
                  <a:gd name="T2" fmla="*/ 88 w 154"/>
                  <a:gd name="T3" fmla="*/ 51 h 127"/>
                  <a:gd name="T4" fmla="*/ 88 w 154"/>
                  <a:gd name="T5" fmla="*/ 81 h 127"/>
                  <a:gd name="T6" fmla="*/ 3 w 154"/>
                  <a:gd name="T7" fmla="*/ 127 h 127"/>
                  <a:gd name="T8" fmla="*/ 0 w 154"/>
                  <a:gd name="T9" fmla="*/ 66 h 127"/>
                  <a:gd name="T10" fmla="*/ 6 w 154"/>
                  <a:gd name="T11" fmla="*/ 0 h 127"/>
                  <a:gd name="T12" fmla="*/ 0 60000 65536"/>
                  <a:gd name="T13" fmla="*/ 0 60000 65536"/>
                  <a:gd name="T14" fmla="*/ 0 60000 65536"/>
                  <a:gd name="T15" fmla="*/ 0 60000 65536"/>
                  <a:gd name="T16" fmla="*/ 0 60000 65536"/>
                  <a:gd name="T17" fmla="*/ 0 60000 65536"/>
                  <a:gd name="T18" fmla="*/ 0 w 154"/>
                  <a:gd name="T19" fmla="*/ 0 h 127"/>
                  <a:gd name="T20" fmla="*/ 154 w 154"/>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4" h="127">
                    <a:moveTo>
                      <a:pt x="11" y="0"/>
                    </a:moveTo>
                    <a:lnTo>
                      <a:pt x="154" y="51"/>
                    </a:lnTo>
                    <a:lnTo>
                      <a:pt x="154" y="81"/>
                    </a:lnTo>
                    <a:lnTo>
                      <a:pt x="5" y="127"/>
                    </a:lnTo>
                    <a:lnTo>
                      <a:pt x="0" y="66"/>
                    </a:lnTo>
                    <a:lnTo>
                      <a:pt x="11" y="0"/>
                    </a:lnTo>
                    <a:close/>
                  </a:path>
                </a:pathLst>
              </a:custGeom>
              <a:solidFill>
                <a:srgbClr val="FF0000"/>
              </a:solidFill>
              <a:ln w="4763">
                <a:solidFill>
                  <a:srgbClr val="000000"/>
                </a:solidFill>
                <a:round/>
                <a:headEnd/>
                <a:tailEnd/>
              </a:ln>
            </p:spPr>
            <p:txBody>
              <a:bodyPr/>
              <a:lstStyle/>
              <a:p>
                <a:endParaRPr lang="zh-CN" altLang="en-US"/>
              </a:p>
            </p:txBody>
          </p:sp>
          <p:sp>
            <p:nvSpPr>
              <p:cNvPr id="8221" name="Oval 32"/>
              <p:cNvSpPr>
                <a:spLocks noChangeArrowheads="1"/>
              </p:cNvSpPr>
              <p:nvPr/>
            </p:nvSpPr>
            <p:spPr bwMode="auto">
              <a:xfrm>
                <a:off x="4692" y="2332"/>
                <a:ext cx="293" cy="537"/>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a typeface="楷体_GB2312" pitchFamily="49" charset="-122"/>
                </a:endParaRPr>
              </a:p>
            </p:txBody>
          </p:sp>
          <p:sp>
            <p:nvSpPr>
              <p:cNvPr id="8222" name="Oval 33"/>
              <p:cNvSpPr>
                <a:spLocks noChangeArrowheads="1"/>
              </p:cNvSpPr>
              <p:nvPr/>
            </p:nvSpPr>
            <p:spPr bwMode="auto">
              <a:xfrm>
                <a:off x="4783" y="2495"/>
                <a:ext cx="110" cy="210"/>
              </a:xfrm>
              <a:prstGeom prst="ellipse">
                <a:avLst/>
              </a:prstGeom>
              <a:solidFill>
                <a:srgbClr val="000000"/>
              </a:solidFill>
              <a:ln w="9525">
                <a:solidFill>
                  <a:srgbClr val="FFFFFF"/>
                </a:solidFill>
                <a:round/>
                <a:headEnd/>
                <a:tailEnd/>
              </a:ln>
            </p:spPr>
            <p:txBody>
              <a:bodyPr/>
              <a:lstStyle/>
              <a:p>
                <a:endParaRPr lang="zh-CN" altLang="en-US" sz="2800">
                  <a:latin typeface="Times New Roman" pitchFamily="18" charset="0"/>
                  <a:ea typeface="楷体_GB2312" pitchFamily="49" charset="-122"/>
                </a:endParaRPr>
              </a:p>
            </p:txBody>
          </p:sp>
          <p:sp>
            <p:nvSpPr>
              <p:cNvPr id="8223" name="Oval 34"/>
              <p:cNvSpPr>
                <a:spLocks noChangeArrowheads="1"/>
              </p:cNvSpPr>
              <p:nvPr/>
            </p:nvSpPr>
            <p:spPr bwMode="auto">
              <a:xfrm>
                <a:off x="4805" y="2537"/>
                <a:ext cx="64" cy="126"/>
              </a:xfrm>
              <a:prstGeom prst="ellipse">
                <a:avLst/>
              </a:prstGeom>
              <a:solidFill>
                <a:srgbClr val="000000"/>
              </a:solidFill>
              <a:ln w="9525">
                <a:solidFill>
                  <a:srgbClr val="FFFFFF"/>
                </a:solidFill>
                <a:round/>
                <a:headEnd/>
                <a:tailEnd/>
              </a:ln>
            </p:spPr>
            <p:txBody>
              <a:bodyPr/>
              <a:lstStyle/>
              <a:p>
                <a:endParaRPr lang="zh-CN" altLang="en-US" sz="2800">
                  <a:latin typeface="Times New Roman" pitchFamily="18" charset="0"/>
                  <a:ea typeface="楷体_GB2312" pitchFamily="49" charset="-122"/>
                </a:endParaRPr>
              </a:p>
            </p:txBody>
          </p:sp>
          <p:sp>
            <p:nvSpPr>
              <p:cNvPr id="8224" name="Oval 35"/>
              <p:cNvSpPr>
                <a:spLocks noChangeArrowheads="1"/>
              </p:cNvSpPr>
              <p:nvPr/>
            </p:nvSpPr>
            <p:spPr bwMode="auto">
              <a:xfrm>
                <a:off x="3059" y="2235"/>
                <a:ext cx="408" cy="741"/>
              </a:xfrm>
              <a:prstGeom prst="ellipse">
                <a:avLst/>
              </a:prstGeom>
              <a:solidFill>
                <a:srgbClr val="000000"/>
              </a:solidFill>
              <a:ln w="4763">
                <a:solidFill>
                  <a:srgbClr val="000000"/>
                </a:solidFill>
                <a:round/>
                <a:headEnd/>
                <a:tailEnd/>
              </a:ln>
            </p:spPr>
            <p:txBody>
              <a:bodyPr/>
              <a:lstStyle/>
              <a:p>
                <a:endParaRPr lang="zh-CN" altLang="en-US" sz="2800">
                  <a:latin typeface="Times New Roman" pitchFamily="18" charset="0"/>
                  <a:ea typeface="楷体_GB2312" pitchFamily="49" charset="-122"/>
                </a:endParaRPr>
              </a:p>
            </p:txBody>
          </p:sp>
          <p:sp>
            <p:nvSpPr>
              <p:cNvPr id="8225" name="Freeform 36"/>
              <p:cNvSpPr>
                <a:spLocks/>
              </p:cNvSpPr>
              <p:nvPr/>
            </p:nvSpPr>
            <p:spPr bwMode="auto">
              <a:xfrm>
                <a:off x="3230" y="2716"/>
                <a:ext cx="71" cy="157"/>
              </a:xfrm>
              <a:custGeom>
                <a:avLst/>
                <a:gdLst>
                  <a:gd name="T0" fmla="*/ 0 w 126"/>
                  <a:gd name="T1" fmla="*/ 145 h 156"/>
                  <a:gd name="T2" fmla="*/ 27 w 126"/>
                  <a:gd name="T3" fmla="*/ 0 h 156"/>
                  <a:gd name="T4" fmla="*/ 45 w 126"/>
                  <a:gd name="T5" fmla="*/ 0 h 156"/>
                  <a:gd name="T6" fmla="*/ 71 w 126"/>
                  <a:gd name="T7" fmla="*/ 151 h 156"/>
                  <a:gd name="T8" fmla="*/ 37 w 126"/>
                  <a:gd name="T9" fmla="*/ 157 h 156"/>
                  <a:gd name="T10" fmla="*/ 0 w 126"/>
                  <a:gd name="T11" fmla="*/ 145 h 156"/>
                  <a:gd name="T12" fmla="*/ 0 60000 65536"/>
                  <a:gd name="T13" fmla="*/ 0 60000 65536"/>
                  <a:gd name="T14" fmla="*/ 0 60000 65536"/>
                  <a:gd name="T15" fmla="*/ 0 60000 65536"/>
                  <a:gd name="T16" fmla="*/ 0 60000 65536"/>
                  <a:gd name="T17" fmla="*/ 0 60000 65536"/>
                  <a:gd name="T18" fmla="*/ 0 w 126"/>
                  <a:gd name="T19" fmla="*/ 0 h 156"/>
                  <a:gd name="T20" fmla="*/ 126 w 12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6" h="156">
                    <a:moveTo>
                      <a:pt x="0" y="144"/>
                    </a:moveTo>
                    <a:lnTo>
                      <a:pt x="48" y="0"/>
                    </a:lnTo>
                    <a:lnTo>
                      <a:pt x="79" y="0"/>
                    </a:lnTo>
                    <a:lnTo>
                      <a:pt x="126" y="150"/>
                    </a:lnTo>
                    <a:lnTo>
                      <a:pt x="65" y="156"/>
                    </a:lnTo>
                    <a:lnTo>
                      <a:pt x="0" y="144"/>
                    </a:lnTo>
                    <a:close/>
                  </a:path>
                </a:pathLst>
              </a:custGeom>
              <a:solidFill>
                <a:srgbClr val="FF0000"/>
              </a:solidFill>
              <a:ln w="4763">
                <a:solidFill>
                  <a:srgbClr val="000000"/>
                </a:solidFill>
                <a:round/>
                <a:headEnd/>
                <a:tailEnd/>
              </a:ln>
            </p:spPr>
            <p:txBody>
              <a:bodyPr/>
              <a:lstStyle/>
              <a:p>
                <a:endParaRPr lang="zh-CN" altLang="en-US"/>
              </a:p>
            </p:txBody>
          </p:sp>
          <p:sp>
            <p:nvSpPr>
              <p:cNvPr id="8226" name="Freeform 37"/>
              <p:cNvSpPr>
                <a:spLocks/>
              </p:cNvSpPr>
              <p:nvPr/>
            </p:nvSpPr>
            <p:spPr bwMode="auto">
              <a:xfrm>
                <a:off x="3227" y="2336"/>
                <a:ext cx="72" cy="157"/>
              </a:xfrm>
              <a:custGeom>
                <a:avLst/>
                <a:gdLst>
                  <a:gd name="T0" fmla="*/ 0 w 129"/>
                  <a:gd name="T1" fmla="*/ 12 h 156"/>
                  <a:gd name="T2" fmla="*/ 28 w 129"/>
                  <a:gd name="T3" fmla="*/ 157 h 156"/>
                  <a:gd name="T4" fmla="*/ 46 w 129"/>
                  <a:gd name="T5" fmla="*/ 157 h 156"/>
                  <a:gd name="T6" fmla="*/ 72 w 129"/>
                  <a:gd name="T7" fmla="*/ 7 h 156"/>
                  <a:gd name="T8" fmla="*/ 37 w 129"/>
                  <a:gd name="T9" fmla="*/ 0 h 156"/>
                  <a:gd name="T10" fmla="*/ 0 w 129"/>
                  <a:gd name="T11" fmla="*/ 12 h 156"/>
                  <a:gd name="T12" fmla="*/ 0 60000 65536"/>
                  <a:gd name="T13" fmla="*/ 0 60000 65536"/>
                  <a:gd name="T14" fmla="*/ 0 60000 65536"/>
                  <a:gd name="T15" fmla="*/ 0 60000 65536"/>
                  <a:gd name="T16" fmla="*/ 0 60000 65536"/>
                  <a:gd name="T17" fmla="*/ 0 60000 65536"/>
                  <a:gd name="T18" fmla="*/ 0 w 129"/>
                  <a:gd name="T19" fmla="*/ 0 h 156"/>
                  <a:gd name="T20" fmla="*/ 129 w 129"/>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9" h="156">
                    <a:moveTo>
                      <a:pt x="0" y="12"/>
                    </a:moveTo>
                    <a:lnTo>
                      <a:pt x="51" y="156"/>
                    </a:lnTo>
                    <a:lnTo>
                      <a:pt x="82" y="156"/>
                    </a:lnTo>
                    <a:lnTo>
                      <a:pt x="129" y="7"/>
                    </a:lnTo>
                    <a:lnTo>
                      <a:pt x="67" y="0"/>
                    </a:lnTo>
                    <a:lnTo>
                      <a:pt x="0" y="12"/>
                    </a:lnTo>
                    <a:close/>
                  </a:path>
                </a:pathLst>
              </a:custGeom>
              <a:solidFill>
                <a:srgbClr val="FF0000"/>
              </a:solidFill>
              <a:ln w="4763">
                <a:solidFill>
                  <a:srgbClr val="000000"/>
                </a:solidFill>
                <a:round/>
                <a:headEnd/>
                <a:tailEnd/>
              </a:ln>
            </p:spPr>
            <p:txBody>
              <a:bodyPr/>
              <a:lstStyle/>
              <a:p>
                <a:endParaRPr lang="zh-CN" altLang="en-US"/>
              </a:p>
            </p:txBody>
          </p:sp>
          <p:sp>
            <p:nvSpPr>
              <p:cNvPr id="8227" name="Freeform 38"/>
              <p:cNvSpPr>
                <a:spLocks/>
              </p:cNvSpPr>
              <p:nvPr/>
            </p:nvSpPr>
            <p:spPr bwMode="auto">
              <a:xfrm>
                <a:off x="3323" y="2538"/>
                <a:ext cx="88" cy="127"/>
              </a:xfrm>
              <a:custGeom>
                <a:avLst/>
                <a:gdLst>
                  <a:gd name="T0" fmla="*/ 82 w 155"/>
                  <a:gd name="T1" fmla="*/ 0 h 127"/>
                  <a:gd name="T2" fmla="*/ 0 w 155"/>
                  <a:gd name="T3" fmla="*/ 51 h 127"/>
                  <a:gd name="T4" fmla="*/ 0 w 155"/>
                  <a:gd name="T5" fmla="*/ 81 h 127"/>
                  <a:gd name="T6" fmla="*/ 84 w 155"/>
                  <a:gd name="T7" fmla="*/ 127 h 127"/>
                  <a:gd name="T8" fmla="*/ 88 w 155"/>
                  <a:gd name="T9" fmla="*/ 66 h 127"/>
                  <a:gd name="T10" fmla="*/ 82 w 155"/>
                  <a:gd name="T11" fmla="*/ 0 h 127"/>
                  <a:gd name="T12" fmla="*/ 0 60000 65536"/>
                  <a:gd name="T13" fmla="*/ 0 60000 65536"/>
                  <a:gd name="T14" fmla="*/ 0 60000 65536"/>
                  <a:gd name="T15" fmla="*/ 0 60000 65536"/>
                  <a:gd name="T16" fmla="*/ 0 60000 65536"/>
                  <a:gd name="T17" fmla="*/ 0 60000 65536"/>
                  <a:gd name="T18" fmla="*/ 0 w 155"/>
                  <a:gd name="T19" fmla="*/ 0 h 127"/>
                  <a:gd name="T20" fmla="*/ 155 w 155"/>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5" h="127">
                    <a:moveTo>
                      <a:pt x="144" y="0"/>
                    </a:moveTo>
                    <a:lnTo>
                      <a:pt x="0" y="51"/>
                    </a:lnTo>
                    <a:lnTo>
                      <a:pt x="0" y="81"/>
                    </a:lnTo>
                    <a:lnTo>
                      <a:pt x="148" y="127"/>
                    </a:lnTo>
                    <a:lnTo>
                      <a:pt x="155" y="66"/>
                    </a:lnTo>
                    <a:lnTo>
                      <a:pt x="144" y="0"/>
                    </a:lnTo>
                    <a:close/>
                  </a:path>
                </a:pathLst>
              </a:custGeom>
              <a:solidFill>
                <a:srgbClr val="FF0000"/>
              </a:solidFill>
              <a:ln w="4763">
                <a:solidFill>
                  <a:srgbClr val="000000"/>
                </a:solidFill>
                <a:round/>
                <a:headEnd/>
                <a:tailEnd/>
              </a:ln>
            </p:spPr>
            <p:txBody>
              <a:bodyPr/>
              <a:lstStyle/>
              <a:p>
                <a:endParaRPr lang="zh-CN" altLang="en-US"/>
              </a:p>
            </p:txBody>
          </p:sp>
          <p:sp>
            <p:nvSpPr>
              <p:cNvPr id="8228" name="Freeform 39"/>
              <p:cNvSpPr>
                <a:spLocks/>
              </p:cNvSpPr>
              <p:nvPr/>
            </p:nvSpPr>
            <p:spPr bwMode="auto">
              <a:xfrm>
                <a:off x="3115" y="2538"/>
                <a:ext cx="88" cy="127"/>
              </a:xfrm>
              <a:custGeom>
                <a:avLst/>
                <a:gdLst>
                  <a:gd name="T0" fmla="*/ 6 w 155"/>
                  <a:gd name="T1" fmla="*/ 0 h 127"/>
                  <a:gd name="T2" fmla="*/ 88 w 155"/>
                  <a:gd name="T3" fmla="*/ 51 h 127"/>
                  <a:gd name="T4" fmla="*/ 88 w 155"/>
                  <a:gd name="T5" fmla="*/ 81 h 127"/>
                  <a:gd name="T6" fmla="*/ 3 w 155"/>
                  <a:gd name="T7" fmla="*/ 127 h 127"/>
                  <a:gd name="T8" fmla="*/ 0 w 155"/>
                  <a:gd name="T9" fmla="*/ 66 h 127"/>
                  <a:gd name="T10" fmla="*/ 6 w 155"/>
                  <a:gd name="T11" fmla="*/ 0 h 127"/>
                  <a:gd name="T12" fmla="*/ 0 60000 65536"/>
                  <a:gd name="T13" fmla="*/ 0 60000 65536"/>
                  <a:gd name="T14" fmla="*/ 0 60000 65536"/>
                  <a:gd name="T15" fmla="*/ 0 60000 65536"/>
                  <a:gd name="T16" fmla="*/ 0 60000 65536"/>
                  <a:gd name="T17" fmla="*/ 0 60000 65536"/>
                  <a:gd name="T18" fmla="*/ 0 w 155"/>
                  <a:gd name="T19" fmla="*/ 0 h 127"/>
                  <a:gd name="T20" fmla="*/ 155 w 155"/>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5" h="127">
                    <a:moveTo>
                      <a:pt x="11" y="0"/>
                    </a:moveTo>
                    <a:lnTo>
                      <a:pt x="155" y="51"/>
                    </a:lnTo>
                    <a:lnTo>
                      <a:pt x="155" y="81"/>
                    </a:lnTo>
                    <a:lnTo>
                      <a:pt x="6" y="127"/>
                    </a:lnTo>
                    <a:lnTo>
                      <a:pt x="0" y="66"/>
                    </a:lnTo>
                    <a:lnTo>
                      <a:pt x="11" y="0"/>
                    </a:lnTo>
                    <a:close/>
                  </a:path>
                </a:pathLst>
              </a:custGeom>
              <a:solidFill>
                <a:srgbClr val="FF0000"/>
              </a:solidFill>
              <a:ln w="4763">
                <a:solidFill>
                  <a:srgbClr val="000000"/>
                </a:solidFill>
                <a:round/>
                <a:headEnd/>
                <a:tailEnd/>
              </a:ln>
            </p:spPr>
            <p:txBody>
              <a:bodyPr/>
              <a:lstStyle/>
              <a:p>
                <a:endParaRPr lang="zh-CN" altLang="en-US"/>
              </a:p>
            </p:txBody>
          </p:sp>
          <p:sp>
            <p:nvSpPr>
              <p:cNvPr id="8229" name="Oval 40"/>
              <p:cNvSpPr>
                <a:spLocks noChangeArrowheads="1"/>
              </p:cNvSpPr>
              <p:nvPr/>
            </p:nvSpPr>
            <p:spPr bwMode="auto">
              <a:xfrm>
                <a:off x="3115" y="2332"/>
                <a:ext cx="293" cy="537"/>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a typeface="楷体_GB2312" pitchFamily="49" charset="-122"/>
                </a:endParaRPr>
              </a:p>
            </p:txBody>
          </p:sp>
          <p:sp>
            <p:nvSpPr>
              <p:cNvPr id="8230" name="Oval 41"/>
              <p:cNvSpPr>
                <a:spLocks noChangeArrowheads="1"/>
              </p:cNvSpPr>
              <p:nvPr/>
            </p:nvSpPr>
            <p:spPr bwMode="auto">
              <a:xfrm>
                <a:off x="3206" y="2495"/>
                <a:ext cx="112" cy="210"/>
              </a:xfrm>
              <a:prstGeom prst="ellipse">
                <a:avLst/>
              </a:prstGeom>
              <a:solidFill>
                <a:srgbClr val="000000"/>
              </a:solidFill>
              <a:ln w="9525">
                <a:solidFill>
                  <a:srgbClr val="FFFFFF"/>
                </a:solidFill>
                <a:round/>
                <a:headEnd/>
                <a:tailEnd/>
              </a:ln>
            </p:spPr>
            <p:txBody>
              <a:bodyPr/>
              <a:lstStyle/>
              <a:p>
                <a:endParaRPr lang="zh-CN" altLang="en-US" sz="2800">
                  <a:latin typeface="Times New Roman" pitchFamily="18" charset="0"/>
                  <a:ea typeface="楷体_GB2312" pitchFamily="49" charset="-122"/>
                </a:endParaRPr>
              </a:p>
            </p:txBody>
          </p:sp>
          <p:sp>
            <p:nvSpPr>
              <p:cNvPr id="8231" name="Oval 42"/>
              <p:cNvSpPr>
                <a:spLocks noChangeArrowheads="1"/>
              </p:cNvSpPr>
              <p:nvPr/>
            </p:nvSpPr>
            <p:spPr bwMode="auto">
              <a:xfrm>
                <a:off x="3230" y="2537"/>
                <a:ext cx="63" cy="126"/>
              </a:xfrm>
              <a:prstGeom prst="ellipse">
                <a:avLst/>
              </a:prstGeom>
              <a:solidFill>
                <a:srgbClr val="000000"/>
              </a:solidFill>
              <a:ln w="9525">
                <a:solidFill>
                  <a:srgbClr val="FFFFFF"/>
                </a:solidFill>
                <a:round/>
                <a:headEnd/>
                <a:tailEnd/>
              </a:ln>
            </p:spPr>
            <p:txBody>
              <a:bodyPr/>
              <a:lstStyle/>
              <a:p>
                <a:endParaRPr lang="zh-CN" altLang="en-US" sz="2800">
                  <a:latin typeface="Times New Roman" pitchFamily="18" charset="0"/>
                  <a:ea typeface="楷体_GB2312" pitchFamily="49" charset="-122"/>
                </a:endParaRPr>
              </a:p>
            </p:txBody>
          </p:sp>
          <p:sp>
            <p:nvSpPr>
              <p:cNvPr id="8232" name="Line 43"/>
              <p:cNvSpPr>
                <a:spLocks noChangeShapeType="1"/>
              </p:cNvSpPr>
              <p:nvPr/>
            </p:nvSpPr>
            <p:spPr bwMode="auto">
              <a:xfrm>
                <a:off x="2784" y="2976"/>
                <a:ext cx="2688"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60" name="AutoShape 44"/>
            <p:cNvSpPr>
              <a:spLocks noChangeArrowheads="1"/>
            </p:cNvSpPr>
            <p:nvPr/>
          </p:nvSpPr>
          <p:spPr bwMode="auto">
            <a:xfrm>
              <a:off x="3879850" y="2951394"/>
              <a:ext cx="1905000" cy="914339"/>
            </a:xfrm>
            <a:prstGeom prst="wedgeRoundRectCallout">
              <a:avLst>
                <a:gd name="adj1" fmla="val 63917"/>
                <a:gd name="adj2" fmla="val 115625"/>
                <a:gd name="adj3" fmla="val 16667"/>
              </a:avLst>
            </a:prstGeom>
            <a:noFill/>
            <a:ln w="12700">
              <a:solidFill>
                <a:schemeClr val="accent4"/>
              </a:solidFill>
              <a:miter lim="800000"/>
              <a:headEnd type="none" w="sm" len="sm"/>
              <a:tailEnd type="none" w="sm" len="sm"/>
            </a:ln>
            <a:effectLst/>
          </p:spPr>
          <p:txBody>
            <a:bodyPr wrap="none" anchor="ctr"/>
            <a:lstStyle/>
            <a:p>
              <a:pPr algn="ctr" eaLnBrk="0" hangingPunct="0">
                <a:defRPr/>
              </a:pPr>
              <a:r>
                <a:rPr lang="zh-CN" altLang="en-US" b="1">
                  <a:solidFill>
                    <a:srgbClr val="000000"/>
                  </a:solidFill>
                  <a:latin typeface="Times New Roman" pitchFamily="18" charset="0"/>
                  <a:ea typeface="楷体_GB2312" pitchFamily="49" charset="-122"/>
                </a:rPr>
                <a:t>无废气排放</a:t>
              </a:r>
            </a:p>
            <a:p>
              <a:pPr algn="ctr" eaLnBrk="0" hangingPunct="0">
                <a:defRPr/>
              </a:pPr>
              <a:r>
                <a:rPr lang="en-US" altLang="zh-CN" b="1">
                  <a:solidFill>
                    <a:srgbClr val="000000"/>
                  </a:solidFill>
                  <a:latin typeface="Times New Roman" pitchFamily="18" charset="0"/>
                  <a:ea typeface="楷体_GB2312" pitchFamily="49" charset="-122"/>
                </a:rPr>
                <a:t>( </a:t>
              </a:r>
              <a:r>
                <a:rPr lang="zh-CN" altLang="en-US" b="1">
                  <a:solidFill>
                    <a:srgbClr val="000000"/>
                  </a:solidFill>
                  <a:latin typeface="Times New Roman" pitchFamily="18" charset="0"/>
                  <a:ea typeface="楷体_GB2312" pitchFamily="49" charset="-122"/>
                </a:rPr>
                <a:t>零排放</a:t>
              </a:r>
              <a:r>
                <a:rPr lang="en-US" altLang="zh-CN" b="1">
                  <a:solidFill>
                    <a:srgbClr val="000000"/>
                  </a:solidFill>
                  <a:latin typeface="Times New Roman" pitchFamily="18" charset="0"/>
                  <a:ea typeface="楷体_GB2312" pitchFamily="49" charset="-122"/>
                </a:rPr>
                <a:t>)</a:t>
              </a:r>
              <a:endParaRPr lang="en-US" altLang="zh-CN">
                <a:solidFill>
                  <a:srgbClr val="000000"/>
                </a:solidFill>
                <a:latin typeface="Times New Roman" pitchFamily="18" charset="0"/>
                <a:ea typeface="楷体_GB2312" pitchFamily="49" charset="-122"/>
              </a:endParaRPr>
            </a:p>
          </p:txBody>
        </p:sp>
        <p:sp>
          <p:nvSpPr>
            <p:cNvPr id="8201" name="AutoShape 45"/>
            <p:cNvSpPr>
              <a:spLocks noChangeArrowheads="1"/>
            </p:cNvSpPr>
            <p:nvPr/>
          </p:nvSpPr>
          <p:spPr bwMode="auto">
            <a:xfrm>
              <a:off x="6197600" y="2951163"/>
              <a:ext cx="1676400" cy="838200"/>
            </a:xfrm>
            <a:prstGeom prst="wedgeRoundRectCallout">
              <a:avLst>
                <a:gd name="adj1" fmla="val -24329"/>
                <a:gd name="adj2" fmla="val 148833"/>
                <a:gd name="adj3" fmla="val 16667"/>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zh-CN" altLang="en-US" b="1">
                  <a:solidFill>
                    <a:srgbClr val="000000"/>
                  </a:solidFill>
                  <a:latin typeface="Times New Roman" pitchFamily="18" charset="0"/>
                  <a:ea typeface="楷体_GB2312" pitchFamily="49" charset="-122"/>
                </a:rPr>
                <a:t>高效率</a:t>
              </a:r>
            </a:p>
          </p:txBody>
        </p:sp>
      </p:grpSp>
      <p:sp>
        <p:nvSpPr>
          <p:cNvPr id="86062" name="Text Box 46"/>
          <p:cNvSpPr txBox="1">
            <a:spLocks noChangeArrowheads="1"/>
          </p:cNvSpPr>
          <p:nvPr/>
        </p:nvSpPr>
        <p:spPr bwMode="auto">
          <a:xfrm>
            <a:off x="539750" y="1252538"/>
            <a:ext cx="793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2"/>
                </a:solidFill>
                <a:latin typeface="Times New Roman" pitchFamily="18" charset="0"/>
                <a:ea typeface="楷体_GB2312" pitchFamily="49" charset="-122"/>
              </a:rPr>
              <a:t>优点：易传输性，高效性，无污染。</a:t>
            </a:r>
          </a:p>
        </p:txBody>
      </p:sp>
      <p:sp>
        <p:nvSpPr>
          <p:cNvPr id="86063" name="Rectangle 47"/>
          <p:cNvSpPr>
            <a:spLocks noChangeArrowheads="1"/>
          </p:cNvSpPr>
          <p:nvPr/>
        </p:nvSpPr>
        <p:spPr bwMode="auto">
          <a:xfrm>
            <a:off x="541338" y="630238"/>
            <a:ext cx="764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solidFill>
                  <a:srgbClr val="000000"/>
                </a:solidFill>
                <a:latin typeface="Times New Roman" pitchFamily="18" charset="0"/>
                <a:ea typeface="楷体_GB2312" pitchFamily="49" charset="-122"/>
              </a:rPr>
              <a:t>如：电动汽车（</a:t>
            </a:r>
            <a:r>
              <a:rPr lang="en-US" altLang="zh-CN" b="1">
                <a:solidFill>
                  <a:srgbClr val="000000"/>
                </a:solidFill>
                <a:latin typeface="Times New Roman" pitchFamily="18" charset="0"/>
                <a:ea typeface="楷体_GB2312" pitchFamily="49" charset="-122"/>
              </a:rPr>
              <a:t>Electric Vehicle</a:t>
            </a:r>
            <a:r>
              <a:rPr lang="zh-CN" altLang="en-US" b="1">
                <a:solidFill>
                  <a:srgbClr val="000000"/>
                </a:solidFill>
                <a:latin typeface="Times New Roman" pitchFamily="18" charset="0"/>
                <a:ea typeface="楷体_GB2312" pitchFamily="49" charset="-122"/>
              </a:rPr>
              <a:t>）</a:t>
            </a:r>
            <a:r>
              <a:rPr lang="en-US" altLang="zh-CN" b="1">
                <a:solidFill>
                  <a:srgbClr val="00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机电一体化产品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2" grpId="0"/>
      <p:bldP spid="860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a:grpSpLocks/>
          </p:cNvGrpSpPr>
          <p:nvPr/>
        </p:nvGrpSpPr>
        <p:grpSpPr bwMode="auto">
          <a:xfrm>
            <a:off x="228600" y="539750"/>
            <a:ext cx="8135938" cy="5356225"/>
            <a:chOff x="228600" y="385767"/>
            <a:chExt cx="8135939" cy="5356221"/>
          </a:xfrm>
        </p:grpSpPr>
        <p:grpSp>
          <p:nvGrpSpPr>
            <p:cNvPr id="9223" name="Group 51"/>
            <p:cNvGrpSpPr>
              <a:grpSpLocks/>
            </p:cNvGrpSpPr>
            <p:nvPr/>
          </p:nvGrpSpPr>
          <p:grpSpPr bwMode="auto">
            <a:xfrm>
              <a:off x="434975" y="2846388"/>
              <a:ext cx="2022475" cy="2895600"/>
              <a:chOff x="274" y="1776"/>
              <a:chExt cx="1274" cy="1824"/>
            </a:xfrm>
          </p:grpSpPr>
          <p:sp>
            <p:nvSpPr>
              <p:cNvPr id="9268" name="AutoShape 52"/>
              <p:cNvSpPr>
                <a:spLocks noChangeArrowheads="1"/>
              </p:cNvSpPr>
              <p:nvPr/>
            </p:nvSpPr>
            <p:spPr bwMode="auto">
              <a:xfrm rot="-2745582">
                <a:off x="72" y="2472"/>
                <a:ext cx="1824" cy="432"/>
              </a:xfrm>
              <a:prstGeom prst="wedgeEllipseCallout">
                <a:avLst>
                  <a:gd name="adj1" fmla="val 50519"/>
                  <a:gd name="adj2" fmla="val 99106"/>
                </a:avLst>
              </a:prstGeom>
              <a:solidFill>
                <a:schemeClr val="bg1"/>
              </a:solidFill>
              <a:ln w="12700">
                <a:solidFill>
                  <a:schemeClr val="tx1"/>
                </a:solidFill>
                <a:miter lim="800000"/>
                <a:headEnd type="none" w="sm" len="sm"/>
                <a:tailEnd type="none" w="sm" len="sm"/>
              </a:ln>
            </p:spPr>
            <p:txBody>
              <a:bodyPr rot="10800000" wrap="none" anchor="ctr"/>
              <a:lstStyle/>
              <a:p>
                <a:pPr algn="ctr" eaLnBrk="0" hangingPunct="0"/>
                <a:endParaRPr lang="zh-CN" altLang="zh-CN" sz="6000" b="1">
                  <a:solidFill>
                    <a:schemeClr val="tx1"/>
                  </a:solidFill>
                  <a:latin typeface="Times New Roman" pitchFamily="18" charset="0"/>
                  <a:ea typeface="楷体_GB2312" pitchFamily="49" charset="-122"/>
                </a:endParaRPr>
              </a:p>
            </p:txBody>
          </p:sp>
          <p:sp>
            <p:nvSpPr>
              <p:cNvPr id="9269" name="Text Box 53"/>
              <p:cNvSpPr txBox="1">
                <a:spLocks noChangeArrowheads="1"/>
              </p:cNvSpPr>
              <p:nvPr/>
            </p:nvSpPr>
            <p:spPr bwMode="auto">
              <a:xfrm rot="-2538932">
                <a:off x="274" y="2639"/>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rPr>
                  <a:t>电池管理系统</a:t>
                </a:r>
              </a:p>
            </p:txBody>
          </p:sp>
        </p:grpSp>
        <p:grpSp>
          <p:nvGrpSpPr>
            <p:cNvPr id="9224" name="Group 15"/>
            <p:cNvGrpSpPr>
              <a:grpSpLocks/>
            </p:cNvGrpSpPr>
            <p:nvPr/>
          </p:nvGrpSpPr>
          <p:grpSpPr bwMode="auto">
            <a:xfrm>
              <a:off x="2819400" y="2770188"/>
              <a:ext cx="4267200" cy="1905000"/>
              <a:chOff x="2784" y="1776"/>
              <a:chExt cx="2688" cy="1200"/>
            </a:xfrm>
          </p:grpSpPr>
          <p:sp>
            <p:nvSpPr>
              <p:cNvPr id="9237" name="Freeform 16"/>
              <p:cNvSpPr>
                <a:spLocks/>
              </p:cNvSpPr>
              <p:nvPr/>
            </p:nvSpPr>
            <p:spPr bwMode="auto">
              <a:xfrm>
                <a:off x="3804" y="1836"/>
                <a:ext cx="103" cy="261"/>
              </a:xfrm>
              <a:custGeom>
                <a:avLst/>
                <a:gdLst>
                  <a:gd name="T0" fmla="*/ 3 w 183"/>
                  <a:gd name="T1" fmla="*/ 3 h 259"/>
                  <a:gd name="T2" fmla="*/ 0 w 183"/>
                  <a:gd name="T3" fmla="*/ 0 h 259"/>
                  <a:gd name="T4" fmla="*/ 68 w 183"/>
                  <a:gd name="T5" fmla="*/ 261 h 259"/>
                  <a:gd name="T6" fmla="*/ 103 w 183"/>
                  <a:gd name="T7" fmla="*/ 261 h 259"/>
                  <a:gd name="T8" fmla="*/ 28 w 183"/>
                  <a:gd name="T9" fmla="*/ 0 h 259"/>
                  <a:gd name="T10" fmla="*/ 3 w 183"/>
                  <a:gd name="T11" fmla="*/ 3 h 259"/>
                  <a:gd name="T12" fmla="*/ 0 60000 65536"/>
                  <a:gd name="T13" fmla="*/ 0 60000 65536"/>
                  <a:gd name="T14" fmla="*/ 0 60000 65536"/>
                  <a:gd name="T15" fmla="*/ 0 60000 65536"/>
                  <a:gd name="T16" fmla="*/ 0 60000 65536"/>
                  <a:gd name="T17" fmla="*/ 0 60000 65536"/>
                  <a:gd name="T18" fmla="*/ 0 w 183"/>
                  <a:gd name="T19" fmla="*/ 0 h 259"/>
                  <a:gd name="T20" fmla="*/ 183 w 18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183" h="259">
                    <a:moveTo>
                      <a:pt x="5" y="3"/>
                    </a:moveTo>
                    <a:lnTo>
                      <a:pt x="0" y="0"/>
                    </a:lnTo>
                    <a:lnTo>
                      <a:pt x="121" y="259"/>
                    </a:lnTo>
                    <a:lnTo>
                      <a:pt x="183" y="259"/>
                    </a:lnTo>
                    <a:lnTo>
                      <a:pt x="50" y="0"/>
                    </a:lnTo>
                    <a:lnTo>
                      <a:pt x="5" y="3"/>
                    </a:lnTo>
                    <a:close/>
                  </a:path>
                </a:pathLst>
              </a:custGeom>
              <a:solidFill>
                <a:srgbClr val="800000"/>
              </a:solidFill>
              <a:ln w="4763">
                <a:solidFill>
                  <a:srgbClr val="000000"/>
                </a:solidFill>
                <a:round/>
                <a:headEnd/>
                <a:tailEnd/>
              </a:ln>
            </p:spPr>
            <p:txBody>
              <a:bodyPr/>
              <a:lstStyle/>
              <a:p>
                <a:endParaRPr lang="zh-CN" altLang="en-US"/>
              </a:p>
            </p:txBody>
          </p:sp>
          <p:sp>
            <p:nvSpPr>
              <p:cNvPr id="9238" name="Freeform 17"/>
              <p:cNvSpPr>
                <a:spLocks/>
              </p:cNvSpPr>
              <p:nvPr/>
            </p:nvSpPr>
            <p:spPr bwMode="auto">
              <a:xfrm>
                <a:off x="4312" y="1982"/>
                <a:ext cx="95" cy="174"/>
              </a:xfrm>
              <a:custGeom>
                <a:avLst/>
                <a:gdLst>
                  <a:gd name="T0" fmla="*/ 25 w 169"/>
                  <a:gd name="T1" fmla="*/ 20 h 174"/>
                  <a:gd name="T2" fmla="*/ 28 w 169"/>
                  <a:gd name="T3" fmla="*/ 17 h 174"/>
                  <a:gd name="T4" fmla="*/ 95 w 169"/>
                  <a:gd name="T5" fmla="*/ 174 h 174"/>
                  <a:gd name="T6" fmla="*/ 62 w 169"/>
                  <a:gd name="T7" fmla="*/ 165 h 174"/>
                  <a:gd name="T8" fmla="*/ 0 w 169"/>
                  <a:gd name="T9" fmla="*/ 0 h 174"/>
                  <a:gd name="T10" fmla="*/ 25 w 169"/>
                  <a:gd name="T11" fmla="*/ 20 h 174"/>
                  <a:gd name="T12" fmla="*/ 0 60000 65536"/>
                  <a:gd name="T13" fmla="*/ 0 60000 65536"/>
                  <a:gd name="T14" fmla="*/ 0 60000 65536"/>
                  <a:gd name="T15" fmla="*/ 0 60000 65536"/>
                  <a:gd name="T16" fmla="*/ 0 60000 65536"/>
                  <a:gd name="T17" fmla="*/ 0 60000 65536"/>
                  <a:gd name="T18" fmla="*/ 0 w 169"/>
                  <a:gd name="T19" fmla="*/ 0 h 174"/>
                  <a:gd name="T20" fmla="*/ 169 w 169"/>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69" h="174">
                    <a:moveTo>
                      <a:pt x="45" y="20"/>
                    </a:moveTo>
                    <a:lnTo>
                      <a:pt x="49" y="17"/>
                    </a:lnTo>
                    <a:lnTo>
                      <a:pt x="169" y="174"/>
                    </a:lnTo>
                    <a:lnTo>
                      <a:pt x="111" y="165"/>
                    </a:lnTo>
                    <a:lnTo>
                      <a:pt x="0" y="0"/>
                    </a:lnTo>
                    <a:lnTo>
                      <a:pt x="45" y="20"/>
                    </a:lnTo>
                    <a:close/>
                  </a:path>
                </a:pathLst>
              </a:custGeom>
              <a:solidFill>
                <a:srgbClr val="800000"/>
              </a:solidFill>
              <a:ln w="4763">
                <a:solidFill>
                  <a:srgbClr val="000000"/>
                </a:solidFill>
                <a:round/>
                <a:headEnd/>
                <a:tailEnd/>
              </a:ln>
            </p:spPr>
            <p:txBody>
              <a:bodyPr/>
              <a:lstStyle/>
              <a:p>
                <a:endParaRPr lang="zh-CN" altLang="en-US"/>
              </a:p>
            </p:txBody>
          </p:sp>
          <p:sp>
            <p:nvSpPr>
              <p:cNvPr id="9239" name="Freeform 18"/>
              <p:cNvSpPr>
                <a:spLocks/>
              </p:cNvSpPr>
              <p:nvPr/>
            </p:nvSpPr>
            <p:spPr bwMode="auto">
              <a:xfrm>
                <a:off x="3594" y="1822"/>
                <a:ext cx="947" cy="372"/>
              </a:xfrm>
              <a:custGeom>
                <a:avLst/>
                <a:gdLst>
                  <a:gd name="T0" fmla="*/ 7 w 1679"/>
                  <a:gd name="T1" fmla="*/ 50 h 368"/>
                  <a:gd name="T2" fmla="*/ 96 w 1679"/>
                  <a:gd name="T3" fmla="*/ 42 h 368"/>
                  <a:gd name="T4" fmla="*/ 164 w 1679"/>
                  <a:gd name="T5" fmla="*/ 42 h 368"/>
                  <a:gd name="T6" fmla="*/ 256 w 1679"/>
                  <a:gd name="T7" fmla="*/ 33 h 368"/>
                  <a:gd name="T8" fmla="*/ 340 w 1679"/>
                  <a:gd name="T9" fmla="*/ 33 h 368"/>
                  <a:gd name="T10" fmla="*/ 435 w 1679"/>
                  <a:gd name="T11" fmla="*/ 33 h 368"/>
                  <a:gd name="T12" fmla="*/ 520 w 1679"/>
                  <a:gd name="T13" fmla="*/ 38 h 368"/>
                  <a:gd name="T14" fmla="*/ 561 w 1679"/>
                  <a:gd name="T15" fmla="*/ 49 h 368"/>
                  <a:gd name="T16" fmla="*/ 595 w 1679"/>
                  <a:gd name="T17" fmla="*/ 62 h 368"/>
                  <a:gd name="T18" fmla="*/ 633 w 1679"/>
                  <a:gd name="T19" fmla="*/ 87 h 368"/>
                  <a:gd name="T20" fmla="*/ 670 w 1679"/>
                  <a:gd name="T21" fmla="*/ 114 h 368"/>
                  <a:gd name="T22" fmla="*/ 804 w 1679"/>
                  <a:gd name="T23" fmla="*/ 239 h 368"/>
                  <a:gd name="T24" fmla="*/ 875 w 1679"/>
                  <a:gd name="T25" fmla="*/ 296 h 368"/>
                  <a:gd name="T26" fmla="*/ 916 w 1679"/>
                  <a:gd name="T27" fmla="*/ 344 h 368"/>
                  <a:gd name="T28" fmla="*/ 879 w 1679"/>
                  <a:gd name="T29" fmla="*/ 342 h 368"/>
                  <a:gd name="T30" fmla="*/ 0 w 1679"/>
                  <a:gd name="T31" fmla="*/ 221 h 368"/>
                  <a:gd name="T32" fmla="*/ 1 w 1679"/>
                  <a:gd name="T33" fmla="*/ 259 h 368"/>
                  <a:gd name="T34" fmla="*/ 918 w 1679"/>
                  <a:gd name="T35" fmla="*/ 372 h 368"/>
                  <a:gd name="T36" fmla="*/ 947 w 1679"/>
                  <a:gd name="T37" fmla="*/ 363 h 368"/>
                  <a:gd name="T38" fmla="*/ 932 w 1679"/>
                  <a:gd name="T39" fmla="*/ 330 h 368"/>
                  <a:gd name="T40" fmla="*/ 907 w 1679"/>
                  <a:gd name="T41" fmla="*/ 296 h 368"/>
                  <a:gd name="T42" fmla="*/ 845 w 1679"/>
                  <a:gd name="T43" fmla="*/ 239 h 368"/>
                  <a:gd name="T44" fmla="*/ 798 w 1679"/>
                  <a:gd name="T45" fmla="*/ 192 h 368"/>
                  <a:gd name="T46" fmla="*/ 676 w 1679"/>
                  <a:gd name="T47" fmla="*/ 85 h 368"/>
                  <a:gd name="T48" fmla="*/ 621 w 1679"/>
                  <a:gd name="T49" fmla="*/ 47 h 368"/>
                  <a:gd name="T50" fmla="*/ 567 w 1679"/>
                  <a:gd name="T51" fmla="*/ 21 h 368"/>
                  <a:gd name="T52" fmla="*/ 445 w 1679"/>
                  <a:gd name="T53" fmla="*/ 0 h 368"/>
                  <a:gd name="T54" fmla="*/ 279 w 1679"/>
                  <a:gd name="T55" fmla="*/ 0 h 368"/>
                  <a:gd name="T56" fmla="*/ 7 w 1679"/>
                  <a:gd name="T57" fmla="*/ 25 h 368"/>
                  <a:gd name="T58" fmla="*/ 7 w 1679"/>
                  <a:gd name="T59" fmla="*/ 50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79"/>
                  <a:gd name="T91" fmla="*/ 0 h 368"/>
                  <a:gd name="T92" fmla="*/ 1679 w 1679"/>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79" h="368">
                    <a:moveTo>
                      <a:pt x="12" y="49"/>
                    </a:moveTo>
                    <a:lnTo>
                      <a:pt x="170" y="42"/>
                    </a:lnTo>
                    <a:lnTo>
                      <a:pt x="291" y="42"/>
                    </a:lnTo>
                    <a:lnTo>
                      <a:pt x="453" y="33"/>
                    </a:lnTo>
                    <a:lnTo>
                      <a:pt x="602" y="33"/>
                    </a:lnTo>
                    <a:lnTo>
                      <a:pt x="771" y="33"/>
                    </a:lnTo>
                    <a:lnTo>
                      <a:pt x="922" y="38"/>
                    </a:lnTo>
                    <a:lnTo>
                      <a:pt x="994" y="48"/>
                    </a:lnTo>
                    <a:lnTo>
                      <a:pt x="1055" y="61"/>
                    </a:lnTo>
                    <a:lnTo>
                      <a:pt x="1123" y="86"/>
                    </a:lnTo>
                    <a:lnTo>
                      <a:pt x="1188" y="113"/>
                    </a:lnTo>
                    <a:lnTo>
                      <a:pt x="1425" y="236"/>
                    </a:lnTo>
                    <a:lnTo>
                      <a:pt x="1551" y="293"/>
                    </a:lnTo>
                    <a:lnTo>
                      <a:pt x="1624" y="340"/>
                    </a:lnTo>
                    <a:lnTo>
                      <a:pt x="1558" y="338"/>
                    </a:lnTo>
                    <a:lnTo>
                      <a:pt x="0" y="219"/>
                    </a:lnTo>
                    <a:lnTo>
                      <a:pt x="2" y="256"/>
                    </a:lnTo>
                    <a:lnTo>
                      <a:pt x="1628" y="368"/>
                    </a:lnTo>
                    <a:lnTo>
                      <a:pt x="1679" y="359"/>
                    </a:lnTo>
                    <a:lnTo>
                      <a:pt x="1653" y="326"/>
                    </a:lnTo>
                    <a:lnTo>
                      <a:pt x="1608" y="293"/>
                    </a:lnTo>
                    <a:lnTo>
                      <a:pt x="1499" y="236"/>
                    </a:lnTo>
                    <a:lnTo>
                      <a:pt x="1414" y="190"/>
                    </a:lnTo>
                    <a:lnTo>
                      <a:pt x="1198" y="84"/>
                    </a:lnTo>
                    <a:lnTo>
                      <a:pt x="1101" y="46"/>
                    </a:lnTo>
                    <a:lnTo>
                      <a:pt x="1005" y="21"/>
                    </a:lnTo>
                    <a:lnTo>
                      <a:pt x="789" y="0"/>
                    </a:lnTo>
                    <a:lnTo>
                      <a:pt x="494" y="0"/>
                    </a:lnTo>
                    <a:lnTo>
                      <a:pt x="12" y="25"/>
                    </a:lnTo>
                    <a:lnTo>
                      <a:pt x="12" y="49"/>
                    </a:lnTo>
                    <a:close/>
                  </a:path>
                </a:pathLst>
              </a:custGeom>
              <a:solidFill>
                <a:srgbClr val="800000"/>
              </a:solidFill>
              <a:ln w="4763">
                <a:solidFill>
                  <a:srgbClr val="000000"/>
                </a:solidFill>
                <a:round/>
                <a:headEnd/>
                <a:tailEnd/>
              </a:ln>
            </p:spPr>
            <p:txBody>
              <a:bodyPr/>
              <a:lstStyle/>
              <a:p>
                <a:endParaRPr lang="zh-CN" altLang="en-US"/>
              </a:p>
            </p:txBody>
          </p:sp>
          <p:sp>
            <p:nvSpPr>
              <p:cNvPr id="9240" name="Freeform 19"/>
              <p:cNvSpPr>
                <a:spLocks/>
              </p:cNvSpPr>
              <p:nvPr/>
            </p:nvSpPr>
            <p:spPr bwMode="auto">
              <a:xfrm>
                <a:off x="2971" y="1776"/>
                <a:ext cx="1775" cy="422"/>
              </a:xfrm>
              <a:custGeom>
                <a:avLst/>
                <a:gdLst>
                  <a:gd name="T0" fmla="*/ 68 w 3143"/>
                  <a:gd name="T1" fmla="*/ 265 h 417"/>
                  <a:gd name="T2" fmla="*/ 156 w 3143"/>
                  <a:gd name="T3" fmla="*/ 225 h 417"/>
                  <a:gd name="T4" fmla="*/ 223 w 3143"/>
                  <a:gd name="T5" fmla="*/ 193 h 417"/>
                  <a:gd name="T6" fmla="*/ 291 w 3143"/>
                  <a:gd name="T7" fmla="*/ 160 h 417"/>
                  <a:gd name="T8" fmla="*/ 361 w 3143"/>
                  <a:gd name="T9" fmla="*/ 137 h 417"/>
                  <a:gd name="T10" fmla="*/ 418 w 3143"/>
                  <a:gd name="T11" fmla="*/ 119 h 417"/>
                  <a:gd name="T12" fmla="*/ 489 w 3143"/>
                  <a:gd name="T13" fmla="*/ 99 h 417"/>
                  <a:gd name="T14" fmla="*/ 552 w 3143"/>
                  <a:gd name="T15" fmla="*/ 75 h 417"/>
                  <a:gd name="T16" fmla="*/ 598 w 3143"/>
                  <a:gd name="T17" fmla="*/ 23 h 417"/>
                  <a:gd name="T18" fmla="*/ 692 w 3143"/>
                  <a:gd name="T19" fmla="*/ 18 h 417"/>
                  <a:gd name="T20" fmla="*/ 804 w 3143"/>
                  <a:gd name="T21" fmla="*/ 4 h 417"/>
                  <a:gd name="T22" fmla="*/ 947 w 3143"/>
                  <a:gd name="T23" fmla="*/ 1 h 417"/>
                  <a:gd name="T24" fmla="*/ 1065 w 3143"/>
                  <a:gd name="T25" fmla="*/ 0 h 417"/>
                  <a:gd name="T26" fmla="*/ 1177 w 3143"/>
                  <a:gd name="T27" fmla="*/ 23 h 417"/>
                  <a:gd name="T28" fmla="*/ 1257 w 3143"/>
                  <a:gd name="T29" fmla="*/ 61 h 417"/>
                  <a:gd name="T30" fmla="*/ 1343 w 3143"/>
                  <a:gd name="T31" fmla="*/ 108 h 417"/>
                  <a:gd name="T32" fmla="*/ 1437 w 3143"/>
                  <a:gd name="T33" fmla="*/ 166 h 417"/>
                  <a:gd name="T34" fmla="*/ 1534 w 3143"/>
                  <a:gd name="T35" fmla="*/ 224 h 417"/>
                  <a:gd name="T36" fmla="*/ 1606 w 3143"/>
                  <a:gd name="T37" fmla="*/ 263 h 417"/>
                  <a:gd name="T38" fmla="*/ 1684 w 3143"/>
                  <a:gd name="T39" fmla="*/ 310 h 417"/>
                  <a:gd name="T40" fmla="*/ 1775 w 3143"/>
                  <a:gd name="T41" fmla="*/ 367 h 417"/>
                  <a:gd name="T42" fmla="*/ 1732 w 3143"/>
                  <a:gd name="T43" fmla="*/ 401 h 417"/>
                  <a:gd name="T44" fmla="*/ 1668 w 3143"/>
                  <a:gd name="T45" fmla="*/ 421 h 417"/>
                  <a:gd name="T46" fmla="*/ 1574 w 3143"/>
                  <a:gd name="T47" fmla="*/ 420 h 417"/>
                  <a:gd name="T48" fmla="*/ 1551 w 3143"/>
                  <a:gd name="T49" fmla="*/ 367 h 417"/>
                  <a:gd name="T50" fmla="*/ 1481 w 3143"/>
                  <a:gd name="T51" fmla="*/ 293 h 417"/>
                  <a:gd name="T52" fmla="*/ 1368 w 3143"/>
                  <a:gd name="T53" fmla="*/ 190 h 417"/>
                  <a:gd name="T54" fmla="*/ 1250 w 3143"/>
                  <a:gd name="T55" fmla="*/ 95 h 417"/>
                  <a:gd name="T56" fmla="*/ 1158 w 3143"/>
                  <a:gd name="T57" fmla="*/ 59 h 417"/>
                  <a:gd name="T58" fmla="*/ 980 w 3143"/>
                  <a:gd name="T59" fmla="*/ 45 h 417"/>
                  <a:gd name="T60" fmla="*/ 773 w 3143"/>
                  <a:gd name="T61" fmla="*/ 56 h 417"/>
                  <a:gd name="T62" fmla="*/ 622 w 3143"/>
                  <a:gd name="T63" fmla="*/ 320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43"/>
                  <a:gd name="T97" fmla="*/ 0 h 417"/>
                  <a:gd name="T98" fmla="*/ 3143 w 3143"/>
                  <a:gd name="T99" fmla="*/ 417 h 4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43" h="417">
                    <a:moveTo>
                      <a:pt x="0" y="278"/>
                    </a:moveTo>
                    <a:lnTo>
                      <a:pt x="121" y="262"/>
                    </a:lnTo>
                    <a:lnTo>
                      <a:pt x="213" y="240"/>
                    </a:lnTo>
                    <a:lnTo>
                      <a:pt x="276" y="222"/>
                    </a:lnTo>
                    <a:lnTo>
                      <a:pt x="327" y="208"/>
                    </a:lnTo>
                    <a:lnTo>
                      <a:pt x="394" y="191"/>
                    </a:lnTo>
                    <a:lnTo>
                      <a:pt x="451" y="174"/>
                    </a:lnTo>
                    <a:lnTo>
                      <a:pt x="516" y="158"/>
                    </a:lnTo>
                    <a:lnTo>
                      <a:pt x="574" y="145"/>
                    </a:lnTo>
                    <a:lnTo>
                      <a:pt x="640" y="135"/>
                    </a:lnTo>
                    <a:lnTo>
                      <a:pt x="694" y="126"/>
                    </a:lnTo>
                    <a:lnTo>
                      <a:pt x="740" y="118"/>
                    </a:lnTo>
                    <a:lnTo>
                      <a:pt x="808" y="107"/>
                    </a:lnTo>
                    <a:lnTo>
                      <a:pt x="866" y="98"/>
                    </a:lnTo>
                    <a:lnTo>
                      <a:pt x="921" y="89"/>
                    </a:lnTo>
                    <a:lnTo>
                      <a:pt x="978" y="74"/>
                    </a:lnTo>
                    <a:lnTo>
                      <a:pt x="1025" y="50"/>
                    </a:lnTo>
                    <a:lnTo>
                      <a:pt x="1058" y="23"/>
                    </a:lnTo>
                    <a:lnTo>
                      <a:pt x="1126" y="20"/>
                    </a:lnTo>
                    <a:lnTo>
                      <a:pt x="1225" y="18"/>
                    </a:lnTo>
                    <a:lnTo>
                      <a:pt x="1337" y="9"/>
                    </a:lnTo>
                    <a:lnTo>
                      <a:pt x="1424" y="4"/>
                    </a:lnTo>
                    <a:lnTo>
                      <a:pt x="1552" y="2"/>
                    </a:lnTo>
                    <a:lnTo>
                      <a:pt x="1676" y="1"/>
                    </a:lnTo>
                    <a:lnTo>
                      <a:pt x="1795" y="0"/>
                    </a:lnTo>
                    <a:lnTo>
                      <a:pt x="1885" y="0"/>
                    </a:lnTo>
                    <a:lnTo>
                      <a:pt x="1984" y="8"/>
                    </a:lnTo>
                    <a:lnTo>
                      <a:pt x="2084" y="23"/>
                    </a:lnTo>
                    <a:lnTo>
                      <a:pt x="2159" y="42"/>
                    </a:lnTo>
                    <a:lnTo>
                      <a:pt x="2226" y="60"/>
                    </a:lnTo>
                    <a:lnTo>
                      <a:pt x="2299" y="83"/>
                    </a:lnTo>
                    <a:lnTo>
                      <a:pt x="2378" y="107"/>
                    </a:lnTo>
                    <a:lnTo>
                      <a:pt x="2459" y="135"/>
                    </a:lnTo>
                    <a:lnTo>
                      <a:pt x="2545" y="164"/>
                    </a:lnTo>
                    <a:lnTo>
                      <a:pt x="2629" y="193"/>
                    </a:lnTo>
                    <a:lnTo>
                      <a:pt x="2717" y="221"/>
                    </a:lnTo>
                    <a:lnTo>
                      <a:pt x="2783" y="244"/>
                    </a:lnTo>
                    <a:lnTo>
                      <a:pt x="2844" y="260"/>
                    </a:lnTo>
                    <a:lnTo>
                      <a:pt x="2911" y="285"/>
                    </a:lnTo>
                    <a:lnTo>
                      <a:pt x="2981" y="306"/>
                    </a:lnTo>
                    <a:lnTo>
                      <a:pt x="3066" y="334"/>
                    </a:lnTo>
                    <a:lnTo>
                      <a:pt x="3143" y="363"/>
                    </a:lnTo>
                    <a:lnTo>
                      <a:pt x="3111" y="383"/>
                    </a:lnTo>
                    <a:lnTo>
                      <a:pt x="3066" y="396"/>
                    </a:lnTo>
                    <a:lnTo>
                      <a:pt x="3015" y="409"/>
                    </a:lnTo>
                    <a:lnTo>
                      <a:pt x="2953" y="416"/>
                    </a:lnTo>
                    <a:lnTo>
                      <a:pt x="2870" y="417"/>
                    </a:lnTo>
                    <a:lnTo>
                      <a:pt x="2787" y="415"/>
                    </a:lnTo>
                    <a:lnTo>
                      <a:pt x="2766" y="383"/>
                    </a:lnTo>
                    <a:lnTo>
                      <a:pt x="2746" y="363"/>
                    </a:lnTo>
                    <a:lnTo>
                      <a:pt x="2707" y="335"/>
                    </a:lnTo>
                    <a:lnTo>
                      <a:pt x="2622" y="290"/>
                    </a:lnTo>
                    <a:lnTo>
                      <a:pt x="2517" y="235"/>
                    </a:lnTo>
                    <a:lnTo>
                      <a:pt x="2423" y="188"/>
                    </a:lnTo>
                    <a:lnTo>
                      <a:pt x="2309" y="131"/>
                    </a:lnTo>
                    <a:lnTo>
                      <a:pt x="2214" y="94"/>
                    </a:lnTo>
                    <a:lnTo>
                      <a:pt x="2123" y="68"/>
                    </a:lnTo>
                    <a:lnTo>
                      <a:pt x="2050" y="58"/>
                    </a:lnTo>
                    <a:lnTo>
                      <a:pt x="1913" y="45"/>
                    </a:lnTo>
                    <a:lnTo>
                      <a:pt x="1736" y="44"/>
                    </a:lnTo>
                    <a:lnTo>
                      <a:pt x="1528" y="49"/>
                    </a:lnTo>
                    <a:lnTo>
                      <a:pt x="1369" y="55"/>
                    </a:lnTo>
                    <a:lnTo>
                      <a:pt x="1115" y="68"/>
                    </a:lnTo>
                    <a:lnTo>
                      <a:pt x="1101" y="316"/>
                    </a:lnTo>
                    <a:lnTo>
                      <a:pt x="0" y="278"/>
                    </a:lnTo>
                    <a:close/>
                  </a:path>
                </a:pathLst>
              </a:custGeom>
              <a:solidFill>
                <a:srgbClr val="FF0000"/>
              </a:solidFill>
              <a:ln w="4763">
                <a:solidFill>
                  <a:srgbClr val="000000"/>
                </a:solidFill>
                <a:round/>
                <a:headEnd/>
                <a:tailEnd/>
              </a:ln>
            </p:spPr>
            <p:txBody>
              <a:bodyPr/>
              <a:lstStyle/>
              <a:p>
                <a:endParaRPr lang="zh-CN" altLang="en-US"/>
              </a:p>
            </p:txBody>
          </p:sp>
          <p:sp>
            <p:nvSpPr>
              <p:cNvPr id="9241" name="Freeform 20"/>
              <p:cNvSpPr>
                <a:spLocks/>
              </p:cNvSpPr>
              <p:nvPr/>
            </p:nvSpPr>
            <p:spPr bwMode="auto">
              <a:xfrm>
                <a:off x="3020" y="2190"/>
                <a:ext cx="2400" cy="665"/>
              </a:xfrm>
              <a:custGeom>
                <a:avLst/>
                <a:gdLst>
                  <a:gd name="T0" fmla="*/ 2025 w 4251"/>
                  <a:gd name="T1" fmla="*/ 315 h 659"/>
                  <a:gd name="T2" fmla="*/ 2043 w 4251"/>
                  <a:gd name="T3" fmla="*/ 416 h 659"/>
                  <a:gd name="T4" fmla="*/ 2043 w 4251"/>
                  <a:gd name="T5" fmla="*/ 492 h 659"/>
                  <a:gd name="T6" fmla="*/ 2400 w 4251"/>
                  <a:gd name="T7" fmla="*/ 492 h 659"/>
                  <a:gd name="T8" fmla="*/ 2375 w 4251"/>
                  <a:gd name="T9" fmla="*/ 544 h 659"/>
                  <a:gd name="T10" fmla="*/ 2392 w 4251"/>
                  <a:gd name="T11" fmla="*/ 602 h 659"/>
                  <a:gd name="T12" fmla="*/ 2392 w 4251"/>
                  <a:gd name="T13" fmla="*/ 630 h 659"/>
                  <a:gd name="T14" fmla="*/ 2381 w 4251"/>
                  <a:gd name="T15" fmla="*/ 649 h 659"/>
                  <a:gd name="T16" fmla="*/ 2176 w 4251"/>
                  <a:gd name="T17" fmla="*/ 649 h 659"/>
                  <a:gd name="T18" fmla="*/ 2159 w 4251"/>
                  <a:gd name="T19" fmla="*/ 665 h 659"/>
                  <a:gd name="T20" fmla="*/ 2054 w 4251"/>
                  <a:gd name="T21" fmla="*/ 665 h 659"/>
                  <a:gd name="T22" fmla="*/ 2041 w 4251"/>
                  <a:gd name="T23" fmla="*/ 647 h 659"/>
                  <a:gd name="T24" fmla="*/ 142 w 4251"/>
                  <a:gd name="T25" fmla="*/ 647 h 659"/>
                  <a:gd name="T26" fmla="*/ 67 w 4251"/>
                  <a:gd name="T27" fmla="*/ 525 h 659"/>
                  <a:gd name="T28" fmla="*/ 8 w 4251"/>
                  <a:gd name="T29" fmla="*/ 565 h 659"/>
                  <a:gd name="T30" fmla="*/ 0 w 4251"/>
                  <a:gd name="T31" fmla="*/ 243 h 659"/>
                  <a:gd name="T32" fmla="*/ 145 w 4251"/>
                  <a:gd name="T33" fmla="*/ 0 h 659"/>
                  <a:gd name="T34" fmla="*/ 370 w 4251"/>
                  <a:gd name="T35" fmla="*/ 9 h 659"/>
                  <a:gd name="T36" fmla="*/ 1547 w 4251"/>
                  <a:gd name="T37" fmla="*/ 544 h 659"/>
                  <a:gd name="T38" fmla="*/ 1581 w 4251"/>
                  <a:gd name="T39" fmla="*/ 479 h 659"/>
                  <a:gd name="T40" fmla="*/ 1610 w 4251"/>
                  <a:gd name="T41" fmla="*/ 314 h 659"/>
                  <a:gd name="T42" fmla="*/ 1651 w 4251"/>
                  <a:gd name="T43" fmla="*/ 178 h 659"/>
                  <a:gd name="T44" fmla="*/ 1775 w 4251"/>
                  <a:gd name="T45" fmla="*/ 68 h 659"/>
                  <a:gd name="T46" fmla="*/ 1890 w 4251"/>
                  <a:gd name="T47" fmla="*/ 74 h 659"/>
                  <a:gd name="T48" fmla="*/ 1975 w 4251"/>
                  <a:gd name="T49" fmla="*/ 153 h 659"/>
                  <a:gd name="T50" fmla="*/ 2025 w 4251"/>
                  <a:gd name="T51" fmla="*/ 315 h 6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51"/>
                  <a:gd name="T79" fmla="*/ 0 h 659"/>
                  <a:gd name="T80" fmla="*/ 4251 w 4251"/>
                  <a:gd name="T81" fmla="*/ 659 h 6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51" h="659">
                    <a:moveTo>
                      <a:pt x="3587" y="312"/>
                    </a:moveTo>
                    <a:lnTo>
                      <a:pt x="3619" y="412"/>
                    </a:lnTo>
                    <a:lnTo>
                      <a:pt x="3619" y="488"/>
                    </a:lnTo>
                    <a:lnTo>
                      <a:pt x="4251" y="488"/>
                    </a:lnTo>
                    <a:lnTo>
                      <a:pt x="4207" y="539"/>
                    </a:lnTo>
                    <a:lnTo>
                      <a:pt x="4236" y="597"/>
                    </a:lnTo>
                    <a:lnTo>
                      <a:pt x="4236" y="624"/>
                    </a:lnTo>
                    <a:lnTo>
                      <a:pt x="4217" y="643"/>
                    </a:lnTo>
                    <a:lnTo>
                      <a:pt x="3854" y="643"/>
                    </a:lnTo>
                    <a:lnTo>
                      <a:pt x="3825" y="659"/>
                    </a:lnTo>
                    <a:lnTo>
                      <a:pt x="3639" y="659"/>
                    </a:lnTo>
                    <a:lnTo>
                      <a:pt x="3615" y="641"/>
                    </a:lnTo>
                    <a:lnTo>
                      <a:pt x="252" y="641"/>
                    </a:lnTo>
                    <a:lnTo>
                      <a:pt x="119" y="520"/>
                    </a:lnTo>
                    <a:lnTo>
                      <a:pt x="14" y="560"/>
                    </a:lnTo>
                    <a:lnTo>
                      <a:pt x="0" y="241"/>
                    </a:lnTo>
                    <a:lnTo>
                      <a:pt x="256" y="0"/>
                    </a:lnTo>
                    <a:lnTo>
                      <a:pt x="656" y="9"/>
                    </a:lnTo>
                    <a:lnTo>
                      <a:pt x="2741" y="539"/>
                    </a:lnTo>
                    <a:lnTo>
                      <a:pt x="2800" y="475"/>
                    </a:lnTo>
                    <a:lnTo>
                      <a:pt x="2851" y="311"/>
                    </a:lnTo>
                    <a:lnTo>
                      <a:pt x="2925" y="176"/>
                    </a:lnTo>
                    <a:lnTo>
                      <a:pt x="3144" y="67"/>
                    </a:lnTo>
                    <a:lnTo>
                      <a:pt x="3347" y="73"/>
                    </a:lnTo>
                    <a:lnTo>
                      <a:pt x="3499" y="152"/>
                    </a:lnTo>
                    <a:lnTo>
                      <a:pt x="3587" y="312"/>
                    </a:lnTo>
                    <a:close/>
                  </a:path>
                </a:pathLst>
              </a:custGeom>
              <a:solidFill>
                <a:srgbClr val="000000"/>
              </a:solidFill>
              <a:ln w="4763">
                <a:solidFill>
                  <a:srgbClr val="000000"/>
                </a:solidFill>
                <a:round/>
                <a:headEnd/>
                <a:tailEnd/>
              </a:ln>
            </p:spPr>
            <p:txBody>
              <a:bodyPr/>
              <a:lstStyle/>
              <a:p>
                <a:endParaRPr lang="zh-CN" altLang="en-US"/>
              </a:p>
            </p:txBody>
          </p:sp>
          <p:sp>
            <p:nvSpPr>
              <p:cNvPr id="9242" name="Freeform 21"/>
              <p:cNvSpPr>
                <a:spLocks/>
              </p:cNvSpPr>
              <p:nvPr/>
            </p:nvSpPr>
            <p:spPr bwMode="auto">
              <a:xfrm>
                <a:off x="2849" y="2057"/>
                <a:ext cx="2573" cy="701"/>
              </a:xfrm>
              <a:custGeom>
                <a:avLst/>
                <a:gdLst>
                  <a:gd name="T0" fmla="*/ 129 w 4559"/>
                  <a:gd name="T1" fmla="*/ 0 h 695"/>
                  <a:gd name="T2" fmla="*/ 15 w 4559"/>
                  <a:gd name="T3" fmla="*/ 0 h 695"/>
                  <a:gd name="T4" fmla="*/ 0 w 4559"/>
                  <a:gd name="T5" fmla="*/ 109 h 695"/>
                  <a:gd name="T6" fmla="*/ 50 w 4559"/>
                  <a:gd name="T7" fmla="*/ 109 h 695"/>
                  <a:gd name="T8" fmla="*/ 50 w 4559"/>
                  <a:gd name="T9" fmla="*/ 500 h 695"/>
                  <a:gd name="T10" fmla="*/ 150 w 4559"/>
                  <a:gd name="T11" fmla="*/ 677 h 695"/>
                  <a:gd name="T12" fmla="*/ 172 w 4559"/>
                  <a:gd name="T13" fmla="*/ 695 h 695"/>
                  <a:gd name="T14" fmla="*/ 191 w 4559"/>
                  <a:gd name="T15" fmla="*/ 701 h 695"/>
                  <a:gd name="T16" fmla="*/ 187 w 4559"/>
                  <a:gd name="T17" fmla="*/ 611 h 695"/>
                  <a:gd name="T18" fmla="*/ 185 w 4559"/>
                  <a:gd name="T19" fmla="*/ 505 h 695"/>
                  <a:gd name="T20" fmla="*/ 198 w 4559"/>
                  <a:gd name="T21" fmla="*/ 416 h 695"/>
                  <a:gd name="T22" fmla="*/ 216 w 4559"/>
                  <a:gd name="T23" fmla="*/ 349 h 695"/>
                  <a:gd name="T24" fmla="*/ 240 w 4559"/>
                  <a:gd name="T25" fmla="*/ 290 h 695"/>
                  <a:gd name="T26" fmla="*/ 275 w 4559"/>
                  <a:gd name="T27" fmla="*/ 233 h 695"/>
                  <a:gd name="T28" fmla="*/ 315 w 4559"/>
                  <a:gd name="T29" fmla="*/ 190 h 695"/>
                  <a:gd name="T30" fmla="*/ 372 w 4559"/>
                  <a:gd name="T31" fmla="*/ 162 h 695"/>
                  <a:gd name="T32" fmla="*/ 446 w 4559"/>
                  <a:gd name="T33" fmla="*/ 152 h 695"/>
                  <a:gd name="T34" fmla="*/ 498 w 4559"/>
                  <a:gd name="T35" fmla="*/ 177 h 695"/>
                  <a:gd name="T36" fmla="*/ 536 w 4559"/>
                  <a:gd name="T37" fmla="*/ 214 h 695"/>
                  <a:gd name="T38" fmla="*/ 568 w 4559"/>
                  <a:gd name="T39" fmla="*/ 256 h 695"/>
                  <a:gd name="T40" fmla="*/ 606 w 4559"/>
                  <a:gd name="T41" fmla="*/ 323 h 695"/>
                  <a:gd name="T42" fmla="*/ 629 w 4559"/>
                  <a:gd name="T43" fmla="*/ 396 h 695"/>
                  <a:gd name="T44" fmla="*/ 645 w 4559"/>
                  <a:gd name="T45" fmla="*/ 462 h 695"/>
                  <a:gd name="T46" fmla="*/ 650 w 4559"/>
                  <a:gd name="T47" fmla="*/ 524 h 695"/>
                  <a:gd name="T48" fmla="*/ 650 w 4559"/>
                  <a:gd name="T49" fmla="*/ 663 h 695"/>
                  <a:gd name="T50" fmla="*/ 1774 w 4559"/>
                  <a:gd name="T51" fmla="*/ 701 h 695"/>
                  <a:gd name="T52" fmla="*/ 1774 w 4559"/>
                  <a:gd name="T53" fmla="*/ 568 h 695"/>
                  <a:gd name="T54" fmla="*/ 1790 w 4559"/>
                  <a:gd name="T55" fmla="*/ 476 h 695"/>
                  <a:gd name="T56" fmla="*/ 1808 w 4559"/>
                  <a:gd name="T57" fmla="*/ 405 h 695"/>
                  <a:gd name="T58" fmla="*/ 1836 w 4559"/>
                  <a:gd name="T59" fmla="*/ 339 h 695"/>
                  <a:gd name="T60" fmla="*/ 1876 w 4559"/>
                  <a:gd name="T61" fmla="*/ 280 h 695"/>
                  <a:gd name="T62" fmla="*/ 1916 w 4559"/>
                  <a:gd name="T63" fmla="*/ 242 h 695"/>
                  <a:gd name="T64" fmla="*/ 1956 w 4559"/>
                  <a:gd name="T65" fmla="*/ 219 h 695"/>
                  <a:gd name="T66" fmla="*/ 2026 w 4559"/>
                  <a:gd name="T67" fmla="*/ 219 h 695"/>
                  <a:gd name="T68" fmla="*/ 2063 w 4559"/>
                  <a:gd name="T69" fmla="*/ 233 h 695"/>
                  <a:gd name="T70" fmla="*/ 2101 w 4559"/>
                  <a:gd name="T71" fmla="*/ 262 h 695"/>
                  <a:gd name="T72" fmla="*/ 2135 w 4559"/>
                  <a:gd name="T73" fmla="*/ 314 h 695"/>
                  <a:gd name="T74" fmla="*/ 2168 w 4559"/>
                  <a:gd name="T75" fmla="*/ 381 h 695"/>
                  <a:gd name="T76" fmla="*/ 2189 w 4559"/>
                  <a:gd name="T77" fmla="*/ 462 h 695"/>
                  <a:gd name="T78" fmla="*/ 2203 w 4559"/>
                  <a:gd name="T79" fmla="*/ 549 h 695"/>
                  <a:gd name="T80" fmla="*/ 2203 w 4559"/>
                  <a:gd name="T81" fmla="*/ 638 h 695"/>
                  <a:gd name="T82" fmla="*/ 2573 w 4559"/>
                  <a:gd name="T83" fmla="*/ 636 h 695"/>
                  <a:gd name="T84" fmla="*/ 2573 w 4559"/>
                  <a:gd name="T85" fmla="*/ 607 h 695"/>
                  <a:gd name="T86" fmla="*/ 2561 w 4559"/>
                  <a:gd name="T87" fmla="*/ 607 h 695"/>
                  <a:gd name="T88" fmla="*/ 2561 w 4559"/>
                  <a:gd name="T89" fmla="*/ 564 h 695"/>
                  <a:gd name="T90" fmla="*/ 2572 w 4559"/>
                  <a:gd name="T91" fmla="*/ 562 h 695"/>
                  <a:gd name="T92" fmla="*/ 2572 w 4559"/>
                  <a:gd name="T93" fmla="*/ 432 h 695"/>
                  <a:gd name="T94" fmla="*/ 2562 w 4559"/>
                  <a:gd name="T95" fmla="*/ 405 h 695"/>
                  <a:gd name="T96" fmla="*/ 2476 w 4559"/>
                  <a:gd name="T97" fmla="*/ 329 h 695"/>
                  <a:gd name="T98" fmla="*/ 2382 w 4559"/>
                  <a:gd name="T99" fmla="*/ 262 h 695"/>
                  <a:gd name="T100" fmla="*/ 2268 w 4559"/>
                  <a:gd name="T101" fmla="*/ 200 h 695"/>
                  <a:gd name="T102" fmla="*/ 2144 w 4559"/>
                  <a:gd name="T103" fmla="*/ 147 h 695"/>
                  <a:gd name="T104" fmla="*/ 2031 w 4559"/>
                  <a:gd name="T105" fmla="*/ 104 h 695"/>
                  <a:gd name="T106" fmla="*/ 1922 w 4559"/>
                  <a:gd name="T107" fmla="*/ 71 h 695"/>
                  <a:gd name="T108" fmla="*/ 1885 w 4559"/>
                  <a:gd name="T109" fmla="*/ 71 h 695"/>
                  <a:gd name="T110" fmla="*/ 1860 w 4559"/>
                  <a:gd name="T111" fmla="*/ 90 h 695"/>
                  <a:gd name="T112" fmla="*/ 1744 w 4559"/>
                  <a:gd name="T113" fmla="*/ 119 h 695"/>
                  <a:gd name="T114" fmla="*/ 1653 w 4559"/>
                  <a:gd name="T115" fmla="*/ 133 h 695"/>
                  <a:gd name="T116" fmla="*/ 1173 w 4559"/>
                  <a:gd name="T117" fmla="*/ 80 h 695"/>
                  <a:gd name="T118" fmla="*/ 943 w 4559"/>
                  <a:gd name="T119" fmla="*/ 46 h 695"/>
                  <a:gd name="T120" fmla="*/ 726 w 4559"/>
                  <a:gd name="T121" fmla="*/ 17 h 695"/>
                  <a:gd name="T122" fmla="*/ 616 w 4559"/>
                  <a:gd name="T123" fmla="*/ 4 h 695"/>
                  <a:gd name="T124" fmla="*/ 129 w 4559"/>
                  <a:gd name="T125" fmla="*/ 0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59"/>
                  <a:gd name="T190" fmla="*/ 0 h 695"/>
                  <a:gd name="T191" fmla="*/ 4559 w 4559"/>
                  <a:gd name="T192" fmla="*/ 695 h 6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59" h="695">
                    <a:moveTo>
                      <a:pt x="228" y="0"/>
                    </a:moveTo>
                    <a:lnTo>
                      <a:pt x="27" y="0"/>
                    </a:lnTo>
                    <a:lnTo>
                      <a:pt x="0" y="108"/>
                    </a:lnTo>
                    <a:lnTo>
                      <a:pt x="89" y="108"/>
                    </a:lnTo>
                    <a:lnTo>
                      <a:pt x="89" y="496"/>
                    </a:lnTo>
                    <a:lnTo>
                      <a:pt x="265" y="671"/>
                    </a:lnTo>
                    <a:lnTo>
                      <a:pt x="304" y="689"/>
                    </a:lnTo>
                    <a:lnTo>
                      <a:pt x="338" y="695"/>
                    </a:lnTo>
                    <a:lnTo>
                      <a:pt x="332" y="606"/>
                    </a:lnTo>
                    <a:lnTo>
                      <a:pt x="328" y="501"/>
                    </a:lnTo>
                    <a:lnTo>
                      <a:pt x="351" y="412"/>
                    </a:lnTo>
                    <a:lnTo>
                      <a:pt x="383" y="346"/>
                    </a:lnTo>
                    <a:lnTo>
                      <a:pt x="426" y="288"/>
                    </a:lnTo>
                    <a:lnTo>
                      <a:pt x="487" y="231"/>
                    </a:lnTo>
                    <a:lnTo>
                      <a:pt x="559" y="188"/>
                    </a:lnTo>
                    <a:lnTo>
                      <a:pt x="659" y="161"/>
                    </a:lnTo>
                    <a:lnTo>
                      <a:pt x="791" y="151"/>
                    </a:lnTo>
                    <a:lnTo>
                      <a:pt x="883" y="175"/>
                    </a:lnTo>
                    <a:lnTo>
                      <a:pt x="950" y="212"/>
                    </a:lnTo>
                    <a:lnTo>
                      <a:pt x="1006" y="254"/>
                    </a:lnTo>
                    <a:lnTo>
                      <a:pt x="1073" y="320"/>
                    </a:lnTo>
                    <a:lnTo>
                      <a:pt x="1115" y="393"/>
                    </a:lnTo>
                    <a:lnTo>
                      <a:pt x="1143" y="458"/>
                    </a:lnTo>
                    <a:lnTo>
                      <a:pt x="1152" y="520"/>
                    </a:lnTo>
                    <a:lnTo>
                      <a:pt x="1152" y="657"/>
                    </a:lnTo>
                    <a:lnTo>
                      <a:pt x="3144" y="695"/>
                    </a:lnTo>
                    <a:lnTo>
                      <a:pt x="3144" y="563"/>
                    </a:lnTo>
                    <a:lnTo>
                      <a:pt x="3172" y="472"/>
                    </a:lnTo>
                    <a:lnTo>
                      <a:pt x="3204" y="402"/>
                    </a:lnTo>
                    <a:lnTo>
                      <a:pt x="3253" y="336"/>
                    </a:lnTo>
                    <a:lnTo>
                      <a:pt x="3324" y="278"/>
                    </a:lnTo>
                    <a:lnTo>
                      <a:pt x="3395" y="240"/>
                    </a:lnTo>
                    <a:lnTo>
                      <a:pt x="3466" y="217"/>
                    </a:lnTo>
                    <a:lnTo>
                      <a:pt x="3590" y="217"/>
                    </a:lnTo>
                    <a:lnTo>
                      <a:pt x="3656" y="231"/>
                    </a:lnTo>
                    <a:lnTo>
                      <a:pt x="3723" y="260"/>
                    </a:lnTo>
                    <a:lnTo>
                      <a:pt x="3783" y="311"/>
                    </a:lnTo>
                    <a:lnTo>
                      <a:pt x="3841" y="378"/>
                    </a:lnTo>
                    <a:lnTo>
                      <a:pt x="3879" y="458"/>
                    </a:lnTo>
                    <a:lnTo>
                      <a:pt x="3903" y="544"/>
                    </a:lnTo>
                    <a:lnTo>
                      <a:pt x="3903" y="633"/>
                    </a:lnTo>
                    <a:lnTo>
                      <a:pt x="4559" y="631"/>
                    </a:lnTo>
                    <a:lnTo>
                      <a:pt x="4559" y="602"/>
                    </a:lnTo>
                    <a:lnTo>
                      <a:pt x="4538" y="602"/>
                    </a:lnTo>
                    <a:lnTo>
                      <a:pt x="4538" y="559"/>
                    </a:lnTo>
                    <a:lnTo>
                      <a:pt x="4558" y="557"/>
                    </a:lnTo>
                    <a:lnTo>
                      <a:pt x="4558" y="428"/>
                    </a:lnTo>
                    <a:lnTo>
                      <a:pt x="4540" y="402"/>
                    </a:lnTo>
                    <a:lnTo>
                      <a:pt x="4388" y="326"/>
                    </a:lnTo>
                    <a:lnTo>
                      <a:pt x="4220" y="260"/>
                    </a:lnTo>
                    <a:lnTo>
                      <a:pt x="4018" y="198"/>
                    </a:lnTo>
                    <a:lnTo>
                      <a:pt x="3799" y="146"/>
                    </a:lnTo>
                    <a:lnTo>
                      <a:pt x="3598" y="103"/>
                    </a:lnTo>
                    <a:lnTo>
                      <a:pt x="3405" y="70"/>
                    </a:lnTo>
                    <a:lnTo>
                      <a:pt x="3340" y="70"/>
                    </a:lnTo>
                    <a:lnTo>
                      <a:pt x="3296" y="89"/>
                    </a:lnTo>
                    <a:lnTo>
                      <a:pt x="3091" y="118"/>
                    </a:lnTo>
                    <a:lnTo>
                      <a:pt x="2929" y="132"/>
                    </a:lnTo>
                    <a:lnTo>
                      <a:pt x="2079" y="79"/>
                    </a:lnTo>
                    <a:lnTo>
                      <a:pt x="1671" y="46"/>
                    </a:lnTo>
                    <a:lnTo>
                      <a:pt x="1286" y="17"/>
                    </a:lnTo>
                    <a:lnTo>
                      <a:pt x="1092" y="4"/>
                    </a:lnTo>
                    <a:lnTo>
                      <a:pt x="228" y="0"/>
                    </a:lnTo>
                    <a:close/>
                  </a:path>
                </a:pathLst>
              </a:custGeom>
              <a:solidFill>
                <a:srgbClr val="FF0000"/>
              </a:solidFill>
              <a:ln w="4763">
                <a:solidFill>
                  <a:srgbClr val="000000"/>
                </a:solidFill>
                <a:round/>
                <a:headEnd/>
                <a:tailEnd/>
              </a:ln>
            </p:spPr>
            <p:txBody>
              <a:bodyPr/>
              <a:lstStyle/>
              <a:p>
                <a:endParaRPr lang="zh-CN" altLang="en-US"/>
              </a:p>
            </p:txBody>
          </p:sp>
          <p:sp>
            <p:nvSpPr>
              <p:cNvPr id="9243" name="Freeform 22"/>
              <p:cNvSpPr>
                <a:spLocks/>
              </p:cNvSpPr>
              <p:nvPr/>
            </p:nvSpPr>
            <p:spPr bwMode="auto">
              <a:xfrm>
                <a:off x="3884" y="2115"/>
                <a:ext cx="518" cy="631"/>
              </a:xfrm>
              <a:custGeom>
                <a:avLst/>
                <a:gdLst>
                  <a:gd name="T0" fmla="*/ 0 w 920"/>
                  <a:gd name="T1" fmla="*/ 0 h 625"/>
                  <a:gd name="T2" fmla="*/ 0 w 920"/>
                  <a:gd name="T3" fmla="*/ 617 h 625"/>
                  <a:gd name="T4" fmla="*/ 518 w 920"/>
                  <a:gd name="T5" fmla="*/ 631 h 625"/>
                  <a:gd name="T6" fmla="*/ 518 w 920"/>
                  <a:gd name="T7" fmla="*/ 67 h 625"/>
                  <a:gd name="T8" fmla="*/ 449 w 920"/>
                  <a:gd name="T9" fmla="*/ 55 h 625"/>
                  <a:gd name="T10" fmla="*/ 355 w 920"/>
                  <a:gd name="T11" fmla="*/ 43 h 625"/>
                  <a:gd name="T12" fmla="*/ 260 w 920"/>
                  <a:gd name="T13" fmla="*/ 35 h 625"/>
                  <a:gd name="T14" fmla="*/ 198 w 920"/>
                  <a:gd name="T15" fmla="*/ 25 h 625"/>
                  <a:gd name="T16" fmla="*/ 138 w 920"/>
                  <a:gd name="T17" fmla="*/ 18 h 625"/>
                  <a:gd name="T18" fmla="*/ 56 w 920"/>
                  <a:gd name="T19" fmla="*/ 6 h 625"/>
                  <a:gd name="T20" fmla="*/ 0 w 920"/>
                  <a:gd name="T21" fmla="*/ 0 h 6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0"/>
                  <a:gd name="T34" fmla="*/ 0 h 625"/>
                  <a:gd name="T35" fmla="*/ 920 w 920"/>
                  <a:gd name="T36" fmla="*/ 625 h 6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0" h="625">
                    <a:moveTo>
                      <a:pt x="0" y="0"/>
                    </a:moveTo>
                    <a:lnTo>
                      <a:pt x="0" y="611"/>
                    </a:lnTo>
                    <a:lnTo>
                      <a:pt x="920" y="625"/>
                    </a:lnTo>
                    <a:lnTo>
                      <a:pt x="920" y="66"/>
                    </a:lnTo>
                    <a:lnTo>
                      <a:pt x="798" y="54"/>
                    </a:lnTo>
                    <a:lnTo>
                      <a:pt x="630" y="43"/>
                    </a:lnTo>
                    <a:lnTo>
                      <a:pt x="462" y="35"/>
                    </a:lnTo>
                    <a:lnTo>
                      <a:pt x="352" y="25"/>
                    </a:lnTo>
                    <a:lnTo>
                      <a:pt x="245" y="18"/>
                    </a:lnTo>
                    <a:lnTo>
                      <a:pt x="99" y="6"/>
                    </a:lnTo>
                    <a:lnTo>
                      <a:pt x="0" y="0"/>
                    </a:lnTo>
                    <a:close/>
                  </a:path>
                </a:pathLst>
              </a:custGeom>
              <a:solidFill>
                <a:srgbClr val="FF0000"/>
              </a:solidFill>
              <a:ln w="4763">
                <a:solidFill>
                  <a:srgbClr val="000000"/>
                </a:solidFill>
                <a:round/>
                <a:headEnd/>
                <a:tailEnd/>
              </a:ln>
            </p:spPr>
            <p:txBody>
              <a:bodyPr/>
              <a:lstStyle/>
              <a:p>
                <a:endParaRPr lang="zh-CN" altLang="en-US"/>
              </a:p>
            </p:txBody>
          </p:sp>
          <p:sp>
            <p:nvSpPr>
              <p:cNvPr id="9244" name="Oval 23"/>
              <p:cNvSpPr>
                <a:spLocks noChangeArrowheads="1"/>
              </p:cNvSpPr>
              <p:nvPr/>
            </p:nvSpPr>
            <p:spPr bwMode="auto">
              <a:xfrm>
                <a:off x="3464" y="1911"/>
                <a:ext cx="102" cy="103"/>
              </a:xfrm>
              <a:prstGeom prst="ellipse">
                <a:avLst/>
              </a:prstGeom>
              <a:solidFill>
                <a:srgbClr val="800000"/>
              </a:solidFill>
              <a:ln w="4763">
                <a:solidFill>
                  <a:srgbClr val="800000"/>
                </a:solidFill>
                <a:round/>
                <a:headEnd/>
                <a:tailEnd/>
              </a:ln>
            </p:spPr>
            <p:txBody>
              <a:bodyPr/>
              <a:lstStyle/>
              <a:p>
                <a:endParaRPr lang="zh-CN" altLang="en-US" sz="2800" b="1">
                  <a:latin typeface="Times New Roman" pitchFamily="18" charset="0"/>
                  <a:ea typeface="楷体_GB2312" pitchFamily="49" charset="-122"/>
                </a:endParaRPr>
              </a:p>
            </p:txBody>
          </p:sp>
          <p:sp>
            <p:nvSpPr>
              <p:cNvPr id="9245" name="Oval 24"/>
              <p:cNvSpPr>
                <a:spLocks noChangeArrowheads="1"/>
              </p:cNvSpPr>
              <p:nvPr/>
            </p:nvSpPr>
            <p:spPr bwMode="auto">
              <a:xfrm>
                <a:off x="3483" y="1945"/>
                <a:ext cx="15" cy="31"/>
              </a:xfrm>
              <a:prstGeom prst="ellipse">
                <a:avLst/>
              </a:prstGeom>
              <a:solidFill>
                <a:srgbClr val="000000"/>
              </a:solidFill>
              <a:ln w="4763">
                <a:solidFill>
                  <a:srgbClr val="000000"/>
                </a:solidFill>
                <a:round/>
                <a:headEnd/>
                <a:tailEnd/>
              </a:ln>
            </p:spPr>
            <p:txBody>
              <a:bodyPr/>
              <a:lstStyle/>
              <a:p>
                <a:endParaRPr lang="zh-CN" altLang="en-US" sz="2800" b="1">
                  <a:latin typeface="Times New Roman" pitchFamily="18" charset="0"/>
                  <a:ea typeface="楷体_GB2312" pitchFamily="49" charset="-122"/>
                </a:endParaRPr>
              </a:p>
            </p:txBody>
          </p:sp>
          <p:sp>
            <p:nvSpPr>
              <p:cNvPr id="9246" name="Freeform 25"/>
              <p:cNvSpPr>
                <a:spLocks/>
              </p:cNvSpPr>
              <p:nvPr/>
            </p:nvSpPr>
            <p:spPr bwMode="auto">
              <a:xfrm>
                <a:off x="3787" y="2493"/>
                <a:ext cx="549" cy="138"/>
              </a:xfrm>
              <a:custGeom>
                <a:avLst/>
                <a:gdLst>
                  <a:gd name="T0" fmla="*/ 0 w 973"/>
                  <a:gd name="T1" fmla="*/ 77 h 136"/>
                  <a:gd name="T2" fmla="*/ 0 w 973"/>
                  <a:gd name="T3" fmla="*/ 138 h 136"/>
                  <a:gd name="T4" fmla="*/ 549 w 973"/>
                  <a:gd name="T5" fmla="*/ 0 h 136"/>
                  <a:gd name="T6" fmla="*/ 0 w 973"/>
                  <a:gd name="T7" fmla="*/ 77 h 136"/>
                  <a:gd name="T8" fmla="*/ 0 60000 65536"/>
                  <a:gd name="T9" fmla="*/ 0 60000 65536"/>
                  <a:gd name="T10" fmla="*/ 0 60000 65536"/>
                  <a:gd name="T11" fmla="*/ 0 60000 65536"/>
                  <a:gd name="T12" fmla="*/ 0 w 973"/>
                  <a:gd name="T13" fmla="*/ 0 h 136"/>
                  <a:gd name="T14" fmla="*/ 973 w 973"/>
                  <a:gd name="T15" fmla="*/ 136 h 136"/>
                </a:gdLst>
                <a:ahLst/>
                <a:cxnLst>
                  <a:cxn ang="T8">
                    <a:pos x="T0" y="T1"/>
                  </a:cxn>
                  <a:cxn ang="T9">
                    <a:pos x="T2" y="T3"/>
                  </a:cxn>
                  <a:cxn ang="T10">
                    <a:pos x="T4" y="T5"/>
                  </a:cxn>
                  <a:cxn ang="T11">
                    <a:pos x="T6" y="T7"/>
                  </a:cxn>
                </a:cxnLst>
                <a:rect l="T12" t="T13" r="T14" b="T15"/>
                <a:pathLst>
                  <a:path w="973" h="136">
                    <a:moveTo>
                      <a:pt x="0" y="76"/>
                    </a:moveTo>
                    <a:lnTo>
                      <a:pt x="0" y="136"/>
                    </a:lnTo>
                    <a:lnTo>
                      <a:pt x="973" y="0"/>
                    </a:lnTo>
                    <a:lnTo>
                      <a:pt x="0" y="76"/>
                    </a:lnTo>
                    <a:close/>
                  </a:path>
                </a:pathLst>
              </a:custGeom>
              <a:solidFill>
                <a:srgbClr val="800000"/>
              </a:solidFill>
              <a:ln w="4763">
                <a:solidFill>
                  <a:srgbClr val="800000"/>
                </a:solidFill>
                <a:round/>
                <a:headEnd/>
                <a:tailEnd/>
              </a:ln>
            </p:spPr>
            <p:txBody>
              <a:bodyPr/>
              <a:lstStyle/>
              <a:p>
                <a:endParaRPr lang="zh-CN" altLang="en-US"/>
              </a:p>
            </p:txBody>
          </p:sp>
          <p:sp>
            <p:nvSpPr>
              <p:cNvPr id="9247" name="Freeform 26"/>
              <p:cNvSpPr>
                <a:spLocks/>
              </p:cNvSpPr>
              <p:nvPr/>
            </p:nvSpPr>
            <p:spPr bwMode="auto">
              <a:xfrm>
                <a:off x="3787" y="2200"/>
                <a:ext cx="544" cy="164"/>
              </a:xfrm>
              <a:custGeom>
                <a:avLst/>
                <a:gdLst>
                  <a:gd name="T0" fmla="*/ 0 w 963"/>
                  <a:gd name="T1" fmla="*/ 0 h 161"/>
                  <a:gd name="T2" fmla="*/ 0 w 963"/>
                  <a:gd name="T3" fmla="*/ 64 h 161"/>
                  <a:gd name="T4" fmla="*/ 544 w 963"/>
                  <a:gd name="T5" fmla="*/ 164 h 161"/>
                  <a:gd name="T6" fmla="*/ 0 w 963"/>
                  <a:gd name="T7" fmla="*/ 0 h 161"/>
                  <a:gd name="T8" fmla="*/ 0 60000 65536"/>
                  <a:gd name="T9" fmla="*/ 0 60000 65536"/>
                  <a:gd name="T10" fmla="*/ 0 60000 65536"/>
                  <a:gd name="T11" fmla="*/ 0 60000 65536"/>
                  <a:gd name="T12" fmla="*/ 0 w 963"/>
                  <a:gd name="T13" fmla="*/ 0 h 161"/>
                  <a:gd name="T14" fmla="*/ 963 w 963"/>
                  <a:gd name="T15" fmla="*/ 161 h 161"/>
                </a:gdLst>
                <a:ahLst/>
                <a:cxnLst>
                  <a:cxn ang="T8">
                    <a:pos x="T0" y="T1"/>
                  </a:cxn>
                  <a:cxn ang="T9">
                    <a:pos x="T2" y="T3"/>
                  </a:cxn>
                  <a:cxn ang="T10">
                    <a:pos x="T4" y="T5"/>
                  </a:cxn>
                  <a:cxn ang="T11">
                    <a:pos x="T6" y="T7"/>
                  </a:cxn>
                </a:cxnLst>
                <a:rect l="T12" t="T13" r="T14" b="T15"/>
                <a:pathLst>
                  <a:path w="963" h="161">
                    <a:moveTo>
                      <a:pt x="0" y="0"/>
                    </a:moveTo>
                    <a:lnTo>
                      <a:pt x="0" y="63"/>
                    </a:lnTo>
                    <a:lnTo>
                      <a:pt x="963" y="161"/>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9248" name="Freeform 27"/>
              <p:cNvSpPr>
                <a:spLocks/>
              </p:cNvSpPr>
              <p:nvPr/>
            </p:nvSpPr>
            <p:spPr bwMode="auto">
              <a:xfrm>
                <a:off x="3787" y="2297"/>
                <a:ext cx="544" cy="99"/>
              </a:xfrm>
              <a:custGeom>
                <a:avLst/>
                <a:gdLst>
                  <a:gd name="T0" fmla="*/ 0 w 963"/>
                  <a:gd name="T1" fmla="*/ 0 h 100"/>
                  <a:gd name="T2" fmla="*/ 0 w 963"/>
                  <a:gd name="T3" fmla="*/ 61 h 100"/>
                  <a:gd name="T4" fmla="*/ 544 w 963"/>
                  <a:gd name="T5" fmla="*/ 99 h 100"/>
                  <a:gd name="T6" fmla="*/ 0 w 963"/>
                  <a:gd name="T7" fmla="*/ 0 h 100"/>
                  <a:gd name="T8" fmla="*/ 0 60000 65536"/>
                  <a:gd name="T9" fmla="*/ 0 60000 65536"/>
                  <a:gd name="T10" fmla="*/ 0 60000 65536"/>
                  <a:gd name="T11" fmla="*/ 0 60000 65536"/>
                  <a:gd name="T12" fmla="*/ 0 w 963"/>
                  <a:gd name="T13" fmla="*/ 0 h 100"/>
                  <a:gd name="T14" fmla="*/ 963 w 963"/>
                  <a:gd name="T15" fmla="*/ 100 h 100"/>
                </a:gdLst>
                <a:ahLst/>
                <a:cxnLst>
                  <a:cxn ang="T8">
                    <a:pos x="T0" y="T1"/>
                  </a:cxn>
                  <a:cxn ang="T9">
                    <a:pos x="T2" y="T3"/>
                  </a:cxn>
                  <a:cxn ang="T10">
                    <a:pos x="T4" y="T5"/>
                  </a:cxn>
                  <a:cxn ang="T11">
                    <a:pos x="T6" y="T7"/>
                  </a:cxn>
                </a:cxnLst>
                <a:rect l="T12" t="T13" r="T14" b="T15"/>
                <a:pathLst>
                  <a:path w="963" h="100">
                    <a:moveTo>
                      <a:pt x="0" y="0"/>
                    </a:moveTo>
                    <a:lnTo>
                      <a:pt x="0" y="62"/>
                    </a:lnTo>
                    <a:lnTo>
                      <a:pt x="963" y="100"/>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9249" name="Freeform 28"/>
              <p:cNvSpPr>
                <a:spLocks/>
              </p:cNvSpPr>
              <p:nvPr/>
            </p:nvSpPr>
            <p:spPr bwMode="auto">
              <a:xfrm>
                <a:off x="3787" y="2388"/>
                <a:ext cx="549" cy="63"/>
              </a:xfrm>
              <a:custGeom>
                <a:avLst/>
                <a:gdLst>
                  <a:gd name="T0" fmla="*/ 0 w 973"/>
                  <a:gd name="T1" fmla="*/ 0 h 61"/>
                  <a:gd name="T2" fmla="*/ 0 w 973"/>
                  <a:gd name="T3" fmla="*/ 63 h 61"/>
                  <a:gd name="T4" fmla="*/ 549 w 973"/>
                  <a:gd name="T5" fmla="*/ 38 h 61"/>
                  <a:gd name="T6" fmla="*/ 0 w 973"/>
                  <a:gd name="T7" fmla="*/ 0 h 61"/>
                  <a:gd name="T8" fmla="*/ 0 60000 65536"/>
                  <a:gd name="T9" fmla="*/ 0 60000 65536"/>
                  <a:gd name="T10" fmla="*/ 0 60000 65536"/>
                  <a:gd name="T11" fmla="*/ 0 60000 65536"/>
                  <a:gd name="T12" fmla="*/ 0 w 973"/>
                  <a:gd name="T13" fmla="*/ 0 h 61"/>
                  <a:gd name="T14" fmla="*/ 973 w 973"/>
                  <a:gd name="T15" fmla="*/ 61 h 61"/>
                </a:gdLst>
                <a:ahLst/>
                <a:cxnLst>
                  <a:cxn ang="T8">
                    <a:pos x="T0" y="T1"/>
                  </a:cxn>
                  <a:cxn ang="T9">
                    <a:pos x="T2" y="T3"/>
                  </a:cxn>
                  <a:cxn ang="T10">
                    <a:pos x="T4" y="T5"/>
                  </a:cxn>
                  <a:cxn ang="T11">
                    <a:pos x="T6" y="T7"/>
                  </a:cxn>
                </a:cxnLst>
                <a:rect l="T12" t="T13" r="T14" b="T15"/>
                <a:pathLst>
                  <a:path w="973" h="61">
                    <a:moveTo>
                      <a:pt x="0" y="0"/>
                    </a:moveTo>
                    <a:lnTo>
                      <a:pt x="0" y="61"/>
                    </a:lnTo>
                    <a:lnTo>
                      <a:pt x="973" y="37"/>
                    </a:lnTo>
                    <a:lnTo>
                      <a:pt x="0" y="0"/>
                    </a:lnTo>
                    <a:close/>
                  </a:path>
                </a:pathLst>
              </a:custGeom>
              <a:solidFill>
                <a:srgbClr val="800000"/>
              </a:solidFill>
              <a:ln w="4763">
                <a:solidFill>
                  <a:srgbClr val="800000"/>
                </a:solidFill>
                <a:round/>
                <a:headEnd/>
                <a:tailEnd/>
              </a:ln>
            </p:spPr>
            <p:txBody>
              <a:bodyPr/>
              <a:lstStyle/>
              <a:p>
                <a:endParaRPr lang="zh-CN" altLang="en-US"/>
              </a:p>
            </p:txBody>
          </p:sp>
          <p:sp>
            <p:nvSpPr>
              <p:cNvPr id="9250" name="Freeform 29"/>
              <p:cNvSpPr>
                <a:spLocks/>
              </p:cNvSpPr>
              <p:nvPr/>
            </p:nvSpPr>
            <p:spPr bwMode="auto">
              <a:xfrm>
                <a:off x="3787" y="2459"/>
                <a:ext cx="549" cy="81"/>
              </a:xfrm>
              <a:custGeom>
                <a:avLst/>
                <a:gdLst>
                  <a:gd name="T0" fmla="*/ 0 w 973"/>
                  <a:gd name="T1" fmla="*/ 19 h 81"/>
                  <a:gd name="T2" fmla="*/ 0 w 973"/>
                  <a:gd name="T3" fmla="*/ 81 h 81"/>
                  <a:gd name="T4" fmla="*/ 549 w 973"/>
                  <a:gd name="T5" fmla="*/ 0 h 81"/>
                  <a:gd name="T6" fmla="*/ 0 w 973"/>
                  <a:gd name="T7" fmla="*/ 19 h 81"/>
                  <a:gd name="T8" fmla="*/ 0 60000 65536"/>
                  <a:gd name="T9" fmla="*/ 0 60000 65536"/>
                  <a:gd name="T10" fmla="*/ 0 60000 65536"/>
                  <a:gd name="T11" fmla="*/ 0 60000 65536"/>
                  <a:gd name="T12" fmla="*/ 0 w 973"/>
                  <a:gd name="T13" fmla="*/ 0 h 81"/>
                  <a:gd name="T14" fmla="*/ 973 w 973"/>
                  <a:gd name="T15" fmla="*/ 81 h 81"/>
                </a:gdLst>
                <a:ahLst/>
                <a:cxnLst>
                  <a:cxn ang="T8">
                    <a:pos x="T0" y="T1"/>
                  </a:cxn>
                  <a:cxn ang="T9">
                    <a:pos x="T2" y="T3"/>
                  </a:cxn>
                  <a:cxn ang="T10">
                    <a:pos x="T4" y="T5"/>
                  </a:cxn>
                  <a:cxn ang="T11">
                    <a:pos x="T6" y="T7"/>
                  </a:cxn>
                </a:cxnLst>
                <a:rect l="T12" t="T13" r="T14" b="T15"/>
                <a:pathLst>
                  <a:path w="973" h="81">
                    <a:moveTo>
                      <a:pt x="0" y="19"/>
                    </a:moveTo>
                    <a:lnTo>
                      <a:pt x="0" y="81"/>
                    </a:lnTo>
                    <a:lnTo>
                      <a:pt x="973" y="0"/>
                    </a:lnTo>
                    <a:lnTo>
                      <a:pt x="0" y="19"/>
                    </a:lnTo>
                    <a:close/>
                  </a:path>
                </a:pathLst>
              </a:custGeom>
              <a:solidFill>
                <a:srgbClr val="800000"/>
              </a:solidFill>
              <a:ln w="4763">
                <a:solidFill>
                  <a:srgbClr val="800000"/>
                </a:solidFill>
                <a:round/>
                <a:headEnd/>
                <a:tailEnd/>
              </a:ln>
            </p:spPr>
            <p:txBody>
              <a:bodyPr/>
              <a:lstStyle/>
              <a:p>
                <a:endParaRPr lang="zh-CN" altLang="en-US"/>
              </a:p>
            </p:txBody>
          </p:sp>
          <p:sp>
            <p:nvSpPr>
              <p:cNvPr id="9251" name="Oval 30"/>
              <p:cNvSpPr>
                <a:spLocks noChangeArrowheads="1"/>
              </p:cNvSpPr>
              <p:nvPr/>
            </p:nvSpPr>
            <p:spPr bwMode="auto">
              <a:xfrm>
                <a:off x="4636" y="2235"/>
                <a:ext cx="408" cy="741"/>
              </a:xfrm>
              <a:prstGeom prst="ellipse">
                <a:avLst/>
              </a:prstGeom>
              <a:solidFill>
                <a:srgbClr val="000000"/>
              </a:solidFill>
              <a:ln w="4763">
                <a:solidFill>
                  <a:srgbClr val="000000"/>
                </a:solidFill>
                <a:round/>
                <a:headEnd/>
                <a:tailEnd/>
              </a:ln>
            </p:spPr>
            <p:txBody>
              <a:bodyPr/>
              <a:lstStyle/>
              <a:p>
                <a:endParaRPr lang="zh-CN" altLang="en-US" sz="2800" b="1">
                  <a:latin typeface="Times New Roman" pitchFamily="18" charset="0"/>
                  <a:ea typeface="楷体_GB2312" pitchFamily="49" charset="-122"/>
                </a:endParaRPr>
              </a:p>
            </p:txBody>
          </p:sp>
          <p:sp>
            <p:nvSpPr>
              <p:cNvPr id="9252" name="Freeform 31"/>
              <p:cNvSpPr>
                <a:spLocks/>
              </p:cNvSpPr>
              <p:nvPr/>
            </p:nvSpPr>
            <p:spPr bwMode="auto">
              <a:xfrm>
                <a:off x="4807" y="2716"/>
                <a:ext cx="71" cy="157"/>
              </a:xfrm>
              <a:custGeom>
                <a:avLst/>
                <a:gdLst>
                  <a:gd name="T0" fmla="*/ 0 w 126"/>
                  <a:gd name="T1" fmla="*/ 145 h 156"/>
                  <a:gd name="T2" fmla="*/ 28 w 126"/>
                  <a:gd name="T3" fmla="*/ 0 h 156"/>
                  <a:gd name="T4" fmla="*/ 45 w 126"/>
                  <a:gd name="T5" fmla="*/ 0 h 156"/>
                  <a:gd name="T6" fmla="*/ 71 w 126"/>
                  <a:gd name="T7" fmla="*/ 151 h 156"/>
                  <a:gd name="T8" fmla="*/ 37 w 126"/>
                  <a:gd name="T9" fmla="*/ 157 h 156"/>
                  <a:gd name="T10" fmla="*/ 0 w 126"/>
                  <a:gd name="T11" fmla="*/ 145 h 156"/>
                  <a:gd name="T12" fmla="*/ 0 60000 65536"/>
                  <a:gd name="T13" fmla="*/ 0 60000 65536"/>
                  <a:gd name="T14" fmla="*/ 0 60000 65536"/>
                  <a:gd name="T15" fmla="*/ 0 60000 65536"/>
                  <a:gd name="T16" fmla="*/ 0 60000 65536"/>
                  <a:gd name="T17" fmla="*/ 0 60000 65536"/>
                  <a:gd name="T18" fmla="*/ 0 w 126"/>
                  <a:gd name="T19" fmla="*/ 0 h 156"/>
                  <a:gd name="T20" fmla="*/ 126 w 12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6" h="156">
                    <a:moveTo>
                      <a:pt x="0" y="144"/>
                    </a:moveTo>
                    <a:lnTo>
                      <a:pt x="49" y="0"/>
                    </a:lnTo>
                    <a:lnTo>
                      <a:pt x="80" y="0"/>
                    </a:lnTo>
                    <a:lnTo>
                      <a:pt x="126" y="150"/>
                    </a:lnTo>
                    <a:lnTo>
                      <a:pt x="65" y="156"/>
                    </a:lnTo>
                    <a:lnTo>
                      <a:pt x="0" y="144"/>
                    </a:lnTo>
                    <a:close/>
                  </a:path>
                </a:pathLst>
              </a:custGeom>
              <a:solidFill>
                <a:srgbClr val="FF0000"/>
              </a:solidFill>
              <a:ln w="4763">
                <a:solidFill>
                  <a:srgbClr val="000000"/>
                </a:solidFill>
                <a:round/>
                <a:headEnd/>
                <a:tailEnd/>
              </a:ln>
            </p:spPr>
            <p:txBody>
              <a:bodyPr/>
              <a:lstStyle/>
              <a:p>
                <a:endParaRPr lang="zh-CN" altLang="en-US"/>
              </a:p>
            </p:txBody>
          </p:sp>
          <p:sp>
            <p:nvSpPr>
              <p:cNvPr id="9253" name="Freeform 32"/>
              <p:cNvSpPr>
                <a:spLocks/>
              </p:cNvSpPr>
              <p:nvPr/>
            </p:nvSpPr>
            <p:spPr bwMode="auto">
              <a:xfrm>
                <a:off x="4804" y="2336"/>
                <a:ext cx="72" cy="157"/>
              </a:xfrm>
              <a:custGeom>
                <a:avLst/>
                <a:gdLst>
                  <a:gd name="T0" fmla="*/ 0 w 129"/>
                  <a:gd name="T1" fmla="*/ 12 h 156"/>
                  <a:gd name="T2" fmla="*/ 29 w 129"/>
                  <a:gd name="T3" fmla="*/ 157 h 156"/>
                  <a:gd name="T4" fmla="*/ 45 w 129"/>
                  <a:gd name="T5" fmla="*/ 157 h 156"/>
                  <a:gd name="T6" fmla="*/ 72 w 129"/>
                  <a:gd name="T7" fmla="*/ 7 h 156"/>
                  <a:gd name="T8" fmla="*/ 37 w 129"/>
                  <a:gd name="T9" fmla="*/ 0 h 156"/>
                  <a:gd name="T10" fmla="*/ 0 w 129"/>
                  <a:gd name="T11" fmla="*/ 12 h 156"/>
                  <a:gd name="T12" fmla="*/ 0 60000 65536"/>
                  <a:gd name="T13" fmla="*/ 0 60000 65536"/>
                  <a:gd name="T14" fmla="*/ 0 60000 65536"/>
                  <a:gd name="T15" fmla="*/ 0 60000 65536"/>
                  <a:gd name="T16" fmla="*/ 0 60000 65536"/>
                  <a:gd name="T17" fmla="*/ 0 60000 65536"/>
                  <a:gd name="T18" fmla="*/ 0 w 129"/>
                  <a:gd name="T19" fmla="*/ 0 h 156"/>
                  <a:gd name="T20" fmla="*/ 129 w 129"/>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9" h="156">
                    <a:moveTo>
                      <a:pt x="0" y="12"/>
                    </a:moveTo>
                    <a:lnTo>
                      <a:pt x="52" y="156"/>
                    </a:lnTo>
                    <a:lnTo>
                      <a:pt x="81" y="156"/>
                    </a:lnTo>
                    <a:lnTo>
                      <a:pt x="129" y="7"/>
                    </a:lnTo>
                    <a:lnTo>
                      <a:pt x="66" y="0"/>
                    </a:lnTo>
                    <a:lnTo>
                      <a:pt x="0" y="12"/>
                    </a:lnTo>
                    <a:close/>
                  </a:path>
                </a:pathLst>
              </a:custGeom>
              <a:solidFill>
                <a:srgbClr val="FF0000"/>
              </a:solidFill>
              <a:ln w="4763">
                <a:solidFill>
                  <a:srgbClr val="000000"/>
                </a:solidFill>
                <a:round/>
                <a:headEnd/>
                <a:tailEnd/>
              </a:ln>
            </p:spPr>
            <p:txBody>
              <a:bodyPr/>
              <a:lstStyle/>
              <a:p>
                <a:endParaRPr lang="zh-CN" altLang="en-US"/>
              </a:p>
            </p:txBody>
          </p:sp>
          <p:sp>
            <p:nvSpPr>
              <p:cNvPr id="9254" name="Freeform 33"/>
              <p:cNvSpPr>
                <a:spLocks/>
              </p:cNvSpPr>
              <p:nvPr/>
            </p:nvSpPr>
            <p:spPr bwMode="auto">
              <a:xfrm>
                <a:off x="4900" y="2538"/>
                <a:ext cx="88" cy="127"/>
              </a:xfrm>
              <a:custGeom>
                <a:avLst/>
                <a:gdLst>
                  <a:gd name="T0" fmla="*/ 82 w 154"/>
                  <a:gd name="T1" fmla="*/ 0 h 127"/>
                  <a:gd name="T2" fmla="*/ 0 w 154"/>
                  <a:gd name="T3" fmla="*/ 51 h 127"/>
                  <a:gd name="T4" fmla="*/ 0 w 154"/>
                  <a:gd name="T5" fmla="*/ 81 h 127"/>
                  <a:gd name="T6" fmla="*/ 84 w 154"/>
                  <a:gd name="T7" fmla="*/ 127 h 127"/>
                  <a:gd name="T8" fmla="*/ 88 w 154"/>
                  <a:gd name="T9" fmla="*/ 66 h 127"/>
                  <a:gd name="T10" fmla="*/ 82 w 154"/>
                  <a:gd name="T11" fmla="*/ 0 h 127"/>
                  <a:gd name="T12" fmla="*/ 0 60000 65536"/>
                  <a:gd name="T13" fmla="*/ 0 60000 65536"/>
                  <a:gd name="T14" fmla="*/ 0 60000 65536"/>
                  <a:gd name="T15" fmla="*/ 0 60000 65536"/>
                  <a:gd name="T16" fmla="*/ 0 60000 65536"/>
                  <a:gd name="T17" fmla="*/ 0 60000 65536"/>
                  <a:gd name="T18" fmla="*/ 0 w 154"/>
                  <a:gd name="T19" fmla="*/ 0 h 127"/>
                  <a:gd name="T20" fmla="*/ 154 w 154"/>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4" h="127">
                    <a:moveTo>
                      <a:pt x="143" y="0"/>
                    </a:moveTo>
                    <a:lnTo>
                      <a:pt x="0" y="51"/>
                    </a:lnTo>
                    <a:lnTo>
                      <a:pt x="0" y="81"/>
                    </a:lnTo>
                    <a:lnTo>
                      <a:pt x="147" y="127"/>
                    </a:lnTo>
                    <a:lnTo>
                      <a:pt x="154" y="66"/>
                    </a:lnTo>
                    <a:lnTo>
                      <a:pt x="143" y="0"/>
                    </a:lnTo>
                    <a:close/>
                  </a:path>
                </a:pathLst>
              </a:custGeom>
              <a:solidFill>
                <a:srgbClr val="FF0000"/>
              </a:solidFill>
              <a:ln w="4763">
                <a:solidFill>
                  <a:srgbClr val="000000"/>
                </a:solidFill>
                <a:round/>
                <a:headEnd/>
                <a:tailEnd/>
              </a:ln>
            </p:spPr>
            <p:txBody>
              <a:bodyPr/>
              <a:lstStyle/>
              <a:p>
                <a:endParaRPr lang="zh-CN" altLang="en-US"/>
              </a:p>
            </p:txBody>
          </p:sp>
          <p:sp>
            <p:nvSpPr>
              <p:cNvPr id="9255" name="Freeform 34"/>
              <p:cNvSpPr>
                <a:spLocks/>
              </p:cNvSpPr>
              <p:nvPr/>
            </p:nvSpPr>
            <p:spPr bwMode="auto">
              <a:xfrm>
                <a:off x="4692" y="2538"/>
                <a:ext cx="88" cy="127"/>
              </a:xfrm>
              <a:custGeom>
                <a:avLst/>
                <a:gdLst>
                  <a:gd name="T0" fmla="*/ 6 w 154"/>
                  <a:gd name="T1" fmla="*/ 0 h 127"/>
                  <a:gd name="T2" fmla="*/ 88 w 154"/>
                  <a:gd name="T3" fmla="*/ 51 h 127"/>
                  <a:gd name="T4" fmla="*/ 88 w 154"/>
                  <a:gd name="T5" fmla="*/ 81 h 127"/>
                  <a:gd name="T6" fmla="*/ 3 w 154"/>
                  <a:gd name="T7" fmla="*/ 127 h 127"/>
                  <a:gd name="T8" fmla="*/ 0 w 154"/>
                  <a:gd name="T9" fmla="*/ 66 h 127"/>
                  <a:gd name="T10" fmla="*/ 6 w 154"/>
                  <a:gd name="T11" fmla="*/ 0 h 127"/>
                  <a:gd name="T12" fmla="*/ 0 60000 65536"/>
                  <a:gd name="T13" fmla="*/ 0 60000 65536"/>
                  <a:gd name="T14" fmla="*/ 0 60000 65536"/>
                  <a:gd name="T15" fmla="*/ 0 60000 65536"/>
                  <a:gd name="T16" fmla="*/ 0 60000 65536"/>
                  <a:gd name="T17" fmla="*/ 0 60000 65536"/>
                  <a:gd name="T18" fmla="*/ 0 w 154"/>
                  <a:gd name="T19" fmla="*/ 0 h 127"/>
                  <a:gd name="T20" fmla="*/ 154 w 154"/>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4" h="127">
                    <a:moveTo>
                      <a:pt x="11" y="0"/>
                    </a:moveTo>
                    <a:lnTo>
                      <a:pt x="154" y="51"/>
                    </a:lnTo>
                    <a:lnTo>
                      <a:pt x="154" y="81"/>
                    </a:lnTo>
                    <a:lnTo>
                      <a:pt x="5" y="127"/>
                    </a:lnTo>
                    <a:lnTo>
                      <a:pt x="0" y="66"/>
                    </a:lnTo>
                    <a:lnTo>
                      <a:pt x="11" y="0"/>
                    </a:lnTo>
                    <a:close/>
                  </a:path>
                </a:pathLst>
              </a:custGeom>
              <a:solidFill>
                <a:srgbClr val="FF0000"/>
              </a:solidFill>
              <a:ln w="4763">
                <a:solidFill>
                  <a:srgbClr val="000000"/>
                </a:solidFill>
                <a:round/>
                <a:headEnd/>
                <a:tailEnd/>
              </a:ln>
            </p:spPr>
            <p:txBody>
              <a:bodyPr/>
              <a:lstStyle/>
              <a:p>
                <a:endParaRPr lang="zh-CN" altLang="en-US"/>
              </a:p>
            </p:txBody>
          </p:sp>
          <p:sp>
            <p:nvSpPr>
              <p:cNvPr id="9256" name="Oval 35"/>
              <p:cNvSpPr>
                <a:spLocks noChangeArrowheads="1"/>
              </p:cNvSpPr>
              <p:nvPr/>
            </p:nvSpPr>
            <p:spPr bwMode="auto">
              <a:xfrm>
                <a:off x="4692" y="2332"/>
                <a:ext cx="293" cy="537"/>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ea typeface="楷体_GB2312" pitchFamily="49" charset="-122"/>
                </a:endParaRPr>
              </a:p>
            </p:txBody>
          </p:sp>
          <p:sp>
            <p:nvSpPr>
              <p:cNvPr id="9257" name="Oval 36"/>
              <p:cNvSpPr>
                <a:spLocks noChangeArrowheads="1"/>
              </p:cNvSpPr>
              <p:nvPr/>
            </p:nvSpPr>
            <p:spPr bwMode="auto">
              <a:xfrm>
                <a:off x="4783" y="2495"/>
                <a:ext cx="110" cy="210"/>
              </a:xfrm>
              <a:prstGeom prst="ellipse">
                <a:avLst/>
              </a:prstGeom>
              <a:solidFill>
                <a:srgbClr val="000000"/>
              </a:solidFill>
              <a:ln w="9525">
                <a:solidFill>
                  <a:srgbClr val="FFFFFF"/>
                </a:solidFill>
                <a:round/>
                <a:headEnd/>
                <a:tailEnd/>
              </a:ln>
            </p:spPr>
            <p:txBody>
              <a:bodyPr/>
              <a:lstStyle/>
              <a:p>
                <a:endParaRPr lang="zh-CN" altLang="en-US" sz="2800" b="1">
                  <a:latin typeface="Times New Roman" pitchFamily="18" charset="0"/>
                  <a:ea typeface="楷体_GB2312" pitchFamily="49" charset="-122"/>
                </a:endParaRPr>
              </a:p>
            </p:txBody>
          </p:sp>
          <p:sp>
            <p:nvSpPr>
              <p:cNvPr id="9258" name="Oval 37"/>
              <p:cNvSpPr>
                <a:spLocks noChangeArrowheads="1"/>
              </p:cNvSpPr>
              <p:nvPr/>
            </p:nvSpPr>
            <p:spPr bwMode="auto">
              <a:xfrm>
                <a:off x="4805" y="2537"/>
                <a:ext cx="64" cy="126"/>
              </a:xfrm>
              <a:prstGeom prst="ellipse">
                <a:avLst/>
              </a:prstGeom>
              <a:solidFill>
                <a:srgbClr val="000000"/>
              </a:solidFill>
              <a:ln w="9525">
                <a:solidFill>
                  <a:srgbClr val="FFFFFF"/>
                </a:solidFill>
                <a:round/>
                <a:headEnd/>
                <a:tailEnd/>
              </a:ln>
            </p:spPr>
            <p:txBody>
              <a:bodyPr/>
              <a:lstStyle/>
              <a:p>
                <a:endParaRPr lang="zh-CN" altLang="en-US" sz="2800" b="1">
                  <a:latin typeface="Times New Roman" pitchFamily="18" charset="0"/>
                  <a:ea typeface="楷体_GB2312" pitchFamily="49" charset="-122"/>
                </a:endParaRPr>
              </a:p>
            </p:txBody>
          </p:sp>
          <p:sp>
            <p:nvSpPr>
              <p:cNvPr id="9259" name="Oval 38"/>
              <p:cNvSpPr>
                <a:spLocks noChangeArrowheads="1"/>
              </p:cNvSpPr>
              <p:nvPr/>
            </p:nvSpPr>
            <p:spPr bwMode="auto">
              <a:xfrm>
                <a:off x="3059" y="2235"/>
                <a:ext cx="408" cy="741"/>
              </a:xfrm>
              <a:prstGeom prst="ellipse">
                <a:avLst/>
              </a:prstGeom>
              <a:solidFill>
                <a:srgbClr val="000000"/>
              </a:solidFill>
              <a:ln w="4763">
                <a:solidFill>
                  <a:srgbClr val="000000"/>
                </a:solidFill>
                <a:round/>
                <a:headEnd/>
                <a:tailEnd/>
              </a:ln>
            </p:spPr>
            <p:txBody>
              <a:bodyPr/>
              <a:lstStyle/>
              <a:p>
                <a:endParaRPr lang="zh-CN" altLang="en-US" sz="2800" b="1">
                  <a:latin typeface="Times New Roman" pitchFamily="18" charset="0"/>
                  <a:ea typeface="楷体_GB2312" pitchFamily="49" charset="-122"/>
                </a:endParaRPr>
              </a:p>
            </p:txBody>
          </p:sp>
          <p:sp>
            <p:nvSpPr>
              <p:cNvPr id="9260" name="Freeform 39"/>
              <p:cNvSpPr>
                <a:spLocks/>
              </p:cNvSpPr>
              <p:nvPr/>
            </p:nvSpPr>
            <p:spPr bwMode="auto">
              <a:xfrm>
                <a:off x="3230" y="2716"/>
                <a:ext cx="71" cy="157"/>
              </a:xfrm>
              <a:custGeom>
                <a:avLst/>
                <a:gdLst>
                  <a:gd name="T0" fmla="*/ 0 w 126"/>
                  <a:gd name="T1" fmla="*/ 145 h 156"/>
                  <a:gd name="T2" fmla="*/ 27 w 126"/>
                  <a:gd name="T3" fmla="*/ 0 h 156"/>
                  <a:gd name="T4" fmla="*/ 45 w 126"/>
                  <a:gd name="T5" fmla="*/ 0 h 156"/>
                  <a:gd name="T6" fmla="*/ 71 w 126"/>
                  <a:gd name="T7" fmla="*/ 151 h 156"/>
                  <a:gd name="T8" fmla="*/ 37 w 126"/>
                  <a:gd name="T9" fmla="*/ 157 h 156"/>
                  <a:gd name="T10" fmla="*/ 0 w 126"/>
                  <a:gd name="T11" fmla="*/ 145 h 156"/>
                  <a:gd name="T12" fmla="*/ 0 60000 65536"/>
                  <a:gd name="T13" fmla="*/ 0 60000 65536"/>
                  <a:gd name="T14" fmla="*/ 0 60000 65536"/>
                  <a:gd name="T15" fmla="*/ 0 60000 65536"/>
                  <a:gd name="T16" fmla="*/ 0 60000 65536"/>
                  <a:gd name="T17" fmla="*/ 0 60000 65536"/>
                  <a:gd name="T18" fmla="*/ 0 w 126"/>
                  <a:gd name="T19" fmla="*/ 0 h 156"/>
                  <a:gd name="T20" fmla="*/ 126 w 12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6" h="156">
                    <a:moveTo>
                      <a:pt x="0" y="144"/>
                    </a:moveTo>
                    <a:lnTo>
                      <a:pt x="48" y="0"/>
                    </a:lnTo>
                    <a:lnTo>
                      <a:pt x="79" y="0"/>
                    </a:lnTo>
                    <a:lnTo>
                      <a:pt x="126" y="150"/>
                    </a:lnTo>
                    <a:lnTo>
                      <a:pt x="65" y="156"/>
                    </a:lnTo>
                    <a:lnTo>
                      <a:pt x="0" y="144"/>
                    </a:lnTo>
                    <a:close/>
                  </a:path>
                </a:pathLst>
              </a:custGeom>
              <a:solidFill>
                <a:srgbClr val="FF0000"/>
              </a:solidFill>
              <a:ln w="4763">
                <a:solidFill>
                  <a:srgbClr val="000000"/>
                </a:solidFill>
                <a:round/>
                <a:headEnd/>
                <a:tailEnd/>
              </a:ln>
            </p:spPr>
            <p:txBody>
              <a:bodyPr/>
              <a:lstStyle/>
              <a:p>
                <a:endParaRPr lang="zh-CN" altLang="en-US"/>
              </a:p>
            </p:txBody>
          </p:sp>
          <p:sp>
            <p:nvSpPr>
              <p:cNvPr id="9261" name="Freeform 40"/>
              <p:cNvSpPr>
                <a:spLocks/>
              </p:cNvSpPr>
              <p:nvPr/>
            </p:nvSpPr>
            <p:spPr bwMode="auto">
              <a:xfrm>
                <a:off x="3227" y="2336"/>
                <a:ext cx="72" cy="157"/>
              </a:xfrm>
              <a:custGeom>
                <a:avLst/>
                <a:gdLst>
                  <a:gd name="T0" fmla="*/ 0 w 129"/>
                  <a:gd name="T1" fmla="*/ 12 h 156"/>
                  <a:gd name="T2" fmla="*/ 28 w 129"/>
                  <a:gd name="T3" fmla="*/ 157 h 156"/>
                  <a:gd name="T4" fmla="*/ 46 w 129"/>
                  <a:gd name="T5" fmla="*/ 157 h 156"/>
                  <a:gd name="T6" fmla="*/ 72 w 129"/>
                  <a:gd name="T7" fmla="*/ 7 h 156"/>
                  <a:gd name="T8" fmla="*/ 37 w 129"/>
                  <a:gd name="T9" fmla="*/ 0 h 156"/>
                  <a:gd name="T10" fmla="*/ 0 w 129"/>
                  <a:gd name="T11" fmla="*/ 12 h 156"/>
                  <a:gd name="T12" fmla="*/ 0 60000 65536"/>
                  <a:gd name="T13" fmla="*/ 0 60000 65536"/>
                  <a:gd name="T14" fmla="*/ 0 60000 65536"/>
                  <a:gd name="T15" fmla="*/ 0 60000 65536"/>
                  <a:gd name="T16" fmla="*/ 0 60000 65536"/>
                  <a:gd name="T17" fmla="*/ 0 60000 65536"/>
                  <a:gd name="T18" fmla="*/ 0 w 129"/>
                  <a:gd name="T19" fmla="*/ 0 h 156"/>
                  <a:gd name="T20" fmla="*/ 129 w 129"/>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29" h="156">
                    <a:moveTo>
                      <a:pt x="0" y="12"/>
                    </a:moveTo>
                    <a:lnTo>
                      <a:pt x="51" y="156"/>
                    </a:lnTo>
                    <a:lnTo>
                      <a:pt x="82" y="156"/>
                    </a:lnTo>
                    <a:lnTo>
                      <a:pt x="129" y="7"/>
                    </a:lnTo>
                    <a:lnTo>
                      <a:pt x="67" y="0"/>
                    </a:lnTo>
                    <a:lnTo>
                      <a:pt x="0" y="12"/>
                    </a:lnTo>
                    <a:close/>
                  </a:path>
                </a:pathLst>
              </a:custGeom>
              <a:solidFill>
                <a:srgbClr val="FF0000"/>
              </a:solidFill>
              <a:ln w="4763">
                <a:solidFill>
                  <a:srgbClr val="000000"/>
                </a:solidFill>
                <a:round/>
                <a:headEnd/>
                <a:tailEnd/>
              </a:ln>
            </p:spPr>
            <p:txBody>
              <a:bodyPr/>
              <a:lstStyle/>
              <a:p>
                <a:endParaRPr lang="zh-CN" altLang="en-US"/>
              </a:p>
            </p:txBody>
          </p:sp>
          <p:sp>
            <p:nvSpPr>
              <p:cNvPr id="9262" name="Freeform 41"/>
              <p:cNvSpPr>
                <a:spLocks/>
              </p:cNvSpPr>
              <p:nvPr/>
            </p:nvSpPr>
            <p:spPr bwMode="auto">
              <a:xfrm>
                <a:off x="3323" y="2538"/>
                <a:ext cx="88" cy="127"/>
              </a:xfrm>
              <a:custGeom>
                <a:avLst/>
                <a:gdLst>
                  <a:gd name="T0" fmla="*/ 82 w 155"/>
                  <a:gd name="T1" fmla="*/ 0 h 127"/>
                  <a:gd name="T2" fmla="*/ 0 w 155"/>
                  <a:gd name="T3" fmla="*/ 51 h 127"/>
                  <a:gd name="T4" fmla="*/ 0 w 155"/>
                  <a:gd name="T5" fmla="*/ 81 h 127"/>
                  <a:gd name="T6" fmla="*/ 84 w 155"/>
                  <a:gd name="T7" fmla="*/ 127 h 127"/>
                  <a:gd name="T8" fmla="*/ 88 w 155"/>
                  <a:gd name="T9" fmla="*/ 66 h 127"/>
                  <a:gd name="T10" fmla="*/ 82 w 155"/>
                  <a:gd name="T11" fmla="*/ 0 h 127"/>
                  <a:gd name="T12" fmla="*/ 0 60000 65536"/>
                  <a:gd name="T13" fmla="*/ 0 60000 65536"/>
                  <a:gd name="T14" fmla="*/ 0 60000 65536"/>
                  <a:gd name="T15" fmla="*/ 0 60000 65536"/>
                  <a:gd name="T16" fmla="*/ 0 60000 65536"/>
                  <a:gd name="T17" fmla="*/ 0 60000 65536"/>
                  <a:gd name="T18" fmla="*/ 0 w 155"/>
                  <a:gd name="T19" fmla="*/ 0 h 127"/>
                  <a:gd name="T20" fmla="*/ 155 w 155"/>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5" h="127">
                    <a:moveTo>
                      <a:pt x="144" y="0"/>
                    </a:moveTo>
                    <a:lnTo>
                      <a:pt x="0" y="51"/>
                    </a:lnTo>
                    <a:lnTo>
                      <a:pt x="0" y="81"/>
                    </a:lnTo>
                    <a:lnTo>
                      <a:pt x="148" y="127"/>
                    </a:lnTo>
                    <a:lnTo>
                      <a:pt x="155" y="66"/>
                    </a:lnTo>
                    <a:lnTo>
                      <a:pt x="144" y="0"/>
                    </a:lnTo>
                    <a:close/>
                  </a:path>
                </a:pathLst>
              </a:custGeom>
              <a:solidFill>
                <a:srgbClr val="FF0000"/>
              </a:solidFill>
              <a:ln w="4763">
                <a:solidFill>
                  <a:srgbClr val="000000"/>
                </a:solidFill>
                <a:round/>
                <a:headEnd/>
                <a:tailEnd/>
              </a:ln>
            </p:spPr>
            <p:txBody>
              <a:bodyPr/>
              <a:lstStyle/>
              <a:p>
                <a:endParaRPr lang="zh-CN" altLang="en-US"/>
              </a:p>
            </p:txBody>
          </p:sp>
          <p:sp>
            <p:nvSpPr>
              <p:cNvPr id="9263" name="Freeform 42"/>
              <p:cNvSpPr>
                <a:spLocks/>
              </p:cNvSpPr>
              <p:nvPr/>
            </p:nvSpPr>
            <p:spPr bwMode="auto">
              <a:xfrm>
                <a:off x="3115" y="2538"/>
                <a:ext cx="88" cy="127"/>
              </a:xfrm>
              <a:custGeom>
                <a:avLst/>
                <a:gdLst>
                  <a:gd name="T0" fmla="*/ 6 w 155"/>
                  <a:gd name="T1" fmla="*/ 0 h 127"/>
                  <a:gd name="T2" fmla="*/ 88 w 155"/>
                  <a:gd name="T3" fmla="*/ 51 h 127"/>
                  <a:gd name="T4" fmla="*/ 88 w 155"/>
                  <a:gd name="T5" fmla="*/ 81 h 127"/>
                  <a:gd name="T6" fmla="*/ 3 w 155"/>
                  <a:gd name="T7" fmla="*/ 127 h 127"/>
                  <a:gd name="T8" fmla="*/ 0 w 155"/>
                  <a:gd name="T9" fmla="*/ 66 h 127"/>
                  <a:gd name="T10" fmla="*/ 6 w 155"/>
                  <a:gd name="T11" fmla="*/ 0 h 127"/>
                  <a:gd name="T12" fmla="*/ 0 60000 65536"/>
                  <a:gd name="T13" fmla="*/ 0 60000 65536"/>
                  <a:gd name="T14" fmla="*/ 0 60000 65536"/>
                  <a:gd name="T15" fmla="*/ 0 60000 65536"/>
                  <a:gd name="T16" fmla="*/ 0 60000 65536"/>
                  <a:gd name="T17" fmla="*/ 0 60000 65536"/>
                  <a:gd name="T18" fmla="*/ 0 w 155"/>
                  <a:gd name="T19" fmla="*/ 0 h 127"/>
                  <a:gd name="T20" fmla="*/ 155 w 155"/>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5" h="127">
                    <a:moveTo>
                      <a:pt x="11" y="0"/>
                    </a:moveTo>
                    <a:lnTo>
                      <a:pt x="155" y="51"/>
                    </a:lnTo>
                    <a:lnTo>
                      <a:pt x="155" y="81"/>
                    </a:lnTo>
                    <a:lnTo>
                      <a:pt x="6" y="127"/>
                    </a:lnTo>
                    <a:lnTo>
                      <a:pt x="0" y="66"/>
                    </a:lnTo>
                    <a:lnTo>
                      <a:pt x="11" y="0"/>
                    </a:lnTo>
                    <a:close/>
                  </a:path>
                </a:pathLst>
              </a:custGeom>
              <a:solidFill>
                <a:srgbClr val="FF0000"/>
              </a:solidFill>
              <a:ln w="4763">
                <a:solidFill>
                  <a:srgbClr val="000000"/>
                </a:solidFill>
                <a:round/>
                <a:headEnd/>
                <a:tailEnd/>
              </a:ln>
            </p:spPr>
            <p:txBody>
              <a:bodyPr/>
              <a:lstStyle/>
              <a:p>
                <a:endParaRPr lang="zh-CN" altLang="en-US"/>
              </a:p>
            </p:txBody>
          </p:sp>
          <p:sp>
            <p:nvSpPr>
              <p:cNvPr id="9264" name="Oval 43"/>
              <p:cNvSpPr>
                <a:spLocks noChangeArrowheads="1"/>
              </p:cNvSpPr>
              <p:nvPr/>
            </p:nvSpPr>
            <p:spPr bwMode="auto">
              <a:xfrm>
                <a:off x="3115" y="2332"/>
                <a:ext cx="293" cy="537"/>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ea typeface="楷体_GB2312" pitchFamily="49" charset="-122"/>
                </a:endParaRPr>
              </a:p>
            </p:txBody>
          </p:sp>
          <p:sp>
            <p:nvSpPr>
              <p:cNvPr id="9265" name="Oval 44"/>
              <p:cNvSpPr>
                <a:spLocks noChangeArrowheads="1"/>
              </p:cNvSpPr>
              <p:nvPr/>
            </p:nvSpPr>
            <p:spPr bwMode="auto">
              <a:xfrm>
                <a:off x="3206" y="2495"/>
                <a:ext cx="112" cy="210"/>
              </a:xfrm>
              <a:prstGeom prst="ellipse">
                <a:avLst/>
              </a:prstGeom>
              <a:solidFill>
                <a:srgbClr val="000000"/>
              </a:solidFill>
              <a:ln w="9525">
                <a:solidFill>
                  <a:srgbClr val="FFFFFF"/>
                </a:solidFill>
                <a:round/>
                <a:headEnd/>
                <a:tailEnd/>
              </a:ln>
            </p:spPr>
            <p:txBody>
              <a:bodyPr/>
              <a:lstStyle/>
              <a:p>
                <a:endParaRPr lang="zh-CN" altLang="en-US" sz="2800" b="1">
                  <a:latin typeface="Times New Roman" pitchFamily="18" charset="0"/>
                  <a:ea typeface="楷体_GB2312" pitchFamily="49" charset="-122"/>
                </a:endParaRPr>
              </a:p>
            </p:txBody>
          </p:sp>
          <p:sp>
            <p:nvSpPr>
              <p:cNvPr id="9266" name="Oval 45"/>
              <p:cNvSpPr>
                <a:spLocks noChangeArrowheads="1"/>
              </p:cNvSpPr>
              <p:nvPr/>
            </p:nvSpPr>
            <p:spPr bwMode="auto">
              <a:xfrm>
                <a:off x="3230" y="2537"/>
                <a:ext cx="63" cy="126"/>
              </a:xfrm>
              <a:prstGeom prst="ellipse">
                <a:avLst/>
              </a:prstGeom>
              <a:solidFill>
                <a:srgbClr val="000000"/>
              </a:solidFill>
              <a:ln w="9525">
                <a:solidFill>
                  <a:srgbClr val="FFFFFF"/>
                </a:solidFill>
                <a:round/>
                <a:headEnd/>
                <a:tailEnd/>
              </a:ln>
            </p:spPr>
            <p:txBody>
              <a:bodyPr/>
              <a:lstStyle/>
              <a:p>
                <a:endParaRPr lang="zh-CN" altLang="en-US" sz="2800" b="1">
                  <a:latin typeface="Times New Roman" pitchFamily="18" charset="0"/>
                  <a:ea typeface="楷体_GB2312" pitchFamily="49" charset="-122"/>
                </a:endParaRPr>
              </a:p>
            </p:txBody>
          </p:sp>
          <p:sp>
            <p:nvSpPr>
              <p:cNvPr id="9267" name="Line 46"/>
              <p:cNvSpPr>
                <a:spLocks noChangeShapeType="1"/>
              </p:cNvSpPr>
              <p:nvPr/>
            </p:nvSpPr>
            <p:spPr bwMode="auto">
              <a:xfrm>
                <a:off x="2784" y="2976"/>
                <a:ext cx="2688"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25" name="Group 48"/>
            <p:cNvGrpSpPr>
              <a:grpSpLocks/>
            </p:cNvGrpSpPr>
            <p:nvPr/>
          </p:nvGrpSpPr>
          <p:grpSpPr bwMode="auto">
            <a:xfrm>
              <a:off x="642913" y="2243652"/>
              <a:ext cx="2139950" cy="1408410"/>
              <a:chOff x="144" y="1553"/>
              <a:chExt cx="1348" cy="915"/>
            </a:xfrm>
          </p:grpSpPr>
          <p:sp>
            <p:nvSpPr>
              <p:cNvPr id="9235" name="AutoShape 49"/>
              <p:cNvSpPr>
                <a:spLocks noChangeArrowheads="1"/>
              </p:cNvSpPr>
              <p:nvPr/>
            </p:nvSpPr>
            <p:spPr bwMode="auto">
              <a:xfrm rot="-2565395">
                <a:off x="144" y="1632"/>
                <a:ext cx="1348" cy="576"/>
              </a:xfrm>
              <a:prstGeom prst="wedgeEllipseCallout">
                <a:avLst>
                  <a:gd name="adj1" fmla="val 44579"/>
                  <a:gd name="adj2" fmla="val 153681"/>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zh-CN" sz="6000" b="1">
                  <a:solidFill>
                    <a:schemeClr val="tx1"/>
                  </a:solidFill>
                  <a:latin typeface="Times New Roman" pitchFamily="18" charset="0"/>
                  <a:ea typeface="楷体_GB2312" pitchFamily="49" charset="-122"/>
                </a:endParaRPr>
              </a:p>
            </p:txBody>
          </p:sp>
          <p:sp>
            <p:nvSpPr>
              <p:cNvPr id="9236" name="Text Box 50"/>
              <p:cNvSpPr txBox="1">
                <a:spLocks noChangeArrowheads="1"/>
              </p:cNvSpPr>
              <p:nvPr/>
            </p:nvSpPr>
            <p:spPr bwMode="auto">
              <a:xfrm rot="-2785192">
                <a:off x="338" y="1867"/>
                <a:ext cx="9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rPr>
                  <a:t>充电系统</a:t>
                </a:r>
              </a:p>
            </p:txBody>
          </p:sp>
        </p:grpSp>
        <p:grpSp>
          <p:nvGrpSpPr>
            <p:cNvPr id="9226" name="Group 54"/>
            <p:cNvGrpSpPr>
              <a:grpSpLocks/>
            </p:cNvGrpSpPr>
            <p:nvPr/>
          </p:nvGrpSpPr>
          <p:grpSpPr bwMode="auto">
            <a:xfrm>
              <a:off x="5513389" y="385767"/>
              <a:ext cx="2851150" cy="2781300"/>
              <a:chOff x="3473" y="226"/>
              <a:chExt cx="1796" cy="1752"/>
            </a:xfrm>
          </p:grpSpPr>
          <p:sp>
            <p:nvSpPr>
              <p:cNvPr id="9233" name="AutoShape 55"/>
              <p:cNvSpPr>
                <a:spLocks noChangeArrowheads="1"/>
              </p:cNvSpPr>
              <p:nvPr/>
            </p:nvSpPr>
            <p:spPr bwMode="auto">
              <a:xfrm rot="-105421">
                <a:off x="3473" y="226"/>
                <a:ext cx="1796" cy="1752"/>
              </a:xfrm>
              <a:prstGeom prst="wedgeEllipseCallout">
                <a:avLst>
                  <a:gd name="adj1" fmla="val -13218"/>
                  <a:gd name="adj2" fmla="val 73370"/>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zh-CN" b="1">
                  <a:solidFill>
                    <a:srgbClr val="000000"/>
                  </a:solidFill>
                  <a:latin typeface="Times New Roman" pitchFamily="18" charset="0"/>
                  <a:ea typeface="楷体_GB2312" pitchFamily="49" charset="-122"/>
                </a:endParaRPr>
              </a:p>
            </p:txBody>
          </p:sp>
          <p:sp>
            <p:nvSpPr>
              <p:cNvPr id="9234" name="Text Box 56"/>
              <p:cNvSpPr txBox="1">
                <a:spLocks noChangeArrowheads="1"/>
              </p:cNvSpPr>
              <p:nvPr/>
            </p:nvSpPr>
            <p:spPr bwMode="auto">
              <a:xfrm>
                <a:off x="3616" y="579"/>
                <a:ext cx="148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r>
                  <a:rPr lang="zh-CN" altLang="en-US" b="1">
                    <a:solidFill>
                      <a:srgbClr val="000000"/>
                    </a:solidFill>
                    <a:latin typeface="Times New Roman" pitchFamily="18" charset="0"/>
                    <a:ea typeface="楷体_GB2312" pitchFamily="49" charset="-122"/>
                  </a:rPr>
                  <a:t>照明、电动转向、空调、音响、雨刷、安全报警、电动门窗</a:t>
                </a:r>
                <a:r>
                  <a:rPr lang="en-US" altLang="zh-CN" b="1">
                    <a:solidFill>
                      <a:srgbClr val="000000"/>
                    </a:solidFill>
                    <a:latin typeface="Times New Roman" pitchFamily="18" charset="0"/>
                    <a:ea typeface="楷体_GB2312" pitchFamily="49" charset="-122"/>
                  </a:rPr>
                  <a:t>…….</a:t>
                </a:r>
              </a:p>
            </p:txBody>
          </p:sp>
        </p:grpSp>
        <p:grpSp>
          <p:nvGrpSpPr>
            <p:cNvPr id="9227" name="Group 63"/>
            <p:cNvGrpSpPr>
              <a:grpSpLocks/>
            </p:cNvGrpSpPr>
            <p:nvPr/>
          </p:nvGrpSpPr>
          <p:grpSpPr bwMode="auto">
            <a:xfrm>
              <a:off x="2971800" y="711202"/>
              <a:ext cx="2895600" cy="914400"/>
              <a:chOff x="1872" y="431"/>
              <a:chExt cx="1824" cy="576"/>
            </a:xfrm>
          </p:grpSpPr>
          <p:sp>
            <p:nvSpPr>
              <p:cNvPr id="9231" name="AutoShape 64"/>
              <p:cNvSpPr>
                <a:spLocks noChangeArrowheads="1"/>
              </p:cNvSpPr>
              <p:nvPr/>
            </p:nvSpPr>
            <p:spPr bwMode="auto">
              <a:xfrm rot="-1260829">
                <a:off x="1872" y="431"/>
                <a:ext cx="1824" cy="576"/>
              </a:xfrm>
              <a:prstGeom prst="wedgeEllipseCallout">
                <a:avLst>
                  <a:gd name="adj1" fmla="val 17292"/>
                  <a:gd name="adj2" fmla="val 286741"/>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6000" b="1">
                  <a:solidFill>
                    <a:schemeClr val="tx1"/>
                  </a:solidFill>
                  <a:latin typeface="Times New Roman" pitchFamily="18" charset="0"/>
                  <a:ea typeface="楷体_GB2312" pitchFamily="49" charset="-122"/>
                </a:endParaRPr>
              </a:p>
            </p:txBody>
          </p:sp>
          <p:sp>
            <p:nvSpPr>
              <p:cNvPr id="9232" name="Text Box 65"/>
              <p:cNvSpPr txBox="1">
                <a:spLocks noChangeArrowheads="1"/>
              </p:cNvSpPr>
              <p:nvPr/>
            </p:nvSpPr>
            <p:spPr bwMode="auto">
              <a:xfrm rot="-1413888">
                <a:off x="2108" y="577"/>
                <a:ext cx="1274"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rPr>
                  <a:t>驱动控制系统</a:t>
                </a:r>
              </a:p>
            </p:txBody>
          </p:sp>
        </p:grpSp>
        <p:grpSp>
          <p:nvGrpSpPr>
            <p:cNvPr id="9228" name="Group 66"/>
            <p:cNvGrpSpPr>
              <a:grpSpLocks/>
            </p:cNvGrpSpPr>
            <p:nvPr/>
          </p:nvGrpSpPr>
          <p:grpSpPr bwMode="auto">
            <a:xfrm>
              <a:off x="228600" y="1093788"/>
              <a:ext cx="2895600" cy="914400"/>
              <a:chOff x="144" y="672"/>
              <a:chExt cx="1824" cy="576"/>
            </a:xfrm>
          </p:grpSpPr>
          <p:sp>
            <p:nvSpPr>
              <p:cNvPr id="9229" name="AutoShape 67"/>
              <p:cNvSpPr>
                <a:spLocks noChangeArrowheads="1"/>
              </p:cNvSpPr>
              <p:nvPr/>
            </p:nvSpPr>
            <p:spPr bwMode="auto">
              <a:xfrm rot="-1481741">
                <a:off x="144" y="672"/>
                <a:ext cx="1824" cy="576"/>
              </a:xfrm>
              <a:prstGeom prst="wedgeEllipseCallout">
                <a:avLst>
                  <a:gd name="adj1" fmla="val 99144"/>
                  <a:gd name="adj2" fmla="val 381333"/>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zh-CN" sz="6000" b="1">
                  <a:solidFill>
                    <a:srgbClr val="000000"/>
                  </a:solidFill>
                  <a:latin typeface="Times New Roman" pitchFamily="18" charset="0"/>
                  <a:ea typeface="楷体_GB2312" pitchFamily="49" charset="-122"/>
                </a:endParaRPr>
              </a:p>
            </p:txBody>
          </p:sp>
          <p:sp>
            <p:nvSpPr>
              <p:cNvPr id="9230" name="Text Box 68"/>
              <p:cNvSpPr txBox="1">
                <a:spLocks noChangeArrowheads="1"/>
              </p:cNvSpPr>
              <p:nvPr/>
            </p:nvSpPr>
            <p:spPr bwMode="auto">
              <a:xfrm rot="-1628918">
                <a:off x="256" y="891"/>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r>
                  <a:rPr lang="zh-CN" altLang="en-US" b="1">
                    <a:solidFill>
                      <a:srgbClr val="000000"/>
                    </a:solidFill>
                    <a:latin typeface="Times New Roman" pitchFamily="18" charset="0"/>
                    <a:ea typeface="楷体_GB2312" pitchFamily="49" charset="-122"/>
                  </a:rPr>
                  <a:t>电机驱动系统</a:t>
                </a:r>
              </a:p>
            </p:txBody>
          </p:sp>
        </p:grpSp>
      </p:grpSp>
      <p:sp>
        <p:nvSpPr>
          <p:cNvPr id="67" name="Text Box 8"/>
          <p:cNvSpPr txBox="1">
            <a:spLocks noChangeArrowheads="1"/>
          </p:cNvSpPr>
          <p:nvPr/>
        </p:nvSpPr>
        <p:spPr bwMode="auto">
          <a:xfrm>
            <a:off x="446088" y="533400"/>
            <a:ext cx="722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sz="2800" b="1">
                <a:solidFill>
                  <a:srgbClr val="000000"/>
                </a:solidFill>
                <a:latin typeface="Times New Roman" pitchFamily="18" charset="0"/>
                <a:ea typeface="楷体_GB2312" pitchFamily="49" charset="-122"/>
              </a:rPr>
              <a:t>机电一体化的产品</a:t>
            </a:r>
          </a:p>
        </p:txBody>
      </p:sp>
      <p:sp>
        <p:nvSpPr>
          <p:cNvPr id="68" name="Rectangle 6"/>
          <p:cNvSpPr>
            <a:spLocks noChangeArrowheads="1"/>
          </p:cNvSpPr>
          <p:nvPr/>
        </p:nvSpPr>
        <p:spPr bwMode="auto">
          <a:xfrm>
            <a:off x="3403600" y="5153025"/>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强电与弱电的结合</a:t>
            </a:r>
          </a:p>
        </p:txBody>
      </p:sp>
      <p:sp>
        <p:nvSpPr>
          <p:cNvPr id="69" name="Rectangle 6"/>
          <p:cNvSpPr>
            <a:spLocks noChangeArrowheads="1"/>
          </p:cNvSpPr>
          <p:nvPr/>
        </p:nvSpPr>
        <p:spPr bwMode="auto">
          <a:xfrm>
            <a:off x="354013" y="5773738"/>
            <a:ext cx="786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强电：逆变电源、电力电子、电机驱动</a:t>
            </a:r>
          </a:p>
        </p:txBody>
      </p:sp>
      <p:sp>
        <p:nvSpPr>
          <p:cNvPr id="70" name="Rectangle 6"/>
          <p:cNvSpPr>
            <a:spLocks noChangeArrowheads="1"/>
          </p:cNvSpPr>
          <p:nvPr/>
        </p:nvSpPr>
        <p:spPr bwMode="auto">
          <a:xfrm>
            <a:off x="373063" y="6284913"/>
            <a:ext cx="792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1"/>
                </a:solidFill>
                <a:latin typeface="Times New Roman" pitchFamily="18" charset="0"/>
                <a:ea typeface="楷体_GB2312" pitchFamily="49" charset="-122"/>
              </a:rPr>
              <a:t>弱电：电机与电器控制、信号处理、计算机、单片机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left)">
                                      <p:cBhvr>
                                        <p:cTn id="16" dur="500"/>
                                        <p:tgtEl>
                                          <p:spTgt spid="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left)">
                                      <p:cBhvr>
                                        <p:cTn id="21" dur="500"/>
                                        <p:tgtEl>
                                          <p:spTgt spid="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left)">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utoUpdateAnimBg="0"/>
      <p:bldP spid="68" grpId="0" autoUpdateAnimBg="0"/>
      <p:bldP spid="69" grpId="0" autoUpdateAnimBg="0"/>
      <p:bldP spid="7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19" name="Text Box 35"/>
          <p:cNvSpPr txBox="1">
            <a:spLocks noChangeArrowheads="1"/>
          </p:cNvSpPr>
          <p:nvPr/>
        </p:nvSpPr>
        <p:spPr bwMode="auto">
          <a:xfrm>
            <a:off x="482600" y="836613"/>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ctr" eaLnBrk="1" hangingPunct="1">
              <a:spcBef>
                <a:spcPct val="50000"/>
              </a:spcBef>
            </a:pPr>
            <a:r>
              <a:rPr lang="en-US" altLang="zh-CN" sz="3600" b="1" dirty="0">
                <a:solidFill>
                  <a:schemeClr val="tx2"/>
                </a:solidFill>
                <a:latin typeface="Times New Roman" pitchFamily="18" charset="0"/>
                <a:ea typeface="楷体_GB2312" pitchFamily="49" charset="-122"/>
              </a:rPr>
              <a:t>§1-1  </a:t>
            </a:r>
            <a:r>
              <a:rPr lang="zh-CN" altLang="en-US" sz="3600" b="1" dirty="0">
                <a:solidFill>
                  <a:schemeClr val="tx2"/>
                </a:solidFill>
                <a:latin typeface="Times New Roman" pitchFamily="18" charset="0"/>
                <a:ea typeface="楷体_GB2312" pitchFamily="49" charset="-122"/>
              </a:rPr>
              <a:t>电路</a:t>
            </a:r>
            <a:r>
              <a:rPr lang="zh-CN" altLang="en-US" sz="3600" b="1" dirty="0" smtClean="0">
                <a:solidFill>
                  <a:schemeClr val="tx2"/>
                </a:solidFill>
                <a:latin typeface="Times New Roman" pitchFamily="18" charset="0"/>
                <a:ea typeface="楷体_GB2312" pitchFamily="49" charset="-122"/>
              </a:rPr>
              <a:t>的基本概念</a:t>
            </a:r>
            <a:endParaRPr lang="zh-CN" altLang="en-US" sz="3600" b="1" dirty="0">
              <a:solidFill>
                <a:schemeClr val="tx2"/>
              </a:solidFill>
              <a:latin typeface="Times New Roman" pitchFamily="18" charset="0"/>
              <a:ea typeface="楷体_GB2312" pitchFamily="49" charset="-122"/>
            </a:endParaRPr>
          </a:p>
        </p:txBody>
      </p:sp>
      <p:sp>
        <p:nvSpPr>
          <p:cNvPr id="89" name="Text Box 3"/>
          <p:cNvSpPr txBox="1">
            <a:spLocks noChangeArrowheads="1"/>
          </p:cNvSpPr>
          <p:nvPr/>
        </p:nvSpPr>
        <p:spPr bwMode="auto">
          <a:xfrm>
            <a:off x="450850" y="2462213"/>
            <a:ext cx="828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lgn="just">
              <a:spcBef>
                <a:spcPct val="50000"/>
              </a:spcBef>
            </a:pPr>
            <a:r>
              <a:rPr lang="zh-CN" altLang="en-US" b="1">
                <a:solidFill>
                  <a:srgbClr val="000000"/>
                </a:solidFill>
                <a:latin typeface="Times New Roman" pitchFamily="18" charset="0"/>
                <a:ea typeface="楷体_GB2312" pitchFamily="49" charset="-122"/>
              </a:rPr>
              <a:t>电路：电工设备构成的整体，它为电流的流通提供路径。</a:t>
            </a:r>
          </a:p>
        </p:txBody>
      </p:sp>
      <p:sp>
        <p:nvSpPr>
          <p:cNvPr id="90" name="Text Box 4"/>
          <p:cNvSpPr txBox="1">
            <a:spLocks noChangeArrowheads="1"/>
          </p:cNvSpPr>
          <p:nvPr/>
        </p:nvSpPr>
        <p:spPr bwMode="auto">
          <a:xfrm>
            <a:off x="827088" y="317182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2"/>
                </a:solidFill>
                <a:latin typeface="Times New Roman" pitchFamily="18" charset="0"/>
                <a:ea typeface="楷体_GB2312" pitchFamily="49" charset="-122"/>
              </a:rPr>
              <a:t>电路主要由电源、负载、连接导线及开关等构成。</a:t>
            </a:r>
          </a:p>
        </p:txBody>
      </p:sp>
      <p:sp>
        <p:nvSpPr>
          <p:cNvPr id="91" name="Text Box 5"/>
          <p:cNvSpPr txBox="1">
            <a:spLocks noChangeArrowheads="1"/>
          </p:cNvSpPr>
          <p:nvPr/>
        </p:nvSpPr>
        <p:spPr bwMode="auto">
          <a:xfrm>
            <a:off x="811213" y="3829050"/>
            <a:ext cx="690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2"/>
                </a:solidFill>
                <a:latin typeface="Times New Roman" pitchFamily="18" charset="0"/>
                <a:ea typeface="楷体_GB2312" pitchFamily="49" charset="-122"/>
              </a:rPr>
              <a:t>电源</a:t>
            </a:r>
            <a:r>
              <a:rPr lang="en-US" altLang="zh-CN" b="1">
                <a:solidFill>
                  <a:schemeClr val="tx2"/>
                </a:solidFill>
                <a:latin typeface="Times New Roman" pitchFamily="18" charset="0"/>
                <a:ea typeface="楷体_GB2312" pitchFamily="49" charset="-122"/>
              </a:rPr>
              <a:t>(source)</a:t>
            </a:r>
            <a:r>
              <a:rPr lang="zh-CN" altLang="en-US" b="1">
                <a:solidFill>
                  <a:schemeClr val="tx2"/>
                </a:solidFill>
                <a:latin typeface="Times New Roman" pitchFamily="18" charset="0"/>
                <a:ea typeface="楷体_GB2312" pitchFamily="49" charset="-122"/>
              </a:rPr>
              <a:t>：提供能量或信号</a:t>
            </a:r>
            <a:r>
              <a:rPr lang="en-US" altLang="zh-CN" b="1">
                <a:solidFill>
                  <a:schemeClr val="tx2"/>
                </a:solidFill>
                <a:latin typeface="Times New Roman" pitchFamily="18" charset="0"/>
                <a:ea typeface="楷体_GB2312" pitchFamily="49" charset="-122"/>
              </a:rPr>
              <a:t>.</a:t>
            </a:r>
          </a:p>
        </p:txBody>
      </p:sp>
      <p:sp>
        <p:nvSpPr>
          <p:cNvPr id="92" name="Text Box 6"/>
          <p:cNvSpPr txBox="1">
            <a:spLocks noChangeArrowheads="1"/>
          </p:cNvSpPr>
          <p:nvPr/>
        </p:nvSpPr>
        <p:spPr bwMode="auto">
          <a:xfrm>
            <a:off x="811213" y="4473575"/>
            <a:ext cx="76311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1714500" indent="-1714500"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2"/>
                </a:solidFill>
                <a:latin typeface="Times New Roman" pitchFamily="18" charset="0"/>
                <a:ea typeface="楷体_GB2312" pitchFamily="49" charset="-122"/>
              </a:rPr>
              <a:t>负载</a:t>
            </a:r>
            <a:r>
              <a:rPr lang="en-US" altLang="zh-CN" b="1">
                <a:solidFill>
                  <a:schemeClr val="tx2"/>
                </a:solidFill>
                <a:latin typeface="Times New Roman" pitchFamily="18" charset="0"/>
                <a:ea typeface="楷体_GB2312" pitchFamily="49" charset="-122"/>
              </a:rPr>
              <a:t>(load)</a:t>
            </a:r>
            <a:r>
              <a:rPr lang="zh-CN" altLang="en-US" b="1">
                <a:solidFill>
                  <a:schemeClr val="tx2"/>
                </a:solidFill>
                <a:latin typeface="Times New Roman" pitchFamily="18" charset="0"/>
                <a:ea typeface="楷体_GB2312" pitchFamily="49" charset="-122"/>
              </a:rPr>
              <a:t>：将电能转化为其它形式的能量，或对 信号进行处理</a:t>
            </a:r>
            <a:r>
              <a:rPr lang="en-US" altLang="zh-CN" b="1">
                <a:solidFill>
                  <a:schemeClr val="tx2"/>
                </a:solidFill>
                <a:latin typeface="Times New Roman" pitchFamily="18" charset="0"/>
                <a:ea typeface="楷体_GB2312" pitchFamily="49" charset="-122"/>
              </a:rPr>
              <a:t>.</a:t>
            </a:r>
          </a:p>
        </p:txBody>
      </p:sp>
      <p:sp>
        <p:nvSpPr>
          <p:cNvPr id="93" name="Text Box 7"/>
          <p:cNvSpPr txBox="1">
            <a:spLocks noChangeArrowheads="1"/>
          </p:cNvSpPr>
          <p:nvPr/>
        </p:nvSpPr>
        <p:spPr bwMode="auto">
          <a:xfrm>
            <a:off x="827088" y="53705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a:spcBef>
                <a:spcPct val="50000"/>
              </a:spcBef>
            </a:pPr>
            <a:r>
              <a:rPr lang="zh-CN" altLang="en-US" b="1">
                <a:solidFill>
                  <a:schemeClr val="tx2"/>
                </a:solidFill>
                <a:latin typeface="Times New Roman" pitchFamily="18" charset="0"/>
                <a:ea typeface="楷体_GB2312" pitchFamily="49" charset="-122"/>
              </a:rPr>
              <a:t>导线</a:t>
            </a:r>
            <a:r>
              <a:rPr lang="en-US" altLang="zh-CN" b="1">
                <a:solidFill>
                  <a:schemeClr val="tx2"/>
                </a:solidFill>
                <a:latin typeface="Times New Roman" pitchFamily="18" charset="0"/>
                <a:ea typeface="楷体_GB2312" pitchFamily="49" charset="-122"/>
              </a:rPr>
              <a:t>(line)</a:t>
            </a:r>
            <a:r>
              <a:rPr lang="zh-CN" altLang="en-US" b="1">
                <a:solidFill>
                  <a:schemeClr val="tx2"/>
                </a:solidFill>
                <a:latin typeface="Times New Roman" pitchFamily="18" charset="0"/>
                <a:ea typeface="楷体_GB2312" pitchFamily="49" charset="-122"/>
              </a:rPr>
              <a:t>、开关（</a:t>
            </a:r>
            <a:r>
              <a:rPr lang="en-US" altLang="zh-CN" b="1">
                <a:solidFill>
                  <a:schemeClr val="tx2"/>
                </a:solidFill>
                <a:latin typeface="Times New Roman" pitchFamily="18" charset="0"/>
                <a:ea typeface="楷体_GB2312" pitchFamily="49" charset="-122"/>
              </a:rPr>
              <a:t>switch)</a:t>
            </a:r>
            <a:r>
              <a:rPr lang="zh-CN" altLang="en-US" b="1">
                <a:solidFill>
                  <a:schemeClr val="tx2"/>
                </a:solidFill>
                <a:latin typeface="Times New Roman" pitchFamily="18" charset="0"/>
                <a:ea typeface="楷体_GB2312" pitchFamily="49" charset="-122"/>
              </a:rPr>
              <a:t>等：将电源与负载接成通路</a:t>
            </a:r>
            <a:r>
              <a:rPr lang="en-US" altLang="zh-CN" b="1">
                <a:solidFill>
                  <a:schemeClr val="tx2"/>
                </a:solidFill>
                <a:latin typeface="Times New Roman" pitchFamily="18" charset="0"/>
                <a:ea typeface="楷体_GB2312" pitchFamily="49" charset="-122"/>
              </a:rPr>
              <a:t>.</a:t>
            </a:r>
          </a:p>
        </p:txBody>
      </p:sp>
      <p:sp>
        <p:nvSpPr>
          <p:cNvPr id="94" name="TextBox 93"/>
          <p:cNvSpPr txBox="1">
            <a:spLocks noChangeArrowheads="1"/>
          </p:cNvSpPr>
          <p:nvPr/>
        </p:nvSpPr>
        <p:spPr bwMode="auto">
          <a:xfrm>
            <a:off x="409575" y="1701800"/>
            <a:ext cx="832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0000FF"/>
                </a:solidFill>
                <a:latin typeface="宋体" pitchFamily="2" charset="-122"/>
                <a:ea typeface="宋体" pitchFamily="2" charset="-122"/>
              </a:defRPr>
            </a:lvl1pPr>
            <a:lvl2pPr marL="742950" indent="-285750" eaLnBrk="0" hangingPunct="0">
              <a:defRPr kumimoji="1" sz="2400">
                <a:solidFill>
                  <a:srgbClr val="0000FF"/>
                </a:solidFill>
                <a:latin typeface="宋体" pitchFamily="2" charset="-122"/>
                <a:ea typeface="宋体" pitchFamily="2" charset="-122"/>
              </a:defRPr>
            </a:lvl2pPr>
            <a:lvl3pPr marL="1143000" indent="-228600" eaLnBrk="0" hangingPunct="0">
              <a:defRPr kumimoji="1" sz="2400">
                <a:solidFill>
                  <a:srgbClr val="0000FF"/>
                </a:solidFill>
                <a:latin typeface="宋体" pitchFamily="2" charset="-122"/>
                <a:ea typeface="宋体" pitchFamily="2" charset="-122"/>
              </a:defRPr>
            </a:lvl3pPr>
            <a:lvl4pPr marL="1600200" indent="-228600" eaLnBrk="0" hangingPunct="0">
              <a:defRPr kumimoji="1" sz="2400">
                <a:solidFill>
                  <a:srgbClr val="0000FF"/>
                </a:solidFill>
                <a:latin typeface="宋体" pitchFamily="2" charset="-122"/>
                <a:ea typeface="宋体" pitchFamily="2" charset="-122"/>
              </a:defRPr>
            </a:lvl4pPr>
            <a:lvl5pPr marL="2057400" indent="-228600" eaLnBrk="0" hangingPunct="0">
              <a:defRPr kumimoji="1" sz="2400">
                <a:solidFill>
                  <a:srgbClr val="0000FF"/>
                </a:solidFill>
                <a:latin typeface="宋体" pitchFamily="2" charset="-122"/>
                <a:ea typeface="宋体" pitchFamily="2" charset="-122"/>
              </a:defRPr>
            </a:lvl5pPr>
            <a:lvl6pPr marL="2514600" indent="-228600" eaLnBrk="0" fontAlgn="base" hangingPunct="0">
              <a:spcBef>
                <a:spcPct val="0"/>
              </a:spcBef>
              <a:spcAft>
                <a:spcPct val="0"/>
              </a:spcAft>
              <a:defRPr kumimoji="1" sz="2400">
                <a:solidFill>
                  <a:srgbClr val="0000FF"/>
                </a:solidFill>
                <a:latin typeface="宋体" pitchFamily="2" charset="-122"/>
                <a:ea typeface="宋体" pitchFamily="2" charset="-122"/>
              </a:defRPr>
            </a:lvl6pPr>
            <a:lvl7pPr marL="2971800" indent="-228600" eaLnBrk="0" fontAlgn="base" hangingPunct="0">
              <a:spcBef>
                <a:spcPct val="0"/>
              </a:spcBef>
              <a:spcAft>
                <a:spcPct val="0"/>
              </a:spcAft>
              <a:defRPr kumimoji="1" sz="2400">
                <a:solidFill>
                  <a:srgbClr val="0000FF"/>
                </a:solidFill>
                <a:latin typeface="宋体" pitchFamily="2" charset="-122"/>
                <a:ea typeface="宋体" pitchFamily="2" charset="-122"/>
              </a:defRPr>
            </a:lvl7pPr>
            <a:lvl8pPr marL="3429000" indent="-228600" eaLnBrk="0" fontAlgn="base" hangingPunct="0">
              <a:spcBef>
                <a:spcPct val="0"/>
              </a:spcBef>
              <a:spcAft>
                <a:spcPct val="0"/>
              </a:spcAft>
              <a:defRPr kumimoji="1" sz="2400">
                <a:solidFill>
                  <a:srgbClr val="0000FF"/>
                </a:solidFill>
                <a:latin typeface="宋体" pitchFamily="2" charset="-122"/>
                <a:ea typeface="宋体" pitchFamily="2" charset="-122"/>
              </a:defRPr>
            </a:lvl8pPr>
            <a:lvl9pPr marL="3886200" indent="-228600" eaLnBrk="0" fontAlgn="base" hangingPunct="0">
              <a:spcBef>
                <a:spcPct val="0"/>
              </a:spcBef>
              <a:spcAft>
                <a:spcPct val="0"/>
              </a:spcAft>
              <a:defRPr kumimoji="1" sz="2400">
                <a:solidFill>
                  <a:srgbClr val="0000FF"/>
                </a:solidFill>
                <a:latin typeface="宋体" pitchFamily="2" charset="-122"/>
                <a:ea typeface="宋体" pitchFamily="2" charset="-122"/>
              </a:defRPr>
            </a:lvl9pPr>
          </a:lstStyle>
          <a:p>
            <a:pPr eaLnBrk="1" hangingPunct="1"/>
            <a:r>
              <a:rPr lang="zh-CN" altLang="en-US" sz="3200" b="1">
                <a:solidFill>
                  <a:schemeClr val="tx2"/>
                </a:solidFill>
                <a:latin typeface="Times New Roman" pitchFamily="18" charset="0"/>
                <a:ea typeface="楷体_GB2312" pitchFamily="49" charset="-122"/>
              </a:rPr>
              <a:t>一、</a:t>
            </a:r>
            <a:r>
              <a:rPr lang="zh-CN" altLang="en-US" sz="3200" b="1">
                <a:solidFill>
                  <a:srgbClr val="000000"/>
                </a:solidFill>
                <a:latin typeface="Times New Roman" pitchFamily="18" charset="0"/>
                <a:ea typeface="楷体_GB2312" pitchFamily="49" charset="-122"/>
              </a:rPr>
              <a:t>电路的组成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819"/>
                                        </p:tgtEl>
                                        <p:attrNameLst>
                                          <p:attrName>style.visibility</p:attrName>
                                        </p:attrNameLst>
                                      </p:cBhvr>
                                      <p:to>
                                        <p:strVal val="visible"/>
                                      </p:to>
                                    </p:set>
                                    <p:anim calcmode="lin" valueType="num">
                                      <p:cBhvr additive="base">
                                        <p:cTn id="7" dur="500" fill="hold"/>
                                        <p:tgtEl>
                                          <p:spTgt spid="118819"/>
                                        </p:tgtEl>
                                        <p:attrNameLst>
                                          <p:attrName>ppt_x</p:attrName>
                                        </p:attrNameLst>
                                      </p:cBhvr>
                                      <p:tavLst>
                                        <p:tav tm="0">
                                          <p:val>
                                            <p:strVal val="0-#ppt_w/2"/>
                                          </p:val>
                                        </p:tav>
                                        <p:tav tm="100000">
                                          <p:val>
                                            <p:strVal val="#ppt_x"/>
                                          </p:val>
                                        </p:tav>
                                      </p:tavLst>
                                    </p:anim>
                                    <p:anim calcmode="lin" valueType="num">
                                      <p:cBhvr additive="base">
                                        <p:cTn id="8" dur="500" fill="hold"/>
                                        <p:tgtEl>
                                          <p:spTgt spid="1188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dissolve">
                                      <p:cBhvr>
                                        <p:cTn id="13" dur="500"/>
                                        <p:tgtEl>
                                          <p:spTgt spid="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299"/>
                                          </p:stCondLst>
                                        </p:cTn>
                                        <p:tgtEl>
                                          <p:spTgt spid="8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9" grpId="0"/>
      <p:bldP spid="89" grpId="0" autoUpdateAnimBg="0"/>
      <p:bldP spid="90" grpId="0" autoUpdateAnimBg="0"/>
      <p:bldP spid="91" grpId="0" autoUpdateAnimBg="0"/>
      <p:bldP spid="92" grpId="0" autoUpdateAnimBg="0"/>
      <p:bldP spid="93" grpId="0" autoUpdateAnimBg="0"/>
      <p:bldP spid="94"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effectLst/>
      </a:spPr>
      <a:bodyPr wrap="square">
        <a:spAutoFit/>
      </a:bodyPr>
      <a:lstStyle>
        <a:defPPr>
          <a:lnSpc>
            <a:spcPct val="90000"/>
          </a:lnSpc>
          <a:spcBef>
            <a:spcPct val="25000"/>
          </a:spcBef>
          <a:defRPr sz="2400" b="1" dirty="0">
            <a:solidFill>
              <a:schemeClr val="tx1"/>
            </a:solidFill>
            <a:effectLst>
              <a:outerShdw blurRad="38100" dist="38100" dir="2700000" algn="tl">
                <a:srgbClr val="C0C0C0"/>
              </a:outerShdw>
            </a:effectLst>
            <a:latin typeface="+mn-ea"/>
            <a:ea typeface="+mn-ea"/>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rgbClr val="0000FF"/>
            </a:solidFill>
            <a:effectLst/>
            <a:latin typeface="宋体" pitchFamily="2" charset="-122"/>
            <a:ea typeface="宋体" pitchFamily="2" charset="-122"/>
          </a:defRPr>
        </a:defPPr>
      </a:lstStyle>
    </a:lnDef>
    <a:txDef>
      <a:spPr>
        <a:noFill/>
      </a:spPr>
      <a:bodyPr wrap="square" rtlCol="0">
        <a:spAutoFit/>
      </a:bodyPr>
      <a:lstStyle>
        <a:defPPr>
          <a:defRPr sz="2400" b="1" dirty="0" smtClean="0">
            <a:solidFill>
              <a:schemeClr val="accent4"/>
            </a:solidFill>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Proposal</Template>
  <TotalTime>2890</TotalTime>
  <Words>3552</Words>
  <Application>Microsoft Office PowerPoint</Application>
  <PresentationFormat>全屏显示(4:3)</PresentationFormat>
  <Paragraphs>758</Paragraphs>
  <Slides>50</Slides>
  <Notes>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50</vt:i4>
      </vt:variant>
    </vt:vector>
  </HeadingPairs>
  <TitlesOfParts>
    <vt:vector size="55" baseType="lpstr">
      <vt:lpstr>默认设计模板</vt:lpstr>
      <vt:lpstr>剪辑</vt:lpstr>
      <vt:lpstr>Visio</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ydc</dc:creator>
  <cp:lastModifiedBy>AutoBVT</cp:lastModifiedBy>
  <cp:revision>170</cp:revision>
  <dcterms:created xsi:type="dcterms:W3CDTF">2002-10-27T18:37:17Z</dcterms:created>
  <dcterms:modified xsi:type="dcterms:W3CDTF">2016-09-05T02:32:11Z</dcterms:modified>
</cp:coreProperties>
</file>