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79" r:id="rId2"/>
    <p:sldId id="259" r:id="rId3"/>
    <p:sldId id="408" r:id="rId4"/>
    <p:sldId id="381" r:id="rId5"/>
    <p:sldId id="274" r:id="rId6"/>
    <p:sldId id="275" r:id="rId7"/>
    <p:sldId id="278" r:id="rId8"/>
    <p:sldId id="389" r:id="rId9"/>
    <p:sldId id="279" r:id="rId10"/>
    <p:sldId id="263" r:id="rId11"/>
    <p:sldId id="265" r:id="rId12"/>
    <p:sldId id="266" r:id="rId13"/>
    <p:sldId id="391" r:id="rId14"/>
    <p:sldId id="286" r:id="rId15"/>
    <p:sldId id="287" r:id="rId16"/>
    <p:sldId id="280" r:id="rId17"/>
    <p:sldId id="283" r:id="rId18"/>
    <p:sldId id="376" r:id="rId19"/>
    <p:sldId id="303" r:id="rId20"/>
    <p:sldId id="305" r:id="rId21"/>
    <p:sldId id="308" r:id="rId22"/>
    <p:sldId id="310" r:id="rId23"/>
    <p:sldId id="311" r:id="rId24"/>
    <p:sldId id="409" r:id="rId25"/>
    <p:sldId id="326" r:id="rId26"/>
    <p:sldId id="329" r:id="rId27"/>
    <p:sldId id="332" r:id="rId28"/>
    <p:sldId id="396" r:id="rId29"/>
    <p:sldId id="398" r:id="rId30"/>
    <p:sldId id="397" r:id="rId31"/>
    <p:sldId id="313" r:id="rId32"/>
    <p:sldId id="316" r:id="rId33"/>
    <p:sldId id="320" r:id="rId34"/>
    <p:sldId id="382" r:id="rId35"/>
    <p:sldId id="383" r:id="rId36"/>
    <p:sldId id="393" r:id="rId37"/>
    <p:sldId id="394" r:id="rId38"/>
    <p:sldId id="395" r:id="rId39"/>
    <p:sldId id="385" r:id="rId40"/>
    <p:sldId id="387" r:id="rId41"/>
    <p:sldId id="388" r:id="rId42"/>
    <p:sldId id="386" r:id="rId43"/>
    <p:sldId id="399" r:id="rId44"/>
    <p:sldId id="400" r:id="rId45"/>
    <p:sldId id="401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95153" autoAdjust="0"/>
  </p:normalViewPr>
  <p:slideViewPr>
    <p:cSldViewPr snapToGrid="0">
      <p:cViewPr>
        <p:scale>
          <a:sx n="75" d="100"/>
          <a:sy n="75" d="100"/>
        </p:scale>
        <p:origin x="-1020" y="-72"/>
      </p:cViewPr>
      <p:guideLst>
        <p:guide orient="horz" pos="2820"/>
        <p:guide pos="17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notesViewPr>
    <p:cSldViewPr snapToGrid="0">
      <p:cViewPr varScale="1">
        <p:scale>
          <a:sx n="38" d="100"/>
          <a:sy n="38" d="100"/>
        </p:scale>
        <p:origin x="-13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39.emf"/><Relationship Id="rId2" Type="http://schemas.openxmlformats.org/officeDocument/2006/relationships/image" Target="../media/image4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0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7.wmf"/><Relationship Id="rId5" Type="http://schemas.openxmlformats.org/officeDocument/2006/relationships/image" Target="../media/image52.wmf"/><Relationship Id="rId10" Type="http://schemas.openxmlformats.org/officeDocument/2006/relationships/image" Target="../media/image6.wmf"/><Relationship Id="rId4" Type="http://schemas.openxmlformats.org/officeDocument/2006/relationships/image" Target="../media/image51.wmf"/><Relationship Id="rId9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.wmf"/><Relationship Id="rId7" Type="http://schemas.openxmlformats.org/officeDocument/2006/relationships/image" Target="../media/image60.wmf"/><Relationship Id="rId2" Type="http://schemas.openxmlformats.org/officeDocument/2006/relationships/image" Target="../media/image4.wmf"/><Relationship Id="rId1" Type="http://schemas.openxmlformats.org/officeDocument/2006/relationships/image" Target="../media/image58.wmf"/><Relationship Id="rId6" Type="http://schemas.openxmlformats.org/officeDocument/2006/relationships/image" Target="../media/image59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5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6" Type="http://schemas.openxmlformats.org/officeDocument/2006/relationships/image" Target="../media/image7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5" Type="http://schemas.openxmlformats.org/officeDocument/2006/relationships/image" Target="../media/image6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5.wmf"/><Relationship Id="rId17" Type="http://schemas.openxmlformats.org/officeDocument/2006/relationships/image" Target="../media/image78.wmf"/><Relationship Id="rId2" Type="http://schemas.openxmlformats.org/officeDocument/2006/relationships/image" Target="../media/image66.wmf"/><Relationship Id="rId16" Type="http://schemas.openxmlformats.org/officeDocument/2006/relationships/image" Target="../media/image77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5.wmf"/><Relationship Id="rId5" Type="http://schemas.openxmlformats.org/officeDocument/2006/relationships/image" Target="../media/image69.wmf"/><Relationship Id="rId15" Type="http://schemas.openxmlformats.org/officeDocument/2006/relationships/image" Target="../media/image76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5.wmf"/><Relationship Id="rId3" Type="http://schemas.openxmlformats.org/officeDocument/2006/relationships/image" Target="../media/image81.wmf"/><Relationship Id="rId7" Type="http://schemas.openxmlformats.org/officeDocument/2006/relationships/image" Target="../media/image70.wmf"/><Relationship Id="rId12" Type="http://schemas.openxmlformats.org/officeDocument/2006/relationships/image" Target="../media/image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70.wmf"/><Relationship Id="rId11" Type="http://schemas.openxmlformats.org/officeDocument/2006/relationships/image" Target="../media/image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5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70.wmf"/><Relationship Id="rId11" Type="http://schemas.openxmlformats.org/officeDocument/2006/relationships/image" Target="../media/image5.wmf"/><Relationship Id="rId5" Type="http://schemas.openxmlformats.org/officeDocument/2006/relationships/image" Target="../media/image69.wmf"/><Relationship Id="rId15" Type="http://schemas.openxmlformats.org/officeDocument/2006/relationships/image" Target="../media/image97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5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70.wmf"/><Relationship Id="rId11" Type="http://schemas.openxmlformats.org/officeDocument/2006/relationships/image" Target="../media/image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e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5.wmf"/><Relationship Id="rId3" Type="http://schemas.openxmlformats.org/officeDocument/2006/relationships/image" Target="../media/image69.wmf"/><Relationship Id="rId7" Type="http://schemas.openxmlformats.org/officeDocument/2006/relationships/image" Target="../media/image6.wmf"/><Relationship Id="rId12" Type="http://schemas.openxmlformats.org/officeDocument/2006/relationships/image" Target="../media/image74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5.wmf"/><Relationship Id="rId11" Type="http://schemas.openxmlformats.org/officeDocument/2006/relationships/image" Target="../media/image73.wmf"/><Relationship Id="rId5" Type="http://schemas.openxmlformats.org/officeDocument/2006/relationships/image" Target="../media/image5.wmf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image" Target="../media/image71.wmf"/><Relationship Id="rId14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3.wmf"/><Relationship Id="rId3" Type="http://schemas.openxmlformats.org/officeDocument/2006/relationships/image" Target="../media/image67.wmf"/><Relationship Id="rId7" Type="http://schemas.openxmlformats.org/officeDocument/2006/relationships/image" Target="../media/image5.wmf"/><Relationship Id="rId12" Type="http://schemas.openxmlformats.org/officeDocument/2006/relationships/image" Target="../media/image72.wmf"/><Relationship Id="rId17" Type="http://schemas.openxmlformats.org/officeDocument/2006/relationships/image" Target="../media/image111.wmf"/><Relationship Id="rId2" Type="http://schemas.openxmlformats.org/officeDocument/2006/relationships/image" Target="../media/image108.wmf"/><Relationship Id="rId16" Type="http://schemas.openxmlformats.org/officeDocument/2006/relationships/image" Target="../media/image110.wmf"/><Relationship Id="rId1" Type="http://schemas.openxmlformats.org/officeDocument/2006/relationships/image" Target="../media/image107.wmf"/><Relationship Id="rId6" Type="http://schemas.openxmlformats.org/officeDocument/2006/relationships/image" Target="../media/image70.wmf"/><Relationship Id="rId11" Type="http://schemas.openxmlformats.org/officeDocument/2006/relationships/image" Target="../media/image71.wmf"/><Relationship Id="rId5" Type="http://schemas.openxmlformats.org/officeDocument/2006/relationships/image" Target="../media/image69.wmf"/><Relationship Id="rId15" Type="http://schemas.openxmlformats.org/officeDocument/2006/relationships/image" Target="../media/image109.wmf"/><Relationship Id="rId10" Type="http://schemas.openxmlformats.org/officeDocument/2006/relationships/image" Target="../media/image7.wmf"/><Relationship Id="rId4" Type="http://schemas.openxmlformats.org/officeDocument/2006/relationships/image" Target="../media/image68.wmf"/><Relationship Id="rId9" Type="http://schemas.openxmlformats.org/officeDocument/2006/relationships/image" Target="../media/image6.wmf"/><Relationship Id="rId14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2.wmf"/><Relationship Id="rId3" Type="http://schemas.openxmlformats.org/officeDocument/2006/relationships/image" Target="../media/image114.wmf"/><Relationship Id="rId7" Type="http://schemas.openxmlformats.org/officeDocument/2006/relationships/image" Target="../media/image70.wmf"/><Relationship Id="rId12" Type="http://schemas.openxmlformats.org/officeDocument/2006/relationships/image" Target="../media/image71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69.wmf"/><Relationship Id="rId11" Type="http://schemas.openxmlformats.org/officeDocument/2006/relationships/image" Target="../media/image7.wmf"/><Relationship Id="rId5" Type="http://schemas.openxmlformats.org/officeDocument/2006/relationships/image" Target="../media/image68.wmf"/><Relationship Id="rId15" Type="http://schemas.openxmlformats.org/officeDocument/2006/relationships/image" Target="../media/image74.wmf"/><Relationship Id="rId10" Type="http://schemas.openxmlformats.org/officeDocument/2006/relationships/image" Target="../media/image6.wmf"/><Relationship Id="rId4" Type="http://schemas.openxmlformats.org/officeDocument/2006/relationships/image" Target="../media/image67.wmf"/><Relationship Id="rId9" Type="http://schemas.openxmlformats.org/officeDocument/2006/relationships/image" Target="../media/image75.wmf"/><Relationship Id="rId14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5.wmf"/><Relationship Id="rId4" Type="http://schemas.openxmlformats.org/officeDocument/2006/relationships/image" Target="../media/image12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124.wmf"/><Relationship Id="rId4" Type="http://schemas.openxmlformats.org/officeDocument/2006/relationships/image" Target="../media/image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3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7.wmf"/><Relationship Id="rId7" Type="http://schemas.openxmlformats.org/officeDocument/2006/relationships/image" Target="../media/image5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4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21.wmf"/><Relationship Id="rId2" Type="http://schemas.openxmlformats.org/officeDocument/2006/relationships/image" Target="../media/image4.wmf"/><Relationship Id="rId1" Type="http://schemas.openxmlformats.org/officeDocument/2006/relationships/image" Target="../media/image19.wmf"/><Relationship Id="rId6" Type="http://schemas.openxmlformats.org/officeDocument/2006/relationships/image" Target="../media/image20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6.wmf"/><Relationship Id="rId7" Type="http://schemas.openxmlformats.org/officeDocument/2006/relationships/image" Target="../media/image5.wmf"/><Relationship Id="rId2" Type="http://schemas.openxmlformats.org/officeDocument/2006/relationships/image" Target="../media/image22.wmf"/><Relationship Id="rId1" Type="http://schemas.openxmlformats.org/officeDocument/2006/relationships/image" Target="../media/image15.wmf"/><Relationship Id="rId6" Type="http://schemas.openxmlformats.org/officeDocument/2006/relationships/image" Target="../media/image4.wmf"/><Relationship Id="rId5" Type="http://schemas.openxmlformats.org/officeDocument/2006/relationships/image" Target="../media/image23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4.emf"/><Relationship Id="rId7" Type="http://schemas.openxmlformats.org/officeDocument/2006/relationships/image" Target="../media/image5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.wmf"/><Relationship Id="rId5" Type="http://schemas.openxmlformats.org/officeDocument/2006/relationships/image" Target="../media/image36.wmf"/><Relationship Id="rId4" Type="http://schemas.openxmlformats.org/officeDocument/2006/relationships/image" Target="../media/image35.emf"/><Relationship Id="rId9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21CD1629-2234-47AD-B91E-D1436F3D9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2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01D67063-4264-4C19-9044-4982B8CFF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2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2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85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3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468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78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7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</a:t>
            </a:r>
            <a:r>
              <a:rPr lang="zh-CN" altLang="en-US" sz="1800" b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二端口网络</a:t>
            </a:r>
          </a:p>
        </p:txBody>
      </p:sp>
      <p:sp>
        <p:nvSpPr>
          <p:cNvPr id="31752" name="Line 8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0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.wmf"/><Relationship Id="rId5" Type="http://schemas.openxmlformats.org/officeDocument/2006/relationships/image" Target="../media/image28.wmf"/><Relationship Id="rId15" Type="http://schemas.openxmlformats.org/officeDocument/2006/relationships/image" Target="../media/image6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.wmf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32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70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.wmf"/><Relationship Id="rId5" Type="http://schemas.openxmlformats.org/officeDocument/2006/relationships/image" Target="../media/image37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54.wmf"/><Relationship Id="rId25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4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12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6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6.wmf"/><Relationship Id="rId5" Type="http://schemas.openxmlformats.org/officeDocument/2006/relationships/image" Target="../media/image58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71.wmf"/><Relationship Id="rId34" Type="http://schemas.openxmlformats.org/officeDocument/2006/relationships/oleObject" Target="../embeddings/oleObject129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33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29" Type="http://schemas.openxmlformats.org/officeDocument/2006/relationships/image" Target="../media/image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28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126.bin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70.wmf"/><Relationship Id="rId31" Type="http://schemas.openxmlformats.org/officeDocument/2006/relationships/image" Target="../media/image75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127.bin"/><Relationship Id="rId35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73.wmf"/><Relationship Id="rId34" Type="http://schemas.openxmlformats.org/officeDocument/2006/relationships/oleObject" Target="../embeddings/oleObject145.bin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71.wmf"/><Relationship Id="rId25" Type="http://schemas.openxmlformats.org/officeDocument/2006/relationships/image" Target="../media/image5.wmf"/><Relationship Id="rId33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image" Target="../media/image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140.bin"/><Relationship Id="rId32" Type="http://schemas.openxmlformats.org/officeDocument/2006/relationships/oleObject" Target="../embeddings/oleObject144.bin"/><Relationship Id="rId37" Type="http://schemas.openxmlformats.org/officeDocument/2006/relationships/image" Target="../media/image7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142.bin"/><Relationship Id="rId36" Type="http://schemas.openxmlformats.org/officeDocument/2006/relationships/oleObject" Target="../embeddings/oleObject146.bin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72.wmf"/><Relationship Id="rId31" Type="http://schemas.openxmlformats.org/officeDocument/2006/relationships/image" Target="../media/image7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143.bin"/><Relationship Id="rId35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72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3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29" Type="http://schemas.openxmlformats.org/officeDocument/2006/relationships/image" Target="../media/image75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157.bin"/><Relationship Id="rId32" Type="http://schemas.openxmlformats.org/officeDocument/2006/relationships/oleObject" Target="../embeddings/oleObject161.bin"/><Relationship Id="rId5" Type="http://schemas.openxmlformats.org/officeDocument/2006/relationships/image" Target="../media/image79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159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71.wmf"/><Relationship Id="rId31" Type="http://schemas.openxmlformats.org/officeDocument/2006/relationships/image" Target="../media/image6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5.wmf"/><Relationship Id="rId30" Type="http://schemas.openxmlformats.org/officeDocument/2006/relationships/oleObject" Target="../embeddings/oleObject16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8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73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71.wmf"/><Relationship Id="rId25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29" Type="http://schemas.openxmlformats.org/officeDocument/2006/relationships/image" Target="../media/image6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185.bin"/><Relationship Id="rId5" Type="http://schemas.openxmlformats.org/officeDocument/2006/relationships/image" Target="../media/image93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187.bin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72.wmf"/><Relationship Id="rId31" Type="http://schemas.openxmlformats.org/officeDocument/2006/relationships/image" Target="../media/image7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1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196.bin"/><Relationship Id="rId26" Type="http://schemas.openxmlformats.org/officeDocument/2006/relationships/oleObject" Target="../embeddings/oleObject200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73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71.wmf"/><Relationship Id="rId25" Type="http://schemas.openxmlformats.org/officeDocument/2006/relationships/image" Target="../media/image5.wmf"/><Relationship Id="rId33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7.bin"/><Relationship Id="rId29" Type="http://schemas.openxmlformats.org/officeDocument/2006/relationships/image" Target="../media/image6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199.bin"/><Relationship Id="rId32" Type="http://schemas.openxmlformats.org/officeDocument/2006/relationships/oleObject" Target="../embeddings/oleObject203.bin"/><Relationship Id="rId5" Type="http://schemas.openxmlformats.org/officeDocument/2006/relationships/image" Target="../media/image95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201.bin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72.wmf"/><Relationship Id="rId31" Type="http://schemas.openxmlformats.org/officeDocument/2006/relationships/image" Target="../media/image7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20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211.bin"/><Relationship Id="rId26" Type="http://schemas.openxmlformats.org/officeDocument/2006/relationships/oleObject" Target="../embeddings/oleObject215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73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71.wmf"/><Relationship Id="rId25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2.bin"/><Relationship Id="rId29" Type="http://schemas.openxmlformats.org/officeDocument/2006/relationships/image" Target="../media/image6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214.bin"/><Relationship Id="rId5" Type="http://schemas.openxmlformats.org/officeDocument/2006/relationships/image" Target="../media/image98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216.bin"/><Relationship Id="rId10" Type="http://schemas.openxmlformats.org/officeDocument/2006/relationships/oleObject" Target="../embeddings/oleObject207.bin"/><Relationship Id="rId19" Type="http://schemas.openxmlformats.org/officeDocument/2006/relationships/image" Target="../media/image72.wmf"/><Relationship Id="rId31" Type="http://schemas.openxmlformats.org/officeDocument/2006/relationships/image" Target="../media/image7.w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209.bin"/><Relationship Id="rId22" Type="http://schemas.openxmlformats.org/officeDocument/2006/relationships/oleObject" Target="../embeddings/oleObject213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21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103.w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22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231.bin"/><Relationship Id="rId26" Type="http://schemas.openxmlformats.org/officeDocument/2006/relationships/oleObject" Target="../embeddings/oleObject235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71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6.wmf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29" Type="http://schemas.openxmlformats.org/officeDocument/2006/relationships/image" Target="../media/image105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234.bin"/><Relationship Id="rId5" Type="http://schemas.openxmlformats.org/officeDocument/2006/relationships/image" Target="../media/image67.wmf"/><Relationship Id="rId15" Type="http://schemas.openxmlformats.org/officeDocument/2006/relationships/image" Target="../media/image75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236.bin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7.wmf"/><Relationship Id="rId31" Type="http://schemas.openxmlformats.org/officeDocument/2006/relationships/image" Target="../media/image106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229.bin"/><Relationship Id="rId22" Type="http://schemas.openxmlformats.org/officeDocument/2006/relationships/oleObject" Target="../embeddings/oleObject233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2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245.bin"/><Relationship Id="rId26" Type="http://schemas.openxmlformats.org/officeDocument/2006/relationships/oleObject" Target="../embeddings/oleObject249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6.wmf"/><Relationship Id="rId34" Type="http://schemas.openxmlformats.org/officeDocument/2006/relationships/oleObject" Target="../embeddings/oleObject253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5.wmf"/><Relationship Id="rId25" Type="http://schemas.openxmlformats.org/officeDocument/2006/relationships/image" Target="../media/image71.wmf"/><Relationship Id="rId33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248.bin"/><Relationship Id="rId32" Type="http://schemas.openxmlformats.org/officeDocument/2006/relationships/oleObject" Target="../embeddings/oleObject252.bin"/><Relationship Id="rId37" Type="http://schemas.openxmlformats.org/officeDocument/2006/relationships/image" Target="../media/image111.wmf"/><Relationship Id="rId5" Type="http://schemas.openxmlformats.org/officeDocument/2006/relationships/image" Target="../media/image107.wmf"/><Relationship Id="rId15" Type="http://schemas.openxmlformats.org/officeDocument/2006/relationships/image" Target="../media/image70.wmf"/><Relationship Id="rId23" Type="http://schemas.openxmlformats.org/officeDocument/2006/relationships/image" Target="../media/image7.wmf"/><Relationship Id="rId28" Type="http://schemas.openxmlformats.org/officeDocument/2006/relationships/oleObject" Target="../embeddings/oleObject250.bin"/><Relationship Id="rId36" Type="http://schemas.openxmlformats.org/officeDocument/2006/relationships/oleObject" Target="../embeddings/oleObject254.bin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75.wmf"/><Relationship Id="rId31" Type="http://schemas.openxmlformats.org/officeDocument/2006/relationships/image" Target="../media/image74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243.bin"/><Relationship Id="rId22" Type="http://schemas.openxmlformats.org/officeDocument/2006/relationships/oleObject" Target="../embeddings/oleObject247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251.bin"/><Relationship Id="rId35" Type="http://schemas.openxmlformats.org/officeDocument/2006/relationships/image" Target="../media/image1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262.bin"/><Relationship Id="rId26" Type="http://schemas.openxmlformats.org/officeDocument/2006/relationships/oleObject" Target="../embeddings/oleObject266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75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70.wmf"/><Relationship Id="rId25" Type="http://schemas.openxmlformats.org/officeDocument/2006/relationships/image" Target="../media/image7.wmf"/><Relationship Id="rId33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265.bin"/><Relationship Id="rId32" Type="http://schemas.openxmlformats.org/officeDocument/2006/relationships/oleObject" Target="../embeddings/oleObject269.bin"/><Relationship Id="rId5" Type="http://schemas.openxmlformats.org/officeDocument/2006/relationships/image" Target="../media/image112.wmf"/><Relationship Id="rId15" Type="http://schemas.openxmlformats.org/officeDocument/2006/relationships/image" Target="../media/image69.wmf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267.bin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5.wmf"/><Relationship Id="rId31" Type="http://schemas.openxmlformats.org/officeDocument/2006/relationships/image" Target="../media/image73.w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260.bin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26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119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11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122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12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124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283.bin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4.wmf"/><Relationship Id="rId5" Type="http://schemas.openxmlformats.org/officeDocument/2006/relationships/image" Target="../media/image125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288.bin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29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image" Target="../media/image132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3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295.bin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1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29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03.bin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13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14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14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7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6.wmf"/><Relationship Id="rId5" Type="http://schemas.openxmlformats.org/officeDocument/2006/relationships/image" Target="../media/image19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7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4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026"/>
          <p:cNvSpPr txBox="1">
            <a:spLocks noChangeArrowheads="1"/>
          </p:cNvSpPr>
          <p:nvPr/>
        </p:nvSpPr>
        <p:spPr bwMode="auto">
          <a:xfrm>
            <a:off x="409575" y="1592263"/>
            <a:ext cx="569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二端口概述：</a:t>
            </a:r>
          </a:p>
        </p:txBody>
      </p:sp>
      <p:sp>
        <p:nvSpPr>
          <p:cNvPr id="137219" name="Text Box 1027"/>
          <p:cNvSpPr txBox="1">
            <a:spLocks noChangeArrowheads="1"/>
          </p:cNvSpPr>
          <p:nvPr/>
        </p:nvSpPr>
        <p:spPr bwMode="auto">
          <a:xfrm>
            <a:off x="361950" y="1963738"/>
            <a:ext cx="84772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在工程实际中，研究信号及能量的传输和信号变换时，经常碰到如下形式的电路。</a:t>
            </a:r>
          </a:p>
        </p:txBody>
      </p:sp>
      <p:sp>
        <p:nvSpPr>
          <p:cNvPr id="137220" name="Text Box 1028"/>
          <p:cNvSpPr txBox="1">
            <a:spLocks noChangeArrowheads="1"/>
          </p:cNvSpPr>
          <p:nvPr/>
        </p:nvSpPr>
        <p:spPr bwMode="auto">
          <a:xfrm>
            <a:off x="1828800" y="62976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放大器</a:t>
            </a:r>
          </a:p>
        </p:txBody>
      </p:sp>
      <p:sp>
        <p:nvSpPr>
          <p:cNvPr id="137232" name="Text Box 1040"/>
          <p:cNvSpPr txBox="1">
            <a:spLocks noChangeArrowheads="1"/>
          </p:cNvSpPr>
          <p:nvPr/>
        </p:nvSpPr>
        <p:spPr bwMode="auto">
          <a:xfrm>
            <a:off x="1890713" y="43783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滤波器</a:t>
            </a:r>
          </a:p>
        </p:txBody>
      </p:sp>
      <p:sp>
        <p:nvSpPr>
          <p:cNvPr id="137233" name="Text Box 1041"/>
          <p:cNvSpPr txBox="1">
            <a:spLocks noChangeArrowheads="1"/>
          </p:cNvSpPr>
          <p:nvPr/>
        </p:nvSpPr>
        <p:spPr bwMode="auto">
          <a:xfrm>
            <a:off x="5676900" y="4416425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变压器</a:t>
            </a:r>
          </a:p>
        </p:txBody>
      </p:sp>
      <p:sp>
        <p:nvSpPr>
          <p:cNvPr id="137275" name="Text Box 1083"/>
          <p:cNvSpPr txBox="1">
            <a:spLocks noChangeArrowheads="1"/>
          </p:cNvSpPr>
          <p:nvPr/>
        </p:nvSpPr>
        <p:spPr bwMode="auto">
          <a:xfrm>
            <a:off x="533400" y="392113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ea typeface="楷体_GB2312" pitchFamily="49" charset="-122"/>
              </a:rPr>
              <a:t>第十一章</a:t>
            </a:r>
            <a:r>
              <a:rPr lang="zh-CN" altLang="en-US" sz="3600" dirty="0" smtClean="0">
                <a:solidFill>
                  <a:srgbClr val="3399FF"/>
                </a:solidFill>
                <a:ea typeface="楷体_GB2312" pitchFamily="49" charset="-122"/>
              </a:rPr>
              <a:t>  </a:t>
            </a:r>
            <a:r>
              <a:rPr lang="zh-CN" altLang="en-US" sz="3600" dirty="0">
                <a:ea typeface="楷体_GB2312" pitchFamily="49" charset="-122"/>
              </a:rPr>
              <a:t>二端口网络</a:t>
            </a:r>
          </a:p>
        </p:txBody>
      </p:sp>
      <p:grpSp>
        <p:nvGrpSpPr>
          <p:cNvPr id="2" name="Group 1153"/>
          <p:cNvGrpSpPr>
            <a:grpSpLocks/>
          </p:cNvGrpSpPr>
          <p:nvPr/>
        </p:nvGrpSpPr>
        <p:grpSpPr bwMode="auto">
          <a:xfrm>
            <a:off x="1308100" y="3135313"/>
            <a:ext cx="2312988" cy="1152525"/>
            <a:chOff x="2792" y="1576"/>
            <a:chExt cx="1457" cy="726"/>
          </a:xfrm>
        </p:grpSpPr>
        <p:sp>
          <p:nvSpPr>
            <p:cNvPr id="34861" name="Line 1100"/>
            <p:cNvSpPr>
              <a:spLocks noChangeShapeType="1"/>
            </p:cNvSpPr>
            <p:nvPr/>
          </p:nvSpPr>
          <p:spPr bwMode="auto">
            <a:xfrm>
              <a:off x="2831" y="1621"/>
              <a:ext cx="1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Rectangle 1101"/>
            <p:cNvSpPr>
              <a:spLocks noChangeArrowheads="1"/>
            </p:cNvSpPr>
            <p:nvPr/>
          </p:nvSpPr>
          <p:spPr bwMode="auto">
            <a:xfrm>
              <a:off x="3390" y="157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63" name="Oval 1102"/>
            <p:cNvSpPr>
              <a:spLocks noChangeArrowheads="1"/>
            </p:cNvSpPr>
            <p:nvPr/>
          </p:nvSpPr>
          <p:spPr bwMode="auto">
            <a:xfrm>
              <a:off x="2792" y="159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64" name="Oval 1104"/>
            <p:cNvSpPr>
              <a:spLocks noChangeArrowheads="1"/>
            </p:cNvSpPr>
            <p:nvPr/>
          </p:nvSpPr>
          <p:spPr bwMode="auto">
            <a:xfrm>
              <a:off x="2796" y="225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65" name="Line 1105"/>
            <p:cNvSpPr>
              <a:spLocks noChangeShapeType="1"/>
            </p:cNvSpPr>
            <p:nvPr/>
          </p:nvSpPr>
          <p:spPr bwMode="auto">
            <a:xfrm>
              <a:off x="2835" y="2279"/>
              <a:ext cx="13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Oval 1108"/>
            <p:cNvSpPr>
              <a:spLocks noChangeArrowheads="1"/>
            </p:cNvSpPr>
            <p:nvPr/>
          </p:nvSpPr>
          <p:spPr bwMode="auto">
            <a:xfrm>
              <a:off x="4200" y="15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67" name="Oval 1109"/>
            <p:cNvSpPr>
              <a:spLocks noChangeArrowheads="1"/>
            </p:cNvSpPr>
            <p:nvPr/>
          </p:nvSpPr>
          <p:spPr bwMode="auto">
            <a:xfrm>
              <a:off x="4204" y="22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68" name="Line 1118"/>
            <p:cNvSpPr>
              <a:spLocks noChangeShapeType="1"/>
            </p:cNvSpPr>
            <p:nvPr/>
          </p:nvSpPr>
          <p:spPr bwMode="auto">
            <a:xfrm>
              <a:off x="3148" y="162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69" name="Group 1086"/>
            <p:cNvGrpSpPr>
              <a:grpSpLocks/>
            </p:cNvGrpSpPr>
            <p:nvPr/>
          </p:nvGrpSpPr>
          <p:grpSpPr bwMode="auto">
            <a:xfrm>
              <a:off x="3058" y="1789"/>
              <a:ext cx="182" cy="317"/>
              <a:chOff x="4059" y="1873"/>
              <a:chExt cx="182" cy="317"/>
            </a:xfrm>
          </p:grpSpPr>
          <p:sp useBgFill="1">
            <p:nvSpPr>
              <p:cNvPr id="34880" name="Rectangle 1087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81" name="Line 1088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Rectangle 1089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83" name="Rectangle 1090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84" name="Line 1091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0" name="Text Box 1119"/>
            <p:cNvSpPr txBox="1">
              <a:spLocks noChangeArrowheads="1"/>
            </p:cNvSpPr>
            <p:nvPr/>
          </p:nvSpPr>
          <p:spPr bwMode="auto">
            <a:xfrm>
              <a:off x="3422" y="1638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34871" name="Text Box 1120"/>
            <p:cNvSpPr txBox="1">
              <a:spLocks noChangeArrowheads="1"/>
            </p:cNvSpPr>
            <p:nvPr/>
          </p:nvSpPr>
          <p:spPr bwMode="auto">
            <a:xfrm>
              <a:off x="2844" y="1834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72" name="Line 1121"/>
            <p:cNvSpPr>
              <a:spLocks noChangeShapeType="1"/>
            </p:cNvSpPr>
            <p:nvPr/>
          </p:nvSpPr>
          <p:spPr bwMode="auto">
            <a:xfrm>
              <a:off x="3896" y="1622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73" name="Group 1122"/>
            <p:cNvGrpSpPr>
              <a:grpSpLocks/>
            </p:cNvGrpSpPr>
            <p:nvPr/>
          </p:nvGrpSpPr>
          <p:grpSpPr bwMode="auto">
            <a:xfrm>
              <a:off x="3806" y="1787"/>
              <a:ext cx="182" cy="317"/>
              <a:chOff x="4059" y="1873"/>
              <a:chExt cx="182" cy="317"/>
            </a:xfrm>
          </p:grpSpPr>
          <p:sp useBgFill="1">
            <p:nvSpPr>
              <p:cNvPr id="34875" name="Rectangle 1123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76" name="Line 1124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7" name="Rectangle 1125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78" name="Rectangle 1126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79" name="Line 1127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4" name="Text Box 1128"/>
            <p:cNvSpPr txBox="1">
              <a:spLocks noChangeArrowheads="1"/>
            </p:cNvSpPr>
            <p:nvPr/>
          </p:nvSpPr>
          <p:spPr bwMode="auto">
            <a:xfrm>
              <a:off x="3592" y="1832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5" name="Group 1260"/>
          <p:cNvGrpSpPr>
            <a:grpSpLocks/>
          </p:cNvGrpSpPr>
          <p:nvPr/>
        </p:nvGrpSpPr>
        <p:grpSpPr bwMode="auto">
          <a:xfrm>
            <a:off x="5233988" y="2806700"/>
            <a:ext cx="1998662" cy="1468438"/>
            <a:chOff x="3297" y="1477"/>
            <a:chExt cx="1259" cy="925"/>
          </a:xfrm>
        </p:grpSpPr>
        <p:sp>
          <p:nvSpPr>
            <p:cNvPr id="34846" name="Rectangle 1075"/>
            <p:cNvSpPr>
              <a:spLocks noChangeArrowheads="1"/>
            </p:cNvSpPr>
            <p:nvPr/>
          </p:nvSpPr>
          <p:spPr bwMode="auto">
            <a:xfrm>
              <a:off x="3760" y="1477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:1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47" name="Oval 1077"/>
            <p:cNvSpPr>
              <a:spLocks noChangeArrowheads="1"/>
            </p:cNvSpPr>
            <p:nvPr/>
          </p:nvSpPr>
          <p:spPr bwMode="auto">
            <a:xfrm>
              <a:off x="3831" y="177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48" name="Oval 1078"/>
            <p:cNvSpPr>
              <a:spLocks noChangeArrowheads="1"/>
            </p:cNvSpPr>
            <p:nvPr/>
          </p:nvSpPr>
          <p:spPr bwMode="auto">
            <a:xfrm>
              <a:off x="3985" y="177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49" name="Oval 1131"/>
            <p:cNvSpPr>
              <a:spLocks noChangeArrowheads="1"/>
            </p:cNvSpPr>
            <p:nvPr/>
          </p:nvSpPr>
          <p:spPr bwMode="auto">
            <a:xfrm>
              <a:off x="3297" y="169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50" name="Oval 1132"/>
            <p:cNvSpPr>
              <a:spLocks noChangeArrowheads="1"/>
            </p:cNvSpPr>
            <p:nvPr/>
          </p:nvSpPr>
          <p:spPr bwMode="auto">
            <a:xfrm>
              <a:off x="3301" y="235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51" name="Oval 1134"/>
            <p:cNvSpPr>
              <a:spLocks noChangeArrowheads="1"/>
            </p:cNvSpPr>
            <p:nvPr/>
          </p:nvSpPr>
          <p:spPr bwMode="auto">
            <a:xfrm>
              <a:off x="4507" y="16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52" name="Oval 1135"/>
            <p:cNvSpPr>
              <a:spLocks noChangeArrowheads="1"/>
            </p:cNvSpPr>
            <p:nvPr/>
          </p:nvSpPr>
          <p:spPr bwMode="auto">
            <a:xfrm>
              <a:off x="4511" y="23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53" name="Line 1136"/>
            <p:cNvSpPr>
              <a:spLocks noChangeShapeType="1"/>
            </p:cNvSpPr>
            <p:nvPr/>
          </p:nvSpPr>
          <p:spPr bwMode="auto">
            <a:xfrm>
              <a:off x="3785" y="171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1145"/>
            <p:cNvSpPr>
              <a:spLocks noChangeShapeType="1"/>
            </p:cNvSpPr>
            <p:nvPr/>
          </p:nvSpPr>
          <p:spPr bwMode="auto">
            <a:xfrm>
              <a:off x="4065" y="1722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Freeform 1154"/>
            <p:cNvSpPr>
              <a:spLocks/>
            </p:cNvSpPr>
            <p:nvPr/>
          </p:nvSpPr>
          <p:spPr bwMode="auto">
            <a:xfrm rot="10800000">
              <a:off x="3778" y="189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56" name="Line 1155"/>
            <p:cNvSpPr>
              <a:spLocks noChangeShapeType="1"/>
            </p:cNvSpPr>
            <p:nvPr/>
          </p:nvSpPr>
          <p:spPr bwMode="auto">
            <a:xfrm>
              <a:off x="3336" y="171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1156"/>
            <p:cNvSpPr>
              <a:spLocks noChangeShapeType="1"/>
            </p:cNvSpPr>
            <p:nvPr/>
          </p:nvSpPr>
          <p:spPr bwMode="auto">
            <a:xfrm>
              <a:off x="3334" y="237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1157"/>
            <p:cNvSpPr>
              <a:spLocks noChangeShapeType="1"/>
            </p:cNvSpPr>
            <p:nvPr/>
          </p:nvSpPr>
          <p:spPr bwMode="auto">
            <a:xfrm>
              <a:off x="4062" y="172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1158"/>
            <p:cNvSpPr>
              <a:spLocks noChangeShapeType="1"/>
            </p:cNvSpPr>
            <p:nvPr/>
          </p:nvSpPr>
          <p:spPr bwMode="auto">
            <a:xfrm>
              <a:off x="4062" y="237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Freeform 1159"/>
            <p:cNvSpPr>
              <a:spLocks/>
            </p:cNvSpPr>
            <p:nvPr/>
          </p:nvSpPr>
          <p:spPr bwMode="auto">
            <a:xfrm>
              <a:off x="3986" y="189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6" name="Group 1205"/>
          <p:cNvGrpSpPr>
            <a:grpSpLocks/>
          </p:cNvGrpSpPr>
          <p:nvPr/>
        </p:nvGrpSpPr>
        <p:grpSpPr bwMode="auto">
          <a:xfrm>
            <a:off x="1430338" y="5102225"/>
            <a:ext cx="1852612" cy="1143000"/>
            <a:chOff x="2425" y="3330"/>
            <a:chExt cx="1167" cy="720"/>
          </a:xfrm>
        </p:grpSpPr>
        <p:sp>
          <p:nvSpPr>
            <p:cNvPr id="34836" name="Rectangle 1174"/>
            <p:cNvSpPr>
              <a:spLocks noChangeArrowheads="1"/>
            </p:cNvSpPr>
            <p:nvPr/>
          </p:nvSpPr>
          <p:spPr bwMode="auto">
            <a:xfrm>
              <a:off x="2772" y="3330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37" name="Text Box 1175"/>
            <p:cNvSpPr txBox="1">
              <a:spLocks noChangeArrowheads="1"/>
            </p:cNvSpPr>
            <p:nvPr/>
          </p:nvSpPr>
          <p:spPr bwMode="auto">
            <a:xfrm>
              <a:off x="2868" y="347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K</a:t>
              </a:r>
            </a:p>
          </p:txBody>
        </p:sp>
        <p:sp>
          <p:nvSpPr>
            <p:cNvPr id="34838" name="Oval 1185"/>
            <p:cNvSpPr>
              <a:spLocks noChangeArrowheads="1"/>
            </p:cNvSpPr>
            <p:nvPr/>
          </p:nvSpPr>
          <p:spPr bwMode="auto">
            <a:xfrm>
              <a:off x="3543" y="39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39" name="Line 1198"/>
            <p:cNvSpPr>
              <a:spLocks noChangeShapeType="1"/>
            </p:cNvSpPr>
            <p:nvPr/>
          </p:nvSpPr>
          <p:spPr bwMode="auto">
            <a:xfrm>
              <a:off x="3244" y="3976"/>
              <a:ext cx="3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1199"/>
            <p:cNvSpPr>
              <a:spLocks noChangeArrowheads="1"/>
            </p:cNvSpPr>
            <p:nvPr/>
          </p:nvSpPr>
          <p:spPr bwMode="auto">
            <a:xfrm>
              <a:off x="3547" y="337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41" name="Line 1200"/>
            <p:cNvSpPr>
              <a:spLocks noChangeShapeType="1"/>
            </p:cNvSpPr>
            <p:nvPr/>
          </p:nvSpPr>
          <p:spPr bwMode="auto">
            <a:xfrm>
              <a:off x="3248" y="3392"/>
              <a:ext cx="3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1201"/>
            <p:cNvSpPr>
              <a:spLocks noChangeShapeType="1"/>
            </p:cNvSpPr>
            <p:nvPr/>
          </p:nvSpPr>
          <p:spPr bwMode="auto">
            <a:xfrm>
              <a:off x="2462" y="3980"/>
              <a:ext cx="3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1202"/>
            <p:cNvSpPr>
              <a:spLocks noChangeShapeType="1"/>
            </p:cNvSpPr>
            <p:nvPr/>
          </p:nvSpPr>
          <p:spPr bwMode="auto">
            <a:xfrm>
              <a:off x="2466" y="3396"/>
              <a:ext cx="3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Oval 1203"/>
            <p:cNvSpPr>
              <a:spLocks noChangeArrowheads="1"/>
            </p:cNvSpPr>
            <p:nvPr/>
          </p:nvSpPr>
          <p:spPr bwMode="auto">
            <a:xfrm>
              <a:off x="2425" y="39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45" name="Oval 1204"/>
            <p:cNvSpPr>
              <a:spLocks noChangeArrowheads="1"/>
            </p:cNvSpPr>
            <p:nvPr/>
          </p:nvSpPr>
          <p:spPr bwMode="auto">
            <a:xfrm>
              <a:off x="2429" y="33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</p:grpSp>
      <p:grpSp>
        <p:nvGrpSpPr>
          <p:cNvPr id="7" name="Group 1258"/>
          <p:cNvGrpSpPr>
            <a:grpSpLocks/>
          </p:cNvGrpSpPr>
          <p:nvPr/>
        </p:nvGrpSpPr>
        <p:grpSpPr bwMode="auto">
          <a:xfrm>
            <a:off x="5181600" y="5170488"/>
            <a:ext cx="1979613" cy="966787"/>
            <a:chOff x="3036" y="3001"/>
            <a:chExt cx="1247" cy="609"/>
          </a:xfrm>
        </p:grpSpPr>
        <p:sp>
          <p:nvSpPr>
            <p:cNvPr id="34830" name="Oval 1234"/>
            <p:cNvSpPr>
              <a:spLocks noChangeArrowheads="1"/>
            </p:cNvSpPr>
            <p:nvPr/>
          </p:nvSpPr>
          <p:spPr bwMode="auto">
            <a:xfrm>
              <a:off x="3036" y="30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31" name="Oval 1235"/>
            <p:cNvSpPr>
              <a:spLocks noChangeArrowheads="1"/>
            </p:cNvSpPr>
            <p:nvPr/>
          </p:nvSpPr>
          <p:spPr bwMode="auto">
            <a:xfrm>
              <a:off x="3040" y="35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32" name="Oval 1237"/>
            <p:cNvSpPr>
              <a:spLocks noChangeArrowheads="1"/>
            </p:cNvSpPr>
            <p:nvPr/>
          </p:nvSpPr>
          <p:spPr bwMode="auto">
            <a:xfrm>
              <a:off x="4234" y="300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33" name="Oval 1238"/>
            <p:cNvSpPr>
              <a:spLocks noChangeArrowheads="1"/>
            </p:cNvSpPr>
            <p:nvPr/>
          </p:nvSpPr>
          <p:spPr bwMode="auto">
            <a:xfrm>
              <a:off x="4238" y="35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4834" name="Line 1256"/>
            <p:cNvSpPr>
              <a:spLocks noChangeShapeType="1"/>
            </p:cNvSpPr>
            <p:nvPr/>
          </p:nvSpPr>
          <p:spPr bwMode="auto">
            <a:xfrm>
              <a:off x="3072" y="3024"/>
              <a:ext cx="11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257"/>
            <p:cNvSpPr>
              <a:spLocks noChangeShapeType="1"/>
            </p:cNvSpPr>
            <p:nvPr/>
          </p:nvSpPr>
          <p:spPr bwMode="auto">
            <a:xfrm>
              <a:off x="3076" y="3586"/>
              <a:ext cx="11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451" name="Text Box 1259"/>
          <p:cNvSpPr txBox="1">
            <a:spLocks noChangeArrowheads="1"/>
          </p:cNvSpPr>
          <p:nvPr/>
        </p:nvSpPr>
        <p:spPr bwMode="auto">
          <a:xfrm>
            <a:off x="5645150" y="6265863"/>
            <a:ext cx="158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传输线</a:t>
            </a:r>
          </a:p>
        </p:txBody>
      </p:sp>
      <p:sp>
        <p:nvSpPr>
          <p:cNvPr id="68" name="Text Box 84"/>
          <p:cNvSpPr txBox="1">
            <a:spLocks noChangeArrowheads="1"/>
          </p:cNvSpPr>
          <p:nvPr/>
        </p:nvSpPr>
        <p:spPr bwMode="auto">
          <a:xfrm>
            <a:off x="304800" y="1087438"/>
            <a:ext cx="843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0" dirty="0" smtClean="0">
                <a:solidFill>
                  <a:srgbClr val="000000"/>
                </a:solidFill>
                <a:ea typeface="楷体_GB2312" pitchFamily="49" charset="-122"/>
              </a:rPr>
              <a:t>§11-1 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二端口网络的概念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/>
      <p:bldP spid="137220" grpId="0"/>
      <p:bldP spid="137232" grpId="0"/>
      <p:bldP spid="137233" grpId="0"/>
      <p:bldP spid="137451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2425" y="1082675"/>
            <a:ext cx="848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ea typeface="楷体_GB2312" pitchFamily="49" charset="-122"/>
              </a:rPr>
              <a:t>2.</a:t>
            </a:r>
            <a:r>
              <a:rPr lang="zh-CN" altLang="en-US">
                <a:ea typeface="楷体_GB2312" pitchFamily="49" charset="-122"/>
              </a:rPr>
              <a:t>  </a:t>
            </a:r>
            <a:r>
              <a:rPr lang="en-US" altLang="zh-CN" i="1">
                <a:ea typeface="楷体_GB2312" pitchFamily="49" charset="-122"/>
              </a:rPr>
              <a:t>Y </a:t>
            </a:r>
            <a:r>
              <a:rPr lang="zh-CN" altLang="en-US">
                <a:ea typeface="楷体_GB2312" pitchFamily="49" charset="-122"/>
              </a:rPr>
              <a:t>参数方程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1950" y="1460500"/>
            <a:ext cx="84201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采用相量形式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正弦稳态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。将两个端口各施加一电压源，则端口电流可视为这些电压源的叠加作用产生。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511175" y="2244725"/>
            <a:ext cx="3670300" cy="1822450"/>
            <a:chOff x="1438" y="2850"/>
            <a:chExt cx="2312" cy="1148"/>
          </a:xfrm>
        </p:grpSpPr>
        <p:sp>
          <p:nvSpPr>
            <p:cNvPr id="6159" name="Oval 101"/>
            <p:cNvSpPr>
              <a:spLocks noChangeArrowheads="1"/>
            </p:cNvSpPr>
            <p:nvPr/>
          </p:nvSpPr>
          <p:spPr bwMode="auto">
            <a:xfrm>
              <a:off x="3190" y="350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60" name="Oval 100"/>
            <p:cNvSpPr>
              <a:spLocks noChangeArrowheads="1"/>
            </p:cNvSpPr>
            <p:nvPr/>
          </p:nvSpPr>
          <p:spPr bwMode="auto">
            <a:xfrm>
              <a:off x="1734" y="350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6149" name="Object 74"/>
            <p:cNvGraphicFramePr>
              <a:graphicFrameLocks noChangeAspect="1"/>
            </p:cNvGraphicFramePr>
            <p:nvPr/>
          </p:nvGraphicFramePr>
          <p:xfrm>
            <a:off x="1438" y="3360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公式" r:id="rId4" imgW="215640" imgH="279360" progId="Equation.3">
                    <p:embed/>
                  </p:oleObj>
                </mc:Choice>
                <mc:Fallback>
                  <p:oleObj name="公式" r:id="rId4" imgW="215640" imgH="27936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3360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75"/>
            <p:cNvGraphicFramePr>
              <a:graphicFrameLocks noChangeAspect="1"/>
            </p:cNvGraphicFramePr>
            <p:nvPr/>
          </p:nvGraphicFramePr>
          <p:xfrm>
            <a:off x="1918" y="2856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公式" r:id="rId6" imgW="177480" imgH="279360" progId="Equation.3">
                    <p:embed/>
                  </p:oleObj>
                </mc:Choice>
                <mc:Fallback>
                  <p:oleObj name="公式" r:id="rId6" imgW="177480" imgH="27936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856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76"/>
            <p:cNvGraphicFramePr>
              <a:graphicFrameLocks noChangeAspect="1"/>
            </p:cNvGraphicFramePr>
            <p:nvPr/>
          </p:nvGraphicFramePr>
          <p:xfrm>
            <a:off x="3088" y="285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公式" r:id="rId8" imgW="177480" imgH="279360" progId="Equation.3">
                    <p:embed/>
                  </p:oleObj>
                </mc:Choice>
                <mc:Fallback>
                  <p:oleObj name="公式" r:id="rId8" imgW="177480" imgH="27936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285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77"/>
            <p:cNvGraphicFramePr>
              <a:graphicFrameLocks noChangeAspect="1"/>
            </p:cNvGraphicFramePr>
            <p:nvPr/>
          </p:nvGraphicFramePr>
          <p:xfrm>
            <a:off x="3478" y="337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公式" r:id="rId10" imgW="215640" imgH="279360" progId="Equation.3">
                    <p:embed/>
                  </p:oleObj>
                </mc:Choice>
                <mc:Fallback>
                  <p:oleObj name="公式" r:id="rId10" imgW="215640" imgH="27936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3372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78"/>
            <p:cNvSpPr>
              <a:spLocks noChangeArrowheads="1"/>
            </p:cNvSpPr>
            <p:nvPr/>
          </p:nvSpPr>
          <p:spPr bwMode="auto">
            <a:xfrm>
              <a:off x="2368" y="3278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62" name="Text Box 79"/>
            <p:cNvSpPr txBox="1">
              <a:spLocks noChangeArrowheads="1"/>
            </p:cNvSpPr>
            <p:nvPr/>
          </p:nvSpPr>
          <p:spPr bwMode="auto">
            <a:xfrm>
              <a:off x="2464" y="34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6163" name="Text Box 80"/>
            <p:cNvSpPr txBox="1">
              <a:spLocks noChangeArrowheads="1"/>
            </p:cNvSpPr>
            <p:nvPr/>
          </p:nvSpPr>
          <p:spPr bwMode="auto">
            <a:xfrm>
              <a:off x="1605" y="32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6164" name="Text Box 81"/>
            <p:cNvSpPr txBox="1">
              <a:spLocks noChangeArrowheads="1"/>
            </p:cNvSpPr>
            <p:nvPr/>
          </p:nvSpPr>
          <p:spPr bwMode="auto">
            <a:xfrm>
              <a:off x="1601" y="35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6165" name="Line 82"/>
            <p:cNvSpPr>
              <a:spLocks noChangeShapeType="1"/>
            </p:cNvSpPr>
            <p:nvPr/>
          </p:nvSpPr>
          <p:spPr bwMode="auto">
            <a:xfrm>
              <a:off x="1870" y="333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83"/>
            <p:cNvSpPr>
              <a:spLocks noChangeShapeType="1"/>
            </p:cNvSpPr>
            <p:nvPr/>
          </p:nvSpPr>
          <p:spPr bwMode="auto">
            <a:xfrm>
              <a:off x="1868" y="392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Text Box 84"/>
            <p:cNvSpPr txBox="1">
              <a:spLocks noChangeArrowheads="1"/>
            </p:cNvSpPr>
            <p:nvPr/>
          </p:nvSpPr>
          <p:spPr bwMode="auto">
            <a:xfrm>
              <a:off x="3367" y="329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6168" name="Text Box 85"/>
            <p:cNvSpPr txBox="1">
              <a:spLocks noChangeArrowheads="1"/>
            </p:cNvSpPr>
            <p:nvPr/>
          </p:nvSpPr>
          <p:spPr bwMode="auto">
            <a:xfrm>
              <a:off x="3369" y="35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6169" name="Line 86"/>
            <p:cNvSpPr>
              <a:spLocks noChangeShapeType="1"/>
            </p:cNvSpPr>
            <p:nvPr/>
          </p:nvSpPr>
          <p:spPr bwMode="auto">
            <a:xfrm>
              <a:off x="2846" y="334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87"/>
            <p:cNvSpPr>
              <a:spLocks noChangeShapeType="1"/>
            </p:cNvSpPr>
            <p:nvPr/>
          </p:nvSpPr>
          <p:spPr bwMode="auto">
            <a:xfrm>
              <a:off x="2844" y="392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88"/>
            <p:cNvSpPr>
              <a:spLocks noChangeShapeType="1"/>
            </p:cNvSpPr>
            <p:nvPr/>
          </p:nvSpPr>
          <p:spPr bwMode="auto">
            <a:xfrm>
              <a:off x="1872" y="3334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89"/>
            <p:cNvSpPr>
              <a:spLocks noChangeShapeType="1"/>
            </p:cNvSpPr>
            <p:nvPr/>
          </p:nvSpPr>
          <p:spPr bwMode="auto">
            <a:xfrm>
              <a:off x="3334" y="3332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98"/>
            <p:cNvSpPr>
              <a:spLocks noChangeShapeType="1"/>
            </p:cNvSpPr>
            <p:nvPr/>
          </p:nvSpPr>
          <p:spPr bwMode="auto">
            <a:xfrm>
              <a:off x="1889" y="325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99"/>
            <p:cNvSpPr>
              <a:spLocks noChangeShapeType="1"/>
            </p:cNvSpPr>
            <p:nvPr/>
          </p:nvSpPr>
          <p:spPr bwMode="auto">
            <a:xfrm flipH="1">
              <a:off x="3051" y="325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4324350" y="31877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  </a:t>
            </a:r>
            <a:r>
              <a:rPr lang="zh-CN" altLang="en-US">
                <a:ea typeface="楷体_GB2312" pitchFamily="49" charset="-122"/>
              </a:rPr>
              <a:t>即：</a:t>
            </a:r>
          </a:p>
        </p:txBody>
      </p:sp>
      <p:graphicFrame>
        <p:nvGraphicFramePr>
          <p:cNvPr id="15464" name="Object 104"/>
          <p:cNvGraphicFramePr>
            <a:graphicFrameLocks noChangeAspect="1"/>
          </p:cNvGraphicFramePr>
          <p:nvPr/>
        </p:nvGraphicFramePr>
        <p:xfrm>
          <a:off x="5272088" y="2844800"/>
          <a:ext cx="32861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12" imgW="1257120" imgH="507960" progId="Equation.3">
                  <p:embed/>
                </p:oleObj>
              </mc:Choice>
              <mc:Fallback>
                <p:oleObj name="公式" r:id="rId12" imgW="1257120" imgH="50796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2844800"/>
                        <a:ext cx="32861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400050" y="422275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上述方程即为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参数方程，其系数即为 </a:t>
            </a:r>
            <a:r>
              <a:rPr lang="en-US" altLang="zh-CN" i="1">
                <a:ea typeface="楷体_GB2312" pitchFamily="49" charset="-122"/>
              </a:rPr>
              <a:t>Y </a:t>
            </a:r>
            <a:r>
              <a:rPr lang="zh-CN" altLang="en-US">
                <a:ea typeface="楷体_GB2312" pitchFamily="49" charset="-122"/>
              </a:rPr>
              <a:t>参数，写成矩阵形式为：</a:t>
            </a:r>
          </a:p>
        </p:txBody>
      </p:sp>
      <p:graphicFrame>
        <p:nvGraphicFramePr>
          <p:cNvPr id="15466" name="Object 106"/>
          <p:cNvGraphicFramePr>
            <a:graphicFrameLocks noChangeAspect="1"/>
          </p:cNvGraphicFramePr>
          <p:nvPr/>
        </p:nvGraphicFramePr>
        <p:xfrm>
          <a:off x="1423988" y="5022850"/>
          <a:ext cx="347503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4" imgW="1473120" imgH="507960" progId="Equation.DSMT4">
                  <p:embed/>
                </p:oleObj>
              </mc:Choice>
              <mc:Fallback>
                <p:oleObj name="Equation" r:id="rId14" imgW="1473120" imgH="50796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5022850"/>
                        <a:ext cx="347503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7" name="Object 107"/>
          <p:cNvGraphicFramePr>
            <a:graphicFrameLocks noChangeAspect="1"/>
          </p:cNvGraphicFramePr>
          <p:nvPr/>
        </p:nvGraphicFramePr>
        <p:xfrm>
          <a:off x="5537200" y="5137150"/>
          <a:ext cx="22621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16" imgW="1041120" imgH="482400" progId="Equation.3">
                  <p:embed/>
                </p:oleObj>
              </mc:Choice>
              <mc:Fallback>
                <p:oleObj name="公式" r:id="rId16" imgW="1041120" imgH="4824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137150"/>
                        <a:ext cx="226218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450850" y="6267450"/>
            <a:ext cx="824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[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]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称为</a:t>
            </a:r>
            <a:r>
              <a:rPr lang="en-US" altLang="zh-TW" i="1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TW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参数矩阵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utoUpdateAnimBg="0"/>
      <p:bldP spid="15463" grpId="0" build="p" autoUpdateAnimBg="0"/>
      <p:bldP spid="15465" grpId="0" build="p" autoUpdateAnimBg="0"/>
      <p:bldP spid="1546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226050" y="4598988"/>
          <a:ext cx="1884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4" imgW="863280" imgH="457200" progId="Equation.DSMT4">
                  <p:embed/>
                </p:oleObj>
              </mc:Choice>
              <mc:Fallback>
                <p:oleObj name="Equation" r:id="rId4" imgW="8632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4598988"/>
                        <a:ext cx="1884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57200" y="4121150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参数方程可得：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222375" y="4565650"/>
          <a:ext cx="22018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6" imgW="863280" imgH="457200" progId="Equation.DSMT4">
                  <p:embed/>
                </p:oleObj>
              </mc:Choice>
              <mc:Fallback>
                <p:oleObj name="Equation" r:id="rId6" imgW="86328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565650"/>
                        <a:ext cx="22018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33400" y="1352550"/>
            <a:ext cx="382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参数的计算和测定</a:t>
            </a:r>
          </a:p>
        </p:txBody>
      </p:sp>
      <p:graphicFrame>
        <p:nvGraphicFramePr>
          <p:cNvPr id="17522" name="Object 114"/>
          <p:cNvGraphicFramePr>
            <a:graphicFrameLocks noChangeAspect="1"/>
          </p:cNvGraphicFramePr>
          <p:nvPr/>
        </p:nvGraphicFramePr>
        <p:xfrm>
          <a:off x="3976688" y="1123950"/>
          <a:ext cx="28098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公式" r:id="rId8" imgW="1257120" imgH="507960" progId="Equation.3">
                  <p:embed/>
                </p:oleObj>
              </mc:Choice>
              <mc:Fallback>
                <p:oleObj name="公式" r:id="rId8" imgW="1257120" imgH="50796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1123950"/>
                        <a:ext cx="28098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" name="Line 133"/>
          <p:cNvSpPr>
            <a:spLocks noChangeShapeType="1"/>
          </p:cNvSpPr>
          <p:nvPr/>
        </p:nvSpPr>
        <p:spPr bwMode="auto">
          <a:xfrm>
            <a:off x="3600450" y="2908300"/>
            <a:ext cx="0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590550" y="2143125"/>
            <a:ext cx="3016250" cy="1822450"/>
            <a:chOff x="216" y="786"/>
            <a:chExt cx="1900" cy="1148"/>
          </a:xfrm>
        </p:grpSpPr>
        <p:sp>
          <p:nvSpPr>
            <p:cNvPr id="7200" name="Oval 117"/>
            <p:cNvSpPr>
              <a:spLocks noChangeArrowheads="1"/>
            </p:cNvSpPr>
            <p:nvPr/>
          </p:nvSpPr>
          <p:spPr bwMode="auto">
            <a:xfrm>
              <a:off x="512" y="144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7178" name="Object 118"/>
            <p:cNvGraphicFramePr>
              <a:graphicFrameLocks noChangeAspect="1"/>
            </p:cNvGraphicFramePr>
            <p:nvPr/>
          </p:nvGraphicFramePr>
          <p:xfrm>
            <a:off x="216" y="1296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公式" r:id="rId10" imgW="215640" imgH="279360" progId="Equation.3">
                    <p:embed/>
                  </p:oleObj>
                </mc:Choice>
                <mc:Fallback>
                  <p:oleObj name="公式" r:id="rId10" imgW="215640" imgH="27936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1296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19"/>
            <p:cNvGraphicFramePr>
              <a:graphicFrameLocks noChangeAspect="1"/>
            </p:cNvGraphicFramePr>
            <p:nvPr/>
          </p:nvGraphicFramePr>
          <p:xfrm>
            <a:off x="696" y="792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公式" r:id="rId12" imgW="177480" imgH="279360" progId="Equation.3">
                    <p:embed/>
                  </p:oleObj>
                </mc:Choice>
                <mc:Fallback>
                  <p:oleObj name="公式" r:id="rId12" imgW="177480" imgH="27936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792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20"/>
            <p:cNvGraphicFramePr>
              <a:graphicFrameLocks noChangeAspect="1"/>
            </p:cNvGraphicFramePr>
            <p:nvPr/>
          </p:nvGraphicFramePr>
          <p:xfrm>
            <a:off x="1866" y="786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公式" r:id="rId14" imgW="177480" imgH="279360" progId="Equation.3">
                    <p:embed/>
                  </p:oleObj>
                </mc:Choice>
                <mc:Fallback>
                  <p:oleObj name="公式" r:id="rId14" imgW="177480" imgH="27936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786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Rectangle 122"/>
            <p:cNvSpPr>
              <a:spLocks noChangeArrowheads="1"/>
            </p:cNvSpPr>
            <p:nvPr/>
          </p:nvSpPr>
          <p:spPr bwMode="auto">
            <a:xfrm>
              <a:off x="1146" y="1214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02" name="Text Box 123"/>
            <p:cNvSpPr txBox="1">
              <a:spLocks noChangeArrowheads="1"/>
            </p:cNvSpPr>
            <p:nvPr/>
          </p:nvSpPr>
          <p:spPr bwMode="auto">
            <a:xfrm>
              <a:off x="1242" y="135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7203" name="Text Box 124"/>
            <p:cNvSpPr txBox="1">
              <a:spLocks noChangeArrowheads="1"/>
            </p:cNvSpPr>
            <p:nvPr/>
          </p:nvSpPr>
          <p:spPr bwMode="auto">
            <a:xfrm>
              <a:off x="383" y="121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204" name="Text Box 125"/>
            <p:cNvSpPr txBox="1">
              <a:spLocks noChangeArrowheads="1"/>
            </p:cNvSpPr>
            <p:nvPr/>
          </p:nvSpPr>
          <p:spPr bwMode="auto">
            <a:xfrm>
              <a:off x="379" y="15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205" name="Line 126"/>
            <p:cNvSpPr>
              <a:spLocks noChangeShapeType="1"/>
            </p:cNvSpPr>
            <p:nvPr/>
          </p:nvSpPr>
          <p:spPr bwMode="auto">
            <a:xfrm>
              <a:off x="648" y="127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127"/>
            <p:cNvSpPr>
              <a:spLocks noChangeShapeType="1"/>
            </p:cNvSpPr>
            <p:nvPr/>
          </p:nvSpPr>
          <p:spPr bwMode="auto">
            <a:xfrm>
              <a:off x="646" y="1860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130"/>
            <p:cNvSpPr>
              <a:spLocks noChangeShapeType="1"/>
            </p:cNvSpPr>
            <p:nvPr/>
          </p:nvSpPr>
          <p:spPr bwMode="auto">
            <a:xfrm>
              <a:off x="1624" y="127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131"/>
            <p:cNvSpPr>
              <a:spLocks noChangeShapeType="1"/>
            </p:cNvSpPr>
            <p:nvPr/>
          </p:nvSpPr>
          <p:spPr bwMode="auto">
            <a:xfrm>
              <a:off x="1622" y="186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132"/>
            <p:cNvSpPr>
              <a:spLocks noChangeShapeType="1"/>
            </p:cNvSpPr>
            <p:nvPr/>
          </p:nvSpPr>
          <p:spPr bwMode="auto">
            <a:xfrm>
              <a:off x="650" y="1270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134"/>
            <p:cNvSpPr>
              <a:spLocks noChangeShapeType="1"/>
            </p:cNvSpPr>
            <p:nvPr/>
          </p:nvSpPr>
          <p:spPr bwMode="auto">
            <a:xfrm>
              <a:off x="667" y="1190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135"/>
            <p:cNvSpPr>
              <a:spLocks noChangeShapeType="1"/>
            </p:cNvSpPr>
            <p:nvPr/>
          </p:nvSpPr>
          <p:spPr bwMode="auto">
            <a:xfrm flipH="1">
              <a:off x="1829" y="1194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61" name="Line 153"/>
          <p:cNvSpPr>
            <a:spLocks noChangeShapeType="1"/>
          </p:cNvSpPr>
          <p:nvPr/>
        </p:nvSpPr>
        <p:spPr bwMode="auto">
          <a:xfrm>
            <a:off x="4867275" y="2917825"/>
            <a:ext cx="0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58"/>
          <p:cNvGrpSpPr>
            <a:grpSpLocks/>
          </p:cNvGrpSpPr>
          <p:nvPr/>
        </p:nvGrpSpPr>
        <p:grpSpPr bwMode="auto">
          <a:xfrm>
            <a:off x="4860925" y="2149475"/>
            <a:ext cx="2987675" cy="1822450"/>
            <a:chOff x="3578" y="790"/>
            <a:chExt cx="1882" cy="1148"/>
          </a:xfrm>
        </p:grpSpPr>
        <p:sp>
          <p:nvSpPr>
            <p:cNvPr id="7188" name="Oval 137"/>
            <p:cNvSpPr>
              <a:spLocks noChangeArrowheads="1"/>
            </p:cNvSpPr>
            <p:nvPr/>
          </p:nvSpPr>
          <p:spPr bwMode="auto">
            <a:xfrm>
              <a:off x="4900" y="144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7175" name="Object 140"/>
            <p:cNvGraphicFramePr>
              <a:graphicFrameLocks noChangeAspect="1"/>
            </p:cNvGraphicFramePr>
            <p:nvPr/>
          </p:nvGraphicFramePr>
          <p:xfrm>
            <a:off x="3628" y="796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公式" r:id="rId16" imgW="177480" imgH="279360" progId="Equation.3">
                    <p:embed/>
                  </p:oleObj>
                </mc:Choice>
                <mc:Fallback>
                  <p:oleObj name="公式" r:id="rId16" imgW="177480" imgH="27936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796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41"/>
            <p:cNvGraphicFramePr>
              <a:graphicFrameLocks noChangeAspect="1"/>
            </p:cNvGraphicFramePr>
            <p:nvPr/>
          </p:nvGraphicFramePr>
          <p:xfrm>
            <a:off x="4798" y="79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公式" r:id="rId17" imgW="177480" imgH="279360" progId="Equation.3">
                    <p:embed/>
                  </p:oleObj>
                </mc:Choice>
                <mc:Fallback>
                  <p:oleObj name="公式" r:id="rId17" imgW="177480" imgH="27936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" y="79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2"/>
            <p:cNvGraphicFramePr>
              <a:graphicFrameLocks noChangeAspect="1"/>
            </p:cNvGraphicFramePr>
            <p:nvPr/>
          </p:nvGraphicFramePr>
          <p:xfrm>
            <a:off x="5188" y="131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公式" r:id="rId18" imgW="215640" imgH="279360" progId="Equation.3">
                    <p:embed/>
                  </p:oleObj>
                </mc:Choice>
                <mc:Fallback>
                  <p:oleObj name="公式" r:id="rId18" imgW="215640" imgH="279360" progId="Equation.3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1312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Rectangle 143"/>
            <p:cNvSpPr>
              <a:spLocks noChangeArrowheads="1"/>
            </p:cNvSpPr>
            <p:nvPr/>
          </p:nvSpPr>
          <p:spPr bwMode="auto">
            <a:xfrm>
              <a:off x="4078" y="1218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190" name="Text Box 144"/>
            <p:cNvSpPr txBox="1">
              <a:spLocks noChangeArrowheads="1"/>
            </p:cNvSpPr>
            <p:nvPr/>
          </p:nvSpPr>
          <p:spPr bwMode="auto">
            <a:xfrm>
              <a:off x="4174" y="136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7191" name="Line 147"/>
            <p:cNvSpPr>
              <a:spLocks noChangeShapeType="1"/>
            </p:cNvSpPr>
            <p:nvPr/>
          </p:nvSpPr>
          <p:spPr bwMode="auto">
            <a:xfrm>
              <a:off x="3580" y="127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148"/>
            <p:cNvSpPr>
              <a:spLocks noChangeShapeType="1"/>
            </p:cNvSpPr>
            <p:nvPr/>
          </p:nvSpPr>
          <p:spPr bwMode="auto">
            <a:xfrm>
              <a:off x="3578" y="186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Text Box 149"/>
            <p:cNvSpPr txBox="1">
              <a:spLocks noChangeArrowheads="1"/>
            </p:cNvSpPr>
            <p:nvPr/>
          </p:nvSpPr>
          <p:spPr bwMode="auto">
            <a:xfrm>
              <a:off x="5077" y="123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7194" name="Text Box 150"/>
            <p:cNvSpPr txBox="1">
              <a:spLocks noChangeArrowheads="1"/>
            </p:cNvSpPr>
            <p:nvPr/>
          </p:nvSpPr>
          <p:spPr bwMode="auto">
            <a:xfrm>
              <a:off x="5079" y="151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7195" name="Line 151"/>
            <p:cNvSpPr>
              <a:spLocks noChangeShapeType="1"/>
            </p:cNvSpPr>
            <p:nvPr/>
          </p:nvSpPr>
          <p:spPr bwMode="auto">
            <a:xfrm>
              <a:off x="4556" y="128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152"/>
            <p:cNvSpPr>
              <a:spLocks noChangeShapeType="1"/>
            </p:cNvSpPr>
            <p:nvPr/>
          </p:nvSpPr>
          <p:spPr bwMode="auto">
            <a:xfrm>
              <a:off x="4554" y="186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154"/>
            <p:cNvSpPr>
              <a:spLocks noChangeShapeType="1"/>
            </p:cNvSpPr>
            <p:nvPr/>
          </p:nvSpPr>
          <p:spPr bwMode="auto">
            <a:xfrm>
              <a:off x="5044" y="1272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155"/>
            <p:cNvSpPr>
              <a:spLocks noChangeShapeType="1"/>
            </p:cNvSpPr>
            <p:nvPr/>
          </p:nvSpPr>
          <p:spPr bwMode="auto">
            <a:xfrm>
              <a:off x="3599" y="119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156"/>
            <p:cNvSpPr>
              <a:spLocks noChangeShapeType="1"/>
            </p:cNvSpPr>
            <p:nvPr/>
          </p:nvSpPr>
          <p:spPr bwMode="auto">
            <a:xfrm flipH="1">
              <a:off x="4761" y="119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567" name="Object 159"/>
          <p:cNvGraphicFramePr>
            <a:graphicFrameLocks noChangeAspect="1"/>
          </p:cNvGraphicFramePr>
          <p:nvPr/>
        </p:nvGraphicFramePr>
        <p:xfrm>
          <a:off x="1211263" y="5491163"/>
          <a:ext cx="22018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20" imgW="863280" imgH="457200" progId="Equation.DSMT4">
                  <p:embed/>
                </p:oleObj>
              </mc:Choice>
              <mc:Fallback>
                <p:oleObj name="Equation" r:id="rId20" imgW="863280" imgH="45720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491163"/>
                        <a:ext cx="220186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68" name="Object 160"/>
          <p:cNvGraphicFramePr>
            <a:graphicFrameLocks noChangeAspect="1"/>
          </p:cNvGraphicFramePr>
          <p:nvPr/>
        </p:nvGraphicFramePr>
        <p:xfrm>
          <a:off x="5238750" y="5511800"/>
          <a:ext cx="1911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22" imgW="876240" imgH="457200" progId="Equation.DSMT4">
                  <p:embed/>
                </p:oleObj>
              </mc:Choice>
              <mc:Fallback>
                <p:oleObj name="Equation" r:id="rId22" imgW="876240" imgH="4572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511800"/>
                        <a:ext cx="1911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175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175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build="p" autoUpdateAnimBg="0"/>
      <p:bldP spid="17422" grpId="0" autoUpdateAnimBg="0"/>
      <p:bldP spid="17541" grpId="0" animBg="1"/>
      <p:bldP spid="175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378450" y="2846388"/>
          <a:ext cx="28606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公式" r:id="rId4" imgW="1434960" imgH="457200" progId="Equation.3">
                  <p:embed/>
                </p:oleObj>
              </mc:Choice>
              <mc:Fallback>
                <p:oleObj name="公式" r:id="rId4" imgW="14349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2846388"/>
                        <a:ext cx="28606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418138" y="3651250"/>
          <a:ext cx="22526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6" imgW="1244520" imgH="457200" progId="Equation.DSMT4">
                  <p:embed/>
                </p:oleObj>
              </mc:Choice>
              <mc:Fallback>
                <p:oleObj name="Equation" r:id="rId6" imgW="12445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651250"/>
                        <a:ext cx="22526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70" name="Object 138"/>
          <p:cNvGraphicFramePr>
            <a:graphicFrameLocks noChangeAspect="1"/>
          </p:cNvGraphicFramePr>
          <p:nvPr/>
        </p:nvGraphicFramePr>
        <p:xfrm>
          <a:off x="3989388" y="3546475"/>
          <a:ext cx="7588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公式" r:id="rId8" imgW="469800" imgH="279360" progId="Equation.3">
                  <p:embed/>
                </p:oleObj>
              </mc:Choice>
              <mc:Fallback>
                <p:oleObj name="公式" r:id="rId8" imgW="469800" imgH="27936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3546475"/>
                        <a:ext cx="7588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85" name="Object 153"/>
          <p:cNvGraphicFramePr>
            <a:graphicFrameLocks noChangeAspect="1"/>
          </p:cNvGraphicFramePr>
          <p:nvPr/>
        </p:nvGraphicFramePr>
        <p:xfrm>
          <a:off x="582613" y="5553075"/>
          <a:ext cx="739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公式" r:id="rId10" imgW="457200" imgH="279360" progId="Equation.3">
                  <p:embed/>
                </p:oleObj>
              </mc:Choice>
              <mc:Fallback>
                <p:oleObj name="公式" r:id="rId10" imgW="457200" imgH="27936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553075"/>
                        <a:ext cx="7397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13" name="Object 181"/>
          <p:cNvGraphicFramePr>
            <a:graphicFrameLocks noChangeAspect="1"/>
          </p:cNvGraphicFramePr>
          <p:nvPr/>
        </p:nvGraphicFramePr>
        <p:xfrm>
          <a:off x="5357813" y="4891088"/>
          <a:ext cx="2941637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12" imgW="1473120" imgH="914400" progId="Equation.DSMT4">
                  <p:embed/>
                </p:oleObj>
              </mc:Choice>
              <mc:Fallback>
                <p:oleObj name="Equation" r:id="rId12" imgW="1473120" imgH="91440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891088"/>
                        <a:ext cx="2941637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6"/>
          <p:cNvGrpSpPr>
            <a:grpSpLocks/>
          </p:cNvGrpSpPr>
          <p:nvPr/>
        </p:nvGrpSpPr>
        <p:grpSpPr bwMode="auto">
          <a:xfrm>
            <a:off x="3171825" y="496888"/>
            <a:ext cx="2889250" cy="1897062"/>
            <a:chOff x="2250" y="333"/>
            <a:chExt cx="1820" cy="1195"/>
          </a:xfrm>
        </p:grpSpPr>
        <p:sp>
          <p:nvSpPr>
            <p:cNvPr id="8247" name="Rectangle 185"/>
            <p:cNvSpPr>
              <a:spLocks noChangeArrowheads="1"/>
            </p:cNvSpPr>
            <p:nvPr/>
          </p:nvSpPr>
          <p:spPr bwMode="auto">
            <a:xfrm>
              <a:off x="2976" y="486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8205" name="Object 186"/>
            <p:cNvGraphicFramePr>
              <a:graphicFrameLocks noChangeAspect="1"/>
            </p:cNvGraphicFramePr>
            <p:nvPr/>
          </p:nvGraphicFramePr>
          <p:xfrm>
            <a:off x="2261" y="960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8" name="公式" r:id="rId14" imgW="215640" imgH="279360" progId="Equation.3">
                    <p:embed/>
                  </p:oleObj>
                </mc:Choice>
                <mc:Fallback>
                  <p:oleObj name="公式" r:id="rId14" imgW="215640" imgH="27936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960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87"/>
            <p:cNvGraphicFramePr>
              <a:graphicFrameLocks noChangeAspect="1"/>
            </p:cNvGraphicFramePr>
            <p:nvPr/>
          </p:nvGraphicFramePr>
          <p:xfrm>
            <a:off x="2369" y="341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9" name="公式" r:id="rId16" imgW="177480" imgH="279360" progId="Equation.3">
                    <p:embed/>
                  </p:oleObj>
                </mc:Choice>
                <mc:Fallback>
                  <p:oleObj name="公式" r:id="rId16" imgW="177480" imgH="27936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341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188"/>
            <p:cNvGraphicFramePr>
              <a:graphicFrameLocks noChangeAspect="1"/>
            </p:cNvGraphicFramePr>
            <p:nvPr/>
          </p:nvGraphicFramePr>
          <p:xfrm>
            <a:off x="3599" y="333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0" name="公式" r:id="rId18" imgW="177480" imgH="279360" progId="Equation.3">
                    <p:embed/>
                  </p:oleObj>
                </mc:Choice>
                <mc:Fallback>
                  <p:oleObj name="公式" r:id="rId18" imgW="177480" imgH="279360" progId="Equation.3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333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89"/>
            <p:cNvGraphicFramePr>
              <a:graphicFrameLocks noChangeAspect="1"/>
            </p:cNvGraphicFramePr>
            <p:nvPr/>
          </p:nvGraphicFramePr>
          <p:xfrm>
            <a:off x="3839" y="966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1" name="公式" r:id="rId20" imgW="215640" imgH="279360" progId="Equation.3">
                    <p:embed/>
                  </p:oleObj>
                </mc:Choice>
                <mc:Fallback>
                  <p:oleObj name="公式" r:id="rId20" imgW="215640" imgH="27936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966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8" name="Rectangle 190"/>
            <p:cNvSpPr>
              <a:spLocks noChangeArrowheads="1"/>
            </p:cNvSpPr>
            <p:nvPr/>
          </p:nvSpPr>
          <p:spPr bwMode="auto">
            <a:xfrm>
              <a:off x="2754" y="105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49" name="Rectangle 191"/>
            <p:cNvSpPr>
              <a:spLocks noChangeArrowheads="1"/>
            </p:cNvSpPr>
            <p:nvPr/>
          </p:nvSpPr>
          <p:spPr bwMode="auto">
            <a:xfrm>
              <a:off x="3217" y="105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50" name="Oval 194"/>
            <p:cNvSpPr>
              <a:spLocks noChangeArrowheads="1"/>
            </p:cNvSpPr>
            <p:nvPr/>
          </p:nvSpPr>
          <p:spPr bwMode="auto">
            <a:xfrm>
              <a:off x="2337" y="7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51" name="Line 195"/>
            <p:cNvSpPr>
              <a:spLocks noChangeShapeType="1"/>
            </p:cNvSpPr>
            <p:nvPr/>
          </p:nvSpPr>
          <p:spPr bwMode="auto">
            <a:xfrm flipH="1">
              <a:off x="2761" y="74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Oval 196"/>
            <p:cNvSpPr>
              <a:spLocks noChangeArrowheads="1"/>
            </p:cNvSpPr>
            <p:nvPr/>
          </p:nvSpPr>
          <p:spPr bwMode="auto">
            <a:xfrm>
              <a:off x="2341" y="14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53" name="Rectangle 198"/>
            <p:cNvSpPr>
              <a:spLocks noChangeArrowheads="1"/>
            </p:cNvSpPr>
            <p:nvPr/>
          </p:nvSpPr>
          <p:spPr bwMode="auto">
            <a:xfrm rot="-5400000">
              <a:off x="2621" y="10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54" name="Oval 200"/>
            <p:cNvSpPr>
              <a:spLocks noChangeArrowheads="1"/>
            </p:cNvSpPr>
            <p:nvPr/>
          </p:nvSpPr>
          <p:spPr bwMode="auto">
            <a:xfrm>
              <a:off x="3907" y="7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55" name="Oval 201"/>
            <p:cNvSpPr>
              <a:spLocks noChangeArrowheads="1"/>
            </p:cNvSpPr>
            <p:nvPr/>
          </p:nvSpPr>
          <p:spPr bwMode="auto">
            <a:xfrm>
              <a:off x="3911" y="14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56" name="Text Box 202"/>
            <p:cNvSpPr txBox="1">
              <a:spLocks noChangeArrowheads="1"/>
            </p:cNvSpPr>
            <p:nvPr/>
          </p:nvSpPr>
          <p:spPr bwMode="auto">
            <a:xfrm>
              <a:off x="2250" y="70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57" name="Text Box 203"/>
            <p:cNvSpPr txBox="1">
              <a:spLocks noChangeArrowheads="1"/>
            </p:cNvSpPr>
            <p:nvPr/>
          </p:nvSpPr>
          <p:spPr bwMode="auto">
            <a:xfrm>
              <a:off x="2270" y="11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258" name="Text Box 204"/>
            <p:cNvSpPr txBox="1">
              <a:spLocks noChangeArrowheads="1"/>
            </p:cNvSpPr>
            <p:nvPr/>
          </p:nvSpPr>
          <p:spPr bwMode="auto">
            <a:xfrm>
              <a:off x="3820" y="70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59" name="Text Box 205"/>
            <p:cNvSpPr txBox="1">
              <a:spLocks noChangeArrowheads="1"/>
            </p:cNvSpPr>
            <p:nvPr/>
          </p:nvSpPr>
          <p:spPr bwMode="auto">
            <a:xfrm>
              <a:off x="3840" y="11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260" name="Line 206"/>
            <p:cNvSpPr>
              <a:spLocks noChangeShapeType="1"/>
            </p:cNvSpPr>
            <p:nvPr/>
          </p:nvSpPr>
          <p:spPr bwMode="auto">
            <a:xfrm>
              <a:off x="2365" y="666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207"/>
            <p:cNvSpPr>
              <a:spLocks noChangeShapeType="1"/>
            </p:cNvSpPr>
            <p:nvPr/>
          </p:nvSpPr>
          <p:spPr bwMode="auto">
            <a:xfrm flipH="1">
              <a:off x="3691" y="660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208"/>
            <p:cNvSpPr>
              <a:spLocks noChangeShapeType="1"/>
            </p:cNvSpPr>
            <p:nvPr/>
          </p:nvSpPr>
          <p:spPr bwMode="auto">
            <a:xfrm>
              <a:off x="2376" y="744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209"/>
            <p:cNvSpPr>
              <a:spLocks noChangeShapeType="1"/>
            </p:cNvSpPr>
            <p:nvPr/>
          </p:nvSpPr>
          <p:spPr bwMode="auto">
            <a:xfrm>
              <a:off x="2374" y="1504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210"/>
            <p:cNvSpPr>
              <a:spLocks noChangeShapeType="1"/>
            </p:cNvSpPr>
            <p:nvPr/>
          </p:nvSpPr>
          <p:spPr bwMode="auto">
            <a:xfrm flipH="1">
              <a:off x="3527" y="742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Rectangle 211"/>
            <p:cNvSpPr>
              <a:spLocks noChangeArrowheads="1"/>
            </p:cNvSpPr>
            <p:nvPr/>
          </p:nvSpPr>
          <p:spPr bwMode="auto">
            <a:xfrm rot="-5400000">
              <a:off x="3387" y="10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66" name="Rectangle 193"/>
            <p:cNvSpPr>
              <a:spLocks noChangeArrowheads="1"/>
            </p:cNvSpPr>
            <p:nvPr/>
          </p:nvSpPr>
          <p:spPr bwMode="auto">
            <a:xfrm>
              <a:off x="3007" y="7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1254125" y="2582863"/>
            <a:ext cx="2638425" cy="1890712"/>
            <a:chOff x="4558" y="277"/>
            <a:chExt cx="1662" cy="1191"/>
          </a:xfrm>
        </p:grpSpPr>
        <p:sp>
          <p:nvSpPr>
            <p:cNvPr id="8232" name="Rectangle 212"/>
            <p:cNvSpPr>
              <a:spLocks noChangeArrowheads="1"/>
            </p:cNvSpPr>
            <p:nvPr/>
          </p:nvSpPr>
          <p:spPr bwMode="auto">
            <a:xfrm>
              <a:off x="5284" y="430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8202" name="Object 213"/>
            <p:cNvGraphicFramePr>
              <a:graphicFrameLocks noChangeAspect="1"/>
            </p:cNvGraphicFramePr>
            <p:nvPr/>
          </p:nvGraphicFramePr>
          <p:xfrm>
            <a:off x="4569" y="904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2" name="公式" r:id="rId22" imgW="215640" imgH="279360" progId="Equation.3">
                    <p:embed/>
                  </p:oleObj>
                </mc:Choice>
                <mc:Fallback>
                  <p:oleObj name="公式" r:id="rId22" imgW="215640" imgH="279360" progId="Equation.3">
                    <p:embed/>
                    <p:pic>
                      <p:nvPicPr>
                        <p:cNvPr id="0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904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214"/>
            <p:cNvGraphicFramePr>
              <a:graphicFrameLocks noChangeAspect="1"/>
            </p:cNvGraphicFramePr>
            <p:nvPr/>
          </p:nvGraphicFramePr>
          <p:xfrm>
            <a:off x="4677" y="285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" name="公式" r:id="rId23" imgW="177480" imgH="279360" progId="Equation.3">
                    <p:embed/>
                  </p:oleObj>
                </mc:Choice>
                <mc:Fallback>
                  <p:oleObj name="公式" r:id="rId23" imgW="177480" imgH="279360" progId="Equation.3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85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215"/>
            <p:cNvGraphicFramePr>
              <a:graphicFrameLocks noChangeAspect="1"/>
            </p:cNvGraphicFramePr>
            <p:nvPr/>
          </p:nvGraphicFramePr>
          <p:xfrm>
            <a:off x="5907" y="277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公式" r:id="rId24" imgW="177480" imgH="279360" progId="Equation.3">
                    <p:embed/>
                  </p:oleObj>
                </mc:Choice>
                <mc:Fallback>
                  <p:oleObj name="公式" r:id="rId24" imgW="177480" imgH="279360" progId="Equation.3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7" y="277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3" name="Rectangle 217"/>
            <p:cNvSpPr>
              <a:spLocks noChangeArrowheads="1"/>
            </p:cNvSpPr>
            <p:nvPr/>
          </p:nvSpPr>
          <p:spPr bwMode="auto">
            <a:xfrm>
              <a:off x="5062" y="994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34" name="Rectangle 218"/>
            <p:cNvSpPr>
              <a:spLocks noChangeArrowheads="1"/>
            </p:cNvSpPr>
            <p:nvPr/>
          </p:nvSpPr>
          <p:spPr bwMode="auto">
            <a:xfrm>
              <a:off x="5525" y="100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35" name="Oval 219"/>
            <p:cNvSpPr>
              <a:spLocks noChangeArrowheads="1"/>
            </p:cNvSpPr>
            <p:nvPr/>
          </p:nvSpPr>
          <p:spPr bwMode="auto">
            <a:xfrm>
              <a:off x="4645" y="6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36" name="Line 220"/>
            <p:cNvSpPr>
              <a:spLocks noChangeShapeType="1"/>
            </p:cNvSpPr>
            <p:nvPr/>
          </p:nvSpPr>
          <p:spPr bwMode="auto">
            <a:xfrm flipH="1">
              <a:off x="5069" y="68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Oval 221"/>
            <p:cNvSpPr>
              <a:spLocks noChangeArrowheads="1"/>
            </p:cNvSpPr>
            <p:nvPr/>
          </p:nvSpPr>
          <p:spPr bwMode="auto">
            <a:xfrm>
              <a:off x="4649" y="14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38" name="Rectangle 222"/>
            <p:cNvSpPr>
              <a:spLocks noChangeArrowheads="1"/>
            </p:cNvSpPr>
            <p:nvPr/>
          </p:nvSpPr>
          <p:spPr bwMode="auto">
            <a:xfrm rot="-5400000">
              <a:off x="4929" y="10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39" name="Text Box 225"/>
            <p:cNvSpPr txBox="1">
              <a:spLocks noChangeArrowheads="1"/>
            </p:cNvSpPr>
            <p:nvPr/>
          </p:nvSpPr>
          <p:spPr bwMode="auto">
            <a:xfrm>
              <a:off x="4558" y="64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40" name="Text Box 226"/>
            <p:cNvSpPr txBox="1">
              <a:spLocks noChangeArrowheads="1"/>
            </p:cNvSpPr>
            <p:nvPr/>
          </p:nvSpPr>
          <p:spPr bwMode="auto">
            <a:xfrm>
              <a:off x="4578" y="10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241" name="Line 229"/>
            <p:cNvSpPr>
              <a:spLocks noChangeShapeType="1"/>
            </p:cNvSpPr>
            <p:nvPr/>
          </p:nvSpPr>
          <p:spPr bwMode="auto">
            <a:xfrm>
              <a:off x="4673" y="610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231"/>
            <p:cNvSpPr>
              <a:spLocks noChangeShapeType="1"/>
            </p:cNvSpPr>
            <p:nvPr/>
          </p:nvSpPr>
          <p:spPr bwMode="auto">
            <a:xfrm>
              <a:off x="4684" y="688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232"/>
            <p:cNvSpPr>
              <a:spLocks noChangeShapeType="1"/>
            </p:cNvSpPr>
            <p:nvPr/>
          </p:nvSpPr>
          <p:spPr bwMode="auto">
            <a:xfrm>
              <a:off x="4682" y="1448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233"/>
            <p:cNvSpPr>
              <a:spLocks noChangeShapeType="1"/>
            </p:cNvSpPr>
            <p:nvPr/>
          </p:nvSpPr>
          <p:spPr bwMode="auto">
            <a:xfrm flipH="1">
              <a:off x="5835" y="686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Rectangle 234"/>
            <p:cNvSpPr>
              <a:spLocks noChangeArrowheads="1"/>
            </p:cNvSpPr>
            <p:nvPr/>
          </p:nvSpPr>
          <p:spPr bwMode="auto">
            <a:xfrm rot="-5400000">
              <a:off x="5695" y="103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46" name="Rectangle 235"/>
            <p:cNvSpPr>
              <a:spLocks noChangeArrowheads="1"/>
            </p:cNvSpPr>
            <p:nvPr/>
          </p:nvSpPr>
          <p:spPr bwMode="auto">
            <a:xfrm>
              <a:off x="5315" y="64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18669" name="Line 237"/>
          <p:cNvSpPr>
            <a:spLocks noChangeShapeType="1"/>
          </p:cNvSpPr>
          <p:nvPr/>
        </p:nvSpPr>
        <p:spPr bwMode="auto">
          <a:xfrm flipH="1">
            <a:off x="3881438" y="3232150"/>
            <a:ext cx="0" cy="1206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1379538" y="4587875"/>
            <a:ext cx="2706687" cy="1897063"/>
            <a:chOff x="5945" y="2850"/>
            <a:chExt cx="1705" cy="1195"/>
          </a:xfrm>
        </p:grpSpPr>
        <p:sp>
          <p:nvSpPr>
            <p:cNvPr id="8216" name="Rectangle 240"/>
            <p:cNvSpPr>
              <a:spLocks noChangeArrowheads="1"/>
            </p:cNvSpPr>
            <p:nvPr/>
          </p:nvSpPr>
          <p:spPr bwMode="auto">
            <a:xfrm>
              <a:off x="6556" y="3003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8199" name="Object 242"/>
            <p:cNvGraphicFramePr>
              <a:graphicFrameLocks noChangeAspect="1"/>
            </p:cNvGraphicFramePr>
            <p:nvPr/>
          </p:nvGraphicFramePr>
          <p:xfrm>
            <a:off x="5949" y="2858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公式" r:id="rId25" imgW="177480" imgH="279360" progId="Equation.3">
                    <p:embed/>
                  </p:oleObj>
                </mc:Choice>
                <mc:Fallback>
                  <p:oleObj name="公式" r:id="rId25" imgW="177480" imgH="279360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9" y="2858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43"/>
            <p:cNvGraphicFramePr>
              <a:graphicFrameLocks noChangeAspect="1"/>
            </p:cNvGraphicFramePr>
            <p:nvPr/>
          </p:nvGraphicFramePr>
          <p:xfrm>
            <a:off x="7179" y="2850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" name="公式" r:id="rId26" imgW="177480" imgH="279360" progId="Equation.3">
                    <p:embed/>
                  </p:oleObj>
                </mc:Choice>
                <mc:Fallback>
                  <p:oleObj name="公式" r:id="rId26" imgW="177480" imgH="279360" progId="Equation.3">
                    <p:embed/>
                    <p:pic>
                      <p:nvPicPr>
                        <p:cNvPr id="0" name="Object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9" y="2850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244"/>
            <p:cNvGraphicFramePr>
              <a:graphicFrameLocks noChangeAspect="1"/>
            </p:cNvGraphicFramePr>
            <p:nvPr/>
          </p:nvGraphicFramePr>
          <p:xfrm>
            <a:off x="7419" y="3483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" name="公式" r:id="rId27" imgW="215640" imgH="279360" progId="Equation.3">
                    <p:embed/>
                  </p:oleObj>
                </mc:Choice>
                <mc:Fallback>
                  <p:oleObj name="公式" r:id="rId27" imgW="215640" imgH="279360" progId="Equation.3">
                    <p:embed/>
                    <p:pic>
                      <p:nvPicPr>
                        <p:cNvPr id="0" name="Object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9" y="3483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Rectangle 245"/>
            <p:cNvSpPr>
              <a:spLocks noChangeArrowheads="1"/>
            </p:cNvSpPr>
            <p:nvPr/>
          </p:nvSpPr>
          <p:spPr bwMode="auto">
            <a:xfrm>
              <a:off x="6334" y="3567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18" name="Rectangle 246"/>
            <p:cNvSpPr>
              <a:spLocks noChangeArrowheads="1"/>
            </p:cNvSpPr>
            <p:nvPr/>
          </p:nvSpPr>
          <p:spPr bwMode="auto">
            <a:xfrm>
              <a:off x="6797" y="3573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219" name="Line 248"/>
            <p:cNvSpPr>
              <a:spLocks noChangeShapeType="1"/>
            </p:cNvSpPr>
            <p:nvPr/>
          </p:nvSpPr>
          <p:spPr bwMode="auto">
            <a:xfrm flipH="1">
              <a:off x="6341" y="3261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Rectangle 250"/>
            <p:cNvSpPr>
              <a:spLocks noChangeArrowheads="1"/>
            </p:cNvSpPr>
            <p:nvPr/>
          </p:nvSpPr>
          <p:spPr bwMode="auto">
            <a:xfrm rot="-5400000">
              <a:off x="6201" y="36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21" name="Oval 251"/>
            <p:cNvSpPr>
              <a:spLocks noChangeArrowheads="1"/>
            </p:cNvSpPr>
            <p:nvPr/>
          </p:nvSpPr>
          <p:spPr bwMode="auto">
            <a:xfrm>
              <a:off x="7487" y="324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22" name="Oval 252"/>
            <p:cNvSpPr>
              <a:spLocks noChangeArrowheads="1"/>
            </p:cNvSpPr>
            <p:nvPr/>
          </p:nvSpPr>
          <p:spPr bwMode="auto">
            <a:xfrm>
              <a:off x="7491" y="400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23" name="Text Box 255"/>
            <p:cNvSpPr txBox="1">
              <a:spLocks noChangeArrowheads="1"/>
            </p:cNvSpPr>
            <p:nvPr/>
          </p:nvSpPr>
          <p:spPr bwMode="auto">
            <a:xfrm>
              <a:off x="7400" y="322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24" name="Text Box 256"/>
            <p:cNvSpPr txBox="1">
              <a:spLocks noChangeArrowheads="1"/>
            </p:cNvSpPr>
            <p:nvPr/>
          </p:nvSpPr>
          <p:spPr bwMode="auto">
            <a:xfrm>
              <a:off x="7420" y="3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225" name="Line 257"/>
            <p:cNvSpPr>
              <a:spLocks noChangeShapeType="1"/>
            </p:cNvSpPr>
            <p:nvPr/>
          </p:nvSpPr>
          <p:spPr bwMode="auto">
            <a:xfrm>
              <a:off x="5945" y="3183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258"/>
            <p:cNvSpPr>
              <a:spLocks noChangeShapeType="1"/>
            </p:cNvSpPr>
            <p:nvPr/>
          </p:nvSpPr>
          <p:spPr bwMode="auto">
            <a:xfrm flipH="1">
              <a:off x="7271" y="3177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259"/>
            <p:cNvSpPr>
              <a:spLocks noChangeShapeType="1"/>
            </p:cNvSpPr>
            <p:nvPr/>
          </p:nvSpPr>
          <p:spPr bwMode="auto">
            <a:xfrm>
              <a:off x="5956" y="3261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260"/>
            <p:cNvSpPr>
              <a:spLocks noChangeShapeType="1"/>
            </p:cNvSpPr>
            <p:nvPr/>
          </p:nvSpPr>
          <p:spPr bwMode="auto">
            <a:xfrm>
              <a:off x="5954" y="4021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261"/>
            <p:cNvSpPr>
              <a:spLocks noChangeShapeType="1"/>
            </p:cNvSpPr>
            <p:nvPr/>
          </p:nvSpPr>
          <p:spPr bwMode="auto">
            <a:xfrm flipH="1">
              <a:off x="7107" y="3259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Rectangle 262"/>
            <p:cNvSpPr>
              <a:spLocks noChangeArrowheads="1"/>
            </p:cNvSpPr>
            <p:nvPr/>
          </p:nvSpPr>
          <p:spPr bwMode="auto">
            <a:xfrm rot="-5400000">
              <a:off x="6967" y="36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31" name="Rectangle 263"/>
            <p:cNvSpPr>
              <a:spLocks noChangeArrowheads="1"/>
            </p:cNvSpPr>
            <p:nvPr/>
          </p:nvSpPr>
          <p:spPr bwMode="auto">
            <a:xfrm>
              <a:off x="6587" y="321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18696" name="Line 264"/>
          <p:cNvSpPr>
            <a:spLocks noChangeShapeType="1"/>
          </p:cNvSpPr>
          <p:nvPr/>
        </p:nvSpPr>
        <p:spPr bwMode="auto">
          <a:xfrm flipH="1">
            <a:off x="1392238" y="5229225"/>
            <a:ext cx="0" cy="1206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99" name="Text Box 267"/>
          <p:cNvSpPr txBox="1">
            <a:spLocks noChangeArrowheads="1"/>
          </p:cNvSpPr>
          <p:nvPr/>
        </p:nvSpPr>
        <p:spPr bwMode="auto">
          <a:xfrm>
            <a:off x="495300" y="53975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18700" name="Text Box 268"/>
          <p:cNvSpPr txBox="1">
            <a:spLocks noChangeArrowheads="1"/>
          </p:cNvSpPr>
          <p:nvPr/>
        </p:nvSpPr>
        <p:spPr bwMode="auto">
          <a:xfrm>
            <a:off x="539750" y="24130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186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186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186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1869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69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1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9" grpId="0" animBg="1"/>
      <p:bldP spid="18696" grpId="0" animBg="1"/>
      <p:bldP spid="18699" grpId="0" autoUpdateAnimBg="0"/>
      <p:bldP spid="1870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13" name="Object 181"/>
          <p:cNvGraphicFramePr>
            <a:graphicFrameLocks noChangeAspect="1"/>
          </p:cNvGraphicFramePr>
          <p:nvPr/>
        </p:nvGraphicFramePr>
        <p:xfrm>
          <a:off x="2006600" y="2794000"/>
          <a:ext cx="4616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9" name="Equation" r:id="rId4" imgW="2311200" imgH="482400" progId="Equation.DSMT4">
                  <p:embed/>
                </p:oleObj>
              </mc:Choice>
              <mc:Fallback>
                <p:oleObj name="Equation" r:id="rId4" imgW="2311200" imgH="48240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794000"/>
                        <a:ext cx="4616450" cy="965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6"/>
          <p:cNvGrpSpPr>
            <a:grpSpLocks/>
          </p:cNvGrpSpPr>
          <p:nvPr/>
        </p:nvGrpSpPr>
        <p:grpSpPr bwMode="auto">
          <a:xfrm>
            <a:off x="3171825" y="496888"/>
            <a:ext cx="2889250" cy="1897062"/>
            <a:chOff x="2250" y="333"/>
            <a:chExt cx="1820" cy="1195"/>
          </a:xfrm>
        </p:grpSpPr>
        <p:sp>
          <p:nvSpPr>
            <p:cNvPr id="94216" name="Rectangle 185"/>
            <p:cNvSpPr>
              <a:spLocks noChangeArrowheads="1"/>
            </p:cNvSpPr>
            <p:nvPr/>
          </p:nvSpPr>
          <p:spPr bwMode="auto">
            <a:xfrm>
              <a:off x="2976" y="486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94217" name="Object 186"/>
            <p:cNvGraphicFramePr>
              <a:graphicFrameLocks noChangeAspect="1"/>
            </p:cNvGraphicFramePr>
            <p:nvPr/>
          </p:nvGraphicFramePr>
          <p:xfrm>
            <a:off x="2261" y="960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0" name="公式" r:id="rId6" imgW="215640" imgH="279360" progId="Equation.3">
                    <p:embed/>
                  </p:oleObj>
                </mc:Choice>
                <mc:Fallback>
                  <p:oleObj name="公式" r:id="rId6" imgW="215640" imgH="27936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960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8" name="Object 187"/>
            <p:cNvGraphicFramePr>
              <a:graphicFrameLocks noChangeAspect="1"/>
            </p:cNvGraphicFramePr>
            <p:nvPr/>
          </p:nvGraphicFramePr>
          <p:xfrm>
            <a:off x="2369" y="341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1" name="公式" r:id="rId8" imgW="177480" imgH="279360" progId="Equation.3">
                    <p:embed/>
                  </p:oleObj>
                </mc:Choice>
                <mc:Fallback>
                  <p:oleObj name="公式" r:id="rId8" imgW="177480" imgH="27936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341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9" name="Object 188"/>
            <p:cNvGraphicFramePr>
              <a:graphicFrameLocks noChangeAspect="1"/>
            </p:cNvGraphicFramePr>
            <p:nvPr/>
          </p:nvGraphicFramePr>
          <p:xfrm>
            <a:off x="3599" y="333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2" name="公式" r:id="rId10" imgW="177480" imgH="279360" progId="Equation.3">
                    <p:embed/>
                  </p:oleObj>
                </mc:Choice>
                <mc:Fallback>
                  <p:oleObj name="公式" r:id="rId10" imgW="177480" imgH="279360" progId="Equation.3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333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0" name="Object 189"/>
            <p:cNvGraphicFramePr>
              <a:graphicFrameLocks noChangeAspect="1"/>
            </p:cNvGraphicFramePr>
            <p:nvPr/>
          </p:nvGraphicFramePr>
          <p:xfrm>
            <a:off x="3839" y="966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3" name="公式" r:id="rId12" imgW="215640" imgH="279360" progId="Equation.3">
                    <p:embed/>
                  </p:oleObj>
                </mc:Choice>
                <mc:Fallback>
                  <p:oleObj name="公式" r:id="rId12" imgW="215640" imgH="27936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966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1" name="Rectangle 190"/>
            <p:cNvSpPr>
              <a:spLocks noChangeArrowheads="1"/>
            </p:cNvSpPr>
            <p:nvPr/>
          </p:nvSpPr>
          <p:spPr bwMode="auto">
            <a:xfrm>
              <a:off x="2754" y="105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4222" name="Rectangle 191"/>
            <p:cNvSpPr>
              <a:spLocks noChangeArrowheads="1"/>
            </p:cNvSpPr>
            <p:nvPr/>
          </p:nvSpPr>
          <p:spPr bwMode="auto">
            <a:xfrm>
              <a:off x="3217" y="105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Y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4223" name="Oval 194"/>
            <p:cNvSpPr>
              <a:spLocks noChangeArrowheads="1"/>
            </p:cNvSpPr>
            <p:nvPr/>
          </p:nvSpPr>
          <p:spPr bwMode="auto">
            <a:xfrm>
              <a:off x="2337" y="7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24" name="Line 195"/>
            <p:cNvSpPr>
              <a:spLocks noChangeShapeType="1"/>
            </p:cNvSpPr>
            <p:nvPr/>
          </p:nvSpPr>
          <p:spPr bwMode="auto">
            <a:xfrm flipH="1">
              <a:off x="2761" y="74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5" name="Oval 196"/>
            <p:cNvSpPr>
              <a:spLocks noChangeArrowheads="1"/>
            </p:cNvSpPr>
            <p:nvPr/>
          </p:nvSpPr>
          <p:spPr bwMode="auto">
            <a:xfrm>
              <a:off x="2341" y="14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26" name="Rectangle 198"/>
            <p:cNvSpPr>
              <a:spLocks noChangeArrowheads="1"/>
            </p:cNvSpPr>
            <p:nvPr/>
          </p:nvSpPr>
          <p:spPr bwMode="auto">
            <a:xfrm rot="-5400000">
              <a:off x="2621" y="10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27" name="Oval 200"/>
            <p:cNvSpPr>
              <a:spLocks noChangeArrowheads="1"/>
            </p:cNvSpPr>
            <p:nvPr/>
          </p:nvSpPr>
          <p:spPr bwMode="auto">
            <a:xfrm>
              <a:off x="3907" y="7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28" name="Oval 201"/>
            <p:cNvSpPr>
              <a:spLocks noChangeArrowheads="1"/>
            </p:cNvSpPr>
            <p:nvPr/>
          </p:nvSpPr>
          <p:spPr bwMode="auto">
            <a:xfrm>
              <a:off x="3911" y="14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29" name="Text Box 202"/>
            <p:cNvSpPr txBox="1">
              <a:spLocks noChangeArrowheads="1"/>
            </p:cNvSpPr>
            <p:nvPr/>
          </p:nvSpPr>
          <p:spPr bwMode="auto">
            <a:xfrm>
              <a:off x="2250" y="70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4230" name="Text Box 203"/>
            <p:cNvSpPr txBox="1">
              <a:spLocks noChangeArrowheads="1"/>
            </p:cNvSpPr>
            <p:nvPr/>
          </p:nvSpPr>
          <p:spPr bwMode="auto">
            <a:xfrm>
              <a:off x="2270" y="11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4231" name="Text Box 204"/>
            <p:cNvSpPr txBox="1">
              <a:spLocks noChangeArrowheads="1"/>
            </p:cNvSpPr>
            <p:nvPr/>
          </p:nvSpPr>
          <p:spPr bwMode="auto">
            <a:xfrm>
              <a:off x="3820" y="70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4232" name="Text Box 205"/>
            <p:cNvSpPr txBox="1">
              <a:spLocks noChangeArrowheads="1"/>
            </p:cNvSpPr>
            <p:nvPr/>
          </p:nvSpPr>
          <p:spPr bwMode="auto">
            <a:xfrm>
              <a:off x="3840" y="11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4233" name="Line 206"/>
            <p:cNvSpPr>
              <a:spLocks noChangeShapeType="1"/>
            </p:cNvSpPr>
            <p:nvPr/>
          </p:nvSpPr>
          <p:spPr bwMode="auto">
            <a:xfrm>
              <a:off x="2365" y="666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Line 207"/>
            <p:cNvSpPr>
              <a:spLocks noChangeShapeType="1"/>
            </p:cNvSpPr>
            <p:nvPr/>
          </p:nvSpPr>
          <p:spPr bwMode="auto">
            <a:xfrm flipH="1">
              <a:off x="3691" y="660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5" name="Line 208"/>
            <p:cNvSpPr>
              <a:spLocks noChangeShapeType="1"/>
            </p:cNvSpPr>
            <p:nvPr/>
          </p:nvSpPr>
          <p:spPr bwMode="auto">
            <a:xfrm>
              <a:off x="2376" y="744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209"/>
            <p:cNvSpPr>
              <a:spLocks noChangeShapeType="1"/>
            </p:cNvSpPr>
            <p:nvPr/>
          </p:nvSpPr>
          <p:spPr bwMode="auto">
            <a:xfrm>
              <a:off x="2374" y="1504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Line 210"/>
            <p:cNvSpPr>
              <a:spLocks noChangeShapeType="1"/>
            </p:cNvSpPr>
            <p:nvPr/>
          </p:nvSpPr>
          <p:spPr bwMode="auto">
            <a:xfrm flipH="1">
              <a:off x="3527" y="742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Rectangle 211"/>
            <p:cNvSpPr>
              <a:spLocks noChangeArrowheads="1"/>
            </p:cNvSpPr>
            <p:nvPr/>
          </p:nvSpPr>
          <p:spPr bwMode="auto">
            <a:xfrm rot="-5400000">
              <a:off x="3387" y="10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39" name="Rectangle 193"/>
            <p:cNvSpPr>
              <a:spLocks noChangeArrowheads="1"/>
            </p:cNvSpPr>
            <p:nvPr/>
          </p:nvSpPr>
          <p:spPr bwMode="auto">
            <a:xfrm>
              <a:off x="3007" y="7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18699" name="Text Box 267"/>
          <p:cNvSpPr txBox="1">
            <a:spLocks noChangeArrowheads="1"/>
          </p:cNvSpPr>
          <p:nvPr/>
        </p:nvSpPr>
        <p:spPr bwMode="auto">
          <a:xfrm>
            <a:off x="495300" y="53975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18700" name="Text Box 268"/>
          <p:cNvSpPr txBox="1">
            <a:spLocks noChangeArrowheads="1"/>
          </p:cNvSpPr>
          <p:nvPr/>
        </p:nvSpPr>
        <p:spPr bwMode="auto">
          <a:xfrm>
            <a:off x="539750" y="23114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94283" name="Object 75"/>
          <p:cNvGraphicFramePr>
            <a:graphicFrameLocks noChangeAspect="1"/>
          </p:cNvGraphicFramePr>
          <p:nvPr/>
        </p:nvGraphicFramePr>
        <p:xfrm>
          <a:off x="2276475" y="4030663"/>
          <a:ext cx="1892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4" name="公式" r:id="rId14" imgW="952200" imgH="228600" progId="Equation.3">
                  <p:embed/>
                </p:oleObj>
              </mc:Choice>
              <mc:Fallback>
                <p:oleObj name="公式" r:id="rId14" imgW="95220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030663"/>
                        <a:ext cx="18923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84" name="Text Box 76"/>
          <p:cNvSpPr txBox="1">
            <a:spLocks noChangeArrowheads="1"/>
          </p:cNvSpPr>
          <p:nvPr/>
        </p:nvSpPr>
        <p:spPr bwMode="auto">
          <a:xfrm>
            <a:off x="4597400" y="4014788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互易二端口</a:t>
            </a:r>
          </a:p>
        </p:txBody>
      </p:sp>
      <p:sp>
        <p:nvSpPr>
          <p:cNvPr id="94286" name="Text Box 78"/>
          <p:cNvSpPr txBox="1">
            <a:spLocks noChangeArrowheads="1"/>
          </p:cNvSpPr>
          <p:nvPr/>
        </p:nvSpPr>
        <p:spPr bwMode="auto">
          <a:xfrm>
            <a:off x="581025" y="4689475"/>
            <a:ext cx="753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若：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a=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11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22 </a:t>
            </a:r>
            <a:r>
              <a:rPr lang="zh-CN" altLang="en-US">
                <a:ea typeface="楷体_GB2312" pitchFamily="49" charset="-122"/>
              </a:rPr>
              <a:t>（电气对称），为对称二端口。</a:t>
            </a:r>
          </a:p>
        </p:txBody>
      </p:sp>
      <p:sp>
        <p:nvSpPr>
          <p:cNvPr id="94287" name="Text Box 79"/>
          <p:cNvSpPr txBox="1">
            <a:spLocks noChangeArrowheads="1"/>
          </p:cNvSpPr>
          <p:nvPr/>
        </p:nvSpPr>
        <p:spPr bwMode="auto">
          <a:xfrm>
            <a:off x="596900" y="5278438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对称二端口只有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两个参数是独立的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pSp>
        <p:nvGrpSpPr>
          <p:cNvPr id="94291" name="Group 83"/>
          <p:cNvGrpSpPr>
            <a:grpSpLocks/>
          </p:cNvGrpSpPr>
          <p:nvPr/>
        </p:nvGrpSpPr>
        <p:grpSpPr bwMode="auto">
          <a:xfrm>
            <a:off x="1174750" y="5911850"/>
            <a:ext cx="7110413" cy="482600"/>
            <a:chOff x="740" y="3916"/>
            <a:chExt cx="4479" cy="304"/>
          </a:xfrm>
        </p:grpSpPr>
        <p:sp>
          <p:nvSpPr>
            <p:cNvPr id="94288" name="Text Box 80"/>
            <p:cNvSpPr txBox="1">
              <a:spLocks noChangeArrowheads="1"/>
            </p:cNvSpPr>
            <p:nvPr/>
          </p:nvSpPr>
          <p:spPr bwMode="auto">
            <a:xfrm>
              <a:off x="740" y="3932"/>
              <a:ext cx="2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若矩阵 </a:t>
              </a:r>
              <a:r>
                <a:rPr lang="en-US" altLang="zh-CN" i="1">
                  <a:ea typeface="楷体_GB2312" pitchFamily="49" charset="-122"/>
                </a:rPr>
                <a:t>Z </a:t>
              </a:r>
              <a:r>
                <a:rPr lang="zh-CN" altLang="en-US">
                  <a:ea typeface="楷体_GB2312" pitchFamily="49" charset="-122"/>
                </a:rPr>
                <a:t>与 </a:t>
              </a:r>
              <a:r>
                <a:rPr lang="en-US" altLang="zh-CN" i="1">
                  <a:ea typeface="楷体_GB2312" pitchFamily="49" charset="-122"/>
                </a:rPr>
                <a:t>Y </a:t>
              </a:r>
              <a:r>
                <a:rPr lang="zh-CN" altLang="en-US">
                  <a:ea typeface="楷体_GB2312" pitchFamily="49" charset="-122"/>
                </a:rPr>
                <a:t>非奇异</a:t>
              </a:r>
            </a:p>
          </p:txBody>
        </p:sp>
        <p:sp>
          <p:nvSpPr>
            <p:cNvPr id="94289" name="Text Box 81"/>
            <p:cNvSpPr txBox="1">
              <a:spLocks noChangeArrowheads="1"/>
            </p:cNvSpPr>
            <p:nvPr/>
          </p:nvSpPr>
          <p:spPr bwMode="auto">
            <a:xfrm>
              <a:off x="3040" y="3916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94290" name="Object 82"/>
            <p:cNvGraphicFramePr>
              <a:graphicFrameLocks noChangeAspect="1"/>
            </p:cNvGraphicFramePr>
            <p:nvPr/>
          </p:nvGraphicFramePr>
          <p:xfrm>
            <a:off x="3507" y="3916"/>
            <a:ext cx="17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5" name="Equation" r:id="rId16" imgW="1320480" imgH="228600" progId="Equation.DSMT4">
                    <p:embed/>
                  </p:oleObj>
                </mc:Choice>
                <mc:Fallback>
                  <p:oleObj name="Equation" r:id="rId16" imgW="1320480" imgH="22860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3916"/>
                          <a:ext cx="17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84" grpId="0"/>
      <p:bldP spid="94286" grpId="0"/>
      <p:bldP spid="942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25450" y="12065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3.</a:t>
            </a:r>
            <a:r>
              <a:rPr lang="en-US" altLang="zh-CN" i="1">
                <a:ea typeface="楷体_GB2312" pitchFamily="49" charset="-122"/>
              </a:rPr>
              <a:t>H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参数和</a:t>
            </a:r>
            <a:r>
              <a:rPr lang="en-US" altLang="zh-CN" i="1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参数方程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04900" y="1924050"/>
            <a:ext cx="758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>
                <a:ea typeface="楷体_GB2312" pitchFamily="49" charset="-122"/>
              </a:rPr>
              <a:t>H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参数也称为混合参数，常用于晶体管等效电路。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33475" y="2571750"/>
            <a:ext cx="264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1.  </a:t>
            </a:r>
            <a:r>
              <a:rPr lang="en-US" altLang="zh-CN" i="1">
                <a:ea typeface="楷体_GB2312" pitchFamily="49" charset="-122"/>
              </a:rPr>
              <a:t>H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参数和方程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214563" y="3295650"/>
          <a:ext cx="30114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4" imgW="1371600" imgH="507960" progId="Equation.3">
                  <p:embed/>
                </p:oleObj>
              </mc:Choice>
              <mc:Fallback>
                <p:oleObj name="公式" r:id="rId4" imgW="137160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295650"/>
                        <a:ext cx="301148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028700" y="4591050"/>
            <a:ext cx="180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矩阵形式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2228850" y="5257800"/>
          <a:ext cx="3822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6" imgW="1600200" imgH="507960" progId="Equation.3">
                  <p:embed/>
                </p:oleObj>
              </mc:Choice>
              <mc:Fallback>
                <p:oleObj name="公式" r:id="rId6" imgW="160020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257800"/>
                        <a:ext cx="3822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5" grpId="0" autoUpdateAnimBg="0"/>
      <p:bldP spid="38916" grpId="0" build="p" autoUpdateAnimBg="0"/>
      <p:bldP spid="389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14605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2.  </a:t>
            </a:r>
            <a:r>
              <a:rPr lang="en-US" altLang="zh-CN" i="1">
                <a:ea typeface="楷体_GB2312" pitchFamily="49" charset="-122"/>
              </a:rPr>
              <a:t>H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参数的计算与测定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468438" y="2297113"/>
          <a:ext cx="20097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297113"/>
                        <a:ext cx="200977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641850" y="2393950"/>
          <a:ext cx="19843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6" imgW="901440" imgH="457200" progId="Equation.3">
                  <p:embed/>
                </p:oleObj>
              </mc:Choice>
              <mc:Fallback>
                <p:oleObj name="公式" r:id="rId6" imgW="9014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393950"/>
                        <a:ext cx="19843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470025" y="3670300"/>
          <a:ext cx="19827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8" imgW="901440" imgH="457200" progId="Equation.3">
                  <p:embed/>
                </p:oleObj>
              </mc:Choice>
              <mc:Fallback>
                <p:oleObj name="公式" r:id="rId8" imgW="9014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670300"/>
                        <a:ext cx="19827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4672013" y="3670300"/>
          <a:ext cx="20097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10" imgW="914400" imgH="457200" progId="Equation.3">
                  <p:embed/>
                </p:oleObj>
              </mc:Choice>
              <mc:Fallback>
                <p:oleObj name="公式" r:id="rId10" imgW="914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670300"/>
                        <a:ext cx="20097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62000" y="5080000"/>
            <a:ext cx="238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3.  </a:t>
            </a:r>
            <a:r>
              <a:rPr lang="zh-CN" altLang="en-US">
                <a:ea typeface="楷体_GB2312" pitchFamily="49" charset="-122"/>
              </a:rPr>
              <a:t>互易二端口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132138" y="5035550"/>
          <a:ext cx="16875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12" imgW="761760" imgH="215640" progId="Equation.3">
                  <p:embed/>
                </p:oleObj>
              </mc:Choice>
              <mc:Fallback>
                <p:oleObj name="公式" r:id="rId12" imgW="7617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35550"/>
                        <a:ext cx="16875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143000" y="5880100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对称二端口 </a:t>
            </a:r>
          </a:p>
        </p:txBody>
      </p: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3119438" y="5880100"/>
          <a:ext cx="2968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14" imgW="1346040" imgH="215640" progId="Equation.3">
                  <p:embed/>
                </p:oleObj>
              </mc:Choice>
              <mc:Fallback>
                <p:oleObj name="公式" r:id="rId14" imgW="134604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5880100"/>
                        <a:ext cx="2968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4672013" y="1193800"/>
          <a:ext cx="30114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16" imgW="1371600" imgH="507960" progId="Equation.3">
                  <p:embed/>
                </p:oleObj>
              </mc:Choice>
              <mc:Fallback>
                <p:oleObj name="公式" r:id="rId16" imgW="137160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1193800"/>
                        <a:ext cx="301148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  <p:bldP spid="39947" grpId="0" build="p" autoUpdateAnimBg="0"/>
      <p:bldP spid="3995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38150" y="1054100"/>
            <a:ext cx="827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4.</a:t>
            </a:r>
            <a:r>
              <a:rPr lang="en-US" altLang="zh-CN" i="1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参数方程（也称为传输参数）</a:t>
            </a:r>
          </a:p>
        </p:txBody>
      </p:sp>
      <p:graphicFrame>
        <p:nvGraphicFramePr>
          <p:cNvPr id="164864" name="Object 1024"/>
          <p:cNvGraphicFramePr>
            <a:graphicFrameLocks noChangeAspect="1"/>
          </p:cNvGraphicFramePr>
          <p:nvPr/>
        </p:nvGraphicFramePr>
        <p:xfrm>
          <a:off x="1554163" y="2033588"/>
          <a:ext cx="29908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4" imgW="1498320" imgH="507960" progId="Equation.3">
                  <p:embed/>
                </p:oleObj>
              </mc:Choice>
              <mc:Fallback>
                <p:oleObj name="公式" r:id="rId4" imgW="1498320" imgH="507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033588"/>
                        <a:ext cx="29908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314700" y="1543050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注意符号）</a:t>
            </a:r>
          </a:p>
        </p:txBody>
      </p:sp>
      <p:graphicFrame>
        <p:nvGraphicFramePr>
          <p:cNvPr id="164865" name="Object 1025"/>
          <p:cNvGraphicFramePr>
            <a:graphicFrameLocks noChangeAspect="1"/>
          </p:cNvGraphicFramePr>
          <p:nvPr/>
        </p:nvGraphicFramePr>
        <p:xfrm>
          <a:off x="1785938" y="3057525"/>
          <a:ext cx="1854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6" imgW="927000" imgH="469800" progId="Equation.3">
                  <p:embed/>
                </p:oleObj>
              </mc:Choice>
              <mc:Fallback>
                <p:oleObj name="公式" r:id="rId6" imgW="927000" imgH="469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057525"/>
                        <a:ext cx="18542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879850" y="3321050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称为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参数矩阵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895350" y="4292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参数的计算或测定</a:t>
            </a:r>
          </a:p>
        </p:txBody>
      </p:sp>
      <p:graphicFrame>
        <p:nvGraphicFramePr>
          <p:cNvPr id="164866" name="Object 1026"/>
          <p:cNvGraphicFramePr>
            <a:graphicFrameLocks noChangeAspect="1"/>
          </p:cNvGraphicFramePr>
          <p:nvPr/>
        </p:nvGraphicFramePr>
        <p:xfrm>
          <a:off x="1789113" y="4946650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8" imgW="787320" imgH="457200" progId="Equation.3">
                  <p:embed/>
                </p:oleObj>
              </mc:Choice>
              <mc:Fallback>
                <p:oleObj name="公式" r:id="rId8" imgW="787320" imgH="457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946650"/>
                        <a:ext cx="157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1027"/>
          <p:cNvGraphicFramePr>
            <a:graphicFrameLocks noChangeAspect="1"/>
          </p:cNvGraphicFramePr>
          <p:nvPr/>
        </p:nvGraphicFramePr>
        <p:xfrm>
          <a:off x="4097338" y="5003800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10" imgW="876240" imgH="457200" progId="Equation.3">
                  <p:embed/>
                </p:oleObj>
              </mc:Choice>
              <mc:Fallback>
                <p:oleObj name="公式" r:id="rId10" imgW="87624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003800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1028"/>
          <p:cNvGraphicFramePr>
            <a:graphicFrameLocks noChangeAspect="1"/>
          </p:cNvGraphicFramePr>
          <p:nvPr/>
        </p:nvGraphicFramePr>
        <p:xfrm>
          <a:off x="1866900" y="5899150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公式" r:id="rId12" imgW="787320" imgH="457200" progId="Equation.3">
                  <p:embed/>
                </p:oleObj>
              </mc:Choice>
              <mc:Fallback>
                <p:oleObj name="公式" r:id="rId12" imgW="78732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899150"/>
                        <a:ext cx="157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1029"/>
          <p:cNvGraphicFramePr>
            <a:graphicFrameLocks noChangeAspect="1"/>
          </p:cNvGraphicFramePr>
          <p:nvPr/>
        </p:nvGraphicFramePr>
        <p:xfrm>
          <a:off x="4095750" y="5894388"/>
          <a:ext cx="1776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14" imgW="888840" imgH="457200" progId="Equation.3">
                  <p:embed/>
                </p:oleObj>
              </mc:Choice>
              <mc:Fallback>
                <p:oleObj name="公式" r:id="rId14" imgW="88884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894388"/>
                        <a:ext cx="1776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1030"/>
          <p:cNvGraphicFramePr>
            <a:graphicFrameLocks noChangeAspect="1"/>
          </p:cNvGraphicFramePr>
          <p:nvPr/>
        </p:nvGraphicFramePr>
        <p:xfrm>
          <a:off x="3949700" y="4044950"/>
          <a:ext cx="22558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16" imgW="1130040" imgH="507960" progId="Equation.3">
                  <p:embed/>
                </p:oleObj>
              </mc:Choice>
              <mc:Fallback>
                <p:oleObj name="公式" r:id="rId16" imgW="1130040" imgH="5079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044950"/>
                        <a:ext cx="22558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246688" y="1262063"/>
            <a:ext cx="3132137" cy="1822450"/>
            <a:chOff x="3629" y="-270"/>
            <a:chExt cx="1973" cy="1148"/>
          </a:xfrm>
        </p:grpSpPr>
        <p:graphicFrame>
          <p:nvGraphicFramePr>
            <p:cNvPr id="11273" name="Object 1031"/>
            <p:cNvGraphicFramePr>
              <a:graphicFrameLocks noChangeAspect="1"/>
            </p:cNvGraphicFramePr>
            <p:nvPr/>
          </p:nvGraphicFramePr>
          <p:xfrm>
            <a:off x="3670" y="288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公式" r:id="rId18" imgW="215640" imgH="279360" progId="Equation.3">
                    <p:embed/>
                  </p:oleObj>
                </mc:Choice>
                <mc:Fallback>
                  <p:oleObj name="公式" r:id="rId18" imgW="215640" imgH="27936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288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032"/>
            <p:cNvGraphicFramePr>
              <a:graphicFrameLocks noChangeAspect="1"/>
            </p:cNvGraphicFramePr>
            <p:nvPr/>
          </p:nvGraphicFramePr>
          <p:xfrm>
            <a:off x="3928" y="-264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0" name="公式" r:id="rId20" imgW="177480" imgH="279360" progId="Equation.3">
                    <p:embed/>
                  </p:oleObj>
                </mc:Choice>
                <mc:Fallback>
                  <p:oleObj name="公式" r:id="rId20" imgW="177480" imgH="27936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-264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033"/>
            <p:cNvGraphicFramePr>
              <a:graphicFrameLocks noChangeAspect="1"/>
            </p:cNvGraphicFramePr>
            <p:nvPr/>
          </p:nvGraphicFramePr>
          <p:xfrm>
            <a:off x="5098" y="-27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1" name="公式" r:id="rId22" imgW="177480" imgH="279360" progId="Equation.3">
                    <p:embed/>
                  </p:oleObj>
                </mc:Choice>
                <mc:Fallback>
                  <p:oleObj name="公式" r:id="rId22" imgW="177480" imgH="27936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8" y="-27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Rectangle 30"/>
            <p:cNvSpPr>
              <a:spLocks noChangeArrowheads="1"/>
            </p:cNvSpPr>
            <p:nvPr/>
          </p:nvSpPr>
          <p:spPr bwMode="auto">
            <a:xfrm>
              <a:off x="4378" y="158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84" name="Text Box 31"/>
            <p:cNvSpPr txBox="1">
              <a:spLocks noChangeArrowheads="1"/>
            </p:cNvSpPr>
            <p:nvPr/>
          </p:nvSpPr>
          <p:spPr bwMode="auto">
            <a:xfrm>
              <a:off x="4474" y="30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1285" name="Text Box 32"/>
            <p:cNvSpPr txBox="1">
              <a:spLocks noChangeArrowheads="1"/>
            </p:cNvSpPr>
            <p:nvPr/>
          </p:nvSpPr>
          <p:spPr bwMode="auto">
            <a:xfrm>
              <a:off x="3639" y="6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286" name="Text Box 33"/>
            <p:cNvSpPr txBox="1">
              <a:spLocks noChangeArrowheads="1"/>
            </p:cNvSpPr>
            <p:nvPr/>
          </p:nvSpPr>
          <p:spPr bwMode="auto">
            <a:xfrm>
              <a:off x="3629" y="5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1287" name="Line 34"/>
            <p:cNvSpPr>
              <a:spLocks noChangeShapeType="1"/>
            </p:cNvSpPr>
            <p:nvPr/>
          </p:nvSpPr>
          <p:spPr bwMode="auto">
            <a:xfrm>
              <a:off x="3880" y="21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35"/>
            <p:cNvSpPr>
              <a:spLocks noChangeShapeType="1"/>
            </p:cNvSpPr>
            <p:nvPr/>
          </p:nvSpPr>
          <p:spPr bwMode="auto">
            <a:xfrm>
              <a:off x="3878" y="80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Text Box 36"/>
            <p:cNvSpPr txBox="1">
              <a:spLocks noChangeArrowheads="1"/>
            </p:cNvSpPr>
            <p:nvPr/>
          </p:nvSpPr>
          <p:spPr bwMode="auto">
            <a:xfrm>
              <a:off x="5377" y="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290" name="Text Box 37"/>
            <p:cNvSpPr txBox="1">
              <a:spLocks noChangeArrowheads="1"/>
            </p:cNvSpPr>
            <p:nvPr/>
          </p:nvSpPr>
          <p:spPr bwMode="auto">
            <a:xfrm>
              <a:off x="5379" y="5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1291" name="Line 38"/>
            <p:cNvSpPr>
              <a:spLocks noChangeShapeType="1"/>
            </p:cNvSpPr>
            <p:nvPr/>
          </p:nvSpPr>
          <p:spPr bwMode="auto">
            <a:xfrm>
              <a:off x="4856" y="22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39"/>
            <p:cNvSpPr>
              <a:spLocks noChangeShapeType="1"/>
            </p:cNvSpPr>
            <p:nvPr/>
          </p:nvSpPr>
          <p:spPr bwMode="auto">
            <a:xfrm>
              <a:off x="4854" y="80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42"/>
            <p:cNvSpPr>
              <a:spLocks noChangeShapeType="1"/>
            </p:cNvSpPr>
            <p:nvPr/>
          </p:nvSpPr>
          <p:spPr bwMode="auto">
            <a:xfrm>
              <a:off x="3899" y="13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43"/>
            <p:cNvSpPr>
              <a:spLocks noChangeShapeType="1"/>
            </p:cNvSpPr>
            <p:nvPr/>
          </p:nvSpPr>
          <p:spPr bwMode="auto">
            <a:xfrm flipH="1">
              <a:off x="5061" y="13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Oval 44"/>
            <p:cNvSpPr>
              <a:spLocks noChangeArrowheads="1"/>
            </p:cNvSpPr>
            <p:nvPr/>
          </p:nvSpPr>
          <p:spPr bwMode="auto">
            <a:xfrm>
              <a:off x="3843" y="19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296" name="Oval 45"/>
            <p:cNvSpPr>
              <a:spLocks noChangeArrowheads="1"/>
            </p:cNvSpPr>
            <p:nvPr/>
          </p:nvSpPr>
          <p:spPr bwMode="auto">
            <a:xfrm>
              <a:off x="3835" y="7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297" name="Oval 46"/>
            <p:cNvSpPr>
              <a:spLocks noChangeArrowheads="1"/>
            </p:cNvSpPr>
            <p:nvPr/>
          </p:nvSpPr>
          <p:spPr bwMode="auto">
            <a:xfrm>
              <a:off x="5341" y="20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298" name="Oval 47"/>
            <p:cNvSpPr>
              <a:spLocks noChangeArrowheads="1"/>
            </p:cNvSpPr>
            <p:nvPr/>
          </p:nvSpPr>
          <p:spPr bwMode="auto">
            <a:xfrm>
              <a:off x="5335" y="7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11276" name="Object 1034"/>
            <p:cNvGraphicFramePr>
              <a:graphicFrameLocks noChangeAspect="1"/>
            </p:cNvGraphicFramePr>
            <p:nvPr/>
          </p:nvGraphicFramePr>
          <p:xfrm>
            <a:off x="5302" y="288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公式" r:id="rId24" imgW="215640" imgH="279360" progId="Equation.3">
                    <p:embed/>
                  </p:oleObj>
                </mc:Choice>
                <mc:Fallback>
                  <p:oleObj name="公式" r:id="rId24" imgW="215640" imgH="27936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288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  <p:bldP spid="32781" grpId="0" build="p" autoUpdateAnimBg="0"/>
      <p:bldP spid="32783" grpId="0" build="p" autoUpdateAnimBg="0"/>
      <p:bldP spid="3278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88" name="Object 0"/>
          <p:cNvGraphicFramePr>
            <a:graphicFrameLocks noChangeAspect="1"/>
          </p:cNvGraphicFramePr>
          <p:nvPr/>
        </p:nvGraphicFramePr>
        <p:xfrm>
          <a:off x="2046288" y="3236913"/>
          <a:ext cx="18859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4" imgW="736560" imgH="660240" progId="Equation.3">
                  <p:embed/>
                </p:oleObj>
              </mc:Choice>
              <mc:Fallback>
                <p:oleObj name="公式" r:id="rId4" imgW="736560" imgH="660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236913"/>
                        <a:ext cx="18859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66" name="Text Box 126"/>
          <p:cNvSpPr txBox="1">
            <a:spLocks noChangeArrowheads="1"/>
          </p:cNvSpPr>
          <p:nvPr/>
        </p:nvSpPr>
        <p:spPr bwMode="auto">
          <a:xfrm>
            <a:off x="5124450" y="55499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65889" name="Object 1"/>
          <p:cNvGraphicFramePr>
            <a:graphicFrameLocks noChangeAspect="1"/>
          </p:cNvGraphicFramePr>
          <p:nvPr/>
        </p:nvGraphicFramePr>
        <p:xfrm>
          <a:off x="5807075" y="5092700"/>
          <a:ext cx="195103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6" imgW="888840" imgH="660240" progId="Equation.3">
                  <p:embed/>
                </p:oleObj>
              </mc:Choice>
              <mc:Fallback>
                <p:oleObj name="公式" r:id="rId6" imgW="88884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5092700"/>
                        <a:ext cx="1951038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68" name="Text Box 128"/>
          <p:cNvSpPr txBox="1">
            <a:spLocks noChangeArrowheads="1"/>
          </p:cNvSpPr>
          <p:nvPr/>
        </p:nvSpPr>
        <p:spPr bwMode="auto">
          <a:xfrm>
            <a:off x="647700" y="55118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668463" y="5010150"/>
          <a:ext cx="2984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8" imgW="1358640" imgH="660240" progId="Equation.3">
                  <p:embed/>
                </p:oleObj>
              </mc:Choice>
              <mc:Fallback>
                <p:oleObj name="公式" r:id="rId8" imgW="135864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010150"/>
                        <a:ext cx="29845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70" name="Text Box 130"/>
          <p:cNvSpPr txBox="1">
            <a:spLocks noChangeArrowheads="1"/>
          </p:cNvSpPr>
          <p:nvPr/>
        </p:nvSpPr>
        <p:spPr bwMode="auto">
          <a:xfrm>
            <a:off x="495300" y="67310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例：求网络的</a:t>
            </a:r>
            <a:r>
              <a:rPr lang="en-US" altLang="zh-CN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35971" name="Text Box 131"/>
          <p:cNvSpPr txBox="1">
            <a:spLocks noChangeArrowheads="1"/>
          </p:cNvSpPr>
          <p:nvPr/>
        </p:nvSpPr>
        <p:spPr bwMode="auto">
          <a:xfrm>
            <a:off x="520700" y="315595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2767013" y="1241425"/>
            <a:ext cx="2908300" cy="1709738"/>
            <a:chOff x="1023" y="658"/>
            <a:chExt cx="1832" cy="1077"/>
          </a:xfrm>
        </p:grpSpPr>
        <p:sp>
          <p:nvSpPr>
            <p:cNvPr id="12298" name="Rectangle 133"/>
            <p:cNvSpPr>
              <a:spLocks noChangeArrowheads="1"/>
            </p:cNvSpPr>
            <p:nvPr/>
          </p:nvSpPr>
          <p:spPr bwMode="auto">
            <a:xfrm>
              <a:off x="1720" y="793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>
                  <a:ea typeface="楷体_GB2312" pitchFamily="49" charset="-122"/>
                </a:rPr>
                <a:t>n</a:t>
              </a:r>
              <a:r>
                <a:rPr lang="en-US" altLang="zh-CN">
                  <a:ea typeface="楷体_GB2312" pitchFamily="49" charset="-122"/>
                </a:rPr>
                <a:t>:1</a:t>
              </a:r>
            </a:p>
          </p:txBody>
        </p:sp>
        <p:sp>
          <p:nvSpPr>
            <p:cNvPr id="12299" name="Oval 134"/>
            <p:cNvSpPr>
              <a:spLocks noChangeArrowheads="1"/>
            </p:cNvSpPr>
            <p:nvPr/>
          </p:nvSpPr>
          <p:spPr bwMode="auto">
            <a:xfrm>
              <a:off x="1791" y="1090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00" name="Oval 135"/>
            <p:cNvSpPr>
              <a:spLocks noChangeArrowheads="1"/>
            </p:cNvSpPr>
            <p:nvPr/>
          </p:nvSpPr>
          <p:spPr bwMode="auto">
            <a:xfrm>
              <a:off x="1945" y="1090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01" name="Oval 136"/>
            <p:cNvSpPr>
              <a:spLocks noChangeArrowheads="1"/>
            </p:cNvSpPr>
            <p:nvPr/>
          </p:nvSpPr>
          <p:spPr bwMode="auto">
            <a:xfrm>
              <a:off x="1257" y="101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02" name="Oval 137"/>
            <p:cNvSpPr>
              <a:spLocks noChangeArrowheads="1"/>
            </p:cNvSpPr>
            <p:nvPr/>
          </p:nvSpPr>
          <p:spPr bwMode="auto">
            <a:xfrm>
              <a:off x="1261" y="166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03" name="Oval 138"/>
            <p:cNvSpPr>
              <a:spLocks noChangeArrowheads="1"/>
            </p:cNvSpPr>
            <p:nvPr/>
          </p:nvSpPr>
          <p:spPr bwMode="auto">
            <a:xfrm>
              <a:off x="2467" y="10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04" name="Oval 139"/>
            <p:cNvSpPr>
              <a:spLocks noChangeArrowheads="1"/>
            </p:cNvSpPr>
            <p:nvPr/>
          </p:nvSpPr>
          <p:spPr bwMode="auto">
            <a:xfrm>
              <a:off x="2471" y="167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05" name="Line 140"/>
            <p:cNvSpPr>
              <a:spLocks noChangeShapeType="1"/>
            </p:cNvSpPr>
            <p:nvPr/>
          </p:nvSpPr>
          <p:spPr bwMode="auto">
            <a:xfrm>
              <a:off x="1745" y="103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42"/>
            <p:cNvSpPr>
              <a:spLocks noChangeShapeType="1"/>
            </p:cNvSpPr>
            <p:nvPr/>
          </p:nvSpPr>
          <p:spPr bwMode="auto">
            <a:xfrm>
              <a:off x="2025" y="103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143"/>
            <p:cNvSpPr>
              <a:spLocks/>
            </p:cNvSpPr>
            <p:nvPr/>
          </p:nvSpPr>
          <p:spPr bwMode="auto">
            <a:xfrm rot="10800000">
              <a:off x="1738" y="120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08" name="Line 144"/>
            <p:cNvSpPr>
              <a:spLocks noChangeShapeType="1"/>
            </p:cNvSpPr>
            <p:nvPr/>
          </p:nvSpPr>
          <p:spPr bwMode="auto">
            <a:xfrm>
              <a:off x="1296" y="103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45"/>
            <p:cNvSpPr>
              <a:spLocks noChangeShapeType="1"/>
            </p:cNvSpPr>
            <p:nvPr/>
          </p:nvSpPr>
          <p:spPr bwMode="auto">
            <a:xfrm>
              <a:off x="1294" y="169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46"/>
            <p:cNvSpPr>
              <a:spLocks noChangeShapeType="1"/>
            </p:cNvSpPr>
            <p:nvPr/>
          </p:nvSpPr>
          <p:spPr bwMode="auto">
            <a:xfrm>
              <a:off x="2022" y="104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47"/>
            <p:cNvSpPr>
              <a:spLocks noChangeShapeType="1"/>
            </p:cNvSpPr>
            <p:nvPr/>
          </p:nvSpPr>
          <p:spPr bwMode="auto">
            <a:xfrm>
              <a:off x="2022" y="169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148"/>
            <p:cNvSpPr>
              <a:spLocks/>
            </p:cNvSpPr>
            <p:nvPr/>
          </p:nvSpPr>
          <p:spPr bwMode="auto">
            <a:xfrm>
              <a:off x="1946" y="121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13" name="Text Box 150"/>
            <p:cNvSpPr txBox="1">
              <a:spLocks noChangeArrowheads="1"/>
            </p:cNvSpPr>
            <p:nvPr/>
          </p:nvSpPr>
          <p:spPr bwMode="auto">
            <a:xfrm>
              <a:off x="1023" y="1183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14" name="Text Box 151"/>
            <p:cNvSpPr txBox="1">
              <a:spLocks noChangeArrowheads="1"/>
            </p:cNvSpPr>
            <p:nvPr/>
          </p:nvSpPr>
          <p:spPr bwMode="auto">
            <a:xfrm>
              <a:off x="1327" y="65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15" name="Text Box 157"/>
            <p:cNvSpPr txBox="1">
              <a:spLocks noChangeArrowheads="1"/>
            </p:cNvSpPr>
            <p:nvPr/>
          </p:nvSpPr>
          <p:spPr bwMode="auto">
            <a:xfrm>
              <a:off x="1047" y="88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16" name="Text Box 158"/>
            <p:cNvSpPr txBox="1">
              <a:spLocks noChangeArrowheads="1"/>
            </p:cNvSpPr>
            <p:nvPr/>
          </p:nvSpPr>
          <p:spPr bwMode="auto">
            <a:xfrm>
              <a:off x="1031" y="14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317" name="Line 161"/>
            <p:cNvSpPr>
              <a:spLocks noChangeShapeType="1"/>
            </p:cNvSpPr>
            <p:nvPr/>
          </p:nvSpPr>
          <p:spPr bwMode="auto">
            <a:xfrm>
              <a:off x="1300" y="968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Text Box 163"/>
            <p:cNvSpPr txBox="1">
              <a:spLocks noChangeArrowheads="1"/>
            </p:cNvSpPr>
            <p:nvPr/>
          </p:nvSpPr>
          <p:spPr bwMode="auto">
            <a:xfrm>
              <a:off x="2497" y="1166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19" name="Text Box 164"/>
            <p:cNvSpPr txBox="1">
              <a:spLocks noChangeArrowheads="1"/>
            </p:cNvSpPr>
            <p:nvPr/>
          </p:nvSpPr>
          <p:spPr bwMode="auto">
            <a:xfrm>
              <a:off x="2232" y="65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20" name="Text Box 167"/>
            <p:cNvSpPr txBox="1">
              <a:spLocks noChangeArrowheads="1"/>
            </p:cNvSpPr>
            <p:nvPr/>
          </p:nvSpPr>
          <p:spPr bwMode="auto">
            <a:xfrm>
              <a:off x="2503" y="8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21" name="Text Box 168"/>
            <p:cNvSpPr txBox="1">
              <a:spLocks noChangeArrowheads="1"/>
            </p:cNvSpPr>
            <p:nvPr/>
          </p:nvSpPr>
          <p:spPr bwMode="auto">
            <a:xfrm>
              <a:off x="2541" y="14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322" name="Line 172"/>
            <p:cNvSpPr>
              <a:spLocks noChangeShapeType="1"/>
            </p:cNvSpPr>
            <p:nvPr/>
          </p:nvSpPr>
          <p:spPr bwMode="auto">
            <a:xfrm flipH="1">
              <a:off x="2181" y="97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66" grpId="0" autoUpdateAnimBg="0"/>
      <p:bldP spid="35968" grpId="0" build="p" autoUpdateAnimBg="0"/>
      <p:bldP spid="35970" grpId="0" autoUpdateAnimBg="0"/>
      <p:bldP spid="359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33" name="Object 37"/>
          <p:cNvGraphicFramePr>
            <a:graphicFrameLocks noChangeAspect="1"/>
          </p:cNvGraphicFramePr>
          <p:nvPr/>
        </p:nvGraphicFramePr>
        <p:xfrm>
          <a:off x="1595438" y="3048000"/>
          <a:ext cx="2184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4" imgW="1091880" imgH="431640" progId="Equation.DSMT4">
                  <p:embed/>
                </p:oleObj>
              </mc:Choice>
              <mc:Fallback>
                <p:oleObj name="Equation" r:id="rId4" imgW="1091880" imgH="431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048000"/>
                        <a:ext cx="2184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971550" y="495935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注意：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参数方程中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前是“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</a:t>
            </a:r>
            <a:r>
              <a:rPr lang="zh-CN" altLang="en-US">
                <a:ea typeface="楷体_GB2312" pitchFamily="49" charset="-122"/>
              </a:rPr>
              <a:t>”号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457200" y="60960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132160" name="Text Box 64"/>
          <p:cNvSpPr txBox="1">
            <a:spLocks noChangeArrowheads="1"/>
          </p:cNvSpPr>
          <p:nvPr/>
        </p:nvSpPr>
        <p:spPr bwMode="auto">
          <a:xfrm>
            <a:off x="520700" y="31877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036888" y="919163"/>
            <a:ext cx="3155950" cy="1887537"/>
            <a:chOff x="1913" y="459"/>
            <a:chExt cx="1988" cy="1189"/>
          </a:xfrm>
        </p:grpSpPr>
        <p:sp>
          <p:nvSpPr>
            <p:cNvPr id="13328" name="Line 66"/>
            <p:cNvSpPr>
              <a:spLocks noChangeShapeType="1"/>
            </p:cNvSpPr>
            <p:nvPr/>
          </p:nvSpPr>
          <p:spPr bwMode="auto">
            <a:xfrm>
              <a:off x="2040" y="864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2364" y="618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3330" name="Rectangle 29"/>
            <p:cNvSpPr>
              <a:spLocks noChangeArrowheads="1"/>
            </p:cNvSpPr>
            <p:nvPr/>
          </p:nvSpPr>
          <p:spPr bwMode="auto">
            <a:xfrm>
              <a:off x="3095" y="63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3331" name="Rectangle 30"/>
            <p:cNvSpPr>
              <a:spLocks noChangeArrowheads="1"/>
            </p:cNvSpPr>
            <p:nvPr/>
          </p:nvSpPr>
          <p:spPr bwMode="auto">
            <a:xfrm>
              <a:off x="2909" y="117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2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13319" name="Object 42"/>
            <p:cNvGraphicFramePr>
              <a:graphicFrameLocks noChangeAspect="1"/>
            </p:cNvGraphicFramePr>
            <p:nvPr/>
          </p:nvGraphicFramePr>
          <p:xfrm>
            <a:off x="1924" y="1080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name="公式" r:id="rId6" imgW="215640" imgH="279360" progId="Equation.3">
                    <p:embed/>
                  </p:oleObj>
                </mc:Choice>
                <mc:Fallback>
                  <p:oleObj name="公式" r:id="rId6" imgW="215640" imgH="2793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1080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43"/>
            <p:cNvGraphicFramePr>
              <a:graphicFrameLocks noChangeAspect="1"/>
            </p:cNvGraphicFramePr>
            <p:nvPr/>
          </p:nvGraphicFramePr>
          <p:xfrm>
            <a:off x="2080" y="461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公式" r:id="rId8" imgW="177480" imgH="279360" progId="Equation.3">
                    <p:embed/>
                  </p:oleObj>
                </mc:Choice>
                <mc:Fallback>
                  <p:oleObj name="公式" r:id="rId8" imgW="177480" imgH="2793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461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44"/>
            <p:cNvGraphicFramePr>
              <a:graphicFrameLocks noChangeAspect="1"/>
            </p:cNvGraphicFramePr>
            <p:nvPr/>
          </p:nvGraphicFramePr>
          <p:xfrm>
            <a:off x="3580" y="459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公式" r:id="rId10" imgW="177480" imgH="279360" progId="Equation.3">
                    <p:embed/>
                  </p:oleObj>
                </mc:Choice>
                <mc:Fallback>
                  <p:oleObj name="公式" r:id="rId10" imgW="177480" imgH="2793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459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45"/>
            <p:cNvGraphicFramePr>
              <a:graphicFrameLocks noChangeAspect="1"/>
            </p:cNvGraphicFramePr>
            <p:nvPr/>
          </p:nvGraphicFramePr>
          <p:xfrm>
            <a:off x="3670" y="1086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公式" r:id="rId12" imgW="215640" imgH="279360" progId="Equation.3">
                    <p:embed/>
                  </p:oleObj>
                </mc:Choice>
                <mc:Fallback>
                  <p:oleObj name="公式" r:id="rId12" imgW="215640" imgH="2793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1086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Rectangle 49"/>
            <p:cNvSpPr>
              <a:spLocks noChangeArrowheads="1"/>
            </p:cNvSpPr>
            <p:nvPr/>
          </p:nvSpPr>
          <p:spPr bwMode="auto">
            <a:xfrm>
              <a:off x="2394" y="8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33" name="Oval 50"/>
            <p:cNvSpPr>
              <a:spLocks noChangeArrowheads="1"/>
            </p:cNvSpPr>
            <p:nvPr/>
          </p:nvSpPr>
          <p:spPr bwMode="auto">
            <a:xfrm>
              <a:off x="2000" y="8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34" name="Line 51"/>
            <p:cNvSpPr>
              <a:spLocks noChangeShapeType="1"/>
            </p:cNvSpPr>
            <p:nvPr/>
          </p:nvSpPr>
          <p:spPr bwMode="auto">
            <a:xfrm flipH="1">
              <a:off x="2892" y="86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Oval 52"/>
            <p:cNvSpPr>
              <a:spLocks noChangeArrowheads="1"/>
            </p:cNvSpPr>
            <p:nvPr/>
          </p:nvSpPr>
          <p:spPr bwMode="auto">
            <a:xfrm>
              <a:off x="2004" y="15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36" name="Rectangle 54"/>
            <p:cNvSpPr>
              <a:spLocks noChangeArrowheads="1"/>
            </p:cNvSpPr>
            <p:nvPr/>
          </p:nvSpPr>
          <p:spPr bwMode="auto">
            <a:xfrm rot="-5400000">
              <a:off x="2752" y="12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37" name="Rectangle 55"/>
            <p:cNvSpPr>
              <a:spLocks noChangeArrowheads="1"/>
            </p:cNvSpPr>
            <p:nvPr/>
          </p:nvSpPr>
          <p:spPr bwMode="auto">
            <a:xfrm>
              <a:off x="3114" y="81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38" name="Oval 56"/>
            <p:cNvSpPr>
              <a:spLocks noChangeArrowheads="1"/>
            </p:cNvSpPr>
            <p:nvPr/>
          </p:nvSpPr>
          <p:spPr bwMode="auto">
            <a:xfrm>
              <a:off x="3738" y="8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39" name="Oval 57"/>
            <p:cNvSpPr>
              <a:spLocks noChangeArrowheads="1"/>
            </p:cNvSpPr>
            <p:nvPr/>
          </p:nvSpPr>
          <p:spPr bwMode="auto">
            <a:xfrm>
              <a:off x="3742" y="16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40" name="Text Box 58"/>
            <p:cNvSpPr txBox="1">
              <a:spLocks noChangeArrowheads="1"/>
            </p:cNvSpPr>
            <p:nvPr/>
          </p:nvSpPr>
          <p:spPr bwMode="auto">
            <a:xfrm>
              <a:off x="1913" y="82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3341" name="Text Box 59"/>
            <p:cNvSpPr txBox="1">
              <a:spLocks noChangeArrowheads="1"/>
            </p:cNvSpPr>
            <p:nvPr/>
          </p:nvSpPr>
          <p:spPr bwMode="auto">
            <a:xfrm>
              <a:off x="1933" y="12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3342" name="Text Box 60"/>
            <p:cNvSpPr txBox="1">
              <a:spLocks noChangeArrowheads="1"/>
            </p:cNvSpPr>
            <p:nvPr/>
          </p:nvSpPr>
          <p:spPr bwMode="auto">
            <a:xfrm>
              <a:off x="3651" y="8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3343" name="Text Box 61"/>
            <p:cNvSpPr txBox="1">
              <a:spLocks noChangeArrowheads="1"/>
            </p:cNvSpPr>
            <p:nvPr/>
          </p:nvSpPr>
          <p:spPr bwMode="auto">
            <a:xfrm>
              <a:off x="3671" y="12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3344" name="Line 62"/>
            <p:cNvSpPr>
              <a:spLocks noChangeShapeType="1"/>
            </p:cNvSpPr>
            <p:nvPr/>
          </p:nvSpPr>
          <p:spPr bwMode="auto">
            <a:xfrm>
              <a:off x="2076" y="786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63"/>
            <p:cNvSpPr>
              <a:spLocks noChangeShapeType="1"/>
            </p:cNvSpPr>
            <p:nvPr/>
          </p:nvSpPr>
          <p:spPr bwMode="auto">
            <a:xfrm flipH="1">
              <a:off x="3510" y="786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67"/>
            <p:cNvSpPr>
              <a:spLocks noChangeShapeType="1"/>
            </p:cNvSpPr>
            <p:nvPr/>
          </p:nvSpPr>
          <p:spPr bwMode="auto">
            <a:xfrm>
              <a:off x="2040" y="1624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2165" name="Object 69"/>
          <p:cNvGraphicFramePr>
            <a:graphicFrameLocks noChangeAspect="1"/>
          </p:cNvGraphicFramePr>
          <p:nvPr/>
        </p:nvGraphicFramePr>
        <p:xfrm>
          <a:off x="4979988" y="3038475"/>
          <a:ext cx="243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4" imgW="1218960" imgH="431640" progId="Equation.DSMT4">
                  <p:embed/>
                </p:oleObj>
              </mc:Choice>
              <mc:Fallback>
                <p:oleObj name="Equation" r:id="rId14" imgW="1218960" imgH="43164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3038475"/>
                        <a:ext cx="243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6" name="Object 70"/>
          <p:cNvGraphicFramePr>
            <a:graphicFrameLocks noChangeAspect="1"/>
          </p:cNvGraphicFramePr>
          <p:nvPr/>
        </p:nvGraphicFramePr>
        <p:xfrm>
          <a:off x="1639888" y="3984625"/>
          <a:ext cx="2489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6" imgW="1244520" imgH="431640" progId="Equation.DSMT4">
                  <p:embed/>
                </p:oleObj>
              </mc:Choice>
              <mc:Fallback>
                <p:oleObj name="Equation" r:id="rId16" imgW="1244520" imgH="4316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984625"/>
                        <a:ext cx="2489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7" name="Object 71"/>
          <p:cNvGraphicFramePr>
            <a:graphicFrameLocks noChangeAspect="1"/>
          </p:cNvGraphicFramePr>
          <p:nvPr/>
        </p:nvGraphicFramePr>
        <p:xfrm>
          <a:off x="4960938" y="3984625"/>
          <a:ext cx="213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8" imgW="1066680" imgH="431640" progId="Equation.DSMT4">
                  <p:embed/>
                </p:oleObj>
              </mc:Choice>
              <mc:Fallback>
                <p:oleObj name="Equation" r:id="rId18" imgW="1066680" imgH="43164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984625"/>
                        <a:ext cx="213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8" name="Object 72"/>
          <p:cNvGraphicFramePr>
            <a:graphicFrameLocks noChangeAspect="1"/>
          </p:cNvGraphicFramePr>
          <p:nvPr/>
        </p:nvGraphicFramePr>
        <p:xfrm>
          <a:off x="4083050" y="5627688"/>
          <a:ext cx="26431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20" imgW="1180800" imgH="457200" progId="Equation.DSMT4">
                  <p:embed/>
                </p:oleObj>
              </mc:Choice>
              <mc:Fallback>
                <p:oleObj name="Equation" r:id="rId20" imgW="1180800" imgH="4572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627688"/>
                        <a:ext cx="26431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69" name="Text Box 73"/>
          <p:cNvSpPr txBox="1">
            <a:spLocks noChangeArrowheads="1"/>
          </p:cNvSpPr>
          <p:nvPr/>
        </p:nvSpPr>
        <p:spPr bwMode="auto">
          <a:xfrm>
            <a:off x="1695450" y="5892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即</a:t>
            </a:r>
            <a:r>
              <a:rPr lang="en-US" altLang="zh-CN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参数为：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4" grpId="0" autoUpdateAnimBg="0"/>
      <p:bldP spid="132135" grpId="0" autoUpdateAnimBg="0"/>
      <p:bldP spid="132160" grpId="0" autoUpdateAnimBg="0"/>
      <p:bldP spid="13216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330200" y="1058863"/>
            <a:ext cx="842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1.</a:t>
            </a:r>
            <a:r>
              <a:rPr lang="zh-CN" altLang="en-US">
                <a:ea typeface="楷体_GB2312" pitchFamily="49" charset="-122"/>
              </a:rPr>
              <a:t> 级联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链联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：联接方式如下图：</a:t>
            </a:r>
          </a:p>
        </p:txBody>
      </p:sp>
      <p:sp>
        <p:nvSpPr>
          <p:cNvPr id="56398" name="Text Box 78"/>
          <p:cNvSpPr txBox="1">
            <a:spLocks noChangeArrowheads="1"/>
          </p:cNvSpPr>
          <p:nvPr/>
        </p:nvSpPr>
        <p:spPr bwMode="auto">
          <a:xfrm>
            <a:off x="514350" y="4117975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设</a:t>
            </a:r>
          </a:p>
        </p:txBody>
      </p:sp>
      <p:graphicFrame>
        <p:nvGraphicFramePr>
          <p:cNvPr id="56399" name="Object 79"/>
          <p:cNvGraphicFramePr>
            <a:graphicFrameLocks noChangeAspect="1"/>
          </p:cNvGraphicFramePr>
          <p:nvPr/>
        </p:nvGraphicFramePr>
        <p:xfrm>
          <a:off x="1806575" y="3868738"/>
          <a:ext cx="20335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公式" r:id="rId4" imgW="1015920" imgH="469800" progId="Equation.3">
                  <p:embed/>
                </p:oleObj>
              </mc:Choice>
              <mc:Fallback>
                <p:oleObj name="公式" r:id="rId4" imgW="1015920" imgH="4698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3868738"/>
                        <a:ext cx="20335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00" name="Object 80"/>
          <p:cNvGraphicFramePr>
            <a:graphicFrameLocks noChangeAspect="1"/>
          </p:cNvGraphicFramePr>
          <p:nvPr/>
        </p:nvGraphicFramePr>
        <p:xfrm>
          <a:off x="4838700" y="3889375"/>
          <a:ext cx="21844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公式" r:id="rId6" imgW="1091880" imgH="469800" progId="Equation.3">
                  <p:embed/>
                </p:oleObj>
              </mc:Choice>
              <mc:Fallback>
                <p:oleObj name="公式" r:id="rId6" imgW="1091880" imgH="4698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889375"/>
                        <a:ext cx="21844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1" name="Text Box 81"/>
          <p:cNvSpPr txBox="1">
            <a:spLocks noChangeArrowheads="1"/>
          </p:cNvSpPr>
          <p:nvPr/>
        </p:nvSpPr>
        <p:spPr bwMode="auto">
          <a:xfrm>
            <a:off x="304800" y="5181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56402" name="Object 82"/>
          <p:cNvGraphicFramePr>
            <a:graphicFrameLocks noChangeAspect="1"/>
          </p:cNvGraphicFramePr>
          <p:nvPr/>
        </p:nvGraphicFramePr>
        <p:xfrm>
          <a:off x="1270000" y="5029200"/>
          <a:ext cx="29876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公式" r:id="rId8" imgW="1498320" imgH="507960" progId="Equation.3">
                  <p:embed/>
                </p:oleObj>
              </mc:Choice>
              <mc:Fallback>
                <p:oleObj name="公式" r:id="rId8" imgW="1498320" imgH="5079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029200"/>
                        <a:ext cx="29876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03" name="Object 83"/>
          <p:cNvGraphicFramePr>
            <a:graphicFrameLocks noChangeAspect="1"/>
          </p:cNvGraphicFramePr>
          <p:nvPr/>
        </p:nvGraphicFramePr>
        <p:xfrm>
          <a:off x="4699000" y="5048250"/>
          <a:ext cx="309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公式" r:id="rId10" imgW="1549080" imgH="507960" progId="Equation.3">
                  <p:embed/>
                </p:oleObj>
              </mc:Choice>
              <mc:Fallback>
                <p:oleObj name="公式" r:id="rId10" imgW="1549080" imgH="50796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5048250"/>
                        <a:ext cx="3098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1444625" y="1636713"/>
            <a:ext cx="3014663" cy="1901825"/>
            <a:chOff x="910" y="2703"/>
            <a:chExt cx="1899" cy="1198"/>
          </a:xfrm>
        </p:grpSpPr>
        <p:sp>
          <p:nvSpPr>
            <p:cNvPr id="14415" name="Rectangle 4"/>
            <p:cNvSpPr>
              <a:spLocks noChangeArrowheads="1"/>
            </p:cNvSpPr>
            <p:nvPr/>
          </p:nvSpPr>
          <p:spPr bwMode="auto">
            <a:xfrm>
              <a:off x="1476" y="3069"/>
              <a:ext cx="713" cy="83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416" name="Rectangle 5"/>
            <p:cNvSpPr>
              <a:spLocks noChangeArrowheads="1"/>
            </p:cNvSpPr>
            <p:nvPr/>
          </p:nvSpPr>
          <p:spPr bwMode="auto">
            <a:xfrm>
              <a:off x="1714" y="3266"/>
              <a:ext cx="24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3600" i="1"/>
                <a:t>T</a:t>
              </a:r>
              <a:r>
                <a:rPr lang="en-US" altLang="zh-CN" sz="3600">
                  <a:sym typeface="Symbol" pitchFamily="18" charset="2"/>
                </a:rPr>
                <a:t></a:t>
              </a:r>
            </a:p>
          </p:txBody>
        </p:sp>
        <p:sp>
          <p:nvSpPr>
            <p:cNvPr id="14417" name="Line 6"/>
            <p:cNvSpPr>
              <a:spLocks noChangeShapeType="1"/>
            </p:cNvSpPr>
            <p:nvPr/>
          </p:nvSpPr>
          <p:spPr bwMode="auto">
            <a:xfrm>
              <a:off x="1070" y="3187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7"/>
            <p:cNvSpPr>
              <a:spLocks noChangeShapeType="1"/>
            </p:cNvSpPr>
            <p:nvPr/>
          </p:nvSpPr>
          <p:spPr bwMode="auto">
            <a:xfrm flipV="1">
              <a:off x="1064" y="3777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8"/>
            <p:cNvSpPr>
              <a:spLocks noChangeShapeType="1"/>
            </p:cNvSpPr>
            <p:nvPr/>
          </p:nvSpPr>
          <p:spPr bwMode="auto">
            <a:xfrm>
              <a:off x="1118" y="3093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Text Box 9"/>
            <p:cNvSpPr txBox="1">
              <a:spLocks noChangeArrowheads="1"/>
            </p:cNvSpPr>
            <p:nvPr/>
          </p:nvSpPr>
          <p:spPr bwMode="auto">
            <a:xfrm>
              <a:off x="911" y="316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14421" name="Text Box 10"/>
            <p:cNvSpPr txBox="1">
              <a:spLocks noChangeArrowheads="1"/>
            </p:cNvSpPr>
            <p:nvPr/>
          </p:nvSpPr>
          <p:spPr bwMode="auto">
            <a:xfrm>
              <a:off x="916" y="352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14422" name="Line 11"/>
            <p:cNvSpPr>
              <a:spLocks noChangeShapeType="1"/>
            </p:cNvSpPr>
            <p:nvPr/>
          </p:nvSpPr>
          <p:spPr bwMode="auto">
            <a:xfrm flipV="1">
              <a:off x="2191" y="3196"/>
              <a:ext cx="41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12"/>
            <p:cNvSpPr>
              <a:spLocks noChangeShapeType="1"/>
            </p:cNvSpPr>
            <p:nvPr/>
          </p:nvSpPr>
          <p:spPr bwMode="auto">
            <a:xfrm>
              <a:off x="2195" y="3782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Line 13"/>
            <p:cNvSpPr>
              <a:spLocks noChangeShapeType="1"/>
            </p:cNvSpPr>
            <p:nvPr/>
          </p:nvSpPr>
          <p:spPr bwMode="auto">
            <a:xfrm flipH="1">
              <a:off x="2246" y="3130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Text Box 14"/>
            <p:cNvSpPr txBox="1">
              <a:spLocks noChangeArrowheads="1"/>
            </p:cNvSpPr>
            <p:nvPr/>
          </p:nvSpPr>
          <p:spPr bwMode="auto">
            <a:xfrm>
              <a:off x="2531" y="317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14426" name="Text Box 15"/>
            <p:cNvSpPr txBox="1">
              <a:spLocks noChangeArrowheads="1"/>
            </p:cNvSpPr>
            <p:nvPr/>
          </p:nvSpPr>
          <p:spPr bwMode="auto">
            <a:xfrm>
              <a:off x="2542" y="3517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14427" name="Object 17"/>
            <p:cNvGraphicFramePr>
              <a:graphicFrameLocks noChangeAspect="1"/>
            </p:cNvGraphicFramePr>
            <p:nvPr/>
          </p:nvGraphicFramePr>
          <p:xfrm>
            <a:off x="1144" y="2703"/>
            <a:ext cx="22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2" name="公式" r:id="rId12" imgW="177480" imgH="317160" progId="Equation.3">
                    <p:embed/>
                  </p:oleObj>
                </mc:Choice>
                <mc:Fallback>
                  <p:oleObj name="公式" r:id="rId12" imgW="17748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2703"/>
                          <a:ext cx="22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8" name="Object 25"/>
            <p:cNvGraphicFramePr>
              <a:graphicFrameLocks noChangeAspect="1"/>
            </p:cNvGraphicFramePr>
            <p:nvPr/>
          </p:nvGraphicFramePr>
          <p:xfrm>
            <a:off x="2290" y="2727"/>
            <a:ext cx="22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3" name="公式" r:id="rId14" imgW="177480" imgH="317160" progId="Equation.3">
                    <p:embed/>
                  </p:oleObj>
                </mc:Choice>
                <mc:Fallback>
                  <p:oleObj name="公式" r:id="rId14" imgW="17748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27"/>
                          <a:ext cx="22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9" name="Object 26"/>
            <p:cNvGraphicFramePr>
              <a:graphicFrameLocks noChangeAspect="1"/>
            </p:cNvGraphicFramePr>
            <p:nvPr/>
          </p:nvGraphicFramePr>
          <p:xfrm>
            <a:off x="2536" y="3249"/>
            <a:ext cx="2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4" name="公式" r:id="rId16" imgW="215640" imgH="317160" progId="Equation.3">
                    <p:embed/>
                  </p:oleObj>
                </mc:Choice>
                <mc:Fallback>
                  <p:oleObj name="公式" r:id="rId16" imgW="21564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249"/>
                          <a:ext cx="27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0" name="Object 27"/>
            <p:cNvGraphicFramePr>
              <a:graphicFrameLocks noChangeAspect="1"/>
            </p:cNvGraphicFramePr>
            <p:nvPr/>
          </p:nvGraphicFramePr>
          <p:xfrm>
            <a:off x="910" y="3243"/>
            <a:ext cx="2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5" name="公式" r:id="rId18" imgW="215640" imgH="317160" progId="Equation.3">
                    <p:embed/>
                  </p:oleObj>
                </mc:Choice>
                <mc:Fallback>
                  <p:oleObj name="公式" r:id="rId18" imgW="21564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3243"/>
                          <a:ext cx="27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1" name="Oval 81"/>
            <p:cNvSpPr>
              <a:spLocks noChangeArrowheads="1"/>
            </p:cNvSpPr>
            <p:nvPr/>
          </p:nvSpPr>
          <p:spPr bwMode="auto">
            <a:xfrm>
              <a:off x="980" y="3730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32" name="Oval 81"/>
            <p:cNvSpPr>
              <a:spLocks noChangeArrowheads="1"/>
            </p:cNvSpPr>
            <p:nvPr/>
          </p:nvSpPr>
          <p:spPr bwMode="auto">
            <a:xfrm>
              <a:off x="980" y="313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33" name="Oval 81"/>
            <p:cNvSpPr>
              <a:spLocks noChangeArrowheads="1"/>
            </p:cNvSpPr>
            <p:nvPr/>
          </p:nvSpPr>
          <p:spPr bwMode="auto">
            <a:xfrm>
              <a:off x="2604" y="373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34" name="Oval 81"/>
            <p:cNvSpPr>
              <a:spLocks noChangeArrowheads="1"/>
            </p:cNvSpPr>
            <p:nvPr/>
          </p:nvSpPr>
          <p:spPr bwMode="auto">
            <a:xfrm>
              <a:off x="2604" y="3146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4435" name="Group 99"/>
          <p:cNvGrpSpPr>
            <a:grpSpLocks/>
          </p:cNvGrpSpPr>
          <p:nvPr/>
        </p:nvGrpSpPr>
        <p:grpSpPr bwMode="auto">
          <a:xfrm>
            <a:off x="4852988" y="1636713"/>
            <a:ext cx="3041650" cy="1901825"/>
            <a:chOff x="3049" y="2703"/>
            <a:chExt cx="1916" cy="1198"/>
          </a:xfrm>
        </p:grpSpPr>
        <p:sp>
          <p:nvSpPr>
            <p:cNvPr id="14436" name="Rectangle 49"/>
            <p:cNvSpPr>
              <a:spLocks noChangeArrowheads="1"/>
            </p:cNvSpPr>
            <p:nvPr/>
          </p:nvSpPr>
          <p:spPr bwMode="auto">
            <a:xfrm>
              <a:off x="3624" y="3069"/>
              <a:ext cx="713" cy="83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437" name="Rectangle 50"/>
            <p:cNvSpPr>
              <a:spLocks noChangeArrowheads="1"/>
            </p:cNvSpPr>
            <p:nvPr/>
          </p:nvSpPr>
          <p:spPr bwMode="auto">
            <a:xfrm>
              <a:off x="3779" y="3266"/>
              <a:ext cx="41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3600" i="1"/>
                <a:t>T</a:t>
              </a:r>
              <a:r>
                <a:rPr lang="en-US" altLang="zh-CN" sz="3600">
                  <a:sym typeface="Symbol" pitchFamily="18" charset="2"/>
                </a:rPr>
                <a:t></a:t>
              </a:r>
              <a:endParaRPr lang="en-US" altLang="zh-CN"/>
            </a:p>
          </p:txBody>
        </p:sp>
        <p:sp>
          <p:nvSpPr>
            <p:cNvPr id="14438" name="Line 51"/>
            <p:cNvSpPr>
              <a:spLocks noChangeShapeType="1"/>
            </p:cNvSpPr>
            <p:nvPr/>
          </p:nvSpPr>
          <p:spPr bwMode="auto">
            <a:xfrm>
              <a:off x="3218" y="3187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Line 52"/>
            <p:cNvSpPr>
              <a:spLocks noChangeShapeType="1"/>
            </p:cNvSpPr>
            <p:nvPr/>
          </p:nvSpPr>
          <p:spPr bwMode="auto">
            <a:xfrm flipV="1">
              <a:off x="3212" y="3777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Line 53"/>
            <p:cNvSpPr>
              <a:spLocks noChangeShapeType="1"/>
            </p:cNvSpPr>
            <p:nvPr/>
          </p:nvSpPr>
          <p:spPr bwMode="auto">
            <a:xfrm>
              <a:off x="3266" y="3093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" name="Text Box 54"/>
            <p:cNvSpPr txBox="1">
              <a:spLocks noChangeArrowheads="1"/>
            </p:cNvSpPr>
            <p:nvPr/>
          </p:nvSpPr>
          <p:spPr bwMode="auto">
            <a:xfrm>
              <a:off x="3059" y="316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14442" name="Text Box 55"/>
            <p:cNvSpPr txBox="1">
              <a:spLocks noChangeArrowheads="1"/>
            </p:cNvSpPr>
            <p:nvPr/>
          </p:nvSpPr>
          <p:spPr bwMode="auto">
            <a:xfrm>
              <a:off x="3064" y="352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14443" name="Line 56"/>
            <p:cNvSpPr>
              <a:spLocks noChangeShapeType="1"/>
            </p:cNvSpPr>
            <p:nvPr/>
          </p:nvSpPr>
          <p:spPr bwMode="auto">
            <a:xfrm flipV="1">
              <a:off x="4339" y="3196"/>
              <a:ext cx="41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Line 57"/>
            <p:cNvSpPr>
              <a:spLocks noChangeShapeType="1"/>
            </p:cNvSpPr>
            <p:nvPr/>
          </p:nvSpPr>
          <p:spPr bwMode="auto">
            <a:xfrm>
              <a:off x="4343" y="3782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Line 58"/>
            <p:cNvSpPr>
              <a:spLocks noChangeShapeType="1"/>
            </p:cNvSpPr>
            <p:nvPr/>
          </p:nvSpPr>
          <p:spPr bwMode="auto">
            <a:xfrm flipH="1">
              <a:off x="4394" y="3130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6" name="Text Box 59"/>
            <p:cNvSpPr txBox="1">
              <a:spLocks noChangeArrowheads="1"/>
            </p:cNvSpPr>
            <p:nvPr/>
          </p:nvSpPr>
          <p:spPr bwMode="auto">
            <a:xfrm>
              <a:off x="4679" y="317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14447" name="Text Box 60"/>
            <p:cNvSpPr txBox="1">
              <a:spLocks noChangeArrowheads="1"/>
            </p:cNvSpPr>
            <p:nvPr/>
          </p:nvSpPr>
          <p:spPr bwMode="auto">
            <a:xfrm>
              <a:off x="4690" y="3517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14448" name="Object 61"/>
            <p:cNvGraphicFramePr>
              <a:graphicFrameLocks noChangeAspect="1"/>
            </p:cNvGraphicFramePr>
            <p:nvPr/>
          </p:nvGraphicFramePr>
          <p:xfrm>
            <a:off x="3283" y="2703"/>
            <a:ext cx="24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6" name="公式" r:id="rId20" imgW="190440" imgH="317160" progId="Equation.3">
                    <p:embed/>
                  </p:oleObj>
                </mc:Choice>
                <mc:Fallback>
                  <p:oleObj name="公式" r:id="rId20" imgW="190440" imgH="31716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2703"/>
                          <a:ext cx="24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9" name="Object 66"/>
            <p:cNvGraphicFramePr>
              <a:graphicFrameLocks noChangeAspect="1"/>
            </p:cNvGraphicFramePr>
            <p:nvPr/>
          </p:nvGraphicFramePr>
          <p:xfrm>
            <a:off x="4429" y="2727"/>
            <a:ext cx="24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7" name="公式" r:id="rId22" imgW="190440" imgH="317160" progId="Equation.3">
                    <p:embed/>
                  </p:oleObj>
                </mc:Choice>
                <mc:Fallback>
                  <p:oleObj name="公式" r:id="rId22" imgW="190440" imgH="31716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2727"/>
                          <a:ext cx="24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50" name="Object 67"/>
            <p:cNvGraphicFramePr>
              <a:graphicFrameLocks noChangeAspect="1"/>
            </p:cNvGraphicFramePr>
            <p:nvPr/>
          </p:nvGraphicFramePr>
          <p:xfrm>
            <a:off x="4675" y="3249"/>
            <a:ext cx="29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8" name="公式" r:id="rId24" imgW="228600" imgH="317160" progId="Equation.3">
                    <p:embed/>
                  </p:oleObj>
                </mc:Choice>
                <mc:Fallback>
                  <p:oleObj name="公式" r:id="rId24" imgW="228600" imgH="31716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3249"/>
                          <a:ext cx="290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51" name="Object 68"/>
            <p:cNvGraphicFramePr>
              <a:graphicFrameLocks noChangeAspect="1"/>
            </p:cNvGraphicFramePr>
            <p:nvPr/>
          </p:nvGraphicFramePr>
          <p:xfrm>
            <a:off x="3049" y="3243"/>
            <a:ext cx="29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9" name="公式" r:id="rId26" imgW="228600" imgH="317160" progId="Equation.3">
                    <p:embed/>
                  </p:oleObj>
                </mc:Choice>
                <mc:Fallback>
                  <p:oleObj name="公式" r:id="rId26" imgW="228600" imgH="31716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3243"/>
                          <a:ext cx="290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52" name="Oval 81"/>
            <p:cNvSpPr>
              <a:spLocks noChangeArrowheads="1"/>
            </p:cNvSpPr>
            <p:nvPr/>
          </p:nvSpPr>
          <p:spPr bwMode="auto">
            <a:xfrm>
              <a:off x="3124" y="3730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53" name="Oval 81"/>
            <p:cNvSpPr>
              <a:spLocks noChangeArrowheads="1"/>
            </p:cNvSpPr>
            <p:nvPr/>
          </p:nvSpPr>
          <p:spPr bwMode="auto">
            <a:xfrm>
              <a:off x="3124" y="313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54" name="Oval 81"/>
            <p:cNvSpPr>
              <a:spLocks noChangeArrowheads="1"/>
            </p:cNvSpPr>
            <p:nvPr/>
          </p:nvSpPr>
          <p:spPr bwMode="auto">
            <a:xfrm>
              <a:off x="4748" y="373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55" name="Oval 81"/>
            <p:cNvSpPr>
              <a:spLocks noChangeArrowheads="1"/>
            </p:cNvSpPr>
            <p:nvPr/>
          </p:nvSpPr>
          <p:spPr bwMode="auto">
            <a:xfrm>
              <a:off x="4748" y="3146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4238625" y="2425700"/>
            <a:ext cx="762000" cy="923925"/>
            <a:chOff x="2790" y="1164"/>
            <a:chExt cx="480" cy="582"/>
          </a:xfrm>
        </p:grpSpPr>
        <p:sp>
          <p:nvSpPr>
            <p:cNvPr id="14457" name="Line 70"/>
            <p:cNvSpPr>
              <a:spLocks noChangeShapeType="1"/>
            </p:cNvSpPr>
            <p:nvPr/>
          </p:nvSpPr>
          <p:spPr bwMode="auto">
            <a:xfrm>
              <a:off x="2790" y="1164"/>
              <a:ext cx="47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58" name="Line 71"/>
            <p:cNvSpPr>
              <a:spLocks noChangeShapeType="1"/>
            </p:cNvSpPr>
            <p:nvPr/>
          </p:nvSpPr>
          <p:spPr bwMode="auto">
            <a:xfrm>
              <a:off x="2796" y="1746"/>
              <a:ext cx="47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4251325" y="1635125"/>
            <a:ext cx="63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600" i="1">
                <a:solidFill>
                  <a:srgbClr val="FF0000"/>
                </a:solidFill>
              </a:rPr>
              <a:t>T</a:t>
            </a:r>
            <a:endParaRPr lang="en-US" altLang="zh-CN" sz="3600" i="1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14460" name="Group 124"/>
          <p:cNvGrpSpPr>
            <a:grpSpLocks/>
          </p:cNvGrpSpPr>
          <p:nvPr/>
        </p:nvGrpSpPr>
        <p:grpSpPr bwMode="auto">
          <a:xfrm>
            <a:off x="400050" y="1625600"/>
            <a:ext cx="1165225" cy="1785938"/>
            <a:chOff x="3868" y="-288"/>
            <a:chExt cx="734" cy="1125"/>
          </a:xfrm>
        </p:grpSpPr>
        <p:sp>
          <p:nvSpPr>
            <p:cNvPr id="14461" name="Line 28"/>
            <p:cNvSpPr>
              <a:spLocks noChangeShapeType="1"/>
            </p:cNvSpPr>
            <p:nvPr/>
          </p:nvSpPr>
          <p:spPr bwMode="auto">
            <a:xfrm>
              <a:off x="4028" y="197"/>
              <a:ext cx="574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2" name="Line 29"/>
            <p:cNvSpPr>
              <a:spLocks noChangeShapeType="1"/>
            </p:cNvSpPr>
            <p:nvPr/>
          </p:nvSpPr>
          <p:spPr bwMode="auto">
            <a:xfrm flipV="1">
              <a:off x="4028" y="793"/>
              <a:ext cx="56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Line 30"/>
            <p:cNvSpPr>
              <a:spLocks noChangeShapeType="1"/>
            </p:cNvSpPr>
            <p:nvPr/>
          </p:nvSpPr>
          <p:spPr bwMode="auto">
            <a:xfrm>
              <a:off x="4076" y="103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64" name="Text Box 31"/>
            <p:cNvSpPr txBox="1">
              <a:spLocks noChangeArrowheads="1"/>
            </p:cNvSpPr>
            <p:nvPr/>
          </p:nvSpPr>
          <p:spPr bwMode="auto">
            <a:xfrm>
              <a:off x="3869" y="17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14465" name="Text Box 32"/>
            <p:cNvSpPr txBox="1">
              <a:spLocks noChangeArrowheads="1"/>
            </p:cNvSpPr>
            <p:nvPr/>
          </p:nvSpPr>
          <p:spPr bwMode="auto">
            <a:xfrm>
              <a:off x="3874" y="53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14466" name="Object 33"/>
            <p:cNvGraphicFramePr>
              <a:graphicFrameLocks noChangeAspect="1"/>
            </p:cNvGraphicFramePr>
            <p:nvPr/>
          </p:nvGraphicFramePr>
          <p:xfrm>
            <a:off x="4114" y="-288"/>
            <a:ext cx="22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0" name="公式" r:id="rId28" imgW="177480" imgH="279360" progId="Equation.3">
                    <p:embed/>
                  </p:oleObj>
                </mc:Choice>
                <mc:Fallback>
                  <p:oleObj name="公式" r:id="rId28" imgW="177480" imgH="2793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-288"/>
                          <a:ext cx="224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67" name="Object 36"/>
            <p:cNvGraphicFramePr>
              <a:graphicFrameLocks noChangeAspect="1"/>
            </p:cNvGraphicFramePr>
            <p:nvPr/>
          </p:nvGraphicFramePr>
          <p:xfrm>
            <a:off x="3868" y="276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1" name="公式" r:id="rId30" imgW="215640" imgH="279360" progId="Equation.3">
                    <p:embed/>
                  </p:oleObj>
                </mc:Choice>
                <mc:Fallback>
                  <p:oleObj name="公式" r:id="rId30" imgW="215640" imgH="2793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276"/>
                          <a:ext cx="27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68" name="Oval 81"/>
            <p:cNvSpPr>
              <a:spLocks noChangeArrowheads="1"/>
            </p:cNvSpPr>
            <p:nvPr/>
          </p:nvSpPr>
          <p:spPr bwMode="auto">
            <a:xfrm>
              <a:off x="3940" y="746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69" name="Oval 81"/>
            <p:cNvSpPr>
              <a:spLocks noChangeArrowheads="1"/>
            </p:cNvSpPr>
            <p:nvPr/>
          </p:nvSpPr>
          <p:spPr bwMode="auto">
            <a:xfrm>
              <a:off x="3940" y="154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7673975" y="1708150"/>
            <a:ext cx="1190625" cy="1703388"/>
            <a:chOff x="5010" y="-260"/>
            <a:chExt cx="750" cy="1073"/>
          </a:xfrm>
        </p:grpSpPr>
        <p:sp>
          <p:nvSpPr>
            <p:cNvPr id="14471" name="Line 37"/>
            <p:cNvSpPr>
              <a:spLocks noChangeShapeType="1"/>
            </p:cNvSpPr>
            <p:nvPr/>
          </p:nvSpPr>
          <p:spPr bwMode="auto">
            <a:xfrm>
              <a:off x="5010" y="185"/>
              <a:ext cx="556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2" name="Line 38"/>
            <p:cNvSpPr>
              <a:spLocks noChangeShapeType="1"/>
            </p:cNvSpPr>
            <p:nvPr/>
          </p:nvSpPr>
          <p:spPr bwMode="auto">
            <a:xfrm>
              <a:off x="5014" y="766"/>
              <a:ext cx="550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3" name="Line 39"/>
            <p:cNvSpPr>
              <a:spLocks noChangeShapeType="1"/>
            </p:cNvSpPr>
            <p:nvPr/>
          </p:nvSpPr>
          <p:spPr bwMode="auto">
            <a:xfrm flipH="1">
              <a:off x="5197" y="114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4" name="Text Box 40"/>
            <p:cNvSpPr txBox="1">
              <a:spLocks noChangeArrowheads="1"/>
            </p:cNvSpPr>
            <p:nvPr/>
          </p:nvSpPr>
          <p:spPr bwMode="auto">
            <a:xfrm>
              <a:off x="5482" y="15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14475" name="Text Box 41"/>
            <p:cNvSpPr txBox="1">
              <a:spLocks noChangeArrowheads="1"/>
            </p:cNvSpPr>
            <p:nvPr/>
          </p:nvSpPr>
          <p:spPr bwMode="auto">
            <a:xfrm>
              <a:off x="5493" y="50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14476" name="Object 44"/>
            <p:cNvGraphicFramePr>
              <a:graphicFrameLocks noChangeAspect="1"/>
            </p:cNvGraphicFramePr>
            <p:nvPr/>
          </p:nvGraphicFramePr>
          <p:xfrm>
            <a:off x="5272" y="-26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2" name="公式" r:id="rId32" imgW="177480" imgH="279360" progId="Equation.3">
                    <p:embed/>
                  </p:oleObj>
                </mc:Choice>
                <mc:Fallback>
                  <p:oleObj name="公式" r:id="rId32" imgW="177480" imgH="2793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-26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77" name="Object 45"/>
            <p:cNvGraphicFramePr>
              <a:graphicFrameLocks noChangeAspect="1"/>
            </p:cNvGraphicFramePr>
            <p:nvPr/>
          </p:nvGraphicFramePr>
          <p:xfrm>
            <a:off x="5487" y="256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3" name="公式" r:id="rId34" imgW="215640" imgH="279360" progId="Equation.3">
                    <p:embed/>
                  </p:oleObj>
                </mc:Choice>
                <mc:Fallback>
                  <p:oleObj name="公式" r:id="rId34" imgW="215640" imgH="2793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" y="256"/>
                          <a:ext cx="27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78" name="Oval 81"/>
            <p:cNvSpPr>
              <a:spLocks noChangeArrowheads="1"/>
            </p:cNvSpPr>
            <p:nvPr/>
          </p:nvSpPr>
          <p:spPr bwMode="auto">
            <a:xfrm>
              <a:off x="5549" y="722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479" name="Oval 81"/>
            <p:cNvSpPr>
              <a:spLocks noChangeArrowheads="1"/>
            </p:cNvSpPr>
            <p:nvPr/>
          </p:nvSpPr>
          <p:spPr bwMode="auto">
            <a:xfrm>
              <a:off x="5549" y="130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4480" name="Rectangle 285"/>
          <p:cNvSpPr>
            <a:spLocks noChangeArrowheads="1"/>
          </p:cNvSpPr>
          <p:nvPr/>
        </p:nvSpPr>
        <p:spPr bwMode="auto">
          <a:xfrm>
            <a:off x="1411288" y="1730375"/>
            <a:ext cx="6478587" cy="2016125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96" grpId="0" build="p" autoUpdateAnimBg="0"/>
      <p:bldP spid="56398" grpId="0" build="p" autoUpdateAnimBg="0"/>
      <p:bldP spid="56401" grpId="0" build="p" autoUpdateAnimBg="0"/>
      <p:bldP spid="56404" grpId="0" autoUpdateAnimBg="0"/>
      <p:bldP spid="144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1195388"/>
            <a:ext cx="280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端口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(port)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85825" y="1792288"/>
            <a:ext cx="49450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端口由一对端钮构成，且满足如下端口条件：从一个端钮流入的电流等于从另一个端钮流出的电流。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423863" y="3484563"/>
            <a:ext cx="419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二端口（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two-port)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842963" y="4094163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当一个电路与外部电路通过两个端口连接时称此电路为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二端口网络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6227763" y="1387475"/>
            <a:ext cx="2001837" cy="1682750"/>
            <a:chOff x="335" y="458"/>
            <a:chExt cx="1261" cy="1060"/>
          </a:xfrm>
        </p:grpSpPr>
        <p:sp>
          <p:nvSpPr>
            <p:cNvPr id="35872" name="Text Box 30"/>
            <p:cNvSpPr txBox="1">
              <a:spLocks noChangeArrowheads="1"/>
            </p:cNvSpPr>
            <p:nvPr/>
          </p:nvSpPr>
          <p:spPr bwMode="auto">
            <a:xfrm>
              <a:off x="335" y="97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73" name="Text Box 31"/>
            <p:cNvSpPr txBox="1">
              <a:spLocks noChangeArrowheads="1"/>
            </p:cNvSpPr>
            <p:nvPr/>
          </p:nvSpPr>
          <p:spPr bwMode="auto">
            <a:xfrm>
              <a:off x="741" y="45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729" y="102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75" name="Rectangle 66"/>
            <p:cNvSpPr>
              <a:spLocks noChangeArrowheads="1"/>
            </p:cNvSpPr>
            <p:nvPr/>
          </p:nvSpPr>
          <p:spPr bwMode="auto">
            <a:xfrm>
              <a:off x="1116" y="798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76" name="Text Box 67"/>
            <p:cNvSpPr txBox="1">
              <a:spLocks noChangeArrowheads="1"/>
            </p:cNvSpPr>
            <p:nvPr/>
          </p:nvSpPr>
          <p:spPr bwMode="auto">
            <a:xfrm>
              <a:off x="1212" y="94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35877" name="Oval 74"/>
            <p:cNvSpPr>
              <a:spLocks noChangeArrowheads="1"/>
            </p:cNvSpPr>
            <p:nvPr/>
          </p:nvSpPr>
          <p:spPr bwMode="auto">
            <a:xfrm>
              <a:off x="571" y="14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78" name="Oval 75"/>
            <p:cNvSpPr>
              <a:spLocks noChangeArrowheads="1"/>
            </p:cNvSpPr>
            <p:nvPr/>
          </p:nvSpPr>
          <p:spPr bwMode="auto">
            <a:xfrm>
              <a:off x="575" y="8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79" name="Text Box 76"/>
            <p:cNvSpPr txBox="1">
              <a:spLocks noChangeArrowheads="1"/>
            </p:cNvSpPr>
            <p:nvPr/>
          </p:nvSpPr>
          <p:spPr bwMode="auto">
            <a:xfrm>
              <a:off x="353" y="70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5880" name="Text Box 77"/>
            <p:cNvSpPr txBox="1">
              <a:spLocks noChangeArrowheads="1"/>
            </p:cNvSpPr>
            <p:nvPr/>
          </p:nvSpPr>
          <p:spPr bwMode="auto">
            <a:xfrm>
              <a:off x="373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5881" name="Line 78"/>
            <p:cNvSpPr>
              <a:spLocks noChangeShapeType="1"/>
            </p:cNvSpPr>
            <p:nvPr/>
          </p:nvSpPr>
          <p:spPr bwMode="auto">
            <a:xfrm>
              <a:off x="618" y="85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81"/>
            <p:cNvSpPr>
              <a:spLocks noChangeShapeType="1"/>
            </p:cNvSpPr>
            <p:nvPr/>
          </p:nvSpPr>
          <p:spPr bwMode="auto">
            <a:xfrm>
              <a:off x="616" y="144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82"/>
            <p:cNvSpPr>
              <a:spLocks noChangeShapeType="1"/>
            </p:cNvSpPr>
            <p:nvPr/>
          </p:nvSpPr>
          <p:spPr bwMode="auto">
            <a:xfrm>
              <a:off x="696" y="77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83"/>
            <p:cNvSpPr>
              <a:spLocks noChangeShapeType="1"/>
            </p:cNvSpPr>
            <p:nvPr/>
          </p:nvSpPr>
          <p:spPr bwMode="auto">
            <a:xfrm flipH="1">
              <a:off x="678" y="1350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671763" y="4879975"/>
            <a:ext cx="3365500" cy="1682750"/>
            <a:chOff x="1467" y="2778"/>
            <a:chExt cx="2120" cy="1060"/>
          </a:xfrm>
        </p:grpSpPr>
        <p:sp>
          <p:nvSpPr>
            <p:cNvPr id="35848" name="Text Box 84"/>
            <p:cNvSpPr txBox="1">
              <a:spLocks noChangeArrowheads="1"/>
            </p:cNvSpPr>
            <p:nvPr/>
          </p:nvSpPr>
          <p:spPr bwMode="auto">
            <a:xfrm>
              <a:off x="1467" y="329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49" name="Text Box 85"/>
            <p:cNvSpPr txBox="1">
              <a:spLocks noChangeArrowheads="1"/>
            </p:cNvSpPr>
            <p:nvPr/>
          </p:nvSpPr>
          <p:spPr bwMode="auto">
            <a:xfrm>
              <a:off x="1873" y="277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50" name="Text Box 86"/>
            <p:cNvSpPr txBox="1">
              <a:spLocks noChangeArrowheads="1"/>
            </p:cNvSpPr>
            <p:nvPr/>
          </p:nvSpPr>
          <p:spPr bwMode="auto">
            <a:xfrm>
              <a:off x="1861" y="334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51" name="Rectangle 87"/>
            <p:cNvSpPr>
              <a:spLocks noChangeArrowheads="1"/>
            </p:cNvSpPr>
            <p:nvPr/>
          </p:nvSpPr>
          <p:spPr bwMode="auto">
            <a:xfrm>
              <a:off x="2248" y="3118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52" name="Text Box 88"/>
            <p:cNvSpPr txBox="1">
              <a:spLocks noChangeArrowheads="1"/>
            </p:cNvSpPr>
            <p:nvPr/>
          </p:nvSpPr>
          <p:spPr bwMode="auto">
            <a:xfrm>
              <a:off x="2344" y="326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35853" name="Oval 89"/>
            <p:cNvSpPr>
              <a:spLocks noChangeArrowheads="1"/>
            </p:cNvSpPr>
            <p:nvPr/>
          </p:nvSpPr>
          <p:spPr bwMode="auto">
            <a:xfrm>
              <a:off x="1703" y="37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4" name="Oval 90"/>
            <p:cNvSpPr>
              <a:spLocks noChangeArrowheads="1"/>
            </p:cNvSpPr>
            <p:nvPr/>
          </p:nvSpPr>
          <p:spPr bwMode="auto">
            <a:xfrm>
              <a:off x="1707" y="31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5" name="Text Box 91"/>
            <p:cNvSpPr txBox="1">
              <a:spLocks noChangeArrowheads="1"/>
            </p:cNvSpPr>
            <p:nvPr/>
          </p:nvSpPr>
          <p:spPr bwMode="auto">
            <a:xfrm>
              <a:off x="1485" y="302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5856" name="Text Box 92"/>
            <p:cNvSpPr txBox="1">
              <a:spLocks noChangeArrowheads="1"/>
            </p:cNvSpPr>
            <p:nvPr/>
          </p:nvSpPr>
          <p:spPr bwMode="auto">
            <a:xfrm>
              <a:off x="1505" y="35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5857" name="Line 93"/>
            <p:cNvSpPr>
              <a:spLocks noChangeShapeType="1"/>
            </p:cNvSpPr>
            <p:nvPr/>
          </p:nvSpPr>
          <p:spPr bwMode="auto">
            <a:xfrm>
              <a:off x="1750" y="317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94"/>
            <p:cNvSpPr>
              <a:spLocks noChangeShapeType="1"/>
            </p:cNvSpPr>
            <p:nvPr/>
          </p:nvSpPr>
          <p:spPr bwMode="auto">
            <a:xfrm>
              <a:off x="1748" y="376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95"/>
            <p:cNvSpPr>
              <a:spLocks noChangeShapeType="1"/>
            </p:cNvSpPr>
            <p:nvPr/>
          </p:nvSpPr>
          <p:spPr bwMode="auto">
            <a:xfrm>
              <a:off x="1828" y="309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96"/>
            <p:cNvSpPr>
              <a:spLocks noChangeShapeType="1"/>
            </p:cNvSpPr>
            <p:nvPr/>
          </p:nvSpPr>
          <p:spPr bwMode="auto">
            <a:xfrm flipH="1">
              <a:off x="1810" y="3670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Text Box 97"/>
            <p:cNvSpPr txBox="1">
              <a:spLocks noChangeArrowheads="1"/>
            </p:cNvSpPr>
            <p:nvPr/>
          </p:nvSpPr>
          <p:spPr bwMode="auto">
            <a:xfrm>
              <a:off x="3229" y="3292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62" name="Text Box 98"/>
            <p:cNvSpPr txBox="1">
              <a:spLocks noChangeArrowheads="1"/>
            </p:cNvSpPr>
            <p:nvPr/>
          </p:nvSpPr>
          <p:spPr bwMode="auto">
            <a:xfrm>
              <a:off x="2915" y="277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863" name="Oval 99"/>
            <p:cNvSpPr>
              <a:spLocks noChangeArrowheads="1"/>
            </p:cNvSpPr>
            <p:nvPr/>
          </p:nvSpPr>
          <p:spPr bwMode="auto">
            <a:xfrm>
              <a:off x="3207" y="37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64" name="Oval 100"/>
            <p:cNvSpPr>
              <a:spLocks noChangeArrowheads="1"/>
            </p:cNvSpPr>
            <p:nvPr/>
          </p:nvSpPr>
          <p:spPr bwMode="auto">
            <a:xfrm>
              <a:off x="3211" y="31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65" name="Text Box 101"/>
            <p:cNvSpPr txBox="1">
              <a:spLocks noChangeArrowheads="1"/>
            </p:cNvSpPr>
            <p:nvPr/>
          </p:nvSpPr>
          <p:spPr bwMode="auto">
            <a:xfrm>
              <a:off x="3247" y="30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5866" name="Text Box 102"/>
            <p:cNvSpPr txBox="1">
              <a:spLocks noChangeArrowheads="1"/>
            </p:cNvSpPr>
            <p:nvPr/>
          </p:nvSpPr>
          <p:spPr bwMode="auto">
            <a:xfrm>
              <a:off x="3267" y="35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35867" name="Line 103"/>
            <p:cNvSpPr>
              <a:spLocks noChangeShapeType="1"/>
            </p:cNvSpPr>
            <p:nvPr/>
          </p:nvSpPr>
          <p:spPr bwMode="auto">
            <a:xfrm>
              <a:off x="2726" y="318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104"/>
            <p:cNvSpPr>
              <a:spLocks noChangeShapeType="1"/>
            </p:cNvSpPr>
            <p:nvPr/>
          </p:nvSpPr>
          <p:spPr bwMode="auto">
            <a:xfrm>
              <a:off x="2724" y="376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105"/>
            <p:cNvSpPr>
              <a:spLocks noChangeShapeType="1"/>
            </p:cNvSpPr>
            <p:nvPr/>
          </p:nvSpPr>
          <p:spPr bwMode="auto">
            <a:xfrm>
              <a:off x="2888" y="367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106"/>
            <p:cNvSpPr>
              <a:spLocks noChangeShapeType="1"/>
            </p:cNvSpPr>
            <p:nvPr/>
          </p:nvSpPr>
          <p:spPr bwMode="auto">
            <a:xfrm flipH="1">
              <a:off x="2870" y="3086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Text Box 107"/>
            <p:cNvSpPr txBox="1">
              <a:spLocks noChangeArrowheads="1"/>
            </p:cNvSpPr>
            <p:nvPr/>
          </p:nvSpPr>
          <p:spPr bwMode="auto">
            <a:xfrm>
              <a:off x="2913" y="336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>
                <a:ea typeface="楷体_GB2312" pitchFamily="49" charset="-122"/>
              </a:rPr>
              <a:t>二端口网络的概念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autoUpdateAnimBg="0"/>
      <p:bldP spid="11300" grpId="0" autoUpdateAnimBg="0"/>
      <p:bldP spid="1130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92" name="Text Box 224"/>
          <p:cNvSpPr txBox="1">
            <a:spLocks noChangeArrowheads="1"/>
          </p:cNvSpPr>
          <p:nvPr/>
        </p:nvSpPr>
        <p:spPr bwMode="auto">
          <a:xfrm>
            <a:off x="311150" y="11303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已知：</a:t>
            </a:r>
          </a:p>
        </p:txBody>
      </p:sp>
      <p:graphicFrame>
        <p:nvGraphicFramePr>
          <p:cNvPr id="58593" name="Object 225"/>
          <p:cNvGraphicFramePr>
            <a:graphicFrameLocks noChangeAspect="1"/>
          </p:cNvGraphicFramePr>
          <p:nvPr/>
        </p:nvGraphicFramePr>
        <p:xfrm>
          <a:off x="1536700" y="1181100"/>
          <a:ext cx="29876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公式" r:id="rId4" imgW="1498320" imgH="507960" progId="Equation.3">
                  <p:embed/>
                </p:oleObj>
              </mc:Choice>
              <mc:Fallback>
                <p:oleObj name="公式" r:id="rId4" imgW="1498320" imgH="507960" progId="Equation.3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181100"/>
                        <a:ext cx="29876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94" name="Object 226"/>
          <p:cNvGraphicFramePr>
            <a:graphicFrameLocks noChangeAspect="1"/>
          </p:cNvGraphicFramePr>
          <p:nvPr/>
        </p:nvGraphicFramePr>
        <p:xfrm>
          <a:off x="5022850" y="1200150"/>
          <a:ext cx="309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公式" r:id="rId6" imgW="1549080" imgH="507960" progId="Equation.3">
                  <p:embed/>
                </p:oleObj>
              </mc:Choice>
              <mc:Fallback>
                <p:oleObj name="公式" r:id="rId6" imgW="1549080" imgH="507960" progId="Equation.3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1200150"/>
                        <a:ext cx="3098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04" name="Group 144"/>
          <p:cNvGrpSpPr>
            <a:grpSpLocks/>
          </p:cNvGrpSpPr>
          <p:nvPr/>
        </p:nvGrpSpPr>
        <p:grpSpPr bwMode="auto">
          <a:xfrm>
            <a:off x="412750" y="2235200"/>
            <a:ext cx="8464550" cy="1912938"/>
            <a:chOff x="388" y="2832"/>
            <a:chExt cx="5332" cy="1205"/>
          </a:xfrm>
        </p:grpSpPr>
        <p:grpSp>
          <p:nvGrpSpPr>
            <p:cNvPr id="15437" name="Group 77"/>
            <p:cNvGrpSpPr>
              <a:grpSpLocks/>
            </p:cNvGrpSpPr>
            <p:nvPr/>
          </p:nvGrpSpPr>
          <p:grpSpPr bwMode="auto">
            <a:xfrm>
              <a:off x="1046" y="2839"/>
              <a:ext cx="1899" cy="1198"/>
              <a:chOff x="910" y="2703"/>
              <a:chExt cx="1899" cy="1198"/>
            </a:xfrm>
          </p:grpSpPr>
          <p:sp>
            <p:nvSpPr>
              <p:cNvPr id="15438" name="Rectangle 4"/>
              <p:cNvSpPr>
                <a:spLocks noChangeArrowheads="1"/>
              </p:cNvSpPr>
              <p:nvPr/>
            </p:nvSpPr>
            <p:spPr bwMode="auto">
              <a:xfrm>
                <a:off x="1476" y="3069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5439" name="Rectangle 5"/>
              <p:cNvSpPr>
                <a:spLocks noChangeArrowheads="1"/>
              </p:cNvSpPr>
              <p:nvPr/>
            </p:nvSpPr>
            <p:spPr bwMode="auto">
              <a:xfrm>
                <a:off x="1714" y="3266"/>
                <a:ext cx="24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T</a:t>
                </a:r>
                <a:r>
                  <a:rPr lang="en-US" altLang="zh-CN" sz="3600"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15440" name="Line 6"/>
              <p:cNvSpPr>
                <a:spLocks noChangeShapeType="1"/>
              </p:cNvSpPr>
              <p:nvPr/>
            </p:nvSpPr>
            <p:spPr bwMode="auto">
              <a:xfrm>
                <a:off x="1070" y="318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1" name="Line 7"/>
              <p:cNvSpPr>
                <a:spLocks noChangeShapeType="1"/>
              </p:cNvSpPr>
              <p:nvPr/>
            </p:nvSpPr>
            <p:spPr bwMode="auto">
              <a:xfrm flipV="1">
                <a:off x="1064" y="3777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2" name="Line 8"/>
              <p:cNvSpPr>
                <a:spLocks noChangeShapeType="1"/>
              </p:cNvSpPr>
              <p:nvPr/>
            </p:nvSpPr>
            <p:spPr bwMode="auto">
              <a:xfrm>
                <a:off x="1118" y="309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3" name="Text Box 9"/>
              <p:cNvSpPr txBox="1">
                <a:spLocks noChangeArrowheads="1"/>
              </p:cNvSpPr>
              <p:nvPr/>
            </p:nvSpPr>
            <p:spPr bwMode="auto">
              <a:xfrm>
                <a:off x="911" y="316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5444" name="Text Box 10"/>
              <p:cNvSpPr txBox="1">
                <a:spLocks noChangeArrowheads="1"/>
              </p:cNvSpPr>
              <p:nvPr/>
            </p:nvSpPr>
            <p:spPr bwMode="auto">
              <a:xfrm>
                <a:off x="916" y="3529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15445" name="Line 11"/>
              <p:cNvSpPr>
                <a:spLocks noChangeShapeType="1"/>
              </p:cNvSpPr>
              <p:nvPr/>
            </p:nvSpPr>
            <p:spPr bwMode="auto">
              <a:xfrm flipV="1">
                <a:off x="2191" y="3196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6" name="Line 12"/>
              <p:cNvSpPr>
                <a:spLocks noChangeShapeType="1"/>
              </p:cNvSpPr>
              <p:nvPr/>
            </p:nvSpPr>
            <p:spPr bwMode="auto">
              <a:xfrm>
                <a:off x="2195" y="378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7" name="Line 13"/>
              <p:cNvSpPr>
                <a:spLocks noChangeShapeType="1"/>
              </p:cNvSpPr>
              <p:nvPr/>
            </p:nvSpPr>
            <p:spPr bwMode="auto">
              <a:xfrm flipH="1">
                <a:off x="2246" y="3130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8" name="Text Box 14"/>
              <p:cNvSpPr txBox="1">
                <a:spLocks noChangeArrowheads="1"/>
              </p:cNvSpPr>
              <p:nvPr/>
            </p:nvSpPr>
            <p:spPr bwMode="auto">
              <a:xfrm>
                <a:off x="2531" y="317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5449" name="Text Box 15"/>
              <p:cNvSpPr txBox="1">
                <a:spLocks noChangeArrowheads="1"/>
              </p:cNvSpPr>
              <p:nvPr/>
            </p:nvSpPr>
            <p:spPr bwMode="auto">
              <a:xfrm>
                <a:off x="2542" y="351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5450" name="Object 17"/>
              <p:cNvGraphicFramePr>
                <a:graphicFrameLocks noChangeAspect="1"/>
              </p:cNvGraphicFramePr>
              <p:nvPr/>
            </p:nvGraphicFramePr>
            <p:xfrm>
              <a:off x="1144" y="2703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4" name="公式" r:id="rId8" imgW="177480" imgH="317160" progId="Equation.3">
                      <p:embed/>
                    </p:oleObj>
                  </mc:Choice>
                  <mc:Fallback>
                    <p:oleObj name="公式" r:id="rId8" imgW="177480" imgH="3171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4" y="2703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51" name="Object 25"/>
              <p:cNvGraphicFramePr>
                <a:graphicFrameLocks noChangeAspect="1"/>
              </p:cNvGraphicFramePr>
              <p:nvPr/>
            </p:nvGraphicFramePr>
            <p:xfrm>
              <a:off x="2290" y="2727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5" name="公式" r:id="rId10" imgW="177480" imgH="317160" progId="Equation.3">
                      <p:embed/>
                    </p:oleObj>
                  </mc:Choice>
                  <mc:Fallback>
                    <p:oleObj name="公式" r:id="rId10" imgW="177480" imgH="3171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2727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52" name="Object 26"/>
              <p:cNvGraphicFramePr>
                <a:graphicFrameLocks noChangeAspect="1"/>
              </p:cNvGraphicFramePr>
              <p:nvPr/>
            </p:nvGraphicFramePr>
            <p:xfrm>
              <a:off x="2536" y="3249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6" name="公式" r:id="rId12" imgW="215640" imgH="317160" progId="Equation.3">
                      <p:embed/>
                    </p:oleObj>
                  </mc:Choice>
                  <mc:Fallback>
                    <p:oleObj name="公式" r:id="rId12" imgW="215640" imgH="3171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6" y="3249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53" name="Object 27"/>
              <p:cNvGraphicFramePr>
                <a:graphicFrameLocks noChangeAspect="1"/>
              </p:cNvGraphicFramePr>
              <p:nvPr/>
            </p:nvGraphicFramePr>
            <p:xfrm>
              <a:off x="910" y="3243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7" name="公式" r:id="rId14" imgW="215640" imgH="317160" progId="Equation.3">
                      <p:embed/>
                    </p:oleObj>
                  </mc:Choice>
                  <mc:Fallback>
                    <p:oleObj name="公式" r:id="rId14" imgW="215640" imgH="3171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0" y="3243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54" name="Oval 81"/>
              <p:cNvSpPr>
                <a:spLocks noChangeArrowheads="1"/>
              </p:cNvSpPr>
              <p:nvPr/>
            </p:nvSpPr>
            <p:spPr bwMode="auto">
              <a:xfrm>
                <a:off x="980" y="373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55" name="Oval 81"/>
              <p:cNvSpPr>
                <a:spLocks noChangeArrowheads="1"/>
              </p:cNvSpPr>
              <p:nvPr/>
            </p:nvSpPr>
            <p:spPr bwMode="auto">
              <a:xfrm>
                <a:off x="980" y="31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56" name="Oval 81"/>
              <p:cNvSpPr>
                <a:spLocks noChangeArrowheads="1"/>
              </p:cNvSpPr>
              <p:nvPr/>
            </p:nvSpPr>
            <p:spPr bwMode="auto">
              <a:xfrm>
                <a:off x="2604" y="37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57" name="Oval 81"/>
              <p:cNvSpPr>
                <a:spLocks noChangeArrowheads="1"/>
              </p:cNvSpPr>
              <p:nvPr/>
            </p:nvSpPr>
            <p:spPr bwMode="auto">
              <a:xfrm>
                <a:off x="2604" y="314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15458" name="Group 98"/>
            <p:cNvGrpSpPr>
              <a:grpSpLocks/>
            </p:cNvGrpSpPr>
            <p:nvPr/>
          </p:nvGrpSpPr>
          <p:grpSpPr bwMode="auto">
            <a:xfrm>
              <a:off x="3193" y="2839"/>
              <a:ext cx="1916" cy="1198"/>
              <a:chOff x="3049" y="2703"/>
              <a:chExt cx="1916" cy="1198"/>
            </a:xfrm>
          </p:grpSpPr>
          <p:sp>
            <p:nvSpPr>
              <p:cNvPr id="15459" name="Rectangle 49"/>
              <p:cNvSpPr>
                <a:spLocks noChangeArrowheads="1"/>
              </p:cNvSpPr>
              <p:nvPr/>
            </p:nvSpPr>
            <p:spPr bwMode="auto">
              <a:xfrm>
                <a:off x="3624" y="3069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5460" name="Rectangle 50"/>
              <p:cNvSpPr>
                <a:spLocks noChangeArrowheads="1"/>
              </p:cNvSpPr>
              <p:nvPr/>
            </p:nvSpPr>
            <p:spPr bwMode="auto">
              <a:xfrm>
                <a:off x="3779" y="3266"/>
                <a:ext cx="41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T</a:t>
                </a:r>
                <a:r>
                  <a:rPr lang="en-US" altLang="zh-CN" sz="3600">
                    <a:sym typeface="Symbol" pitchFamily="18" charset="2"/>
                  </a:rPr>
                  <a:t></a:t>
                </a:r>
                <a:endParaRPr lang="en-US" altLang="zh-CN"/>
              </a:p>
            </p:txBody>
          </p:sp>
          <p:sp>
            <p:nvSpPr>
              <p:cNvPr id="15461" name="Line 51"/>
              <p:cNvSpPr>
                <a:spLocks noChangeShapeType="1"/>
              </p:cNvSpPr>
              <p:nvPr/>
            </p:nvSpPr>
            <p:spPr bwMode="auto">
              <a:xfrm>
                <a:off x="3218" y="318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2" name="Line 52"/>
              <p:cNvSpPr>
                <a:spLocks noChangeShapeType="1"/>
              </p:cNvSpPr>
              <p:nvPr/>
            </p:nvSpPr>
            <p:spPr bwMode="auto">
              <a:xfrm flipV="1">
                <a:off x="3212" y="3777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Line 53"/>
              <p:cNvSpPr>
                <a:spLocks noChangeShapeType="1"/>
              </p:cNvSpPr>
              <p:nvPr/>
            </p:nvSpPr>
            <p:spPr bwMode="auto">
              <a:xfrm>
                <a:off x="3266" y="309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4" name="Text Box 54"/>
              <p:cNvSpPr txBox="1">
                <a:spLocks noChangeArrowheads="1"/>
              </p:cNvSpPr>
              <p:nvPr/>
            </p:nvSpPr>
            <p:spPr bwMode="auto">
              <a:xfrm>
                <a:off x="3059" y="316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5465" name="Text Box 55"/>
              <p:cNvSpPr txBox="1">
                <a:spLocks noChangeArrowheads="1"/>
              </p:cNvSpPr>
              <p:nvPr/>
            </p:nvSpPr>
            <p:spPr bwMode="auto">
              <a:xfrm>
                <a:off x="3064" y="3529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15466" name="Line 56"/>
              <p:cNvSpPr>
                <a:spLocks noChangeShapeType="1"/>
              </p:cNvSpPr>
              <p:nvPr/>
            </p:nvSpPr>
            <p:spPr bwMode="auto">
              <a:xfrm flipV="1">
                <a:off x="4339" y="3196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" name="Line 57"/>
              <p:cNvSpPr>
                <a:spLocks noChangeShapeType="1"/>
              </p:cNvSpPr>
              <p:nvPr/>
            </p:nvSpPr>
            <p:spPr bwMode="auto">
              <a:xfrm>
                <a:off x="4343" y="378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" name="Line 58"/>
              <p:cNvSpPr>
                <a:spLocks noChangeShapeType="1"/>
              </p:cNvSpPr>
              <p:nvPr/>
            </p:nvSpPr>
            <p:spPr bwMode="auto">
              <a:xfrm flipH="1">
                <a:off x="4394" y="3130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9" name="Text Box 59"/>
              <p:cNvSpPr txBox="1">
                <a:spLocks noChangeArrowheads="1"/>
              </p:cNvSpPr>
              <p:nvPr/>
            </p:nvSpPr>
            <p:spPr bwMode="auto">
              <a:xfrm>
                <a:off x="4679" y="317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5470" name="Text Box 60"/>
              <p:cNvSpPr txBox="1">
                <a:spLocks noChangeArrowheads="1"/>
              </p:cNvSpPr>
              <p:nvPr/>
            </p:nvSpPr>
            <p:spPr bwMode="auto">
              <a:xfrm>
                <a:off x="4690" y="351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5471" name="Object 61"/>
              <p:cNvGraphicFramePr>
                <a:graphicFrameLocks noChangeAspect="1"/>
              </p:cNvGraphicFramePr>
              <p:nvPr/>
            </p:nvGraphicFramePr>
            <p:xfrm>
              <a:off x="3283" y="2703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8" name="公式" r:id="rId16" imgW="190440" imgH="317160" progId="Equation.3">
                      <p:embed/>
                    </p:oleObj>
                  </mc:Choice>
                  <mc:Fallback>
                    <p:oleObj name="公式" r:id="rId16" imgW="190440" imgH="31716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3" y="2703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72" name="Object 66"/>
              <p:cNvGraphicFramePr>
                <a:graphicFrameLocks noChangeAspect="1"/>
              </p:cNvGraphicFramePr>
              <p:nvPr/>
            </p:nvGraphicFramePr>
            <p:xfrm>
              <a:off x="4429" y="2727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9" name="公式" r:id="rId18" imgW="190440" imgH="317160" progId="Equation.3">
                      <p:embed/>
                    </p:oleObj>
                  </mc:Choice>
                  <mc:Fallback>
                    <p:oleObj name="公式" r:id="rId18" imgW="190440" imgH="31716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9" y="2727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73" name="Object 67"/>
              <p:cNvGraphicFramePr>
                <a:graphicFrameLocks noChangeAspect="1"/>
              </p:cNvGraphicFramePr>
              <p:nvPr/>
            </p:nvGraphicFramePr>
            <p:xfrm>
              <a:off x="4675" y="3249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40" name="公式" r:id="rId20" imgW="228600" imgH="317160" progId="Equation.3">
                      <p:embed/>
                    </p:oleObj>
                  </mc:Choice>
                  <mc:Fallback>
                    <p:oleObj name="公式" r:id="rId20" imgW="228600" imgH="31716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5" y="3249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74" name="Object 68"/>
              <p:cNvGraphicFramePr>
                <a:graphicFrameLocks noChangeAspect="1"/>
              </p:cNvGraphicFramePr>
              <p:nvPr/>
            </p:nvGraphicFramePr>
            <p:xfrm>
              <a:off x="3049" y="3243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41" name="公式" r:id="rId22" imgW="228600" imgH="317160" progId="Equation.3">
                      <p:embed/>
                    </p:oleObj>
                  </mc:Choice>
                  <mc:Fallback>
                    <p:oleObj name="公式" r:id="rId22" imgW="228600" imgH="31716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9" y="3243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75" name="Oval 81"/>
              <p:cNvSpPr>
                <a:spLocks noChangeArrowheads="1"/>
              </p:cNvSpPr>
              <p:nvPr/>
            </p:nvSpPr>
            <p:spPr bwMode="auto">
              <a:xfrm>
                <a:off x="3124" y="373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76" name="Oval 81"/>
              <p:cNvSpPr>
                <a:spLocks noChangeArrowheads="1"/>
              </p:cNvSpPr>
              <p:nvPr/>
            </p:nvSpPr>
            <p:spPr bwMode="auto">
              <a:xfrm>
                <a:off x="3124" y="31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77" name="Oval 81"/>
              <p:cNvSpPr>
                <a:spLocks noChangeArrowheads="1"/>
              </p:cNvSpPr>
              <p:nvPr/>
            </p:nvSpPr>
            <p:spPr bwMode="auto">
              <a:xfrm>
                <a:off x="4748" y="37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78" name="Oval 81"/>
              <p:cNvSpPr>
                <a:spLocks noChangeArrowheads="1"/>
              </p:cNvSpPr>
              <p:nvPr/>
            </p:nvSpPr>
            <p:spPr bwMode="auto">
              <a:xfrm>
                <a:off x="4748" y="314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2806" y="3336"/>
              <a:ext cx="480" cy="582"/>
              <a:chOff x="2790" y="1164"/>
              <a:chExt cx="480" cy="582"/>
            </a:xfrm>
          </p:grpSpPr>
          <p:sp>
            <p:nvSpPr>
              <p:cNvPr id="15480" name="Line 70"/>
              <p:cNvSpPr>
                <a:spLocks noChangeShapeType="1"/>
              </p:cNvSpPr>
              <p:nvPr/>
            </p:nvSpPr>
            <p:spPr bwMode="auto">
              <a:xfrm>
                <a:off x="2790" y="1164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81" name="Line 71"/>
              <p:cNvSpPr>
                <a:spLocks noChangeShapeType="1"/>
              </p:cNvSpPr>
              <p:nvPr/>
            </p:nvSpPr>
            <p:spPr bwMode="auto">
              <a:xfrm>
                <a:off x="2796" y="1746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404" name="Rectangle 84"/>
            <p:cNvSpPr>
              <a:spLocks noChangeArrowheads="1"/>
            </p:cNvSpPr>
            <p:nvPr/>
          </p:nvSpPr>
          <p:spPr bwMode="auto">
            <a:xfrm>
              <a:off x="2814" y="2838"/>
              <a:ext cx="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600" i="1">
                  <a:solidFill>
                    <a:srgbClr val="FF0000"/>
                  </a:solidFill>
                </a:rPr>
                <a:t>T</a:t>
              </a:r>
              <a:endParaRPr lang="en-US" altLang="zh-CN" sz="3600" i="1">
                <a:solidFill>
                  <a:srgbClr val="FF0000"/>
                </a:solidFill>
                <a:sym typeface="Symbol" pitchFamily="18" charset="2"/>
              </a:endParaRPr>
            </a:p>
          </p:txBody>
        </p:sp>
        <p:grpSp>
          <p:nvGrpSpPr>
            <p:cNvPr id="15483" name="Group 123"/>
            <p:cNvGrpSpPr>
              <a:grpSpLocks/>
            </p:cNvGrpSpPr>
            <p:nvPr/>
          </p:nvGrpSpPr>
          <p:grpSpPr bwMode="auto">
            <a:xfrm>
              <a:off x="388" y="2832"/>
              <a:ext cx="734" cy="1125"/>
              <a:chOff x="3868" y="-288"/>
              <a:chExt cx="734" cy="1125"/>
            </a:xfrm>
          </p:grpSpPr>
          <p:sp>
            <p:nvSpPr>
              <p:cNvPr id="15484" name="Line 28"/>
              <p:cNvSpPr>
                <a:spLocks noChangeShapeType="1"/>
              </p:cNvSpPr>
              <p:nvPr/>
            </p:nvSpPr>
            <p:spPr bwMode="auto">
              <a:xfrm>
                <a:off x="4028" y="197"/>
                <a:ext cx="57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" name="Line 29"/>
              <p:cNvSpPr>
                <a:spLocks noChangeShapeType="1"/>
              </p:cNvSpPr>
              <p:nvPr/>
            </p:nvSpPr>
            <p:spPr bwMode="auto">
              <a:xfrm flipV="1">
                <a:off x="4028" y="793"/>
                <a:ext cx="5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6" name="Line 30"/>
              <p:cNvSpPr>
                <a:spLocks noChangeShapeType="1"/>
              </p:cNvSpPr>
              <p:nvPr/>
            </p:nvSpPr>
            <p:spPr bwMode="auto">
              <a:xfrm>
                <a:off x="4076" y="10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87" name="Text Box 31"/>
              <p:cNvSpPr txBox="1">
                <a:spLocks noChangeArrowheads="1"/>
              </p:cNvSpPr>
              <p:nvPr/>
            </p:nvSpPr>
            <p:spPr bwMode="auto">
              <a:xfrm>
                <a:off x="3869" y="17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5488" name="Text Box 32"/>
              <p:cNvSpPr txBox="1">
                <a:spLocks noChangeArrowheads="1"/>
              </p:cNvSpPr>
              <p:nvPr/>
            </p:nvSpPr>
            <p:spPr bwMode="auto">
              <a:xfrm>
                <a:off x="3874" y="539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5489" name="Object 33"/>
              <p:cNvGraphicFramePr>
                <a:graphicFrameLocks noChangeAspect="1"/>
              </p:cNvGraphicFramePr>
              <p:nvPr/>
            </p:nvGraphicFramePr>
            <p:xfrm>
              <a:off x="4114" y="-288"/>
              <a:ext cx="2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42" name="公式" r:id="rId24" imgW="177480" imgH="279360" progId="Equation.3">
                      <p:embed/>
                    </p:oleObj>
                  </mc:Choice>
                  <mc:Fallback>
                    <p:oleObj name="公式" r:id="rId24" imgW="177480" imgH="27936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" y="-288"/>
                            <a:ext cx="2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90" name="Object 36"/>
              <p:cNvGraphicFramePr>
                <a:graphicFrameLocks noChangeAspect="1"/>
              </p:cNvGraphicFramePr>
              <p:nvPr/>
            </p:nvGraphicFramePr>
            <p:xfrm>
              <a:off x="3868" y="27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43" name="公式" r:id="rId26" imgW="215640" imgH="279360" progId="Equation.3">
                      <p:embed/>
                    </p:oleObj>
                  </mc:Choice>
                  <mc:Fallback>
                    <p:oleObj name="公式" r:id="rId26" imgW="215640" imgH="27936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8" y="27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91" name="Oval 81"/>
              <p:cNvSpPr>
                <a:spLocks noChangeArrowheads="1"/>
              </p:cNvSpPr>
              <p:nvPr/>
            </p:nvSpPr>
            <p:spPr bwMode="auto">
              <a:xfrm>
                <a:off x="3940" y="74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492" name="Oval 81"/>
              <p:cNvSpPr>
                <a:spLocks noChangeArrowheads="1"/>
              </p:cNvSpPr>
              <p:nvPr/>
            </p:nvSpPr>
            <p:spPr bwMode="auto">
              <a:xfrm>
                <a:off x="3940" y="154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15493" name="Group 133"/>
            <p:cNvGrpSpPr>
              <a:grpSpLocks/>
            </p:cNvGrpSpPr>
            <p:nvPr/>
          </p:nvGrpSpPr>
          <p:grpSpPr bwMode="auto">
            <a:xfrm>
              <a:off x="4970" y="2884"/>
              <a:ext cx="750" cy="1073"/>
              <a:chOff x="5010" y="-260"/>
              <a:chExt cx="750" cy="1073"/>
            </a:xfrm>
          </p:grpSpPr>
          <p:sp>
            <p:nvSpPr>
              <p:cNvPr id="15494" name="Line 37"/>
              <p:cNvSpPr>
                <a:spLocks noChangeShapeType="1"/>
              </p:cNvSpPr>
              <p:nvPr/>
            </p:nvSpPr>
            <p:spPr bwMode="auto">
              <a:xfrm>
                <a:off x="5010" y="185"/>
                <a:ext cx="55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5" name="Line 38"/>
              <p:cNvSpPr>
                <a:spLocks noChangeShapeType="1"/>
              </p:cNvSpPr>
              <p:nvPr/>
            </p:nvSpPr>
            <p:spPr bwMode="auto">
              <a:xfrm>
                <a:off x="5014" y="766"/>
                <a:ext cx="550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6" name="Line 39"/>
              <p:cNvSpPr>
                <a:spLocks noChangeShapeType="1"/>
              </p:cNvSpPr>
              <p:nvPr/>
            </p:nvSpPr>
            <p:spPr bwMode="auto">
              <a:xfrm flipH="1">
                <a:off x="5197" y="11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7" name="Text Box 40"/>
              <p:cNvSpPr txBox="1">
                <a:spLocks noChangeArrowheads="1"/>
              </p:cNvSpPr>
              <p:nvPr/>
            </p:nvSpPr>
            <p:spPr bwMode="auto">
              <a:xfrm>
                <a:off x="5482" y="15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5498" name="Text Box 41"/>
              <p:cNvSpPr txBox="1">
                <a:spLocks noChangeArrowheads="1"/>
              </p:cNvSpPr>
              <p:nvPr/>
            </p:nvSpPr>
            <p:spPr bwMode="auto">
              <a:xfrm>
                <a:off x="5493" y="50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5499" name="Object 44"/>
              <p:cNvGraphicFramePr>
                <a:graphicFrameLocks noChangeAspect="1"/>
              </p:cNvGraphicFramePr>
              <p:nvPr/>
            </p:nvGraphicFramePr>
            <p:xfrm>
              <a:off x="5272" y="-260"/>
              <a:ext cx="22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44" name="公式" r:id="rId28" imgW="177480" imgH="279360" progId="Equation.3">
                      <p:embed/>
                    </p:oleObj>
                  </mc:Choice>
                  <mc:Fallback>
                    <p:oleObj name="公式" r:id="rId28" imgW="177480" imgH="27936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-260"/>
                            <a:ext cx="224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00" name="Object 45"/>
              <p:cNvGraphicFramePr>
                <a:graphicFrameLocks noChangeAspect="1"/>
              </p:cNvGraphicFramePr>
              <p:nvPr/>
            </p:nvGraphicFramePr>
            <p:xfrm>
              <a:off x="5487" y="25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45" name="公式" r:id="rId30" imgW="215640" imgH="279360" progId="Equation.3">
                      <p:embed/>
                    </p:oleObj>
                  </mc:Choice>
                  <mc:Fallback>
                    <p:oleObj name="公式" r:id="rId30" imgW="215640" imgH="27936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7" y="25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501" name="Oval 81"/>
              <p:cNvSpPr>
                <a:spLocks noChangeArrowheads="1"/>
              </p:cNvSpPr>
              <p:nvPr/>
            </p:nvSpPr>
            <p:spPr bwMode="auto">
              <a:xfrm>
                <a:off x="5549" y="72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502" name="Oval 81"/>
              <p:cNvSpPr>
                <a:spLocks noChangeArrowheads="1"/>
              </p:cNvSpPr>
              <p:nvPr/>
            </p:nvSpPr>
            <p:spPr bwMode="auto">
              <a:xfrm>
                <a:off x="5549" y="13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  <p:graphicFrame>
        <p:nvGraphicFramePr>
          <p:cNvPr id="166915" name="Object 1027"/>
          <p:cNvGraphicFramePr>
            <a:graphicFrameLocks noChangeAspect="1"/>
          </p:cNvGraphicFramePr>
          <p:nvPr/>
        </p:nvGraphicFramePr>
        <p:xfrm>
          <a:off x="1600200" y="4514850"/>
          <a:ext cx="2894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32" imgW="1447560" imgH="507960" progId="Equation.DSMT4">
                  <p:embed/>
                </p:oleObj>
              </mc:Choice>
              <mc:Fallback>
                <p:oleObj name="Equation" r:id="rId32" imgW="1447560" imgH="50796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14850"/>
                        <a:ext cx="28940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1028"/>
          <p:cNvGraphicFramePr>
            <a:graphicFrameLocks noChangeAspect="1"/>
          </p:cNvGraphicFramePr>
          <p:nvPr/>
        </p:nvGraphicFramePr>
        <p:xfrm>
          <a:off x="4516438" y="4519613"/>
          <a:ext cx="34829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34" imgW="1739880" imgH="507960" progId="Equation.DSMT4">
                  <p:embed/>
                </p:oleObj>
              </mc:Choice>
              <mc:Fallback>
                <p:oleObj name="Equation" r:id="rId34" imgW="1739880" imgH="50796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519613"/>
                        <a:ext cx="34829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615" name="Text Box 223"/>
          <p:cNvSpPr txBox="1">
            <a:spLocks noChangeArrowheads="1"/>
          </p:cNvSpPr>
          <p:nvPr/>
        </p:nvSpPr>
        <p:spPr bwMode="auto">
          <a:xfrm>
            <a:off x="374650" y="4470400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级联后</a:t>
            </a:r>
          </a:p>
        </p:txBody>
      </p:sp>
      <p:sp>
        <p:nvSpPr>
          <p:cNvPr id="61732" name="Text Box 292"/>
          <p:cNvSpPr txBox="1">
            <a:spLocks noChangeArrowheads="1"/>
          </p:cNvSpPr>
          <p:nvPr/>
        </p:nvSpPr>
        <p:spPr bwMode="auto">
          <a:xfrm>
            <a:off x="342900" y="592455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即：</a:t>
            </a:r>
          </a:p>
        </p:txBody>
      </p:sp>
      <p:graphicFrame>
        <p:nvGraphicFramePr>
          <p:cNvPr id="61733" name="Object 293"/>
          <p:cNvGraphicFramePr>
            <a:graphicFrameLocks noChangeAspect="1"/>
          </p:cNvGraphicFramePr>
          <p:nvPr/>
        </p:nvGraphicFramePr>
        <p:xfrm>
          <a:off x="2297113" y="5681663"/>
          <a:ext cx="46355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36" imgW="2234880" imgH="457200" progId="Equation.DSMT4">
                  <p:embed/>
                </p:oleObj>
              </mc:Choice>
              <mc:Fallback>
                <p:oleObj name="Equation" r:id="rId36" imgW="2234880" imgH="457200" progId="Equation.DSMT4">
                  <p:embed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5681663"/>
                        <a:ext cx="4635500" cy="9445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92" grpId="0" build="p" autoUpdateAnimBg="0"/>
      <p:bldP spid="59615" grpId="0" build="p" autoUpdateAnimBg="0"/>
      <p:bldP spid="6173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73050" y="3276600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61662" name="Object 222"/>
          <p:cNvGraphicFramePr>
            <a:graphicFrameLocks noChangeAspect="1"/>
          </p:cNvGraphicFramePr>
          <p:nvPr/>
        </p:nvGraphicFramePr>
        <p:xfrm>
          <a:off x="739775" y="4086225"/>
          <a:ext cx="3910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公式" r:id="rId4" imgW="1955520" imgH="469800" progId="Equation.3">
                  <p:embed/>
                </p:oleObj>
              </mc:Choice>
              <mc:Fallback>
                <p:oleObj name="公式" r:id="rId4" imgW="1955520" imgH="469800" progId="Equation.3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4086225"/>
                        <a:ext cx="39100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3" name="Object 223"/>
          <p:cNvGraphicFramePr>
            <a:graphicFrameLocks noChangeAspect="1"/>
          </p:cNvGraphicFramePr>
          <p:nvPr/>
        </p:nvGraphicFramePr>
        <p:xfrm>
          <a:off x="4656138" y="4081463"/>
          <a:ext cx="40116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公式" r:id="rId6" imgW="2006280" imgH="469800" progId="Equation.3">
                  <p:embed/>
                </p:oleObj>
              </mc:Choice>
              <mc:Fallback>
                <p:oleObj name="公式" r:id="rId6" imgW="2006280" imgH="469800" progId="Equation.3">
                  <p:embed/>
                  <p:pic>
                    <p:nvPicPr>
                      <p:cNvPr id="0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081463"/>
                        <a:ext cx="40116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3" name="Object 293"/>
          <p:cNvGraphicFramePr>
            <a:graphicFrameLocks noChangeAspect="1"/>
          </p:cNvGraphicFramePr>
          <p:nvPr/>
        </p:nvGraphicFramePr>
        <p:xfrm>
          <a:off x="3359150" y="3251200"/>
          <a:ext cx="2311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8" imgW="863280" imgH="215640" progId="Equation.DSMT4">
                  <p:embed/>
                </p:oleObj>
              </mc:Choice>
              <mc:Fallback>
                <p:oleObj name="Equation" r:id="rId8" imgW="863280" imgH="215640" progId="Equation.DSMT4">
                  <p:embed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251200"/>
                        <a:ext cx="2311400" cy="5746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4" name="Text Box 294"/>
          <p:cNvSpPr txBox="1">
            <a:spLocks noChangeArrowheads="1"/>
          </p:cNvSpPr>
          <p:nvPr/>
        </p:nvSpPr>
        <p:spPr bwMode="auto">
          <a:xfrm>
            <a:off x="438150" y="51625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结论：</a:t>
            </a:r>
          </a:p>
        </p:txBody>
      </p:sp>
      <p:sp>
        <p:nvSpPr>
          <p:cNvPr id="61735" name="Text Box 295"/>
          <p:cNvSpPr txBox="1">
            <a:spLocks noChangeArrowheads="1"/>
          </p:cNvSpPr>
          <p:nvPr/>
        </p:nvSpPr>
        <p:spPr bwMode="auto">
          <a:xfrm>
            <a:off x="1587500" y="5162550"/>
            <a:ext cx="71374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级联后所得复合二端口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参数矩阵等于级联的二端口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参数矩阵相乘。上述结论可推广到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个二端口级联的关系。</a:t>
            </a:r>
          </a:p>
        </p:txBody>
      </p:sp>
      <p:grpSp>
        <p:nvGrpSpPr>
          <p:cNvPr id="17486" name="Group 78"/>
          <p:cNvGrpSpPr>
            <a:grpSpLocks/>
          </p:cNvGrpSpPr>
          <p:nvPr/>
        </p:nvGrpSpPr>
        <p:grpSpPr bwMode="auto">
          <a:xfrm>
            <a:off x="412750" y="1054100"/>
            <a:ext cx="8464550" cy="1912938"/>
            <a:chOff x="388" y="2832"/>
            <a:chExt cx="5332" cy="1205"/>
          </a:xfrm>
        </p:grpSpPr>
        <p:grpSp>
          <p:nvGrpSpPr>
            <p:cNvPr id="17487" name="Group 79"/>
            <p:cNvGrpSpPr>
              <a:grpSpLocks/>
            </p:cNvGrpSpPr>
            <p:nvPr/>
          </p:nvGrpSpPr>
          <p:grpSpPr bwMode="auto">
            <a:xfrm>
              <a:off x="1046" y="2839"/>
              <a:ext cx="1899" cy="1198"/>
              <a:chOff x="910" y="2703"/>
              <a:chExt cx="1899" cy="1198"/>
            </a:xfrm>
          </p:grpSpPr>
          <p:sp>
            <p:nvSpPr>
              <p:cNvPr id="17488" name="Rectangle 4"/>
              <p:cNvSpPr>
                <a:spLocks noChangeArrowheads="1"/>
              </p:cNvSpPr>
              <p:nvPr/>
            </p:nvSpPr>
            <p:spPr bwMode="auto">
              <a:xfrm>
                <a:off x="1476" y="3069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7489" name="Rectangle 5"/>
              <p:cNvSpPr>
                <a:spLocks noChangeArrowheads="1"/>
              </p:cNvSpPr>
              <p:nvPr/>
            </p:nvSpPr>
            <p:spPr bwMode="auto">
              <a:xfrm>
                <a:off x="1714" y="3266"/>
                <a:ext cx="24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T</a:t>
                </a:r>
                <a:r>
                  <a:rPr lang="en-US" altLang="zh-CN" sz="3600"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17490" name="Line 6"/>
              <p:cNvSpPr>
                <a:spLocks noChangeShapeType="1"/>
              </p:cNvSpPr>
              <p:nvPr/>
            </p:nvSpPr>
            <p:spPr bwMode="auto">
              <a:xfrm>
                <a:off x="1070" y="318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1" name="Line 7"/>
              <p:cNvSpPr>
                <a:spLocks noChangeShapeType="1"/>
              </p:cNvSpPr>
              <p:nvPr/>
            </p:nvSpPr>
            <p:spPr bwMode="auto">
              <a:xfrm flipV="1">
                <a:off x="1064" y="3777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2" name="Line 8"/>
              <p:cNvSpPr>
                <a:spLocks noChangeShapeType="1"/>
              </p:cNvSpPr>
              <p:nvPr/>
            </p:nvSpPr>
            <p:spPr bwMode="auto">
              <a:xfrm>
                <a:off x="1118" y="309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3" name="Text Box 9"/>
              <p:cNvSpPr txBox="1">
                <a:spLocks noChangeArrowheads="1"/>
              </p:cNvSpPr>
              <p:nvPr/>
            </p:nvSpPr>
            <p:spPr bwMode="auto">
              <a:xfrm>
                <a:off x="911" y="316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7494" name="Text Box 10"/>
              <p:cNvSpPr txBox="1">
                <a:spLocks noChangeArrowheads="1"/>
              </p:cNvSpPr>
              <p:nvPr/>
            </p:nvSpPr>
            <p:spPr bwMode="auto">
              <a:xfrm>
                <a:off x="916" y="3529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17495" name="Line 11"/>
              <p:cNvSpPr>
                <a:spLocks noChangeShapeType="1"/>
              </p:cNvSpPr>
              <p:nvPr/>
            </p:nvSpPr>
            <p:spPr bwMode="auto">
              <a:xfrm flipV="1">
                <a:off x="2191" y="3196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6" name="Line 12"/>
              <p:cNvSpPr>
                <a:spLocks noChangeShapeType="1"/>
              </p:cNvSpPr>
              <p:nvPr/>
            </p:nvSpPr>
            <p:spPr bwMode="auto">
              <a:xfrm>
                <a:off x="2195" y="378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7" name="Line 13"/>
              <p:cNvSpPr>
                <a:spLocks noChangeShapeType="1"/>
              </p:cNvSpPr>
              <p:nvPr/>
            </p:nvSpPr>
            <p:spPr bwMode="auto">
              <a:xfrm flipH="1">
                <a:off x="2246" y="3130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8" name="Text Box 14"/>
              <p:cNvSpPr txBox="1">
                <a:spLocks noChangeArrowheads="1"/>
              </p:cNvSpPr>
              <p:nvPr/>
            </p:nvSpPr>
            <p:spPr bwMode="auto">
              <a:xfrm>
                <a:off x="2531" y="317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7499" name="Text Box 15"/>
              <p:cNvSpPr txBox="1">
                <a:spLocks noChangeArrowheads="1"/>
              </p:cNvSpPr>
              <p:nvPr/>
            </p:nvSpPr>
            <p:spPr bwMode="auto">
              <a:xfrm>
                <a:off x="2542" y="351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7500" name="Object 17"/>
              <p:cNvGraphicFramePr>
                <a:graphicFrameLocks noChangeAspect="1"/>
              </p:cNvGraphicFramePr>
              <p:nvPr/>
            </p:nvGraphicFramePr>
            <p:xfrm>
              <a:off x="1144" y="2703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2" name="公式" r:id="rId10" imgW="177480" imgH="317160" progId="Equation.3">
                      <p:embed/>
                    </p:oleObj>
                  </mc:Choice>
                  <mc:Fallback>
                    <p:oleObj name="公式" r:id="rId10" imgW="177480" imgH="3171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4" y="2703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01" name="Object 25"/>
              <p:cNvGraphicFramePr>
                <a:graphicFrameLocks noChangeAspect="1"/>
              </p:cNvGraphicFramePr>
              <p:nvPr/>
            </p:nvGraphicFramePr>
            <p:xfrm>
              <a:off x="2290" y="2727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3" name="公式" r:id="rId12" imgW="177480" imgH="317160" progId="Equation.3">
                      <p:embed/>
                    </p:oleObj>
                  </mc:Choice>
                  <mc:Fallback>
                    <p:oleObj name="公式" r:id="rId12" imgW="177480" imgH="3171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2727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02" name="Object 26"/>
              <p:cNvGraphicFramePr>
                <a:graphicFrameLocks noChangeAspect="1"/>
              </p:cNvGraphicFramePr>
              <p:nvPr/>
            </p:nvGraphicFramePr>
            <p:xfrm>
              <a:off x="2536" y="3249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4" name="公式" r:id="rId14" imgW="215640" imgH="317160" progId="Equation.3">
                      <p:embed/>
                    </p:oleObj>
                  </mc:Choice>
                  <mc:Fallback>
                    <p:oleObj name="公式" r:id="rId14" imgW="215640" imgH="3171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6" y="3249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03" name="Object 27"/>
              <p:cNvGraphicFramePr>
                <a:graphicFrameLocks noChangeAspect="1"/>
              </p:cNvGraphicFramePr>
              <p:nvPr/>
            </p:nvGraphicFramePr>
            <p:xfrm>
              <a:off x="910" y="3243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5" name="公式" r:id="rId16" imgW="215640" imgH="317160" progId="Equation.3">
                      <p:embed/>
                    </p:oleObj>
                  </mc:Choice>
                  <mc:Fallback>
                    <p:oleObj name="公式" r:id="rId16" imgW="215640" imgH="3171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0" y="3243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04" name="Oval 81"/>
              <p:cNvSpPr>
                <a:spLocks noChangeArrowheads="1"/>
              </p:cNvSpPr>
              <p:nvPr/>
            </p:nvSpPr>
            <p:spPr bwMode="auto">
              <a:xfrm>
                <a:off x="980" y="373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05" name="Oval 81"/>
              <p:cNvSpPr>
                <a:spLocks noChangeArrowheads="1"/>
              </p:cNvSpPr>
              <p:nvPr/>
            </p:nvSpPr>
            <p:spPr bwMode="auto">
              <a:xfrm>
                <a:off x="980" y="31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06" name="Oval 81"/>
              <p:cNvSpPr>
                <a:spLocks noChangeArrowheads="1"/>
              </p:cNvSpPr>
              <p:nvPr/>
            </p:nvSpPr>
            <p:spPr bwMode="auto">
              <a:xfrm>
                <a:off x="2604" y="37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07" name="Oval 81"/>
              <p:cNvSpPr>
                <a:spLocks noChangeArrowheads="1"/>
              </p:cNvSpPr>
              <p:nvPr/>
            </p:nvSpPr>
            <p:spPr bwMode="auto">
              <a:xfrm>
                <a:off x="2604" y="314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17508" name="Group 100"/>
            <p:cNvGrpSpPr>
              <a:grpSpLocks/>
            </p:cNvGrpSpPr>
            <p:nvPr/>
          </p:nvGrpSpPr>
          <p:grpSpPr bwMode="auto">
            <a:xfrm>
              <a:off x="3193" y="2839"/>
              <a:ext cx="1916" cy="1198"/>
              <a:chOff x="3049" y="2703"/>
              <a:chExt cx="1916" cy="1198"/>
            </a:xfrm>
          </p:grpSpPr>
          <p:sp>
            <p:nvSpPr>
              <p:cNvPr id="17509" name="Rectangle 49"/>
              <p:cNvSpPr>
                <a:spLocks noChangeArrowheads="1"/>
              </p:cNvSpPr>
              <p:nvPr/>
            </p:nvSpPr>
            <p:spPr bwMode="auto">
              <a:xfrm>
                <a:off x="3624" y="3069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7510" name="Rectangle 50"/>
              <p:cNvSpPr>
                <a:spLocks noChangeArrowheads="1"/>
              </p:cNvSpPr>
              <p:nvPr/>
            </p:nvSpPr>
            <p:spPr bwMode="auto">
              <a:xfrm>
                <a:off x="3779" y="3266"/>
                <a:ext cx="41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T</a:t>
                </a:r>
                <a:r>
                  <a:rPr lang="en-US" altLang="zh-CN" sz="3600">
                    <a:sym typeface="Symbol" pitchFamily="18" charset="2"/>
                  </a:rPr>
                  <a:t></a:t>
                </a:r>
                <a:endParaRPr lang="en-US" altLang="zh-CN"/>
              </a:p>
            </p:txBody>
          </p:sp>
          <p:sp>
            <p:nvSpPr>
              <p:cNvPr id="17511" name="Line 51"/>
              <p:cNvSpPr>
                <a:spLocks noChangeShapeType="1"/>
              </p:cNvSpPr>
              <p:nvPr/>
            </p:nvSpPr>
            <p:spPr bwMode="auto">
              <a:xfrm>
                <a:off x="3218" y="318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" name="Line 52"/>
              <p:cNvSpPr>
                <a:spLocks noChangeShapeType="1"/>
              </p:cNvSpPr>
              <p:nvPr/>
            </p:nvSpPr>
            <p:spPr bwMode="auto">
              <a:xfrm flipV="1">
                <a:off x="3212" y="3777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3" name="Line 53"/>
              <p:cNvSpPr>
                <a:spLocks noChangeShapeType="1"/>
              </p:cNvSpPr>
              <p:nvPr/>
            </p:nvSpPr>
            <p:spPr bwMode="auto">
              <a:xfrm>
                <a:off x="3266" y="309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4" name="Text Box 54"/>
              <p:cNvSpPr txBox="1">
                <a:spLocks noChangeArrowheads="1"/>
              </p:cNvSpPr>
              <p:nvPr/>
            </p:nvSpPr>
            <p:spPr bwMode="auto">
              <a:xfrm>
                <a:off x="3059" y="316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7515" name="Text Box 55"/>
              <p:cNvSpPr txBox="1">
                <a:spLocks noChangeArrowheads="1"/>
              </p:cNvSpPr>
              <p:nvPr/>
            </p:nvSpPr>
            <p:spPr bwMode="auto">
              <a:xfrm>
                <a:off x="3064" y="3529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17516" name="Line 56"/>
              <p:cNvSpPr>
                <a:spLocks noChangeShapeType="1"/>
              </p:cNvSpPr>
              <p:nvPr/>
            </p:nvSpPr>
            <p:spPr bwMode="auto">
              <a:xfrm flipV="1">
                <a:off x="4339" y="3196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" name="Line 57"/>
              <p:cNvSpPr>
                <a:spLocks noChangeShapeType="1"/>
              </p:cNvSpPr>
              <p:nvPr/>
            </p:nvSpPr>
            <p:spPr bwMode="auto">
              <a:xfrm>
                <a:off x="4343" y="378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" name="Line 58"/>
              <p:cNvSpPr>
                <a:spLocks noChangeShapeType="1"/>
              </p:cNvSpPr>
              <p:nvPr/>
            </p:nvSpPr>
            <p:spPr bwMode="auto">
              <a:xfrm flipH="1">
                <a:off x="4394" y="3130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" name="Text Box 59"/>
              <p:cNvSpPr txBox="1">
                <a:spLocks noChangeArrowheads="1"/>
              </p:cNvSpPr>
              <p:nvPr/>
            </p:nvSpPr>
            <p:spPr bwMode="auto">
              <a:xfrm>
                <a:off x="4679" y="317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7520" name="Text Box 60"/>
              <p:cNvSpPr txBox="1">
                <a:spLocks noChangeArrowheads="1"/>
              </p:cNvSpPr>
              <p:nvPr/>
            </p:nvSpPr>
            <p:spPr bwMode="auto">
              <a:xfrm>
                <a:off x="4690" y="351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7521" name="Object 61"/>
              <p:cNvGraphicFramePr>
                <a:graphicFrameLocks noChangeAspect="1"/>
              </p:cNvGraphicFramePr>
              <p:nvPr/>
            </p:nvGraphicFramePr>
            <p:xfrm>
              <a:off x="3283" y="2703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6" name="公式" r:id="rId18" imgW="190440" imgH="317160" progId="Equation.3">
                      <p:embed/>
                    </p:oleObj>
                  </mc:Choice>
                  <mc:Fallback>
                    <p:oleObj name="公式" r:id="rId18" imgW="190440" imgH="31716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3" y="2703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2" name="Object 66"/>
              <p:cNvGraphicFramePr>
                <a:graphicFrameLocks noChangeAspect="1"/>
              </p:cNvGraphicFramePr>
              <p:nvPr/>
            </p:nvGraphicFramePr>
            <p:xfrm>
              <a:off x="4429" y="2727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7" name="公式" r:id="rId20" imgW="190440" imgH="317160" progId="Equation.3">
                      <p:embed/>
                    </p:oleObj>
                  </mc:Choice>
                  <mc:Fallback>
                    <p:oleObj name="公式" r:id="rId20" imgW="190440" imgH="31716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9" y="2727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3" name="Object 67"/>
              <p:cNvGraphicFramePr>
                <a:graphicFrameLocks noChangeAspect="1"/>
              </p:cNvGraphicFramePr>
              <p:nvPr/>
            </p:nvGraphicFramePr>
            <p:xfrm>
              <a:off x="4675" y="3249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8" name="公式" r:id="rId22" imgW="228600" imgH="317160" progId="Equation.3">
                      <p:embed/>
                    </p:oleObj>
                  </mc:Choice>
                  <mc:Fallback>
                    <p:oleObj name="公式" r:id="rId22" imgW="228600" imgH="31716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5" y="3249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4" name="Object 68"/>
              <p:cNvGraphicFramePr>
                <a:graphicFrameLocks noChangeAspect="1"/>
              </p:cNvGraphicFramePr>
              <p:nvPr/>
            </p:nvGraphicFramePr>
            <p:xfrm>
              <a:off x="3049" y="3243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9" name="公式" r:id="rId24" imgW="228600" imgH="317160" progId="Equation.3">
                      <p:embed/>
                    </p:oleObj>
                  </mc:Choice>
                  <mc:Fallback>
                    <p:oleObj name="公式" r:id="rId24" imgW="228600" imgH="31716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9" y="3243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25" name="Oval 81"/>
              <p:cNvSpPr>
                <a:spLocks noChangeArrowheads="1"/>
              </p:cNvSpPr>
              <p:nvPr/>
            </p:nvSpPr>
            <p:spPr bwMode="auto">
              <a:xfrm>
                <a:off x="3124" y="373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26" name="Oval 81"/>
              <p:cNvSpPr>
                <a:spLocks noChangeArrowheads="1"/>
              </p:cNvSpPr>
              <p:nvPr/>
            </p:nvSpPr>
            <p:spPr bwMode="auto">
              <a:xfrm>
                <a:off x="3124" y="31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27" name="Oval 81"/>
              <p:cNvSpPr>
                <a:spLocks noChangeArrowheads="1"/>
              </p:cNvSpPr>
              <p:nvPr/>
            </p:nvSpPr>
            <p:spPr bwMode="auto">
              <a:xfrm>
                <a:off x="4748" y="373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28" name="Oval 81"/>
              <p:cNvSpPr>
                <a:spLocks noChangeArrowheads="1"/>
              </p:cNvSpPr>
              <p:nvPr/>
            </p:nvSpPr>
            <p:spPr bwMode="auto">
              <a:xfrm>
                <a:off x="4748" y="314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2806" y="3336"/>
              <a:ext cx="480" cy="582"/>
              <a:chOff x="2790" y="1164"/>
              <a:chExt cx="480" cy="582"/>
            </a:xfrm>
          </p:grpSpPr>
          <p:sp>
            <p:nvSpPr>
              <p:cNvPr id="17530" name="Line 70"/>
              <p:cNvSpPr>
                <a:spLocks noChangeShapeType="1"/>
              </p:cNvSpPr>
              <p:nvPr/>
            </p:nvSpPr>
            <p:spPr bwMode="auto">
              <a:xfrm>
                <a:off x="2790" y="1164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31" name="Line 71"/>
              <p:cNvSpPr>
                <a:spLocks noChangeShapeType="1"/>
              </p:cNvSpPr>
              <p:nvPr/>
            </p:nvSpPr>
            <p:spPr bwMode="auto">
              <a:xfrm>
                <a:off x="2796" y="1746"/>
                <a:ext cx="47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404" name="Rectangle 84"/>
            <p:cNvSpPr>
              <a:spLocks noChangeArrowheads="1"/>
            </p:cNvSpPr>
            <p:nvPr/>
          </p:nvSpPr>
          <p:spPr bwMode="auto">
            <a:xfrm>
              <a:off x="2814" y="2838"/>
              <a:ext cx="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3600" i="1">
                  <a:solidFill>
                    <a:srgbClr val="FF0000"/>
                  </a:solidFill>
                </a:rPr>
                <a:t>T</a:t>
              </a:r>
              <a:endParaRPr lang="en-US" altLang="zh-CN" sz="3600" i="1">
                <a:solidFill>
                  <a:srgbClr val="FF0000"/>
                </a:solidFill>
                <a:sym typeface="Symbol" pitchFamily="18" charset="2"/>
              </a:endParaRPr>
            </a:p>
          </p:txBody>
        </p:sp>
        <p:grpSp>
          <p:nvGrpSpPr>
            <p:cNvPr id="17533" name="Group 125"/>
            <p:cNvGrpSpPr>
              <a:grpSpLocks/>
            </p:cNvGrpSpPr>
            <p:nvPr/>
          </p:nvGrpSpPr>
          <p:grpSpPr bwMode="auto">
            <a:xfrm>
              <a:off x="388" y="2832"/>
              <a:ext cx="734" cy="1125"/>
              <a:chOff x="3868" y="-288"/>
              <a:chExt cx="734" cy="1125"/>
            </a:xfrm>
          </p:grpSpPr>
          <p:sp>
            <p:nvSpPr>
              <p:cNvPr id="17534" name="Line 28"/>
              <p:cNvSpPr>
                <a:spLocks noChangeShapeType="1"/>
              </p:cNvSpPr>
              <p:nvPr/>
            </p:nvSpPr>
            <p:spPr bwMode="auto">
              <a:xfrm>
                <a:off x="4028" y="197"/>
                <a:ext cx="57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5" name="Line 29"/>
              <p:cNvSpPr>
                <a:spLocks noChangeShapeType="1"/>
              </p:cNvSpPr>
              <p:nvPr/>
            </p:nvSpPr>
            <p:spPr bwMode="auto">
              <a:xfrm flipV="1">
                <a:off x="4028" y="793"/>
                <a:ext cx="5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6" name="Line 30"/>
              <p:cNvSpPr>
                <a:spLocks noChangeShapeType="1"/>
              </p:cNvSpPr>
              <p:nvPr/>
            </p:nvSpPr>
            <p:spPr bwMode="auto">
              <a:xfrm>
                <a:off x="4076" y="10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7" name="Text Box 31"/>
              <p:cNvSpPr txBox="1">
                <a:spLocks noChangeArrowheads="1"/>
              </p:cNvSpPr>
              <p:nvPr/>
            </p:nvSpPr>
            <p:spPr bwMode="auto">
              <a:xfrm>
                <a:off x="3869" y="17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7538" name="Text Box 32"/>
              <p:cNvSpPr txBox="1">
                <a:spLocks noChangeArrowheads="1"/>
              </p:cNvSpPr>
              <p:nvPr/>
            </p:nvSpPr>
            <p:spPr bwMode="auto">
              <a:xfrm>
                <a:off x="3874" y="539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7539" name="Object 33"/>
              <p:cNvGraphicFramePr>
                <a:graphicFrameLocks noChangeAspect="1"/>
              </p:cNvGraphicFramePr>
              <p:nvPr/>
            </p:nvGraphicFramePr>
            <p:xfrm>
              <a:off x="4114" y="-288"/>
              <a:ext cx="2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0" name="公式" r:id="rId26" imgW="177480" imgH="279360" progId="Equation.3">
                      <p:embed/>
                    </p:oleObj>
                  </mc:Choice>
                  <mc:Fallback>
                    <p:oleObj name="公式" r:id="rId26" imgW="177480" imgH="27936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" y="-288"/>
                            <a:ext cx="2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40" name="Object 36"/>
              <p:cNvGraphicFramePr>
                <a:graphicFrameLocks noChangeAspect="1"/>
              </p:cNvGraphicFramePr>
              <p:nvPr/>
            </p:nvGraphicFramePr>
            <p:xfrm>
              <a:off x="3868" y="27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1" name="公式" r:id="rId28" imgW="215640" imgH="279360" progId="Equation.3">
                      <p:embed/>
                    </p:oleObj>
                  </mc:Choice>
                  <mc:Fallback>
                    <p:oleObj name="公式" r:id="rId28" imgW="215640" imgH="27936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8" y="27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41" name="Oval 81"/>
              <p:cNvSpPr>
                <a:spLocks noChangeArrowheads="1"/>
              </p:cNvSpPr>
              <p:nvPr/>
            </p:nvSpPr>
            <p:spPr bwMode="auto">
              <a:xfrm>
                <a:off x="3940" y="74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42" name="Oval 81"/>
              <p:cNvSpPr>
                <a:spLocks noChangeArrowheads="1"/>
              </p:cNvSpPr>
              <p:nvPr/>
            </p:nvSpPr>
            <p:spPr bwMode="auto">
              <a:xfrm>
                <a:off x="3940" y="154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17543" name="Group 135"/>
            <p:cNvGrpSpPr>
              <a:grpSpLocks/>
            </p:cNvGrpSpPr>
            <p:nvPr/>
          </p:nvGrpSpPr>
          <p:grpSpPr bwMode="auto">
            <a:xfrm>
              <a:off x="4970" y="2884"/>
              <a:ext cx="750" cy="1073"/>
              <a:chOff x="5010" y="-260"/>
              <a:chExt cx="750" cy="1073"/>
            </a:xfrm>
          </p:grpSpPr>
          <p:sp>
            <p:nvSpPr>
              <p:cNvPr id="17544" name="Line 37"/>
              <p:cNvSpPr>
                <a:spLocks noChangeShapeType="1"/>
              </p:cNvSpPr>
              <p:nvPr/>
            </p:nvSpPr>
            <p:spPr bwMode="auto">
              <a:xfrm>
                <a:off x="5010" y="185"/>
                <a:ext cx="55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5" name="Line 38"/>
              <p:cNvSpPr>
                <a:spLocks noChangeShapeType="1"/>
              </p:cNvSpPr>
              <p:nvPr/>
            </p:nvSpPr>
            <p:spPr bwMode="auto">
              <a:xfrm>
                <a:off x="5014" y="766"/>
                <a:ext cx="550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6" name="Line 39"/>
              <p:cNvSpPr>
                <a:spLocks noChangeShapeType="1"/>
              </p:cNvSpPr>
              <p:nvPr/>
            </p:nvSpPr>
            <p:spPr bwMode="auto">
              <a:xfrm flipH="1">
                <a:off x="5197" y="11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7" name="Text Box 40"/>
              <p:cNvSpPr txBox="1">
                <a:spLocks noChangeArrowheads="1"/>
              </p:cNvSpPr>
              <p:nvPr/>
            </p:nvSpPr>
            <p:spPr bwMode="auto">
              <a:xfrm>
                <a:off x="5482" y="15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7548" name="Text Box 41"/>
              <p:cNvSpPr txBox="1">
                <a:spLocks noChangeArrowheads="1"/>
              </p:cNvSpPr>
              <p:nvPr/>
            </p:nvSpPr>
            <p:spPr bwMode="auto">
              <a:xfrm>
                <a:off x="5493" y="50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17549" name="Object 44"/>
              <p:cNvGraphicFramePr>
                <a:graphicFrameLocks noChangeAspect="1"/>
              </p:cNvGraphicFramePr>
              <p:nvPr/>
            </p:nvGraphicFramePr>
            <p:xfrm>
              <a:off x="5272" y="-260"/>
              <a:ext cx="22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2" name="公式" r:id="rId30" imgW="177480" imgH="279360" progId="Equation.3">
                      <p:embed/>
                    </p:oleObj>
                  </mc:Choice>
                  <mc:Fallback>
                    <p:oleObj name="公式" r:id="rId30" imgW="177480" imgH="27936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-260"/>
                            <a:ext cx="224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50" name="Object 45"/>
              <p:cNvGraphicFramePr>
                <a:graphicFrameLocks noChangeAspect="1"/>
              </p:cNvGraphicFramePr>
              <p:nvPr/>
            </p:nvGraphicFramePr>
            <p:xfrm>
              <a:off x="5487" y="25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3" name="公式" r:id="rId32" imgW="215640" imgH="279360" progId="Equation.3">
                      <p:embed/>
                    </p:oleObj>
                  </mc:Choice>
                  <mc:Fallback>
                    <p:oleObj name="公式" r:id="rId32" imgW="215640" imgH="27936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7" y="25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51" name="Oval 81"/>
              <p:cNvSpPr>
                <a:spLocks noChangeArrowheads="1"/>
              </p:cNvSpPr>
              <p:nvPr/>
            </p:nvSpPr>
            <p:spPr bwMode="auto">
              <a:xfrm>
                <a:off x="5549" y="72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7552" name="Oval 81"/>
              <p:cNvSpPr>
                <a:spLocks noChangeArrowheads="1"/>
              </p:cNvSpPr>
              <p:nvPr/>
            </p:nvSpPr>
            <p:spPr bwMode="auto">
              <a:xfrm>
                <a:off x="5549" y="13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6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/>
      <p:bldP spid="61734" grpId="0" autoUpdateAnimBg="0"/>
      <p:bldP spid="6173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09" name="Text Box 221"/>
          <p:cNvSpPr txBox="1">
            <a:spLocks noChangeArrowheads="1"/>
          </p:cNvSpPr>
          <p:nvPr/>
        </p:nvSpPr>
        <p:spPr bwMode="auto">
          <a:xfrm>
            <a:off x="514350" y="1244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注意：</a:t>
            </a:r>
          </a:p>
        </p:txBody>
      </p:sp>
      <p:sp>
        <p:nvSpPr>
          <p:cNvPr id="63710" name="Text Box 222"/>
          <p:cNvSpPr txBox="1">
            <a:spLocks noChangeArrowheads="1"/>
          </p:cNvSpPr>
          <p:nvPr/>
        </p:nvSpPr>
        <p:spPr bwMode="auto">
          <a:xfrm>
            <a:off x="762000" y="1797050"/>
            <a:ext cx="819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ea typeface="楷体_GB2312" pitchFamily="49" charset="-122"/>
              </a:rPr>
              <a:t>(1)  </a:t>
            </a:r>
            <a:r>
              <a:rPr lang="zh-CN" altLang="en-US">
                <a:ea typeface="楷体_GB2312" pitchFamily="49" charset="-122"/>
              </a:rPr>
              <a:t>级联时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参数是矩阵相乘的关系，不是对应元素相乘。</a:t>
            </a:r>
          </a:p>
        </p:txBody>
      </p:sp>
      <p:sp>
        <p:nvSpPr>
          <p:cNvPr id="63712" name="Text Box 224"/>
          <p:cNvSpPr txBox="1">
            <a:spLocks noChangeArrowheads="1"/>
          </p:cNvSpPr>
          <p:nvPr/>
        </p:nvSpPr>
        <p:spPr bwMode="auto">
          <a:xfrm>
            <a:off x="1333500" y="46926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167936" name="Object 2048"/>
          <p:cNvGraphicFramePr>
            <a:graphicFrameLocks noChangeAspect="1"/>
          </p:cNvGraphicFramePr>
          <p:nvPr/>
        </p:nvGraphicFramePr>
        <p:xfrm>
          <a:off x="2249488" y="4738688"/>
          <a:ext cx="31591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4" imgW="1562040" imgH="177480" progId="Equation.3">
                  <p:embed/>
                </p:oleObj>
              </mc:Choice>
              <mc:Fallback>
                <p:oleObj name="公式" r:id="rId4" imgW="1562040" imgH="17748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738688"/>
                        <a:ext cx="31591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14" name="Text Box 226"/>
          <p:cNvSpPr txBox="1">
            <a:spLocks noChangeArrowheads="1"/>
          </p:cNvSpPr>
          <p:nvPr/>
        </p:nvSpPr>
        <p:spPr bwMode="auto">
          <a:xfrm>
            <a:off x="876300" y="545465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(2)  </a:t>
            </a:r>
            <a:r>
              <a:rPr lang="zh-CN" altLang="en-US">
                <a:ea typeface="楷体_GB2312" pitchFamily="49" charset="-122"/>
              </a:rPr>
              <a:t>级联时各二端口的端口条件不会被破坏。</a:t>
            </a:r>
          </a:p>
        </p:txBody>
      </p:sp>
      <p:graphicFrame>
        <p:nvGraphicFramePr>
          <p:cNvPr id="167937" name="Object 2049"/>
          <p:cNvGraphicFramePr>
            <a:graphicFrameLocks noChangeAspect="1"/>
          </p:cNvGraphicFramePr>
          <p:nvPr/>
        </p:nvGraphicFramePr>
        <p:xfrm>
          <a:off x="2587625" y="2428875"/>
          <a:ext cx="3910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6" imgW="1955520" imgH="469800" progId="Equation.3">
                  <p:embed/>
                </p:oleObj>
              </mc:Choice>
              <mc:Fallback>
                <p:oleObj name="公式" r:id="rId6" imgW="1955520" imgH="4698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428875"/>
                        <a:ext cx="39100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050"/>
          <p:cNvGraphicFramePr>
            <a:graphicFrameLocks noChangeAspect="1"/>
          </p:cNvGraphicFramePr>
          <p:nvPr/>
        </p:nvGraphicFramePr>
        <p:xfrm>
          <a:off x="2351088" y="3490913"/>
          <a:ext cx="40116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8" imgW="2006280" imgH="469800" progId="Equation.3">
                  <p:embed/>
                </p:oleObj>
              </mc:Choice>
              <mc:Fallback>
                <p:oleObj name="公式" r:id="rId8" imgW="2006280" imgH="4698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490913"/>
                        <a:ext cx="40116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09" grpId="0" autoUpdateAnimBg="0"/>
      <p:bldP spid="63710" grpId="0" build="p" autoUpdateAnimBg="0"/>
      <p:bldP spid="63712" grpId="0" build="p" autoUpdateAnimBg="0"/>
      <p:bldP spid="6371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7" name="Text Box 185"/>
          <p:cNvSpPr txBox="1">
            <a:spLocks noChangeArrowheads="1"/>
          </p:cNvSpPr>
          <p:nvPr/>
        </p:nvSpPr>
        <p:spPr bwMode="auto">
          <a:xfrm>
            <a:off x="330200" y="46037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易求出</a:t>
            </a:r>
          </a:p>
        </p:txBody>
      </p:sp>
      <p:graphicFrame>
        <p:nvGraphicFramePr>
          <p:cNvPr id="168960" name="Object 1024"/>
          <p:cNvGraphicFramePr>
            <a:graphicFrameLocks noChangeAspect="1"/>
          </p:cNvGraphicFramePr>
          <p:nvPr/>
        </p:nvGraphicFramePr>
        <p:xfrm>
          <a:off x="1701800" y="4387850"/>
          <a:ext cx="17510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公式" r:id="rId4" imgW="876240" imgH="469800" progId="Equation.3">
                  <p:embed/>
                </p:oleObj>
              </mc:Choice>
              <mc:Fallback>
                <p:oleObj name="公式" r:id="rId4" imgW="876240" imgH="469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387850"/>
                        <a:ext cx="17510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1" name="Object 1025"/>
          <p:cNvGraphicFramePr>
            <a:graphicFrameLocks noChangeAspect="1"/>
          </p:cNvGraphicFramePr>
          <p:nvPr/>
        </p:nvGraphicFramePr>
        <p:xfrm>
          <a:off x="3711575" y="4440238"/>
          <a:ext cx="23034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公式" r:id="rId6" imgW="1066680" imgH="469800" progId="Equation.3">
                  <p:embed/>
                </p:oleObj>
              </mc:Choice>
              <mc:Fallback>
                <p:oleObj name="公式" r:id="rId6" imgW="1066680" imgH="469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4440238"/>
                        <a:ext cx="23034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2" name="Object 1026"/>
          <p:cNvGraphicFramePr>
            <a:graphicFrameLocks noChangeAspect="1"/>
          </p:cNvGraphicFramePr>
          <p:nvPr/>
        </p:nvGraphicFramePr>
        <p:xfrm>
          <a:off x="6426200" y="4460875"/>
          <a:ext cx="1778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公式" r:id="rId8" imgW="888840" imgH="469800" progId="Equation.3">
                  <p:embed/>
                </p:oleObj>
              </mc:Choice>
              <mc:Fallback>
                <p:oleObj name="公式" r:id="rId8" imgW="888840" imgH="469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4460875"/>
                        <a:ext cx="1778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2"/>
          <p:cNvGrpSpPr>
            <a:grpSpLocks/>
          </p:cNvGrpSpPr>
          <p:nvPr/>
        </p:nvGrpSpPr>
        <p:grpSpPr bwMode="auto">
          <a:xfrm>
            <a:off x="3152775" y="2686050"/>
            <a:ext cx="476250" cy="1200150"/>
            <a:chOff x="1530" y="1806"/>
            <a:chExt cx="300" cy="756"/>
          </a:xfrm>
        </p:grpSpPr>
        <p:sp>
          <p:nvSpPr>
            <p:cNvPr id="19528" name="Line 280"/>
            <p:cNvSpPr>
              <a:spLocks noChangeShapeType="1"/>
            </p:cNvSpPr>
            <p:nvPr/>
          </p:nvSpPr>
          <p:spPr bwMode="auto">
            <a:xfrm>
              <a:off x="1530" y="1806"/>
              <a:ext cx="28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9" name="Line 281"/>
            <p:cNvSpPr>
              <a:spLocks noChangeShapeType="1"/>
            </p:cNvSpPr>
            <p:nvPr/>
          </p:nvSpPr>
          <p:spPr bwMode="auto">
            <a:xfrm>
              <a:off x="1530" y="2562"/>
              <a:ext cx="3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83"/>
          <p:cNvGrpSpPr>
            <a:grpSpLocks/>
          </p:cNvGrpSpPr>
          <p:nvPr/>
        </p:nvGrpSpPr>
        <p:grpSpPr bwMode="auto">
          <a:xfrm>
            <a:off x="5105400" y="2686050"/>
            <a:ext cx="476250" cy="1200150"/>
            <a:chOff x="1530" y="1806"/>
            <a:chExt cx="300" cy="756"/>
          </a:xfrm>
        </p:grpSpPr>
        <p:sp>
          <p:nvSpPr>
            <p:cNvPr id="19526" name="Line 284"/>
            <p:cNvSpPr>
              <a:spLocks noChangeShapeType="1"/>
            </p:cNvSpPr>
            <p:nvPr/>
          </p:nvSpPr>
          <p:spPr bwMode="auto">
            <a:xfrm>
              <a:off x="1530" y="1806"/>
              <a:ext cx="28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27" name="Line 285"/>
            <p:cNvSpPr>
              <a:spLocks noChangeShapeType="1"/>
            </p:cNvSpPr>
            <p:nvPr/>
          </p:nvSpPr>
          <p:spPr bwMode="auto">
            <a:xfrm>
              <a:off x="1530" y="2562"/>
              <a:ext cx="3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799" name="Text Box 287"/>
          <p:cNvSpPr txBox="1">
            <a:spLocks noChangeArrowheads="1"/>
          </p:cNvSpPr>
          <p:nvPr/>
        </p:nvSpPr>
        <p:spPr bwMode="auto">
          <a:xfrm>
            <a:off x="2212975" y="39909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T</a:t>
            </a:r>
            <a:r>
              <a:rPr lang="en-US" altLang="zh-CN" baseline="-25000">
                <a:solidFill>
                  <a:srgbClr val="FF3300"/>
                </a:solidFill>
                <a:ea typeface="楷体_GB2312" pitchFamily="49" charset="-122"/>
              </a:rPr>
              <a:t>1</a:t>
            </a:r>
            <a:endParaRPr lang="en-US" altLang="zh-CN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4803" name="Text Box 291"/>
          <p:cNvSpPr txBox="1">
            <a:spLocks noChangeArrowheads="1"/>
          </p:cNvSpPr>
          <p:nvPr/>
        </p:nvSpPr>
        <p:spPr bwMode="auto">
          <a:xfrm>
            <a:off x="4117975" y="398145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T</a:t>
            </a:r>
            <a:r>
              <a:rPr lang="en-US" altLang="zh-CN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endParaRPr lang="en-US" altLang="zh-CN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4808" name="Text Box 296"/>
          <p:cNvSpPr txBox="1">
            <a:spLocks noChangeArrowheads="1"/>
          </p:cNvSpPr>
          <p:nvPr/>
        </p:nvSpPr>
        <p:spPr bwMode="auto">
          <a:xfrm>
            <a:off x="6042025" y="39909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T</a:t>
            </a:r>
            <a:r>
              <a:rPr lang="en-US" altLang="zh-CN" baseline="-25000">
                <a:solidFill>
                  <a:srgbClr val="FF3300"/>
                </a:solidFill>
                <a:ea typeface="楷体_GB2312" pitchFamily="49" charset="-122"/>
              </a:rPr>
              <a:t>3</a:t>
            </a:r>
            <a:endParaRPr lang="en-US" altLang="zh-CN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168963" name="Object 1027"/>
          <p:cNvGraphicFramePr>
            <a:graphicFrameLocks noChangeAspect="1"/>
          </p:cNvGraphicFramePr>
          <p:nvPr/>
        </p:nvGraphicFramePr>
        <p:xfrm>
          <a:off x="965200" y="5549900"/>
          <a:ext cx="7702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公式" r:id="rId10" imgW="3848040" imgH="469800" progId="Equation.3">
                  <p:embed/>
                </p:oleObj>
              </mc:Choice>
              <mc:Fallback>
                <p:oleObj name="公式" r:id="rId10" imgW="3848040" imgH="469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549900"/>
                        <a:ext cx="7702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1" name="Text Box 299"/>
          <p:cNvSpPr txBox="1">
            <a:spLocks noChangeArrowheads="1"/>
          </p:cNvSpPr>
          <p:nvPr/>
        </p:nvSpPr>
        <p:spPr bwMode="auto">
          <a:xfrm>
            <a:off x="419100" y="581025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则</a:t>
            </a:r>
          </a:p>
        </p:txBody>
      </p:sp>
      <p:sp>
        <p:nvSpPr>
          <p:cNvPr id="64812" name="Text Box 300"/>
          <p:cNvSpPr txBox="1">
            <a:spLocks noChangeArrowheads="1"/>
          </p:cNvSpPr>
          <p:nvPr/>
        </p:nvSpPr>
        <p:spPr bwMode="auto">
          <a:xfrm>
            <a:off x="381000" y="52070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例：求</a:t>
            </a:r>
            <a:r>
              <a:rPr lang="en-US" altLang="zh-CN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64813" name="Text Box 301"/>
          <p:cNvSpPr txBox="1">
            <a:spLocks noChangeArrowheads="1"/>
          </p:cNvSpPr>
          <p:nvPr/>
        </p:nvSpPr>
        <p:spPr bwMode="auto">
          <a:xfrm>
            <a:off x="355600" y="22987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4" name="Group 399"/>
          <p:cNvGrpSpPr>
            <a:grpSpLocks/>
          </p:cNvGrpSpPr>
          <p:nvPr/>
        </p:nvGrpSpPr>
        <p:grpSpPr bwMode="auto">
          <a:xfrm>
            <a:off x="2867025" y="344488"/>
            <a:ext cx="3397250" cy="1738312"/>
            <a:chOff x="1890" y="553"/>
            <a:chExt cx="2140" cy="1095"/>
          </a:xfrm>
        </p:grpSpPr>
        <p:sp>
          <p:nvSpPr>
            <p:cNvPr id="19503" name="Line 303"/>
            <p:cNvSpPr>
              <a:spLocks noChangeShapeType="1"/>
            </p:cNvSpPr>
            <p:nvPr/>
          </p:nvSpPr>
          <p:spPr bwMode="auto">
            <a:xfrm>
              <a:off x="2040" y="864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Rectangle 304"/>
            <p:cNvSpPr>
              <a:spLocks noChangeArrowheads="1"/>
            </p:cNvSpPr>
            <p:nvPr/>
          </p:nvSpPr>
          <p:spPr bwMode="auto">
            <a:xfrm>
              <a:off x="2364" y="618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/>
                <a:t> 4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9505" name="Rectangle 305"/>
            <p:cNvSpPr>
              <a:spLocks noChangeArrowheads="1"/>
            </p:cNvSpPr>
            <p:nvPr/>
          </p:nvSpPr>
          <p:spPr bwMode="auto">
            <a:xfrm>
              <a:off x="3095" y="63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/>
                <a:t> 6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9506" name="Rectangle 306"/>
            <p:cNvSpPr>
              <a:spLocks noChangeArrowheads="1"/>
            </p:cNvSpPr>
            <p:nvPr/>
          </p:nvSpPr>
          <p:spPr bwMode="auto">
            <a:xfrm>
              <a:off x="2909" y="117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/>
                <a:t> 4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9507" name="Rectangle 311"/>
            <p:cNvSpPr>
              <a:spLocks noChangeArrowheads="1"/>
            </p:cNvSpPr>
            <p:nvPr/>
          </p:nvSpPr>
          <p:spPr bwMode="auto">
            <a:xfrm>
              <a:off x="2394" y="82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08" name="Oval 312"/>
            <p:cNvSpPr>
              <a:spLocks noChangeArrowheads="1"/>
            </p:cNvSpPr>
            <p:nvPr/>
          </p:nvSpPr>
          <p:spPr bwMode="auto">
            <a:xfrm>
              <a:off x="2000" y="8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09" name="Line 313"/>
            <p:cNvSpPr>
              <a:spLocks noChangeShapeType="1"/>
            </p:cNvSpPr>
            <p:nvPr/>
          </p:nvSpPr>
          <p:spPr bwMode="auto">
            <a:xfrm flipH="1">
              <a:off x="2892" y="86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Oval 314"/>
            <p:cNvSpPr>
              <a:spLocks noChangeArrowheads="1"/>
            </p:cNvSpPr>
            <p:nvPr/>
          </p:nvSpPr>
          <p:spPr bwMode="auto">
            <a:xfrm>
              <a:off x="2004" y="159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11" name="Rectangle 315"/>
            <p:cNvSpPr>
              <a:spLocks noChangeArrowheads="1"/>
            </p:cNvSpPr>
            <p:nvPr/>
          </p:nvSpPr>
          <p:spPr bwMode="auto">
            <a:xfrm rot="-5400000">
              <a:off x="2752" y="12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12" name="Rectangle 316"/>
            <p:cNvSpPr>
              <a:spLocks noChangeArrowheads="1"/>
            </p:cNvSpPr>
            <p:nvPr/>
          </p:nvSpPr>
          <p:spPr bwMode="auto">
            <a:xfrm>
              <a:off x="3114" y="81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513" name="Oval 317"/>
            <p:cNvSpPr>
              <a:spLocks noChangeArrowheads="1"/>
            </p:cNvSpPr>
            <p:nvPr/>
          </p:nvSpPr>
          <p:spPr bwMode="auto">
            <a:xfrm>
              <a:off x="3738" y="8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14" name="Oval 318"/>
            <p:cNvSpPr>
              <a:spLocks noChangeArrowheads="1"/>
            </p:cNvSpPr>
            <p:nvPr/>
          </p:nvSpPr>
          <p:spPr bwMode="auto">
            <a:xfrm>
              <a:off x="3742" y="16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15" name="Text Box 319"/>
            <p:cNvSpPr txBox="1">
              <a:spLocks noChangeArrowheads="1"/>
            </p:cNvSpPr>
            <p:nvPr/>
          </p:nvSpPr>
          <p:spPr bwMode="auto">
            <a:xfrm>
              <a:off x="1913" y="82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+</a:t>
              </a:r>
            </a:p>
          </p:txBody>
        </p:sp>
        <p:sp>
          <p:nvSpPr>
            <p:cNvPr id="19516" name="Text Box 320"/>
            <p:cNvSpPr txBox="1">
              <a:spLocks noChangeArrowheads="1"/>
            </p:cNvSpPr>
            <p:nvPr/>
          </p:nvSpPr>
          <p:spPr bwMode="auto">
            <a:xfrm>
              <a:off x="1933" y="12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_</a:t>
              </a:r>
            </a:p>
          </p:txBody>
        </p:sp>
        <p:sp>
          <p:nvSpPr>
            <p:cNvPr id="19517" name="Text Box 321"/>
            <p:cNvSpPr txBox="1">
              <a:spLocks noChangeArrowheads="1"/>
            </p:cNvSpPr>
            <p:nvPr/>
          </p:nvSpPr>
          <p:spPr bwMode="auto">
            <a:xfrm>
              <a:off x="3651" y="8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+</a:t>
              </a:r>
            </a:p>
          </p:txBody>
        </p:sp>
        <p:sp>
          <p:nvSpPr>
            <p:cNvPr id="19518" name="Text Box 322"/>
            <p:cNvSpPr txBox="1">
              <a:spLocks noChangeArrowheads="1"/>
            </p:cNvSpPr>
            <p:nvPr/>
          </p:nvSpPr>
          <p:spPr bwMode="auto">
            <a:xfrm>
              <a:off x="3671" y="12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_</a:t>
              </a:r>
            </a:p>
          </p:txBody>
        </p:sp>
        <p:sp>
          <p:nvSpPr>
            <p:cNvPr id="19519" name="Line 323"/>
            <p:cNvSpPr>
              <a:spLocks noChangeShapeType="1"/>
            </p:cNvSpPr>
            <p:nvPr/>
          </p:nvSpPr>
          <p:spPr bwMode="auto">
            <a:xfrm>
              <a:off x="2076" y="786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324"/>
            <p:cNvSpPr>
              <a:spLocks noChangeShapeType="1"/>
            </p:cNvSpPr>
            <p:nvPr/>
          </p:nvSpPr>
          <p:spPr bwMode="auto">
            <a:xfrm flipH="1">
              <a:off x="3510" y="786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325"/>
            <p:cNvSpPr>
              <a:spLocks noChangeShapeType="1"/>
            </p:cNvSpPr>
            <p:nvPr/>
          </p:nvSpPr>
          <p:spPr bwMode="auto">
            <a:xfrm>
              <a:off x="2040" y="1624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Text Box 326"/>
            <p:cNvSpPr txBox="1">
              <a:spLocks noChangeArrowheads="1"/>
            </p:cNvSpPr>
            <p:nvPr/>
          </p:nvSpPr>
          <p:spPr bwMode="auto">
            <a:xfrm>
              <a:off x="1890" y="111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U</a:t>
              </a:r>
              <a:r>
                <a:rPr lang="en-US" altLang="zh-CN" sz="1800" baseline="-25000"/>
                <a:t>1</a:t>
              </a:r>
              <a:endParaRPr lang="en-US" altLang="zh-CN" sz="1800"/>
            </a:p>
          </p:txBody>
        </p:sp>
        <p:sp>
          <p:nvSpPr>
            <p:cNvPr id="19523" name="Text Box 327"/>
            <p:cNvSpPr txBox="1">
              <a:spLocks noChangeArrowheads="1"/>
            </p:cNvSpPr>
            <p:nvPr/>
          </p:nvSpPr>
          <p:spPr bwMode="auto">
            <a:xfrm>
              <a:off x="3622" y="114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U</a:t>
              </a:r>
              <a:r>
                <a:rPr lang="en-US" altLang="zh-CN" sz="1800" baseline="-25000"/>
                <a:t>2</a:t>
              </a:r>
              <a:endParaRPr lang="en-US" altLang="zh-CN" sz="1800"/>
            </a:p>
          </p:txBody>
        </p:sp>
        <p:sp>
          <p:nvSpPr>
            <p:cNvPr id="19524" name="Text Box 328"/>
            <p:cNvSpPr txBox="1">
              <a:spLocks noChangeArrowheads="1"/>
            </p:cNvSpPr>
            <p:nvPr/>
          </p:nvSpPr>
          <p:spPr bwMode="auto">
            <a:xfrm>
              <a:off x="2046" y="55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I</a:t>
              </a:r>
              <a:r>
                <a:rPr lang="en-US" altLang="zh-CN" sz="1800" baseline="-25000"/>
                <a:t>1</a:t>
              </a:r>
              <a:endParaRPr lang="en-US" altLang="zh-CN" sz="1800"/>
            </a:p>
          </p:txBody>
        </p:sp>
        <p:sp>
          <p:nvSpPr>
            <p:cNvPr id="19525" name="Text Box 329"/>
            <p:cNvSpPr txBox="1">
              <a:spLocks noChangeArrowheads="1"/>
            </p:cNvSpPr>
            <p:nvPr/>
          </p:nvSpPr>
          <p:spPr bwMode="auto">
            <a:xfrm>
              <a:off x="3538" y="56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I</a:t>
              </a:r>
              <a:r>
                <a:rPr lang="en-US" altLang="zh-CN" sz="1800" baseline="-25000"/>
                <a:t>2</a:t>
              </a:r>
              <a:endParaRPr lang="en-US" altLang="zh-CN" sz="1800"/>
            </a:p>
          </p:txBody>
        </p:sp>
      </p:grpSp>
      <p:grpSp>
        <p:nvGrpSpPr>
          <p:cNvPr id="5" name="Group 398"/>
          <p:cNvGrpSpPr>
            <a:grpSpLocks/>
          </p:cNvGrpSpPr>
          <p:nvPr/>
        </p:nvGrpSpPr>
        <p:grpSpPr bwMode="auto">
          <a:xfrm>
            <a:off x="1676400" y="2301875"/>
            <a:ext cx="1495425" cy="1628775"/>
            <a:chOff x="4656" y="622"/>
            <a:chExt cx="942" cy="1026"/>
          </a:xfrm>
        </p:grpSpPr>
        <p:sp>
          <p:nvSpPr>
            <p:cNvPr id="19495" name="Line 376"/>
            <p:cNvSpPr>
              <a:spLocks noChangeShapeType="1"/>
            </p:cNvSpPr>
            <p:nvPr/>
          </p:nvSpPr>
          <p:spPr bwMode="auto">
            <a:xfrm>
              <a:off x="4692" y="87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Rectangle 331"/>
            <p:cNvSpPr>
              <a:spLocks noChangeArrowheads="1"/>
            </p:cNvSpPr>
            <p:nvPr/>
          </p:nvSpPr>
          <p:spPr bwMode="auto">
            <a:xfrm>
              <a:off x="4972" y="62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9497" name="Rectangle 334"/>
            <p:cNvSpPr>
              <a:spLocks noChangeArrowheads="1"/>
            </p:cNvSpPr>
            <p:nvPr/>
          </p:nvSpPr>
          <p:spPr bwMode="auto">
            <a:xfrm>
              <a:off x="5002" y="82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498" name="Oval 335"/>
            <p:cNvSpPr>
              <a:spLocks noChangeArrowheads="1"/>
            </p:cNvSpPr>
            <p:nvPr/>
          </p:nvSpPr>
          <p:spPr bwMode="auto">
            <a:xfrm>
              <a:off x="4656" y="8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99" name="Oval 337"/>
            <p:cNvSpPr>
              <a:spLocks noChangeArrowheads="1"/>
            </p:cNvSpPr>
            <p:nvPr/>
          </p:nvSpPr>
          <p:spPr bwMode="auto">
            <a:xfrm>
              <a:off x="4660" y="16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00" name="Oval 340"/>
            <p:cNvSpPr>
              <a:spLocks noChangeArrowheads="1"/>
            </p:cNvSpPr>
            <p:nvPr/>
          </p:nvSpPr>
          <p:spPr bwMode="auto">
            <a:xfrm>
              <a:off x="5549" y="8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01" name="Oval 341"/>
            <p:cNvSpPr>
              <a:spLocks noChangeArrowheads="1"/>
            </p:cNvSpPr>
            <p:nvPr/>
          </p:nvSpPr>
          <p:spPr bwMode="auto">
            <a:xfrm>
              <a:off x="5553" y="160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502" name="Line 377"/>
            <p:cNvSpPr>
              <a:spLocks noChangeShapeType="1"/>
            </p:cNvSpPr>
            <p:nvPr/>
          </p:nvSpPr>
          <p:spPr bwMode="auto">
            <a:xfrm>
              <a:off x="4696" y="163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7"/>
          <p:cNvGrpSpPr>
            <a:grpSpLocks/>
          </p:cNvGrpSpPr>
          <p:nvPr/>
        </p:nvGrpSpPr>
        <p:grpSpPr bwMode="auto">
          <a:xfrm>
            <a:off x="5549900" y="2308225"/>
            <a:ext cx="1495425" cy="1628775"/>
            <a:chOff x="6064" y="614"/>
            <a:chExt cx="942" cy="1026"/>
          </a:xfrm>
        </p:grpSpPr>
        <p:sp>
          <p:nvSpPr>
            <p:cNvPr id="19487" name="Line 378"/>
            <p:cNvSpPr>
              <a:spLocks noChangeShapeType="1"/>
            </p:cNvSpPr>
            <p:nvPr/>
          </p:nvSpPr>
          <p:spPr bwMode="auto">
            <a:xfrm>
              <a:off x="6100" y="86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Rectangle 379"/>
            <p:cNvSpPr>
              <a:spLocks noChangeArrowheads="1"/>
            </p:cNvSpPr>
            <p:nvPr/>
          </p:nvSpPr>
          <p:spPr bwMode="auto">
            <a:xfrm>
              <a:off x="6380" y="614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 6</a:t>
              </a:r>
              <a:r>
                <a:rPr lang="en-US" altLang="zh-CN" sz="18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9489" name="Rectangle 380"/>
            <p:cNvSpPr>
              <a:spLocks noChangeArrowheads="1"/>
            </p:cNvSpPr>
            <p:nvPr/>
          </p:nvSpPr>
          <p:spPr bwMode="auto">
            <a:xfrm>
              <a:off x="6410" y="8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490" name="Oval 381"/>
            <p:cNvSpPr>
              <a:spLocks noChangeArrowheads="1"/>
            </p:cNvSpPr>
            <p:nvPr/>
          </p:nvSpPr>
          <p:spPr bwMode="auto">
            <a:xfrm>
              <a:off x="6064" y="83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91" name="Oval 382"/>
            <p:cNvSpPr>
              <a:spLocks noChangeArrowheads="1"/>
            </p:cNvSpPr>
            <p:nvPr/>
          </p:nvSpPr>
          <p:spPr bwMode="auto">
            <a:xfrm>
              <a:off x="6068" y="159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92" name="Oval 383"/>
            <p:cNvSpPr>
              <a:spLocks noChangeArrowheads="1"/>
            </p:cNvSpPr>
            <p:nvPr/>
          </p:nvSpPr>
          <p:spPr bwMode="auto">
            <a:xfrm>
              <a:off x="6957" y="8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93" name="Oval 384"/>
            <p:cNvSpPr>
              <a:spLocks noChangeArrowheads="1"/>
            </p:cNvSpPr>
            <p:nvPr/>
          </p:nvSpPr>
          <p:spPr bwMode="auto">
            <a:xfrm>
              <a:off x="6961" y="159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94" name="Line 385"/>
            <p:cNvSpPr>
              <a:spLocks noChangeShapeType="1"/>
            </p:cNvSpPr>
            <p:nvPr/>
          </p:nvSpPr>
          <p:spPr bwMode="auto">
            <a:xfrm>
              <a:off x="6104" y="162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00"/>
          <p:cNvGrpSpPr>
            <a:grpSpLocks/>
          </p:cNvGrpSpPr>
          <p:nvPr/>
        </p:nvGrpSpPr>
        <p:grpSpPr bwMode="auto">
          <a:xfrm>
            <a:off x="3609975" y="2643188"/>
            <a:ext cx="1495425" cy="1281112"/>
            <a:chOff x="6472" y="3513"/>
            <a:chExt cx="942" cy="807"/>
          </a:xfrm>
        </p:grpSpPr>
        <p:sp>
          <p:nvSpPr>
            <p:cNvPr id="19478" name="Line 386"/>
            <p:cNvSpPr>
              <a:spLocks noChangeShapeType="1"/>
            </p:cNvSpPr>
            <p:nvPr/>
          </p:nvSpPr>
          <p:spPr bwMode="auto">
            <a:xfrm>
              <a:off x="6508" y="354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Oval 389"/>
            <p:cNvSpPr>
              <a:spLocks noChangeArrowheads="1"/>
            </p:cNvSpPr>
            <p:nvPr/>
          </p:nvSpPr>
          <p:spPr bwMode="auto">
            <a:xfrm>
              <a:off x="6472" y="35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80" name="Oval 390"/>
            <p:cNvSpPr>
              <a:spLocks noChangeArrowheads="1"/>
            </p:cNvSpPr>
            <p:nvPr/>
          </p:nvSpPr>
          <p:spPr bwMode="auto">
            <a:xfrm>
              <a:off x="6476" y="42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81" name="Oval 391"/>
            <p:cNvSpPr>
              <a:spLocks noChangeArrowheads="1"/>
            </p:cNvSpPr>
            <p:nvPr/>
          </p:nvSpPr>
          <p:spPr bwMode="auto">
            <a:xfrm>
              <a:off x="7365" y="351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82" name="Oval 392"/>
            <p:cNvSpPr>
              <a:spLocks noChangeArrowheads="1"/>
            </p:cNvSpPr>
            <p:nvPr/>
          </p:nvSpPr>
          <p:spPr bwMode="auto">
            <a:xfrm>
              <a:off x="7369" y="427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83" name="Line 393"/>
            <p:cNvSpPr>
              <a:spLocks noChangeShapeType="1"/>
            </p:cNvSpPr>
            <p:nvPr/>
          </p:nvSpPr>
          <p:spPr bwMode="auto">
            <a:xfrm>
              <a:off x="6512" y="430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Rectangle 394"/>
            <p:cNvSpPr>
              <a:spLocks noChangeArrowheads="1"/>
            </p:cNvSpPr>
            <p:nvPr/>
          </p:nvSpPr>
          <p:spPr bwMode="auto">
            <a:xfrm>
              <a:off x="6970" y="385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9485" name="Line 395"/>
            <p:cNvSpPr>
              <a:spLocks noChangeShapeType="1"/>
            </p:cNvSpPr>
            <p:nvPr/>
          </p:nvSpPr>
          <p:spPr bwMode="auto">
            <a:xfrm flipH="1">
              <a:off x="6953" y="3546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Rectangle 396"/>
            <p:cNvSpPr>
              <a:spLocks noChangeArrowheads="1"/>
            </p:cNvSpPr>
            <p:nvPr/>
          </p:nvSpPr>
          <p:spPr bwMode="auto">
            <a:xfrm rot="-5400000">
              <a:off x="6813" y="389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64798" name="Rectangle 286"/>
          <p:cNvSpPr>
            <a:spLocks noChangeArrowheads="1"/>
          </p:cNvSpPr>
          <p:nvPr/>
        </p:nvSpPr>
        <p:spPr bwMode="auto">
          <a:xfrm>
            <a:off x="1990725" y="2324100"/>
            <a:ext cx="1028700" cy="1733550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4802" name="Rectangle 290"/>
          <p:cNvSpPr>
            <a:spLocks noChangeArrowheads="1"/>
          </p:cNvSpPr>
          <p:nvPr/>
        </p:nvSpPr>
        <p:spPr bwMode="auto">
          <a:xfrm>
            <a:off x="3876675" y="2314575"/>
            <a:ext cx="1028700" cy="1733550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4807" name="Rectangle 295"/>
          <p:cNvSpPr>
            <a:spLocks noChangeArrowheads="1"/>
          </p:cNvSpPr>
          <p:nvPr/>
        </p:nvSpPr>
        <p:spPr bwMode="auto">
          <a:xfrm>
            <a:off x="5762625" y="2333625"/>
            <a:ext cx="1028700" cy="1714500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16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16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4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7" grpId="0" build="p" autoUpdateAnimBg="0"/>
      <p:bldP spid="64799" grpId="0" autoUpdateAnimBg="0"/>
      <p:bldP spid="64803" grpId="0" autoUpdateAnimBg="0"/>
      <p:bldP spid="64808" grpId="0" autoUpdateAnimBg="0"/>
      <p:bldP spid="64811" grpId="0" autoUpdateAnimBg="0"/>
      <p:bldP spid="64812" grpId="0" autoUpdateAnimBg="0"/>
      <p:bldP spid="64813" grpId="0" autoUpdateAnimBg="0"/>
      <p:bldP spid="64798" grpId="0" animBg="1"/>
      <p:bldP spid="64802" grpId="0" animBg="1"/>
      <p:bldP spid="648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29" name="Group 41"/>
          <p:cNvGrpSpPr>
            <a:grpSpLocks/>
          </p:cNvGrpSpPr>
          <p:nvPr/>
        </p:nvGrpSpPr>
        <p:grpSpPr bwMode="auto">
          <a:xfrm>
            <a:off x="488950" y="647700"/>
            <a:ext cx="2430463" cy="874713"/>
            <a:chOff x="356" y="112"/>
            <a:chExt cx="1531" cy="551"/>
          </a:xfrm>
        </p:grpSpPr>
        <p:sp>
          <p:nvSpPr>
            <p:cNvPr id="114730" name="Text Box 42"/>
            <p:cNvSpPr txBox="1">
              <a:spLocks noChangeArrowheads="1"/>
            </p:cNvSpPr>
            <p:nvPr/>
          </p:nvSpPr>
          <p:spPr bwMode="auto">
            <a:xfrm>
              <a:off x="356" y="112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例：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4731" name="Text Box 43"/>
            <p:cNvSpPr txBox="1">
              <a:spLocks noChangeArrowheads="1"/>
            </p:cNvSpPr>
            <p:nvPr/>
          </p:nvSpPr>
          <p:spPr bwMode="auto">
            <a:xfrm>
              <a:off x="950" y="12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求</a:t>
              </a:r>
              <a:endParaRPr lang="zh-CN" altLang="en-US" b="0">
                <a:ea typeface="楷体_GB2312" pitchFamily="49" charset="-122"/>
              </a:endParaRPr>
            </a:p>
          </p:txBody>
        </p:sp>
        <p:graphicFrame>
          <p:nvGraphicFramePr>
            <p:cNvPr id="114732" name="Object 44"/>
            <p:cNvGraphicFramePr>
              <a:graphicFrameLocks noChangeAspect="1"/>
            </p:cNvGraphicFramePr>
            <p:nvPr/>
          </p:nvGraphicFramePr>
          <p:xfrm>
            <a:off x="1360" y="136"/>
            <a:ext cx="527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7" name="公式" r:id="rId3" imgW="406080" imgH="406080" progId="Equation.3">
                    <p:embed/>
                  </p:oleObj>
                </mc:Choice>
                <mc:Fallback>
                  <p:oleObj name="公式" r:id="rId3" imgW="406080" imgH="4060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36"/>
                          <a:ext cx="527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36" name="Rectangle 48"/>
          <p:cNvSpPr>
            <a:spLocks noChangeArrowheads="1"/>
          </p:cNvSpPr>
          <p:nvPr/>
        </p:nvSpPr>
        <p:spPr bwMode="auto">
          <a:xfrm>
            <a:off x="4406900" y="1333500"/>
            <a:ext cx="1008063" cy="187166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aphicFrame>
        <p:nvGraphicFramePr>
          <p:cNvPr id="114738" name="Object 50"/>
          <p:cNvGraphicFramePr>
            <a:graphicFrameLocks noChangeAspect="1"/>
          </p:cNvGraphicFramePr>
          <p:nvPr/>
        </p:nvGraphicFramePr>
        <p:xfrm>
          <a:off x="3640138" y="4959350"/>
          <a:ext cx="220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8" name="Equation" r:id="rId5" imgW="660240" imgH="164880" progId="Equation.DSMT4">
                  <p:embed/>
                </p:oleObj>
              </mc:Choice>
              <mc:Fallback>
                <p:oleObj name="Equation" r:id="rId5" imgW="660240" imgH="1648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4959350"/>
                        <a:ext cx="2209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9" name="Object 51"/>
          <p:cNvGraphicFramePr>
            <a:graphicFrameLocks noChangeAspect="1"/>
          </p:cNvGraphicFramePr>
          <p:nvPr/>
        </p:nvGraphicFramePr>
        <p:xfrm>
          <a:off x="5295900" y="3760788"/>
          <a:ext cx="28273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9" name="Equation" r:id="rId7" imgW="1320480" imgH="457200" progId="Equation.DSMT4">
                  <p:embed/>
                </p:oleObj>
              </mc:Choice>
              <mc:Fallback>
                <p:oleObj name="Equation" r:id="rId7" imgW="132048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760788"/>
                        <a:ext cx="28273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2513013" y="1355725"/>
            <a:ext cx="5284787" cy="1641475"/>
            <a:chOff x="1583" y="854"/>
            <a:chExt cx="3329" cy="1034"/>
          </a:xfrm>
        </p:grpSpPr>
        <p:sp>
          <p:nvSpPr>
            <p:cNvPr id="114741" name="Line 303"/>
            <p:cNvSpPr>
              <a:spLocks noChangeShapeType="1"/>
            </p:cNvSpPr>
            <p:nvPr/>
          </p:nvSpPr>
          <p:spPr bwMode="auto">
            <a:xfrm>
              <a:off x="1724" y="1104"/>
              <a:ext cx="28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43" name="Rectangle 305"/>
            <p:cNvSpPr>
              <a:spLocks noChangeArrowheads="1"/>
            </p:cNvSpPr>
            <p:nvPr/>
          </p:nvSpPr>
          <p:spPr bwMode="auto">
            <a:xfrm>
              <a:off x="2011" y="85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00"/>
                  </a:solidFill>
                  <a:sym typeface="Symbol" pitchFamily="18" charset="2"/>
                </a:rPr>
                <a:t>R</a:t>
              </a:r>
              <a:endParaRPr lang="en-US" altLang="zh-CN" sz="2000" i="1"/>
            </a:p>
          </p:txBody>
        </p:sp>
        <p:sp>
          <p:nvSpPr>
            <p:cNvPr id="114745" name="Rectangle 311"/>
            <p:cNvSpPr>
              <a:spLocks noChangeArrowheads="1"/>
            </p:cNvSpPr>
            <p:nvPr/>
          </p:nvSpPr>
          <p:spPr bwMode="auto">
            <a:xfrm>
              <a:off x="2030" y="10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4746" name="Oval 312"/>
            <p:cNvSpPr>
              <a:spLocks noChangeArrowheads="1"/>
            </p:cNvSpPr>
            <p:nvPr/>
          </p:nvSpPr>
          <p:spPr bwMode="auto">
            <a:xfrm>
              <a:off x="1684" y="10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47" name="Line 313"/>
            <p:cNvSpPr>
              <a:spLocks noChangeShapeType="1"/>
            </p:cNvSpPr>
            <p:nvPr/>
          </p:nvSpPr>
          <p:spPr bwMode="auto">
            <a:xfrm flipH="1">
              <a:off x="2528" y="110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48" name="Oval 314"/>
            <p:cNvSpPr>
              <a:spLocks noChangeArrowheads="1"/>
            </p:cNvSpPr>
            <p:nvPr/>
          </p:nvSpPr>
          <p:spPr bwMode="auto">
            <a:xfrm>
              <a:off x="1688" y="183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51" name="Oval 317"/>
            <p:cNvSpPr>
              <a:spLocks noChangeArrowheads="1"/>
            </p:cNvSpPr>
            <p:nvPr/>
          </p:nvSpPr>
          <p:spPr bwMode="auto">
            <a:xfrm>
              <a:off x="4574" y="10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52" name="Oval 318"/>
            <p:cNvSpPr>
              <a:spLocks noChangeArrowheads="1"/>
            </p:cNvSpPr>
            <p:nvPr/>
          </p:nvSpPr>
          <p:spPr bwMode="auto">
            <a:xfrm>
              <a:off x="4578" y="18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4753" name="Text Box 319"/>
            <p:cNvSpPr txBox="1">
              <a:spLocks noChangeArrowheads="1"/>
            </p:cNvSpPr>
            <p:nvPr/>
          </p:nvSpPr>
          <p:spPr bwMode="auto">
            <a:xfrm>
              <a:off x="1597" y="106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+</a:t>
              </a:r>
            </a:p>
          </p:txBody>
        </p:sp>
        <p:sp>
          <p:nvSpPr>
            <p:cNvPr id="114754" name="Text Box 320"/>
            <p:cNvSpPr txBox="1">
              <a:spLocks noChangeArrowheads="1"/>
            </p:cNvSpPr>
            <p:nvPr/>
          </p:nvSpPr>
          <p:spPr bwMode="auto">
            <a:xfrm>
              <a:off x="1617" y="15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_</a:t>
              </a:r>
            </a:p>
          </p:txBody>
        </p:sp>
        <p:sp>
          <p:nvSpPr>
            <p:cNvPr id="114755" name="Text Box 321"/>
            <p:cNvSpPr txBox="1">
              <a:spLocks noChangeArrowheads="1"/>
            </p:cNvSpPr>
            <p:nvPr/>
          </p:nvSpPr>
          <p:spPr bwMode="auto">
            <a:xfrm>
              <a:off x="4487" y="106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+</a:t>
              </a:r>
            </a:p>
          </p:txBody>
        </p:sp>
        <p:sp>
          <p:nvSpPr>
            <p:cNvPr id="114756" name="Text Box 322"/>
            <p:cNvSpPr txBox="1">
              <a:spLocks noChangeArrowheads="1"/>
            </p:cNvSpPr>
            <p:nvPr/>
          </p:nvSpPr>
          <p:spPr bwMode="auto">
            <a:xfrm>
              <a:off x="4507" y="151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_</a:t>
              </a:r>
            </a:p>
          </p:txBody>
        </p:sp>
        <p:sp>
          <p:nvSpPr>
            <p:cNvPr id="114759" name="Line 325"/>
            <p:cNvSpPr>
              <a:spLocks noChangeShapeType="1"/>
            </p:cNvSpPr>
            <p:nvPr/>
          </p:nvSpPr>
          <p:spPr bwMode="auto">
            <a:xfrm>
              <a:off x="1724" y="1864"/>
              <a:ext cx="28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764" name="Group 61"/>
            <p:cNvGrpSpPr>
              <a:grpSpLocks/>
            </p:cNvGrpSpPr>
            <p:nvPr/>
          </p:nvGrpSpPr>
          <p:grpSpPr bwMode="auto">
            <a:xfrm>
              <a:off x="2437" y="1338"/>
              <a:ext cx="182" cy="317"/>
              <a:chOff x="4059" y="1873"/>
              <a:chExt cx="182" cy="317"/>
            </a:xfrm>
          </p:grpSpPr>
          <p:sp useBgFill="1">
            <p:nvSpPr>
              <p:cNvPr id="114765" name="Rectangle 6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66" name="Line 6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67" name="Rectangle 6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68" name="Rectangle 6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69" name="Line 6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770" name="Group 106"/>
            <p:cNvGrpSpPr>
              <a:grpSpLocks/>
            </p:cNvGrpSpPr>
            <p:nvPr/>
          </p:nvGrpSpPr>
          <p:grpSpPr bwMode="auto">
            <a:xfrm>
              <a:off x="1583" y="1214"/>
              <a:ext cx="420" cy="410"/>
              <a:chOff x="1825" y="187"/>
              <a:chExt cx="420" cy="410"/>
            </a:xfrm>
          </p:grpSpPr>
          <p:sp>
            <p:nvSpPr>
              <p:cNvPr id="114771" name="Text Box 107"/>
              <p:cNvSpPr txBox="1">
                <a:spLocks noChangeArrowheads="1"/>
              </p:cNvSpPr>
              <p:nvPr/>
            </p:nvSpPr>
            <p:spPr bwMode="auto">
              <a:xfrm>
                <a:off x="1867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  <p:sp>
            <p:nvSpPr>
              <p:cNvPr id="114772" name="Text Box 108"/>
              <p:cNvSpPr txBox="1">
                <a:spLocks noChangeArrowheads="1"/>
              </p:cNvSpPr>
              <p:nvPr/>
            </p:nvSpPr>
            <p:spPr bwMode="auto">
              <a:xfrm>
                <a:off x="1825" y="366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1800" i="1"/>
                  <a:t>U</a:t>
                </a:r>
                <a:r>
                  <a:rPr lang="en-US" altLang="zh-CN" sz="1800" baseline="-25000"/>
                  <a:t>1</a:t>
                </a:r>
                <a:endParaRPr lang="en-US" altLang="zh-CN" sz="1800"/>
              </a:p>
            </p:txBody>
          </p:sp>
        </p:grpSp>
        <p:grpSp>
          <p:nvGrpSpPr>
            <p:cNvPr id="114773" name="Group 112"/>
            <p:cNvGrpSpPr>
              <a:grpSpLocks/>
            </p:cNvGrpSpPr>
            <p:nvPr/>
          </p:nvGrpSpPr>
          <p:grpSpPr bwMode="auto">
            <a:xfrm>
              <a:off x="4492" y="1206"/>
              <a:ext cx="420" cy="410"/>
              <a:chOff x="1825" y="187"/>
              <a:chExt cx="420" cy="410"/>
            </a:xfrm>
          </p:grpSpPr>
          <p:sp>
            <p:nvSpPr>
              <p:cNvPr id="114774" name="Text Box 113"/>
              <p:cNvSpPr txBox="1">
                <a:spLocks noChangeArrowheads="1"/>
              </p:cNvSpPr>
              <p:nvPr/>
            </p:nvSpPr>
            <p:spPr bwMode="auto">
              <a:xfrm>
                <a:off x="1867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  <p:sp>
            <p:nvSpPr>
              <p:cNvPr id="114775" name="Text Box 114"/>
              <p:cNvSpPr txBox="1">
                <a:spLocks noChangeArrowheads="1"/>
              </p:cNvSpPr>
              <p:nvPr/>
            </p:nvSpPr>
            <p:spPr bwMode="auto">
              <a:xfrm>
                <a:off x="1825" y="366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1800" i="1"/>
                  <a:t>U</a:t>
                </a:r>
                <a:r>
                  <a:rPr lang="en-US" altLang="zh-CN" sz="1800" baseline="-25000"/>
                  <a:t>2</a:t>
                </a:r>
                <a:endParaRPr lang="en-US" altLang="zh-CN" sz="1800"/>
              </a:p>
            </p:txBody>
          </p:sp>
        </p:grpSp>
        <p:sp>
          <p:nvSpPr>
            <p:cNvPr id="114776" name="Rectangle 305"/>
            <p:cNvSpPr>
              <a:spLocks noChangeArrowheads="1"/>
            </p:cNvSpPr>
            <p:nvPr/>
          </p:nvSpPr>
          <p:spPr bwMode="auto">
            <a:xfrm>
              <a:off x="2555" y="1398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00"/>
                  </a:solidFill>
                  <a:sym typeface="Symbol" pitchFamily="18" charset="2"/>
                </a:rPr>
                <a:t>C</a:t>
              </a:r>
              <a:endParaRPr lang="en-US" altLang="zh-CN" sz="2000" i="1"/>
            </a:p>
          </p:txBody>
        </p:sp>
        <p:sp>
          <p:nvSpPr>
            <p:cNvPr id="114777" name="Rectangle 305"/>
            <p:cNvSpPr>
              <a:spLocks noChangeArrowheads="1"/>
            </p:cNvSpPr>
            <p:nvPr/>
          </p:nvSpPr>
          <p:spPr bwMode="auto">
            <a:xfrm>
              <a:off x="2755" y="85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00"/>
                  </a:solidFill>
                  <a:sym typeface="Symbol" pitchFamily="18" charset="2"/>
                </a:rPr>
                <a:t>R</a:t>
              </a:r>
              <a:endParaRPr lang="en-US" altLang="zh-CN" sz="2000" i="1"/>
            </a:p>
          </p:txBody>
        </p:sp>
        <p:sp>
          <p:nvSpPr>
            <p:cNvPr id="114778" name="Rectangle 311"/>
            <p:cNvSpPr>
              <a:spLocks noChangeArrowheads="1"/>
            </p:cNvSpPr>
            <p:nvPr/>
          </p:nvSpPr>
          <p:spPr bwMode="auto">
            <a:xfrm>
              <a:off x="2774" y="10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4779" name="Line 313"/>
            <p:cNvSpPr>
              <a:spLocks noChangeShapeType="1"/>
            </p:cNvSpPr>
            <p:nvPr/>
          </p:nvSpPr>
          <p:spPr bwMode="auto">
            <a:xfrm flipH="1">
              <a:off x="3272" y="110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780" name="Group 61"/>
            <p:cNvGrpSpPr>
              <a:grpSpLocks/>
            </p:cNvGrpSpPr>
            <p:nvPr/>
          </p:nvGrpSpPr>
          <p:grpSpPr bwMode="auto">
            <a:xfrm>
              <a:off x="3181" y="1338"/>
              <a:ext cx="182" cy="317"/>
              <a:chOff x="4059" y="1873"/>
              <a:chExt cx="182" cy="317"/>
            </a:xfrm>
          </p:grpSpPr>
          <p:sp useBgFill="1">
            <p:nvSpPr>
              <p:cNvPr id="114781" name="Rectangle 6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82" name="Line 6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83" name="Rectangle 6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84" name="Rectangle 6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85" name="Line 6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786" name="Rectangle 305"/>
            <p:cNvSpPr>
              <a:spLocks noChangeArrowheads="1"/>
            </p:cNvSpPr>
            <p:nvPr/>
          </p:nvSpPr>
          <p:spPr bwMode="auto">
            <a:xfrm>
              <a:off x="3299" y="1398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00"/>
                  </a:solidFill>
                  <a:sym typeface="Symbol" pitchFamily="18" charset="2"/>
                </a:rPr>
                <a:t>C</a:t>
              </a:r>
              <a:endParaRPr lang="en-US" altLang="zh-CN" sz="2000" i="1"/>
            </a:p>
          </p:txBody>
        </p:sp>
        <p:sp>
          <p:nvSpPr>
            <p:cNvPr id="114787" name="Rectangle 305"/>
            <p:cNvSpPr>
              <a:spLocks noChangeArrowheads="1"/>
            </p:cNvSpPr>
            <p:nvPr/>
          </p:nvSpPr>
          <p:spPr bwMode="auto">
            <a:xfrm>
              <a:off x="3523" y="85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00"/>
                  </a:solidFill>
                  <a:sym typeface="Symbol" pitchFamily="18" charset="2"/>
                </a:rPr>
                <a:t>R</a:t>
              </a:r>
              <a:endParaRPr lang="en-US" altLang="zh-CN" sz="2000" i="1"/>
            </a:p>
          </p:txBody>
        </p:sp>
        <p:sp>
          <p:nvSpPr>
            <p:cNvPr id="114788" name="Rectangle 311"/>
            <p:cNvSpPr>
              <a:spLocks noChangeArrowheads="1"/>
            </p:cNvSpPr>
            <p:nvPr/>
          </p:nvSpPr>
          <p:spPr bwMode="auto">
            <a:xfrm>
              <a:off x="3542" y="10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4789" name="Line 313"/>
            <p:cNvSpPr>
              <a:spLocks noChangeShapeType="1"/>
            </p:cNvSpPr>
            <p:nvPr/>
          </p:nvSpPr>
          <p:spPr bwMode="auto">
            <a:xfrm flipH="1">
              <a:off x="4040" y="1104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790" name="Group 61"/>
            <p:cNvGrpSpPr>
              <a:grpSpLocks/>
            </p:cNvGrpSpPr>
            <p:nvPr/>
          </p:nvGrpSpPr>
          <p:grpSpPr bwMode="auto">
            <a:xfrm>
              <a:off x="3949" y="1338"/>
              <a:ext cx="182" cy="317"/>
              <a:chOff x="4059" y="1873"/>
              <a:chExt cx="182" cy="317"/>
            </a:xfrm>
          </p:grpSpPr>
          <p:sp useBgFill="1">
            <p:nvSpPr>
              <p:cNvPr id="114791" name="Rectangle 6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92" name="Line 6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93" name="Rectangle 6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94" name="Rectangle 6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95" name="Line 6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796" name="Rectangle 305"/>
            <p:cNvSpPr>
              <a:spLocks noChangeArrowheads="1"/>
            </p:cNvSpPr>
            <p:nvPr/>
          </p:nvSpPr>
          <p:spPr bwMode="auto">
            <a:xfrm>
              <a:off x="4067" y="1398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00"/>
                  </a:solidFill>
                  <a:sym typeface="Symbol" pitchFamily="18" charset="2"/>
                </a:rPr>
                <a:t>C</a:t>
              </a:r>
              <a:endParaRPr lang="en-US" altLang="zh-CN" sz="2000" i="1"/>
            </a:p>
          </p:txBody>
        </p:sp>
      </p:grpSp>
      <p:sp>
        <p:nvSpPr>
          <p:cNvPr id="114799" name="Rectangle 111"/>
          <p:cNvSpPr>
            <a:spLocks noChangeArrowheads="1"/>
          </p:cNvSpPr>
          <p:nvPr/>
        </p:nvSpPr>
        <p:spPr bwMode="auto">
          <a:xfrm>
            <a:off x="5588000" y="1333500"/>
            <a:ext cx="1008063" cy="187166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800" name="Rectangle 112"/>
          <p:cNvSpPr>
            <a:spLocks noChangeArrowheads="1"/>
          </p:cNvSpPr>
          <p:nvPr/>
        </p:nvSpPr>
        <p:spPr bwMode="auto">
          <a:xfrm>
            <a:off x="3187700" y="1333500"/>
            <a:ext cx="1008063" cy="187166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9" name="Text Box 73"/>
          <p:cNvSpPr txBox="1">
            <a:spLocks noChangeArrowheads="1"/>
          </p:cNvSpPr>
          <p:nvPr/>
        </p:nvSpPr>
        <p:spPr bwMode="auto">
          <a:xfrm>
            <a:off x="590550" y="37465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14804" name="Object 116"/>
          <p:cNvGraphicFramePr>
            <a:graphicFrameLocks noChangeAspect="1"/>
          </p:cNvGraphicFramePr>
          <p:nvPr/>
        </p:nvGraphicFramePr>
        <p:xfrm>
          <a:off x="1150938" y="3838575"/>
          <a:ext cx="33972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0" name="Equation" r:id="rId9" imgW="1587240" imgH="457200" progId="Equation.DSMT4">
                  <p:embed/>
                </p:oleObj>
              </mc:Choice>
              <mc:Fallback>
                <p:oleObj name="Equation" r:id="rId9" imgW="1587240" imgH="45720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838575"/>
                        <a:ext cx="33972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2" name="AutoShape 72"/>
          <p:cNvSpPr>
            <a:spLocks noChangeArrowheads="1"/>
          </p:cNvSpPr>
          <p:nvPr/>
        </p:nvSpPr>
        <p:spPr bwMode="auto">
          <a:xfrm>
            <a:off x="4773613" y="4124325"/>
            <a:ext cx="468312" cy="215900"/>
          </a:xfrm>
          <a:prstGeom prst="rightArrow">
            <a:avLst>
              <a:gd name="adj1" fmla="val 50000"/>
              <a:gd name="adj2" fmla="val 54228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endParaRPr kumimoji="0" lang="zh-CN" altLang="en-US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3362325" y="32512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'</a:t>
            </a:r>
            <a:endParaRPr lang="en-US" altLang="zh-CN" i="1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Rectangle 84"/>
          <p:cNvSpPr>
            <a:spLocks noChangeArrowheads="1"/>
          </p:cNvSpPr>
          <p:nvPr/>
        </p:nvSpPr>
        <p:spPr bwMode="auto">
          <a:xfrm>
            <a:off x="4581525" y="32512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'</a:t>
            </a:r>
            <a:endParaRPr lang="en-US" altLang="zh-CN" i="1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" name="Rectangle 84"/>
          <p:cNvSpPr>
            <a:spLocks noChangeArrowheads="1"/>
          </p:cNvSpPr>
          <p:nvPr/>
        </p:nvSpPr>
        <p:spPr bwMode="auto">
          <a:xfrm>
            <a:off x="5775325" y="32512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'</a:t>
            </a:r>
            <a:endParaRPr lang="en-US" altLang="zh-CN" i="1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14809" name="Object 121"/>
          <p:cNvGraphicFramePr>
            <a:graphicFrameLocks noChangeAspect="1"/>
          </p:cNvGraphicFramePr>
          <p:nvPr/>
        </p:nvGraphicFramePr>
        <p:xfrm>
          <a:off x="2051050" y="5626100"/>
          <a:ext cx="19145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1" name="公式" r:id="rId11" imgW="850680" imgH="457200" progId="Equation.3">
                  <p:embed/>
                </p:oleObj>
              </mc:Choice>
              <mc:Fallback>
                <p:oleObj name="公式" r:id="rId11" imgW="850680" imgH="4572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626100"/>
                        <a:ext cx="19145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10" name="Object 122"/>
          <p:cNvGraphicFramePr>
            <a:graphicFrameLocks noChangeAspect="1"/>
          </p:cNvGraphicFramePr>
          <p:nvPr/>
        </p:nvGraphicFramePr>
        <p:xfrm>
          <a:off x="5286375" y="5638800"/>
          <a:ext cx="1971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2" name="公式" r:id="rId13" imgW="876240" imgH="457200" progId="Equation.3">
                  <p:embed/>
                </p:oleObj>
              </mc:Choice>
              <mc:Fallback>
                <p:oleObj name="公式" r:id="rId13" imgW="876240" imgH="45720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638800"/>
                        <a:ext cx="1971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6" grpId="0" animBg="1"/>
      <p:bldP spid="114799" grpId="0" animBg="1"/>
      <p:bldP spid="114800" grpId="0" animBg="1"/>
      <p:bldP spid="132169" grpId="0" autoUpdateAnimBg="0"/>
      <p:bldP spid="51272" grpId="0" animBg="1"/>
      <p:bldP spid="56404" grpId="0" autoUpdateAnimBg="0"/>
      <p:bldP spid="2" grpId="0" autoUpdateAnimBg="0"/>
      <p:bldP spid="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61950" y="423863"/>
            <a:ext cx="839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二、串联：联接方式如图，采用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参数方便。</a:t>
            </a:r>
          </a:p>
        </p:txBody>
      </p:sp>
      <p:graphicFrame>
        <p:nvGraphicFramePr>
          <p:cNvPr id="80023" name="Object 151"/>
          <p:cNvGraphicFramePr>
            <a:graphicFrameLocks noChangeAspect="1"/>
          </p:cNvGraphicFramePr>
          <p:nvPr/>
        </p:nvGraphicFramePr>
        <p:xfrm>
          <a:off x="2105025" y="4692650"/>
          <a:ext cx="44370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公式" r:id="rId4" imgW="2222280" imgH="507960" progId="Equation.3">
                  <p:embed/>
                </p:oleObj>
              </mc:Choice>
              <mc:Fallback>
                <p:oleObj name="公式" r:id="rId4" imgW="2222280" imgH="50796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692650"/>
                        <a:ext cx="44370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24" name="Object 152"/>
          <p:cNvGraphicFramePr>
            <a:graphicFrameLocks noChangeAspect="1"/>
          </p:cNvGraphicFramePr>
          <p:nvPr/>
        </p:nvGraphicFramePr>
        <p:xfrm>
          <a:off x="2070100" y="5689600"/>
          <a:ext cx="44910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公式" r:id="rId6" imgW="2247840" imgH="507960" progId="Equation.3">
                  <p:embed/>
                </p:oleObj>
              </mc:Choice>
              <mc:Fallback>
                <p:oleObj name="公式" r:id="rId6" imgW="2247840" imgH="50796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689600"/>
                        <a:ext cx="449103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1" name="Group 71"/>
          <p:cNvGrpSpPr>
            <a:grpSpLocks/>
          </p:cNvGrpSpPr>
          <p:nvPr/>
        </p:nvGrpSpPr>
        <p:grpSpPr bwMode="auto">
          <a:xfrm>
            <a:off x="3184525" y="811213"/>
            <a:ext cx="3014663" cy="1901825"/>
            <a:chOff x="1798" y="3063"/>
            <a:chExt cx="1899" cy="1198"/>
          </a:xfrm>
        </p:grpSpPr>
        <p:sp>
          <p:nvSpPr>
            <p:cNvPr id="20552" name="Rectangle 81"/>
            <p:cNvSpPr>
              <a:spLocks noChangeArrowheads="1"/>
            </p:cNvSpPr>
            <p:nvPr/>
          </p:nvSpPr>
          <p:spPr bwMode="auto">
            <a:xfrm>
              <a:off x="2364" y="3429"/>
              <a:ext cx="713" cy="83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553" name="Rectangle 82"/>
            <p:cNvSpPr>
              <a:spLocks noChangeArrowheads="1"/>
            </p:cNvSpPr>
            <p:nvPr/>
          </p:nvSpPr>
          <p:spPr bwMode="auto">
            <a:xfrm>
              <a:off x="2602" y="3626"/>
              <a:ext cx="24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3600" i="1"/>
                <a:t>Z</a:t>
              </a:r>
              <a:r>
                <a:rPr lang="en-US" altLang="zh-CN" sz="3600">
                  <a:sym typeface="Symbol" pitchFamily="18" charset="2"/>
                </a:rPr>
                <a:t></a:t>
              </a:r>
            </a:p>
          </p:txBody>
        </p:sp>
        <p:sp>
          <p:nvSpPr>
            <p:cNvPr id="20554" name="Line 83"/>
            <p:cNvSpPr>
              <a:spLocks noChangeShapeType="1"/>
            </p:cNvSpPr>
            <p:nvPr/>
          </p:nvSpPr>
          <p:spPr bwMode="auto">
            <a:xfrm>
              <a:off x="1958" y="3547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Line 84"/>
            <p:cNvSpPr>
              <a:spLocks noChangeShapeType="1"/>
            </p:cNvSpPr>
            <p:nvPr/>
          </p:nvSpPr>
          <p:spPr bwMode="auto">
            <a:xfrm flipV="1">
              <a:off x="1952" y="4137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Line 85"/>
            <p:cNvSpPr>
              <a:spLocks noChangeShapeType="1"/>
            </p:cNvSpPr>
            <p:nvPr/>
          </p:nvSpPr>
          <p:spPr bwMode="auto">
            <a:xfrm>
              <a:off x="2006" y="3453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7" name="Text Box 86"/>
            <p:cNvSpPr txBox="1">
              <a:spLocks noChangeArrowheads="1"/>
            </p:cNvSpPr>
            <p:nvPr/>
          </p:nvSpPr>
          <p:spPr bwMode="auto">
            <a:xfrm>
              <a:off x="1799" y="352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0558" name="Text Box 87"/>
            <p:cNvSpPr txBox="1">
              <a:spLocks noChangeArrowheads="1"/>
            </p:cNvSpPr>
            <p:nvPr/>
          </p:nvSpPr>
          <p:spPr bwMode="auto">
            <a:xfrm>
              <a:off x="1804" y="386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20559" name="Line 88"/>
            <p:cNvSpPr>
              <a:spLocks noChangeShapeType="1"/>
            </p:cNvSpPr>
            <p:nvPr/>
          </p:nvSpPr>
          <p:spPr bwMode="auto">
            <a:xfrm flipV="1">
              <a:off x="3079" y="3556"/>
              <a:ext cx="41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Line 89"/>
            <p:cNvSpPr>
              <a:spLocks noChangeShapeType="1"/>
            </p:cNvSpPr>
            <p:nvPr/>
          </p:nvSpPr>
          <p:spPr bwMode="auto">
            <a:xfrm>
              <a:off x="3083" y="4142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90"/>
            <p:cNvSpPr>
              <a:spLocks noChangeShapeType="1"/>
            </p:cNvSpPr>
            <p:nvPr/>
          </p:nvSpPr>
          <p:spPr bwMode="auto">
            <a:xfrm flipH="1">
              <a:off x="3134" y="3490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Text Box 91"/>
            <p:cNvSpPr txBox="1">
              <a:spLocks noChangeArrowheads="1"/>
            </p:cNvSpPr>
            <p:nvPr/>
          </p:nvSpPr>
          <p:spPr bwMode="auto">
            <a:xfrm>
              <a:off x="3419" y="353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0563" name="Text Box 92"/>
            <p:cNvSpPr txBox="1">
              <a:spLocks noChangeArrowheads="1"/>
            </p:cNvSpPr>
            <p:nvPr/>
          </p:nvSpPr>
          <p:spPr bwMode="auto">
            <a:xfrm>
              <a:off x="3430" y="3877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0564" name="Object 93"/>
            <p:cNvGraphicFramePr>
              <a:graphicFrameLocks noChangeAspect="1"/>
            </p:cNvGraphicFramePr>
            <p:nvPr/>
          </p:nvGraphicFramePr>
          <p:xfrm>
            <a:off x="2032" y="3063"/>
            <a:ext cx="22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2" name="公式" r:id="rId8" imgW="177480" imgH="317160" progId="Equation.3">
                    <p:embed/>
                  </p:oleObj>
                </mc:Choice>
                <mc:Fallback>
                  <p:oleObj name="公式" r:id="rId8" imgW="177480" imgH="31716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3063"/>
                          <a:ext cx="22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5" name="Object 98"/>
            <p:cNvGraphicFramePr>
              <a:graphicFrameLocks noChangeAspect="1"/>
            </p:cNvGraphicFramePr>
            <p:nvPr/>
          </p:nvGraphicFramePr>
          <p:xfrm>
            <a:off x="3178" y="3087"/>
            <a:ext cx="22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3" name="公式" r:id="rId10" imgW="177480" imgH="317160" progId="Equation.3">
                    <p:embed/>
                  </p:oleObj>
                </mc:Choice>
                <mc:Fallback>
                  <p:oleObj name="公式" r:id="rId10" imgW="177480" imgH="31716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3087"/>
                          <a:ext cx="22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6" name="Object 99"/>
            <p:cNvGraphicFramePr>
              <a:graphicFrameLocks noChangeAspect="1"/>
            </p:cNvGraphicFramePr>
            <p:nvPr/>
          </p:nvGraphicFramePr>
          <p:xfrm>
            <a:off x="3424" y="3609"/>
            <a:ext cx="2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4" name="公式" r:id="rId12" imgW="215640" imgH="317160" progId="Equation.3">
                    <p:embed/>
                  </p:oleObj>
                </mc:Choice>
                <mc:Fallback>
                  <p:oleObj name="公式" r:id="rId12" imgW="215640" imgH="31716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609"/>
                          <a:ext cx="27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7" name="Object 100"/>
            <p:cNvGraphicFramePr>
              <a:graphicFrameLocks noChangeAspect="1"/>
            </p:cNvGraphicFramePr>
            <p:nvPr/>
          </p:nvGraphicFramePr>
          <p:xfrm>
            <a:off x="1798" y="3603"/>
            <a:ext cx="2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5" name="Equation" r:id="rId14" imgW="215640" imgH="317160" progId="Equation.DSMT4">
                    <p:embed/>
                  </p:oleObj>
                </mc:Choice>
                <mc:Fallback>
                  <p:oleObj name="Equation" r:id="rId14" imgW="215640" imgH="31716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3603"/>
                          <a:ext cx="27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8" name="Oval 81"/>
            <p:cNvSpPr>
              <a:spLocks noChangeArrowheads="1"/>
            </p:cNvSpPr>
            <p:nvPr/>
          </p:nvSpPr>
          <p:spPr bwMode="auto">
            <a:xfrm>
              <a:off x="1876" y="4090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69" name="Oval 81"/>
            <p:cNvSpPr>
              <a:spLocks noChangeArrowheads="1"/>
            </p:cNvSpPr>
            <p:nvPr/>
          </p:nvSpPr>
          <p:spPr bwMode="auto">
            <a:xfrm>
              <a:off x="1876" y="349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70" name="Oval 81"/>
            <p:cNvSpPr>
              <a:spLocks noChangeArrowheads="1"/>
            </p:cNvSpPr>
            <p:nvPr/>
          </p:nvSpPr>
          <p:spPr bwMode="auto">
            <a:xfrm>
              <a:off x="3484" y="409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71" name="Oval 81"/>
            <p:cNvSpPr>
              <a:spLocks noChangeArrowheads="1"/>
            </p:cNvSpPr>
            <p:nvPr/>
          </p:nvSpPr>
          <p:spPr bwMode="auto">
            <a:xfrm>
              <a:off x="3484" y="3506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0572" name="Group 92"/>
          <p:cNvGrpSpPr>
            <a:grpSpLocks/>
          </p:cNvGrpSpPr>
          <p:nvPr/>
        </p:nvGrpSpPr>
        <p:grpSpPr bwMode="auto">
          <a:xfrm>
            <a:off x="3194050" y="2489200"/>
            <a:ext cx="3041650" cy="1901825"/>
            <a:chOff x="3844" y="3048"/>
            <a:chExt cx="1916" cy="1198"/>
          </a:xfrm>
        </p:grpSpPr>
        <p:sp>
          <p:nvSpPr>
            <p:cNvPr id="20573" name="Rectangle 122"/>
            <p:cNvSpPr>
              <a:spLocks noChangeArrowheads="1"/>
            </p:cNvSpPr>
            <p:nvPr/>
          </p:nvSpPr>
          <p:spPr bwMode="auto">
            <a:xfrm>
              <a:off x="4419" y="3414"/>
              <a:ext cx="713" cy="83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574" name="Rectangle 123"/>
            <p:cNvSpPr>
              <a:spLocks noChangeArrowheads="1"/>
            </p:cNvSpPr>
            <p:nvPr/>
          </p:nvSpPr>
          <p:spPr bwMode="auto">
            <a:xfrm>
              <a:off x="4567" y="3611"/>
              <a:ext cx="44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3600" i="1"/>
                <a:t>Z</a:t>
              </a:r>
              <a:r>
                <a:rPr lang="en-US" altLang="zh-CN" sz="3600">
                  <a:sym typeface="Symbol" pitchFamily="18" charset="2"/>
                </a:rPr>
                <a:t></a:t>
              </a:r>
            </a:p>
          </p:txBody>
        </p:sp>
        <p:sp>
          <p:nvSpPr>
            <p:cNvPr id="20575" name="Line 124"/>
            <p:cNvSpPr>
              <a:spLocks noChangeShapeType="1"/>
            </p:cNvSpPr>
            <p:nvPr/>
          </p:nvSpPr>
          <p:spPr bwMode="auto">
            <a:xfrm>
              <a:off x="4013" y="3532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Line 125"/>
            <p:cNvSpPr>
              <a:spLocks noChangeShapeType="1"/>
            </p:cNvSpPr>
            <p:nvPr/>
          </p:nvSpPr>
          <p:spPr bwMode="auto">
            <a:xfrm flipV="1">
              <a:off x="4007" y="4122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Line 126"/>
            <p:cNvSpPr>
              <a:spLocks noChangeShapeType="1"/>
            </p:cNvSpPr>
            <p:nvPr/>
          </p:nvSpPr>
          <p:spPr bwMode="auto">
            <a:xfrm>
              <a:off x="4061" y="3438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8" name="Text Box 127"/>
            <p:cNvSpPr txBox="1">
              <a:spLocks noChangeArrowheads="1"/>
            </p:cNvSpPr>
            <p:nvPr/>
          </p:nvSpPr>
          <p:spPr bwMode="auto">
            <a:xfrm>
              <a:off x="3854" y="3510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0579" name="Text Box 128"/>
            <p:cNvSpPr txBox="1">
              <a:spLocks noChangeArrowheads="1"/>
            </p:cNvSpPr>
            <p:nvPr/>
          </p:nvSpPr>
          <p:spPr bwMode="auto">
            <a:xfrm>
              <a:off x="3859" y="3858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20580" name="Line 129"/>
            <p:cNvSpPr>
              <a:spLocks noChangeShapeType="1"/>
            </p:cNvSpPr>
            <p:nvPr/>
          </p:nvSpPr>
          <p:spPr bwMode="auto">
            <a:xfrm flipV="1">
              <a:off x="5134" y="3541"/>
              <a:ext cx="41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1" name="Line 130"/>
            <p:cNvSpPr>
              <a:spLocks noChangeShapeType="1"/>
            </p:cNvSpPr>
            <p:nvPr/>
          </p:nvSpPr>
          <p:spPr bwMode="auto">
            <a:xfrm>
              <a:off x="5138" y="4127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2" name="Line 131"/>
            <p:cNvSpPr>
              <a:spLocks noChangeShapeType="1"/>
            </p:cNvSpPr>
            <p:nvPr/>
          </p:nvSpPr>
          <p:spPr bwMode="auto">
            <a:xfrm flipH="1">
              <a:off x="5189" y="3475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Text Box 132"/>
            <p:cNvSpPr txBox="1">
              <a:spLocks noChangeArrowheads="1"/>
            </p:cNvSpPr>
            <p:nvPr/>
          </p:nvSpPr>
          <p:spPr bwMode="auto">
            <a:xfrm>
              <a:off x="5474" y="3516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0584" name="Text Box 133"/>
            <p:cNvSpPr txBox="1">
              <a:spLocks noChangeArrowheads="1"/>
            </p:cNvSpPr>
            <p:nvPr/>
          </p:nvSpPr>
          <p:spPr bwMode="auto">
            <a:xfrm>
              <a:off x="5485" y="3862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0585" name="Object 134"/>
            <p:cNvGraphicFramePr>
              <a:graphicFrameLocks noChangeAspect="1"/>
            </p:cNvGraphicFramePr>
            <p:nvPr/>
          </p:nvGraphicFramePr>
          <p:xfrm>
            <a:off x="4078" y="3048"/>
            <a:ext cx="24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6" name="公式" r:id="rId16" imgW="190440" imgH="317160" progId="Equation.3">
                    <p:embed/>
                  </p:oleObj>
                </mc:Choice>
                <mc:Fallback>
                  <p:oleObj name="公式" r:id="rId16" imgW="190440" imgH="31716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3048"/>
                          <a:ext cx="24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6" name="Object 139"/>
            <p:cNvGraphicFramePr>
              <a:graphicFrameLocks noChangeAspect="1"/>
            </p:cNvGraphicFramePr>
            <p:nvPr/>
          </p:nvGraphicFramePr>
          <p:xfrm>
            <a:off x="5224" y="3072"/>
            <a:ext cx="24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7" name="公式" r:id="rId18" imgW="190440" imgH="317160" progId="Equation.3">
                    <p:embed/>
                  </p:oleObj>
                </mc:Choice>
                <mc:Fallback>
                  <p:oleObj name="公式" r:id="rId18" imgW="190440" imgH="31716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3072"/>
                          <a:ext cx="24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7" name="Object 140"/>
            <p:cNvGraphicFramePr>
              <a:graphicFrameLocks noChangeAspect="1"/>
            </p:cNvGraphicFramePr>
            <p:nvPr/>
          </p:nvGraphicFramePr>
          <p:xfrm>
            <a:off x="5470" y="3594"/>
            <a:ext cx="29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8" name="公式" r:id="rId20" imgW="228600" imgH="317160" progId="Equation.3">
                    <p:embed/>
                  </p:oleObj>
                </mc:Choice>
                <mc:Fallback>
                  <p:oleObj name="公式" r:id="rId20" imgW="228600" imgH="31716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0" y="3594"/>
                          <a:ext cx="290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8" name="Object 141"/>
            <p:cNvGraphicFramePr>
              <a:graphicFrameLocks noChangeAspect="1"/>
            </p:cNvGraphicFramePr>
            <p:nvPr/>
          </p:nvGraphicFramePr>
          <p:xfrm>
            <a:off x="3844" y="3588"/>
            <a:ext cx="29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9" name="公式" r:id="rId22" imgW="228600" imgH="317160" progId="Equation.3">
                    <p:embed/>
                  </p:oleObj>
                </mc:Choice>
                <mc:Fallback>
                  <p:oleObj name="公式" r:id="rId22" imgW="228600" imgH="31716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588"/>
                          <a:ext cx="290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9" name="Oval 81"/>
            <p:cNvSpPr>
              <a:spLocks noChangeArrowheads="1"/>
            </p:cNvSpPr>
            <p:nvPr/>
          </p:nvSpPr>
          <p:spPr bwMode="auto">
            <a:xfrm>
              <a:off x="3916" y="4074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90" name="Oval 81"/>
            <p:cNvSpPr>
              <a:spLocks noChangeArrowheads="1"/>
            </p:cNvSpPr>
            <p:nvPr/>
          </p:nvSpPr>
          <p:spPr bwMode="auto">
            <a:xfrm>
              <a:off x="3916" y="3482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91" name="Oval 81"/>
            <p:cNvSpPr>
              <a:spLocks noChangeArrowheads="1"/>
            </p:cNvSpPr>
            <p:nvPr/>
          </p:nvSpPr>
          <p:spPr bwMode="auto">
            <a:xfrm>
              <a:off x="5540" y="4082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92" name="Oval 81"/>
            <p:cNvSpPr>
              <a:spLocks noChangeArrowheads="1"/>
            </p:cNvSpPr>
            <p:nvPr/>
          </p:nvSpPr>
          <p:spPr bwMode="auto">
            <a:xfrm>
              <a:off x="5540" y="3490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0593" name="Group 113"/>
          <p:cNvGrpSpPr>
            <a:grpSpLocks/>
          </p:cNvGrpSpPr>
          <p:nvPr/>
        </p:nvGrpSpPr>
        <p:grpSpPr bwMode="auto">
          <a:xfrm>
            <a:off x="2120900" y="825500"/>
            <a:ext cx="1184275" cy="3424238"/>
            <a:chOff x="0" y="2136"/>
            <a:chExt cx="746" cy="2157"/>
          </a:xfrm>
        </p:grpSpPr>
        <p:sp>
          <p:nvSpPr>
            <p:cNvPr id="20594" name="Line 102"/>
            <p:cNvSpPr>
              <a:spLocks noChangeShapeType="1"/>
            </p:cNvSpPr>
            <p:nvPr/>
          </p:nvSpPr>
          <p:spPr bwMode="auto">
            <a:xfrm>
              <a:off x="166" y="2621"/>
              <a:ext cx="574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Line 103"/>
            <p:cNvSpPr>
              <a:spLocks noChangeShapeType="1"/>
            </p:cNvSpPr>
            <p:nvPr/>
          </p:nvSpPr>
          <p:spPr bwMode="auto">
            <a:xfrm flipV="1">
              <a:off x="184" y="4249"/>
              <a:ext cx="56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Line 104"/>
            <p:cNvSpPr>
              <a:spLocks noChangeShapeType="1"/>
            </p:cNvSpPr>
            <p:nvPr/>
          </p:nvSpPr>
          <p:spPr bwMode="auto">
            <a:xfrm>
              <a:off x="214" y="2527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7" name="Text Box 105"/>
            <p:cNvSpPr txBox="1">
              <a:spLocks noChangeArrowheads="1"/>
            </p:cNvSpPr>
            <p:nvPr/>
          </p:nvSpPr>
          <p:spPr bwMode="auto">
            <a:xfrm>
              <a:off x="7" y="2677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0598" name="Text Box 106"/>
            <p:cNvSpPr txBox="1">
              <a:spLocks noChangeArrowheads="1"/>
            </p:cNvSpPr>
            <p:nvPr/>
          </p:nvSpPr>
          <p:spPr bwMode="auto">
            <a:xfrm>
              <a:off x="30" y="3833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0599" name="Object 107"/>
            <p:cNvGraphicFramePr>
              <a:graphicFrameLocks noChangeAspect="1"/>
            </p:cNvGraphicFramePr>
            <p:nvPr/>
          </p:nvGraphicFramePr>
          <p:xfrm>
            <a:off x="252" y="2136"/>
            <a:ext cx="22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0" name="公式" r:id="rId24" imgW="177480" imgH="279360" progId="Equation.3">
                    <p:embed/>
                  </p:oleObj>
                </mc:Choice>
                <mc:Fallback>
                  <p:oleObj name="公式" r:id="rId24" imgW="177480" imgH="27936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2136"/>
                          <a:ext cx="224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0" name="Object 110"/>
            <p:cNvGraphicFramePr>
              <a:graphicFrameLocks noChangeAspect="1"/>
            </p:cNvGraphicFramePr>
            <p:nvPr/>
          </p:nvGraphicFramePr>
          <p:xfrm>
            <a:off x="0" y="3216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1" name="公式" r:id="rId26" imgW="215640" imgH="279360" progId="Equation.3">
                    <p:embed/>
                  </p:oleObj>
                </mc:Choice>
                <mc:Fallback>
                  <p:oleObj name="公式" r:id="rId26" imgW="215640" imgH="27936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16"/>
                          <a:ext cx="27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1" name="Oval 81"/>
            <p:cNvSpPr>
              <a:spLocks noChangeArrowheads="1"/>
            </p:cNvSpPr>
            <p:nvPr/>
          </p:nvSpPr>
          <p:spPr bwMode="auto">
            <a:xfrm>
              <a:off x="92" y="4202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602" name="Oval 81"/>
            <p:cNvSpPr>
              <a:spLocks noChangeArrowheads="1"/>
            </p:cNvSpPr>
            <p:nvPr/>
          </p:nvSpPr>
          <p:spPr bwMode="auto">
            <a:xfrm>
              <a:off x="84" y="2570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20603" name="Group 123"/>
          <p:cNvGrpSpPr>
            <a:grpSpLocks/>
          </p:cNvGrpSpPr>
          <p:nvPr/>
        </p:nvGrpSpPr>
        <p:grpSpPr bwMode="auto">
          <a:xfrm>
            <a:off x="5994400" y="895350"/>
            <a:ext cx="1190625" cy="3341688"/>
            <a:chOff x="5760" y="2580"/>
            <a:chExt cx="750" cy="2105"/>
          </a:xfrm>
        </p:grpSpPr>
        <p:sp>
          <p:nvSpPr>
            <p:cNvPr id="20604" name="Line 112"/>
            <p:cNvSpPr>
              <a:spLocks noChangeShapeType="1"/>
            </p:cNvSpPr>
            <p:nvPr/>
          </p:nvSpPr>
          <p:spPr bwMode="auto">
            <a:xfrm>
              <a:off x="5760" y="3025"/>
              <a:ext cx="556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Line 113"/>
            <p:cNvSpPr>
              <a:spLocks noChangeShapeType="1"/>
            </p:cNvSpPr>
            <p:nvPr/>
          </p:nvSpPr>
          <p:spPr bwMode="auto">
            <a:xfrm>
              <a:off x="5770" y="4638"/>
              <a:ext cx="550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Line 114"/>
            <p:cNvSpPr>
              <a:spLocks noChangeShapeType="1"/>
            </p:cNvSpPr>
            <p:nvPr/>
          </p:nvSpPr>
          <p:spPr bwMode="auto">
            <a:xfrm flipH="1">
              <a:off x="5947" y="2954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7" name="Text Box 115"/>
            <p:cNvSpPr txBox="1">
              <a:spLocks noChangeArrowheads="1"/>
            </p:cNvSpPr>
            <p:nvPr/>
          </p:nvSpPr>
          <p:spPr bwMode="auto">
            <a:xfrm>
              <a:off x="6214" y="309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0608" name="Text Box 116"/>
            <p:cNvSpPr txBox="1">
              <a:spLocks noChangeArrowheads="1"/>
            </p:cNvSpPr>
            <p:nvPr/>
          </p:nvSpPr>
          <p:spPr bwMode="auto">
            <a:xfrm>
              <a:off x="6243" y="4313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0609" name="Object 119"/>
            <p:cNvGraphicFramePr>
              <a:graphicFrameLocks noChangeAspect="1"/>
            </p:cNvGraphicFramePr>
            <p:nvPr/>
          </p:nvGraphicFramePr>
          <p:xfrm>
            <a:off x="6022" y="258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2" name="公式" r:id="rId28" imgW="177480" imgH="279360" progId="Equation.3">
                    <p:embed/>
                  </p:oleObj>
                </mc:Choice>
                <mc:Fallback>
                  <p:oleObj name="公式" r:id="rId28" imgW="177480" imgH="27936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" y="258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0" name="Object 120"/>
            <p:cNvGraphicFramePr>
              <a:graphicFrameLocks noChangeAspect="1"/>
            </p:cNvGraphicFramePr>
            <p:nvPr/>
          </p:nvGraphicFramePr>
          <p:xfrm>
            <a:off x="6237" y="3666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3" name="公式" r:id="rId30" imgW="215640" imgH="279360" progId="Equation.3">
                    <p:embed/>
                  </p:oleObj>
                </mc:Choice>
                <mc:Fallback>
                  <p:oleObj name="公式" r:id="rId30" imgW="215640" imgH="27936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7" y="3666"/>
                          <a:ext cx="27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1" name="Oval 81"/>
            <p:cNvSpPr>
              <a:spLocks noChangeArrowheads="1"/>
            </p:cNvSpPr>
            <p:nvPr/>
          </p:nvSpPr>
          <p:spPr bwMode="auto">
            <a:xfrm>
              <a:off x="6308" y="4594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612" name="Oval 81"/>
            <p:cNvSpPr>
              <a:spLocks noChangeArrowheads="1"/>
            </p:cNvSpPr>
            <p:nvPr/>
          </p:nvSpPr>
          <p:spPr bwMode="auto">
            <a:xfrm>
              <a:off x="6300" y="2978"/>
              <a:ext cx="91" cy="91"/>
            </a:xfrm>
            <a:prstGeom prst="ellips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80019" name="Line 147"/>
          <p:cNvSpPr>
            <a:spLocks noChangeShapeType="1"/>
          </p:cNvSpPr>
          <p:nvPr/>
        </p:nvSpPr>
        <p:spPr bwMode="auto">
          <a:xfrm>
            <a:off x="3378200" y="25781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020" name="Line 148"/>
          <p:cNvSpPr>
            <a:spLocks noChangeShapeType="1"/>
          </p:cNvSpPr>
          <p:nvPr/>
        </p:nvSpPr>
        <p:spPr bwMode="auto">
          <a:xfrm>
            <a:off x="5937250" y="2606675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15" name="Rectangle 285"/>
          <p:cNvSpPr>
            <a:spLocks noChangeArrowheads="1"/>
          </p:cNvSpPr>
          <p:nvPr/>
        </p:nvSpPr>
        <p:spPr bwMode="auto">
          <a:xfrm>
            <a:off x="3049588" y="930275"/>
            <a:ext cx="3238500" cy="359886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80019" grpId="0" animBg="1"/>
      <p:bldP spid="80020" grpId="0" animBg="1"/>
      <p:bldP spid="206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98" name="Object 154"/>
          <p:cNvGraphicFramePr>
            <a:graphicFrameLocks noChangeAspect="1"/>
          </p:cNvGraphicFramePr>
          <p:nvPr/>
        </p:nvGraphicFramePr>
        <p:xfrm>
          <a:off x="1658938" y="4660900"/>
          <a:ext cx="25685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4" imgW="1282680" imgH="507960" progId="Equation.DSMT4">
                  <p:embed/>
                </p:oleObj>
              </mc:Choice>
              <mc:Fallback>
                <p:oleObj name="Equation" r:id="rId4" imgW="1282680" imgH="507960" progId="Equation.DSMT4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660900"/>
                        <a:ext cx="25685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99" name="Object 155"/>
          <p:cNvGraphicFramePr>
            <a:graphicFrameLocks noChangeAspect="1"/>
          </p:cNvGraphicFramePr>
          <p:nvPr/>
        </p:nvGraphicFramePr>
        <p:xfrm>
          <a:off x="4254500" y="5788025"/>
          <a:ext cx="2390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6" imgW="1193760" imgH="507960" progId="Equation.DSMT4">
                  <p:embed/>
                </p:oleObj>
              </mc:Choice>
              <mc:Fallback>
                <p:oleObj name="Equation" r:id="rId6" imgW="1193760" imgH="50796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5788025"/>
                        <a:ext cx="2390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708" name="Group 204"/>
          <p:cNvGrpSpPr>
            <a:grpSpLocks/>
          </p:cNvGrpSpPr>
          <p:nvPr/>
        </p:nvGrpSpPr>
        <p:grpSpPr bwMode="auto">
          <a:xfrm>
            <a:off x="2171700" y="862013"/>
            <a:ext cx="5064125" cy="3579812"/>
            <a:chOff x="1472" y="191"/>
            <a:chExt cx="3190" cy="2255"/>
          </a:xfrm>
        </p:grpSpPr>
        <p:grpSp>
          <p:nvGrpSpPr>
            <p:cNvPr id="21643" name="Group 139"/>
            <p:cNvGrpSpPr>
              <a:grpSpLocks/>
            </p:cNvGrpSpPr>
            <p:nvPr/>
          </p:nvGrpSpPr>
          <p:grpSpPr bwMode="auto">
            <a:xfrm>
              <a:off x="2142" y="191"/>
              <a:ext cx="1899" cy="1198"/>
              <a:chOff x="1798" y="3063"/>
              <a:chExt cx="1899" cy="1198"/>
            </a:xfrm>
          </p:grpSpPr>
          <p:sp>
            <p:nvSpPr>
              <p:cNvPr id="21644" name="Rectangle 81"/>
              <p:cNvSpPr>
                <a:spLocks noChangeArrowheads="1"/>
              </p:cNvSpPr>
              <p:nvPr/>
            </p:nvSpPr>
            <p:spPr bwMode="auto">
              <a:xfrm>
                <a:off x="2364" y="3429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1645" name="Rectangle 82"/>
              <p:cNvSpPr>
                <a:spLocks noChangeArrowheads="1"/>
              </p:cNvSpPr>
              <p:nvPr/>
            </p:nvSpPr>
            <p:spPr bwMode="auto">
              <a:xfrm>
                <a:off x="2602" y="3626"/>
                <a:ext cx="24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Z</a:t>
                </a:r>
                <a:r>
                  <a:rPr lang="en-US" altLang="zh-CN" sz="3600"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21646" name="Line 83"/>
              <p:cNvSpPr>
                <a:spLocks noChangeShapeType="1"/>
              </p:cNvSpPr>
              <p:nvPr/>
            </p:nvSpPr>
            <p:spPr bwMode="auto">
              <a:xfrm>
                <a:off x="1958" y="354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7" name="Line 84"/>
              <p:cNvSpPr>
                <a:spLocks noChangeShapeType="1"/>
              </p:cNvSpPr>
              <p:nvPr/>
            </p:nvSpPr>
            <p:spPr bwMode="auto">
              <a:xfrm flipV="1">
                <a:off x="1952" y="4137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8" name="Line 85"/>
              <p:cNvSpPr>
                <a:spLocks noChangeShapeType="1"/>
              </p:cNvSpPr>
              <p:nvPr/>
            </p:nvSpPr>
            <p:spPr bwMode="auto">
              <a:xfrm>
                <a:off x="2006" y="345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9" name="Text Box 86"/>
              <p:cNvSpPr txBox="1">
                <a:spLocks noChangeArrowheads="1"/>
              </p:cNvSpPr>
              <p:nvPr/>
            </p:nvSpPr>
            <p:spPr bwMode="auto">
              <a:xfrm>
                <a:off x="1799" y="352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1650" name="Text Box 87"/>
              <p:cNvSpPr txBox="1">
                <a:spLocks noChangeArrowheads="1"/>
              </p:cNvSpPr>
              <p:nvPr/>
            </p:nvSpPr>
            <p:spPr bwMode="auto">
              <a:xfrm>
                <a:off x="1804" y="386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1651" name="Line 88"/>
              <p:cNvSpPr>
                <a:spLocks noChangeShapeType="1"/>
              </p:cNvSpPr>
              <p:nvPr/>
            </p:nvSpPr>
            <p:spPr bwMode="auto">
              <a:xfrm flipV="1">
                <a:off x="3079" y="3556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2" name="Line 89"/>
              <p:cNvSpPr>
                <a:spLocks noChangeShapeType="1"/>
              </p:cNvSpPr>
              <p:nvPr/>
            </p:nvSpPr>
            <p:spPr bwMode="auto">
              <a:xfrm>
                <a:off x="3083" y="414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3" name="Line 90"/>
              <p:cNvSpPr>
                <a:spLocks noChangeShapeType="1"/>
              </p:cNvSpPr>
              <p:nvPr/>
            </p:nvSpPr>
            <p:spPr bwMode="auto">
              <a:xfrm flipH="1">
                <a:off x="3134" y="3490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54" name="Text Box 91"/>
              <p:cNvSpPr txBox="1">
                <a:spLocks noChangeArrowheads="1"/>
              </p:cNvSpPr>
              <p:nvPr/>
            </p:nvSpPr>
            <p:spPr bwMode="auto">
              <a:xfrm>
                <a:off x="3419" y="353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1655" name="Text Box 92"/>
              <p:cNvSpPr txBox="1">
                <a:spLocks noChangeArrowheads="1"/>
              </p:cNvSpPr>
              <p:nvPr/>
            </p:nvSpPr>
            <p:spPr bwMode="auto">
              <a:xfrm>
                <a:off x="3430" y="387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1656" name="Object 93"/>
              <p:cNvGraphicFramePr>
                <a:graphicFrameLocks noChangeAspect="1"/>
              </p:cNvGraphicFramePr>
              <p:nvPr/>
            </p:nvGraphicFramePr>
            <p:xfrm>
              <a:off x="2032" y="3063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8" name="公式" r:id="rId8" imgW="177480" imgH="317160" progId="Equation.3">
                      <p:embed/>
                    </p:oleObj>
                  </mc:Choice>
                  <mc:Fallback>
                    <p:oleObj name="公式" r:id="rId8" imgW="177480" imgH="31716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" y="3063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57" name="Object 98"/>
              <p:cNvGraphicFramePr>
                <a:graphicFrameLocks noChangeAspect="1"/>
              </p:cNvGraphicFramePr>
              <p:nvPr/>
            </p:nvGraphicFramePr>
            <p:xfrm>
              <a:off x="3178" y="3087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9" name="公式" r:id="rId10" imgW="177480" imgH="317160" progId="Equation.3">
                      <p:embed/>
                    </p:oleObj>
                  </mc:Choice>
                  <mc:Fallback>
                    <p:oleObj name="公式" r:id="rId10" imgW="177480" imgH="31716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8" y="3087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58" name="Object 99"/>
              <p:cNvGraphicFramePr>
                <a:graphicFrameLocks noChangeAspect="1"/>
              </p:cNvGraphicFramePr>
              <p:nvPr/>
            </p:nvGraphicFramePr>
            <p:xfrm>
              <a:off x="3424" y="3609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0" name="公式" r:id="rId12" imgW="215640" imgH="317160" progId="Equation.3">
                      <p:embed/>
                    </p:oleObj>
                  </mc:Choice>
                  <mc:Fallback>
                    <p:oleObj name="公式" r:id="rId12" imgW="215640" imgH="317160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3609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59" name="Object 100"/>
              <p:cNvGraphicFramePr>
                <a:graphicFrameLocks noChangeAspect="1"/>
              </p:cNvGraphicFramePr>
              <p:nvPr/>
            </p:nvGraphicFramePr>
            <p:xfrm>
              <a:off x="1798" y="3603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1" name="Equation" r:id="rId14" imgW="215640" imgH="317160" progId="Equation.DSMT4">
                      <p:embed/>
                    </p:oleObj>
                  </mc:Choice>
                  <mc:Fallback>
                    <p:oleObj name="Equation" r:id="rId14" imgW="215640" imgH="317160" progId="Equation.DSMT4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8" y="3603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660" name="Oval 81"/>
              <p:cNvSpPr>
                <a:spLocks noChangeArrowheads="1"/>
              </p:cNvSpPr>
              <p:nvPr/>
            </p:nvSpPr>
            <p:spPr bwMode="auto">
              <a:xfrm>
                <a:off x="1876" y="409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61" name="Oval 81"/>
              <p:cNvSpPr>
                <a:spLocks noChangeArrowheads="1"/>
              </p:cNvSpPr>
              <p:nvPr/>
            </p:nvSpPr>
            <p:spPr bwMode="auto">
              <a:xfrm>
                <a:off x="1876" y="349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62" name="Oval 81"/>
              <p:cNvSpPr>
                <a:spLocks noChangeArrowheads="1"/>
              </p:cNvSpPr>
              <p:nvPr/>
            </p:nvSpPr>
            <p:spPr bwMode="auto">
              <a:xfrm>
                <a:off x="3484" y="409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63" name="Oval 81"/>
              <p:cNvSpPr>
                <a:spLocks noChangeArrowheads="1"/>
              </p:cNvSpPr>
              <p:nvPr/>
            </p:nvSpPr>
            <p:spPr bwMode="auto">
              <a:xfrm>
                <a:off x="3484" y="350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21664" name="Group 160"/>
            <p:cNvGrpSpPr>
              <a:grpSpLocks/>
            </p:cNvGrpSpPr>
            <p:nvPr/>
          </p:nvGrpSpPr>
          <p:grpSpPr bwMode="auto">
            <a:xfrm>
              <a:off x="2148" y="1248"/>
              <a:ext cx="1916" cy="1198"/>
              <a:chOff x="3844" y="3048"/>
              <a:chExt cx="1916" cy="1198"/>
            </a:xfrm>
          </p:grpSpPr>
          <p:sp>
            <p:nvSpPr>
              <p:cNvPr id="21665" name="Rectangle 122"/>
              <p:cNvSpPr>
                <a:spLocks noChangeArrowheads="1"/>
              </p:cNvSpPr>
              <p:nvPr/>
            </p:nvSpPr>
            <p:spPr bwMode="auto">
              <a:xfrm>
                <a:off x="4419" y="3414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1666" name="Rectangle 123"/>
              <p:cNvSpPr>
                <a:spLocks noChangeArrowheads="1"/>
              </p:cNvSpPr>
              <p:nvPr/>
            </p:nvSpPr>
            <p:spPr bwMode="auto">
              <a:xfrm>
                <a:off x="4567" y="3611"/>
                <a:ext cx="44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Z</a:t>
                </a:r>
                <a:r>
                  <a:rPr lang="en-US" altLang="zh-CN" sz="3600">
                    <a:sym typeface="Symbol" pitchFamily="18" charset="2"/>
                  </a:rPr>
                  <a:t></a:t>
                </a:r>
              </a:p>
            </p:txBody>
          </p:sp>
          <p:sp>
            <p:nvSpPr>
              <p:cNvPr id="21667" name="Line 124"/>
              <p:cNvSpPr>
                <a:spLocks noChangeShapeType="1"/>
              </p:cNvSpPr>
              <p:nvPr/>
            </p:nvSpPr>
            <p:spPr bwMode="auto">
              <a:xfrm>
                <a:off x="4013" y="353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8" name="Line 125"/>
              <p:cNvSpPr>
                <a:spLocks noChangeShapeType="1"/>
              </p:cNvSpPr>
              <p:nvPr/>
            </p:nvSpPr>
            <p:spPr bwMode="auto">
              <a:xfrm flipV="1">
                <a:off x="4007" y="4122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9" name="Line 126"/>
              <p:cNvSpPr>
                <a:spLocks noChangeShapeType="1"/>
              </p:cNvSpPr>
              <p:nvPr/>
            </p:nvSpPr>
            <p:spPr bwMode="auto">
              <a:xfrm>
                <a:off x="4061" y="343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70" name="Text Box 127"/>
              <p:cNvSpPr txBox="1">
                <a:spLocks noChangeArrowheads="1"/>
              </p:cNvSpPr>
              <p:nvPr/>
            </p:nvSpPr>
            <p:spPr bwMode="auto">
              <a:xfrm>
                <a:off x="3854" y="3510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1671" name="Text Box 128"/>
              <p:cNvSpPr txBox="1">
                <a:spLocks noChangeArrowheads="1"/>
              </p:cNvSpPr>
              <p:nvPr/>
            </p:nvSpPr>
            <p:spPr bwMode="auto">
              <a:xfrm>
                <a:off x="3859" y="3858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1672" name="Line 129"/>
              <p:cNvSpPr>
                <a:spLocks noChangeShapeType="1"/>
              </p:cNvSpPr>
              <p:nvPr/>
            </p:nvSpPr>
            <p:spPr bwMode="auto">
              <a:xfrm flipV="1">
                <a:off x="5134" y="3541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3" name="Line 130"/>
              <p:cNvSpPr>
                <a:spLocks noChangeShapeType="1"/>
              </p:cNvSpPr>
              <p:nvPr/>
            </p:nvSpPr>
            <p:spPr bwMode="auto">
              <a:xfrm>
                <a:off x="5138" y="412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4" name="Line 131"/>
              <p:cNvSpPr>
                <a:spLocks noChangeShapeType="1"/>
              </p:cNvSpPr>
              <p:nvPr/>
            </p:nvSpPr>
            <p:spPr bwMode="auto">
              <a:xfrm flipH="1">
                <a:off x="5189" y="3475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75" name="Text Box 132"/>
              <p:cNvSpPr txBox="1">
                <a:spLocks noChangeArrowheads="1"/>
              </p:cNvSpPr>
              <p:nvPr/>
            </p:nvSpPr>
            <p:spPr bwMode="auto">
              <a:xfrm>
                <a:off x="5474" y="3516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1676" name="Text Box 133"/>
              <p:cNvSpPr txBox="1">
                <a:spLocks noChangeArrowheads="1"/>
              </p:cNvSpPr>
              <p:nvPr/>
            </p:nvSpPr>
            <p:spPr bwMode="auto">
              <a:xfrm>
                <a:off x="5485" y="3862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1677" name="Object 134"/>
              <p:cNvGraphicFramePr>
                <a:graphicFrameLocks noChangeAspect="1"/>
              </p:cNvGraphicFramePr>
              <p:nvPr/>
            </p:nvGraphicFramePr>
            <p:xfrm>
              <a:off x="4078" y="3048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2" name="公式" r:id="rId16" imgW="190440" imgH="317160" progId="Equation.3">
                      <p:embed/>
                    </p:oleObj>
                  </mc:Choice>
                  <mc:Fallback>
                    <p:oleObj name="公式" r:id="rId16" imgW="190440" imgH="317160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8" y="3048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78" name="Object 139"/>
              <p:cNvGraphicFramePr>
                <a:graphicFrameLocks noChangeAspect="1"/>
              </p:cNvGraphicFramePr>
              <p:nvPr/>
            </p:nvGraphicFramePr>
            <p:xfrm>
              <a:off x="5224" y="3072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3" name="公式" r:id="rId18" imgW="190440" imgH="317160" progId="Equation.3">
                      <p:embed/>
                    </p:oleObj>
                  </mc:Choice>
                  <mc:Fallback>
                    <p:oleObj name="公式" r:id="rId18" imgW="190440" imgH="317160" progId="Equation.3">
                      <p:embed/>
                      <p:pic>
                        <p:nvPicPr>
                          <p:cNvPr id="0" name="Object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4" y="3072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79" name="Object 140"/>
              <p:cNvGraphicFramePr>
                <a:graphicFrameLocks noChangeAspect="1"/>
              </p:cNvGraphicFramePr>
              <p:nvPr/>
            </p:nvGraphicFramePr>
            <p:xfrm>
              <a:off x="5470" y="3594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4" name="公式" r:id="rId20" imgW="228600" imgH="317160" progId="Equation.3">
                      <p:embed/>
                    </p:oleObj>
                  </mc:Choice>
                  <mc:Fallback>
                    <p:oleObj name="公式" r:id="rId20" imgW="228600" imgH="317160" progId="Equation.3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0" y="3594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80" name="Object 141"/>
              <p:cNvGraphicFramePr>
                <a:graphicFrameLocks noChangeAspect="1"/>
              </p:cNvGraphicFramePr>
              <p:nvPr/>
            </p:nvGraphicFramePr>
            <p:xfrm>
              <a:off x="3844" y="3588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5" name="公式" r:id="rId22" imgW="228600" imgH="317160" progId="Equation.3">
                      <p:embed/>
                    </p:oleObj>
                  </mc:Choice>
                  <mc:Fallback>
                    <p:oleObj name="公式" r:id="rId22" imgW="228600" imgH="317160" progId="Equation.3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4" y="3588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681" name="Oval 81"/>
              <p:cNvSpPr>
                <a:spLocks noChangeArrowheads="1"/>
              </p:cNvSpPr>
              <p:nvPr/>
            </p:nvSpPr>
            <p:spPr bwMode="auto">
              <a:xfrm>
                <a:off x="3916" y="4074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82" name="Oval 81"/>
              <p:cNvSpPr>
                <a:spLocks noChangeArrowheads="1"/>
              </p:cNvSpPr>
              <p:nvPr/>
            </p:nvSpPr>
            <p:spPr bwMode="auto">
              <a:xfrm>
                <a:off x="3916" y="348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83" name="Oval 81"/>
              <p:cNvSpPr>
                <a:spLocks noChangeArrowheads="1"/>
              </p:cNvSpPr>
              <p:nvPr/>
            </p:nvSpPr>
            <p:spPr bwMode="auto">
              <a:xfrm>
                <a:off x="5540" y="408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84" name="Oval 81"/>
              <p:cNvSpPr>
                <a:spLocks noChangeArrowheads="1"/>
              </p:cNvSpPr>
              <p:nvPr/>
            </p:nvSpPr>
            <p:spPr bwMode="auto">
              <a:xfrm>
                <a:off x="5540" y="349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21685" name="Group 181"/>
            <p:cNvGrpSpPr>
              <a:grpSpLocks/>
            </p:cNvGrpSpPr>
            <p:nvPr/>
          </p:nvGrpSpPr>
          <p:grpSpPr bwMode="auto">
            <a:xfrm>
              <a:off x="1472" y="200"/>
              <a:ext cx="746" cy="2157"/>
              <a:chOff x="0" y="2136"/>
              <a:chExt cx="746" cy="2157"/>
            </a:xfrm>
          </p:grpSpPr>
          <p:sp>
            <p:nvSpPr>
              <p:cNvPr id="21686" name="Line 102"/>
              <p:cNvSpPr>
                <a:spLocks noChangeShapeType="1"/>
              </p:cNvSpPr>
              <p:nvPr/>
            </p:nvSpPr>
            <p:spPr bwMode="auto">
              <a:xfrm>
                <a:off x="166" y="2621"/>
                <a:ext cx="574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7" name="Line 103"/>
              <p:cNvSpPr>
                <a:spLocks noChangeShapeType="1"/>
              </p:cNvSpPr>
              <p:nvPr/>
            </p:nvSpPr>
            <p:spPr bwMode="auto">
              <a:xfrm flipV="1">
                <a:off x="184" y="4249"/>
                <a:ext cx="56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8" name="Line 104"/>
              <p:cNvSpPr>
                <a:spLocks noChangeShapeType="1"/>
              </p:cNvSpPr>
              <p:nvPr/>
            </p:nvSpPr>
            <p:spPr bwMode="auto">
              <a:xfrm>
                <a:off x="214" y="2527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89" name="Text Box 105"/>
              <p:cNvSpPr txBox="1">
                <a:spLocks noChangeArrowheads="1"/>
              </p:cNvSpPr>
              <p:nvPr/>
            </p:nvSpPr>
            <p:spPr bwMode="auto">
              <a:xfrm>
                <a:off x="7" y="267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1690" name="Text Box 106"/>
              <p:cNvSpPr txBox="1">
                <a:spLocks noChangeArrowheads="1"/>
              </p:cNvSpPr>
              <p:nvPr/>
            </p:nvSpPr>
            <p:spPr bwMode="auto">
              <a:xfrm>
                <a:off x="30" y="3833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1691" name="Object 107"/>
              <p:cNvGraphicFramePr>
                <a:graphicFrameLocks noChangeAspect="1"/>
              </p:cNvGraphicFramePr>
              <p:nvPr/>
            </p:nvGraphicFramePr>
            <p:xfrm>
              <a:off x="252" y="2136"/>
              <a:ext cx="2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6" name="公式" r:id="rId24" imgW="177480" imgH="279360" progId="Equation.3">
                      <p:embed/>
                    </p:oleObj>
                  </mc:Choice>
                  <mc:Fallback>
                    <p:oleObj name="公式" r:id="rId24" imgW="177480" imgH="27936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" y="2136"/>
                            <a:ext cx="2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92" name="Object 110"/>
              <p:cNvGraphicFramePr>
                <a:graphicFrameLocks noChangeAspect="1"/>
              </p:cNvGraphicFramePr>
              <p:nvPr/>
            </p:nvGraphicFramePr>
            <p:xfrm>
              <a:off x="0" y="321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7" name="公式" r:id="rId26" imgW="215640" imgH="279360" progId="Equation.3">
                      <p:embed/>
                    </p:oleObj>
                  </mc:Choice>
                  <mc:Fallback>
                    <p:oleObj name="公式" r:id="rId26" imgW="215640" imgH="279360" progId="Equation.3">
                      <p:embed/>
                      <p:pic>
                        <p:nvPicPr>
                          <p:cNvPr id="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21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693" name="Oval 81"/>
              <p:cNvSpPr>
                <a:spLocks noChangeArrowheads="1"/>
              </p:cNvSpPr>
              <p:nvPr/>
            </p:nvSpPr>
            <p:spPr bwMode="auto">
              <a:xfrm>
                <a:off x="92" y="420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694" name="Oval 81"/>
              <p:cNvSpPr>
                <a:spLocks noChangeArrowheads="1"/>
              </p:cNvSpPr>
              <p:nvPr/>
            </p:nvSpPr>
            <p:spPr bwMode="auto">
              <a:xfrm>
                <a:off x="84" y="257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21695" name="Group 191"/>
            <p:cNvGrpSpPr>
              <a:grpSpLocks/>
            </p:cNvGrpSpPr>
            <p:nvPr/>
          </p:nvGrpSpPr>
          <p:grpSpPr bwMode="auto">
            <a:xfrm>
              <a:off x="3912" y="244"/>
              <a:ext cx="750" cy="2105"/>
              <a:chOff x="5760" y="2580"/>
              <a:chExt cx="750" cy="2105"/>
            </a:xfrm>
          </p:grpSpPr>
          <p:sp>
            <p:nvSpPr>
              <p:cNvPr id="21696" name="Line 112"/>
              <p:cNvSpPr>
                <a:spLocks noChangeShapeType="1"/>
              </p:cNvSpPr>
              <p:nvPr/>
            </p:nvSpPr>
            <p:spPr bwMode="auto">
              <a:xfrm>
                <a:off x="5760" y="3025"/>
                <a:ext cx="55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7" name="Line 113"/>
              <p:cNvSpPr>
                <a:spLocks noChangeShapeType="1"/>
              </p:cNvSpPr>
              <p:nvPr/>
            </p:nvSpPr>
            <p:spPr bwMode="auto">
              <a:xfrm>
                <a:off x="5770" y="4638"/>
                <a:ext cx="550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8" name="Line 114"/>
              <p:cNvSpPr>
                <a:spLocks noChangeShapeType="1"/>
              </p:cNvSpPr>
              <p:nvPr/>
            </p:nvSpPr>
            <p:spPr bwMode="auto">
              <a:xfrm flipH="1">
                <a:off x="5947" y="295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99" name="Text Box 115"/>
              <p:cNvSpPr txBox="1">
                <a:spLocks noChangeArrowheads="1"/>
              </p:cNvSpPr>
              <p:nvPr/>
            </p:nvSpPr>
            <p:spPr bwMode="auto">
              <a:xfrm>
                <a:off x="6214" y="309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1700" name="Text Box 116"/>
              <p:cNvSpPr txBox="1">
                <a:spLocks noChangeArrowheads="1"/>
              </p:cNvSpPr>
              <p:nvPr/>
            </p:nvSpPr>
            <p:spPr bwMode="auto">
              <a:xfrm>
                <a:off x="6243" y="4313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1701" name="Object 119"/>
              <p:cNvGraphicFramePr>
                <a:graphicFrameLocks noChangeAspect="1"/>
              </p:cNvGraphicFramePr>
              <p:nvPr/>
            </p:nvGraphicFramePr>
            <p:xfrm>
              <a:off x="6022" y="2580"/>
              <a:ext cx="22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8" name="公式" r:id="rId28" imgW="177480" imgH="279360" progId="Equation.3">
                      <p:embed/>
                    </p:oleObj>
                  </mc:Choice>
                  <mc:Fallback>
                    <p:oleObj name="公式" r:id="rId28" imgW="177480" imgH="279360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2" y="2580"/>
                            <a:ext cx="224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02" name="Object 120"/>
              <p:cNvGraphicFramePr>
                <a:graphicFrameLocks noChangeAspect="1"/>
              </p:cNvGraphicFramePr>
              <p:nvPr/>
            </p:nvGraphicFramePr>
            <p:xfrm>
              <a:off x="6237" y="366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9" name="公式" r:id="rId30" imgW="215640" imgH="279360" progId="Equation.3">
                      <p:embed/>
                    </p:oleObj>
                  </mc:Choice>
                  <mc:Fallback>
                    <p:oleObj name="公式" r:id="rId30" imgW="215640" imgH="279360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37" y="366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703" name="Oval 81"/>
              <p:cNvSpPr>
                <a:spLocks noChangeArrowheads="1"/>
              </p:cNvSpPr>
              <p:nvPr/>
            </p:nvSpPr>
            <p:spPr bwMode="auto">
              <a:xfrm>
                <a:off x="6308" y="4594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1704" name="Oval 81"/>
              <p:cNvSpPr>
                <a:spLocks noChangeArrowheads="1"/>
              </p:cNvSpPr>
              <p:nvPr/>
            </p:nvSpPr>
            <p:spPr bwMode="auto">
              <a:xfrm>
                <a:off x="6300" y="297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sp>
          <p:nvSpPr>
            <p:cNvPr id="80019" name="Line 147"/>
            <p:cNvSpPr>
              <a:spLocks noChangeShapeType="1"/>
            </p:cNvSpPr>
            <p:nvPr/>
          </p:nvSpPr>
          <p:spPr bwMode="auto">
            <a:xfrm>
              <a:off x="2264" y="1304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020" name="Line 148"/>
            <p:cNvSpPr>
              <a:spLocks noChangeShapeType="1"/>
            </p:cNvSpPr>
            <p:nvPr/>
          </p:nvSpPr>
          <p:spPr bwMode="auto">
            <a:xfrm>
              <a:off x="3876" y="1322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  <p:graphicFrame>
        <p:nvGraphicFramePr>
          <p:cNvPr id="2" name="Object 154"/>
          <p:cNvGraphicFramePr>
            <a:graphicFrameLocks noChangeAspect="1"/>
          </p:cNvGraphicFramePr>
          <p:nvPr/>
        </p:nvGraphicFramePr>
        <p:xfrm>
          <a:off x="4249738" y="4660900"/>
          <a:ext cx="28733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32" imgW="1434960" imgH="507960" progId="Equation.DSMT4">
                  <p:embed/>
                </p:oleObj>
              </mc:Choice>
              <mc:Fallback>
                <p:oleObj name="Equation" r:id="rId32" imgW="1434960" imgH="507960" progId="Equation.DSMT4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660900"/>
                        <a:ext cx="28733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03" name="Object 1111"/>
          <p:cNvGraphicFramePr>
            <a:graphicFrameLocks noChangeAspect="1"/>
          </p:cNvGraphicFramePr>
          <p:nvPr/>
        </p:nvGraphicFramePr>
        <p:xfrm>
          <a:off x="1484313" y="4895850"/>
          <a:ext cx="28352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公式" r:id="rId4" imgW="1054080" imgH="203040" progId="Equation.3">
                  <p:embed/>
                </p:oleObj>
              </mc:Choice>
              <mc:Fallback>
                <p:oleObj name="公式" r:id="rId4" imgW="1054080" imgH="203040" progId="Equation.3">
                  <p:embed/>
                  <p:pic>
                    <p:nvPicPr>
                      <p:cNvPr id="0" name="Object 1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895850"/>
                        <a:ext cx="28352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04" name="Text Box 1112"/>
          <p:cNvSpPr txBox="1">
            <a:spLocks noChangeArrowheads="1"/>
          </p:cNvSpPr>
          <p:nvPr/>
        </p:nvSpPr>
        <p:spPr bwMode="auto">
          <a:xfrm>
            <a:off x="400050" y="4927600"/>
            <a:ext cx="1009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即：</a:t>
            </a:r>
          </a:p>
        </p:txBody>
      </p:sp>
      <p:graphicFrame>
        <p:nvGraphicFramePr>
          <p:cNvPr id="86106" name="Object 1114"/>
          <p:cNvGraphicFramePr>
            <a:graphicFrameLocks noChangeAspect="1"/>
          </p:cNvGraphicFramePr>
          <p:nvPr/>
        </p:nvGraphicFramePr>
        <p:xfrm>
          <a:off x="4406900" y="4597400"/>
          <a:ext cx="40163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name="Equation" r:id="rId6" imgW="1701720" imgH="482400" progId="Equation.DSMT4">
                  <p:embed/>
                </p:oleObj>
              </mc:Choice>
              <mc:Fallback>
                <p:oleObj name="Equation" r:id="rId6" imgW="1701720" imgH="482400" progId="Equation.DSMT4">
                  <p:embed/>
                  <p:pic>
                    <p:nvPicPr>
                      <p:cNvPr id="0" name="Object 1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597400"/>
                        <a:ext cx="40163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07" name="Text Box 1115"/>
          <p:cNvSpPr txBox="1">
            <a:spLocks noChangeArrowheads="1"/>
          </p:cNvSpPr>
          <p:nvPr/>
        </p:nvSpPr>
        <p:spPr bwMode="auto">
          <a:xfrm>
            <a:off x="406400" y="5797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结论：</a:t>
            </a:r>
          </a:p>
        </p:txBody>
      </p:sp>
      <p:sp>
        <p:nvSpPr>
          <p:cNvPr id="86108" name="Text Box 1116"/>
          <p:cNvSpPr txBox="1">
            <a:spLocks noChangeArrowheads="1"/>
          </p:cNvSpPr>
          <p:nvPr/>
        </p:nvSpPr>
        <p:spPr bwMode="auto">
          <a:xfrm>
            <a:off x="1263650" y="5788025"/>
            <a:ext cx="73787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串联后复合二端口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参数矩阵等于原二端口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参数矩阵相加。可推广到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端口串联。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171700" y="862013"/>
            <a:ext cx="5064125" cy="3579812"/>
            <a:chOff x="1472" y="191"/>
            <a:chExt cx="3190" cy="2255"/>
          </a:xfrm>
        </p:grpSpPr>
        <p:grpSp>
          <p:nvGrpSpPr>
            <p:cNvPr id="22671" name="Group 143"/>
            <p:cNvGrpSpPr>
              <a:grpSpLocks/>
            </p:cNvGrpSpPr>
            <p:nvPr/>
          </p:nvGrpSpPr>
          <p:grpSpPr bwMode="auto">
            <a:xfrm>
              <a:off x="2142" y="191"/>
              <a:ext cx="1899" cy="1198"/>
              <a:chOff x="1798" y="3063"/>
              <a:chExt cx="1899" cy="1198"/>
            </a:xfrm>
          </p:grpSpPr>
          <p:sp>
            <p:nvSpPr>
              <p:cNvPr id="22672" name="Rectangle 81"/>
              <p:cNvSpPr>
                <a:spLocks noChangeArrowheads="1"/>
              </p:cNvSpPr>
              <p:nvPr/>
            </p:nvSpPr>
            <p:spPr bwMode="auto">
              <a:xfrm>
                <a:off x="2364" y="3429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2673" name="Rectangle 82"/>
              <p:cNvSpPr>
                <a:spLocks noChangeArrowheads="1"/>
              </p:cNvSpPr>
              <p:nvPr/>
            </p:nvSpPr>
            <p:spPr bwMode="auto">
              <a:xfrm>
                <a:off x="2602" y="3626"/>
                <a:ext cx="24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Z</a:t>
                </a:r>
                <a:r>
                  <a:rPr lang="en-US" altLang="zh-CN" sz="3600"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22674" name="Line 83"/>
              <p:cNvSpPr>
                <a:spLocks noChangeShapeType="1"/>
              </p:cNvSpPr>
              <p:nvPr/>
            </p:nvSpPr>
            <p:spPr bwMode="auto">
              <a:xfrm>
                <a:off x="1958" y="354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5" name="Line 84"/>
              <p:cNvSpPr>
                <a:spLocks noChangeShapeType="1"/>
              </p:cNvSpPr>
              <p:nvPr/>
            </p:nvSpPr>
            <p:spPr bwMode="auto">
              <a:xfrm flipV="1">
                <a:off x="1952" y="4137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6" name="Line 85"/>
              <p:cNvSpPr>
                <a:spLocks noChangeShapeType="1"/>
              </p:cNvSpPr>
              <p:nvPr/>
            </p:nvSpPr>
            <p:spPr bwMode="auto">
              <a:xfrm>
                <a:off x="2006" y="3453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77" name="Text Box 86"/>
              <p:cNvSpPr txBox="1">
                <a:spLocks noChangeArrowheads="1"/>
              </p:cNvSpPr>
              <p:nvPr/>
            </p:nvSpPr>
            <p:spPr bwMode="auto">
              <a:xfrm>
                <a:off x="1799" y="352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2678" name="Text Box 87"/>
              <p:cNvSpPr txBox="1">
                <a:spLocks noChangeArrowheads="1"/>
              </p:cNvSpPr>
              <p:nvPr/>
            </p:nvSpPr>
            <p:spPr bwMode="auto">
              <a:xfrm>
                <a:off x="1804" y="3865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2679" name="Line 88"/>
              <p:cNvSpPr>
                <a:spLocks noChangeShapeType="1"/>
              </p:cNvSpPr>
              <p:nvPr/>
            </p:nvSpPr>
            <p:spPr bwMode="auto">
              <a:xfrm flipV="1">
                <a:off x="3079" y="3556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0" name="Line 89"/>
              <p:cNvSpPr>
                <a:spLocks noChangeShapeType="1"/>
              </p:cNvSpPr>
              <p:nvPr/>
            </p:nvSpPr>
            <p:spPr bwMode="auto">
              <a:xfrm>
                <a:off x="3083" y="414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1" name="Line 90"/>
              <p:cNvSpPr>
                <a:spLocks noChangeShapeType="1"/>
              </p:cNvSpPr>
              <p:nvPr/>
            </p:nvSpPr>
            <p:spPr bwMode="auto">
              <a:xfrm flipH="1">
                <a:off x="3134" y="3490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2" name="Text Box 91"/>
              <p:cNvSpPr txBox="1">
                <a:spLocks noChangeArrowheads="1"/>
              </p:cNvSpPr>
              <p:nvPr/>
            </p:nvSpPr>
            <p:spPr bwMode="auto">
              <a:xfrm>
                <a:off x="3419" y="353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2683" name="Text Box 92"/>
              <p:cNvSpPr txBox="1">
                <a:spLocks noChangeArrowheads="1"/>
              </p:cNvSpPr>
              <p:nvPr/>
            </p:nvSpPr>
            <p:spPr bwMode="auto">
              <a:xfrm>
                <a:off x="3430" y="387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2684" name="Object 93"/>
              <p:cNvGraphicFramePr>
                <a:graphicFrameLocks noChangeAspect="1"/>
              </p:cNvGraphicFramePr>
              <p:nvPr/>
            </p:nvGraphicFramePr>
            <p:xfrm>
              <a:off x="2032" y="3063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1" name="公式" r:id="rId8" imgW="177480" imgH="317160" progId="Equation.3">
                      <p:embed/>
                    </p:oleObj>
                  </mc:Choice>
                  <mc:Fallback>
                    <p:oleObj name="公式" r:id="rId8" imgW="177480" imgH="31716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" y="3063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85" name="Object 98"/>
              <p:cNvGraphicFramePr>
                <a:graphicFrameLocks noChangeAspect="1"/>
              </p:cNvGraphicFramePr>
              <p:nvPr/>
            </p:nvGraphicFramePr>
            <p:xfrm>
              <a:off x="3178" y="3087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2" name="公式" r:id="rId10" imgW="177480" imgH="317160" progId="Equation.3">
                      <p:embed/>
                    </p:oleObj>
                  </mc:Choice>
                  <mc:Fallback>
                    <p:oleObj name="公式" r:id="rId10" imgW="177480" imgH="31716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8" y="3087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86" name="Object 99"/>
              <p:cNvGraphicFramePr>
                <a:graphicFrameLocks noChangeAspect="1"/>
              </p:cNvGraphicFramePr>
              <p:nvPr/>
            </p:nvGraphicFramePr>
            <p:xfrm>
              <a:off x="3424" y="3609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3" name="公式" r:id="rId12" imgW="215640" imgH="317160" progId="Equation.3">
                      <p:embed/>
                    </p:oleObj>
                  </mc:Choice>
                  <mc:Fallback>
                    <p:oleObj name="公式" r:id="rId12" imgW="215640" imgH="317160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3609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87" name="Object 100"/>
              <p:cNvGraphicFramePr>
                <a:graphicFrameLocks noChangeAspect="1"/>
              </p:cNvGraphicFramePr>
              <p:nvPr/>
            </p:nvGraphicFramePr>
            <p:xfrm>
              <a:off x="1798" y="3603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4" name="Equation" r:id="rId14" imgW="215640" imgH="317160" progId="Equation.DSMT4">
                      <p:embed/>
                    </p:oleObj>
                  </mc:Choice>
                  <mc:Fallback>
                    <p:oleObj name="Equation" r:id="rId14" imgW="215640" imgH="317160" progId="Equation.DSMT4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8" y="3603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88" name="Oval 81"/>
              <p:cNvSpPr>
                <a:spLocks noChangeArrowheads="1"/>
              </p:cNvSpPr>
              <p:nvPr/>
            </p:nvSpPr>
            <p:spPr bwMode="auto">
              <a:xfrm>
                <a:off x="1876" y="409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689" name="Oval 81"/>
              <p:cNvSpPr>
                <a:spLocks noChangeArrowheads="1"/>
              </p:cNvSpPr>
              <p:nvPr/>
            </p:nvSpPr>
            <p:spPr bwMode="auto">
              <a:xfrm>
                <a:off x="1876" y="349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690" name="Oval 81"/>
              <p:cNvSpPr>
                <a:spLocks noChangeArrowheads="1"/>
              </p:cNvSpPr>
              <p:nvPr/>
            </p:nvSpPr>
            <p:spPr bwMode="auto">
              <a:xfrm>
                <a:off x="3484" y="409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691" name="Oval 81"/>
              <p:cNvSpPr>
                <a:spLocks noChangeArrowheads="1"/>
              </p:cNvSpPr>
              <p:nvPr/>
            </p:nvSpPr>
            <p:spPr bwMode="auto">
              <a:xfrm>
                <a:off x="3484" y="3506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22692" name="Group 164"/>
            <p:cNvGrpSpPr>
              <a:grpSpLocks/>
            </p:cNvGrpSpPr>
            <p:nvPr/>
          </p:nvGrpSpPr>
          <p:grpSpPr bwMode="auto">
            <a:xfrm>
              <a:off x="2148" y="1248"/>
              <a:ext cx="1916" cy="1198"/>
              <a:chOff x="3844" y="3048"/>
              <a:chExt cx="1916" cy="1198"/>
            </a:xfrm>
          </p:grpSpPr>
          <p:sp>
            <p:nvSpPr>
              <p:cNvPr id="22693" name="Rectangle 122"/>
              <p:cNvSpPr>
                <a:spLocks noChangeArrowheads="1"/>
              </p:cNvSpPr>
              <p:nvPr/>
            </p:nvSpPr>
            <p:spPr bwMode="auto">
              <a:xfrm>
                <a:off x="4419" y="3414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2694" name="Rectangle 123"/>
              <p:cNvSpPr>
                <a:spLocks noChangeArrowheads="1"/>
              </p:cNvSpPr>
              <p:nvPr/>
            </p:nvSpPr>
            <p:spPr bwMode="auto">
              <a:xfrm>
                <a:off x="4567" y="3611"/>
                <a:ext cx="44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Z</a:t>
                </a:r>
                <a:r>
                  <a:rPr lang="en-US" altLang="zh-CN" sz="3600">
                    <a:sym typeface="Symbol" pitchFamily="18" charset="2"/>
                  </a:rPr>
                  <a:t></a:t>
                </a:r>
              </a:p>
            </p:txBody>
          </p:sp>
          <p:sp>
            <p:nvSpPr>
              <p:cNvPr id="22695" name="Line 124"/>
              <p:cNvSpPr>
                <a:spLocks noChangeShapeType="1"/>
              </p:cNvSpPr>
              <p:nvPr/>
            </p:nvSpPr>
            <p:spPr bwMode="auto">
              <a:xfrm>
                <a:off x="4013" y="3532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96" name="Line 125"/>
              <p:cNvSpPr>
                <a:spLocks noChangeShapeType="1"/>
              </p:cNvSpPr>
              <p:nvPr/>
            </p:nvSpPr>
            <p:spPr bwMode="auto">
              <a:xfrm flipV="1">
                <a:off x="4007" y="4122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97" name="Line 126"/>
              <p:cNvSpPr>
                <a:spLocks noChangeShapeType="1"/>
              </p:cNvSpPr>
              <p:nvPr/>
            </p:nvSpPr>
            <p:spPr bwMode="auto">
              <a:xfrm>
                <a:off x="4061" y="343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98" name="Text Box 127"/>
              <p:cNvSpPr txBox="1">
                <a:spLocks noChangeArrowheads="1"/>
              </p:cNvSpPr>
              <p:nvPr/>
            </p:nvSpPr>
            <p:spPr bwMode="auto">
              <a:xfrm>
                <a:off x="3854" y="3510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2699" name="Text Box 128"/>
              <p:cNvSpPr txBox="1">
                <a:spLocks noChangeArrowheads="1"/>
              </p:cNvSpPr>
              <p:nvPr/>
            </p:nvSpPr>
            <p:spPr bwMode="auto">
              <a:xfrm>
                <a:off x="3859" y="3858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2700" name="Line 129"/>
              <p:cNvSpPr>
                <a:spLocks noChangeShapeType="1"/>
              </p:cNvSpPr>
              <p:nvPr/>
            </p:nvSpPr>
            <p:spPr bwMode="auto">
              <a:xfrm flipV="1">
                <a:off x="5134" y="3541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01" name="Line 130"/>
              <p:cNvSpPr>
                <a:spLocks noChangeShapeType="1"/>
              </p:cNvSpPr>
              <p:nvPr/>
            </p:nvSpPr>
            <p:spPr bwMode="auto">
              <a:xfrm>
                <a:off x="5138" y="4127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02" name="Line 131"/>
              <p:cNvSpPr>
                <a:spLocks noChangeShapeType="1"/>
              </p:cNvSpPr>
              <p:nvPr/>
            </p:nvSpPr>
            <p:spPr bwMode="auto">
              <a:xfrm flipH="1">
                <a:off x="5189" y="3475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3" name="Text Box 132"/>
              <p:cNvSpPr txBox="1">
                <a:spLocks noChangeArrowheads="1"/>
              </p:cNvSpPr>
              <p:nvPr/>
            </p:nvSpPr>
            <p:spPr bwMode="auto">
              <a:xfrm>
                <a:off x="5474" y="3516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2704" name="Text Box 133"/>
              <p:cNvSpPr txBox="1">
                <a:spLocks noChangeArrowheads="1"/>
              </p:cNvSpPr>
              <p:nvPr/>
            </p:nvSpPr>
            <p:spPr bwMode="auto">
              <a:xfrm>
                <a:off x="5485" y="3862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2705" name="Object 134"/>
              <p:cNvGraphicFramePr>
                <a:graphicFrameLocks noChangeAspect="1"/>
              </p:cNvGraphicFramePr>
              <p:nvPr/>
            </p:nvGraphicFramePr>
            <p:xfrm>
              <a:off x="4078" y="3048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5" name="公式" r:id="rId16" imgW="190440" imgH="317160" progId="Equation.3">
                      <p:embed/>
                    </p:oleObj>
                  </mc:Choice>
                  <mc:Fallback>
                    <p:oleObj name="公式" r:id="rId16" imgW="190440" imgH="317160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8" y="3048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06" name="Object 139"/>
              <p:cNvGraphicFramePr>
                <a:graphicFrameLocks noChangeAspect="1"/>
              </p:cNvGraphicFramePr>
              <p:nvPr/>
            </p:nvGraphicFramePr>
            <p:xfrm>
              <a:off x="5224" y="3072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6" name="公式" r:id="rId18" imgW="190440" imgH="317160" progId="Equation.3">
                      <p:embed/>
                    </p:oleObj>
                  </mc:Choice>
                  <mc:Fallback>
                    <p:oleObj name="公式" r:id="rId18" imgW="190440" imgH="317160" progId="Equation.3">
                      <p:embed/>
                      <p:pic>
                        <p:nvPicPr>
                          <p:cNvPr id="0" name="Object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4" y="3072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07" name="Object 140"/>
              <p:cNvGraphicFramePr>
                <a:graphicFrameLocks noChangeAspect="1"/>
              </p:cNvGraphicFramePr>
              <p:nvPr/>
            </p:nvGraphicFramePr>
            <p:xfrm>
              <a:off x="5470" y="3594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7" name="公式" r:id="rId20" imgW="228600" imgH="317160" progId="Equation.3">
                      <p:embed/>
                    </p:oleObj>
                  </mc:Choice>
                  <mc:Fallback>
                    <p:oleObj name="公式" r:id="rId20" imgW="228600" imgH="317160" progId="Equation.3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0" y="3594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08" name="Object 141"/>
              <p:cNvGraphicFramePr>
                <a:graphicFrameLocks noChangeAspect="1"/>
              </p:cNvGraphicFramePr>
              <p:nvPr/>
            </p:nvGraphicFramePr>
            <p:xfrm>
              <a:off x="3844" y="3588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8" name="公式" r:id="rId22" imgW="228600" imgH="317160" progId="Equation.3">
                      <p:embed/>
                    </p:oleObj>
                  </mc:Choice>
                  <mc:Fallback>
                    <p:oleObj name="公式" r:id="rId22" imgW="228600" imgH="317160" progId="Equation.3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4" y="3588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09" name="Oval 81"/>
              <p:cNvSpPr>
                <a:spLocks noChangeArrowheads="1"/>
              </p:cNvSpPr>
              <p:nvPr/>
            </p:nvSpPr>
            <p:spPr bwMode="auto">
              <a:xfrm>
                <a:off x="3916" y="4074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710" name="Oval 81"/>
              <p:cNvSpPr>
                <a:spLocks noChangeArrowheads="1"/>
              </p:cNvSpPr>
              <p:nvPr/>
            </p:nvSpPr>
            <p:spPr bwMode="auto">
              <a:xfrm>
                <a:off x="3916" y="348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711" name="Oval 81"/>
              <p:cNvSpPr>
                <a:spLocks noChangeArrowheads="1"/>
              </p:cNvSpPr>
              <p:nvPr/>
            </p:nvSpPr>
            <p:spPr bwMode="auto">
              <a:xfrm>
                <a:off x="5540" y="408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712" name="Oval 81"/>
              <p:cNvSpPr>
                <a:spLocks noChangeArrowheads="1"/>
              </p:cNvSpPr>
              <p:nvPr/>
            </p:nvSpPr>
            <p:spPr bwMode="auto">
              <a:xfrm>
                <a:off x="5540" y="349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22713" name="Group 185"/>
            <p:cNvGrpSpPr>
              <a:grpSpLocks/>
            </p:cNvGrpSpPr>
            <p:nvPr/>
          </p:nvGrpSpPr>
          <p:grpSpPr bwMode="auto">
            <a:xfrm>
              <a:off x="1472" y="200"/>
              <a:ext cx="746" cy="2157"/>
              <a:chOff x="0" y="2136"/>
              <a:chExt cx="746" cy="2157"/>
            </a:xfrm>
          </p:grpSpPr>
          <p:sp>
            <p:nvSpPr>
              <p:cNvPr id="22714" name="Line 102"/>
              <p:cNvSpPr>
                <a:spLocks noChangeShapeType="1"/>
              </p:cNvSpPr>
              <p:nvPr/>
            </p:nvSpPr>
            <p:spPr bwMode="auto">
              <a:xfrm>
                <a:off x="166" y="2621"/>
                <a:ext cx="574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5" name="Line 103"/>
              <p:cNvSpPr>
                <a:spLocks noChangeShapeType="1"/>
              </p:cNvSpPr>
              <p:nvPr/>
            </p:nvSpPr>
            <p:spPr bwMode="auto">
              <a:xfrm flipV="1">
                <a:off x="184" y="4249"/>
                <a:ext cx="56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6" name="Line 104"/>
              <p:cNvSpPr>
                <a:spLocks noChangeShapeType="1"/>
              </p:cNvSpPr>
              <p:nvPr/>
            </p:nvSpPr>
            <p:spPr bwMode="auto">
              <a:xfrm>
                <a:off x="214" y="2527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7" name="Text Box 105"/>
              <p:cNvSpPr txBox="1">
                <a:spLocks noChangeArrowheads="1"/>
              </p:cNvSpPr>
              <p:nvPr/>
            </p:nvSpPr>
            <p:spPr bwMode="auto">
              <a:xfrm>
                <a:off x="7" y="2677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2718" name="Text Box 106"/>
              <p:cNvSpPr txBox="1">
                <a:spLocks noChangeArrowheads="1"/>
              </p:cNvSpPr>
              <p:nvPr/>
            </p:nvSpPr>
            <p:spPr bwMode="auto">
              <a:xfrm>
                <a:off x="30" y="3833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2719" name="Object 107"/>
              <p:cNvGraphicFramePr>
                <a:graphicFrameLocks noChangeAspect="1"/>
              </p:cNvGraphicFramePr>
              <p:nvPr/>
            </p:nvGraphicFramePr>
            <p:xfrm>
              <a:off x="252" y="2136"/>
              <a:ext cx="2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9" name="公式" r:id="rId24" imgW="177480" imgH="279360" progId="Equation.3">
                      <p:embed/>
                    </p:oleObj>
                  </mc:Choice>
                  <mc:Fallback>
                    <p:oleObj name="公式" r:id="rId24" imgW="177480" imgH="27936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" y="2136"/>
                            <a:ext cx="2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20" name="Object 110"/>
              <p:cNvGraphicFramePr>
                <a:graphicFrameLocks noChangeAspect="1"/>
              </p:cNvGraphicFramePr>
              <p:nvPr/>
            </p:nvGraphicFramePr>
            <p:xfrm>
              <a:off x="0" y="321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60" name="公式" r:id="rId26" imgW="215640" imgH="279360" progId="Equation.3">
                      <p:embed/>
                    </p:oleObj>
                  </mc:Choice>
                  <mc:Fallback>
                    <p:oleObj name="公式" r:id="rId26" imgW="215640" imgH="279360" progId="Equation.3">
                      <p:embed/>
                      <p:pic>
                        <p:nvPicPr>
                          <p:cNvPr id="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21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21" name="Oval 81"/>
              <p:cNvSpPr>
                <a:spLocks noChangeArrowheads="1"/>
              </p:cNvSpPr>
              <p:nvPr/>
            </p:nvSpPr>
            <p:spPr bwMode="auto">
              <a:xfrm>
                <a:off x="92" y="4202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722" name="Oval 81"/>
              <p:cNvSpPr>
                <a:spLocks noChangeArrowheads="1"/>
              </p:cNvSpPr>
              <p:nvPr/>
            </p:nvSpPr>
            <p:spPr bwMode="auto">
              <a:xfrm>
                <a:off x="84" y="2570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grpSp>
          <p:nvGrpSpPr>
            <p:cNvPr id="22723" name="Group 195"/>
            <p:cNvGrpSpPr>
              <a:grpSpLocks/>
            </p:cNvGrpSpPr>
            <p:nvPr/>
          </p:nvGrpSpPr>
          <p:grpSpPr bwMode="auto">
            <a:xfrm>
              <a:off x="3912" y="244"/>
              <a:ext cx="750" cy="2105"/>
              <a:chOff x="5760" y="2580"/>
              <a:chExt cx="750" cy="2105"/>
            </a:xfrm>
          </p:grpSpPr>
          <p:sp>
            <p:nvSpPr>
              <p:cNvPr id="22724" name="Line 112"/>
              <p:cNvSpPr>
                <a:spLocks noChangeShapeType="1"/>
              </p:cNvSpPr>
              <p:nvPr/>
            </p:nvSpPr>
            <p:spPr bwMode="auto">
              <a:xfrm>
                <a:off x="5760" y="3025"/>
                <a:ext cx="55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5" name="Line 113"/>
              <p:cNvSpPr>
                <a:spLocks noChangeShapeType="1"/>
              </p:cNvSpPr>
              <p:nvPr/>
            </p:nvSpPr>
            <p:spPr bwMode="auto">
              <a:xfrm>
                <a:off x="5770" y="4638"/>
                <a:ext cx="550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6" name="Line 114"/>
              <p:cNvSpPr>
                <a:spLocks noChangeShapeType="1"/>
              </p:cNvSpPr>
              <p:nvPr/>
            </p:nvSpPr>
            <p:spPr bwMode="auto">
              <a:xfrm flipH="1">
                <a:off x="5947" y="295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27" name="Text Box 115"/>
              <p:cNvSpPr txBox="1">
                <a:spLocks noChangeArrowheads="1"/>
              </p:cNvSpPr>
              <p:nvPr/>
            </p:nvSpPr>
            <p:spPr bwMode="auto">
              <a:xfrm>
                <a:off x="6214" y="3091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2728" name="Text Box 116"/>
              <p:cNvSpPr txBox="1">
                <a:spLocks noChangeArrowheads="1"/>
              </p:cNvSpPr>
              <p:nvPr/>
            </p:nvSpPr>
            <p:spPr bwMode="auto">
              <a:xfrm>
                <a:off x="6243" y="4313"/>
                <a:ext cx="2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2729" name="Object 119"/>
              <p:cNvGraphicFramePr>
                <a:graphicFrameLocks noChangeAspect="1"/>
              </p:cNvGraphicFramePr>
              <p:nvPr/>
            </p:nvGraphicFramePr>
            <p:xfrm>
              <a:off x="6022" y="2580"/>
              <a:ext cx="22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61" name="公式" r:id="rId28" imgW="177480" imgH="279360" progId="Equation.3">
                      <p:embed/>
                    </p:oleObj>
                  </mc:Choice>
                  <mc:Fallback>
                    <p:oleObj name="公式" r:id="rId28" imgW="177480" imgH="279360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2" y="2580"/>
                            <a:ext cx="224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30" name="Object 120"/>
              <p:cNvGraphicFramePr>
                <a:graphicFrameLocks noChangeAspect="1"/>
              </p:cNvGraphicFramePr>
              <p:nvPr/>
            </p:nvGraphicFramePr>
            <p:xfrm>
              <a:off x="6237" y="3666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62" name="公式" r:id="rId30" imgW="215640" imgH="279360" progId="Equation.3">
                      <p:embed/>
                    </p:oleObj>
                  </mc:Choice>
                  <mc:Fallback>
                    <p:oleObj name="公式" r:id="rId30" imgW="215640" imgH="279360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37" y="3666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31" name="Oval 81"/>
              <p:cNvSpPr>
                <a:spLocks noChangeArrowheads="1"/>
              </p:cNvSpPr>
              <p:nvPr/>
            </p:nvSpPr>
            <p:spPr bwMode="auto">
              <a:xfrm>
                <a:off x="6308" y="4594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2732" name="Oval 81"/>
              <p:cNvSpPr>
                <a:spLocks noChangeArrowheads="1"/>
              </p:cNvSpPr>
              <p:nvPr/>
            </p:nvSpPr>
            <p:spPr bwMode="auto">
              <a:xfrm>
                <a:off x="6300" y="2978"/>
                <a:ext cx="91" cy="91"/>
              </a:xfrm>
              <a:prstGeom prst="ellips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</p:grpSp>
        <p:sp>
          <p:nvSpPr>
            <p:cNvPr id="80019" name="Line 147"/>
            <p:cNvSpPr>
              <a:spLocks noChangeShapeType="1"/>
            </p:cNvSpPr>
            <p:nvPr/>
          </p:nvSpPr>
          <p:spPr bwMode="auto">
            <a:xfrm>
              <a:off x="2264" y="1304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020" name="Line 148"/>
            <p:cNvSpPr>
              <a:spLocks noChangeShapeType="1"/>
            </p:cNvSpPr>
            <p:nvPr/>
          </p:nvSpPr>
          <p:spPr bwMode="auto">
            <a:xfrm>
              <a:off x="3876" y="1322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4" grpId="0" build="p" autoUpdateAnimBg="0"/>
      <p:bldP spid="86107" grpId="0" autoUpdateAnimBg="0"/>
      <p:bldP spid="8610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943350" y="5981700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端口条件破坏 ，不正规连接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7834313" y="4622800"/>
          <a:ext cx="6127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3" name="剪辑" r:id="rId3" imgW="1857600" imgH="3995640" progId="MS_ClipArt_Gallery.2">
                  <p:embed/>
                </p:oleObj>
              </mc:Choice>
              <mc:Fallback>
                <p:oleObj name="剪辑" r:id="rId3" imgW="1857600" imgH="39956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313" y="4622800"/>
                        <a:ext cx="61277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4806950" y="1397000"/>
            <a:ext cx="2511425" cy="1392238"/>
            <a:chOff x="3796" y="208"/>
            <a:chExt cx="1766" cy="1037"/>
          </a:xfrm>
        </p:grpSpPr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186" y="45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4684" y="495"/>
              <a:ext cx="1" cy="21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4684" y="975"/>
              <a:ext cx="1" cy="2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 flipV="1">
              <a:off x="3856" y="494"/>
              <a:ext cx="3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5170" y="1196"/>
              <a:ext cx="3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5151" y="501"/>
              <a:ext cx="3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4211" y="208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 rot="5400000">
              <a:off x="4546" y="804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4746" y="737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4901" y="243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2</a:t>
              </a:r>
              <a:endParaRPr lang="en-US" altLang="zh-CN"/>
            </a:p>
          </p:txBody>
        </p:sp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3796" y="46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3796" y="116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71" name="Oval 19"/>
            <p:cNvSpPr>
              <a:spLocks noChangeArrowheads="1"/>
            </p:cNvSpPr>
            <p:nvPr/>
          </p:nvSpPr>
          <p:spPr bwMode="auto">
            <a:xfrm>
              <a:off x="5488" y="46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5494" y="116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4181" y="94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1</a:t>
              </a:r>
              <a:endParaRPr lang="en-US" altLang="zh-CN"/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926" y="952"/>
              <a:ext cx="2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1</a:t>
              </a:r>
              <a:endParaRPr lang="en-US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174" y="115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4882" y="45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4888" y="115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 flipV="1">
              <a:off x="4456" y="494"/>
              <a:ext cx="4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 flipV="1">
              <a:off x="3862" y="1198"/>
              <a:ext cx="3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4438" y="1198"/>
              <a:ext cx="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25425" y="10366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例：</a:t>
            </a:r>
            <a:endParaRPr lang="zh-CN" altLang="en-US" b="0">
              <a:ea typeface="楷体_GB2312" pitchFamily="49" charset="-122"/>
            </a:endParaRPr>
          </a:p>
        </p:txBody>
      </p:sp>
      <p:grpSp>
        <p:nvGrpSpPr>
          <p:cNvPr id="100382" name="Group 30"/>
          <p:cNvGrpSpPr>
            <a:grpSpLocks/>
          </p:cNvGrpSpPr>
          <p:nvPr/>
        </p:nvGrpSpPr>
        <p:grpSpPr bwMode="auto">
          <a:xfrm>
            <a:off x="4870450" y="2997200"/>
            <a:ext cx="2511425" cy="1392238"/>
            <a:chOff x="3796" y="208"/>
            <a:chExt cx="1766" cy="1037"/>
          </a:xfrm>
        </p:grpSpPr>
        <p:sp>
          <p:nvSpPr>
            <p:cNvPr id="100383" name="Rectangle 31"/>
            <p:cNvSpPr>
              <a:spLocks noChangeArrowheads="1"/>
            </p:cNvSpPr>
            <p:nvPr/>
          </p:nvSpPr>
          <p:spPr bwMode="auto">
            <a:xfrm>
              <a:off x="4186" y="45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>
              <a:off x="4684" y="495"/>
              <a:ext cx="1" cy="21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>
              <a:off x="4684" y="975"/>
              <a:ext cx="1" cy="2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 flipV="1">
              <a:off x="3856" y="494"/>
              <a:ext cx="3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7" name="Line 35"/>
            <p:cNvSpPr>
              <a:spLocks noChangeShapeType="1"/>
            </p:cNvSpPr>
            <p:nvPr/>
          </p:nvSpPr>
          <p:spPr bwMode="auto">
            <a:xfrm>
              <a:off x="5170" y="1196"/>
              <a:ext cx="3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8" name="Line 36"/>
            <p:cNvSpPr>
              <a:spLocks noChangeShapeType="1"/>
            </p:cNvSpPr>
            <p:nvPr/>
          </p:nvSpPr>
          <p:spPr bwMode="auto">
            <a:xfrm>
              <a:off x="5151" y="501"/>
              <a:ext cx="3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211" y="208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00390" name="Rectangle 38"/>
            <p:cNvSpPr>
              <a:spLocks noChangeArrowheads="1"/>
            </p:cNvSpPr>
            <p:nvPr/>
          </p:nvSpPr>
          <p:spPr bwMode="auto">
            <a:xfrm rot="5400000">
              <a:off x="4546" y="804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4746" y="737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3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4901" y="243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1</a:t>
              </a:r>
              <a:endParaRPr lang="en-US" altLang="zh-CN"/>
            </a:p>
          </p:txBody>
        </p:sp>
        <p:sp>
          <p:nvSpPr>
            <p:cNvPr id="100393" name="Oval 41"/>
            <p:cNvSpPr>
              <a:spLocks noChangeArrowheads="1"/>
            </p:cNvSpPr>
            <p:nvPr/>
          </p:nvSpPr>
          <p:spPr bwMode="auto">
            <a:xfrm>
              <a:off x="3796" y="46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94" name="Oval 42"/>
            <p:cNvSpPr>
              <a:spLocks noChangeArrowheads="1"/>
            </p:cNvSpPr>
            <p:nvPr/>
          </p:nvSpPr>
          <p:spPr bwMode="auto">
            <a:xfrm>
              <a:off x="3796" y="116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95" name="Oval 43"/>
            <p:cNvSpPr>
              <a:spLocks noChangeArrowheads="1"/>
            </p:cNvSpPr>
            <p:nvPr/>
          </p:nvSpPr>
          <p:spPr bwMode="auto">
            <a:xfrm>
              <a:off x="5488" y="46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96" name="Oval 44"/>
            <p:cNvSpPr>
              <a:spLocks noChangeArrowheads="1"/>
            </p:cNvSpPr>
            <p:nvPr/>
          </p:nvSpPr>
          <p:spPr bwMode="auto">
            <a:xfrm>
              <a:off x="5494" y="116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4181" y="94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4926" y="952"/>
              <a:ext cx="2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4174" y="115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4882" y="45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4888" y="115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2" name="Line 50"/>
            <p:cNvSpPr>
              <a:spLocks noChangeShapeType="1"/>
            </p:cNvSpPr>
            <p:nvPr/>
          </p:nvSpPr>
          <p:spPr bwMode="auto">
            <a:xfrm flipV="1">
              <a:off x="4456" y="494"/>
              <a:ext cx="4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3" name="Line 51"/>
            <p:cNvSpPr>
              <a:spLocks noChangeShapeType="1"/>
            </p:cNvSpPr>
            <p:nvPr/>
          </p:nvSpPr>
          <p:spPr bwMode="auto">
            <a:xfrm flipV="1">
              <a:off x="3862" y="1198"/>
              <a:ext cx="3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04" name="Line 52"/>
            <p:cNvSpPr>
              <a:spLocks noChangeShapeType="1"/>
            </p:cNvSpPr>
            <p:nvPr/>
          </p:nvSpPr>
          <p:spPr bwMode="auto">
            <a:xfrm>
              <a:off x="4438" y="1198"/>
              <a:ext cx="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0405" name="Object 53"/>
          <p:cNvGraphicFramePr>
            <a:graphicFrameLocks noChangeAspect="1"/>
          </p:cNvGraphicFramePr>
          <p:nvPr/>
        </p:nvGraphicFramePr>
        <p:xfrm>
          <a:off x="7162800" y="1771650"/>
          <a:ext cx="14684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4" name="公式" r:id="rId5" imgW="787320" imgH="469800" progId="Equation.3">
                  <p:embed/>
                </p:oleObj>
              </mc:Choice>
              <mc:Fallback>
                <p:oleObj name="公式" r:id="rId5" imgW="787320" imgH="4698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71650"/>
                        <a:ext cx="14684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6" name="Object 54"/>
          <p:cNvGraphicFramePr>
            <a:graphicFrameLocks noChangeAspect="1"/>
          </p:cNvGraphicFramePr>
          <p:nvPr/>
        </p:nvGraphicFramePr>
        <p:xfrm>
          <a:off x="7178675" y="3448050"/>
          <a:ext cx="15398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5" name="公式" r:id="rId7" imgW="825480" imgH="469800" progId="Equation.3">
                  <p:embed/>
                </p:oleObj>
              </mc:Choice>
              <mc:Fallback>
                <p:oleObj name="公式" r:id="rId7" imgW="825480" imgH="4698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3448050"/>
                        <a:ext cx="15398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407" name="Group 55"/>
          <p:cNvGrpSpPr>
            <a:grpSpLocks/>
          </p:cNvGrpSpPr>
          <p:nvPr/>
        </p:nvGrpSpPr>
        <p:grpSpPr bwMode="auto">
          <a:xfrm>
            <a:off x="742950" y="1511300"/>
            <a:ext cx="3138488" cy="3289300"/>
            <a:chOff x="3556" y="328"/>
            <a:chExt cx="1977" cy="2072"/>
          </a:xfrm>
        </p:grpSpPr>
        <p:grpSp>
          <p:nvGrpSpPr>
            <p:cNvPr id="100408" name="Group 56"/>
            <p:cNvGrpSpPr>
              <a:grpSpLocks/>
            </p:cNvGrpSpPr>
            <p:nvPr/>
          </p:nvGrpSpPr>
          <p:grpSpPr bwMode="auto">
            <a:xfrm>
              <a:off x="3556" y="424"/>
              <a:ext cx="1977" cy="1821"/>
              <a:chOff x="3556" y="424"/>
              <a:chExt cx="1977" cy="1821"/>
            </a:xfrm>
          </p:grpSpPr>
          <p:sp>
            <p:nvSpPr>
              <p:cNvPr id="100409" name="Rectangle 57"/>
              <p:cNvSpPr>
                <a:spLocks noChangeArrowheads="1"/>
              </p:cNvSpPr>
              <p:nvPr/>
            </p:nvSpPr>
            <p:spPr bwMode="auto">
              <a:xfrm>
                <a:off x="4145" y="634"/>
                <a:ext cx="244" cy="7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0" name="Line 58"/>
              <p:cNvSpPr>
                <a:spLocks noChangeShapeType="1"/>
              </p:cNvSpPr>
              <p:nvPr/>
            </p:nvSpPr>
            <p:spPr bwMode="auto">
              <a:xfrm>
                <a:off x="4591" y="667"/>
                <a:ext cx="1" cy="1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1" name="Line 59"/>
              <p:cNvSpPr>
                <a:spLocks noChangeShapeType="1"/>
              </p:cNvSpPr>
              <p:nvPr/>
            </p:nvSpPr>
            <p:spPr bwMode="auto">
              <a:xfrm>
                <a:off x="4591" y="1073"/>
                <a:ext cx="1" cy="18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2" name="Line 60"/>
              <p:cNvSpPr>
                <a:spLocks noChangeShapeType="1"/>
              </p:cNvSpPr>
              <p:nvPr/>
            </p:nvSpPr>
            <p:spPr bwMode="auto">
              <a:xfrm flipV="1">
                <a:off x="3594" y="666"/>
                <a:ext cx="55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3" name="Line 61"/>
              <p:cNvSpPr>
                <a:spLocks noChangeShapeType="1"/>
              </p:cNvSpPr>
              <p:nvPr/>
            </p:nvSpPr>
            <p:spPr bwMode="auto">
              <a:xfrm>
                <a:off x="5027" y="1260"/>
                <a:ext cx="288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4" name="Line 62"/>
              <p:cNvSpPr>
                <a:spLocks noChangeShapeType="1"/>
              </p:cNvSpPr>
              <p:nvPr/>
            </p:nvSpPr>
            <p:spPr bwMode="auto">
              <a:xfrm>
                <a:off x="5010" y="672"/>
                <a:ext cx="45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5" name="Rectangle 63"/>
              <p:cNvSpPr>
                <a:spLocks noChangeArrowheads="1"/>
              </p:cNvSpPr>
              <p:nvPr/>
            </p:nvSpPr>
            <p:spPr bwMode="auto">
              <a:xfrm>
                <a:off x="4168" y="42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/>
              </a:p>
            </p:txBody>
          </p:sp>
          <p:sp>
            <p:nvSpPr>
              <p:cNvPr id="100416" name="Rectangle 64"/>
              <p:cNvSpPr>
                <a:spLocks noChangeArrowheads="1"/>
              </p:cNvSpPr>
              <p:nvPr/>
            </p:nvSpPr>
            <p:spPr bwMode="auto">
              <a:xfrm rot="5400000">
                <a:off x="4475" y="926"/>
                <a:ext cx="230" cy="83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7" name="Rectangle 65"/>
              <p:cNvSpPr>
                <a:spLocks noChangeArrowheads="1"/>
              </p:cNvSpPr>
              <p:nvPr/>
            </p:nvSpPr>
            <p:spPr bwMode="auto">
              <a:xfrm>
                <a:off x="4647" y="871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/>
              </a:p>
            </p:txBody>
          </p:sp>
          <p:sp>
            <p:nvSpPr>
              <p:cNvPr id="100418" name="Rectangle 66"/>
              <p:cNvSpPr>
                <a:spLocks noChangeArrowheads="1"/>
              </p:cNvSpPr>
              <p:nvPr/>
            </p:nvSpPr>
            <p:spPr bwMode="auto">
              <a:xfrm>
                <a:off x="4786" y="45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2</a:t>
                </a:r>
                <a:endParaRPr lang="en-US" altLang="zh-CN"/>
              </a:p>
            </p:txBody>
          </p:sp>
          <p:sp>
            <p:nvSpPr>
              <p:cNvPr id="100419" name="Oval 67"/>
              <p:cNvSpPr>
                <a:spLocks noChangeArrowheads="1"/>
              </p:cNvSpPr>
              <p:nvPr/>
            </p:nvSpPr>
            <p:spPr bwMode="auto">
              <a:xfrm>
                <a:off x="3556" y="642"/>
                <a:ext cx="61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20" name="Oval 68"/>
              <p:cNvSpPr>
                <a:spLocks noChangeArrowheads="1"/>
              </p:cNvSpPr>
              <p:nvPr/>
            </p:nvSpPr>
            <p:spPr bwMode="auto">
              <a:xfrm>
                <a:off x="3796" y="1236"/>
                <a:ext cx="61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21" name="Oval 69"/>
              <p:cNvSpPr>
                <a:spLocks noChangeArrowheads="1"/>
              </p:cNvSpPr>
              <p:nvPr/>
            </p:nvSpPr>
            <p:spPr bwMode="auto">
              <a:xfrm>
                <a:off x="5472" y="642"/>
                <a:ext cx="61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22" name="Oval 70"/>
              <p:cNvSpPr>
                <a:spLocks noChangeArrowheads="1"/>
              </p:cNvSpPr>
              <p:nvPr/>
            </p:nvSpPr>
            <p:spPr bwMode="auto">
              <a:xfrm>
                <a:off x="5317" y="1231"/>
                <a:ext cx="61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23" name="Rectangle 71"/>
              <p:cNvSpPr>
                <a:spLocks noChangeArrowheads="1"/>
              </p:cNvSpPr>
              <p:nvPr/>
            </p:nvSpPr>
            <p:spPr bwMode="auto">
              <a:xfrm>
                <a:off x="4141" y="104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1</a:t>
                </a:r>
                <a:endParaRPr lang="en-US" altLang="zh-CN"/>
              </a:p>
            </p:txBody>
          </p:sp>
          <p:sp>
            <p:nvSpPr>
              <p:cNvPr id="100424" name="Rectangle 72"/>
              <p:cNvSpPr>
                <a:spLocks noChangeArrowheads="1"/>
              </p:cNvSpPr>
              <p:nvPr/>
            </p:nvSpPr>
            <p:spPr bwMode="auto">
              <a:xfrm>
                <a:off x="4808" y="1053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1</a:t>
                </a:r>
                <a:endParaRPr lang="en-US" altLang="zh-CN"/>
              </a:p>
            </p:txBody>
          </p:sp>
          <p:sp>
            <p:nvSpPr>
              <p:cNvPr id="100425" name="Rectangle 73"/>
              <p:cNvSpPr>
                <a:spLocks noChangeArrowheads="1"/>
              </p:cNvSpPr>
              <p:nvPr/>
            </p:nvSpPr>
            <p:spPr bwMode="auto">
              <a:xfrm>
                <a:off x="4135" y="1222"/>
                <a:ext cx="243" cy="79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26" name="Rectangle 74"/>
              <p:cNvSpPr>
                <a:spLocks noChangeArrowheads="1"/>
              </p:cNvSpPr>
              <p:nvPr/>
            </p:nvSpPr>
            <p:spPr bwMode="auto">
              <a:xfrm>
                <a:off x="4769" y="634"/>
                <a:ext cx="244" cy="7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27" name="Rectangle 75"/>
              <p:cNvSpPr>
                <a:spLocks noChangeArrowheads="1"/>
              </p:cNvSpPr>
              <p:nvPr/>
            </p:nvSpPr>
            <p:spPr bwMode="auto">
              <a:xfrm>
                <a:off x="4774" y="1222"/>
                <a:ext cx="244" cy="79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28" name="Line 76"/>
              <p:cNvSpPr>
                <a:spLocks noChangeShapeType="1"/>
              </p:cNvSpPr>
              <p:nvPr/>
            </p:nvSpPr>
            <p:spPr bwMode="auto">
              <a:xfrm flipV="1">
                <a:off x="4387" y="666"/>
                <a:ext cx="3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29" name="Line 77"/>
              <p:cNvSpPr>
                <a:spLocks noChangeShapeType="1"/>
              </p:cNvSpPr>
              <p:nvPr/>
            </p:nvSpPr>
            <p:spPr bwMode="auto">
              <a:xfrm flipV="1">
                <a:off x="3855" y="1261"/>
                <a:ext cx="285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30" name="Line 78"/>
              <p:cNvSpPr>
                <a:spLocks noChangeShapeType="1"/>
              </p:cNvSpPr>
              <p:nvPr/>
            </p:nvSpPr>
            <p:spPr bwMode="auto">
              <a:xfrm>
                <a:off x="4371" y="1261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31" name="Rectangle 79"/>
              <p:cNvSpPr>
                <a:spLocks noChangeArrowheads="1"/>
              </p:cNvSpPr>
              <p:nvPr/>
            </p:nvSpPr>
            <p:spPr bwMode="auto">
              <a:xfrm>
                <a:off x="4177" y="1570"/>
                <a:ext cx="244" cy="7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2" name="Line 80"/>
              <p:cNvSpPr>
                <a:spLocks noChangeShapeType="1"/>
              </p:cNvSpPr>
              <p:nvPr/>
            </p:nvSpPr>
            <p:spPr bwMode="auto">
              <a:xfrm>
                <a:off x="4623" y="1603"/>
                <a:ext cx="1" cy="1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3" name="Line 81"/>
              <p:cNvSpPr>
                <a:spLocks noChangeShapeType="1"/>
              </p:cNvSpPr>
              <p:nvPr/>
            </p:nvSpPr>
            <p:spPr bwMode="auto">
              <a:xfrm>
                <a:off x="4623" y="2009"/>
                <a:ext cx="1" cy="18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4" name="Line 82"/>
              <p:cNvSpPr>
                <a:spLocks noChangeShapeType="1"/>
              </p:cNvSpPr>
              <p:nvPr/>
            </p:nvSpPr>
            <p:spPr bwMode="auto">
              <a:xfrm flipV="1">
                <a:off x="3882" y="1602"/>
                <a:ext cx="2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5" name="Line 83"/>
              <p:cNvSpPr>
                <a:spLocks noChangeShapeType="1"/>
              </p:cNvSpPr>
              <p:nvPr/>
            </p:nvSpPr>
            <p:spPr bwMode="auto">
              <a:xfrm>
                <a:off x="5067" y="2196"/>
                <a:ext cx="408" cy="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6" name="Line 84"/>
              <p:cNvSpPr>
                <a:spLocks noChangeShapeType="1"/>
              </p:cNvSpPr>
              <p:nvPr/>
            </p:nvSpPr>
            <p:spPr bwMode="auto">
              <a:xfrm>
                <a:off x="5042" y="1608"/>
                <a:ext cx="30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7" name="Rectangle 85"/>
              <p:cNvSpPr>
                <a:spLocks noChangeArrowheads="1"/>
              </p:cNvSpPr>
              <p:nvPr/>
            </p:nvSpPr>
            <p:spPr bwMode="auto">
              <a:xfrm>
                <a:off x="4200" y="136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/>
              </a:p>
            </p:txBody>
          </p:sp>
          <p:sp>
            <p:nvSpPr>
              <p:cNvPr id="100438" name="Rectangle 86"/>
              <p:cNvSpPr>
                <a:spLocks noChangeArrowheads="1"/>
              </p:cNvSpPr>
              <p:nvPr/>
            </p:nvSpPr>
            <p:spPr bwMode="auto">
              <a:xfrm rot="5400000">
                <a:off x="4507" y="1862"/>
                <a:ext cx="230" cy="83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39" name="Rectangle 87"/>
              <p:cNvSpPr>
                <a:spLocks noChangeArrowheads="1"/>
              </p:cNvSpPr>
              <p:nvPr/>
            </p:nvSpPr>
            <p:spPr bwMode="auto">
              <a:xfrm>
                <a:off x="4679" y="1807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</a:rPr>
                  <a:t>3</a:t>
                </a:r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/>
              </a:p>
            </p:txBody>
          </p:sp>
          <p:sp>
            <p:nvSpPr>
              <p:cNvPr id="100440" name="Rectangle 88"/>
              <p:cNvSpPr>
                <a:spLocks noChangeArrowheads="1"/>
              </p:cNvSpPr>
              <p:nvPr/>
            </p:nvSpPr>
            <p:spPr bwMode="auto">
              <a:xfrm>
                <a:off x="4818" y="139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1</a:t>
                </a:r>
                <a:endParaRPr lang="en-US" altLang="zh-CN"/>
              </a:p>
            </p:txBody>
          </p:sp>
          <p:sp>
            <p:nvSpPr>
              <p:cNvPr id="100441" name="Oval 89"/>
              <p:cNvSpPr>
                <a:spLocks noChangeArrowheads="1"/>
              </p:cNvSpPr>
              <p:nvPr/>
            </p:nvSpPr>
            <p:spPr bwMode="auto">
              <a:xfrm>
                <a:off x="3828" y="1578"/>
                <a:ext cx="61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42" name="Oval 90"/>
              <p:cNvSpPr>
                <a:spLocks noChangeArrowheads="1"/>
              </p:cNvSpPr>
              <p:nvPr/>
            </p:nvSpPr>
            <p:spPr bwMode="auto">
              <a:xfrm>
                <a:off x="3556" y="2172"/>
                <a:ext cx="61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43" name="Oval 91"/>
              <p:cNvSpPr>
                <a:spLocks noChangeArrowheads="1"/>
              </p:cNvSpPr>
              <p:nvPr/>
            </p:nvSpPr>
            <p:spPr bwMode="auto">
              <a:xfrm>
                <a:off x="5344" y="1578"/>
                <a:ext cx="61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44" name="Oval 92"/>
              <p:cNvSpPr>
                <a:spLocks noChangeArrowheads="1"/>
              </p:cNvSpPr>
              <p:nvPr/>
            </p:nvSpPr>
            <p:spPr bwMode="auto">
              <a:xfrm>
                <a:off x="5472" y="2167"/>
                <a:ext cx="61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45" name="Rectangle 93"/>
              <p:cNvSpPr>
                <a:spLocks noChangeArrowheads="1"/>
              </p:cNvSpPr>
              <p:nvPr/>
            </p:nvSpPr>
            <p:spPr bwMode="auto">
              <a:xfrm>
                <a:off x="4173" y="198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/>
              </a:p>
            </p:txBody>
          </p:sp>
          <p:sp>
            <p:nvSpPr>
              <p:cNvPr id="100446" name="Rectangle 94"/>
              <p:cNvSpPr>
                <a:spLocks noChangeArrowheads="1"/>
              </p:cNvSpPr>
              <p:nvPr/>
            </p:nvSpPr>
            <p:spPr bwMode="auto">
              <a:xfrm>
                <a:off x="4840" y="1989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/>
              </a:p>
            </p:txBody>
          </p:sp>
          <p:sp>
            <p:nvSpPr>
              <p:cNvPr id="100447" name="Rectangle 95"/>
              <p:cNvSpPr>
                <a:spLocks noChangeArrowheads="1"/>
              </p:cNvSpPr>
              <p:nvPr/>
            </p:nvSpPr>
            <p:spPr bwMode="auto">
              <a:xfrm>
                <a:off x="4167" y="2158"/>
                <a:ext cx="243" cy="79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48" name="Rectangle 96"/>
              <p:cNvSpPr>
                <a:spLocks noChangeArrowheads="1"/>
              </p:cNvSpPr>
              <p:nvPr/>
            </p:nvSpPr>
            <p:spPr bwMode="auto">
              <a:xfrm>
                <a:off x="4801" y="1570"/>
                <a:ext cx="244" cy="7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49" name="Rectangle 97"/>
              <p:cNvSpPr>
                <a:spLocks noChangeArrowheads="1"/>
              </p:cNvSpPr>
              <p:nvPr/>
            </p:nvSpPr>
            <p:spPr bwMode="auto">
              <a:xfrm>
                <a:off x="4806" y="2166"/>
                <a:ext cx="244" cy="79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50" name="Line 98"/>
              <p:cNvSpPr>
                <a:spLocks noChangeShapeType="1"/>
              </p:cNvSpPr>
              <p:nvPr/>
            </p:nvSpPr>
            <p:spPr bwMode="auto">
              <a:xfrm flipV="1">
                <a:off x="4419" y="1602"/>
                <a:ext cx="3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51" name="Line 99"/>
              <p:cNvSpPr>
                <a:spLocks noChangeShapeType="1"/>
              </p:cNvSpPr>
              <p:nvPr/>
            </p:nvSpPr>
            <p:spPr bwMode="auto">
              <a:xfrm flipV="1">
                <a:off x="3607" y="2197"/>
                <a:ext cx="565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52" name="Line 100"/>
              <p:cNvSpPr>
                <a:spLocks noChangeShapeType="1"/>
              </p:cNvSpPr>
              <p:nvPr/>
            </p:nvSpPr>
            <p:spPr bwMode="auto">
              <a:xfrm>
                <a:off x="4403" y="2197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53" name="Line 101"/>
              <p:cNvSpPr>
                <a:spLocks noChangeShapeType="1"/>
              </p:cNvSpPr>
              <p:nvPr/>
            </p:nvSpPr>
            <p:spPr bwMode="auto">
              <a:xfrm>
                <a:off x="3840" y="1272"/>
                <a:ext cx="0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54" name="Line 102"/>
              <p:cNvSpPr>
                <a:spLocks noChangeShapeType="1"/>
              </p:cNvSpPr>
              <p:nvPr/>
            </p:nvSpPr>
            <p:spPr bwMode="auto">
              <a:xfrm>
                <a:off x="5376" y="127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455" name="Rectangle 103"/>
            <p:cNvSpPr>
              <a:spLocks noChangeArrowheads="1"/>
            </p:cNvSpPr>
            <p:nvPr/>
          </p:nvSpPr>
          <p:spPr bwMode="auto">
            <a:xfrm>
              <a:off x="3704" y="328"/>
              <a:ext cx="1752" cy="20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456" name="Group 104"/>
          <p:cNvGrpSpPr>
            <a:grpSpLocks/>
          </p:cNvGrpSpPr>
          <p:nvPr/>
        </p:nvGrpSpPr>
        <p:grpSpPr bwMode="auto">
          <a:xfrm>
            <a:off x="1200150" y="5105400"/>
            <a:ext cx="2511425" cy="1392238"/>
            <a:chOff x="3796" y="208"/>
            <a:chExt cx="1766" cy="1037"/>
          </a:xfrm>
        </p:grpSpPr>
        <p:sp>
          <p:nvSpPr>
            <p:cNvPr id="100457" name="Rectangle 105"/>
            <p:cNvSpPr>
              <a:spLocks noChangeArrowheads="1"/>
            </p:cNvSpPr>
            <p:nvPr/>
          </p:nvSpPr>
          <p:spPr bwMode="auto">
            <a:xfrm>
              <a:off x="4186" y="45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8" name="Line 106"/>
            <p:cNvSpPr>
              <a:spLocks noChangeShapeType="1"/>
            </p:cNvSpPr>
            <p:nvPr/>
          </p:nvSpPr>
          <p:spPr bwMode="auto">
            <a:xfrm>
              <a:off x="4684" y="495"/>
              <a:ext cx="1" cy="21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9" name="Line 107"/>
            <p:cNvSpPr>
              <a:spLocks noChangeShapeType="1"/>
            </p:cNvSpPr>
            <p:nvPr/>
          </p:nvSpPr>
          <p:spPr bwMode="auto">
            <a:xfrm>
              <a:off x="4684" y="975"/>
              <a:ext cx="1" cy="22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0" name="Line 108"/>
            <p:cNvSpPr>
              <a:spLocks noChangeShapeType="1"/>
            </p:cNvSpPr>
            <p:nvPr/>
          </p:nvSpPr>
          <p:spPr bwMode="auto">
            <a:xfrm flipV="1">
              <a:off x="3856" y="494"/>
              <a:ext cx="3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1" name="Line 109"/>
            <p:cNvSpPr>
              <a:spLocks noChangeShapeType="1"/>
            </p:cNvSpPr>
            <p:nvPr/>
          </p:nvSpPr>
          <p:spPr bwMode="auto">
            <a:xfrm>
              <a:off x="5170" y="1196"/>
              <a:ext cx="3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2" name="Line 110"/>
            <p:cNvSpPr>
              <a:spLocks noChangeShapeType="1"/>
            </p:cNvSpPr>
            <p:nvPr/>
          </p:nvSpPr>
          <p:spPr bwMode="auto">
            <a:xfrm>
              <a:off x="5151" y="501"/>
              <a:ext cx="3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3" name="Rectangle 111"/>
            <p:cNvSpPr>
              <a:spLocks noChangeArrowheads="1"/>
            </p:cNvSpPr>
            <p:nvPr/>
          </p:nvSpPr>
          <p:spPr bwMode="auto">
            <a:xfrm>
              <a:off x="4211" y="208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00464" name="Rectangle 112"/>
            <p:cNvSpPr>
              <a:spLocks noChangeArrowheads="1"/>
            </p:cNvSpPr>
            <p:nvPr/>
          </p:nvSpPr>
          <p:spPr bwMode="auto">
            <a:xfrm rot="5400000">
              <a:off x="4546" y="804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5" name="Rectangle 113"/>
            <p:cNvSpPr>
              <a:spLocks noChangeArrowheads="1"/>
            </p:cNvSpPr>
            <p:nvPr/>
          </p:nvSpPr>
          <p:spPr bwMode="auto">
            <a:xfrm>
              <a:off x="4746" y="737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6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00466" name="Rectangle 114"/>
            <p:cNvSpPr>
              <a:spLocks noChangeArrowheads="1"/>
            </p:cNvSpPr>
            <p:nvPr/>
          </p:nvSpPr>
          <p:spPr bwMode="auto">
            <a:xfrm>
              <a:off x="4901" y="243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2</a:t>
              </a:r>
              <a:endParaRPr lang="en-US" altLang="zh-CN"/>
            </a:p>
          </p:txBody>
        </p:sp>
        <p:sp>
          <p:nvSpPr>
            <p:cNvPr id="100467" name="Oval 115"/>
            <p:cNvSpPr>
              <a:spLocks noChangeArrowheads="1"/>
            </p:cNvSpPr>
            <p:nvPr/>
          </p:nvSpPr>
          <p:spPr bwMode="auto">
            <a:xfrm>
              <a:off x="3796" y="46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68" name="Oval 116"/>
            <p:cNvSpPr>
              <a:spLocks noChangeArrowheads="1"/>
            </p:cNvSpPr>
            <p:nvPr/>
          </p:nvSpPr>
          <p:spPr bwMode="auto">
            <a:xfrm>
              <a:off x="3796" y="116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69" name="Oval 117"/>
            <p:cNvSpPr>
              <a:spLocks noChangeArrowheads="1"/>
            </p:cNvSpPr>
            <p:nvPr/>
          </p:nvSpPr>
          <p:spPr bwMode="auto">
            <a:xfrm>
              <a:off x="5488" y="46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70" name="Oval 118"/>
            <p:cNvSpPr>
              <a:spLocks noChangeArrowheads="1"/>
            </p:cNvSpPr>
            <p:nvPr/>
          </p:nvSpPr>
          <p:spPr bwMode="auto">
            <a:xfrm>
              <a:off x="5494" y="116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71" name="Rectangle 119"/>
            <p:cNvSpPr>
              <a:spLocks noChangeArrowheads="1"/>
            </p:cNvSpPr>
            <p:nvPr/>
          </p:nvSpPr>
          <p:spPr bwMode="auto">
            <a:xfrm>
              <a:off x="4181" y="94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/>
            </a:p>
          </p:txBody>
        </p:sp>
        <p:sp>
          <p:nvSpPr>
            <p:cNvPr id="100472" name="Rectangle 120"/>
            <p:cNvSpPr>
              <a:spLocks noChangeArrowheads="1"/>
            </p:cNvSpPr>
            <p:nvPr/>
          </p:nvSpPr>
          <p:spPr bwMode="auto">
            <a:xfrm>
              <a:off x="4926" y="952"/>
              <a:ext cx="2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/>
            </a:p>
          </p:txBody>
        </p:sp>
        <p:sp>
          <p:nvSpPr>
            <p:cNvPr id="100473" name="Rectangle 121"/>
            <p:cNvSpPr>
              <a:spLocks noChangeArrowheads="1"/>
            </p:cNvSpPr>
            <p:nvPr/>
          </p:nvSpPr>
          <p:spPr bwMode="auto">
            <a:xfrm>
              <a:off x="4174" y="115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4" name="Rectangle 122"/>
            <p:cNvSpPr>
              <a:spLocks noChangeArrowheads="1"/>
            </p:cNvSpPr>
            <p:nvPr/>
          </p:nvSpPr>
          <p:spPr bwMode="auto">
            <a:xfrm>
              <a:off x="4882" y="45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5" name="Rectangle 123"/>
            <p:cNvSpPr>
              <a:spLocks noChangeArrowheads="1"/>
            </p:cNvSpPr>
            <p:nvPr/>
          </p:nvSpPr>
          <p:spPr bwMode="auto">
            <a:xfrm>
              <a:off x="4888" y="115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6" name="Line 124"/>
            <p:cNvSpPr>
              <a:spLocks noChangeShapeType="1"/>
            </p:cNvSpPr>
            <p:nvPr/>
          </p:nvSpPr>
          <p:spPr bwMode="auto">
            <a:xfrm flipV="1">
              <a:off x="4456" y="494"/>
              <a:ext cx="4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7" name="Line 125"/>
            <p:cNvSpPr>
              <a:spLocks noChangeShapeType="1"/>
            </p:cNvSpPr>
            <p:nvPr/>
          </p:nvSpPr>
          <p:spPr bwMode="auto">
            <a:xfrm flipV="1">
              <a:off x="3862" y="1198"/>
              <a:ext cx="3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78" name="Line 126"/>
            <p:cNvSpPr>
              <a:spLocks noChangeShapeType="1"/>
            </p:cNvSpPr>
            <p:nvPr/>
          </p:nvSpPr>
          <p:spPr bwMode="auto">
            <a:xfrm>
              <a:off x="4438" y="1198"/>
              <a:ext cx="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0479" name="AutoShape 127"/>
          <p:cNvSpPr>
            <a:spLocks noChangeArrowheads="1"/>
          </p:cNvSpPr>
          <p:nvPr/>
        </p:nvSpPr>
        <p:spPr bwMode="auto">
          <a:xfrm>
            <a:off x="2209800" y="4699000"/>
            <a:ext cx="417513" cy="508000"/>
          </a:xfrm>
          <a:prstGeom prst="downArrow">
            <a:avLst>
              <a:gd name="adj1" fmla="val 50000"/>
              <a:gd name="adj2" fmla="val 30418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graphicFrame>
        <p:nvGraphicFramePr>
          <p:cNvPr id="100480" name="Object 128"/>
          <p:cNvGraphicFramePr>
            <a:graphicFrameLocks noChangeAspect="1"/>
          </p:cNvGraphicFramePr>
          <p:nvPr/>
        </p:nvGraphicFramePr>
        <p:xfrm>
          <a:off x="4224338" y="4832350"/>
          <a:ext cx="16573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6" name="公式" r:id="rId9" imgW="888840" imgH="469800" progId="Equation.3">
                  <p:embed/>
                </p:oleObj>
              </mc:Choice>
              <mc:Fallback>
                <p:oleObj name="公式" r:id="rId9" imgW="888840" imgH="4698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832350"/>
                        <a:ext cx="16573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81" name="Object 129"/>
          <p:cNvGraphicFramePr>
            <a:graphicFrameLocks noChangeAspect="1"/>
          </p:cNvGraphicFramePr>
          <p:nvPr/>
        </p:nvGraphicFramePr>
        <p:xfrm>
          <a:off x="6373813" y="5048250"/>
          <a:ext cx="1285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7" name="公式" r:id="rId11" imgW="520560" imgH="164880" progId="Equation.3">
                  <p:embed/>
                </p:oleObj>
              </mc:Choice>
              <mc:Fallback>
                <p:oleObj name="公式" r:id="rId11" imgW="520560" imgH="1648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5048250"/>
                        <a:ext cx="12858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482" name="Group 130"/>
          <p:cNvGrpSpPr>
            <a:grpSpLocks/>
          </p:cNvGrpSpPr>
          <p:nvPr/>
        </p:nvGrpSpPr>
        <p:grpSpPr bwMode="auto">
          <a:xfrm>
            <a:off x="5918200" y="4978400"/>
            <a:ext cx="419100" cy="495300"/>
            <a:chOff x="3728" y="2448"/>
            <a:chExt cx="264" cy="312"/>
          </a:xfrm>
        </p:grpSpPr>
        <p:sp>
          <p:nvSpPr>
            <p:cNvPr id="100483" name="Line 131"/>
            <p:cNvSpPr>
              <a:spLocks noChangeShapeType="1"/>
            </p:cNvSpPr>
            <p:nvPr/>
          </p:nvSpPr>
          <p:spPr bwMode="auto">
            <a:xfrm>
              <a:off x="3736" y="2584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84" name="Line 132"/>
            <p:cNvSpPr>
              <a:spLocks noChangeShapeType="1"/>
            </p:cNvSpPr>
            <p:nvPr/>
          </p:nvSpPr>
          <p:spPr bwMode="auto">
            <a:xfrm>
              <a:off x="3728" y="2640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485" name="Group 133"/>
            <p:cNvGrpSpPr>
              <a:grpSpLocks/>
            </p:cNvGrpSpPr>
            <p:nvPr/>
          </p:nvGrpSpPr>
          <p:grpSpPr bwMode="auto">
            <a:xfrm>
              <a:off x="3744" y="2448"/>
              <a:ext cx="200" cy="312"/>
              <a:chOff x="3736" y="2448"/>
              <a:chExt cx="200" cy="312"/>
            </a:xfrm>
          </p:grpSpPr>
          <p:sp>
            <p:nvSpPr>
              <p:cNvPr id="100486" name="Line 134"/>
              <p:cNvSpPr>
                <a:spLocks noChangeShapeType="1"/>
              </p:cNvSpPr>
              <p:nvPr/>
            </p:nvSpPr>
            <p:spPr bwMode="auto">
              <a:xfrm>
                <a:off x="3744" y="2456"/>
                <a:ext cx="192" cy="3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87" name="Line 135"/>
              <p:cNvSpPr>
                <a:spLocks noChangeShapeType="1"/>
              </p:cNvSpPr>
              <p:nvPr/>
            </p:nvSpPr>
            <p:spPr bwMode="auto">
              <a:xfrm flipH="1">
                <a:off x="3736" y="2448"/>
                <a:ext cx="192" cy="3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0488" name="Group 136"/>
          <p:cNvGrpSpPr>
            <a:grpSpLocks/>
          </p:cNvGrpSpPr>
          <p:nvPr/>
        </p:nvGrpSpPr>
        <p:grpSpPr bwMode="auto">
          <a:xfrm>
            <a:off x="123825" y="2044700"/>
            <a:ext cx="681038" cy="2451100"/>
            <a:chOff x="78" y="600"/>
            <a:chExt cx="429" cy="1544"/>
          </a:xfrm>
        </p:grpSpPr>
        <p:grpSp>
          <p:nvGrpSpPr>
            <p:cNvPr id="100489" name="Group 137"/>
            <p:cNvGrpSpPr>
              <a:grpSpLocks/>
            </p:cNvGrpSpPr>
            <p:nvPr/>
          </p:nvGrpSpPr>
          <p:grpSpPr bwMode="auto">
            <a:xfrm>
              <a:off x="280" y="600"/>
              <a:ext cx="227" cy="1544"/>
              <a:chOff x="280" y="600"/>
              <a:chExt cx="227" cy="1544"/>
            </a:xfrm>
          </p:grpSpPr>
          <p:sp>
            <p:nvSpPr>
              <p:cNvPr id="100490" name="Line 138"/>
              <p:cNvSpPr>
                <a:spLocks noChangeShapeType="1"/>
              </p:cNvSpPr>
              <p:nvPr/>
            </p:nvSpPr>
            <p:spPr bwMode="auto">
              <a:xfrm>
                <a:off x="376" y="600"/>
                <a:ext cx="8" cy="1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0491" name="Group 139"/>
              <p:cNvGrpSpPr>
                <a:grpSpLocks/>
              </p:cNvGrpSpPr>
              <p:nvPr/>
            </p:nvGrpSpPr>
            <p:grpSpPr bwMode="auto">
              <a:xfrm>
                <a:off x="280" y="1288"/>
                <a:ext cx="227" cy="227"/>
                <a:chOff x="256" y="1288"/>
                <a:chExt cx="227" cy="227"/>
              </a:xfrm>
            </p:grpSpPr>
            <p:sp>
              <p:nvSpPr>
                <p:cNvPr id="100492" name="Oval 140"/>
                <p:cNvSpPr>
                  <a:spLocks noChangeArrowheads="1"/>
                </p:cNvSpPr>
                <p:nvPr/>
              </p:nvSpPr>
              <p:spPr bwMode="auto">
                <a:xfrm>
                  <a:off x="256" y="1288"/>
                  <a:ext cx="227" cy="227"/>
                </a:xfrm>
                <a:prstGeom prst="ellipse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493" name="Line 141"/>
                <p:cNvSpPr>
                  <a:spLocks noChangeShapeType="1"/>
                </p:cNvSpPr>
                <p:nvPr/>
              </p:nvSpPr>
              <p:spPr bwMode="auto">
                <a:xfrm>
                  <a:off x="264" y="1400"/>
                  <a:ext cx="2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0494" name="Line 142"/>
              <p:cNvSpPr>
                <a:spLocks noChangeShapeType="1"/>
              </p:cNvSpPr>
              <p:nvPr/>
            </p:nvSpPr>
            <p:spPr bwMode="auto">
              <a:xfrm flipV="1">
                <a:off x="376" y="1144"/>
                <a:ext cx="0" cy="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95" name="Line 143"/>
              <p:cNvSpPr>
                <a:spLocks noChangeShapeType="1"/>
              </p:cNvSpPr>
              <p:nvPr/>
            </p:nvSpPr>
            <p:spPr bwMode="auto">
              <a:xfrm>
                <a:off x="384" y="2128"/>
                <a:ext cx="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96" name="Line 144"/>
              <p:cNvSpPr>
                <a:spLocks noChangeShapeType="1"/>
              </p:cNvSpPr>
              <p:nvPr/>
            </p:nvSpPr>
            <p:spPr bwMode="auto">
              <a:xfrm>
                <a:off x="384" y="60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497" name="Text Box 145"/>
            <p:cNvSpPr txBox="1">
              <a:spLocks noChangeArrowheads="1"/>
            </p:cNvSpPr>
            <p:nvPr/>
          </p:nvSpPr>
          <p:spPr bwMode="auto">
            <a:xfrm>
              <a:off x="78" y="1089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4A</a:t>
              </a:r>
              <a:endParaRPr lang="en-US" altLang="zh-CN" b="0"/>
            </a:p>
          </p:txBody>
        </p:sp>
      </p:grpSp>
      <p:grpSp>
        <p:nvGrpSpPr>
          <p:cNvPr id="100498" name="Group 146"/>
          <p:cNvGrpSpPr>
            <a:grpSpLocks/>
          </p:cNvGrpSpPr>
          <p:nvPr/>
        </p:nvGrpSpPr>
        <p:grpSpPr bwMode="auto">
          <a:xfrm>
            <a:off x="3898900" y="2057400"/>
            <a:ext cx="796925" cy="2463800"/>
            <a:chOff x="2456" y="608"/>
            <a:chExt cx="502" cy="1552"/>
          </a:xfrm>
        </p:grpSpPr>
        <p:grpSp>
          <p:nvGrpSpPr>
            <p:cNvPr id="100499" name="Group 147"/>
            <p:cNvGrpSpPr>
              <a:grpSpLocks/>
            </p:cNvGrpSpPr>
            <p:nvPr/>
          </p:nvGrpSpPr>
          <p:grpSpPr bwMode="auto">
            <a:xfrm>
              <a:off x="2456" y="608"/>
              <a:ext cx="291" cy="1552"/>
              <a:chOff x="2456" y="608"/>
              <a:chExt cx="291" cy="1552"/>
            </a:xfrm>
          </p:grpSpPr>
          <p:grpSp>
            <p:nvGrpSpPr>
              <p:cNvPr id="100500" name="Group 148"/>
              <p:cNvGrpSpPr>
                <a:grpSpLocks/>
              </p:cNvGrpSpPr>
              <p:nvPr/>
            </p:nvGrpSpPr>
            <p:grpSpPr bwMode="auto">
              <a:xfrm>
                <a:off x="2520" y="616"/>
                <a:ext cx="227" cy="1544"/>
                <a:chOff x="280" y="600"/>
                <a:chExt cx="227" cy="1544"/>
              </a:xfrm>
            </p:grpSpPr>
            <p:sp>
              <p:nvSpPr>
                <p:cNvPr id="100501" name="Line 149"/>
                <p:cNvSpPr>
                  <a:spLocks noChangeShapeType="1"/>
                </p:cNvSpPr>
                <p:nvPr/>
              </p:nvSpPr>
              <p:spPr bwMode="auto">
                <a:xfrm>
                  <a:off x="376" y="600"/>
                  <a:ext cx="8" cy="1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0502" name="Group 150"/>
                <p:cNvGrpSpPr>
                  <a:grpSpLocks/>
                </p:cNvGrpSpPr>
                <p:nvPr/>
              </p:nvGrpSpPr>
              <p:grpSpPr bwMode="auto">
                <a:xfrm>
                  <a:off x="280" y="1288"/>
                  <a:ext cx="227" cy="227"/>
                  <a:chOff x="256" y="1288"/>
                  <a:chExt cx="227" cy="227"/>
                </a:xfrm>
              </p:grpSpPr>
              <p:sp>
                <p:nvSpPr>
                  <p:cNvPr id="100503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56" y="1288"/>
                    <a:ext cx="227" cy="227"/>
                  </a:xfrm>
                  <a:prstGeom prst="ellipse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0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64" y="1400"/>
                    <a:ext cx="2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050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376" y="1144"/>
                  <a:ext cx="0" cy="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0506" name="Line 154"/>
              <p:cNvSpPr>
                <a:spLocks noChangeShapeType="1"/>
              </p:cNvSpPr>
              <p:nvPr/>
            </p:nvSpPr>
            <p:spPr bwMode="auto">
              <a:xfrm>
                <a:off x="2456" y="213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507" name="Line 155"/>
              <p:cNvSpPr>
                <a:spLocks noChangeShapeType="1"/>
              </p:cNvSpPr>
              <p:nvPr/>
            </p:nvSpPr>
            <p:spPr bwMode="auto">
              <a:xfrm>
                <a:off x="2456" y="608"/>
                <a:ext cx="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508" name="Text Box 156"/>
            <p:cNvSpPr txBox="1">
              <a:spLocks noChangeArrowheads="1"/>
            </p:cNvSpPr>
            <p:nvPr/>
          </p:nvSpPr>
          <p:spPr bwMode="auto">
            <a:xfrm>
              <a:off x="2646" y="1097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2A</a:t>
              </a:r>
              <a:endParaRPr lang="en-US" altLang="zh-CN" b="0"/>
            </a:p>
          </p:txBody>
        </p:sp>
      </p:grpSp>
      <p:grpSp>
        <p:nvGrpSpPr>
          <p:cNvPr id="100509" name="Group 157"/>
          <p:cNvGrpSpPr>
            <a:grpSpLocks/>
          </p:cNvGrpSpPr>
          <p:nvPr/>
        </p:nvGrpSpPr>
        <p:grpSpPr bwMode="auto">
          <a:xfrm>
            <a:off x="1089025" y="1652588"/>
            <a:ext cx="495300" cy="396875"/>
            <a:chOff x="686" y="353"/>
            <a:chExt cx="312" cy="250"/>
          </a:xfrm>
        </p:grpSpPr>
        <p:sp>
          <p:nvSpPr>
            <p:cNvPr id="100510" name="Line 158"/>
            <p:cNvSpPr>
              <a:spLocks noChangeShapeType="1"/>
            </p:cNvSpPr>
            <p:nvPr/>
          </p:nvSpPr>
          <p:spPr bwMode="auto">
            <a:xfrm flipV="1">
              <a:off x="720" y="592"/>
              <a:ext cx="144" cy="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11" name="Text Box 159"/>
            <p:cNvSpPr txBox="1">
              <a:spLocks noChangeArrowheads="1"/>
            </p:cNvSpPr>
            <p:nvPr/>
          </p:nvSpPr>
          <p:spPr bwMode="auto">
            <a:xfrm>
              <a:off x="686" y="353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4A</a:t>
              </a:r>
              <a:endParaRPr lang="en-US" altLang="zh-CN" b="0"/>
            </a:p>
          </p:txBody>
        </p:sp>
      </p:grpSp>
      <p:grpSp>
        <p:nvGrpSpPr>
          <p:cNvPr id="100512" name="Group 160"/>
          <p:cNvGrpSpPr>
            <a:grpSpLocks/>
          </p:cNvGrpSpPr>
          <p:nvPr/>
        </p:nvGrpSpPr>
        <p:grpSpPr bwMode="auto">
          <a:xfrm>
            <a:off x="1139825" y="2592388"/>
            <a:ext cx="495300" cy="404812"/>
            <a:chOff x="718" y="945"/>
            <a:chExt cx="312" cy="255"/>
          </a:xfrm>
        </p:grpSpPr>
        <p:sp>
          <p:nvSpPr>
            <p:cNvPr id="100513" name="Line 161"/>
            <p:cNvSpPr>
              <a:spLocks noChangeShapeType="1"/>
            </p:cNvSpPr>
            <p:nvPr/>
          </p:nvSpPr>
          <p:spPr bwMode="auto">
            <a:xfrm flipH="1">
              <a:off x="848" y="1200"/>
              <a:ext cx="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14" name="Text Box 162"/>
            <p:cNvSpPr txBox="1">
              <a:spLocks noChangeArrowheads="1"/>
            </p:cNvSpPr>
            <p:nvPr/>
          </p:nvSpPr>
          <p:spPr bwMode="auto">
            <a:xfrm>
              <a:off x="718" y="945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3A</a:t>
              </a:r>
              <a:endParaRPr lang="en-US" altLang="zh-CN" b="0"/>
            </a:p>
          </p:txBody>
        </p:sp>
      </p:grpSp>
      <p:grpSp>
        <p:nvGrpSpPr>
          <p:cNvPr id="100515" name="Group 163"/>
          <p:cNvGrpSpPr>
            <a:grpSpLocks/>
          </p:cNvGrpSpPr>
          <p:nvPr/>
        </p:nvGrpSpPr>
        <p:grpSpPr bwMode="auto">
          <a:xfrm>
            <a:off x="3159125" y="4078288"/>
            <a:ext cx="495300" cy="404812"/>
            <a:chOff x="1990" y="1881"/>
            <a:chExt cx="312" cy="255"/>
          </a:xfrm>
        </p:grpSpPr>
        <p:sp>
          <p:nvSpPr>
            <p:cNvPr id="100516" name="Line 164"/>
            <p:cNvSpPr>
              <a:spLocks noChangeShapeType="1"/>
            </p:cNvSpPr>
            <p:nvPr/>
          </p:nvSpPr>
          <p:spPr bwMode="auto">
            <a:xfrm>
              <a:off x="2088" y="2136"/>
              <a:ext cx="1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17" name="Text Box 165"/>
            <p:cNvSpPr txBox="1">
              <a:spLocks noChangeArrowheads="1"/>
            </p:cNvSpPr>
            <p:nvPr/>
          </p:nvSpPr>
          <p:spPr bwMode="auto">
            <a:xfrm>
              <a:off x="1990" y="1881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2A</a:t>
              </a:r>
              <a:endParaRPr lang="en-US" altLang="zh-CN" b="0"/>
            </a:p>
          </p:txBody>
        </p:sp>
      </p:grpSp>
      <p:grpSp>
        <p:nvGrpSpPr>
          <p:cNvPr id="100518" name="Group 166"/>
          <p:cNvGrpSpPr>
            <a:grpSpLocks/>
          </p:cNvGrpSpPr>
          <p:nvPr/>
        </p:nvGrpSpPr>
        <p:grpSpPr bwMode="auto">
          <a:xfrm>
            <a:off x="3133725" y="3532188"/>
            <a:ext cx="495300" cy="396875"/>
            <a:chOff x="1974" y="1537"/>
            <a:chExt cx="312" cy="250"/>
          </a:xfrm>
        </p:grpSpPr>
        <p:sp>
          <p:nvSpPr>
            <p:cNvPr id="100519" name="Line 167"/>
            <p:cNvSpPr>
              <a:spLocks noChangeShapeType="1"/>
            </p:cNvSpPr>
            <p:nvPr/>
          </p:nvSpPr>
          <p:spPr bwMode="auto">
            <a:xfrm flipH="1">
              <a:off x="2064" y="155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20" name="Text Box 168"/>
            <p:cNvSpPr txBox="1">
              <a:spLocks noChangeArrowheads="1"/>
            </p:cNvSpPr>
            <p:nvPr/>
          </p:nvSpPr>
          <p:spPr bwMode="auto">
            <a:xfrm>
              <a:off x="1974" y="1537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3A</a:t>
              </a:r>
              <a:endParaRPr lang="en-US" altLang="zh-CN" b="0"/>
            </a:p>
          </p:txBody>
        </p:sp>
      </p:grpSp>
      <p:grpSp>
        <p:nvGrpSpPr>
          <p:cNvPr id="100521" name="Group 169"/>
          <p:cNvGrpSpPr>
            <a:grpSpLocks/>
          </p:cNvGrpSpPr>
          <p:nvPr/>
        </p:nvGrpSpPr>
        <p:grpSpPr bwMode="auto">
          <a:xfrm>
            <a:off x="1063625" y="4471988"/>
            <a:ext cx="495300" cy="396875"/>
            <a:chOff x="1974" y="1537"/>
            <a:chExt cx="312" cy="250"/>
          </a:xfrm>
        </p:grpSpPr>
        <p:sp>
          <p:nvSpPr>
            <p:cNvPr id="100522" name="Line 170"/>
            <p:cNvSpPr>
              <a:spLocks noChangeShapeType="1"/>
            </p:cNvSpPr>
            <p:nvPr/>
          </p:nvSpPr>
          <p:spPr bwMode="auto">
            <a:xfrm flipH="1">
              <a:off x="2064" y="155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23" name="Text Box 171"/>
            <p:cNvSpPr txBox="1">
              <a:spLocks noChangeArrowheads="1"/>
            </p:cNvSpPr>
            <p:nvPr/>
          </p:nvSpPr>
          <p:spPr bwMode="auto">
            <a:xfrm>
              <a:off x="1974" y="1537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4A</a:t>
              </a:r>
              <a:endParaRPr lang="en-US" altLang="zh-CN" b="0"/>
            </a:p>
          </p:txBody>
        </p:sp>
      </p:grpSp>
      <p:grpSp>
        <p:nvGrpSpPr>
          <p:cNvPr id="100524" name="Group 172"/>
          <p:cNvGrpSpPr>
            <a:grpSpLocks/>
          </p:cNvGrpSpPr>
          <p:nvPr/>
        </p:nvGrpSpPr>
        <p:grpSpPr bwMode="auto">
          <a:xfrm>
            <a:off x="3184525" y="2046288"/>
            <a:ext cx="495300" cy="396875"/>
            <a:chOff x="1974" y="1537"/>
            <a:chExt cx="312" cy="250"/>
          </a:xfrm>
        </p:grpSpPr>
        <p:sp>
          <p:nvSpPr>
            <p:cNvPr id="100525" name="Line 173"/>
            <p:cNvSpPr>
              <a:spLocks noChangeShapeType="1"/>
            </p:cNvSpPr>
            <p:nvPr/>
          </p:nvSpPr>
          <p:spPr bwMode="auto">
            <a:xfrm flipH="1">
              <a:off x="2064" y="155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26" name="Text Box 174"/>
            <p:cNvSpPr txBox="1">
              <a:spLocks noChangeArrowheads="1"/>
            </p:cNvSpPr>
            <p:nvPr/>
          </p:nvSpPr>
          <p:spPr bwMode="auto">
            <a:xfrm>
              <a:off x="1974" y="1537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2A</a:t>
              </a:r>
              <a:endParaRPr lang="en-US" altLang="zh-CN" b="0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4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87363" y="1181100"/>
            <a:ext cx="600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分析：什么情况下串联后端口条件不被破坏</a:t>
            </a:r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1308100" y="3987800"/>
            <a:ext cx="2347913" cy="990600"/>
            <a:chOff x="824" y="2104"/>
            <a:chExt cx="1479" cy="624"/>
          </a:xfrm>
        </p:grpSpPr>
        <p:sp>
          <p:nvSpPr>
            <p:cNvPr id="101380" name="Line 4"/>
            <p:cNvSpPr>
              <a:spLocks noChangeShapeType="1"/>
            </p:cNvSpPr>
            <p:nvPr/>
          </p:nvSpPr>
          <p:spPr bwMode="auto">
            <a:xfrm flipV="1">
              <a:off x="1008" y="2224"/>
              <a:ext cx="1112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1" name="Oval 5"/>
            <p:cNvSpPr>
              <a:spLocks noChangeArrowheads="1"/>
            </p:cNvSpPr>
            <p:nvPr/>
          </p:nvSpPr>
          <p:spPr bwMode="auto">
            <a:xfrm>
              <a:off x="2120" y="2192"/>
              <a:ext cx="63" cy="6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2" name="Oval 6"/>
            <p:cNvSpPr>
              <a:spLocks noChangeArrowheads="1"/>
            </p:cNvSpPr>
            <p:nvPr/>
          </p:nvSpPr>
          <p:spPr bwMode="auto">
            <a:xfrm>
              <a:off x="944" y="2200"/>
              <a:ext cx="63" cy="6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383" name="Group 7"/>
            <p:cNvGrpSpPr>
              <a:grpSpLocks/>
            </p:cNvGrpSpPr>
            <p:nvPr/>
          </p:nvGrpSpPr>
          <p:grpSpPr bwMode="auto">
            <a:xfrm>
              <a:off x="824" y="2576"/>
              <a:ext cx="1479" cy="80"/>
              <a:chOff x="792" y="1000"/>
              <a:chExt cx="1479" cy="80"/>
            </a:xfrm>
          </p:grpSpPr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>
                <a:off x="832" y="1048"/>
                <a:ext cx="13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5" name="Oval 9"/>
              <p:cNvSpPr>
                <a:spLocks noChangeArrowheads="1"/>
              </p:cNvSpPr>
              <p:nvPr/>
            </p:nvSpPr>
            <p:spPr bwMode="auto">
              <a:xfrm>
                <a:off x="792" y="1000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6" name="Oval 10"/>
              <p:cNvSpPr>
                <a:spLocks noChangeArrowheads="1"/>
              </p:cNvSpPr>
              <p:nvPr/>
            </p:nvSpPr>
            <p:spPr bwMode="auto">
              <a:xfrm>
                <a:off x="2208" y="1016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1336" y="2104"/>
              <a:ext cx="440" cy="62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388" name="Group 12"/>
          <p:cNvGrpSpPr>
            <a:grpSpLocks/>
          </p:cNvGrpSpPr>
          <p:nvPr/>
        </p:nvGrpSpPr>
        <p:grpSpPr bwMode="auto">
          <a:xfrm>
            <a:off x="1257300" y="2146300"/>
            <a:ext cx="2347913" cy="990600"/>
            <a:chOff x="792" y="944"/>
            <a:chExt cx="1479" cy="624"/>
          </a:xfrm>
        </p:grpSpPr>
        <p:sp>
          <p:nvSpPr>
            <p:cNvPr id="101389" name="Line 13"/>
            <p:cNvSpPr>
              <a:spLocks noChangeShapeType="1"/>
            </p:cNvSpPr>
            <p:nvPr/>
          </p:nvSpPr>
          <p:spPr bwMode="auto">
            <a:xfrm flipV="1">
              <a:off x="1008" y="1440"/>
              <a:ext cx="1080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390" name="Group 14"/>
            <p:cNvGrpSpPr>
              <a:grpSpLocks/>
            </p:cNvGrpSpPr>
            <p:nvPr/>
          </p:nvGrpSpPr>
          <p:grpSpPr bwMode="auto">
            <a:xfrm>
              <a:off x="792" y="1000"/>
              <a:ext cx="1479" cy="80"/>
              <a:chOff x="792" y="1000"/>
              <a:chExt cx="1479" cy="80"/>
            </a:xfrm>
          </p:grpSpPr>
          <p:sp>
            <p:nvSpPr>
              <p:cNvPr id="101391" name="Line 15"/>
              <p:cNvSpPr>
                <a:spLocks noChangeShapeType="1"/>
              </p:cNvSpPr>
              <p:nvPr/>
            </p:nvSpPr>
            <p:spPr bwMode="auto">
              <a:xfrm>
                <a:off x="832" y="1048"/>
                <a:ext cx="13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92" name="Oval 16"/>
              <p:cNvSpPr>
                <a:spLocks noChangeArrowheads="1"/>
              </p:cNvSpPr>
              <p:nvPr/>
            </p:nvSpPr>
            <p:spPr bwMode="auto">
              <a:xfrm>
                <a:off x="792" y="1000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93" name="Oval 17"/>
              <p:cNvSpPr>
                <a:spLocks noChangeArrowheads="1"/>
              </p:cNvSpPr>
              <p:nvPr/>
            </p:nvSpPr>
            <p:spPr bwMode="auto">
              <a:xfrm>
                <a:off x="2208" y="1016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394" name="Oval 18"/>
            <p:cNvSpPr>
              <a:spLocks noChangeArrowheads="1"/>
            </p:cNvSpPr>
            <p:nvPr/>
          </p:nvSpPr>
          <p:spPr bwMode="auto">
            <a:xfrm>
              <a:off x="2080" y="1416"/>
              <a:ext cx="63" cy="6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5" name="Oval 19"/>
            <p:cNvSpPr>
              <a:spLocks noChangeArrowheads="1"/>
            </p:cNvSpPr>
            <p:nvPr/>
          </p:nvSpPr>
          <p:spPr bwMode="auto">
            <a:xfrm>
              <a:off x="944" y="1416"/>
              <a:ext cx="63" cy="6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320" y="944"/>
              <a:ext cx="440" cy="62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397" name="Group 21"/>
          <p:cNvGrpSpPr>
            <a:grpSpLocks/>
          </p:cNvGrpSpPr>
          <p:nvPr/>
        </p:nvGrpSpPr>
        <p:grpSpPr bwMode="auto">
          <a:xfrm>
            <a:off x="3340100" y="2628900"/>
            <a:ext cx="544513" cy="1905000"/>
            <a:chOff x="2104" y="1248"/>
            <a:chExt cx="343" cy="1200"/>
          </a:xfrm>
        </p:grpSpPr>
        <p:sp>
          <p:nvSpPr>
            <p:cNvPr id="101398" name="Text Box 22"/>
            <p:cNvSpPr txBox="1">
              <a:spLocks noChangeArrowheads="1"/>
            </p:cNvSpPr>
            <p:nvPr/>
          </p:nvSpPr>
          <p:spPr bwMode="auto">
            <a:xfrm>
              <a:off x="2132" y="12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accent1"/>
                  </a:solidFill>
                </a:rPr>
                <a:t>a</a:t>
              </a:r>
              <a:endParaRPr lang="en-US" altLang="zh-CN" b="0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158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accent1"/>
                  </a:solidFill>
                </a:rPr>
                <a:t>b</a:t>
              </a:r>
            </a:p>
          </p:txBody>
        </p:sp>
        <p:grpSp>
          <p:nvGrpSpPr>
            <p:cNvPr id="101400" name="Group 24"/>
            <p:cNvGrpSpPr>
              <a:grpSpLocks/>
            </p:cNvGrpSpPr>
            <p:nvPr/>
          </p:nvGrpSpPr>
          <p:grpSpPr bwMode="auto">
            <a:xfrm>
              <a:off x="2104" y="1624"/>
              <a:ext cx="343" cy="288"/>
              <a:chOff x="2104" y="1624"/>
              <a:chExt cx="343" cy="288"/>
            </a:xfrm>
          </p:grpSpPr>
          <p:sp>
            <p:nvSpPr>
              <p:cNvPr id="101401" name="Line 25"/>
              <p:cNvSpPr>
                <a:spLocks noChangeShapeType="1"/>
              </p:cNvSpPr>
              <p:nvPr/>
            </p:nvSpPr>
            <p:spPr bwMode="auto">
              <a:xfrm>
                <a:off x="2104" y="170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2" name="Text Box 26"/>
              <p:cNvSpPr txBox="1">
                <a:spLocks noChangeArrowheads="1"/>
              </p:cNvSpPr>
              <p:nvPr/>
            </p:nvSpPr>
            <p:spPr bwMode="auto">
              <a:xfrm>
                <a:off x="2128" y="162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i="1"/>
                  <a:t>I</a:t>
                </a:r>
                <a:r>
                  <a:rPr lang="en-US" altLang="zh-CN" i="1" baseline="-25000"/>
                  <a:t>ab</a:t>
                </a:r>
                <a:endParaRPr lang="en-US" altLang="zh-CN"/>
              </a:p>
            </p:txBody>
          </p:sp>
        </p:grpSp>
      </p:grp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1109663" y="5100638"/>
            <a:ext cx="2941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i="1" baseline="-25000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 0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则左边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端口条件满足</a:t>
            </a:r>
          </a:p>
        </p:txBody>
      </p:sp>
      <p:grpSp>
        <p:nvGrpSpPr>
          <p:cNvPr id="101404" name="Group 28"/>
          <p:cNvGrpSpPr>
            <a:grpSpLocks/>
          </p:cNvGrpSpPr>
          <p:nvPr/>
        </p:nvGrpSpPr>
        <p:grpSpPr bwMode="auto">
          <a:xfrm>
            <a:off x="1549400" y="2984500"/>
            <a:ext cx="1790700" cy="1193800"/>
            <a:chOff x="976" y="1472"/>
            <a:chExt cx="1128" cy="752"/>
          </a:xfrm>
        </p:grpSpPr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>
              <a:off x="2104" y="1480"/>
              <a:ext cx="0" cy="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6" name="Line 30"/>
            <p:cNvSpPr>
              <a:spLocks noChangeShapeType="1"/>
            </p:cNvSpPr>
            <p:nvPr/>
          </p:nvSpPr>
          <p:spPr bwMode="auto">
            <a:xfrm>
              <a:off x="976" y="1472"/>
              <a:ext cx="0" cy="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07" name="Group 31"/>
          <p:cNvGrpSpPr>
            <a:grpSpLocks/>
          </p:cNvGrpSpPr>
          <p:nvPr/>
        </p:nvGrpSpPr>
        <p:grpSpPr bwMode="auto">
          <a:xfrm>
            <a:off x="339725" y="2286000"/>
            <a:ext cx="930275" cy="2501900"/>
            <a:chOff x="214" y="1032"/>
            <a:chExt cx="586" cy="1576"/>
          </a:xfrm>
        </p:grpSpPr>
        <p:grpSp>
          <p:nvGrpSpPr>
            <p:cNvPr id="101408" name="Group 32"/>
            <p:cNvGrpSpPr>
              <a:grpSpLocks/>
            </p:cNvGrpSpPr>
            <p:nvPr/>
          </p:nvGrpSpPr>
          <p:grpSpPr bwMode="auto">
            <a:xfrm>
              <a:off x="214" y="1032"/>
              <a:ext cx="469" cy="1576"/>
              <a:chOff x="462" y="1048"/>
              <a:chExt cx="469" cy="1576"/>
            </a:xfrm>
          </p:grpSpPr>
          <p:grpSp>
            <p:nvGrpSpPr>
              <p:cNvPr id="101409" name="Group 33"/>
              <p:cNvGrpSpPr>
                <a:grpSpLocks/>
              </p:cNvGrpSpPr>
              <p:nvPr/>
            </p:nvGrpSpPr>
            <p:grpSpPr bwMode="auto">
              <a:xfrm>
                <a:off x="704" y="1048"/>
                <a:ext cx="227" cy="1576"/>
                <a:chOff x="384" y="1040"/>
                <a:chExt cx="227" cy="1576"/>
              </a:xfrm>
            </p:grpSpPr>
            <p:sp>
              <p:nvSpPr>
                <p:cNvPr id="101410" name="Line 34"/>
                <p:cNvSpPr>
                  <a:spLocks noChangeShapeType="1"/>
                </p:cNvSpPr>
                <p:nvPr/>
              </p:nvSpPr>
              <p:spPr bwMode="auto">
                <a:xfrm>
                  <a:off x="496" y="1040"/>
                  <a:ext cx="0" cy="1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1411" name="Group 35"/>
                <p:cNvGrpSpPr>
                  <a:grpSpLocks/>
                </p:cNvGrpSpPr>
                <p:nvPr/>
              </p:nvGrpSpPr>
              <p:grpSpPr bwMode="auto">
                <a:xfrm>
                  <a:off x="384" y="1744"/>
                  <a:ext cx="227" cy="227"/>
                  <a:chOff x="376" y="1744"/>
                  <a:chExt cx="227" cy="227"/>
                </a:xfrm>
              </p:grpSpPr>
              <p:sp>
                <p:nvSpPr>
                  <p:cNvPr id="10141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376" y="1744"/>
                    <a:ext cx="227" cy="2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3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" y="1856"/>
                    <a:ext cx="2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41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96" y="1560"/>
                  <a:ext cx="0" cy="10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1415" name="Text Box 39"/>
              <p:cNvSpPr txBox="1">
                <a:spLocks noChangeArrowheads="1"/>
              </p:cNvSpPr>
              <p:nvPr/>
            </p:nvSpPr>
            <p:spPr bwMode="auto">
              <a:xfrm>
                <a:off x="462" y="167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i="1">
                    <a:solidFill>
                      <a:srgbClr val="FF3300"/>
                    </a:solidFill>
                  </a:rPr>
                  <a:t>I</a:t>
                </a:r>
                <a:r>
                  <a:rPr lang="en-US" altLang="zh-CN" i="1" baseline="-25000">
                    <a:solidFill>
                      <a:srgbClr val="FF3300"/>
                    </a:solidFill>
                  </a:rPr>
                  <a:t>S</a:t>
                </a:r>
                <a:endParaRPr lang="en-US" altLang="zh-CN" b="0"/>
              </a:p>
            </p:txBody>
          </p:sp>
        </p:grpSp>
        <p:sp>
          <p:nvSpPr>
            <p:cNvPr id="101416" name="Line 40"/>
            <p:cNvSpPr>
              <a:spLocks noChangeShapeType="1"/>
            </p:cNvSpPr>
            <p:nvPr/>
          </p:nvSpPr>
          <p:spPr bwMode="auto">
            <a:xfrm>
              <a:off x="552" y="1032"/>
              <a:ext cx="2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7" name="Line 41"/>
            <p:cNvSpPr>
              <a:spLocks noChangeShapeType="1"/>
            </p:cNvSpPr>
            <p:nvPr/>
          </p:nvSpPr>
          <p:spPr bwMode="auto">
            <a:xfrm>
              <a:off x="576" y="2600"/>
              <a:ext cx="2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18" name="Group 42"/>
          <p:cNvGrpSpPr>
            <a:grpSpLocks/>
          </p:cNvGrpSpPr>
          <p:nvPr/>
        </p:nvGrpSpPr>
        <p:grpSpPr bwMode="auto">
          <a:xfrm>
            <a:off x="4479925" y="2108200"/>
            <a:ext cx="3422650" cy="2832100"/>
            <a:chOff x="2822" y="920"/>
            <a:chExt cx="2156" cy="1784"/>
          </a:xfrm>
        </p:grpSpPr>
        <p:grpSp>
          <p:nvGrpSpPr>
            <p:cNvPr id="101419" name="Group 43"/>
            <p:cNvGrpSpPr>
              <a:grpSpLocks/>
            </p:cNvGrpSpPr>
            <p:nvPr/>
          </p:nvGrpSpPr>
          <p:grpSpPr bwMode="auto">
            <a:xfrm>
              <a:off x="3424" y="2080"/>
              <a:ext cx="1479" cy="624"/>
              <a:chOff x="824" y="2104"/>
              <a:chExt cx="1479" cy="624"/>
            </a:xfrm>
          </p:grpSpPr>
          <p:sp>
            <p:nvSpPr>
              <p:cNvPr id="101420" name="Line 44"/>
              <p:cNvSpPr>
                <a:spLocks noChangeShapeType="1"/>
              </p:cNvSpPr>
              <p:nvPr/>
            </p:nvSpPr>
            <p:spPr bwMode="auto">
              <a:xfrm flipV="1">
                <a:off x="1008" y="2224"/>
                <a:ext cx="111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1" name="Oval 45"/>
              <p:cNvSpPr>
                <a:spLocks noChangeArrowheads="1"/>
              </p:cNvSpPr>
              <p:nvPr/>
            </p:nvSpPr>
            <p:spPr bwMode="auto">
              <a:xfrm>
                <a:off x="2120" y="2192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2" name="Oval 46"/>
              <p:cNvSpPr>
                <a:spLocks noChangeArrowheads="1"/>
              </p:cNvSpPr>
              <p:nvPr/>
            </p:nvSpPr>
            <p:spPr bwMode="auto">
              <a:xfrm>
                <a:off x="944" y="2200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1423" name="Group 47"/>
              <p:cNvGrpSpPr>
                <a:grpSpLocks/>
              </p:cNvGrpSpPr>
              <p:nvPr/>
            </p:nvGrpSpPr>
            <p:grpSpPr bwMode="auto">
              <a:xfrm>
                <a:off x="824" y="2576"/>
                <a:ext cx="1479" cy="80"/>
                <a:chOff x="792" y="1000"/>
                <a:chExt cx="1479" cy="80"/>
              </a:xfrm>
            </p:grpSpPr>
            <p:sp>
              <p:nvSpPr>
                <p:cNvPr id="101424" name="Line 48"/>
                <p:cNvSpPr>
                  <a:spLocks noChangeShapeType="1"/>
                </p:cNvSpPr>
                <p:nvPr/>
              </p:nvSpPr>
              <p:spPr bwMode="auto">
                <a:xfrm>
                  <a:off x="832" y="1048"/>
                  <a:ext cx="13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425" name="Oval 49"/>
                <p:cNvSpPr>
                  <a:spLocks noChangeArrowheads="1"/>
                </p:cNvSpPr>
                <p:nvPr/>
              </p:nvSpPr>
              <p:spPr bwMode="auto">
                <a:xfrm>
                  <a:off x="792" y="1000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426" name="Oval 50"/>
                <p:cNvSpPr>
                  <a:spLocks noChangeArrowheads="1"/>
                </p:cNvSpPr>
                <p:nvPr/>
              </p:nvSpPr>
              <p:spPr bwMode="auto">
                <a:xfrm>
                  <a:off x="2208" y="1016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1427" name="Rectangle 51"/>
              <p:cNvSpPr>
                <a:spLocks noChangeArrowheads="1"/>
              </p:cNvSpPr>
              <p:nvPr/>
            </p:nvSpPr>
            <p:spPr bwMode="auto">
              <a:xfrm>
                <a:off x="1336" y="2104"/>
                <a:ext cx="440" cy="62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1428" name="Group 52"/>
            <p:cNvGrpSpPr>
              <a:grpSpLocks/>
            </p:cNvGrpSpPr>
            <p:nvPr/>
          </p:nvGrpSpPr>
          <p:grpSpPr bwMode="auto">
            <a:xfrm>
              <a:off x="3392" y="920"/>
              <a:ext cx="1479" cy="624"/>
              <a:chOff x="792" y="944"/>
              <a:chExt cx="1479" cy="624"/>
            </a:xfrm>
          </p:grpSpPr>
          <p:sp>
            <p:nvSpPr>
              <p:cNvPr id="101429" name="Line 53"/>
              <p:cNvSpPr>
                <a:spLocks noChangeShapeType="1"/>
              </p:cNvSpPr>
              <p:nvPr/>
            </p:nvSpPr>
            <p:spPr bwMode="auto">
              <a:xfrm flipV="1">
                <a:off x="1008" y="1440"/>
                <a:ext cx="1080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1430" name="Group 54"/>
              <p:cNvGrpSpPr>
                <a:grpSpLocks/>
              </p:cNvGrpSpPr>
              <p:nvPr/>
            </p:nvGrpSpPr>
            <p:grpSpPr bwMode="auto">
              <a:xfrm>
                <a:off x="792" y="1000"/>
                <a:ext cx="1479" cy="80"/>
                <a:chOff x="792" y="1000"/>
                <a:chExt cx="1479" cy="80"/>
              </a:xfrm>
            </p:grpSpPr>
            <p:sp>
              <p:nvSpPr>
                <p:cNvPr id="101431" name="Line 55"/>
                <p:cNvSpPr>
                  <a:spLocks noChangeShapeType="1"/>
                </p:cNvSpPr>
                <p:nvPr/>
              </p:nvSpPr>
              <p:spPr bwMode="auto">
                <a:xfrm>
                  <a:off x="832" y="1048"/>
                  <a:ext cx="13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432" name="Oval 56"/>
                <p:cNvSpPr>
                  <a:spLocks noChangeArrowheads="1"/>
                </p:cNvSpPr>
                <p:nvPr/>
              </p:nvSpPr>
              <p:spPr bwMode="auto">
                <a:xfrm>
                  <a:off x="792" y="1000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433" name="Oval 57"/>
                <p:cNvSpPr>
                  <a:spLocks noChangeArrowheads="1"/>
                </p:cNvSpPr>
                <p:nvPr/>
              </p:nvSpPr>
              <p:spPr bwMode="auto">
                <a:xfrm>
                  <a:off x="2208" y="1016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1434" name="Oval 58"/>
              <p:cNvSpPr>
                <a:spLocks noChangeArrowheads="1"/>
              </p:cNvSpPr>
              <p:nvPr/>
            </p:nvSpPr>
            <p:spPr bwMode="auto">
              <a:xfrm>
                <a:off x="2080" y="1416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5" name="Oval 59"/>
              <p:cNvSpPr>
                <a:spLocks noChangeArrowheads="1"/>
              </p:cNvSpPr>
              <p:nvPr/>
            </p:nvSpPr>
            <p:spPr bwMode="auto">
              <a:xfrm>
                <a:off x="944" y="1416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6" name="Rectangle 60"/>
              <p:cNvSpPr>
                <a:spLocks noChangeArrowheads="1"/>
              </p:cNvSpPr>
              <p:nvPr/>
            </p:nvSpPr>
            <p:spPr bwMode="auto">
              <a:xfrm>
                <a:off x="1320" y="944"/>
                <a:ext cx="440" cy="62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437" name="Line 61"/>
            <p:cNvSpPr>
              <a:spLocks noChangeShapeType="1"/>
            </p:cNvSpPr>
            <p:nvPr/>
          </p:nvSpPr>
          <p:spPr bwMode="auto">
            <a:xfrm>
              <a:off x="3568" y="1448"/>
              <a:ext cx="0" cy="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438" name="Group 62"/>
            <p:cNvGrpSpPr>
              <a:grpSpLocks/>
            </p:cNvGrpSpPr>
            <p:nvPr/>
          </p:nvGrpSpPr>
          <p:grpSpPr bwMode="auto">
            <a:xfrm>
              <a:off x="2822" y="1024"/>
              <a:ext cx="586" cy="1576"/>
              <a:chOff x="214" y="1032"/>
              <a:chExt cx="586" cy="1576"/>
            </a:xfrm>
          </p:grpSpPr>
          <p:grpSp>
            <p:nvGrpSpPr>
              <p:cNvPr id="101439" name="Group 63"/>
              <p:cNvGrpSpPr>
                <a:grpSpLocks/>
              </p:cNvGrpSpPr>
              <p:nvPr/>
            </p:nvGrpSpPr>
            <p:grpSpPr bwMode="auto">
              <a:xfrm>
                <a:off x="214" y="1032"/>
                <a:ext cx="469" cy="1576"/>
                <a:chOff x="462" y="1048"/>
                <a:chExt cx="469" cy="1576"/>
              </a:xfrm>
            </p:grpSpPr>
            <p:grpSp>
              <p:nvGrpSpPr>
                <p:cNvPr id="101440" name="Group 64"/>
                <p:cNvGrpSpPr>
                  <a:grpSpLocks/>
                </p:cNvGrpSpPr>
                <p:nvPr/>
              </p:nvGrpSpPr>
              <p:grpSpPr bwMode="auto">
                <a:xfrm>
                  <a:off x="704" y="1048"/>
                  <a:ext cx="227" cy="1576"/>
                  <a:chOff x="384" y="1040"/>
                  <a:chExt cx="227" cy="1576"/>
                </a:xfrm>
              </p:grpSpPr>
              <p:sp>
                <p:nvSpPr>
                  <p:cNvPr id="10144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96" y="1040"/>
                    <a:ext cx="0" cy="1576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144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84" y="1744"/>
                    <a:ext cx="227" cy="227"/>
                    <a:chOff x="376" y="1744"/>
                    <a:chExt cx="227" cy="227"/>
                  </a:xfrm>
                </p:grpSpPr>
                <p:sp>
                  <p:nvSpPr>
                    <p:cNvPr id="101443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" y="1744"/>
                      <a:ext cx="227" cy="22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444" name="Line 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" y="1856"/>
                      <a:ext cx="2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1445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6" y="1560"/>
                    <a:ext cx="0" cy="104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4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62" y="1672"/>
                  <a:ext cx="2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i="1">
                      <a:solidFill>
                        <a:srgbClr val="FF3300"/>
                      </a:solidFill>
                    </a:rPr>
                    <a:t>I</a:t>
                  </a:r>
                  <a:r>
                    <a:rPr lang="en-US" altLang="zh-CN" i="1" baseline="-25000">
                      <a:solidFill>
                        <a:srgbClr val="FF3300"/>
                      </a:solidFill>
                    </a:rPr>
                    <a:t>S</a:t>
                  </a:r>
                  <a:endParaRPr lang="en-US" altLang="zh-CN" b="0"/>
                </a:p>
              </p:txBody>
            </p:sp>
          </p:grpSp>
          <p:sp>
            <p:nvSpPr>
              <p:cNvPr id="101447" name="Line 71"/>
              <p:cNvSpPr>
                <a:spLocks noChangeShapeType="1"/>
              </p:cNvSpPr>
              <p:nvPr/>
            </p:nvSpPr>
            <p:spPr bwMode="auto">
              <a:xfrm>
                <a:off x="552" y="1032"/>
                <a:ext cx="2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48" name="Line 72"/>
              <p:cNvSpPr>
                <a:spLocks noChangeShapeType="1"/>
              </p:cNvSpPr>
              <p:nvPr/>
            </p:nvSpPr>
            <p:spPr bwMode="auto">
              <a:xfrm>
                <a:off x="576" y="2600"/>
                <a:ext cx="2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449" name="Text Box 73"/>
            <p:cNvSpPr txBox="1">
              <a:spLocks noChangeArrowheads="1"/>
            </p:cNvSpPr>
            <p:nvPr/>
          </p:nvSpPr>
          <p:spPr bwMode="auto">
            <a:xfrm>
              <a:off x="4756" y="118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accent1"/>
                  </a:solidFill>
                </a:rPr>
                <a:t>a</a:t>
              </a:r>
              <a:endParaRPr lang="en-US" altLang="zh-CN" b="0"/>
            </a:p>
          </p:txBody>
        </p:sp>
        <p:sp>
          <p:nvSpPr>
            <p:cNvPr id="101450" name="Text Box 74"/>
            <p:cNvSpPr txBox="1">
              <a:spLocks noChangeArrowheads="1"/>
            </p:cNvSpPr>
            <p:nvPr/>
          </p:nvSpPr>
          <p:spPr bwMode="auto">
            <a:xfrm>
              <a:off x="4766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accent1"/>
                  </a:solidFill>
                </a:rPr>
                <a:t>b</a:t>
              </a:r>
              <a:endParaRPr lang="en-US" altLang="zh-CN" b="0"/>
            </a:p>
          </p:txBody>
        </p:sp>
      </p:grpSp>
      <p:grpSp>
        <p:nvGrpSpPr>
          <p:cNvPr id="101451" name="Group 75"/>
          <p:cNvGrpSpPr>
            <a:grpSpLocks/>
          </p:cNvGrpSpPr>
          <p:nvPr/>
        </p:nvGrpSpPr>
        <p:grpSpPr bwMode="auto">
          <a:xfrm>
            <a:off x="7556500" y="2921000"/>
            <a:ext cx="1208088" cy="1219200"/>
            <a:chOff x="4760" y="1432"/>
            <a:chExt cx="761" cy="768"/>
          </a:xfrm>
        </p:grpSpPr>
        <p:grpSp>
          <p:nvGrpSpPr>
            <p:cNvPr id="101452" name="Group 76"/>
            <p:cNvGrpSpPr>
              <a:grpSpLocks/>
            </p:cNvGrpSpPr>
            <p:nvPr/>
          </p:nvGrpSpPr>
          <p:grpSpPr bwMode="auto">
            <a:xfrm>
              <a:off x="4760" y="1432"/>
              <a:ext cx="432" cy="768"/>
              <a:chOff x="2144" y="1440"/>
              <a:chExt cx="432" cy="768"/>
            </a:xfrm>
          </p:grpSpPr>
          <p:grpSp>
            <p:nvGrpSpPr>
              <p:cNvPr id="101453" name="Group 77"/>
              <p:cNvGrpSpPr>
                <a:grpSpLocks/>
              </p:cNvGrpSpPr>
              <p:nvPr/>
            </p:nvGrpSpPr>
            <p:grpSpPr bwMode="auto">
              <a:xfrm>
                <a:off x="2321" y="1680"/>
                <a:ext cx="255" cy="288"/>
                <a:chOff x="2457" y="1688"/>
                <a:chExt cx="255" cy="288"/>
              </a:xfrm>
            </p:grpSpPr>
            <p:sp>
              <p:nvSpPr>
                <p:cNvPr id="101454" name="Oval 78"/>
                <p:cNvSpPr>
                  <a:spLocks noChangeArrowheads="1"/>
                </p:cNvSpPr>
                <p:nvPr/>
              </p:nvSpPr>
              <p:spPr bwMode="auto">
                <a:xfrm>
                  <a:off x="2472" y="1728"/>
                  <a:ext cx="227" cy="22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b="0"/>
                </a:p>
              </p:txBody>
            </p:sp>
            <p:sp>
              <p:nvSpPr>
                <p:cNvPr id="10145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57" y="1688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accent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accent1"/>
                      </a:solidFill>
                    </a:rPr>
                    <a:t>V</a:t>
                  </a:r>
                  <a:endParaRPr lang="en-US" altLang="zh-CN" b="0"/>
                </a:p>
              </p:txBody>
            </p:sp>
          </p:grpSp>
          <p:sp>
            <p:nvSpPr>
              <p:cNvPr id="101456" name="Line 80"/>
              <p:cNvSpPr>
                <a:spLocks noChangeShapeType="1"/>
              </p:cNvSpPr>
              <p:nvPr/>
            </p:nvSpPr>
            <p:spPr bwMode="auto">
              <a:xfrm>
                <a:off x="2144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57" name="Line 81"/>
              <p:cNvSpPr>
                <a:spLocks noChangeShapeType="1"/>
              </p:cNvSpPr>
              <p:nvPr/>
            </p:nvSpPr>
            <p:spPr bwMode="auto">
              <a:xfrm flipV="1">
                <a:off x="2160" y="1936"/>
                <a:ext cx="272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458" name="Text Box 82"/>
            <p:cNvSpPr txBox="1">
              <a:spLocks noChangeArrowheads="1"/>
            </p:cNvSpPr>
            <p:nvPr/>
          </p:nvSpPr>
          <p:spPr bwMode="auto">
            <a:xfrm>
              <a:off x="5152" y="1688"/>
              <a:ext cx="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accent1"/>
                  </a:solidFill>
                </a:rPr>
                <a:t>= 0</a:t>
              </a:r>
              <a:endParaRPr lang="en-US" altLang="zh-CN" b="0"/>
            </a:p>
          </p:txBody>
        </p:sp>
      </p:grpSp>
      <p:sp>
        <p:nvSpPr>
          <p:cNvPr id="101459" name="Text Box 83"/>
          <p:cNvSpPr txBox="1">
            <a:spLocks noChangeArrowheads="1"/>
          </p:cNvSpPr>
          <p:nvPr/>
        </p:nvSpPr>
        <p:spPr bwMode="auto">
          <a:xfrm>
            <a:off x="4857750" y="5422900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在断开时等电位</a:t>
            </a:r>
            <a:endParaRPr lang="zh-CN" altLang="en-US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460" name="AutoShape 84"/>
          <p:cNvSpPr>
            <a:spLocks noChangeArrowheads="1"/>
          </p:cNvSpPr>
          <p:nvPr/>
        </p:nvSpPr>
        <p:spPr bwMode="auto">
          <a:xfrm>
            <a:off x="4229100" y="5549900"/>
            <a:ext cx="546100" cy="279400"/>
          </a:xfrm>
          <a:prstGeom prst="leftArrow">
            <a:avLst>
              <a:gd name="adj1" fmla="val 50000"/>
              <a:gd name="adj2" fmla="val 48864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23850" y="1116013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研究二端口网络的意义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87350" y="1760538"/>
            <a:ext cx="84724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）两端口应用很广，其分析方法易推广应用于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端口网络；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387350" y="2339975"/>
            <a:ext cx="84248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）大网络可以分割成许多子网络（两端口）进行分析；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95288" y="2987675"/>
            <a:ext cx="8081962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）仅研究端口特性时，可以用二端口网络的电路模型进</a:t>
            </a:r>
          </a:p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        行研究。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442913" y="428466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分析方法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395288" y="4929188"/>
            <a:ext cx="7689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）分析前提：讨论初始条件为零的无源二端口网络；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404813" y="5653088"/>
            <a:ext cx="80391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）找出两个端口的电压、电流关系的独立网络方程，这些方程通过一些参数来表示。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>
                <a:ea typeface="楷体_GB2312" pitchFamily="49" charset="-122"/>
              </a:rPr>
              <a:t>二端口网络的概念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2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70" grpId="0"/>
      <p:bldP spid="113671" grpId="0"/>
      <p:bldP spid="113672" grpId="0"/>
      <p:bldP spid="113673" grpId="0"/>
      <p:bldP spid="1136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/>
          <p:cNvGrpSpPr>
            <a:grpSpLocks/>
          </p:cNvGrpSpPr>
          <p:nvPr/>
        </p:nvGrpSpPr>
        <p:grpSpPr bwMode="auto">
          <a:xfrm>
            <a:off x="212725" y="1155700"/>
            <a:ext cx="4221163" cy="2832100"/>
            <a:chOff x="134" y="472"/>
            <a:chExt cx="2659" cy="1784"/>
          </a:xfrm>
        </p:grpSpPr>
        <p:grpSp>
          <p:nvGrpSpPr>
            <p:cNvPr id="102403" name="Group 3"/>
            <p:cNvGrpSpPr>
              <a:grpSpLocks/>
            </p:cNvGrpSpPr>
            <p:nvPr/>
          </p:nvGrpSpPr>
          <p:grpSpPr bwMode="auto">
            <a:xfrm>
              <a:off x="134" y="472"/>
              <a:ext cx="2156" cy="1784"/>
              <a:chOff x="2822" y="920"/>
              <a:chExt cx="2156" cy="1784"/>
            </a:xfrm>
          </p:grpSpPr>
          <p:grpSp>
            <p:nvGrpSpPr>
              <p:cNvPr id="102404" name="Group 4"/>
              <p:cNvGrpSpPr>
                <a:grpSpLocks/>
              </p:cNvGrpSpPr>
              <p:nvPr/>
            </p:nvGrpSpPr>
            <p:grpSpPr bwMode="auto">
              <a:xfrm>
                <a:off x="3424" y="2080"/>
                <a:ext cx="1479" cy="624"/>
                <a:chOff x="824" y="2104"/>
                <a:chExt cx="1479" cy="624"/>
              </a:xfrm>
            </p:grpSpPr>
            <p:sp>
              <p:nvSpPr>
                <p:cNvPr id="1024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008" y="2224"/>
                  <a:ext cx="1112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06" name="Oval 6"/>
                <p:cNvSpPr>
                  <a:spLocks noChangeArrowheads="1"/>
                </p:cNvSpPr>
                <p:nvPr/>
              </p:nvSpPr>
              <p:spPr bwMode="auto">
                <a:xfrm>
                  <a:off x="2120" y="2192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07" name="Oval 7"/>
                <p:cNvSpPr>
                  <a:spLocks noChangeArrowheads="1"/>
                </p:cNvSpPr>
                <p:nvPr/>
              </p:nvSpPr>
              <p:spPr bwMode="auto">
                <a:xfrm>
                  <a:off x="944" y="2200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2408" name="Group 8"/>
                <p:cNvGrpSpPr>
                  <a:grpSpLocks/>
                </p:cNvGrpSpPr>
                <p:nvPr/>
              </p:nvGrpSpPr>
              <p:grpSpPr bwMode="auto">
                <a:xfrm>
                  <a:off x="824" y="2576"/>
                  <a:ext cx="1479" cy="80"/>
                  <a:chOff x="792" y="1000"/>
                  <a:chExt cx="1479" cy="80"/>
                </a:xfrm>
              </p:grpSpPr>
              <p:sp>
                <p:nvSpPr>
                  <p:cNvPr id="10240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32" y="1048"/>
                    <a:ext cx="1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792" y="1000"/>
                    <a:ext cx="63" cy="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1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016"/>
                    <a:ext cx="63" cy="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4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336" y="2104"/>
                  <a:ext cx="440" cy="624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413" name="Group 13"/>
              <p:cNvGrpSpPr>
                <a:grpSpLocks/>
              </p:cNvGrpSpPr>
              <p:nvPr/>
            </p:nvGrpSpPr>
            <p:grpSpPr bwMode="auto">
              <a:xfrm>
                <a:off x="3392" y="920"/>
                <a:ext cx="1479" cy="624"/>
                <a:chOff x="792" y="944"/>
                <a:chExt cx="1479" cy="624"/>
              </a:xfrm>
            </p:grpSpPr>
            <p:sp>
              <p:nvSpPr>
                <p:cNvPr id="10241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008" y="1440"/>
                  <a:ext cx="1080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2415" name="Group 15"/>
                <p:cNvGrpSpPr>
                  <a:grpSpLocks/>
                </p:cNvGrpSpPr>
                <p:nvPr/>
              </p:nvGrpSpPr>
              <p:grpSpPr bwMode="auto">
                <a:xfrm>
                  <a:off x="792" y="1000"/>
                  <a:ext cx="1479" cy="80"/>
                  <a:chOff x="792" y="1000"/>
                  <a:chExt cx="1479" cy="80"/>
                </a:xfrm>
              </p:grpSpPr>
              <p:sp>
                <p:nvSpPr>
                  <p:cNvPr id="10241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832" y="1048"/>
                    <a:ext cx="1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1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792" y="1000"/>
                    <a:ext cx="63" cy="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016"/>
                    <a:ext cx="63" cy="6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419" name="Oval 19"/>
                <p:cNvSpPr>
                  <a:spLocks noChangeArrowheads="1"/>
                </p:cNvSpPr>
                <p:nvPr/>
              </p:nvSpPr>
              <p:spPr bwMode="auto">
                <a:xfrm>
                  <a:off x="2080" y="1416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20" name="Oval 20"/>
                <p:cNvSpPr>
                  <a:spLocks noChangeArrowheads="1"/>
                </p:cNvSpPr>
                <p:nvPr/>
              </p:nvSpPr>
              <p:spPr bwMode="auto">
                <a:xfrm>
                  <a:off x="944" y="1416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1320" y="944"/>
                  <a:ext cx="440" cy="624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422" name="Line 22"/>
              <p:cNvSpPr>
                <a:spLocks noChangeShapeType="1"/>
              </p:cNvSpPr>
              <p:nvPr/>
            </p:nvSpPr>
            <p:spPr bwMode="auto">
              <a:xfrm>
                <a:off x="3568" y="1448"/>
                <a:ext cx="0" cy="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423" name="Group 23"/>
              <p:cNvGrpSpPr>
                <a:grpSpLocks/>
              </p:cNvGrpSpPr>
              <p:nvPr/>
            </p:nvGrpSpPr>
            <p:grpSpPr bwMode="auto">
              <a:xfrm>
                <a:off x="2822" y="1024"/>
                <a:ext cx="586" cy="1576"/>
                <a:chOff x="214" y="1032"/>
                <a:chExt cx="586" cy="1576"/>
              </a:xfrm>
            </p:grpSpPr>
            <p:grpSp>
              <p:nvGrpSpPr>
                <p:cNvPr id="102424" name="Group 24"/>
                <p:cNvGrpSpPr>
                  <a:grpSpLocks/>
                </p:cNvGrpSpPr>
                <p:nvPr/>
              </p:nvGrpSpPr>
              <p:grpSpPr bwMode="auto">
                <a:xfrm>
                  <a:off x="214" y="1032"/>
                  <a:ext cx="469" cy="1576"/>
                  <a:chOff x="462" y="1048"/>
                  <a:chExt cx="469" cy="1576"/>
                </a:xfrm>
              </p:grpSpPr>
              <p:grpSp>
                <p:nvGrpSpPr>
                  <p:cNvPr id="10242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04" y="1048"/>
                    <a:ext cx="227" cy="1576"/>
                    <a:chOff x="384" y="1040"/>
                    <a:chExt cx="227" cy="1576"/>
                  </a:xfrm>
                </p:grpSpPr>
                <p:sp>
                  <p:nvSpPr>
                    <p:cNvPr id="10242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6" y="1040"/>
                      <a:ext cx="0" cy="15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427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1744"/>
                      <a:ext cx="227" cy="227"/>
                      <a:chOff x="376" y="1744"/>
                      <a:chExt cx="227" cy="227"/>
                    </a:xfrm>
                  </p:grpSpPr>
                  <p:sp>
                    <p:nvSpPr>
                      <p:cNvPr id="102428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6" y="1744"/>
                        <a:ext cx="227" cy="22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429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" y="1856"/>
                        <a:ext cx="21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43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6" y="1560"/>
                      <a:ext cx="0" cy="10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243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2" y="1672"/>
                    <a:ext cx="26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 i="1">
                        <a:solidFill>
                          <a:srgbClr val="FF3300"/>
                        </a:solidFill>
                      </a:rPr>
                      <a:t>I</a:t>
                    </a:r>
                    <a:r>
                      <a:rPr lang="en-US" altLang="zh-CN" i="1" baseline="-25000">
                        <a:solidFill>
                          <a:srgbClr val="FF3300"/>
                        </a:solidFill>
                      </a:rPr>
                      <a:t>S</a:t>
                    </a:r>
                    <a:endParaRPr lang="en-US" altLang="zh-CN" b="0"/>
                  </a:p>
                </p:txBody>
              </p:sp>
            </p:grpSp>
            <p:sp>
              <p:nvSpPr>
                <p:cNvPr id="102432" name="Line 32"/>
                <p:cNvSpPr>
                  <a:spLocks noChangeShapeType="1"/>
                </p:cNvSpPr>
                <p:nvPr/>
              </p:nvSpPr>
              <p:spPr bwMode="auto">
                <a:xfrm>
                  <a:off x="552" y="1032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33" name="Line 33"/>
                <p:cNvSpPr>
                  <a:spLocks noChangeShapeType="1"/>
                </p:cNvSpPr>
                <p:nvPr/>
              </p:nvSpPr>
              <p:spPr bwMode="auto">
                <a:xfrm>
                  <a:off x="576" y="2600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434" name="Text Box 34"/>
              <p:cNvSpPr txBox="1">
                <a:spLocks noChangeArrowheads="1"/>
              </p:cNvSpPr>
              <p:nvPr/>
            </p:nvSpPr>
            <p:spPr bwMode="auto">
              <a:xfrm>
                <a:off x="4756" y="118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accent1"/>
                    </a:solidFill>
                  </a:rPr>
                  <a:t>a</a:t>
                </a:r>
                <a:endParaRPr lang="en-US" altLang="zh-CN" b="0"/>
              </a:p>
            </p:txBody>
          </p:sp>
          <p:sp>
            <p:nvSpPr>
              <p:cNvPr id="102435" name="Text Box 35"/>
              <p:cNvSpPr txBox="1">
                <a:spLocks noChangeArrowheads="1"/>
              </p:cNvSpPr>
              <p:nvPr/>
            </p:nvSpPr>
            <p:spPr bwMode="auto">
              <a:xfrm>
                <a:off x="4766" y="21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accent1"/>
                    </a:solidFill>
                  </a:rPr>
                  <a:t>b</a:t>
                </a:r>
                <a:endParaRPr lang="en-US" altLang="zh-CN" b="0"/>
              </a:p>
            </p:txBody>
          </p:sp>
        </p:grpSp>
        <p:grpSp>
          <p:nvGrpSpPr>
            <p:cNvPr id="102436" name="Group 36"/>
            <p:cNvGrpSpPr>
              <a:grpSpLocks/>
            </p:cNvGrpSpPr>
            <p:nvPr/>
          </p:nvGrpSpPr>
          <p:grpSpPr bwMode="auto">
            <a:xfrm>
              <a:off x="2032" y="976"/>
              <a:ext cx="761" cy="768"/>
              <a:chOff x="4760" y="1432"/>
              <a:chExt cx="761" cy="768"/>
            </a:xfrm>
          </p:grpSpPr>
          <p:grpSp>
            <p:nvGrpSpPr>
              <p:cNvPr id="102437" name="Group 37"/>
              <p:cNvGrpSpPr>
                <a:grpSpLocks/>
              </p:cNvGrpSpPr>
              <p:nvPr/>
            </p:nvGrpSpPr>
            <p:grpSpPr bwMode="auto">
              <a:xfrm>
                <a:off x="4760" y="1432"/>
                <a:ext cx="432" cy="768"/>
                <a:chOff x="2144" y="1440"/>
                <a:chExt cx="432" cy="768"/>
              </a:xfrm>
            </p:grpSpPr>
            <p:grpSp>
              <p:nvGrpSpPr>
                <p:cNvPr id="102438" name="Group 38"/>
                <p:cNvGrpSpPr>
                  <a:grpSpLocks/>
                </p:cNvGrpSpPr>
                <p:nvPr/>
              </p:nvGrpSpPr>
              <p:grpSpPr bwMode="auto">
                <a:xfrm>
                  <a:off x="2321" y="1680"/>
                  <a:ext cx="255" cy="288"/>
                  <a:chOff x="2457" y="1688"/>
                  <a:chExt cx="255" cy="288"/>
                </a:xfrm>
              </p:grpSpPr>
              <p:sp>
                <p:nvSpPr>
                  <p:cNvPr id="10243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28"/>
                    <a:ext cx="227" cy="2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en-US" b="0"/>
                  </a:p>
                </p:txBody>
              </p:sp>
              <p:sp>
                <p:nvSpPr>
                  <p:cNvPr id="10244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7" y="1688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chemeClr val="accent1"/>
                        </a:solidFill>
                      </a:rPr>
                      <a:t>V</a:t>
                    </a:r>
                    <a:endParaRPr lang="en-US" altLang="zh-CN" b="0"/>
                  </a:p>
                </p:txBody>
              </p:sp>
            </p:grpSp>
            <p:sp>
              <p:nvSpPr>
                <p:cNvPr id="102441" name="Line 41"/>
                <p:cNvSpPr>
                  <a:spLocks noChangeShapeType="1"/>
                </p:cNvSpPr>
                <p:nvPr/>
              </p:nvSpPr>
              <p:spPr bwMode="auto">
                <a:xfrm>
                  <a:off x="2144" y="1440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4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160" y="1936"/>
                  <a:ext cx="272" cy="27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443" name="Text Box 43"/>
              <p:cNvSpPr txBox="1">
                <a:spLocks noChangeArrowheads="1"/>
              </p:cNvSpPr>
              <p:nvPr/>
            </p:nvSpPr>
            <p:spPr bwMode="auto">
              <a:xfrm>
                <a:off x="5152" y="1688"/>
                <a:ext cx="3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accent1"/>
                    </a:solidFill>
                  </a:rPr>
                  <a:t>= 0</a:t>
                </a:r>
                <a:endParaRPr lang="en-US" altLang="zh-CN" b="0"/>
              </a:p>
            </p:txBody>
          </p:sp>
        </p:grpSp>
      </p:grpSp>
      <p:grpSp>
        <p:nvGrpSpPr>
          <p:cNvPr id="102444" name="Group 44"/>
          <p:cNvGrpSpPr>
            <a:grpSpLocks/>
          </p:cNvGrpSpPr>
          <p:nvPr/>
        </p:nvGrpSpPr>
        <p:grpSpPr bwMode="auto">
          <a:xfrm>
            <a:off x="4660900" y="1155700"/>
            <a:ext cx="4305300" cy="2832100"/>
            <a:chOff x="2936" y="472"/>
            <a:chExt cx="2712" cy="1784"/>
          </a:xfrm>
        </p:grpSpPr>
        <p:grpSp>
          <p:nvGrpSpPr>
            <p:cNvPr id="102445" name="Group 45"/>
            <p:cNvGrpSpPr>
              <a:grpSpLocks/>
            </p:cNvGrpSpPr>
            <p:nvPr/>
          </p:nvGrpSpPr>
          <p:grpSpPr bwMode="auto">
            <a:xfrm>
              <a:off x="3663" y="1632"/>
              <a:ext cx="1479" cy="624"/>
              <a:chOff x="824" y="2104"/>
              <a:chExt cx="1479" cy="624"/>
            </a:xfrm>
          </p:grpSpPr>
          <p:sp>
            <p:nvSpPr>
              <p:cNvPr id="102446" name="Line 46"/>
              <p:cNvSpPr>
                <a:spLocks noChangeShapeType="1"/>
              </p:cNvSpPr>
              <p:nvPr/>
            </p:nvSpPr>
            <p:spPr bwMode="auto">
              <a:xfrm flipV="1">
                <a:off x="1008" y="2224"/>
                <a:ext cx="111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7" name="Oval 47"/>
              <p:cNvSpPr>
                <a:spLocks noChangeArrowheads="1"/>
              </p:cNvSpPr>
              <p:nvPr/>
            </p:nvSpPr>
            <p:spPr bwMode="auto">
              <a:xfrm>
                <a:off x="2120" y="2192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8" name="Oval 48"/>
              <p:cNvSpPr>
                <a:spLocks noChangeArrowheads="1"/>
              </p:cNvSpPr>
              <p:nvPr/>
            </p:nvSpPr>
            <p:spPr bwMode="auto">
              <a:xfrm>
                <a:off x="944" y="2200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449" name="Group 49"/>
              <p:cNvGrpSpPr>
                <a:grpSpLocks/>
              </p:cNvGrpSpPr>
              <p:nvPr/>
            </p:nvGrpSpPr>
            <p:grpSpPr bwMode="auto">
              <a:xfrm>
                <a:off x="824" y="2576"/>
                <a:ext cx="1479" cy="80"/>
                <a:chOff x="792" y="1000"/>
                <a:chExt cx="1479" cy="80"/>
              </a:xfrm>
            </p:grpSpPr>
            <p:sp>
              <p:nvSpPr>
                <p:cNvPr id="102450" name="Line 50"/>
                <p:cNvSpPr>
                  <a:spLocks noChangeShapeType="1"/>
                </p:cNvSpPr>
                <p:nvPr/>
              </p:nvSpPr>
              <p:spPr bwMode="auto">
                <a:xfrm>
                  <a:off x="832" y="1048"/>
                  <a:ext cx="13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51" name="Oval 51"/>
                <p:cNvSpPr>
                  <a:spLocks noChangeArrowheads="1"/>
                </p:cNvSpPr>
                <p:nvPr/>
              </p:nvSpPr>
              <p:spPr bwMode="auto">
                <a:xfrm>
                  <a:off x="792" y="1000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52" name="Oval 52"/>
                <p:cNvSpPr>
                  <a:spLocks noChangeArrowheads="1"/>
                </p:cNvSpPr>
                <p:nvPr/>
              </p:nvSpPr>
              <p:spPr bwMode="auto">
                <a:xfrm>
                  <a:off x="2208" y="1016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453" name="Rectangle 53"/>
              <p:cNvSpPr>
                <a:spLocks noChangeArrowheads="1"/>
              </p:cNvSpPr>
              <p:nvPr/>
            </p:nvSpPr>
            <p:spPr bwMode="auto">
              <a:xfrm>
                <a:off x="1336" y="2104"/>
                <a:ext cx="440" cy="62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54" name="Group 54"/>
            <p:cNvGrpSpPr>
              <a:grpSpLocks/>
            </p:cNvGrpSpPr>
            <p:nvPr/>
          </p:nvGrpSpPr>
          <p:grpSpPr bwMode="auto">
            <a:xfrm>
              <a:off x="3631" y="472"/>
              <a:ext cx="1479" cy="624"/>
              <a:chOff x="792" y="944"/>
              <a:chExt cx="1479" cy="624"/>
            </a:xfrm>
          </p:grpSpPr>
          <p:sp>
            <p:nvSpPr>
              <p:cNvPr id="102455" name="Line 55"/>
              <p:cNvSpPr>
                <a:spLocks noChangeShapeType="1"/>
              </p:cNvSpPr>
              <p:nvPr/>
            </p:nvSpPr>
            <p:spPr bwMode="auto">
              <a:xfrm flipV="1">
                <a:off x="1008" y="1440"/>
                <a:ext cx="1080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456" name="Group 56"/>
              <p:cNvGrpSpPr>
                <a:grpSpLocks/>
              </p:cNvGrpSpPr>
              <p:nvPr/>
            </p:nvGrpSpPr>
            <p:grpSpPr bwMode="auto">
              <a:xfrm>
                <a:off x="792" y="1000"/>
                <a:ext cx="1479" cy="80"/>
                <a:chOff x="792" y="1000"/>
                <a:chExt cx="1479" cy="80"/>
              </a:xfrm>
            </p:grpSpPr>
            <p:sp>
              <p:nvSpPr>
                <p:cNvPr id="102457" name="Line 57"/>
                <p:cNvSpPr>
                  <a:spLocks noChangeShapeType="1"/>
                </p:cNvSpPr>
                <p:nvPr/>
              </p:nvSpPr>
              <p:spPr bwMode="auto">
                <a:xfrm>
                  <a:off x="832" y="1048"/>
                  <a:ext cx="13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58" name="Oval 58"/>
                <p:cNvSpPr>
                  <a:spLocks noChangeArrowheads="1"/>
                </p:cNvSpPr>
                <p:nvPr/>
              </p:nvSpPr>
              <p:spPr bwMode="auto">
                <a:xfrm>
                  <a:off x="792" y="1000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59" name="Oval 59"/>
                <p:cNvSpPr>
                  <a:spLocks noChangeArrowheads="1"/>
                </p:cNvSpPr>
                <p:nvPr/>
              </p:nvSpPr>
              <p:spPr bwMode="auto">
                <a:xfrm>
                  <a:off x="2208" y="1016"/>
                  <a:ext cx="63" cy="6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460" name="Oval 60"/>
              <p:cNvSpPr>
                <a:spLocks noChangeArrowheads="1"/>
              </p:cNvSpPr>
              <p:nvPr/>
            </p:nvSpPr>
            <p:spPr bwMode="auto">
              <a:xfrm>
                <a:off x="2080" y="1416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61" name="Oval 61"/>
              <p:cNvSpPr>
                <a:spLocks noChangeArrowheads="1"/>
              </p:cNvSpPr>
              <p:nvPr/>
            </p:nvSpPr>
            <p:spPr bwMode="auto">
              <a:xfrm>
                <a:off x="944" y="1416"/>
                <a:ext cx="63" cy="6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62" name="Rectangle 62"/>
              <p:cNvSpPr>
                <a:spLocks noChangeArrowheads="1"/>
              </p:cNvSpPr>
              <p:nvPr/>
            </p:nvSpPr>
            <p:spPr bwMode="auto">
              <a:xfrm>
                <a:off x="1320" y="944"/>
                <a:ext cx="440" cy="624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63" name="Line 63"/>
            <p:cNvSpPr>
              <a:spLocks noChangeShapeType="1"/>
            </p:cNvSpPr>
            <p:nvPr/>
          </p:nvSpPr>
          <p:spPr bwMode="auto">
            <a:xfrm>
              <a:off x="4967" y="1016"/>
              <a:ext cx="0" cy="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464" name="Group 64"/>
            <p:cNvGrpSpPr>
              <a:grpSpLocks/>
            </p:cNvGrpSpPr>
            <p:nvPr/>
          </p:nvGrpSpPr>
          <p:grpSpPr bwMode="auto">
            <a:xfrm flipH="1">
              <a:off x="5062" y="568"/>
              <a:ext cx="586" cy="1576"/>
              <a:chOff x="214" y="1032"/>
              <a:chExt cx="586" cy="1576"/>
            </a:xfrm>
          </p:grpSpPr>
          <p:grpSp>
            <p:nvGrpSpPr>
              <p:cNvPr id="102465" name="Group 65"/>
              <p:cNvGrpSpPr>
                <a:grpSpLocks/>
              </p:cNvGrpSpPr>
              <p:nvPr/>
            </p:nvGrpSpPr>
            <p:grpSpPr bwMode="auto">
              <a:xfrm>
                <a:off x="214" y="1032"/>
                <a:ext cx="469" cy="1576"/>
                <a:chOff x="462" y="1048"/>
                <a:chExt cx="469" cy="1576"/>
              </a:xfrm>
            </p:grpSpPr>
            <p:grpSp>
              <p:nvGrpSpPr>
                <p:cNvPr id="102466" name="Group 66"/>
                <p:cNvGrpSpPr>
                  <a:grpSpLocks/>
                </p:cNvGrpSpPr>
                <p:nvPr/>
              </p:nvGrpSpPr>
              <p:grpSpPr bwMode="auto">
                <a:xfrm>
                  <a:off x="704" y="1048"/>
                  <a:ext cx="227" cy="1576"/>
                  <a:chOff x="384" y="1040"/>
                  <a:chExt cx="227" cy="1576"/>
                </a:xfrm>
              </p:grpSpPr>
              <p:sp>
                <p:nvSpPr>
                  <p:cNvPr id="10246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96" y="1040"/>
                    <a:ext cx="0" cy="1576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246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384" y="1744"/>
                    <a:ext cx="227" cy="227"/>
                    <a:chOff x="376" y="1744"/>
                    <a:chExt cx="227" cy="227"/>
                  </a:xfrm>
                </p:grpSpPr>
                <p:sp>
                  <p:nvSpPr>
                    <p:cNvPr id="102469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" y="1744"/>
                      <a:ext cx="227" cy="22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470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" y="1856"/>
                      <a:ext cx="2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247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6" y="1560"/>
                    <a:ext cx="0" cy="104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47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62" y="1672"/>
                  <a:ext cx="2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i="1">
                      <a:solidFill>
                        <a:srgbClr val="FF3300"/>
                      </a:solidFill>
                    </a:rPr>
                    <a:t>I</a:t>
                  </a:r>
                  <a:r>
                    <a:rPr lang="en-US" altLang="zh-CN" i="1" baseline="-25000">
                      <a:solidFill>
                        <a:srgbClr val="FF3300"/>
                      </a:solidFill>
                    </a:rPr>
                    <a:t>S</a:t>
                  </a:r>
                  <a:endParaRPr lang="en-US" altLang="zh-CN" b="0"/>
                </a:p>
              </p:txBody>
            </p:sp>
          </p:grpSp>
          <p:sp>
            <p:nvSpPr>
              <p:cNvPr id="102473" name="Line 73"/>
              <p:cNvSpPr>
                <a:spLocks noChangeShapeType="1"/>
              </p:cNvSpPr>
              <p:nvPr/>
            </p:nvSpPr>
            <p:spPr bwMode="auto">
              <a:xfrm>
                <a:off x="552" y="1032"/>
                <a:ext cx="2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74" name="Line 74"/>
              <p:cNvSpPr>
                <a:spLocks noChangeShapeType="1"/>
              </p:cNvSpPr>
              <p:nvPr/>
            </p:nvSpPr>
            <p:spPr bwMode="auto">
              <a:xfrm>
                <a:off x="576" y="2600"/>
                <a:ext cx="2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75" name="Group 75"/>
            <p:cNvGrpSpPr>
              <a:grpSpLocks/>
            </p:cNvGrpSpPr>
            <p:nvPr/>
          </p:nvGrpSpPr>
          <p:grpSpPr bwMode="auto">
            <a:xfrm>
              <a:off x="2936" y="800"/>
              <a:ext cx="865" cy="1104"/>
              <a:chOff x="2936" y="800"/>
              <a:chExt cx="865" cy="1104"/>
            </a:xfrm>
          </p:grpSpPr>
          <p:sp>
            <p:nvSpPr>
              <p:cNvPr id="102476" name="Text Box 76"/>
              <p:cNvSpPr txBox="1">
                <a:spLocks noChangeArrowheads="1"/>
              </p:cNvSpPr>
              <p:nvPr/>
            </p:nvSpPr>
            <p:spPr bwMode="auto">
              <a:xfrm>
                <a:off x="3588" y="80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accent1"/>
                    </a:solidFill>
                  </a:rPr>
                  <a:t>c</a:t>
                </a:r>
                <a:endParaRPr lang="en-US" altLang="zh-CN" b="0"/>
              </a:p>
            </p:txBody>
          </p:sp>
          <p:sp>
            <p:nvSpPr>
              <p:cNvPr id="102477" name="Text Box 77"/>
              <p:cNvSpPr txBox="1">
                <a:spLocks noChangeArrowheads="1"/>
              </p:cNvSpPr>
              <p:nvPr/>
            </p:nvSpPr>
            <p:spPr bwMode="auto">
              <a:xfrm>
                <a:off x="3589" y="16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accent1"/>
                    </a:solidFill>
                  </a:rPr>
                  <a:t>d</a:t>
                </a:r>
                <a:endParaRPr lang="en-US" altLang="zh-CN" b="0"/>
              </a:p>
            </p:txBody>
          </p:sp>
          <p:grpSp>
            <p:nvGrpSpPr>
              <p:cNvPr id="102478" name="Group 78"/>
              <p:cNvGrpSpPr>
                <a:grpSpLocks/>
              </p:cNvGrpSpPr>
              <p:nvPr/>
            </p:nvGrpSpPr>
            <p:grpSpPr bwMode="auto">
              <a:xfrm flipH="1">
                <a:off x="3344" y="960"/>
                <a:ext cx="432" cy="768"/>
                <a:chOff x="2144" y="1440"/>
                <a:chExt cx="432" cy="768"/>
              </a:xfrm>
            </p:grpSpPr>
            <p:grpSp>
              <p:nvGrpSpPr>
                <p:cNvPr id="102479" name="Group 79"/>
                <p:cNvGrpSpPr>
                  <a:grpSpLocks/>
                </p:cNvGrpSpPr>
                <p:nvPr/>
              </p:nvGrpSpPr>
              <p:grpSpPr bwMode="auto">
                <a:xfrm>
                  <a:off x="2321" y="1680"/>
                  <a:ext cx="255" cy="288"/>
                  <a:chOff x="2457" y="1688"/>
                  <a:chExt cx="255" cy="288"/>
                </a:xfrm>
              </p:grpSpPr>
              <p:sp>
                <p:nvSpPr>
                  <p:cNvPr id="10248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28"/>
                    <a:ext cx="227" cy="22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en-US" b="0"/>
                  </a:p>
                </p:txBody>
              </p:sp>
              <p:sp>
                <p:nvSpPr>
                  <p:cNvPr id="10248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7" y="1688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zh-CN">
                        <a:solidFill>
                          <a:schemeClr val="accent1"/>
                        </a:solidFill>
                      </a:rPr>
                      <a:t>V</a:t>
                    </a:r>
                    <a:endParaRPr lang="en-US" altLang="zh-CN" b="0"/>
                  </a:p>
                </p:txBody>
              </p:sp>
            </p:grpSp>
            <p:sp>
              <p:nvSpPr>
                <p:cNvPr id="102482" name="Line 82"/>
                <p:cNvSpPr>
                  <a:spLocks noChangeShapeType="1"/>
                </p:cNvSpPr>
                <p:nvPr/>
              </p:nvSpPr>
              <p:spPr bwMode="auto">
                <a:xfrm>
                  <a:off x="2144" y="1440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8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160" y="1936"/>
                  <a:ext cx="272" cy="27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484" name="Text Box 84"/>
              <p:cNvSpPr txBox="1">
                <a:spLocks noChangeArrowheads="1"/>
              </p:cNvSpPr>
              <p:nvPr/>
            </p:nvSpPr>
            <p:spPr bwMode="auto">
              <a:xfrm flipH="1">
                <a:off x="2936" y="1200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accent1"/>
                    </a:solidFill>
                  </a:rPr>
                  <a:t> </a:t>
                </a:r>
                <a:r>
                  <a:rPr lang="en-US" altLang="zh-CN">
                    <a:solidFill>
                      <a:schemeClr val="accent1"/>
                    </a:solidFill>
                  </a:rPr>
                  <a:t>0 =</a:t>
                </a:r>
                <a:endParaRPr lang="en-US" altLang="zh-CN" b="0"/>
              </a:p>
            </p:txBody>
          </p:sp>
        </p:grpSp>
      </p:grpSp>
      <p:sp>
        <p:nvSpPr>
          <p:cNvPr id="102485" name="Text Box 85"/>
          <p:cNvSpPr txBox="1">
            <a:spLocks noChangeArrowheads="1"/>
          </p:cNvSpPr>
          <p:nvPr/>
        </p:nvSpPr>
        <p:spPr bwMode="auto">
          <a:xfrm>
            <a:off x="5391150" y="4092575"/>
            <a:ext cx="3554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在断开时等电位，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则连起来后连线中无电流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右边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端口条件满足</a:t>
            </a:r>
          </a:p>
        </p:txBody>
      </p:sp>
      <p:sp>
        <p:nvSpPr>
          <p:cNvPr id="102486" name="Text Box 86"/>
          <p:cNvSpPr txBox="1">
            <a:spLocks noChangeArrowheads="1"/>
          </p:cNvSpPr>
          <p:nvPr/>
        </p:nvSpPr>
        <p:spPr bwMode="auto">
          <a:xfrm>
            <a:off x="552450" y="4041775"/>
            <a:ext cx="3554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在断开时等电位，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则连起来后连线中无电流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左边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端口条件满足</a:t>
            </a:r>
          </a:p>
        </p:txBody>
      </p:sp>
      <p:sp>
        <p:nvSpPr>
          <p:cNvPr id="102488" name="Text Box 88"/>
          <p:cNvSpPr txBox="1">
            <a:spLocks noChangeArrowheads="1"/>
          </p:cNvSpPr>
          <p:nvPr/>
        </p:nvSpPr>
        <p:spPr bwMode="auto">
          <a:xfrm>
            <a:off x="3562350" y="5397500"/>
            <a:ext cx="1716088" cy="457200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有效性试验</a:t>
            </a:r>
            <a:endParaRPr lang="zh-CN" altLang="en-US" b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2490" name="Group 90"/>
          <p:cNvGrpSpPr>
            <a:grpSpLocks/>
          </p:cNvGrpSpPr>
          <p:nvPr/>
        </p:nvGrpSpPr>
        <p:grpSpPr bwMode="auto">
          <a:xfrm>
            <a:off x="2362200" y="6108700"/>
            <a:ext cx="4256088" cy="457200"/>
            <a:chOff x="272" y="3592"/>
            <a:chExt cx="2681" cy="288"/>
          </a:xfrm>
        </p:grpSpPr>
        <p:sp>
          <p:nvSpPr>
            <p:cNvPr id="102491" name="Text Box 91"/>
            <p:cNvSpPr txBox="1">
              <a:spLocks noChangeArrowheads="1"/>
            </p:cNvSpPr>
            <p:nvPr/>
          </p:nvSpPr>
          <p:spPr bwMode="auto">
            <a:xfrm>
              <a:off x="272" y="3592"/>
              <a:ext cx="1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正规连接时才有  </a:t>
              </a:r>
              <a:r>
                <a:rPr lang="en-US" altLang="zh-CN" i="1">
                  <a:latin typeface="楷体_GB2312" pitchFamily="49" charset="-122"/>
                  <a:ea typeface="楷体_GB2312" pitchFamily="49" charset="-122"/>
                </a:rPr>
                <a:t>Z =</a:t>
              </a:r>
              <a:endPara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92" name="Object 92"/>
            <p:cNvGraphicFramePr>
              <a:graphicFrameLocks noChangeAspect="1"/>
            </p:cNvGraphicFramePr>
            <p:nvPr/>
          </p:nvGraphicFramePr>
          <p:xfrm>
            <a:off x="2143" y="3604"/>
            <a:ext cx="81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5" name="公式" r:id="rId3" imgW="520560" imgH="164880" progId="Equation.3">
                    <p:embed/>
                  </p:oleObj>
                </mc:Choice>
                <mc:Fallback>
                  <p:oleObj name="公式" r:id="rId3" imgW="520560" imgH="16488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604"/>
                          <a:ext cx="81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二端口网络的连接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81000" y="330200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三、并联：联接方式如图，采用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参数方便。</a:t>
            </a:r>
          </a:p>
        </p:txBody>
      </p:sp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3025775" y="563563"/>
            <a:ext cx="3014663" cy="1901825"/>
            <a:chOff x="1030" y="675"/>
            <a:chExt cx="1899" cy="1198"/>
          </a:xfrm>
        </p:grpSpPr>
        <p:sp>
          <p:nvSpPr>
            <p:cNvPr id="23608" name="Rectangle 220"/>
            <p:cNvSpPr>
              <a:spLocks noChangeArrowheads="1"/>
            </p:cNvSpPr>
            <p:nvPr/>
          </p:nvSpPr>
          <p:spPr bwMode="auto">
            <a:xfrm>
              <a:off x="1596" y="1041"/>
              <a:ext cx="713" cy="83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609" name="Rectangle 221"/>
            <p:cNvSpPr>
              <a:spLocks noChangeArrowheads="1"/>
            </p:cNvSpPr>
            <p:nvPr/>
          </p:nvSpPr>
          <p:spPr bwMode="auto">
            <a:xfrm>
              <a:off x="1834" y="1238"/>
              <a:ext cx="24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3600" i="1"/>
                <a:t>Y</a:t>
              </a:r>
              <a:r>
                <a:rPr lang="en-US" altLang="zh-CN" sz="3600">
                  <a:sym typeface="Symbol" pitchFamily="18" charset="2"/>
                </a:rPr>
                <a:t></a:t>
              </a:r>
            </a:p>
          </p:txBody>
        </p:sp>
        <p:sp>
          <p:nvSpPr>
            <p:cNvPr id="23610" name="Line 222"/>
            <p:cNvSpPr>
              <a:spLocks noChangeShapeType="1"/>
            </p:cNvSpPr>
            <p:nvPr/>
          </p:nvSpPr>
          <p:spPr bwMode="auto">
            <a:xfrm>
              <a:off x="1190" y="1159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223"/>
            <p:cNvSpPr>
              <a:spLocks noChangeShapeType="1"/>
            </p:cNvSpPr>
            <p:nvPr/>
          </p:nvSpPr>
          <p:spPr bwMode="auto">
            <a:xfrm flipV="1">
              <a:off x="1184" y="1749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224"/>
            <p:cNvSpPr>
              <a:spLocks noChangeShapeType="1"/>
            </p:cNvSpPr>
            <p:nvPr/>
          </p:nvSpPr>
          <p:spPr bwMode="auto">
            <a:xfrm>
              <a:off x="1238" y="1065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Text Box 225"/>
            <p:cNvSpPr txBox="1">
              <a:spLocks noChangeArrowheads="1"/>
            </p:cNvSpPr>
            <p:nvPr/>
          </p:nvSpPr>
          <p:spPr bwMode="auto">
            <a:xfrm>
              <a:off x="1031" y="1137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3614" name="Text Box 226"/>
            <p:cNvSpPr txBox="1">
              <a:spLocks noChangeArrowheads="1"/>
            </p:cNvSpPr>
            <p:nvPr/>
          </p:nvSpPr>
          <p:spPr bwMode="auto">
            <a:xfrm>
              <a:off x="1036" y="150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23615" name="Line 227"/>
            <p:cNvSpPr>
              <a:spLocks noChangeShapeType="1"/>
            </p:cNvSpPr>
            <p:nvPr/>
          </p:nvSpPr>
          <p:spPr bwMode="auto">
            <a:xfrm flipV="1">
              <a:off x="2311" y="1168"/>
              <a:ext cx="41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6" name="Line 228"/>
            <p:cNvSpPr>
              <a:spLocks noChangeShapeType="1"/>
            </p:cNvSpPr>
            <p:nvPr/>
          </p:nvSpPr>
          <p:spPr bwMode="auto">
            <a:xfrm>
              <a:off x="2315" y="1754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Line 229"/>
            <p:cNvSpPr>
              <a:spLocks noChangeShapeType="1"/>
            </p:cNvSpPr>
            <p:nvPr/>
          </p:nvSpPr>
          <p:spPr bwMode="auto">
            <a:xfrm flipH="1">
              <a:off x="2366" y="1102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Text Box 230"/>
            <p:cNvSpPr txBox="1">
              <a:spLocks noChangeArrowheads="1"/>
            </p:cNvSpPr>
            <p:nvPr/>
          </p:nvSpPr>
          <p:spPr bwMode="auto">
            <a:xfrm>
              <a:off x="2651" y="1143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3619" name="Text Box 231"/>
            <p:cNvSpPr txBox="1">
              <a:spLocks noChangeArrowheads="1"/>
            </p:cNvSpPr>
            <p:nvPr/>
          </p:nvSpPr>
          <p:spPr bwMode="auto">
            <a:xfrm>
              <a:off x="2662" y="148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3564" name="Object 10"/>
            <p:cNvGraphicFramePr>
              <a:graphicFrameLocks noChangeAspect="1"/>
            </p:cNvGraphicFramePr>
            <p:nvPr/>
          </p:nvGraphicFramePr>
          <p:xfrm>
            <a:off x="1264" y="675"/>
            <a:ext cx="22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name="公式" r:id="rId4" imgW="177480" imgH="317160" progId="Equation.3">
                    <p:embed/>
                  </p:oleObj>
                </mc:Choice>
                <mc:Fallback>
                  <p:oleObj name="公式" r:id="rId4" imgW="17748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675"/>
                          <a:ext cx="22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20" name="Oval 233"/>
            <p:cNvSpPr>
              <a:spLocks noChangeArrowheads="1"/>
            </p:cNvSpPr>
            <p:nvPr/>
          </p:nvSpPr>
          <p:spPr bwMode="auto">
            <a:xfrm>
              <a:off x="1116" y="112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621" name="Oval 234"/>
            <p:cNvSpPr>
              <a:spLocks noChangeArrowheads="1"/>
            </p:cNvSpPr>
            <p:nvPr/>
          </p:nvSpPr>
          <p:spPr bwMode="auto">
            <a:xfrm>
              <a:off x="1116" y="171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622" name="Oval 235"/>
            <p:cNvSpPr>
              <a:spLocks noChangeArrowheads="1"/>
            </p:cNvSpPr>
            <p:nvPr/>
          </p:nvSpPr>
          <p:spPr bwMode="auto">
            <a:xfrm>
              <a:off x="2730" y="113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623" name="Oval 236"/>
            <p:cNvSpPr>
              <a:spLocks noChangeArrowheads="1"/>
            </p:cNvSpPr>
            <p:nvPr/>
          </p:nvSpPr>
          <p:spPr bwMode="auto">
            <a:xfrm>
              <a:off x="2736" y="171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65" name="Object 11"/>
            <p:cNvGraphicFramePr>
              <a:graphicFrameLocks noChangeAspect="1"/>
            </p:cNvGraphicFramePr>
            <p:nvPr/>
          </p:nvGraphicFramePr>
          <p:xfrm>
            <a:off x="2410" y="699"/>
            <a:ext cx="22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name="公式" r:id="rId6" imgW="177480" imgH="317160" progId="Equation.3">
                    <p:embed/>
                  </p:oleObj>
                </mc:Choice>
                <mc:Fallback>
                  <p:oleObj name="公式" r:id="rId6" imgW="17748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699"/>
                          <a:ext cx="22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2"/>
            <p:cNvGraphicFramePr>
              <a:graphicFrameLocks noChangeAspect="1"/>
            </p:cNvGraphicFramePr>
            <p:nvPr/>
          </p:nvGraphicFramePr>
          <p:xfrm>
            <a:off x="2656" y="1221"/>
            <a:ext cx="2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1" name="公式" r:id="rId8" imgW="215640" imgH="317160" progId="Equation.3">
                    <p:embed/>
                  </p:oleObj>
                </mc:Choice>
                <mc:Fallback>
                  <p:oleObj name="公式" r:id="rId8" imgW="21564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1221"/>
                          <a:ext cx="27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3"/>
            <p:cNvGraphicFramePr>
              <a:graphicFrameLocks noChangeAspect="1"/>
            </p:cNvGraphicFramePr>
            <p:nvPr/>
          </p:nvGraphicFramePr>
          <p:xfrm>
            <a:off x="1030" y="1215"/>
            <a:ext cx="27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2" name="公式" r:id="rId10" imgW="215640" imgH="317160" progId="Equation.3">
                    <p:embed/>
                  </p:oleObj>
                </mc:Choice>
                <mc:Fallback>
                  <p:oleObj name="公式" r:id="rId10" imgW="21564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15"/>
                          <a:ext cx="27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0"/>
          <p:cNvGrpSpPr>
            <a:grpSpLocks/>
          </p:cNvGrpSpPr>
          <p:nvPr/>
        </p:nvGrpSpPr>
        <p:grpSpPr bwMode="auto">
          <a:xfrm>
            <a:off x="1311275" y="1390650"/>
            <a:ext cx="1165225" cy="1770063"/>
            <a:chOff x="388" y="668"/>
            <a:chExt cx="734" cy="1115"/>
          </a:xfrm>
        </p:grpSpPr>
        <p:sp>
          <p:nvSpPr>
            <p:cNvPr id="23601" name="Line 241"/>
            <p:cNvSpPr>
              <a:spLocks noChangeShapeType="1"/>
            </p:cNvSpPr>
            <p:nvPr/>
          </p:nvSpPr>
          <p:spPr bwMode="auto">
            <a:xfrm>
              <a:off x="548" y="1153"/>
              <a:ext cx="574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242"/>
            <p:cNvSpPr>
              <a:spLocks noChangeShapeType="1"/>
            </p:cNvSpPr>
            <p:nvPr/>
          </p:nvSpPr>
          <p:spPr bwMode="auto">
            <a:xfrm flipV="1">
              <a:off x="548" y="1749"/>
              <a:ext cx="56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243"/>
            <p:cNvSpPr>
              <a:spLocks noChangeShapeType="1"/>
            </p:cNvSpPr>
            <p:nvPr/>
          </p:nvSpPr>
          <p:spPr bwMode="auto">
            <a:xfrm>
              <a:off x="596" y="1059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Text Box 244"/>
            <p:cNvSpPr txBox="1">
              <a:spLocks noChangeArrowheads="1"/>
            </p:cNvSpPr>
            <p:nvPr/>
          </p:nvSpPr>
          <p:spPr bwMode="auto">
            <a:xfrm>
              <a:off x="389" y="113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3605" name="Text Box 245"/>
            <p:cNvSpPr txBox="1">
              <a:spLocks noChangeArrowheads="1"/>
            </p:cNvSpPr>
            <p:nvPr/>
          </p:nvSpPr>
          <p:spPr bwMode="auto">
            <a:xfrm>
              <a:off x="394" y="149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3562" name="Object 8"/>
            <p:cNvGraphicFramePr>
              <a:graphicFrameLocks noChangeAspect="1"/>
            </p:cNvGraphicFramePr>
            <p:nvPr/>
          </p:nvGraphicFramePr>
          <p:xfrm>
            <a:off x="634" y="668"/>
            <a:ext cx="22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3" name="公式" r:id="rId12" imgW="177480" imgH="279360" progId="Equation.3">
                    <p:embed/>
                  </p:oleObj>
                </mc:Choice>
                <mc:Fallback>
                  <p:oleObj name="公式" r:id="rId12" imgW="177480" imgH="279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668"/>
                          <a:ext cx="224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6" name="Oval 247"/>
            <p:cNvSpPr>
              <a:spLocks noChangeArrowheads="1"/>
            </p:cNvSpPr>
            <p:nvPr/>
          </p:nvSpPr>
          <p:spPr bwMode="auto">
            <a:xfrm>
              <a:off x="474" y="1116"/>
              <a:ext cx="68" cy="6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607" name="Oval 248"/>
            <p:cNvSpPr>
              <a:spLocks noChangeArrowheads="1"/>
            </p:cNvSpPr>
            <p:nvPr/>
          </p:nvSpPr>
          <p:spPr bwMode="auto">
            <a:xfrm>
              <a:off x="474" y="1710"/>
              <a:ext cx="68" cy="6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63" name="Object 9"/>
            <p:cNvGraphicFramePr>
              <a:graphicFrameLocks noChangeAspect="1"/>
            </p:cNvGraphicFramePr>
            <p:nvPr/>
          </p:nvGraphicFramePr>
          <p:xfrm>
            <a:off x="388" y="1232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4" name="公式" r:id="rId14" imgW="215640" imgH="279360" progId="Equation.3">
                    <p:embed/>
                  </p:oleObj>
                </mc:Choice>
                <mc:Fallback>
                  <p:oleObj name="公式" r:id="rId14" imgW="215640" imgH="279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1232"/>
                          <a:ext cx="27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0"/>
          <p:cNvGrpSpPr>
            <a:grpSpLocks/>
          </p:cNvGrpSpPr>
          <p:nvPr/>
        </p:nvGrpSpPr>
        <p:grpSpPr bwMode="auto">
          <a:xfrm>
            <a:off x="6543675" y="1485900"/>
            <a:ext cx="1190625" cy="1676400"/>
            <a:chOff x="4950" y="728"/>
            <a:chExt cx="750" cy="1056"/>
          </a:xfrm>
        </p:grpSpPr>
        <p:sp>
          <p:nvSpPr>
            <p:cNvPr id="23594" name="Line 251"/>
            <p:cNvSpPr>
              <a:spLocks noChangeShapeType="1"/>
            </p:cNvSpPr>
            <p:nvPr/>
          </p:nvSpPr>
          <p:spPr bwMode="auto">
            <a:xfrm>
              <a:off x="4950" y="1173"/>
              <a:ext cx="556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252"/>
            <p:cNvSpPr>
              <a:spLocks noChangeShapeType="1"/>
            </p:cNvSpPr>
            <p:nvPr/>
          </p:nvSpPr>
          <p:spPr bwMode="auto">
            <a:xfrm>
              <a:off x="4954" y="1754"/>
              <a:ext cx="550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253"/>
            <p:cNvSpPr>
              <a:spLocks noChangeShapeType="1"/>
            </p:cNvSpPr>
            <p:nvPr/>
          </p:nvSpPr>
          <p:spPr bwMode="auto">
            <a:xfrm flipH="1">
              <a:off x="5137" y="1102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Text Box 254"/>
            <p:cNvSpPr txBox="1">
              <a:spLocks noChangeArrowheads="1"/>
            </p:cNvSpPr>
            <p:nvPr/>
          </p:nvSpPr>
          <p:spPr bwMode="auto">
            <a:xfrm>
              <a:off x="5422" y="1143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3598" name="Text Box 255"/>
            <p:cNvSpPr txBox="1">
              <a:spLocks noChangeArrowheads="1"/>
            </p:cNvSpPr>
            <p:nvPr/>
          </p:nvSpPr>
          <p:spPr bwMode="auto">
            <a:xfrm>
              <a:off x="5433" y="148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23599" name="Oval 256"/>
            <p:cNvSpPr>
              <a:spLocks noChangeArrowheads="1"/>
            </p:cNvSpPr>
            <p:nvPr/>
          </p:nvSpPr>
          <p:spPr bwMode="auto">
            <a:xfrm>
              <a:off x="5501" y="1134"/>
              <a:ext cx="68" cy="6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600" name="Oval 257"/>
            <p:cNvSpPr>
              <a:spLocks noChangeArrowheads="1"/>
            </p:cNvSpPr>
            <p:nvPr/>
          </p:nvSpPr>
          <p:spPr bwMode="auto">
            <a:xfrm>
              <a:off x="5507" y="1716"/>
              <a:ext cx="68" cy="6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60" name="Object 6"/>
            <p:cNvGraphicFramePr>
              <a:graphicFrameLocks noChangeAspect="1"/>
            </p:cNvGraphicFramePr>
            <p:nvPr/>
          </p:nvGraphicFramePr>
          <p:xfrm>
            <a:off x="5212" y="728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5" name="公式" r:id="rId16" imgW="177480" imgH="279360" progId="Equation.3">
                    <p:embed/>
                  </p:oleObj>
                </mc:Choice>
                <mc:Fallback>
                  <p:oleObj name="公式" r:id="rId16" imgW="177480" imgH="2793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728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7"/>
            <p:cNvGraphicFramePr>
              <a:graphicFrameLocks noChangeAspect="1"/>
            </p:cNvGraphicFramePr>
            <p:nvPr/>
          </p:nvGraphicFramePr>
          <p:xfrm>
            <a:off x="5427" y="1244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6" name="公式" r:id="rId18" imgW="215640" imgH="279360" progId="Equation.3">
                    <p:embed/>
                  </p:oleObj>
                </mc:Choice>
                <mc:Fallback>
                  <p:oleObj name="公式" r:id="rId18" imgW="215640" imgH="2793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1244"/>
                          <a:ext cx="272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0"/>
          <p:cNvGrpSpPr>
            <a:grpSpLocks/>
          </p:cNvGrpSpPr>
          <p:nvPr/>
        </p:nvGrpSpPr>
        <p:grpSpPr bwMode="auto">
          <a:xfrm>
            <a:off x="3030538" y="2201863"/>
            <a:ext cx="3041650" cy="1901825"/>
            <a:chOff x="1777" y="1387"/>
            <a:chExt cx="1916" cy="1198"/>
          </a:xfrm>
        </p:grpSpPr>
        <p:sp>
          <p:nvSpPr>
            <p:cNvPr id="23578" name="Rectangle 261"/>
            <p:cNvSpPr>
              <a:spLocks noChangeArrowheads="1"/>
            </p:cNvSpPr>
            <p:nvPr/>
          </p:nvSpPr>
          <p:spPr bwMode="auto">
            <a:xfrm>
              <a:off x="2352" y="1753"/>
              <a:ext cx="713" cy="832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79" name="Rectangle 262"/>
            <p:cNvSpPr>
              <a:spLocks noChangeArrowheads="1"/>
            </p:cNvSpPr>
            <p:nvPr/>
          </p:nvSpPr>
          <p:spPr bwMode="auto">
            <a:xfrm>
              <a:off x="2500" y="1950"/>
              <a:ext cx="44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3600" i="1"/>
                <a:t>Y</a:t>
              </a:r>
              <a:r>
                <a:rPr lang="en-US" altLang="zh-CN" sz="3600">
                  <a:sym typeface="Symbol" pitchFamily="18" charset="2"/>
                </a:rPr>
                <a:t></a:t>
              </a:r>
            </a:p>
          </p:txBody>
        </p:sp>
        <p:sp>
          <p:nvSpPr>
            <p:cNvPr id="23580" name="Line 263"/>
            <p:cNvSpPr>
              <a:spLocks noChangeShapeType="1"/>
            </p:cNvSpPr>
            <p:nvPr/>
          </p:nvSpPr>
          <p:spPr bwMode="auto">
            <a:xfrm>
              <a:off x="1946" y="1871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264"/>
            <p:cNvSpPr>
              <a:spLocks noChangeShapeType="1"/>
            </p:cNvSpPr>
            <p:nvPr/>
          </p:nvSpPr>
          <p:spPr bwMode="auto">
            <a:xfrm flipV="1">
              <a:off x="1940" y="2461"/>
              <a:ext cx="4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265"/>
            <p:cNvSpPr>
              <a:spLocks noChangeShapeType="1"/>
            </p:cNvSpPr>
            <p:nvPr/>
          </p:nvSpPr>
          <p:spPr bwMode="auto">
            <a:xfrm>
              <a:off x="1994" y="1777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Text Box 266"/>
            <p:cNvSpPr txBox="1">
              <a:spLocks noChangeArrowheads="1"/>
            </p:cNvSpPr>
            <p:nvPr/>
          </p:nvSpPr>
          <p:spPr bwMode="auto">
            <a:xfrm>
              <a:off x="1787" y="184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3584" name="Text Box 267"/>
            <p:cNvSpPr txBox="1">
              <a:spLocks noChangeArrowheads="1"/>
            </p:cNvSpPr>
            <p:nvPr/>
          </p:nvSpPr>
          <p:spPr bwMode="auto">
            <a:xfrm>
              <a:off x="1792" y="2213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sp>
          <p:nvSpPr>
            <p:cNvPr id="23585" name="Line 268"/>
            <p:cNvSpPr>
              <a:spLocks noChangeShapeType="1"/>
            </p:cNvSpPr>
            <p:nvPr/>
          </p:nvSpPr>
          <p:spPr bwMode="auto">
            <a:xfrm flipV="1">
              <a:off x="3067" y="1880"/>
              <a:ext cx="41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269"/>
            <p:cNvSpPr>
              <a:spLocks noChangeShapeType="1"/>
            </p:cNvSpPr>
            <p:nvPr/>
          </p:nvSpPr>
          <p:spPr bwMode="auto">
            <a:xfrm>
              <a:off x="3071" y="2466"/>
              <a:ext cx="4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270"/>
            <p:cNvSpPr>
              <a:spLocks noChangeShapeType="1"/>
            </p:cNvSpPr>
            <p:nvPr/>
          </p:nvSpPr>
          <p:spPr bwMode="auto">
            <a:xfrm flipH="1">
              <a:off x="3122" y="1814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Text Box 271"/>
            <p:cNvSpPr txBox="1">
              <a:spLocks noChangeArrowheads="1"/>
            </p:cNvSpPr>
            <p:nvPr/>
          </p:nvSpPr>
          <p:spPr bwMode="auto">
            <a:xfrm>
              <a:off x="3407" y="185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  <p:sp>
          <p:nvSpPr>
            <p:cNvPr id="23589" name="Text Box 272"/>
            <p:cNvSpPr txBox="1">
              <a:spLocks noChangeArrowheads="1"/>
            </p:cNvSpPr>
            <p:nvPr/>
          </p:nvSpPr>
          <p:spPr bwMode="auto">
            <a:xfrm>
              <a:off x="3418" y="220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ym typeface="Symbol" pitchFamily="18" charset="2"/>
                </a:rPr>
                <a:t></a:t>
              </a:r>
              <a:endParaRPr lang="en-US" altLang="zh-CN"/>
            </a:p>
          </p:txBody>
        </p:sp>
        <p:graphicFrame>
          <p:nvGraphicFramePr>
            <p:cNvPr id="23556" name="Object 2"/>
            <p:cNvGraphicFramePr>
              <a:graphicFrameLocks noChangeAspect="1"/>
            </p:cNvGraphicFramePr>
            <p:nvPr/>
          </p:nvGraphicFramePr>
          <p:xfrm>
            <a:off x="2011" y="1387"/>
            <a:ext cx="24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7" name="公式" r:id="rId20" imgW="190440" imgH="317160" progId="Equation.3">
                    <p:embed/>
                  </p:oleObj>
                </mc:Choice>
                <mc:Fallback>
                  <p:oleObj name="公式" r:id="rId20" imgW="190440" imgH="3171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1387"/>
                          <a:ext cx="24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0" name="Oval 274"/>
            <p:cNvSpPr>
              <a:spLocks noChangeArrowheads="1"/>
            </p:cNvSpPr>
            <p:nvPr/>
          </p:nvSpPr>
          <p:spPr bwMode="auto">
            <a:xfrm>
              <a:off x="1872" y="183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91" name="Oval 275"/>
            <p:cNvSpPr>
              <a:spLocks noChangeArrowheads="1"/>
            </p:cNvSpPr>
            <p:nvPr/>
          </p:nvSpPr>
          <p:spPr bwMode="auto">
            <a:xfrm>
              <a:off x="1872" y="242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92" name="Oval 276"/>
            <p:cNvSpPr>
              <a:spLocks noChangeArrowheads="1"/>
            </p:cNvSpPr>
            <p:nvPr/>
          </p:nvSpPr>
          <p:spPr bwMode="auto">
            <a:xfrm>
              <a:off x="3486" y="184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3593" name="Oval 277"/>
            <p:cNvSpPr>
              <a:spLocks noChangeArrowheads="1"/>
            </p:cNvSpPr>
            <p:nvPr/>
          </p:nvSpPr>
          <p:spPr bwMode="auto">
            <a:xfrm>
              <a:off x="3492" y="242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3557" name="Object 3"/>
            <p:cNvGraphicFramePr>
              <a:graphicFrameLocks noChangeAspect="1"/>
            </p:cNvGraphicFramePr>
            <p:nvPr/>
          </p:nvGraphicFramePr>
          <p:xfrm>
            <a:off x="3157" y="1411"/>
            <a:ext cx="24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8" name="公式" r:id="rId22" imgW="190440" imgH="317160" progId="Equation.3">
                    <p:embed/>
                  </p:oleObj>
                </mc:Choice>
                <mc:Fallback>
                  <p:oleObj name="公式" r:id="rId22" imgW="190440" imgH="3171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1411"/>
                          <a:ext cx="24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4"/>
            <p:cNvGraphicFramePr>
              <a:graphicFrameLocks noChangeAspect="1"/>
            </p:cNvGraphicFramePr>
            <p:nvPr/>
          </p:nvGraphicFramePr>
          <p:xfrm>
            <a:off x="3403" y="1933"/>
            <a:ext cx="29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9" name="公式" r:id="rId24" imgW="228600" imgH="317160" progId="Equation.3">
                    <p:embed/>
                  </p:oleObj>
                </mc:Choice>
                <mc:Fallback>
                  <p:oleObj name="公式" r:id="rId24" imgW="22860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933"/>
                          <a:ext cx="290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5"/>
            <p:cNvGraphicFramePr>
              <a:graphicFrameLocks noChangeAspect="1"/>
            </p:cNvGraphicFramePr>
            <p:nvPr/>
          </p:nvGraphicFramePr>
          <p:xfrm>
            <a:off x="1777" y="1927"/>
            <a:ext cx="29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0" name="公式" r:id="rId26" imgW="228600" imgH="317160" progId="Equation.3">
                    <p:embed/>
                  </p:oleObj>
                </mc:Choice>
                <mc:Fallback>
                  <p:oleObj name="公式" r:id="rId26" imgW="22860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1927"/>
                          <a:ext cx="290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844" name="Rectangle 284"/>
          <p:cNvSpPr>
            <a:spLocks noChangeArrowheads="1"/>
          </p:cNvSpPr>
          <p:nvPr/>
        </p:nvSpPr>
        <p:spPr bwMode="auto">
          <a:xfrm>
            <a:off x="2209800" y="730250"/>
            <a:ext cx="4476750" cy="3562350"/>
          </a:xfrm>
          <a:prstGeom prst="rect">
            <a:avLst/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6846" name="Freeform 286"/>
          <p:cNvSpPr>
            <a:spLocks/>
          </p:cNvSpPr>
          <p:nvPr/>
        </p:nvSpPr>
        <p:spPr bwMode="auto">
          <a:xfrm>
            <a:off x="5819775" y="1352550"/>
            <a:ext cx="742950" cy="1638300"/>
          </a:xfrm>
          <a:custGeom>
            <a:avLst/>
            <a:gdLst>
              <a:gd name="T0" fmla="*/ 0 w 468"/>
              <a:gd name="T1" fmla="*/ 0 h 1032"/>
              <a:gd name="T2" fmla="*/ 468 w 468"/>
              <a:gd name="T3" fmla="*/ 522 h 1032"/>
              <a:gd name="T4" fmla="*/ 24 w 468"/>
              <a:gd name="T5" fmla="*/ 1032 h 1032"/>
              <a:gd name="T6" fmla="*/ 0 60000 65536"/>
              <a:gd name="T7" fmla="*/ 0 60000 65536"/>
              <a:gd name="T8" fmla="*/ 0 60000 65536"/>
              <a:gd name="T9" fmla="*/ 0 w 468"/>
              <a:gd name="T10" fmla="*/ 0 h 1032"/>
              <a:gd name="T11" fmla="*/ 468 w 468"/>
              <a:gd name="T12" fmla="*/ 1032 h 10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8" h="1032">
                <a:moveTo>
                  <a:pt x="0" y="0"/>
                </a:moveTo>
                <a:lnTo>
                  <a:pt x="468" y="522"/>
                </a:lnTo>
                <a:lnTo>
                  <a:pt x="24" y="1032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6847" name="Freeform 287"/>
          <p:cNvSpPr>
            <a:spLocks/>
          </p:cNvSpPr>
          <p:nvPr/>
        </p:nvSpPr>
        <p:spPr bwMode="auto">
          <a:xfrm>
            <a:off x="5819775" y="2266950"/>
            <a:ext cx="742950" cy="1638300"/>
          </a:xfrm>
          <a:custGeom>
            <a:avLst/>
            <a:gdLst>
              <a:gd name="T0" fmla="*/ 0 w 468"/>
              <a:gd name="T1" fmla="*/ 0 h 1032"/>
              <a:gd name="T2" fmla="*/ 468 w 468"/>
              <a:gd name="T3" fmla="*/ 522 h 1032"/>
              <a:gd name="T4" fmla="*/ 24 w 468"/>
              <a:gd name="T5" fmla="*/ 1032 h 1032"/>
              <a:gd name="T6" fmla="*/ 0 60000 65536"/>
              <a:gd name="T7" fmla="*/ 0 60000 65536"/>
              <a:gd name="T8" fmla="*/ 0 60000 65536"/>
              <a:gd name="T9" fmla="*/ 0 w 468"/>
              <a:gd name="T10" fmla="*/ 0 h 1032"/>
              <a:gd name="T11" fmla="*/ 468 w 468"/>
              <a:gd name="T12" fmla="*/ 1032 h 10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8" h="1032">
                <a:moveTo>
                  <a:pt x="0" y="0"/>
                </a:moveTo>
                <a:lnTo>
                  <a:pt x="468" y="522"/>
                </a:lnTo>
                <a:lnTo>
                  <a:pt x="24" y="1032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6848" name="Freeform 288"/>
          <p:cNvSpPr>
            <a:spLocks/>
          </p:cNvSpPr>
          <p:nvPr/>
        </p:nvSpPr>
        <p:spPr bwMode="auto">
          <a:xfrm>
            <a:off x="2438400" y="1333500"/>
            <a:ext cx="742950" cy="1628775"/>
          </a:xfrm>
          <a:custGeom>
            <a:avLst/>
            <a:gdLst>
              <a:gd name="T0" fmla="*/ 468 w 468"/>
              <a:gd name="T1" fmla="*/ 0 h 1026"/>
              <a:gd name="T2" fmla="*/ 0 w 468"/>
              <a:gd name="T3" fmla="*/ 522 h 1026"/>
              <a:gd name="T4" fmla="*/ 462 w 468"/>
              <a:gd name="T5" fmla="*/ 1026 h 1026"/>
              <a:gd name="T6" fmla="*/ 0 60000 65536"/>
              <a:gd name="T7" fmla="*/ 0 60000 65536"/>
              <a:gd name="T8" fmla="*/ 0 60000 65536"/>
              <a:gd name="T9" fmla="*/ 0 w 468"/>
              <a:gd name="T10" fmla="*/ 0 h 1026"/>
              <a:gd name="T11" fmla="*/ 468 w 468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8" h="1026">
                <a:moveTo>
                  <a:pt x="468" y="0"/>
                </a:moveTo>
                <a:lnTo>
                  <a:pt x="0" y="522"/>
                </a:lnTo>
                <a:lnTo>
                  <a:pt x="462" y="1026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6849" name="Freeform 289"/>
          <p:cNvSpPr>
            <a:spLocks/>
          </p:cNvSpPr>
          <p:nvPr/>
        </p:nvSpPr>
        <p:spPr bwMode="auto">
          <a:xfrm>
            <a:off x="2428875" y="2276475"/>
            <a:ext cx="742950" cy="1628775"/>
          </a:xfrm>
          <a:custGeom>
            <a:avLst/>
            <a:gdLst>
              <a:gd name="T0" fmla="*/ 468 w 468"/>
              <a:gd name="T1" fmla="*/ 0 h 1026"/>
              <a:gd name="T2" fmla="*/ 0 w 468"/>
              <a:gd name="T3" fmla="*/ 522 h 1026"/>
              <a:gd name="T4" fmla="*/ 462 w 468"/>
              <a:gd name="T5" fmla="*/ 1026 h 1026"/>
              <a:gd name="T6" fmla="*/ 0 60000 65536"/>
              <a:gd name="T7" fmla="*/ 0 60000 65536"/>
              <a:gd name="T8" fmla="*/ 0 60000 65536"/>
              <a:gd name="T9" fmla="*/ 0 w 468"/>
              <a:gd name="T10" fmla="*/ 0 h 1026"/>
              <a:gd name="T11" fmla="*/ 468 w 468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8" h="1026">
                <a:moveTo>
                  <a:pt x="468" y="0"/>
                </a:moveTo>
                <a:lnTo>
                  <a:pt x="0" y="522"/>
                </a:lnTo>
                <a:lnTo>
                  <a:pt x="462" y="1026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69984" name="Object 0"/>
          <p:cNvGraphicFramePr>
            <a:graphicFrameLocks noChangeAspect="1"/>
          </p:cNvGraphicFramePr>
          <p:nvPr/>
        </p:nvGraphicFramePr>
        <p:xfrm>
          <a:off x="1941513" y="4495800"/>
          <a:ext cx="4368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公式" r:id="rId28" imgW="2184120" imgH="507960" progId="Equation.3">
                  <p:embed/>
                </p:oleObj>
              </mc:Choice>
              <mc:Fallback>
                <p:oleObj name="公式" r:id="rId28" imgW="2184120" imgH="5079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4495800"/>
                        <a:ext cx="43688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1962150" y="5600700"/>
          <a:ext cx="44084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公式" r:id="rId30" imgW="2209680" imgH="507960" progId="Equation.3">
                  <p:embed/>
                </p:oleObj>
              </mc:Choice>
              <mc:Fallback>
                <p:oleObj name="公式" r:id="rId30" imgW="2209680" imgH="507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600700"/>
                        <a:ext cx="44084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  <p:bldP spid="66844" grpId="0" animBg="1"/>
      <p:bldP spid="66846" grpId="0" animBg="1"/>
      <p:bldP spid="66847" grpId="0" animBg="1"/>
      <p:bldP spid="66848" grpId="0" animBg="1"/>
      <p:bldP spid="668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49" name="Text Box 217"/>
          <p:cNvSpPr txBox="1">
            <a:spLocks noChangeArrowheads="1"/>
          </p:cNvSpPr>
          <p:nvPr/>
        </p:nvSpPr>
        <p:spPr bwMode="auto">
          <a:xfrm>
            <a:off x="323850" y="3200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并联后</a:t>
            </a:r>
          </a:p>
        </p:txBody>
      </p:sp>
      <p:graphicFrame>
        <p:nvGraphicFramePr>
          <p:cNvPr id="171008" name="Object 1024"/>
          <p:cNvGraphicFramePr>
            <a:graphicFrameLocks noChangeAspect="1"/>
          </p:cNvGraphicFramePr>
          <p:nvPr/>
        </p:nvGraphicFramePr>
        <p:xfrm>
          <a:off x="1885950" y="3235325"/>
          <a:ext cx="2589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公式" r:id="rId4" imgW="1295280" imgH="507960" progId="Equation.3">
                  <p:embed/>
                </p:oleObj>
              </mc:Choice>
              <mc:Fallback>
                <p:oleObj name="公式" r:id="rId4" imgW="1295280" imgH="507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35325"/>
                        <a:ext cx="25892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Object 1025"/>
          <p:cNvGraphicFramePr>
            <a:graphicFrameLocks noChangeAspect="1"/>
          </p:cNvGraphicFramePr>
          <p:nvPr/>
        </p:nvGraphicFramePr>
        <p:xfrm>
          <a:off x="5029200" y="3238500"/>
          <a:ext cx="2335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公式" r:id="rId6" imgW="1168200" imgH="507960" progId="Equation.3">
                  <p:embed/>
                </p:oleObj>
              </mc:Choice>
              <mc:Fallback>
                <p:oleObj name="公式" r:id="rId6" imgW="1168200" imgH="5079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38500"/>
                        <a:ext cx="23352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9"/>
          <p:cNvGrpSpPr>
            <a:grpSpLocks/>
          </p:cNvGrpSpPr>
          <p:nvPr/>
        </p:nvGrpSpPr>
        <p:grpSpPr bwMode="auto">
          <a:xfrm>
            <a:off x="1635125" y="0"/>
            <a:ext cx="5138738" cy="2982913"/>
            <a:chOff x="694" y="355"/>
            <a:chExt cx="4046" cy="2349"/>
          </a:xfrm>
        </p:grpSpPr>
        <p:grpSp>
          <p:nvGrpSpPr>
            <p:cNvPr id="24597" name="Group 222"/>
            <p:cNvGrpSpPr>
              <a:grpSpLocks/>
            </p:cNvGrpSpPr>
            <p:nvPr/>
          </p:nvGrpSpPr>
          <p:grpSpPr bwMode="auto">
            <a:xfrm>
              <a:off x="1774" y="355"/>
              <a:ext cx="1899" cy="1198"/>
              <a:chOff x="1030" y="675"/>
              <a:chExt cx="1899" cy="1198"/>
            </a:xfrm>
          </p:grpSpPr>
          <p:sp>
            <p:nvSpPr>
              <p:cNvPr id="24636" name="Rectangle 223"/>
              <p:cNvSpPr>
                <a:spLocks noChangeArrowheads="1"/>
              </p:cNvSpPr>
              <p:nvPr/>
            </p:nvSpPr>
            <p:spPr bwMode="auto">
              <a:xfrm>
                <a:off x="1596" y="1041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37" name="Rectangle 224"/>
              <p:cNvSpPr>
                <a:spLocks noChangeArrowheads="1"/>
              </p:cNvSpPr>
              <p:nvPr/>
            </p:nvSpPr>
            <p:spPr bwMode="auto">
              <a:xfrm>
                <a:off x="1804" y="1238"/>
                <a:ext cx="30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Y</a:t>
                </a:r>
                <a:r>
                  <a:rPr lang="en-US" altLang="zh-CN" sz="3600"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24638" name="Line 225"/>
              <p:cNvSpPr>
                <a:spLocks noChangeShapeType="1"/>
              </p:cNvSpPr>
              <p:nvPr/>
            </p:nvSpPr>
            <p:spPr bwMode="auto">
              <a:xfrm>
                <a:off x="1190" y="1159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9" name="Line 226"/>
              <p:cNvSpPr>
                <a:spLocks noChangeShapeType="1"/>
              </p:cNvSpPr>
              <p:nvPr/>
            </p:nvSpPr>
            <p:spPr bwMode="auto">
              <a:xfrm flipV="1">
                <a:off x="1184" y="1749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0" name="Line 227"/>
              <p:cNvSpPr>
                <a:spLocks noChangeShapeType="1"/>
              </p:cNvSpPr>
              <p:nvPr/>
            </p:nvSpPr>
            <p:spPr bwMode="auto">
              <a:xfrm>
                <a:off x="1238" y="1065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Text Box 228"/>
              <p:cNvSpPr txBox="1">
                <a:spLocks noChangeArrowheads="1"/>
              </p:cNvSpPr>
              <p:nvPr/>
            </p:nvSpPr>
            <p:spPr bwMode="auto">
              <a:xfrm>
                <a:off x="1031" y="1136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4642" name="Text Box 229"/>
              <p:cNvSpPr txBox="1">
                <a:spLocks noChangeArrowheads="1"/>
              </p:cNvSpPr>
              <p:nvPr/>
            </p:nvSpPr>
            <p:spPr bwMode="auto">
              <a:xfrm>
                <a:off x="1036" y="1501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4643" name="Line 230"/>
              <p:cNvSpPr>
                <a:spLocks noChangeShapeType="1"/>
              </p:cNvSpPr>
              <p:nvPr/>
            </p:nvSpPr>
            <p:spPr bwMode="auto">
              <a:xfrm flipV="1">
                <a:off x="2311" y="1168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4" name="Line 231"/>
              <p:cNvSpPr>
                <a:spLocks noChangeShapeType="1"/>
              </p:cNvSpPr>
              <p:nvPr/>
            </p:nvSpPr>
            <p:spPr bwMode="auto">
              <a:xfrm>
                <a:off x="2315" y="1754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5" name="Line 232"/>
              <p:cNvSpPr>
                <a:spLocks noChangeShapeType="1"/>
              </p:cNvSpPr>
              <p:nvPr/>
            </p:nvSpPr>
            <p:spPr bwMode="auto">
              <a:xfrm flipH="1">
                <a:off x="2366" y="1102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6" name="Text Box 233"/>
              <p:cNvSpPr txBox="1">
                <a:spLocks noChangeArrowheads="1"/>
              </p:cNvSpPr>
              <p:nvPr/>
            </p:nvSpPr>
            <p:spPr bwMode="auto">
              <a:xfrm>
                <a:off x="2651" y="1143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4647" name="Text Box 234"/>
              <p:cNvSpPr txBox="1">
                <a:spLocks noChangeArrowheads="1"/>
              </p:cNvSpPr>
              <p:nvPr/>
            </p:nvSpPr>
            <p:spPr bwMode="auto">
              <a:xfrm>
                <a:off x="2661" y="1489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4591" name="Object 1037"/>
              <p:cNvGraphicFramePr>
                <a:graphicFrameLocks noChangeAspect="1"/>
              </p:cNvGraphicFramePr>
              <p:nvPr/>
            </p:nvGraphicFramePr>
            <p:xfrm>
              <a:off x="1264" y="675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2" name="公式" r:id="rId8" imgW="177480" imgH="317160" progId="Equation.3">
                      <p:embed/>
                    </p:oleObj>
                  </mc:Choice>
                  <mc:Fallback>
                    <p:oleObj name="公式" r:id="rId8" imgW="177480" imgH="317160" progId="Equation.3">
                      <p:embed/>
                      <p:pic>
                        <p:nvPicPr>
                          <p:cNvPr id="0" name="Object 10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4" y="675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48" name="Oval 236"/>
              <p:cNvSpPr>
                <a:spLocks noChangeArrowheads="1"/>
              </p:cNvSpPr>
              <p:nvPr/>
            </p:nvSpPr>
            <p:spPr bwMode="auto">
              <a:xfrm>
                <a:off x="1116" y="1122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49" name="Oval 237"/>
              <p:cNvSpPr>
                <a:spLocks noChangeArrowheads="1"/>
              </p:cNvSpPr>
              <p:nvPr/>
            </p:nvSpPr>
            <p:spPr bwMode="auto">
              <a:xfrm>
                <a:off x="1116" y="171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50" name="Oval 238"/>
              <p:cNvSpPr>
                <a:spLocks noChangeArrowheads="1"/>
              </p:cNvSpPr>
              <p:nvPr/>
            </p:nvSpPr>
            <p:spPr bwMode="auto">
              <a:xfrm>
                <a:off x="2730" y="113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51" name="Oval 239"/>
              <p:cNvSpPr>
                <a:spLocks noChangeArrowheads="1"/>
              </p:cNvSpPr>
              <p:nvPr/>
            </p:nvSpPr>
            <p:spPr bwMode="auto">
              <a:xfrm>
                <a:off x="2736" y="171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4592" name="Object 1038"/>
              <p:cNvGraphicFramePr>
                <a:graphicFrameLocks noChangeAspect="1"/>
              </p:cNvGraphicFramePr>
              <p:nvPr/>
            </p:nvGraphicFramePr>
            <p:xfrm>
              <a:off x="2410" y="699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3" name="公式" r:id="rId10" imgW="177480" imgH="317160" progId="Equation.3">
                      <p:embed/>
                    </p:oleObj>
                  </mc:Choice>
                  <mc:Fallback>
                    <p:oleObj name="公式" r:id="rId10" imgW="177480" imgH="317160" progId="Equation.3">
                      <p:embed/>
                      <p:pic>
                        <p:nvPicPr>
                          <p:cNvPr id="0" name="Object 1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0" y="699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3" name="Object 1039"/>
              <p:cNvGraphicFramePr>
                <a:graphicFrameLocks noChangeAspect="1"/>
              </p:cNvGraphicFramePr>
              <p:nvPr/>
            </p:nvGraphicFramePr>
            <p:xfrm>
              <a:off x="2656" y="1221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4" name="公式" r:id="rId12" imgW="215640" imgH="317160" progId="Equation.3">
                      <p:embed/>
                    </p:oleObj>
                  </mc:Choice>
                  <mc:Fallback>
                    <p:oleObj name="公式" r:id="rId12" imgW="215640" imgH="317160" progId="Equation.3">
                      <p:embed/>
                      <p:pic>
                        <p:nvPicPr>
                          <p:cNvPr id="0" name="Object 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1221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4" name="Object 1040"/>
              <p:cNvGraphicFramePr>
                <a:graphicFrameLocks noChangeAspect="1"/>
              </p:cNvGraphicFramePr>
              <p:nvPr/>
            </p:nvGraphicFramePr>
            <p:xfrm>
              <a:off x="1030" y="1215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5" name="公式" r:id="rId14" imgW="215640" imgH="317160" progId="Equation.3">
                      <p:embed/>
                    </p:oleObj>
                  </mc:Choice>
                  <mc:Fallback>
                    <p:oleObj name="公式" r:id="rId14" imgW="215640" imgH="317160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0" y="1215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98" name="Group 243"/>
            <p:cNvGrpSpPr>
              <a:grpSpLocks/>
            </p:cNvGrpSpPr>
            <p:nvPr/>
          </p:nvGrpSpPr>
          <p:grpSpPr bwMode="auto">
            <a:xfrm>
              <a:off x="694" y="876"/>
              <a:ext cx="734" cy="1188"/>
              <a:chOff x="388" y="668"/>
              <a:chExt cx="734" cy="1188"/>
            </a:xfrm>
          </p:grpSpPr>
          <p:sp>
            <p:nvSpPr>
              <p:cNvPr id="24629" name="Line 244"/>
              <p:cNvSpPr>
                <a:spLocks noChangeShapeType="1"/>
              </p:cNvSpPr>
              <p:nvPr/>
            </p:nvSpPr>
            <p:spPr bwMode="auto">
              <a:xfrm>
                <a:off x="548" y="1153"/>
                <a:ext cx="574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0" name="Line 245"/>
              <p:cNvSpPr>
                <a:spLocks noChangeShapeType="1"/>
              </p:cNvSpPr>
              <p:nvPr/>
            </p:nvSpPr>
            <p:spPr bwMode="auto">
              <a:xfrm flipV="1">
                <a:off x="548" y="1749"/>
                <a:ext cx="56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1" name="Line 246"/>
              <p:cNvSpPr>
                <a:spLocks noChangeShapeType="1"/>
              </p:cNvSpPr>
              <p:nvPr/>
            </p:nvSpPr>
            <p:spPr bwMode="auto">
              <a:xfrm>
                <a:off x="596" y="1059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2" name="Text Box 247"/>
              <p:cNvSpPr txBox="1">
                <a:spLocks noChangeArrowheads="1"/>
              </p:cNvSpPr>
              <p:nvPr/>
            </p:nvSpPr>
            <p:spPr bwMode="auto">
              <a:xfrm>
                <a:off x="389" y="1131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4633" name="Text Box 248"/>
              <p:cNvSpPr txBox="1">
                <a:spLocks noChangeArrowheads="1"/>
              </p:cNvSpPr>
              <p:nvPr/>
            </p:nvSpPr>
            <p:spPr bwMode="auto">
              <a:xfrm>
                <a:off x="394" y="1496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4589" name="Object 1035"/>
              <p:cNvGraphicFramePr>
                <a:graphicFrameLocks noChangeAspect="1"/>
              </p:cNvGraphicFramePr>
              <p:nvPr/>
            </p:nvGraphicFramePr>
            <p:xfrm>
              <a:off x="634" y="668"/>
              <a:ext cx="2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6" name="公式" r:id="rId16" imgW="177480" imgH="279360" progId="Equation.3">
                      <p:embed/>
                    </p:oleObj>
                  </mc:Choice>
                  <mc:Fallback>
                    <p:oleObj name="公式" r:id="rId16" imgW="177480" imgH="279360" progId="Equation.3">
                      <p:embed/>
                      <p:pic>
                        <p:nvPicPr>
                          <p:cNvPr id="0" name="Object 1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" y="668"/>
                            <a:ext cx="2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4" name="Oval 250"/>
              <p:cNvSpPr>
                <a:spLocks noChangeArrowheads="1"/>
              </p:cNvSpPr>
              <p:nvPr/>
            </p:nvSpPr>
            <p:spPr bwMode="auto">
              <a:xfrm>
                <a:off x="474" y="1116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35" name="Oval 251"/>
              <p:cNvSpPr>
                <a:spLocks noChangeArrowheads="1"/>
              </p:cNvSpPr>
              <p:nvPr/>
            </p:nvSpPr>
            <p:spPr bwMode="auto">
              <a:xfrm>
                <a:off x="474" y="1710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4590" name="Object 1036"/>
              <p:cNvGraphicFramePr>
                <a:graphicFrameLocks noChangeAspect="1"/>
              </p:cNvGraphicFramePr>
              <p:nvPr/>
            </p:nvGraphicFramePr>
            <p:xfrm>
              <a:off x="388" y="1232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7" name="公式" r:id="rId18" imgW="215640" imgH="279360" progId="Equation.3">
                      <p:embed/>
                    </p:oleObj>
                  </mc:Choice>
                  <mc:Fallback>
                    <p:oleObj name="公式" r:id="rId18" imgW="215640" imgH="279360" progId="Equation.3">
                      <p:embed/>
                      <p:pic>
                        <p:nvPicPr>
                          <p:cNvPr id="0" name="Object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" y="1232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99" name="Group 253"/>
            <p:cNvGrpSpPr>
              <a:grpSpLocks/>
            </p:cNvGrpSpPr>
            <p:nvPr/>
          </p:nvGrpSpPr>
          <p:grpSpPr bwMode="auto">
            <a:xfrm>
              <a:off x="3990" y="936"/>
              <a:ext cx="750" cy="1120"/>
              <a:chOff x="4950" y="728"/>
              <a:chExt cx="750" cy="1120"/>
            </a:xfrm>
          </p:grpSpPr>
          <p:sp>
            <p:nvSpPr>
              <p:cNvPr id="24622" name="Line 254"/>
              <p:cNvSpPr>
                <a:spLocks noChangeShapeType="1"/>
              </p:cNvSpPr>
              <p:nvPr/>
            </p:nvSpPr>
            <p:spPr bwMode="auto">
              <a:xfrm>
                <a:off x="4950" y="1173"/>
                <a:ext cx="55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255"/>
              <p:cNvSpPr>
                <a:spLocks noChangeShapeType="1"/>
              </p:cNvSpPr>
              <p:nvPr/>
            </p:nvSpPr>
            <p:spPr bwMode="auto">
              <a:xfrm>
                <a:off x="4954" y="1754"/>
                <a:ext cx="550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Line 256"/>
              <p:cNvSpPr>
                <a:spLocks noChangeShapeType="1"/>
              </p:cNvSpPr>
              <p:nvPr/>
            </p:nvSpPr>
            <p:spPr bwMode="auto">
              <a:xfrm flipH="1">
                <a:off x="5137" y="1102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Text Box 257"/>
              <p:cNvSpPr txBox="1">
                <a:spLocks noChangeArrowheads="1"/>
              </p:cNvSpPr>
              <p:nvPr/>
            </p:nvSpPr>
            <p:spPr bwMode="auto">
              <a:xfrm>
                <a:off x="5423" y="1143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4626" name="Text Box 258"/>
              <p:cNvSpPr txBox="1">
                <a:spLocks noChangeArrowheads="1"/>
              </p:cNvSpPr>
              <p:nvPr/>
            </p:nvSpPr>
            <p:spPr bwMode="auto">
              <a:xfrm>
                <a:off x="5433" y="1488"/>
                <a:ext cx="26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4627" name="Oval 259"/>
              <p:cNvSpPr>
                <a:spLocks noChangeArrowheads="1"/>
              </p:cNvSpPr>
              <p:nvPr/>
            </p:nvSpPr>
            <p:spPr bwMode="auto">
              <a:xfrm>
                <a:off x="5501" y="1134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28" name="Oval 260"/>
              <p:cNvSpPr>
                <a:spLocks noChangeArrowheads="1"/>
              </p:cNvSpPr>
              <p:nvPr/>
            </p:nvSpPr>
            <p:spPr bwMode="auto">
              <a:xfrm>
                <a:off x="5507" y="1716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4587" name="Object 1033"/>
              <p:cNvGraphicFramePr>
                <a:graphicFrameLocks noChangeAspect="1"/>
              </p:cNvGraphicFramePr>
              <p:nvPr/>
            </p:nvGraphicFramePr>
            <p:xfrm>
              <a:off x="5212" y="728"/>
              <a:ext cx="22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8" name="公式" r:id="rId20" imgW="177480" imgH="279360" progId="Equation.3">
                      <p:embed/>
                    </p:oleObj>
                  </mc:Choice>
                  <mc:Fallback>
                    <p:oleObj name="公式" r:id="rId20" imgW="177480" imgH="279360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2" y="728"/>
                            <a:ext cx="224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1034"/>
              <p:cNvGraphicFramePr>
                <a:graphicFrameLocks noChangeAspect="1"/>
              </p:cNvGraphicFramePr>
              <p:nvPr/>
            </p:nvGraphicFramePr>
            <p:xfrm>
              <a:off x="5427" y="1244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9" name="公式" r:id="rId22" imgW="215640" imgH="279360" progId="Equation.3">
                      <p:embed/>
                    </p:oleObj>
                  </mc:Choice>
                  <mc:Fallback>
                    <p:oleObj name="公式" r:id="rId22" imgW="215640" imgH="279360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7" y="1244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0" name="Group 263"/>
            <p:cNvGrpSpPr>
              <a:grpSpLocks/>
            </p:cNvGrpSpPr>
            <p:nvPr/>
          </p:nvGrpSpPr>
          <p:grpSpPr bwMode="auto">
            <a:xfrm>
              <a:off x="1777" y="1387"/>
              <a:ext cx="1916" cy="1198"/>
              <a:chOff x="1777" y="1387"/>
              <a:chExt cx="1916" cy="1198"/>
            </a:xfrm>
          </p:grpSpPr>
          <p:sp>
            <p:nvSpPr>
              <p:cNvPr id="24606" name="Rectangle 264"/>
              <p:cNvSpPr>
                <a:spLocks noChangeArrowheads="1"/>
              </p:cNvSpPr>
              <p:nvPr/>
            </p:nvSpPr>
            <p:spPr bwMode="auto">
              <a:xfrm>
                <a:off x="2352" y="1753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07" name="Rectangle 265"/>
              <p:cNvSpPr>
                <a:spLocks noChangeArrowheads="1"/>
              </p:cNvSpPr>
              <p:nvPr/>
            </p:nvSpPr>
            <p:spPr bwMode="auto">
              <a:xfrm>
                <a:off x="2499" y="1950"/>
                <a:ext cx="446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Y</a:t>
                </a:r>
                <a:r>
                  <a:rPr lang="en-US" altLang="zh-CN" sz="3600">
                    <a:sym typeface="Symbol" pitchFamily="18" charset="2"/>
                  </a:rPr>
                  <a:t></a:t>
                </a:r>
              </a:p>
            </p:txBody>
          </p:sp>
          <p:sp>
            <p:nvSpPr>
              <p:cNvPr id="24608" name="Line 266"/>
              <p:cNvSpPr>
                <a:spLocks noChangeShapeType="1"/>
              </p:cNvSpPr>
              <p:nvPr/>
            </p:nvSpPr>
            <p:spPr bwMode="auto">
              <a:xfrm>
                <a:off x="1946" y="1871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267"/>
              <p:cNvSpPr>
                <a:spLocks noChangeShapeType="1"/>
              </p:cNvSpPr>
              <p:nvPr/>
            </p:nvSpPr>
            <p:spPr bwMode="auto">
              <a:xfrm flipV="1">
                <a:off x="1940" y="2461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Line 268"/>
              <p:cNvSpPr>
                <a:spLocks noChangeShapeType="1"/>
              </p:cNvSpPr>
              <p:nvPr/>
            </p:nvSpPr>
            <p:spPr bwMode="auto">
              <a:xfrm>
                <a:off x="1994" y="1777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1" name="Text Box 269"/>
              <p:cNvSpPr txBox="1">
                <a:spLocks noChangeArrowheads="1"/>
              </p:cNvSpPr>
              <p:nvPr/>
            </p:nvSpPr>
            <p:spPr bwMode="auto">
              <a:xfrm>
                <a:off x="1786" y="1849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4612" name="Text Box 270"/>
              <p:cNvSpPr txBox="1">
                <a:spLocks noChangeArrowheads="1"/>
              </p:cNvSpPr>
              <p:nvPr/>
            </p:nvSpPr>
            <p:spPr bwMode="auto">
              <a:xfrm>
                <a:off x="1791" y="2214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4613" name="Line 271"/>
              <p:cNvSpPr>
                <a:spLocks noChangeShapeType="1"/>
              </p:cNvSpPr>
              <p:nvPr/>
            </p:nvSpPr>
            <p:spPr bwMode="auto">
              <a:xfrm flipV="1">
                <a:off x="3067" y="1880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4" name="Line 272"/>
              <p:cNvSpPr>
                <a:spLocks noChangeShapeType="1"/>
              </p:cNvSpPr>
              <p:nvPr/>
            </p:nvSpPr>
            <p:spPr bwMode="auto">
              <a:xfrm>
                <a:off x="3071" y="2466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5" name="Line 273"/>
              <p:cNvSpPr>
                <a:spLocks noChangeShapeType="1"/>
              </p:cNvSpPr>
              <p:nvPr/>
            </p:nvSpPr>
            <p:spPr bwMode="auto">
              <a:xfrm flipH="1">
                <a:off x="3122" y="181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6" name="Text Box 274"/>
              <p:cNvSpPr txBox="1">
                <a:spLocks noChangeArrowheads="1"/>
              </p:cNvSpPr>
              <p:nvPr/>
            </p:nvSpPr>
            <p:spPr bwMode="auto">
              <a:xfrm>
                <a:off x="3406" y="1855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4617" name="Text Box 275"/>
              <p:cNvSpPr txBox="1">
                <a:spLocks noChangeArrowheads="1"/>
              </p:cNvSpPr>
              <p:nvPr/>
            </p:nvSpPr>
            <p:spPr bwMode="auto">
              <a:xfrm>
                <a:off x="3418" y="2201"/>
                <a:ext cx="26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4583" name="Object 1029"/>
              <p:cNvGraphicFramePr>
                <a:graphicFrameLocks noChangeAspect="1"/>
              </p:cNvGraphicFramePr>
              <p:nvPr/>
            </p:nvGraphicFramePr>
            <p:xfrm>
              <a:off x="2011" y="1387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0" name="公式" r:id="rId24" imgW="190440" imgH="317160" progId="Equation.3">
                      <p:embed/>
                    </p:oleObj>
                  </mc:Choice>
                  <mc:Fallback>
                    <p:oleObj name="公式" r:id="rId24" imgW="190440" imgH="317160" progId="Equation.3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1" y="1387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8" name="Oval 277"/>
              <p:cNvSpPr>
                <a:spLocks noChangeArrowheads="1"/>
              </p:cNvSpPr>
              <p:nvPr/>
            </p:nvSpPr>
            <p:spPr bwMode="auto">
              <a:xfrm>
                <a:off x="1872" y="183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19" name="Oval 278"/>
              <p:cNvSpPr>
                <a:spLocks noChangeArrowheads="1"/>
              </p:cNvSpPr>
              <p:nvPr/>
            </p:nvSpPr>
            <p:spPr bwMode="auto">
              <a:xfrm>
                <a:off x="1872" y="2428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20" name="Oval 279"/>
              <p:cNvSpPr>
                <a:spLocks noChangeArrowheads="1"/>
              </p:cNvSpPr>
              <p:nvPr/>
            </p:nvSpPr>
            <p:spPr bwMode="auto">
              <a:xfrm>
                <a:off x="3486" y="184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4621" name="Oval 280"/>
              <p:cNvSpPr>
                <a:spLocks noChangeArrowheads="1"/>
              </p:cNvSpPr>
              <p:nvPr/>
            </p:nvSpPr>
            <p:spPr bwMode="auto">
              <a:xfrm>
                <a:off x="3492" y="2428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4584" name="Object 1030"/>
              <p:cNvGraphicFramePr>
                <a:graphicFrameLocks noChangeAspect="1"/>
              </p:cNvGraphicFramePr>
              <p:nvPr/>
            </p:nvGraphicFramePr>
            <p:xfrm>
              <a:off x="3157" y="1411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1" name="公式" r:id="rId26" imgW="190440" imgH="317160" progId="Equation.3">
                      <p:embed/>
                    </p:oleObj>
                  </mc:Choice>
                  <mc:Fallback>
                    <p:oleObj name="公式" r:id="rId26" imgW="190440" imgH="317160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7" y="1411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5" name="Object 1031"/>
              <p:cNvGraphicFramePr>
                <a:graphicFrameLocks noChangeAspect="1"/>
              </p:cNvGraphicFramePr>
              <p:nvPr/>
            </p:nvGraphicFramePr>
            <p:xfrm>
              <a:off x="3403" y="1933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2" name="公式" r:id="rId28" imgW="228600" imgH="317160" progId="Equation.3">
                      <p:embed/>
                    </p:oleObj>
                  </mc:Choice>
                  <mc:Fallback>
                    <p:oleObj name="公式" r:id="rId28" imgW="228600" imgH="31716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1933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6" name="Object 1032"/>
              <p:cNvGraphicFramePr>
                <a:graphicFrameLocks noChangeAspect="1"/>
              </p:cNvGraphicFramePr>
              <p:nvPr/>
            </p:nvGraphicFramePr>
            <p:xfrm>
              <a:off x="1777" y="1927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3" name="公式" r:id="rId30" imgW="228600" imgH="317160" progId="Equation.3">
                      <p:embed/>
                    </p:oleObj>
                  </mc:Choice>
                  <mc:Fallback>
                    <p:oleObj name="公式" r:id="rId30" imgW="228600" imgH="317160" progId="Equation.3">
                      <p:embed/>
                      <p:pic>
                        <p:nvPicPr>
                          <p:cNvPr id="0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7" y="1927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01" name="Rectangle 284"/>
            <p:cNvSpPr>
              <a:spLocks noChangeArrowheads="1"/>
            </p:cNvSpPr>
            <p:nvPr/>
          </p:nvSpPr>
          <p:spPr bwMode="auto">
            <a:xfrm>
              <a:off x="1260" y="460"/>
              <a:ext cx="2820" cy="2244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4602" name="Freeform 285"/>
            <p:cNvSpPr>
              <a:spLocks/>
            </p:cNvSpPr>
            <p:nvPr/>
          </p:nvSpPr>
          <p:spPr bwMode="auto">
            <a:xfrm>
              <a:off x="3534" y="852"/>
              <a:ext cx="468" cy="1032"/>
            </a:xfrm>
            <a:custGeom>
              <a:avLst/>
              <a:gdLst>
                <a:gd name="T0" fmla="*/ 0 w 468"/>
                <a:gd name="T1" fmla="*/ 0 h 1032"/>
                <a:gd name="T2" fmla="*/ 468 w 468"/>
                <a:gd name="T3" fmla="*/ 522 h 1032"/>
                <a:gd name="T4" fmla="*/ 24 w 468"/>
                <a:gd name="T5" fmla="*/ 1032 h 1032"/>
                <a:gd name="T6" fmla="*/ 0 60000 65536"/>
                <a:gd name="T7" fmla="*/ 0 60000 65536"/>
                <a:gd name="T8" fmla="*/ 0 60000 65536"/>
                <a:gd name="T9" fmla="*/ 0 w 468"/>
                <a:gd name="T10" fmla="*/ 0 h 1032"/>
                <a:gd name="T11" fmla="*/ 468 w 468"/>
                <a:gd name="T12" fmla="*/ 1032 h 10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32">
                  <a:moveTo>
                    <a:pt x="0" y="0"/>
                  </a:moveTo>
                  <a:lnTo>
                    <a:pt x="468" y="522"/>
                  </a:lnTo>
                  <a:lnTo>
                    <a:pt x="24" y="1032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4603" name="Freeform 286"/>
            <p:cNvSpPr>
              <a:spLocks/>
            </p:cNvSpPr>
            <p:nvPr/>
          </p:nvSpPr>
          <p:spPr bwMode="auto">
            <a:xfrm>
              <a:off x="3534" y="1428"/>
              <a:ext cx="468" cy="1032"/>
            </a:xfrm>
            <a:custGeom>
              <a:avLst/>
              <a:gdLst>
                <a:gd name="T0" fmla="*/ 0 w 468"/>
                <a:gd name="T1" fmla="*/ 0 h 1032"/>
                <a:gd name="T2" fmla="*/ 468 w 468"/>
                <a:gd name="T3" fmla="*/ 522 h 1032"/>
                <a:gd name="T4" fmla="*/ 24 w 468"/>
                <a:gd name="T5" fmla="*/ 1032 h 1032"/>
                <a:gd name="T6" fmla="*/ 0 60000 65536"/>
                <a:gd name="T7" fmla="*/ 0 60000 65536"/>
                <a:gd name="T8" fmla="*/ 0 60000 65536"/>
                <a:gd name="T9" fmla="*/ 0 w 468"/>
                <a:gd name="T10" fmla="*/ 0 h 1032"/>
                <a:gd name="T11" fmla="*/ 468 w 468"/>
                <a:gd name="T12" fmla="*/ 1032 h 10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32">
                  <a:moveTo>
                    <a:pt x="0" y="0"/>
                  </a:moveTo>
                  <a:lnTo>
                    <a:pt x="468" y="522"/>
                  </a:lnTo>
                  <a:lnTo>
                    <a:pt x="24" y="1032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4604" name="Freeform 287"/>
            <p:cNvSpPr>
              <a:spLocks/>
            </p:cNvSpPr>
            <p:nvPr/>
          </p:nvSpPr>
          <p:spPr bwMode="auto">
            <a:xfrm>
              <a:off x="1404" y="840"/>
              <a:ext cx="468" cy="1026"/>
            </a:xfrm>
            <a:custGeom>
              <a:avLst/>
              <a:gdLst>
                <a:gd name="T0" fmla="*/ 468 w 468"/>
                <a:gd name="T1" fmla="*/ 0 h 1026"/>
                <a:gd name="T2" fmla="*/ 0 w 468"/>
                <a:gd name="T3" fmla="*/ 522 h 1026"/>
                <a:gd name="T4" fmla="*/ 462 w 468"/>
                <a:gd name="T5" fmla="*/ 1026 h 1026"/>
                <a:gd name="T6" fmla="*/ 0 60000 65536"/>
                <a:gd name="T7" fmla="*/ 0 60000 65536"/>
                <a:gd name="T8" fmla="*/ 0 60000 65536"/>
                <a:gd name="T9" fmla="*/ 0 w 468"/>
                <a:gd name="T10" fmla="*/ 0 h 1026"/>
                <a:gd name="T11" fmla="*/ 468 w 468"/>
                <a:gd name="T12" fmla="*/ 1026 h 10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26">
                  <a:moveTo>
                    <a:pt x="468" y="0"/>
                  </a:moveTo>
                  <a:lnTo>
                    <a:pt x="0" y="522"/>
                  </a:lnTo>
                  <a:lnTo>
                    <a:pt x="462" y="1026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4605" name="Freeform 288"/>
            <p:cNvSpPr>
              <a:spLocks/>
            </p:cNvSpPr>
            <p:nvPr/>
          </p:nvSpPr>
          <p:spPr bwMode="auto">
            <a:xfrm>
              <a:off x="1398" y="1434"/>
              <a:ext cx="468" cy="1026"/>
            </a:xfrm>
            <a:custGeom>
              <a:avLst/>
              <a:gdLst>
                <a:gd name="T0" fmla="*/ 468 w 468"/>
                <a:gd name="T1" fmla="*/ 0 h 1026"/>
                <a:gd name="T2" fmla="*/ 0 w 468"/>
                <a:gd name="T3" fmla="*/ 522 h 1026"/>
                <a:gd name="T4" fmla="*/ 462 w 468"/>
                <a:gd name="T5" fmla="*/ 1026 h 1026"/>
                <a:gd name="T6" fmla="*/ 0 60000 65536"/>
                <a:gd name="T7" fmla="*/ 0 60000 65536"/>
                <a:gd name="T8" fmla="*/ 0 60000 65536"/>
                <a:gd name="T9" fmla="*/ 0 w 468"/>
                <a:gd name="T10" fmla="*/ 0 h 1026"/>
                <a:gd name="T11" fmla="*/ 468 w 468"/>
                <a:gd name="T12" fmla="*/ 1026 h 10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26">
                  <a:moveTo>
                    <a:pt x="468" y="0"/>
                  </a:moveTo>
                  <a:lnTo>
                    <a:pt x="0" y="522"/>
                  </a:lnTo>
                  <a:lnTo>
                    <a:pt x="462" y="1026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  <p:graphicFrame>
        <p:nvGraphicFramePr>
          <p:cNvPr id="171010" name="Object 1026"/>
          <p:cNvGraphicFramePr>
            <a:graphicFrameLocks noChangeAspect="1"/>
          </p:cNvGraphicFramePr>
          <p:nvPr/>
        </p:nvGraphicFramePr>
        <p:xfrm>
          <a:off x="585788" y="4305300"/>
          <a:ext cx="68738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32" imgW="3429000" imgH="507960" progId="Equation.DSMT4">
                  <p:embed/>
                </p:oleObj>
              </mc:Choice>
              <mc:Fallback>
                <p:oleObj name="Equation" r:id="rId32" imgW="3429000" imgH="50796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305300"/>
                        <a:ext cx="68738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1027"/>
          <p:cNvGraphicFramePr>
            <a:graphicFrameLocks noChangeAspect="1"/>
          </p:cNvGraphicFramePr>
          <p:nvPr/>
        </p:nvGraphicFramePr>
        <p:xfrm>
          <a:off x="1206500" y="5329238"/>
          <a:ext cx="419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公式" r:id="rId34" imgW="2095200" imgH="507960" progId="Equation.3">
                  <p:embed/>
                </p:oleObj>
              </mc:Choice>
              <mc:Fallback>
                <p:oleObj name="公式" r:id="rId34" imgW="2095200" imgH="5079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329238"/>
                        <a:ext cx="4191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1028"/>
          <p:cNvGraphicFramePr>
            <a:graphicFrameLocks noChangeAspect="1"/>
          </p:cNvGraphicFramePr>
          <p:nvPr/>
        </p:nvGraphicFramePr>
        <p:xfrm>
          <a:off x="5407025" y="5307013"/>
          <a:ext cx="36020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公式" r:id="rId36" imgW="1803240" imgH="507960" progId="Equation.3">
                  <p:embed/>
                </p:oleObj>
              </mc:Choice>
              <mc:Fallback>
                <p:oleObj name="公式" r:id="rId36" imgW="1803240" imgH="5079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5307013"/>
                        <a:ext cx="36020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45" name="Object 217"/>
          <p:cNvGraphicFramePr>
            <a:graphicFrameLocks noChangeAspect="1"/>
          </p:cNvGraphicFramePr>
          <p:nvPr/>
        </p:nvGraphicFramePr>
        <p:xfrm>
          <a:off x="906463" y="3181350"/>
          <a:ext cx="4340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公式" r:id="rId4" imgW="2171520" imgH="507960" progId="Equation.3">
                  <p:embed/>
                </p:oleObj>
              </mc:Choice>
              <mc:Fallback>
                <p:oleObj name="公式" r:id="rId4" imgW="2171520" imgH="50796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181350"/>
                        <a:ext cx="43402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46" name="Text Box 218"/>
          <p:cNvSpPr txBox="1">
            <a:spLocks noChangeArrowheads="1"/>
          </p:cNvSpPr>
          <p:nvPr/>
        </p:nvSpPr>
        <p:spPr bwMode="auto">
          <a:xfrm>
            <a:off x="5524500" y="34099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可得：</a:t>
            </a:r>
          </a:p>
        </p:txBody>
      </p:sp>
      <p:graphicFrame>
        <p:nvGraphicFramePr>
          <p:cNvPr id="73947" name="Object 219"/>
          <p:cNvGraphicFramePr>
            <a:graphicFrameLocks noChangeAspect="1"/>
          </p:cNvGraphicFramePr>
          <p:nvPr/>
        </p:nvGraphicFramePr>
        <p:xfrm>
          <a:off x="6432550" y="3387725"/>
          <a:ext cx="2559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公式" r:id="rId6" imgW="1015920" imgH="203040" progId="Equation.3">
                  <p:embed/>
                </p:oleObj>
              </mc:Choice>
              <mc:Fallback>
                <p:oleObj name="公式" r:id="rId6" imgW="1015920" imgH="203040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3387725"/>
                        <a:ext cx="2559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48" name="Text Box 220"/>
          <p:cNvSpPr txBox="1">
            <a:spLocks noChangeArrowheads="1"/>
          </p:cNvSpPr>
          <p:nvPr/>
        </p:nvSpPr>
        <p:spPr bwMode="auto">
          <a:xfrm>
            <a:off x="1009650" y="46672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73949" name="Object 221"/>
          <p:cNvGraphicFramePr>
            <a:graphicFrameLocks noChangeAspect="1"/>
          </p:cNvGraphicFramePr>
          <p:nvPr/>
        </p:nvGraphicFramePr>
        <p:xfrm>
          <a:off x="1827213" y="4384675"/>
          <a:ext cx="45735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公式" r:id="rId8" imgW="2286000" imgH="482400" progId="Equation.3">
                  <p:embed/>
                </p:oleObj>
              </mc:Choice>
              <mc:Fallback>
                <p:oleObj name="公式" r:id="rId8" imgW="2286000" imgH="482400" progId="Equation.3">
                  <p:embed/>
                  <p:pic>
                    <p:nvPicPr>
                      <p:cNvPr id="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384675"/>
                        <a:ext cx="45735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50" name="Text Box 222"/>
          <p:cNvSpPr txBox="1">
            <a:spLocks noChangeArrowheads="1"/>
          </p:cNvSpPr>
          <p:nvPr/>
        </p:nvSpPr>
        <p:spPr bwMode="auto">
          <a:xfrm>
            <a:off x="609600" y="52959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结论：</a:t>
            </a:r>
          </a:p>
        </p:txBody>
      </p:sp>
      <p:sp>
        <p:nvSpPr>
          <p:cNvPr id="73951" name="Text Box 223"/>
          <p:cNvSpPr txBox="1">
            <a:spLocks noChangeArrowheads="1"/>
          </p:cNvSpPr>
          <p:nvPr/>
        </p:nvSpPr>
        <p:spPr bwMode="auto">
          <a:xfrm>
            <a:off x="1047750" y="5737225"/>
            <a:ext cx="76390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二端口并联所得复合二端口的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参数矩阵等于两个二端口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Y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参数矩阵相加。</a:t>
            </a:r>
          </a:p>
        </p:txBody>
      </p:sp>
      <p:grpSp>
        <p:nvGrpSpPr>
          <p:cNvPr id="2" name="Group 225"/>
          <p:cNvGrpSpPr>
            <a:grpSpLocks/>
          </p:cNvGrpSpPr>
          <p:nvPr/>
        </p:nvGrpSpPr>
        <p:grpSpPr bwMode="auto">
          <a:xfrm>
            <a:off x="1635125" y="0"/>
            <a:ext cx="5138738" cy="2982913"/>
            <a:chOff x="694" y="355"/>
            <a:chExt cx="4046" cy="2349"/>
          </a:xfrm>
        </p:grpSpPr>
        <p:grpSp>
          <p:nvGrpSpPr>
            <p:cNvPr id="25622" name="Group 226"/>
            <p:cNvGrpSpPr>
              <a:grpSpLocks/>
            </p:cNvGrpSpPr>
            <p:nvPr/>
          </p:nvGrpSpPr>
          <p:grpSpPr bwMode="auto">
            <a:xfrm>
              <a:off x="1774" y="355"/>
              <a:ext cx="1899" cy="1198"/>
              <a:chOff x="1030" y="675"/>
              <a:chExt cx="1899" cy="1198"/>
            </a:xfrm>
          </p:grpSpPr>
          <p:sp>
            <p:nvSpPr>
              <p:cNvPr id="25661" name="Rectangle 227"/>
              <p:cNvSpPr>
                <a:spLocks noChangeArrowheads="1"/>
              </p:cNvSpPr>
              <p:nvPr/>
            </p:nvSpPr>
            <p:spPr bwMode="auto">
              <a:xfrm>
                <a:off x="1596" y="1041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62" name="Rectangle 228"/>
              <p:cNvSpPr>
                <a:spLocks noChangeArrowheads="1"/>
              </p:cNvSpPr>
              <p:nvPr/>
            </p:nvSpPr>
            <p:spPr bwMode="auto">
              <a:xfrm>
                <a:off x="1804" y="1238"/>
                <a:ext cx="30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Y</a:t>
                </a:r>
                <a:r>
                  <a:rPr lang="en-US" altLang="zh-CN" sz="3600"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25663" name="Line 229"/>
              <p:cNvSpPr>
                <a:spLocks noChangeShapeType="1"/>
              </p:cNvSpPr>
              <p:nvPr/>
            </p:nvSpPr>
            <p:spPr bwMode="auto">
              <a:xfrm>
                <a:off x="1190" y="1159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4" name="Line 230"/>
              <p:cNvSpPr>
                <a:spLocks noChangeShapeType="1"/>
              </p:cNvSpPr>
              <p:nvPr/>
            </p:nvSpPr>
            <p:spPr bwMode="auto">
              <a:xfrm flipV="1">
                <a:off x="1184" y="1749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5" name="Line 231"/>
              <p:cNvSpPr>
                <a:spLocks noChangeShapeType="1"/>
              </p:cNvSpPr>
              <p:nvPr/>
            </p:nvSpPr>
            <p:spPr bwMode="auto">
              <a:xfrm>
                <a:off x="1238" y="1065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Text Box 232"/>
              <p:cNvSpPr txBox="1">
                <a:spLocks noChangeArrowheads="1"/>
              </p:cNvSpPr>
              <p:nvPr/>
            </p:nvSpPr>
            <p:spPr bwMode="auto">
              <a:xfrm>
                <a:off x="1031" y="1136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5667" name="Text Box 233"/>
              <p:cNvSpPr txBox="1">
                <a:spLocks noChangeArrowheads="1"/>
              </p:cNvSpPr>
              <p:nvPr/>
            </p:nvSpPr>
            <p:spPr bwMode="auto">
              <a:xfrm>
                <a:off x="1036" y="1501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5668" name="Line 234"/>
              <p:cNvSpPr>
                <a:spLocks noChangeShapeType="1"/>
              </p:cNvSpPr>
              <p:nvPr/>
            </p:nvSpPr>
            <p:spPr bwMode="auto">
              <a:xfrm flipV="1">
                <a:off x="2311" y="1168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Line 235"/>
              <p:cNvSpPr>
                <a:spLocks noChangeShapeType="1"/>
              </p:cNvSpPr>
              <p:nvPr/>
            </p:nvSpPr>
            <p:spPr bwMode="auto">
              <a:xfrm>
                <a:off x="2315" y="1754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0" name="Line 236"/>
              <p:cNvSpPr>
                <a:spLocks noChangeShapeType="1"/>
              </p:cNvSpPr>
              <p:nvPr/>
            </p:nvSpPr>
            <p:spPr bwMode="auto">
              <a:xfrm flipH="1">
                <a:off x="2366" y="1102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1" name="Text Box 237"/>
              <p:cNvSpPr txBox="1">
                <a:spLocks noChangeArrowheads="1"/>
              </p:cNvSpPr>
              <p:nvPr/>
            </p:nvSpPr>
            <p:spPr bwMode="auto">
              <a:xfrm>
                <a:off x="2651" y="1143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5672" name="Text Box 238"/>
              <p:cNvSpPr txBox="1">
                <a:spLocks noChangeArrowheads="1"/>
              </p:cNvSpPr>
              <p:nvPr/>
            </p:nvSpPr>
            <p:spPr bwMode="auto">
              <a:xfrm>
                <a:off x="2661" y="1489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5613" name="Object 239"/>
              <p:cNvGraphicFramePr>
                <a:graphicFrameLocks noChangeAspect="1"/>
              </p:cNvGraphicFramePr>
              <p:nvPr/>
            </p:nvGraphicFramePr>
            <p:xfrm>
              <a:off x="1264" y="675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6" name="公式" r:id="rId10" imgW="177480" imgH="317160" progId="Equation.3">
                      <p:embed/>
                    </p:oleObj>
                  </mc:Choice>
                  <mc:Fallback>
                    <p:oleObj name="公式" r:id="rId10" imgW="177480" imgH="317160" progId="Equation.3">
                      <p:embed/>
                      <p:pic>
                        <p:nvPicPr>
                          <p:cNvPr id="0" name="Object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4" y="675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73" name="Oval 240"/>
              <p:cNvSpPr>
                <a:spLocks noChangeArrowheads="1"/>
              </p:cNvSpPr>
              <p:nvPr/>
            </p:nvSpPr>
            <p:spPr bwMode="auto">
              <a:xfrm>
                <a:off x="1116" y="1122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74" name="Oval 241"/>
              <p:cNvSpPr>
                <a:spLocks noChangeArrowheads="1"/>
              </p:cNvSpPr>
              <p:nvPr/>
            </p:nvSpPr>
            <p:spPr bwMode="auto">
              <a:xfrm>
                <a:off x="1116" y="171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75" name="Oval 242"/>
              <p:cNvSpPr>
                <a:spLocks noChangeArrowheads="1"/>
              </p:cNvSpPr>
              <p:nvPr/>
            </p:nvSpPr>
            <p:spPr bwMode="auto">
              <a:xfrm>
                <a:off x="2730" y="113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76" name="Oval 243"/>
              <p:cNvSpPr>
                <a:spLocks noChangeArrowheads="1"/>
              </p:cNvSpPr>
              <p:nvPr/>
            </p:nvSpPr>
            <p:spPr bwMode="auto">
              <a:xfrm>
                <a:off x="2736" y="171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5614" name="Object 244"/>
              <p:cNvGraphicFramePr>
                <a:graphicFrameLocks noChangeAspect="1"/>
              </p:cNvGraphicFramePr>
              <p:nvPr/>
            </p:nvGraphicFramePr>
            <p:xfrm>
              <a:off x="2410" y="699"/>
              <a:ext cx="224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7" name="公式" r:id="rId12" imgW="177480" imgH="317160" progId="Equation.3">
                      <p:embed/>
                    </p:oleObj>
                  </mc:Choice>
                  <mc:Fallback>
                    <p:oleObj name="公式" r:id="rId12" imgW="177480" imgH="317160" progId="Equation.3">
                      <p:embed/>
                      <p:pic>
                        <p:nvPicPr>
                          <p:cNvPr id="0" name="Object 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0" y="699"/>
                            <a:ext cx="224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245"/>
              <p:cNvGraphicFramePr>
                <a:graphicFrameLocks noChangeAspect="1"/>
              </p:cNvGraphicFramePr>
              <p:nvPr/>
            </p:nvGraphicFramePr>
            <p:xfrm>
              <a:off x="2656" y="1221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8" name="公式" r:id="rId14" imgW="215640" imgH="317160" progId="Equation.3">
                      <p:embed/>
                    </p:oleObj>
                  </mc:Choice>
                  <mc:Fallback>
                    <p:oleObj name="公式" r:id="rId14" imgW="215640" imgH="317160" progId="Equation.3">
                      <p:embed/>
                      <p:pic>
                        <p:nvPicPr>
                          <p:cNvPr id="0" name="Object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1221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246"/>
              <p:cNvGraphicFramePr>
                <a:graphicFrameLocks noChangeAspect="1"/>
              </p:cNvGraphicFramePr>
              <p:nvPr/>
            </p:nvGraphicFramePr>
            <p:xfrm>
              <a:off x="1030" y="1215"/>
              <a:ext cx="27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9" name="公式" r:id="rId16" imgW="215640" imgH="317160" progId="Equation.3">
                      <p:embed/>
                    </p:oleObj>
                  </mc:Choice>
                  <mc:Fallback>
                    <p:oleObj name="公式" r:id="rId16" imgW="215640" imgH="317160" progId="Equation.3">
                      <p:embed/>
                      <p:pic>
                        <p:nvPicPr>
                          <p:cNvPr id="0" name="Object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0" y="1215"/>
                            <a:ext cx="27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3" name="Group 247"/>
            <p:cNvGrpSpPr>
              <a:grpSpLocks/>
            </p:cNvGrpSpPr>
            <p:nvPr/>
          </p:nvGrpSpPr>
          <p:grpSpPr bwMode="auto">
            <a:xfrm>
              <a:off x="694" y="876"/>
              <a:ext cx="734" cy="1188"/>
              <a:chOff x="388" y="668"/>
              <a:chExt cx="734" cy="1188"/>
            </a:xfrm>
          </p:grpSpPr>
          <p:sp>
            <p:nvSpPr>
              <p:cNvPr id="25654" name="Line 248"/>
              <p:cNvSpPr>
                <a:spLocks noChangeShapeType="1"/>
              </p:cNvSpPr>
              <p:nvPr/>
            </p:nvSpPr>
            <p:spPr bwMode="auto">
              <a:xfrm>
                <a:off x="548" y="1153"/>
                <a:ext cx="574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5" name="Line 249"/>
              <p:cNvSpPr>
                <a:spLocks noChangeShapeType="1"/>
              </p:cNvSpPr>
              <p:nvPr/>
            </p:nvSpPr>
            <p:spPr bwMode="auto">
              <a:xfrm flipV="1">
                <a:off x="548" y="1749"/>
                <a:ext cx="56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Line 250"/>
              <p:cNvSpPr>
                <a:spLocks noChangeShapeType="1"/>
              </p:cNvSpPr>
              <p:nvPr/>
            </p:nvSpPr>
            <p:spPr bwMode="auto">
              <a:xfrm>
                <a:off x="596" y="1059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7" name="Text Box 251"/>
              <p:cNvSpPr txBox="1">
                <a:spLocks noChangeArrowheads="1"/>
              </p:cNvSpPr>
              <p:nvPr/>
            </p:nvSpPr>
            <p:spPr bwMode="auto">
              <a:xfrm>
                <a:off x="389" y="1131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5658" name="Text Box 252"/>
              <p:cNvSpPr txBox="1">
                <a:spLocks noChangeArrowheads="1"/>
              </p:cNvSpPr>
              <p:nvPr/>
            </p:nvSpPr>
            <p:spPr bwMode="auto">
              <a:xfrm>
                <a:off x="394" y="1496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5611" name="Object 253"/>
              <p:cNvGraphicFramePr>
                <a:graphicFrameLocks noChangeAspect="1"/>
              </p:cNvGraphicFramePr>
              <p:nvPr/>
            </p:nvGraphicFramePr>
            <p:xfrm>
              <a:off x="634" y="668"/>
              <a:ext cx="22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0" name="公式" r:id="rId18" imgW="177480" imgH="279360" progId="Equation.3">
                      <p:embed/>
                    </p:oleObj>
                  </mc:Choice>
                  <mc:Fallback>
                    <p:oleObj name="公式" r:id="rId18" imgW="177480" imgH="279360" progId="Equation.3">
                      <p:embed/>
                      <p:pic>
                        <p:nvPicPr>
                          <p:cNvPr id="0" name="Object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" y="668"/>
                            <a:ext cx="224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59" name="Oval 254"/>
              <p:cNvSpPr>
                <a:spLocks noChangeArrowheads="1"/>
              </p:cNvSpPr>
              <p:nvPr/>
            </p:nvSpPr>
            <p:spPr bwMode="auto">
              <a:xfrm>
                <a:off x="474" y="1116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60" name="Oval 255"/>
              <p:cNvSpPr>
                <a:spLocks noChangeArrowheads="1"/>
              </p:cNvSpPr>
              <p:nvPr/>
            </p:nvSpPr>
            <p:spPr bwMode="auto">
              <a:xfrm>
                <a:off x="474" y="1710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5612" name="Object 256"/>
              <p:cNvGraphicFramePr>
                <a:graphicFrameLocks noChangeAspect="1"/>
              </p:cNvGraphicFramePr>
              <p:nvPr/>
            </p:nvGraphicFramePr>
            <p:xfrm>
              <a:off x="388" y="1232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1" name="公式" r:id="rId20" imgW="215640" imgH="279360" progId="Equation.3">
                      <p:embed/>
                    </p:oleObj>
                  </mc:Choice>
                  <mc:Fallback>
                    <p:oleObj name="公式" r:id="rId20" imgW="215640" imgH="279360" progId="Equation.3">
                      <p:embed/>
                      <p:pic>
                        <p:nvPicPr>
                          <p:cNvPr id="0" name="Object 2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" y="1232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4" name="Group 257"/>
            <p:cNvGrpSpPr>
              <a:grpSpLocks/>
            </p:cNvGrpSpPr>
            <p:nvPr/>
          </p:nvGrpSpPr>
          <p:grpSpPr bwMode="auto">
            <a:xfrm>
              <a:off x="3990" y="936"/>
              <a:ext cx="750" cy="1120"/>
              <a:chOff x="4950" y="728"/>
              <a:chExt cx="750" cy="1120"/>
            </a:xfrm>
          </p:grpSpPr>
          <p:sp>
            <p:nvSpPr>
              <p:cNvPr id="25647" name="Line 258"/>
              <p:cNvSpPr>
                <a:spLocks noChangeShapeType="1"/>
              </p:cNvSpPr>
              <p:nvPr/>
            </p:nvSpPr>
            <p:spPr bwMode="auto">
              <a:xfrm>
                <a:off x="4950" y="1173"/>
                <a:ext cx="55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8" name="Line 259"/>
              <p:cNvSpPr>
                <a:spLocks noChangeShapeType="1"/>
              </p:cNvSpPr>
              <p:nvPr/>
            </p:nvSpPr>
            <p:spPr bwMode="auto">
              <a:xfrm>
                <a:off x="4954" y="1754"/>
                <a:ext cx="550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9" name="Line 260"/>
              <p:cNvSpPr>
                <a:spLocks noChangeShapeType="1"/>
              </p:cNvSpPr>
              <p:nvPr/>
            </p:nvSpPr>
            <p:spPr bwMode="auto">
              <a:xfrm flipH="1">
                <a:off x="5137" y="1102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Text Box 261"/>
              <p:cNvSpPr txBox="1">
                <a:spLocks noChangeArrowheads="1"/>
              </p:cNvSpPr>
              <p:nvPr/>
            </p:nvSpPr>
            <p:spPr bwMode="auto">
              <a:xfrm>
                <a:off x="5423" y="1143"/>
                <a:ext cx="26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5651" name="Text Box 262"/>
              <p:cNvSpPr txBox="1">
                <a:spLocks noChangeArrowheads="1"/>
              </p:cNvSpPr>
              <p:nvPr/>
            </p:nvSpPr>
            <p:spPr bwMode="auto">
              <a:xfrm>
                <a:off x="5433" y="1488"/>
                <a:ext cx="26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5652" name="Oval 263"/>
              <p:cNvSpPr>
                <a:spLocks noChangeArrowheads="1"/>
              </p:cNvSpPr>
              <p:nvPr/>
            </p:nvSpPr>
            <p:spPr bwMode="auto">
              <a:xfrm>
                <a:off x="5501" y="1134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53" name="Oval 264"/>
              <p:cNvSpPr>
                <a:spLocks noChangeArrowheads="1"/>
              </p:cNvSpPr>
              <p:nvPr/>
            </p:nvSpPr>
            <p:spPr bwMode="auto">
              <a:xfrm>
                <a:off x="5507" y="1716"/>
                <a:ext cx="68" cy="68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5609" name="Object 265"/>
              <p:cNvGraphicFramePr>
                <a:graphicFrameLocks noChangeAspect="1"/>
              </p:cNvGraphicFramePr>
              <p:nvPr/>
            </p:nvGraphicFramePr>
            <p:xfrm>
              <a:off x="5212" y="728"/>
              <a:ext cx="22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2" name="公式" r:id="rId22" imgW="177480" imgH="279360" progId="Equation.3">
                      <p:embed/>
                    </p:oleObj>
                  </mc:Choice>
                  <mc:Fallback>
                    <p:oleObj name="公式" r:id="rId22" imgW="177480" imgH="279360" progId="Equation.3">
                      <p:embed/>
                      <p:pic>
                        <p:nvPicPr>
                          <p:cNvPr id="0" name="Object 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2" y="728"/>
                            <a:ext cx="224" cy="3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0" name="Object 266"/>
              <p:cNvGraphicFramePr>
                <a:graphicFrameLocks noChangeAspect="1"/>
              </p:cNvGraphicFramePr>
              <p:nvPr/>
            </p:nvGraphicFramePr>
            <p:xfrm>
              <a:off x="5427" y="1244"/>
              <a:ext cx="272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3" name="公式" r:id="rId24" imgW="215640" imgH="279360" progId="Equation.3">
                      <p:embed/>
                    </p:oleObj>
                  </mc:Choice>
                  <mc:Fallback>
                    <p:oleObj name="公式" r:id="rId24" imgW="215640" imgH="279360" progId="Equation.3">
                      <p:embed/>
                      <p:pic>
                        <p:nvPicPr>
                          <p:cNvPr id="0" name="Object 2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7" y="1244"/>
                            <a:ext cx="272" cy="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5" name="Group 267"/>
            <p:cNvGrpSpPr>
              <a:grpSpLocks/>
            </p:cNvGrpSpPr>
            <p:nvPr/>
          </p:nvGrpSpPr>
          <p:grpSpPr bwMode="auto">
            <a:xfrm>
              <a:off x="1777" y="1387"/>
              <a:ext cx="1916" cy="1198"/>
              <a:chOff x="1777" y="1387"/>
              <a:chExt cx="1916" cy="1198"/>
            </a:xfrm>
          </p:grpSpPr>
          <p:sp>
            <p:nvSpPr>
              <p:cNvPr id="25631" name="Rectangle 268"/>
              <p:cNvSpPr>
                <a:spLocks noChangeArrowheads="1"/>
              </p:cNvSpPr>
              <p:nvPr/>
            </p:nvSpPr>
            <p:spPr bwMode="auto">
              <a:xfrm>
                <a:off x="2352" y="1753"/>
                <a:ext cx="713" cy="83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32" name="Rectangle 269"/>
              <p:cNvSpPr>
                <a:spLocks noChangeArrowheads="1"/>
              </p:cNvSpPr>
              <p:nvPr/>
            </p:nvSpPr>
            <p:spPr bwMode="auto">
              <a:xfrm>
                <a:off x="2499" y="1950"/>
                <a:ext cx="446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3600" i="1"/>
                  <a:t>Y</a:t>
                </a:r>
                <a:r>
                  <a:rPr lang="en-US" altLang="zh-CN" sz="3600">
                    <a:sym typeface="Symbol" pitchFamily="18" charset="2"/>
                  </a:rPr>
                  <a:t></a:t>
                </a:r>
              </a:p>
            </p:txBody>
          </p:sp>
          <p:sp>
            <p:nvSpPr>
              <p:cNvPr id="25633" name="Line 270"/>
              <p:cNvSpPr>
                <a:spLocks noChangeShapeType="1"/>
              </p:cNvSpPr>
              <p:nvPr/>
            </p:nvSpPr>
            <p:spPr bwMode="auto">
              <a:xfrm>
                <a:off x="1946" y="1871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Line 271"/>
              <p:cNvSpPr>
                <a:spLocks noChangeShapeType="1"/>
              </p:cNvSpPr>
              <p:nvPr/>
            </p:nvSpPr>
            <p:spPr bwMode="auto">
              <a:xfrm flipV="1">
                <a:off x="1940" y="2461"/>
                <a:ext cx="4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Line 272"/>
              <p:cNvSpPr>
                <a:spLocks noChangeShapeType="1"/>
              </p:cNvSpPr>
              <p:nvPr/>
            </p:nvSpPr>
            <p:spPr bwMode="auto">
              <a:xfrm>
                <a:off x="1994" y="1777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Text Box 273"/>
              <p:cNvSpPr txBox="1">
                <a:spLocks noChangeArrowheads="1"/>
              </p:cNvSpPr>
              <p:nvPr/>
            </p:nvSpPr>
            <p:spPr bwMode="auto">
              <a:xfrm>
                <a:off x="1786" y="1849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5637" name="Text Box 274"/>
              <p:cNvSpPr txBox="1">
                <a:spLocks noChangeArrowheads="1"/>
              </p:cNvSpPr>
              <p:nvPr/>
            </p:nvSpPr>
            <p:spPr bwMode="auto">
              <a:xfrm>
                <a:off x="1791" y="2214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sp>
            <p:nvSpPr>
              <p:cNvPr id="25638" name="Line 275"/>
              <p:cNvSpPr>
                <a:spLocks noChangeShapeType="1"/>
              </p:cNvSpPr>
              <p:nvPr/>
            </p:nvSpPr>
            <p:spPr bwMode="auto">
              <a:xfrm flipV="1">
                <a:off x="3067" y="1880"/>
                <a:ext cx="4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9" name="Line 276"/>
              <p:cNvSpPr>
                <a:spLocks noChangeShapeType="1"/>
              </p:cNvSpPr>
              <p:nvPr/>
            </p:nvSpPr>
            <p:spPr bwMode="auto">
              <a:xfrm>
                <a:off x="3071" y="2466"/>
                <a:ext cx="41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Line 277"/>
              <p:cNvSpPr>
                <a:spLocks noChangeShapeType="1"/>
              </p:cNvSpPr>
              <p:nvPr/>
            </p:nvSpPr>
            <p:spPr bwMode="auto">
              <a:xfrm flipH="1">
                <a:off x="3122" y="181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Text Box 278"/>
              <p:cNvSpPr txBox="1">
                <a:spLocks noChangeArrowheads="1"/>
              </p:cNvSpPr>
              <p:nvPr/>
            </p:nvSpPr>
            <p:spPr bwMode="auto">
              <a:xfrm>
                <a:off x="3406" y="1855"/>
                <a:ext cx="26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25642" name="Text Box 279"/>
              <p:cNvSpPr txBox="1">
                <a:spLocks noChangeArrowheads="1"/>
              </p:cNvSpPr>
              <p:nvPr/>
            </p:nvSpPr>
            <p:spPr bwMode="auto">
              <a:xfrm>
                <a:off x="3418" y="2201"/>
                <a:ext cx="26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ym typeface="Symbol" pitchFamily="18" charset="2"/>
                  </a:rPr>
                  <a:t></a:t>
                </a:r>
                <a:endParaRPr lang="en-US" altLang="zh-CN"/>
              </a:p>
            </p:txBody>
          </p:sp>
          <p:graphicFrame>
            <p:nvGraphicFramePr>
              <p:cNvPr id="25605" name="Object 280"/>
              <p:cNvGraphicFramePr>
                <a:graphicFrameLocks noChangeAspect="1"/>
              </p:cNvGraphicFramePr>
              <p:nvPr/>
            </p:nvGraphicFramePr>
            <p:xfrm>
              <a:off x="2011" y="1387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4" name="公式" r:id="rId26" imgW="190440" imgH="317160" progId="Equation.3">
                      <p:embed/>
                    </p:oleObj>
                  </mc:Choice>
                  <mc:Fallback>
                    <p:oleObj name="公式" r:id="rId26" imgW="190440" imgH="317160" progId="Equation.3">
                      <p:embed/>
                      <p:pic>
                        <p:nvPicPr>
                          <p:cNvPr id="0" name="Object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1" y="1387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3" name="Oval 281"/>
              <p:cNvSpPr>
                <a:spLocks noChangeArrowheads="1"/>
              </p:cNvSpPr>
              <p:nvPr/>
            </p:nvSpPr>
            <p:spPr bwMode="auto">
              <a:xfrm>
                <a:off x="1872" y="183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44" name="Oval 282"/>
              <p:cNvSpPr>
                <a:spLocks noChangeArrowheads="1"/>
              </p:cNvSpPr>
              <p:nvPr/>
            </p:nvSpPr>
            <p:spPr bwMode="auto">
              <a:xfrm>
                <a:off x="1872" y="2428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45" name="Oval 283"/>
              <p:cNvSpPr>
                <a:spLocks noChangeArrowheads="1"/>
              </p:cNvSpPr>
              <p:nvPr/>
            </p:nvSpPr>
            <p:spPr bwMode="auto">
              <a:xfrm>
                <a:off x="3486" y="184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5646" name="Oval 284"/>
              <p:cNvSpPr>
                <a:spLocks noChangeArrowheads="1"/>
              </p:cNvSpPr>
              <p:nvPr/>
            </p:nvSpPr>
            <p:spPr bwMode="auto">
              <a:xfrm>
                <a:off x="3492" y="2428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5606" name="Object 285"/>
              <p:cNvGraphicFramePr>
                <a:graphicFrameLocks noChangeAspect="1"/>
              </p:cNvGraphicFramePr>
              <p:nvPr/>
            </p:nvGraphicFramePr>
            <p:xfrm>
              <a:off x="3157" y="1411"/>
              <a:ext cx="24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5" name="公式" r:id="rId28" imgW="190440" imgH="317160" progId="Equation.3">
                      <p:embed/>
                    </p:oleObj>
                  </mc:Choice>
                  <mc:Fallback>
                    <p:oleObj name="公式" r:id="rId28" imgW="190440" imgH="317160" progId="Equation.3">
                      <p:embed/>
                      <p:pic>
                        <p:nvPicPr>
                          <p:cNvPr id="0" name="Object 2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7" y="1411"/>
                            <a:ext cx="242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7" name="Object 286"/>
              <p:cNvGraphicFramePr>
                <a:graphicFrameLocks noChangeAspect="1"/>
              </p:cNvGraphicFramePr>
              <p:nvPr/>
            </p:nvGraphicFramePr>
            <p:xfrm>
              <a:off x="3403" y="1933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6" name="公式" r:id="rId30" imgW="228600" imgH="317160" progId="Equation.3">
                      <p:embed/>
                    </p:oleObj>
                  </mc:Choice>
                  <mc:Fallback>
                    <p:oleObj name="公式" r:id="rId30" imgW="228600" imgH="317160" progId="Equation.3">
                      <p:embed/>
                      <p:pic>
                        <p:nvPicPr>
                          <p:cNvPr id="0" name="Object 2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1933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8" name="Object 287"/>
              <p:cNvGraphicFramePr>
                <a:graphicFrameLocks noChangeAspect="1"/>
              </p:cNvGraphicFramePr>
              <p:nvPr/>
            </p:nvGraphicFramePr>
            <p:xfrm>
              <a:off x="1777" y="1927"/>
              <a:ext cx="290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7" name="公式" r:id="rId32" imgW="228600" imgH="317160" progId="Equation.3">
                      <p:embed/>
                    </p:oleObj>
                  </mc:Choice>
                  <mc:Fallback>
                    <p:oleObj name="公式" r:id="rId32" imgW="228600" imgH="317160" progId="Equation.3">
                      <p:embed/>
                      <p:pic>
                        <p:nvPicPr>
                          <p:cNvPr id="0" name="Object 2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7" y="1927"/>
                            <a:ext cx="290" cy="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6" name="Rectangle 288"/>
            <p:cNvSpPr>
              <a:spLocks noChangeArrowheads="1"/>
            </p:cNvSpPr>
            <p:nvPr/>
          </p:nvSpPr>
          <p:spPr bwMode="auto">
            <a:xfrm>
              <a:off x="1260" y="460"/>
              <a:ext cx="2820" cy="2244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5627" name="Freeform 289"/>
            <p:cNvSpPr>
              <a:spLocks/>
            </p:cNvSpPr>
            <p:nvPr/>
          </p:nvSpPr>
          <p:spPr bwMode="auto">
            <a:xfrm>
              <a:off x="3534" y="852"/>
              <a:ext cx="468" cy="1032"/>
            </a:xfrm>
            <a:custGeom>
              <a:avLst/>
              <a:gdLst>
                <a:gd name="T0" fmla="*/ 0 w 468"/>
                <a:gd name="T1" fmla="*/ 0 h 1032"/>
                <a:gd name="T2" fmla="*/ 468 w 468"/>
                <a:gd name="T3" fmla="*/ 522 h 1032"/>
                <a:gd name="T4" fmla="*/ 24 w 468"/>
                <a:gd name="T5" fmla="*/ 1032 h 1032"/>
                <a:gd name="T6" fmla="*/ 0 60000 65536"/>
                <a:gd name="T7" fmla="*/ 0 60000 65536"/>
                <a:gd name="T8" fmla="*/ 0 60000 65536"/>
                <a:gd name="T9" fmla="*/ 0 w 468"/>
                <a:gd name="T10" fmla="*/ 0 h 1032"/>
                <a:gd name="T11" fmla="*/ 468 w 468"/>
                <a:gd name="T12" fmla="*/ 1032 h 10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32">
                  <a:moveTo>
                    <a:pt x="0" y="0"/>
                  </a:moveTo>
                  <a:lnTo>
                    <a:pt x="468" y="522"/>
                  </a:lnTo>
                  <a:lnTo>
                    <a:pt x="24" y="1032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5628" name="Freeform 290"/>
            <p:cNvSpPr>
              <a:spLocks/>
            </p:cNvSpPr>
            <p:nvPr/>
          </p:nvSpPr>
          <p:spPr bwMode="auto">
            <a:xfrm>
              <a:off x="3534" y="1428"/>
              <a:ext cx="468" cy="1032"/>
            </a:xfrm>
            <a:custGeom>
              <a:avLst/>
              <a:gdLst>
                <a:gd name="T0" fmla="*/ 0 w 468"/>
                <a:gd name="T1" fmla="*/ 0 h 1032"/>
                <a:gd name="T2" fmla="*/ 468 w 468"/>
                <a:gd name="T3" fmla="*/ 522 h 1032"/>
                <a:gd name="T4" fmla="*/ 24 w 468"/>
                <a:gd name="T5" fmla="*/ 1032 h 1032"/>
                <a:gd name="T6" fmla="*/ 0 60000 65536"/>
                <a:gd name="T7" fmla="*/ 0 60000 65536"/>
                <a:gd name="T8" fmla="*/ 0 60000 65536"/>
                <a:gd name="T9" fmla="*/ 0 w 468"/>
                <a:gd name="T10" fmla="*/ 0 h 1032"/>
                <a:gd name="T11" fmla="*/ 468 w 468"/>
                <a:gd name="T12" fmla="*/ 1032 h 10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32">
                  <a:moveTo>
                    <a:pt x="0" y="0"/>
                  </a:moveTo>
                  <a:lnTo>
                    <a:pt x="468" y="522"/>
                  </a:lnTo>
                  <a:lnTo>
                    <a:pt x="24" y="1032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5629" name="Freeform 291"/>
            <p:cNvSpPr>
              <a:spLocks/>
            </p:cNvSpPr>
            <p:nvPr/>
          </p:nvSpPr>
          <p:spPr bwMode="auto">
            <a:xfrm>
              <a:off x="1404" y="840"/>
              <a:ext cx="468" cy="1026"/>
            </a:xfrm>
            <a:custGeom>
              <a:avLst/>
              <a:gdLst>
                <a:gd name="T0" fmla="*/ 468 w 468"/>
                <a:gd name="T1" fmla="*/ 0 h 1026"/>
                <a:gd name="T2" fmla="*/ 0 w 468"/>
                <a:gd name="T3" fmla="*/ 522 h 1026"/>
                <a:gd name="T4" fmla="*/ 462 w 468"/>
                <a:gd name="T5" fmla="*/ 1026 h 1026"/>
                <a:gd name="T6" fmla="*/ 0 60000 65536"/>
                <a:gd name="T7" fmla="*/ 0 60000 65536"/>
                <a:gd name="T8" fmla="*/ 0 60000 65536"/>
                <a:gd name="T9" fmla="*/ 0 w 468"/>
                <a:gd name="T10" fmla="*/ 0 h 1026"/>
                <a:gd name="T11" fmla="*/ 468 w 468"/>
                <a:gd name="T12" fmla="*/ 1026 h 10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26">
                  <a:moveTo>
                    <a:pt x="468" y="0"/>
                  </a:moveTo>
                  <a:lnTo>
                    <a:pt x="0" y="522"/>
                  </a:lnTo>
                  <a:lnTo>
                    <a:pt x="462" y="1026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5630" name="Freeform 292"/>
            <p:cNvSpPr>
              <a:spLocks/>
            </p:cNvSpPr>
            <p:nvPr/>
          </p:nvSpPr>
          <p:spPr bwMode="auto">
            <a:xfrm>
              <a:off x="1398" y="1434"/>
              <a:ext cx="468" cy="1026"/>
            </a:xfrm>
            <a:custGeom>
              <a:avLst/>
              <a:gdLst>
                <a:gd name="T0" fmla="*/ 468 w 468"/>
                <a:gd name="T1" fmla="*/ 0 h 1026"/>
                <a:gd name="T2" fmla="*/ 0 w 468"/>
                <a:gd name="T3" fmla="*/ 522 h 1026"/>
                <a:gd name="T4" fmla="*/ 462 w 468"/>
                <a:gd name="T5" fmla="*/ 1026 h 1026"/>
                <a:gd name="T6" fmla="*/ 0 60000 65536"/>
                <a:gd name="T7" fmla="*/ 0 60000 65536"/>
                <a:gd name="T8" fmla="*/ 0 60000 65536"/>
                <a:gd name="T9" fmla="*/ 0 w 468"/>
                <a:gd name="T10" fmla="*/ 0 h 1026"/>
                <a:gd name="T11" fmla="*/ 468 w 468"/>
                <a:gd name="T12" fmla="*/ 1026 h 10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1026">
                  <a:moveTo>
                    <a:pt x="468" y="0"/>
                  </a:moveTo>
                  <a:lnTo>
                    <a:pt x="0" y="522"/>
                  </a:lnTo>
                  <a:lnTo>
                    <a:pt x="462" y="1026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6" grpId="0" build="p" autoUpdateAnimBg="0"/>
      <p:bldP spid="73948" grpId="0" build="p" autoUpdateAnimBg="0"/>
      <p:bldP spid="73950" grpId="0" autoUpdateAnimBg="0"/>
      <p:bldP spid="739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5343525" y="871538"/>
          <a:ext cx="24558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871538"/>
                        <a:ext cx="24558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566738" y="6210300"/>
          <a:ext cx="14017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6" imgW="774360" imgH="164880" progId="Equation.DSMT4">
                  <p:embed/>
                </p:oleObj>
              </mc:Choice>
              <mc:Fallback>
                <p:oleObj name="Equation" r:id="rId6" imgW="77436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6210300"/>
                        <a:ext cx="14017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400050" y="431800"/>
            <a:ext cx="8648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例：如图所示电路，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为双口网络，已知开关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闭合时，虚线框所示网络的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参数矩阵为：</a:t>
            </a:r>
          </a:p>
        </p:txBody>
      </p:sp>
      <p:sp>
        <p:nvSpPr>
          <p:cNvPr id="153676" name="Text Box 76"/>
          <p:cNvSpPr txBox="1">
            <a:spLocks noChangeArrowheads="1"/>
          </p:cNvSpPr>
          <p:nvPr/>
        </p:nvSpPr>
        <p:spPr bwMode="auto">
          <a:xfrm>
            <a:off x="425450" y="527685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53827" name="Text Box 227"/>
          <p:cNvSpPr txBox="1">
            <a:spLocks noChangeArrowheads="1"/>
          </p:cNvSpPr>
          <p:nvPr/>
        </p:nvSpPr>
        <p:spPr bwMode="auto">
          <a:xfrm>
            <a:off x="387350" y="1660525"/>
            <a:ext cx="8699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现将开关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断开，并在端口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加电压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baseline="-2500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3V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，求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－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2'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端的开路电压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baseline="-25000">
                <a:ea typeface="楷体_GB2312" pitchFamily="49" charset="-122"/>
                <a:cs typeface="Times New Roman" pitchFamily="18" charset="0"/>
              </a:rPr>
              <a:t>20  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6714" name="Group 90"/>
          <p:cNvGrpSpPr>
            <a:grpSpLocks/>
          </p:cNvGrpSpPr>
          <p:nvPr/>
        </p:nvGrpSpPr>
        <p:grpSpPr bwMode="auto">
          <a:xfrm>
            <a:off x="4927600" y="2436813"/>
            <a:ext cx="4025900" cy="2566987"/>
            <a:chOff x="3104" y="1535"/>
            <a:chExt cx="2536" cy="1617"/>
          </a:xfrm>
        </p:grpSpPr>
        <p:sp>
          <p:nvSpPr>
            <p:cNvPr id="26634" name="Text Box 265"/>
            <p:cNvSpPr txBox="1">
              <a:spLocks noChangeArrowheads="1"/>
            </p:cNvSpPr>
            <p:nvPr/>
          </p:nvSpPr>
          <p:spPr bwMode="auto">
            <a:xfrm>
              <a:off x="5232" y="250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 i="1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45" name="Line 233"/>
            <p:cNvSpPr>
              <a:spLocks noChangeShapeType="1"/>
            </p:cNvSpPr>
            <p:nvPr/>
          </p:nvSpPr>
          <p:spPr bwMode="auto">
            <a:xfrm>
              <a:off x="3512" y="1872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Oval 236"/>
            <p:cNvSpPr>
              <a:spLocks noChangeArrowheads="1"/>
            </p:cNvSpPr>
            <p:nvPr/>
          </p:nvSpPr>
          <p:spPr bwMode="auto">
            <a:xfrm>
              <a:off x="5210" y="185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47" name="Oval 237"/>
            <p:cNvSpPr>
              <a:spLocks noChangeArrowheads="1"/>
            </p:cNvSpPr>
            <p:nvPr/>
          </p:nvSpPr>
          <p:spPr bwMode="auto">
            <a:xfrm>
              <a:off x="5214" y="261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48" name="Text Box 240"/>
            <p:cNvSpPr txBox="1">
              <a:spLocks noChangeArrowheads="1"/>
            </p:cNvSpPr>
            <p:nvPr/>
          </p:nvSpPr>
          <p:spPr bwMode="auto">
            <a:xfrm>
              <a:off x="5123" y="183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49" name="Text Box 241"/>
            <p:cNvSpPr txBox="1">
              <a:spLocks noChangeArrowheads="1"/>
            </p:cNvSpPr>
            <p:nvPr/>
          </p:nvSpPr>
          <p:spPr bwMode="auto">
            <a:xfrm>
              <a:off x="5143" y="22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50" name="Line 242"/>
            <p:cNvSpPr>
              <a:spLocks noChangeShapeType="1"/>
            </p:cNvSpPr>
            <p:nvPr/>
          </p:nvSpPr>
          <p:spPr bwMode="auto">
            <a:xfrm>
              <a:off x="3506" y="1794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43"/>
            <p:cNvSpPr>
              <a:spLocks noChangeShapeType="1"/>
            </p:cNvSpPr>
            <p:nvPr/>
          </p:nvSpPr>
          <p:spPr bwMode="auto">
            <a:xfrm flipH="1">
              <a:off x="5036" y="1794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44"/>
            <p:cNvSpPr>
              <a:spLocks noChangeShapeType="1"/>
            </p:cNvSpPr>
            <p:nvPr/>
          </p:nvSpPr>
          <p:spPr bwMode="auto">
            <a:xfrm>
              <a:off x="3512" y="2632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Text Box 246"/>
            <p:cNvSpPr txBox="1">
              <a:spLocks noChangeArrowheads="1"/>
            </p:cNvSpPr>
            <p:nvPr/>
          </p:nvSpPr>
          <p:spPr bwMode="auto">
            <a:xfrm>
              <a:off x="5094" y="213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54" name="Text Box 247"/>
            <p:cNvSpPr txBox="1">
              <a:spLocks noChangeArrowheads="1"/>
            </p:cNvSpPr>
            <p:nvPr/>
          </p:nvSpPr>
          <p:spPr bwMode="auto">
            <a:xfrm>
              <a:off x="3494" y="156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55" name="Text Box 248"/>
            <p:cNvSpPr txBox="1">
              <a:spLocks noChangeArrowheads="1"/>
            </p:cNvSpPr>
            <p:nvPr/>
          </p:nvSpPr>
          <p:spPr bwMode="auto">
            <a:xfrm>
              <a:off x="5022" y="153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56" name="Rectangle 249"/>
            <p:cNvSpPr>
              <a:spLocks noChangeArrowheads="1"/>
            </p:cNvSpPr>
            <p:nvPr/>
          </p:nvSpPr>
          <p:spPr bwMode="auto">
            <a:xfrm>
              <a:off x="4126" y="1740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57" name="Text Box 250"/>
            <p:cNvSpPr txBox="1">
              <a:spLocks noChangeArrowheads="1"/>
            </p:cNvSpPr>
            <p:nvPr/>
          </p:nvSpPr>
          <p:spPr bwMode="auto">
            <a:xfrm>
              <a:off x="4198" y="1896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  <a:r>
                <a:rPr lang="en-US" altLang="zh-CN" sz="3200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6658" name="Line 260"/>
            <p:cNvSpPr>
              <a:spLocks noChangeShapeType="1"/>
            </p:cNvSpPr>
            <p:nvPr/>
          </p:nvSpPr>
          <p:spPr bwMode="auto">
            <a:xfrm>
              <a:off x="4384" y="2466"/>
              <a:ext cx="0" cy="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Text Box 261"/>
            <p:cNvSpPr txBox="1">
              <a:spLocks noChangeArrowheads="1"/>
            </p:cNvSpPr>
            <p:nvPr/>
          </p:nvSpPr>
          <p:spPr bwMode="auto">
            <a:xfrm>
              <a:off x="4234" y="2889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60" name="Text Box 262"/>
            <p:cNvSpPr txBox="1">
              <a:spLocks noChangeArrowheads="1"/>
            </p:cNvSpPr>
            <p:nvPr/>
          </p:nvSpPr>
          <p:spPr bwMode="auto">
            <a:xfrm>
              <a:off x="3220" y="175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661" name="Text Box 263"/>
            <p:cNvSpPr txBox="1">
              <a:spLocks noChangeArrowheads="1"/>
            </p:cNvSpPr>
            <p:nvPr/>
          </p:nvSpPr>
          <p:spPr bwMode="auto">
            <a:xfrm>
              <a:off x="3238" y="250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62" name="Text Box 264"/>
            <p:cNvSpPr txBox="1">
              <a:spLocks noChangeArrowheads="1"/>
            </p:cNvSpPr>
            <p:nvPr/>
          </p:nvSpPr>
          <p:spPr bwMode="auto">
            <a:xfrm>
              <a:off x="5246" y="1749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6663" name="Oval 269"/>
            <p:cNvSpPr>
              <a:spLocks noChangeArrowheads="1"/>
            </p:cNvSpPr>
            <p:nvPr/>
          </p:nvSpPr>
          <p:spPr bwMode="auto">
            <a:xfrm>
              <a:off x="3372" y="210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64" name="Line 270"/>
            <p:cNvSpPr>
              <a:spLocks noChangeShapeType="1"/>
            </p:cNvSpPr>
            <p:nvPr/>
          </p:nvSpPr>
          <p:spPr bwMode="auto">
            <a:xfrm>
              <a:off x="3510" y="1868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271"/>
            <p:cNvSpPr txBox="1">
              <a:spLocks noChangeArrowheads="1"/>
            </p:cNvSpPr>
            <p:nvPr/>
          </p:nvSpPr>
          <p:spPr bwMode="auto">
            <a:xfrm>
              <a:off x="3231" y="192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66" name="Text Box 272"/>
            <p:cNvSpPr txBox="1">
              <a:spLocks noChangeArrowheads="1"/>
            </p:cNvSpPr>
            <p:nvPr/>
          </p:nvSpPr>
          <p:spPr bwMode="auto">
            <a:xfrm>
              <a:off x="3227" y="21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67" name="Text Box 273"/>
            <p:cNvSpPr txBox="1">
              <a:spLocks noChangeArrowheads="1"/>
            </p:cNvSpPr>
            <p:nvPr/>
          </p:nvSpPr>
          <p:spPr bwMode="auto">
            <a:xfrm>
              <a:off x="3104" y="214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3V</a:t>
              </a:r>
            </a:p>
          </p:txBody>
        </p:sp>
        <p:sp>
          <p:nvSpPr>
            <p:cNvPr id="26668" name="Line 274"/>
            <p:cNvSpPr>
              <a:spLocks noChangeShapeType="1"/>
            </p:cNvSpPr>
            <p:nvPr/>
          </p:nvSpPr>
          <p:spPr bwMode="auto">
            <a:xfrm>
              <a:off x="3696" y="1868"/>
              <a:ext cx="432" cy="10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275"/>
            <p:cNvSpPr>
              <a:spLocks noChangeShapeType="1"/>
            </p:cNvSpPr>
            <p:nvPr/>
          </p:nvSpPr>
          <p:spPr bwMode="auto">
            <a:xfrm flipH="1">
              <a:off x="4602" y="1874"/>
              <a:ext cx="438" cy="9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276"/>
            <p:cNvSpPr>
              <a:spLocks noChangeShapeType="1"/>
            </p:cNvSpPr>
            <p:nvPr/>
          </p:nvSpPr>
          <p:spPr bwMode="auto">
            <a:xfrm>
              <a:off x="4122" y="2870"/>
              <a:ext cx="4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Rectangle 259"/>
            <p:cNvSpPr>
              <a:spLocks noChangeArrowheads="1"/>
            </p:cNvSpPr>
            <p:nvPr/>
          </p:nvSpPr>
          <p:spPr bwMode="auto">
            <a:xfrm>
              <a:off x="4244" y="282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72" name="Line 277"/>
            <p:cNvSpPr>
              <a:spLocks noChangeShapeType="1"/>
            </p:cNvSpPr>
            <p:nvPr/>
          </p:nvSpPr>
          <p:spPr bwMode="auto">
            <a:xfrm>
              <a:off x="3804" y="2630"/>
              <a:ext cx="240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278"/>
            <p:cNvSpPr>
              <a:spLocks noChangeShapeType="1"/>
            </p:cNvSpPr>
            <p:nvPr/>
          </p:nvSpPr>
          <p:spPr bwMode="auto">
            <a:xfrm flipH="1">
              <a:off x="4680" y="2630"/>
              <a:ext cx="246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279"/>
            <p:cNvSpPr>
              <a:spLocks noChangeShapeType="1"/>
            </p:cNvSpPr>
            <p:nvPr/>
          </p:nvSpPr>
          <p:spPr bwMode="auto">
            <a:xfrm>
              <a:off x="4038" y="3152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81" name="AutoShape 281"/>
          <p:cNvSpPr>
            <a:spLocks noChangeArrowheads="1"/>
          </p:cNvSpPr>
          <p:nvPr/>
        </p:nvSpPr>
        <p:spPr bwMode="auto">
          <a:xfrm>
            <a:off x="4259263" y="3851275"/>
            <a:ext cx="566737" cy="174625"/>
          </a:xfrm>
          <a:prstGeom prst="rightArrow">
            <a:avLst>
              <a:gd name="adj1" fmla="val 50000"/>
              <a:gd name="adj2" fmla="val 8113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53884" name="Text Box 284"/>
          <p:cNvSpPr txBox="1">
            <a:spLocks noChangeArrowheads="1"/>
          </p:cNvSpPr>
          <p:nvPr/>
        </p:nvSpPr>
        <p:spPr bwMode="auto">
          <a:xfrm>
            <a:off x="1066800" y="5197475"/>
            <a:ext cx="3028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由二端口并联</a:t>
            </a:r>
          </a:p>
        </p:txBody>
      </p:sp>
      <p:graphicFrame>
        <p:nvGraphicFramePr>
          <p:cNvPr id="153888" name="Object 28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81363" y="5111750"/>
          <a:ext cx="231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8" imgW="1269720" imgH="457200" progId="Equation.DSMT4">
                  <p:embed/>
                </p:oleObj>
              </mc:Choice>
              <mc:Fallback>
                <p:oleObj name="Equation" r:id="rId8" imgW="1269720" imgH="457200" progId="Equation.DSMT4">
                  <p:embed/>
                  <p:pic>
                    <p:nvPicPr>
                      <p:cNvPr id="0" name="Object 2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5111750"/>
                        <a:ext cx="23193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3" name="Object 30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03425" y="5937250"/>
          <a:ext cx="403383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Equation" r:id="rId10" imgW="2108160" imgH="457200" progId="Equation.DSMT4">
                  <p:embed/>
                </p:oleObj>
              </mc:Choice>
              <mc:Fallback>
                <p:oleObj name="Equation" r:id="rId10" imgW="2108160" imgH="457200" progId="Equation.DSMT4">
                  <p:embed/>
                  <p:pic>
                    <p:nvPicPr>
                      <p:cNvPr id="0" name="Object 30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937250"/>
                        <a:ext cx="403383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6" name="Object 30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43625" y="5946775"/>
          <a:ext cx="20177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12" imgW="1054080" imgH="457200" progId="Equation.DSMT4">
                  <p:embed/>
                </p:oleObj>
              </mc:Choice>
              <mc:Fallback>
                <p:oleObj name="Equation" r:id="rId12" imgW="1054080" imgH="457200" progId="Equation.DSMT4">
                  <p:embed/>
                  <p:pic>
                    <p:nvPicPr>
                      <p:cNvPr id="0" name="Object 30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5946775"/>
                        <a:ext cx="20177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13" name="Group 89"/>
          <p:cNvGrpSpPr>
            <a:grpSpLocks/>
          </p:cNvGrpSpPr>
          <p:nvPr/>
        </p:nvGrpSpPr>
        <p:grpSpPr bwMode="auto">
          <a:xfrm>
            <a:off x="381000" y="2397125"/>
            <a:ext cx="3911600" cy="2784475"/>
            <a:chOff x="240" y="1510"/>
            <a:chExt cx="2464" cy="1754"/>
          </a:xfrm>
        </p:grpSpPr>
        <p:sp>
          <p:nvSpPr>
            <p:cNvPr id="26675" name="Line 78"/>
            <p:cNvSpPr>
              <a:spLocks noChangeShapeType="1"/>
            </p:cNvSpPr>
            <p:nvPr/>
          </p:nvSpPr>
          <p:spPr bwMode="auto">
            <a:xfrm>
              <a:off x="532" y="2396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Oval 83"/>
            <p:cNvSpPr>
              <a:spLocks noChangeArrowheads="1"/>
            </p:cNvSpPr>
            <p:nvPr/>
          </p:nvSpPr>
          <p:spPr bwMode="auto">
            <a:xfrm>
              <a:off x="492" y="23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7" name="Oval 85"/>
            <p:cNvSpPr>
              <a:spLocks noChangeArrowheads="1"/>
            </p:cNvSpPr>
            <p:nvPr/>
          </p:nvSpPr>
          <p:spPr bwMode="auto">
            <a:xfrm>
              <a:off x="496" y="313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8" name="Oval 88"/>
            <p:cNvSpPr>
              <a:spLocks noChangeArrowheads="1"/>
            </p:cNvSpPr>
            <p:nvPr/>
          </p:nvSpPr>
          <p:spPr bwMode="auto">
            <a:xfrm>
              <a:off x="2230" y="23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9" name="Oval 89"/>
            <p:cNvSpPr>
              <a:spLocks noChangeArrowheads="1"/>
            </p:cNvSpPr>
            <p:nvPr/>
          </p:nvSpPr>
          <p:spPr bwMode="auto">
            <a:xfrm>
              <a:off x="2234" y="313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80" name="Text Box 90"/>
            <p:cNvSpPr txBox="1">
              <a:spLocks noChangeArrowheads="1"/>
            </p:cNvSpPr>
            <p:nvPr/>
          </p:nvSpPr>
          <p:spPr bwMode="auto">
            <a:xfrm>
              <a:off x="405" y="23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81" name="Text Box 91"/>
            <p:cNvSpPr txBox="1">
              <a:spLocks noChangeArrowheads="1"/>
            </p:cNvSpPr>
            <p:nvPr/>
          </p:nvSpPr>
          <p:spPr bwMode="auto">
            <a:xfrm>
              <a:off x="425" y="28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82" name="Text Box 92"/>
            <p:cNvSpPr txBox="1">
              <a:spLocks noChangeArrowheads="1"/>
            </p:cNvSpPr>
            <p:nvPr/>
          </p:nvSpPr>
          <p:spPr bwMode="auto">
            <a:xfrm>
              <a:off x="2143" y="235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83" name="Text Box 93"/>
            <p:cNvSpPr txBox="1">
              <a:spLocks noChangeArrowheads="1"/>
            </p:cNvSpPr>
            <p:nvPr/>
          </p:nvSpPr>
          <p:spPr bwMode="auto">
            <a:xfrm>
              <a:off x="2163" y="2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84" name="Line 94"/>
            <p:cNvSpPr>
              <a:spLocks noChangeShapeType="1"/>
            </p:cNvSpPr>
            <p:nvPr/>
          </p:nvSpPr>
          <p:spPr bwMode="auto">
            <a:xfrm>
              <a:off x="526" y="2318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Line 95"/>
            <p:cNvSpPr>
              <a:spLocks noChangeShapeType="1"/>
            </p:cNvSpPr>
            <p:nvPr/>
          </p:nvSpPr>
          <p:spPr bwMode="auto">
            <a:xfrm flipH="1">
              <a:off x="2056" y="2318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96"/>
            <p:cNvSpPr>
              <a:spLocks noChangeShapeType="1"/>
            </p:cNvSpPr>
            <p:nvPr/>
          </p:nvSpPr>
          <p:spPr bwMode="auto">
            <a:xfrm>
              <a:off x="532" y="3156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Text Box 97"/>
            <p:cNvSpPr txBox="1">
              <a:spLocks noChangeArrowheads="1"/>
            </p:cNvSpPr>
            <p:nvPr/>
          </p:nvSpPr>
          <p:spPr bwMode="auto">
            <a:xfrm>
              <a:off x="382" y="266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88" name="Text Box 98"/>
            <p:cNvSpPr txBox="1">
              <a:spLocks noChangeArrowheads="1"/>
            </p:cNvSpPr>
            <p:nvPr/>
          </p:nvSpPr>
          <p:spPr bwMode="auto">
            <a:xfrm>
              <a:off x="2114" y="266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89" name="Text Box 99"/>
            <p:cNvSpPr txBox="1">
              <a:spLocks noChangeArrowheads="1"/>
            </p:cNvSpPr>
            <p:nvPr/>
          </p:nvSpPr>
          <p:spPr bwMode="auto">
            <a:xfrm>
              <a:off x="514" y="208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90" name="Text Box 100"/>
            <p:cNvSpPr txBox="1">
              <a:spLocks noChangeArrowheads="1"/>
            </p:cNvSpPr>
            <p:nvPr/>
          </p:nvSpPr>
          <p:spPr bwMode="auto">
            <a:xfrm>
              <a:off x="2042" y="205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91" name="Rectangle 106"/>
            <p:cNvSpPr>
              <a:spLocks noChangeArrowheads="1"/>
            </p:cNvSpPr>
            <p:nvPr/>
          </p:nvSpPr>
          <p:spPr bwMode="auto">
            <a:xfrm>
              <a:off x="1146" y="2264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92" name="Text Box 107"/>
            <p:cNvSpPr txBox="1">
              <a:spLocks noChangeArrowheads="1"/>
            </p:cNvSpPr>
            <p:nvPr/>
          </p:nvSpPr>
          <p:spPr bwMode="auto">
            <a:xfrm>
              <a:off x="1218" y="2420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  <a:r>
                <a:rPr lang="en-US" altLang="zh-CN" sz="3200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6693" name="Oval 119"/>
            <p:cNvSpPr>
              <a:spLocks noChangeArrowheads="1"/>
            </p:cNvSpPr>
            <p:nvPr/>
          </p:nvSpPr>
          <p:spPr bwMode="auto">
            <a:xfrm>
              <a:off x="1063" y="189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94" name="Oval 120"/>
            <p:cNvSpPr>
              <a:spLocks noChangeArrowheads="1"/>
            </p:cNvSpPr>
            <p:nvPr/>
          </p:nvSpPr>
          <p:spPr bwMode="auto">
            <a:xfrm>
              <a:off x="1277" y="190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95" name="Text Box 135"/>
            <p:cNvSpPr txBox="1">
              <a:spLocks noChangeArrowheads="1"/>
            </p:cNvSpPr>
            <p:nvPr/>
          </p:nvSpPr>
          <p:spPr bwMode="auto">
            <a:xfrm>
              <a:off x="1097" y="1510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K </a:t>
              </a:r>
            </a:p>
          </p:txBody>
        </p:sp>
        <p:sp>
          <p:nvSpPr>
            <p:cNvPr id="26696" name="Line 142"/>
            <p:cNvSpPr>
              <a:spLocks noChangeShapeType="1"/>
            </p:cNvSpPr>
            <p:nvPr/>
          </p:nvSpPr>
          <p:spPr bwMode="auto">
            <a:xfrm>
              <a:off x="850" y="192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7" name="Line 143"/>
            <p:cNvSpPr>
              <a:spLocks noChangeShapeType="1"/>
            </p:cNvSpPr>
            <p:nvPr/>
          </p:nvSpPr>
          <p:spPr bwMode="auto">
            <a:xfrm flipV="1">
              <a:off x="1102" y="1796"/>
              <a:ext cx="24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Line 149"/>
            <p:cNvSpPr>
              <a:spLocks noChangeShapeType="1"/>
            </p:cNvSpPr>
            <p:nvPr/>
          </p:nvSpPr>
          <p:spPr bwMode="auto">
            <a:xfrm>
              <a:off x="1320" y="192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150"/>
            <p:cNvSpPr>
              <a:spLocks noChangeShapeType="1"/>
            </p:cNvSpPr>
            <p:nvPr/>
          </p:nvSpPr>
          <p:spPr bwMode="auto">
            <a:xfrm>
              <a:off x="852" y="1922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151"/>
            <p:cNvSpPr>
              <a:spLocks noChangeShapeType="1"/>
            </p:cNvSpPr>
            <p:nvPr/>
          </p:nvSpPr>
          <p:spPr bwMode="auto">
            <a:xfrm>
              <a:off x="1942" y="1920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Rectangle 82"/>
            <p:cNvSpPr>
              <a:spLocks noChangeArrowheads="1"/>
            </p:cNvSpPr>
            <p:nvPr/>
          </p:nvSpPr>
          <p:spPr bwMode="auto">
            <a:xfrm>
              <a:off x="1498" y="18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702" name="Line 153"/>
            <p:cNvSpPr>
              <a:spLocks noChangeShapeType="1"/>
            </p:cNvSpPr>
            <p:nvPr/>
          </p:nvSpPr>
          <p:spPr bwMode="auto">
            <a:xfrm>
              <a:off x="1404" y="2990"/>
              <a:ext cx="0" cy="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Text Box 173"/>
            <p:cNvSpPr txBox="1">
              <a:spLocks noChangeArrowheads="1"/>
            </p:cNvSpPr>
            <p:nvPr/>
          </p:nvSpPr>
          <p:spPr bwMode="auto">
            <a:xfrm>
              <a:off x="1464" y="1637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704" name="Text Box 228"/>
            <p:cNvSpPr txBox="1">
              <a:spLocks noChangeArrowheads="1"/>
            </p:cNvSpPr>
            <p:nvPr/>
          </p:nvSpPr>
          <p:spPr bwMode="auto">
            <a:xfrm>
              <a:off x="240" y="227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705" name="Text Box 229"/>
            <p:cNvSpPr txBox="1">
              <a:spLocks noChangeArrowheads="1"/>
            </p:cNvSpPr>
            <p:nvPr/>
          </p:nvSpPr>
          <p:spPr bwMode="auto">
            <a:xfrm>
              <a:off x="258" y="302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706" name="Text Box 230"/>
            <p:cNvSpPr txBox="1">
              <a:spLocks noChangeArrowheads="1"/>
            </p:cNvSpPr>
            <p:nvPr/>
          </p:nvSpPr>
          <p:spPr bwMode="auto">
            <a:xfrm>
              <a:off x="2266" y="227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6707" name="Text Box 231"/>
            <p:cNvSpPr txBox="1">
              <a:spLocks noChangeArrowheads="1"/>
            </p:cNvSpPr>
            <p:nvPr/>
          </p:nvSpPr>
          <p:spPr bwMode="auto">
            <a:xfrm>
              <a:off x="2296" y="303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 i="1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708" name="Line 232"/>
            <p:cNvSpPr>
              <a:spLocks noChangeShapeType="1"/>
            </p:cNvSpPr>
            <p:nvPr/>
          </p:nvSpPr>
          <p:spPr bwMode="auto">
            <a:xfrm flipH="1" flipV="1">
              <a:off x="1140" y="1772"/>
              <a:ext cx="84" cy="1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Rectangle 285"/>
            <p:cNvSpPr>
              <a:spLocks noChangeArrowheads="1"/>
            </p:cNvSpPr>
            <p:nvPr/>
          </p:nvSpPr>
          <p:spPr bwMode="auto">
            <a:xfrm>
              <a:off x="801" y="1570"/>
              <a:ext cx="1179" cy="163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19" name="Group 95"/>
          <p:cNvGrpSpPr>
            <a:grpSpLocks/>
          </p:cNvGrpSpPr>
          <p:nvPr/>
        </p:nvGrpSpPr>
        <p:grpSpPr bwMode="auto">
          <a:xfrm>
            <a:off x="6459538" y="2482850"/>
            <a:ext cx="1468437" cy="1749425"/>
            <a:chOff x="4069" y="1564"/>
            <a:chExt cx="925" cy="1102"/>
          </a:xfrm>
        </p:grpSpPr>
        <p:sp>
          <p:nvSpPr>
            <p:cNvPr id="26644" name="Text Box 293"/>
            <p:cNvSpPr txBox="1">
              <a:spLocks noChangeArrowheads="1"/>
            </p:cNvSpPr>
            <p:nvPr/>
          </p:nvSpPr>
          <p:spPr bwMode="auto">
            <a:xfrm>
              <a:off x="4686" y="15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26715" name="Rectangle 285"/>
            <p:cNvSpPr>
              <a:spLocks noChangeArrowheads="1"/>
            </p:cNvSpPr>
            <p:nvPr/>
          </p:nvSpPr>
          <p:spPr bwMode="auto">
            <a:xfrm>
              <a:off x="4069" y="1714"/>
              <a:ext cx="589" cy="95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20" name="Group 96"/>
          <p:cNvGrpSpPr>
            <a:grpSpLocks/>
          </p:cNvGrpSpPr>
          <p:nvPr/>
        </p:nvGrpSpPr>
        <p:grpSpPr bwMode="auto">
          <a:xfrm>
            <a:off x="6472238" y="4384675"/>
            <a:ext cx="1554162" cy="936625"/>
            <a:chOff x="4077" y="2762"/>
            <a:chExt cx="979" cy="590"/>
          </a:xfrm>
        </p:grpSpPr>
        <p:sp>
          <p:nvSpPr>
            <p:cNvPr id="26642" name="Text Box 294"/>
            <p:cNvSpPr txBox="1">
              <a:spLocks noChangeArrowheads="1"/>
            </p:cNvSpPr>
            <p:nvPr/>
          </p:nvSpPr>
          <p:spPr bwMode="auto">
            <a:xfrm>
              <a:off x="4695" y="306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cs typeface="Times New Roman" pitchFamily="18" charset="0"/>
                </a:rPr>
                <a:t>''</a:t>
              </a:r>
            </a:p>
          </p:txBody>
        </p:sp>
        <p:sp>
          <p:nvSpPr>
            <p:cNvPr id="26716" name="Rectangle 285"/>
            <p:cNvSpPr>
              <a:spLocks noChangeArrowheads="1"/>
            </p:cNvSpPr>
            <p:nvPr/>
          </p:nvSpPr>
          <p:spPr bwMode="auto">
            <a:xfrm>
              <a:off x="4077" y="2762"/>
              <a:ext cx="589" cy="45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5" grpId="0" autoUpdateAnimBg="0"/>
      <p:bldP spid="153676" grpId="0" autoUpdateAnimBg="0"/>
      <p:bldP spid="153827" grpId="0" autoUpdateAnimBg="0"/>
      <p:bldP spid="153881" grpId="0" animBg="1"/>
      <p:bldP spid="15388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343525" y="833438"/>
          <a:ext cx="24558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833438"/>
                        <a:ext cx="24558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876300" y="5056188"/>
          <a:ext cx="46386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6" imgW="2323800" imgH="482400" progId="Equation.DSMT4">
                  <p:embed/>
                </p:oleObj>
              </mc:Choice>
              <mc:Fallback>
                <p:oleObj name="Equation" r:id="rId6" imgW="2323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056188"/>
                        <a:ext cx="4638675" cy="9636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400050" y="393700"/>
            <a:ext cx="8648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例：如图所示电路，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为双口网络，已知开关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闭合时，虚线框所示网络的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参数矩阵为：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87350" y="1597025"/>
            <a:ext cx="8699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现将开关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断开，并在端口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加电压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baseline="-2500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3V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，求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－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2'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端的开路电压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baseline="-25000">
                <a:ea typeface="楷体_GB2312" pitchFamily="49" charset="-122"/>
                <a:cs typeface="Times New Roman" pitchFamily="18" charset="0"/>
              </a:rPr>
              <a:t>20  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7658" name="AutoShape 76"/>
          <p:cNvSpPr>
            <a:spLocks noChangeArrowheads="1"/>
          </p:cNvSpPr>
          <p:nvPr/>
        </p:nvSpPr>
        <p:spPr bwMode="auto">
          <a:xfrm>
            <a:off x="4259263" y="3724275"/>
            <a:ext cx="566737" cy="174625"/>
          </a:xfrm>
          <a:prstGeom prst="rightArrow">
            <a:avLst>
              <a:gd name="adj1" fmla="val 50000"/>
              <a:gd name="adj2" fmla="val 8113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57789" name="AutoShape 93"/>
          <p:cNvSpPr>
            <a:spLocks noChangeArrowheads="1"/>
          </p:cNvSpPr>
          <p:nvPr/>
        </p:nvSpPr>
        <p:spPr bwMode="auto">
          <a:xfrm>
            <a:off x="2011363" y="6340475"/>
            <a:ext cx="338137" cy="174625"/>
          </a:xfrm>
          <a:prstGeom prst="rightArrow">
            <a:avLst>
              <a:gd name="adj1" fmla="val 50000"/>
              <a:gd name="adj2" fmla="val 48409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57790" name="Object 94"/>
          <p:cNvGraphicFramePr>
            <a:graphicFrameLocks noGrp="1" noChangeAspect="1"/>
          </p:cNvGraphicFramePr>
          <p:nvPr>
            <p:ph idx="4294967295"/>
          </p:nvPr>
        </p:nvGraphicFramePr>
        <p:xfrm>
          <a:off x="6140450" y="5316538"/>
          <a:ext cx="2424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8" imgW="1282680" imgH="228600" progId="Equation.DSMT4">
                  <p:embed/>
                </p:oleObj>
              </mc:Choice>
              <mc:Fallback>
                <p:oleObj name="Equation" r:id="rId8" imgW="1282680" imgH="228600" progId="Equation.DSMT4">
                  <p:embed/>
                  <p:pic>
                    <p:nvPicPr>
                      <p:cNvPr id="0" name="Object 9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5316538"/>
                        <a:ext cx="2424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92" name="Text Box 96"/>
          <p:cNvSpPr txBox="1">
            <a:spLocks noChangeArrowheads="1"/>
          </p:cNvSpPr>
          <p:nvPr/>
        </p:nvSpPr>
        <p:spPr bwMode="auto">
          <a:xfrm>
            <a:off x="635000" y="6210300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0</a:t>
            </a:r>
            <a:endParaRPr lang="en-US" altLang="zh-CN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7736" name="Group 88"/>
          <p:cNvGrpSpPr>
            <a:grpSpLocks/>
          </p:cNvGrpSpPr>
          <p:nvPr/>
        </p:nvGrpSpPr>
        <p:grpSpPr bwMode="auto">
          <a:xfrm>
            <a:off x="381000" y="2397125"/>
            <a:ext cx="3911600" cy="2784475"/>
            <a:chOff x="240" y="1510"/>
            <a:chExt cx="2464" cy="1754"/>
          </a:xfrm>
        </p:grpSpPr>
        <p:sp>
          <p:nvSpPr>
            <p:cNvPr id="27737" name="Line 78"/>
            <p:cNvSpPr>
              <a:spLocks noChangeShapeType="1"/>
            </p:cNvSpPr>
            <p:nvPr/>
          </p:nvSpPr>
          <p:spPr bwMode="auto">
            <a:xfrm>
              <a:off x="532" y="2396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Oval 83"/>
            <p:cNvSpPr>
              <a:spLocks noChangeArrowheads="1"/>
            </p:cNvSpPr>
            <p:nvPr/>
          </p:nvSpPr>
          <p:spPr bwMode="auto">
            <a:xfrm>
              <a:off x="492" y="23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39" name="Oval 85"/>
            <p:cNvSpPr>
              <a:spLocks noChangeArrowheads="1"/>
            </p:cNvSpPr>
            <p:nvPr/>
          </p:nvSpPr>
          <p:spPr bwMode="auto">
            <a:xfrm>
              <a:off x="496" y="313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40" name="Oval 88"/>
            <p:cNvSpPr>
              <a:spLocks noChangeArrowheads="1"/>
            </p:cNvSpPr>
            <p:nvPr/>
          </p:nvSpPr>
          <p:spPr bwMode="auto">
            <a:xfrm>
              <a:off x="2230" y="23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41" name="Oval 89"/>
            <p:cNvSpPr>
              <a:spLocks noChangeArrowheads="1"/>
            </p:cNvSpPr>
            <p:nvPr/>
          </p:nvSpPr>
          <p:spPr bwMode="auto">
            <a:xfrm>
              <a:off x="2234" y="313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42" name="Text Box 90"/>
            <p:cNvSpPr txBox="1">
              <a:spLocks noChangeArrowheads="1"/>
            </p:cNvSpPr>
            <p:nvPr/>
          </p:nvSpPr>
          <p:spPr bwMode="auto">
            <a:xfrm>
              <a:off x="405" y="23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43" name="Text Box 91"/>
            <p:cNvSpPr txBox="1">
              <a:spLocks noChangeArrowheads="1"/>
            </p:cNvSpPr>
            <p:nvPr/>
          </p:nvSpPr>
          <p:spPr bwMode="auto">
            <a:xfrm>
              <a:off x="425" y="28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44" name="Text Box 92"/>
            <p:cNvSpPr txBox="1">
              <a:spLocks noChangeArrowheads="1"/>
            </p:cNvSpPr>
            <p:nvPr/>
          </p:nvSpPr>
          <p:spPr bwMode="auto">
            <a:xfrm>
              <a:off x="2143" y="235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45" name="Text Box 93"/>
            <p:cNvSpPr txBox="1">
              <a:spLocks noChangeArrowheads="1"/>
            </p:cNvSpPr>
            <p:nvPr/>
          </p:nvSpPr>
          <p:spPr bwMode="auto">
            <a:xfrm>
              <a:off x="2163" y="2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46" name="Line 94"/>
            <p:cNvSpPr>
              <a:spLocks noChangeShapeType="1"/>
            </p:cNvSpPr>
            <p:nvPr/>
          </p:nvSpPr>
          <p:spPr bwMode="auto">
            <a:xfrm>
              <a:off x="526" y="2318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7" name="Line 95"/>
            <p:cNvSpPr>
              <a:spLocks noChangeShapeType="1"/>
            </p:cNvSpPr>
            <p:nvPr/>
          </p:nvSpPr>
          <p:spPr bwMode="auto">
            <a:xfrm flipH="1">
              <a:off x="2056" y="2318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8" name="Line 96"/>
            <p:cNvSpPr>
              <a:spLocks noChangeShapeType="1"/>
            </p:cNvSpPr>
            <p:nvPr/>
          </p:nvSpPr>
          <p:spPr bwMode="auto">
            <a:xfrm>
              <a:off x="532" y="3156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9" name="Text Box 97"/>
            <p:cNvSpPr txBox="1">
              <a:spLocks noChangeArrowheads="1"/>
            </p:cNvSpPr>
            <p:nvPr/>
          </p:nvSpPr>
          <p:spPr bwMode="auto">
            <a:xfrm>
              <a:off x="382" y="266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50" name="Text Box 98"/>
            <p:cNvSpPr txBox="1">
              <a:spLocks noChangeArrowheads="1"/>
            </p:cNvSpPr>
            <p:nvPr/>
          </p:nvSpPr>
          <p:spPr bwMode="auto">
            <a:xfrm>
              <a:off x="2114" y="266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51" name="Text Box 99"/>
            <p:cNvSpPr txBox="1">
              <a:spLocks noChangeArrowheads="1"/>
            </p:cNvSpPr>
            <p:nvPr/>
          </p:nvSpPr>
          <p:spPr bwMode="auto">
            <a:xfrm>
              <a:off x="514" y="208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52" name="Text Box 100"/>
            <p:cNvSpPr txBox="1">
              <a:spLocks noChangeArrowheads="1"/>
            </p:cNvSpPr>
            <p:nvPr/>
          </p:nvSpPr>
          <p:spPr bwMode="auto">
            <a:xfrm>
              <a:off x="2042" y="205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53" name="Rectangle 106"/>
            <p:cNvSpPr>
              <a:spLocks noChangeArrowheads="1"/>
            </p:cNvSpPr>
            <p:nvPr/>
          </p:nvSpPr>
          <p:spPr bwMode="auto">
            <a:xfrm>
              <a:off x="1146" y="2264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54" name="Text Box 107"/>
            <p:cNvSpPr txBox="1">
              <a:spLocks noChangeArrowheads="1"/>
            </p:cNvSpPr>
            <p:nvPr/>
          </p:nvSpPr>
          <p:spPr bwMode="auto">
            <a:xfrm>
              <a:off x="1218" y="2420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  <a:r>
                <a:rPr lang="en-US" altLang="zh-CN" sz="3200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7755" name="Oval 119"/>
            <p:cNvSpPr>
              <a:spLocks noChangeArrowheads="1"/>
            </p:cNvSpPr>
            <p:nvPr/>
          </p:nvSpPr>
          <p:spPr bwMode="auto">
            <a:xfrm>
              <a:off x="1063" y="189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56" name="Oval 120"/>
            <p:cNvSpPr>
              <a:spLocks noChangeArrowheads="1"/>
            </p:cNvSpPr>
            <p:nvPr/>
          </p:nvSpPr>
          <p:spPr bwMode="auto">
            <a:xfrm>
              <a:off x="1277" y="190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57" name="Text Box 135"/>
            <p:cNvSpPr txBox="1">
              <a:spLocks noChangeArrowheads="1"/>
            </p:cNvSpPr>
            <p:nvPr/>
          </p:nvSpPr>
          <p:spPr bwMode="auto">
            <a:xfrm>
              <a:off x="1097" y="1510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K </a:t>
              </a:r>
            </a:p>
          </p:txBody>
        </p:sp>
        <p:sp>
          <p:nvSpPr>
            <p:cNvPr id="27758" name="Line 142"/>
            <p:cNvSpPr>
              <a:spLocks noChangeShapeType="1"/>
            </p:cNvSpPr>
            <p:nvPr/>
          </p:nvSpPr>
          <p:spPr bwMode="auto">
            <a:xfrm>
              <a:off x="850" y="192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9" name="Line 143"/>
            <p:cNvSpPr>
              <a:spLocks noChangeShapeType="1"/>
            </p:cNvSpPr>
            <p:nvPr/>
          </p:nvSpPr>
          <p:spPr bwMode="auto">
            <a:xfrm flipV="1">
              <a:off x="1102" y="1796"/>
              <a:ext cx="24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0" name="Line 149"/>
            <p:cNvSpPr>
              <a:spLocks noChangeShapeType="1"/>
            </p:cNvSpPr>
            <p:nvPr/>
          </p:nvSpPr>
          <p:spPr bwMode="auto">
            <a:xfrm>
              <a:off x="1320" y="192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1" name="Line 150"/>
            <p:cNvSpPr>
              <a:spLocks noChangeShapeType="1"/>
            </p:cNvSpPr>
            <p:nvPr/>
          </p:nvSpPr>
          <p:spPr bwMode="auto">
            <a:xfrm>
              <a:off x="852" y="1922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2" name="Line 151"/>
            <p:cNvSpPr>
              <a:spLocks noChangeShapeType="1"/>
            </p:cNvSpPr>
            <p:nvPr/>
          </p:nvSpPr>
          <p:spPr bwMode="auto">
            <a:xfrm>
              <a:off x="1942" y="1920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3" name="Rectangle 82"/>
            <p:cNvSpPr>
              <a:spLocks noChangeArrowheads="1"/>
            </p:cNvSpPr>
            <p:nvPr/>
          </p:nvSpPr>
          <p:spPr bwMode="auto">
            <a:xfrm>
              <a:off x="1498" y="187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64" name="Line 153"/>
            <p:cNvSpPr>
              <a:spLocks noChangeShapeType="1"/>
            </p:cNvSpPr>
            <p:nvPr/>
          </p:nvSpPr>
          <p:spPr bwMode="auto">
            <a:xfrm>
              <a:off x="1404" y="2990"/>
              <a:ext cx="0" cy="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5" name="Text Box 173"/>
            <p:cNvSpPr txBox="1">
              <a:spLocks noChangeArrowheads="1"/>
            </p:cNvSpPr>
            <p:nvPr/>
          </p:nvSpPr>
          <p:spPr bwMode="auto">
            <a:xfrm>
              <a:off x="1464" y="1637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66" name="Text Box 228"/>
            <p:cNvSpPr txBox="1">
              <a:spLocks noChangeArrowheads="1"/>
            </p:cNvSpPr>
            <p:nvPr/>
          </p:nvSpPr>
          <p:spPr bwMode="auto">
            <a:xfrm>
              <a:off x="240" y="227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767" name="Text Box 229"/>
            <p:cNvSpPr txBox="1">
              <a:spLocks noChangeArrowheads="1"/>
            </p:cNvSpPr>
            <p:nvPr/>
          </p:nvSpPr>
          <p:spPr bwMode="auto">
            <a:xfrm>
              <a:off x="258" y="302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68" name="Text Box 230"/>
            <p:cNvSpPr txBox="1">
              <a:spLocks noChangeArrowheads="1"/>
            </p:cNvSpPr>
            <p:nvPr/>
          </p:nvSpPr>
          <p:spPr bwMode="auto">
            <a:xfrm>
              <a:off x="2266" y="227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769" name="Text Box 231"/>
            <p:cNvSpPr txBox="1">
              <a:spLocks noChangeArrowheads="1"/>
            </p:cNvSpPr>
            <p:nvPr/>
          </p:nvSpPr>
          <p:spPr bwMode="auto">
            <a:xfrm>
              <a:off x="2296" y="303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 i="1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70" name="Line 232"/>
            <p:cNvSpPr>
              <a:spLocks noChangeShapeType="1"/>
            </p:cNvSpPr>
            <p:nvPr/>
          </p:nvSpPr>
          <p:spPr bwMode="auto">
            <a:xfrm flipH="1" flipV="1">
              <a:off x="1140" y="1772"/>
              <a:ext cx="84" cy="1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1" name="Rectangle 285"/>
            <p:cNvSpPr>
              <a:spLocks noChangeArrowheads="1"/>
            </p:cNvSpPr>
            <p:nvPr/>
          </p:nvSpPr>
          <p:spPr bwMode="auto">
            <a:xfrm>
              <a:off x="801" y="1570"/>
              <a:ext cx="1179" cy="163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72" name="Group 124"/>
          <p:cNvGrpSpPr>
            <a:grpSpLocks/>
          </p:cNvGrpSpPr>
          <p:nvPr/>
        </p:nvGrpSpPr>
        <p:grpSpPr bwMode="auto">
          <a:xfrm>
            <a:off x="4927600" y="2436813"/>
            <a:ext cx="4025900" cy="2566987"/>
            <a:chOff x="3104" y="1535"/>
            <a:chExt cx="2536" cy="1617"/>
          </a:xfrm>
        </p:grpSpPr>
        <p:sp>
          <p:nvSpPr>
            <p:cNvPr id="27773" name="Text Box 265"/>
            <p:cNvSpPr txBox="1">
              <a:spLocks noChangeArrowheads="1"/>
            </p:cNvSpPr>
            <p:nvPr/>
          </p:nvSpPr>
          <p:spPr bwMode="auto">
            <a:xfrm>
              <a:off x="5232" y="250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  <a:r>
                <a:rPr lang="en-US" altLang="zh-CN" sz="1800" i="1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74" name="Line 233"/>
            <p:cNvSpPr>
              <a:spLocks noChangeShapeType="1"/>
            </p:cNvSpPr>
            <p:nvPr/>
          </p:nvSpPr>
          <p:spPr bwMode="auto">
            <a:xfrm>
              <a:off x="3512" y="1872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5" name="Oval 236"/>
            <p:cNvSpPr>
              <a:spLocks noChangeArrowheads="1"/>
            </p:cNvSpPr>
            <p:nvPr/>
          </p:nvSpPr>
          <p:spPr bwMode="auto">
            <a:xfrm>
              <a:off x="5210" y="185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76" name="Oval 237"/>
            <p:cNvSpPr>
              <a:spLocks noChangeArrowheads="1"/>
            </p:cNvSpPr>
            <p:nvPr/>
          </p:nvSpPr>
          <p:spPr bwMode="auto">
            <a:xfrm>
              <a:off x="5214" y="261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77" name="Text Box 240"/>
            <p:cNvSpPr txBox="1">
              <a:spLocks noChangeArrowheads="1"/>
            </p:cNvSpPr>
            <p:nvPr/>
          </p:nvSpPr>
          <p:spPr bwMode="auto">
            <a:xfrm>
              <a:off x="5123" y="183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78" name="Text Box 241"/>
            <p:cNvSpPr txBox="1">
              <a:spLocks noChangeArrowheads="1"/>
            </p:cNvSpPr>
            <p:nvPr/>
          </p:nvSpPr>
          <p:spPr bwMode="auto">
            <a:xfrm>
              <a:off x="5143" y="22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79" name="Line 242"/>
            <p:cNvSpPr>
              <a:spLocks noChangeShapeType="1"/>
            </p:cNvSpPr>
            <p:nvPr/>
          </p:nvSpPr>
          <p:spPr bwMode="auto">
            <a:xfrm>
              <a:off x="3506" y="1794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0" name="Line 243"/>
            <p:cNvSpPr>
              <a:spLocks noChangeShapeType="1"/>
            </p:cNvSpPr>
            <p:nvPr/>
          </p:nvSpPr>
          <p:spPr bwMode="auto">
            <a:xfrm flipH="1">
              <a:off x="5036" y="1794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1" name="Line 244"/>
            <p:cNvSpPr>
              <a:spLocks noChangeShapeType="1"/>
            </p:cNvSpPr>
            <p:nvPr/>
          </p:nvSpPr>
          <p:spPr bwMode="auto">
            <a:xfrm>
              <a:off x="3512" y="2632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2" name="Text Box 246"/>
            <p:cNvSpPr txBox="1">
              <a:spLocks noChangeArrowheads="1"/>
            </p:cNvSpPr>
            <p:nvPr/>
          </p:nvSpPr>
          <p:spPr bwMode="auto">
            <a:xfrm>
              <a:off x="5094" y="213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83" name="Text Box 247"/>
            <p:cNvSpPr txBox="1">
              <a:spLocks noChangeArrowheads="1"/>
            </p:cNvSpPr>
            <p:nvPr/>
          </p:nvSpPr>
          <p:spPr bwMode="auto">
            <a:xfrm>
              <a:off x="3494" y="156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84" name="Text Box 248"/>
            <p:cNvSpPr txBox="1">
              <a:spLocks noChangeArrowheads="1"/>
            </p:cNvSpPr>
            <p:nvPr/>
          </p:nvSpPr>
          <p:spPr bwMode="auto">
            <a:xfrm>
              <a:off x="5022" y="153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85" name="Rectangle 249"/>
            <p:cNvSpPr>
              <a:spLocks noChangeArrowheads="1"/>
            </p:cNvSpPr>
            <p:nvPr/>
          </p:nvSpPr>
          <p:spPr bwMode="auto">
            <a:xfrm>
              <a:off x="4126" y="1740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86" name="Text Box 250"/>
            <p:cNvSpPr txBox="1">
              <a:spLocks noChangeArrowheads="1"/>
            </p:cNvSpPr>
            <p:nvPr/>
          </p:nvSpPr>
          <p:spPr bwMode="auto">
            <a:xfrm>
              <a:off x="4198" y="1896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ea typeface="楷体_GB2312" pitchFamily="49" charset="-122"/>
                </a:rPr>
                <a:t>N</a:t>
              </a:r>
              <a:r>
                <a:rPr lang="en-US" altLang="zh-CN" sz="3200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7787" name="Line 260"/>
            <p:cNvSpPr>
              <a:spLocks noChangeShapeType="1"/>
            </p:cNvSpPr>
            <p:nvPr/>
          </p:nvSpPr>
          <p:spPr bwMode="auto">
            <a:xfrm>
              <a:off x="4384" y="2466"/>
              <a:ext cx="0" cy="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8" name="Text Box 261"/>
            <p:cNvSpPr txBox="1">
              <a:spLocks noChangeArrowheads="1"/>
            </p:cNvSpPr>
            <p:nvPr/>
          </p:nvSpPr>
          <p:spPr bwMode="auto">
            <a:xfrm>
              <a:off x="4234" y="2889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3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89" name="Text Box 262"/>
            <p:cNvSpPr txBox="1">
              <a:spLocks noChangeArrowheads="1"/>
            </p:cNvSpPr>
            <p:nvPr/>
          </p:nvSpPr>
          <p:spPr bwMode="auto">
            <a:xfrm>
              <a:off x="3220" y="175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790" name="Text Box 263"/>
            <p:cNvSpPr txBox="1">
              <a:spLocks noChangeArrowheads="1"/>
            </p:cNvSpPr>
            <p:nvPr/>
          </p:nvSpPr>
          <p:spPr bwMode="auto">
            <a:xfrm>
              <a:off x="3238" y="250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'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91" name="Text Box 264"/>
            <p:cNvSpPr txBox="1">
              <a:spLocks noChangeArrowheads="1"/>
            </p:cNvSpPr>
            <p:nvPr/>
          </p:nvSpPr>
          <p:spPr bwMode="auto">
            <a:xfrm>
              <a:off x="5246" y="1749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792" name="Oval 269"/>
            <p:cNvSpPr>
              <a:spLocks noChangeArrowheads="1"/>
            </p:cNvSpPr>
            <p:nvPr/>
          </p:nvSpPr>
          <p:spPr bwMode="auto">
            <a:xfrm>
              <a:off x="3372" y="210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793" name="Line 270"/>
            <p:cNvSpPr>
              <a:spLocks noChangeShapeType="1"/>
            </p:cNvSpPr>
            <p:nvPr/>
          </p:nvSpPr>
          <p:spPr bwMode="auto">
            <a:xfrm>
              <a:off x="3510" y="1868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4" name="Text Box 271"/>
            <p:cNvSpPr txBox="1">
              <a:spLocks noChangeArrowheads="1"/>
            </p:cNvSpPr>
            <p:nvPr/>
          </p:nvSpPr>
          <p:spPr bwMode="auto">
            <a:xfrm>
              <a:off x="3231" y="192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95" name="Text Box 272"/>
            <p:cNvSpPr txBox="1">
              <a:spLocks noChangeArrowheads="1"/>
            </p:cNvSpPr>
            <p:nvPr/>
          </p:nvSpPr>
          <p:spPr bwMode="auto">
            <a:xfrm>
              <a:off x="3227" y="21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96" name="Text Box 273"/>
            <p:cNvSpPr txBox="1">
              <a:spLocks noChangeArrowheads="1"/>
            </p:cNvSpPr>
            <p:nvPr/>
          </p:nvSpPr>
          <p:spPr bwMode="auto">
            <a:xfrm>
              <a:off x="3104" y="214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3V</a:t>
              </a:r>
            </a:p>
          </p:txBody>
        </p:sp>
        <p:sp>
          <p:nvSpPr>
            <p:cNvPr id="27797" name="Line 274"/>
            <p:cNvSpPr>
              <a:spLocks noChangeShapeType="1"/>
            </p:cNvSpPr>
            <p:nvPr/>
          </p:nvSpPr>
          <p:spPr bwMode="auto">
            <a:xfrm>
              <a:off x="3696" y="1868"/>
              <a:ext cx="432" cy="10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8" name="Line 275"/>
            <p:cNvSpPr>
              <a:spLocks noChangeShapeType="1"/>
            </p:cNvSpPr>
            <p:nvPr/>
          </p:nvSpPr>
          <p:spPr bwMode="auto">
            <a:xfrm flipH="1">
              <a:off x="4602" y="1874"/>
              <a:ext cx="438" cy="9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99" name="Line 276"/>
            <p:cNvSpPr>
              <a:spLocks noChangeShapeType="1"/>
            </p:cNvSpPr>
            <p:nvPr/>
          </p:nvSpPr>
          <p:spPr bwMode="auto">
            <a:xfrm>
              <a:off x="4122" y="2870"/>
              <a:ext cx="4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0" name="Rectangle 259"/>
            <p:cNvSpPr>
              <a:spLocks noChangeArrowheads="1"/>
            </p:cNvSpPr>
            <p:nvPr/>
          </p:nvSpPr>
          <p:spPr bwMode="auto">
            <a:xfrm>
              <a:off x="4244" y="282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801" name="Line 277"/>
            <p:cNvSpPr>
              <a:spLocks noChangeShapeType="1"/>
            </p:cNvSpPr>
            <p:nvPr/>
          </p:nvSpPr>
          <p:spPr bwMode="auto">
            <a:xfrm>
              <a:off x="3804" y="2630"/>
              <a:ext cx="240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2" name="Line 278"/>
            <p:cNvSpPr>
              <a:spLocks noChangeShapeType="1"/>
            </p:cNvSpPr>
            <p:nvPr/>
          </p:nvSpPr>
          <p:spPr bwMode="auto">
            <a:xfrm flipH="1">
              <a:off x="4680" y="2630"/>
              <a:ext cx="246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03" name="Line 279"/>
            <p:cNvSpPr>
              <a:spLocks noChangeShapeType="1"/>
            </p:cNvSpPr>
            <p:nvPr/>
          </p:nvSpPr>
          <p:spPr bwMode="auto">
            <a:xfrm>
              <a:off x="4038" y="3152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04" name="Group 156"/>
          <p:cNvGrpSpPr>
            <a:grpSpLocks/>
          </p:cNvGrpSpPr>
          <p:nvPr/>
        </p:nvGrpSpPr>
        <p:grpSpPr bwMode="auto">
          <a:xfrm>
            <a:off x="6459538" y="2482850"/>
            <a:ext cx="1468437" cy="1749425"/>
            <a:chOff x="4069" y="1564"/>
            <a:chExt cx="925" cy="1102"/>
          </a:xfrm>
        </p:grpSpPr>
        <p:sp>
          <p:nvSpPr>
            <p:cNvPr id="27805" name="Text Box 293"/>
            <p:cNvSpPr txBox="1">
              <a:spLocks noChangeArrowheads="1"/>
            </p:cNvSpPr>
            <p:nvPr/>
          </p:nvSpPr>
          <p:spPr bwMode="auto">
            <a:xfrm>
              <a:off x="4686" y="15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27806" name="Rectangle 285"/>
            <p:cNvSpPr>
              <a:spLocks noChangeArrowheads="1"/>
            </p:cNvSpPr>
            <p:nvPr/>
          </p:nvSpPr>
          <p:spPr bwMode="auto">
            <a:xfrm>
              <a:off x="4069" y="1714"/>
              <a:ext cx="589" cy="95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07" name="Group 159"/>
          <p:cNvGrpSpPr>
            <a:grpSpLocks/>
          </p:cNvGrpSpPr>
          <p:nvPr/>
        </p:nvGrpSpPr>
        <p:grpSpPr bwMode="auto">
          <a:xfrm>
            <a:off x="6472238" y="4384675"/>
            <a:ext cx="1554162" cy="936625"/>
            <a:chOff x="4077" y="2762"/>
            <a:chExt cx="979" cy="590"/>
          </a:xfrm>
        </p:grpSpPr>
        <p:sp>
          <p:nvSpPr>
            <p:cNvPr id="27808" name="Text Box 294"/>
            <p:cNvSpPr txBox="1">
              <a:spLocks noChangeArrowheads="1"/>
            </p:cNvSpPr>
            <p:nvPr/>
          </p:nvSpPr>
          <p:spPr bwMode="auto">
            <a:xfrm>
              <a:off x="4695" y="306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  <a:cs typeface="Times New Roman" pitchFamily="18" charset="0"/>
                </a:rPr>
                <a:t>''</a:t>
              </a:r>
            </a:p>
          </p:txBody>
        </p:sp>
        <p:sp>
          <p:nvSpPr>
            <p:cNvPr id="27809" name="Rectangle 285"/>
            <p:cNvSpPr>
              <a:spLocks noChangeArrowheads="1"/>
            </p:cNvSpPr>
            <p:nvPr/>
          </p:nvSpPr>
          <p:spPr bwMode="auto">
            <a:xfrm>
              <a:off x="4077" y="2762"/>
              <a:ext cx="589" cy="45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52725" y="5937250"/>
          <a:ext cx="47132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10" imgW="2234880" imgH="431640" progId="Equation.DSMT4">
                  <p:embed/>
                </p:oleObj>
              </mc:Choice>
              <mc:Fallback>
                <p:oleObj name="Equation" r:id="rId10" imgW="22348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937250"/>
                        <a:ext cx="47132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89" grpId="0" animBg="1"/>
      <p:bldP spid="1577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25450" y="1212850"/>
            <a:ext cx="82169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两个二端口并联时，其端口条件可能被破坏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此时上述关系式就不成立。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2387600" y="2428875"/>
            <a:ext cx="4348163" cy="1738313"/>
            <a:chOff x="1416" y="1194"/>
            <a:chExt cx="2739" cy="1095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2670" y="1424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3149" y="1463"/>
              <a:ext cx="1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>
              <a:off x="2448" y="1463"/>
              <a:ext cx="1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>
              <a:off x="2448" y="1943"/>
              <a:ext cx="1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3149" y="1949"/>
              <a:ext cx="1" cy="2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1692" y="1470"/>
              <a:ext cx="9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>
              <a:off x="2939" y="1469"/>
              <a:ext cx="2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2091" y="1636"/>
              <a:ext cx="2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10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97294" name="Rectangle 14"/>
            <p:cNvSpPr>
              <a:spLocks noChangeArrowheads="1"/>
            </p:cNvSpPr>
            <p:nvPr/>
          </p:nvSpPr>
          <p:spPr bwMode="auto">
            <a:xfrm>
              <a:off x="1922" y="1194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2A</a:t>
              </a:r>
              <a:endParaRPr lang="en-US" altLang="zh-CN"/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2452" y="1210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2170" y="1910"/>
              <a:ext cx="2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1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3456" y="1194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 rot="5400000">
              <a:off x="3012" y="177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Rectangle 19"/>
            <p:cNvSpPr>
              <a:spLocks noChangeArrowheads="1"/>
            </p:cNvSpPr>
            <p:nvPr/>
          </p:nvSpPr>
          <p:spPr bwMode="auto">
            <a:xfrm rot="5400000">
              <a:off x="2318" y="1760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2713" y="1524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5</a:t>
              </a:r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3217" y="1652"/>
              <a:ext cx="3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2.5</a:t>
              </a:r>
              <a:endParaRPr lang="en-US" altLang="zh-CN"/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 flipH="1">
              <a:off x="1762" y="2141"/>
              <a:ext cx="20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1439" y="1739"/>
              <a:ext cx="2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10V</a:t>
              </a:r>
              <a:endParaRPr lang="en-US" altLang="zh-CN"/>
            </a:p>
          </p:txBody>
        </p:sp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636" y="142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5" name="Oval 25"/>
            <p:cNvSpPr>
              <a:spLocks noChangeArrowheads="1"/>
            </p:cNvSpPr>
            <p:nvPr/>
          </p:nvSpPr>
          <p:spPr bwMode="auto">
            <a:xfrm>
              <a:off x="1672" y="210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1416" y="131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1427" y="1977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</a:t>
              </a:r>
              <a:endParaRPr lang="zh-CN" altLang="en-US"/>
            </a:p>
          </p:txBody>
        </p:sp>
        <p:sp>
          <p:nvSpPr>
            <p:cNvPr id="97308" name="Line 28"/>
            <p:cNvSpPr>
              <a:spLocks noChangeShapeType="1"/>
            </p:cNvSpPr>
            <p:nvPr/>
          </p:nvSpPr>
          <p:spPr bwMode="auto">
            <a:xfrm>
              <a:off x="3143" y="1470"/>
              <a:ext cx="69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9" name="Rectangle 29"/>
            <p:cNvSpPr>
              <a:spLocks noChangeArrowheads="1"/>
            </p:cNvSpPr>
            <p:nvPr/>
          </p:nvSpPr>
          <p:spPr bwMode="auto">
            <a:xfrm>
              <a:off x="3956" y="1769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5V</a:t>
              </a:r>
              <a:endParaRPr lang="en-US" altLang="zh-CN"/>
            </a:p>
          </p:txBody>
        </p: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3933" y="2001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</a:t>
              </a:r>
              <a:endParaRPr lang="zh-CN" altLang="en-US"/>
            </a:p>
          </p:txBody>
        </p:sp>
        <p:sp>
          <p:nvSpPr>
            <p:cNvPr id="97311" name="Text Box 31"/>
            <p:cNvSpPr txBox="1">
              <a:spLocks noChangeArrowheads="1"/>
            </p:cNvSpPr>
            <p:nvPr/>
          </p:nvSpPr>
          <p:spPr bwMode="auto">
            <a:xfrm>
              <a:off x="3918" y="134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97312" name="Oval 32"/>
            <p:cNvSpPr>
              <a:spLocks noChangeArrowheads="1"/>
            </p:cNvSpPr>
            <p:nvPr/>
          </p:nvSpPr>
          <p:spPr bwMode="auto">
            <a:xfrm>
              <a:off x="3828" y="143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3" name="Oval 33"/>
            <p:cNvSpPr>
              <a:spLocks noChangeArrowheads="1"/>
            </p:cNvSpPr>
            <p:nvPr/>
          </p:nvSpPr>
          <p:spPr bwMode="auto">
            <a:xfrm>
              <a:off x="3828" y="211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4" name="Line 34"/>
            <p:cNvSpPr>
              <a:spLocks noChangeShapeType="1"/>
            </p:cNvSpPr>
            <p:nvPr/>
          </p:nvSpPr>
          <p:spPr bwMode="auto">
            <a:xfrm>
              <a:off x="2448" y="2072"/>
              <a:ext cx="0" cy="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5" name="Line 35"/>
            <p:cNvSpPr>
              <a:spLocks noChangeShapeType="1"/>
            </p:cNvSpPr>
            <p:nvPr/>
          </p:nvSpPr>
          <p:spPr bwMode="auto">
            <a:xfrm>
              <a:off x="3152" y="2064"/>
              <a:ext cx="0" cy="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3234" y="1922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2A</a:t>
              </a:r>
              <a:endParaRPr lang="en-US" altLang="zh-CN"/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>
              <a:off x="2512" y="14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8" name="Line 38"/>
            <p:cNvSpPr>
              <a:spLocks noChangeShapeType="1"/>
            </p:cNvSpPr>
            <p:nvPr/>
          </p:nvSpPr>
          <p:spPr bwMode="auto">
            <a:xfrm>
              <a:off x="3608" y="21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9" name="Line 39"/>
            <p:cNvSpPr>
              <a:spLocks noChangeShapeType="1"/>
            </p:cNvSpPr>
            <p:nvPr/>
          </p:nvSpPr>
          <p:spPr bwMode="auto">
            <a:xfrm>
              <a:off x="1960" y="14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0" name="Line 40"/>
            <p:cNvSpPr>
              <a:spLocks noChangeShapeType="1"/>
            </p:cNvSpPr>
            <p:nvPr/>
          </p:nvSpPr>
          <p:spPr bwMode="auto">
            <a:xfrm flipH="1">
              <a:off x="1960" y="21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1" name="Line 41"/>
            <p:cNvSpPr>
              <a:spLocks noChangeShapeType="1"/>
            </p:cNvSpPr>
            <p:nvPr/>
          </p:nvSpPr>
          <p:spPr bwMode="auto">
            <a:xfrm flipH="1">
              <a:off x="3528" y="147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1882" y="1858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2A</a:t>
              </a:r>
              <a:endParaRPr lang="en-US" altLang="zh-CN"/>
            </a:p>
          </p:txBody>
        </p:sp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552" y="1858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</p:grpSp>
      <p:grpSp>
        <p:nvGrpSpPr>
          <p:cNvPr id="97324" name="Group 44"/>
          <p:cNvGrpSpPr>
            <a:grpSpLocks/>
          </p:cNvGrpSpPr>
          <p:nvPr/>
        </p:nvGrpSpPr>
        <p:grpSpPr bwMode="auto">
          <a:xfrm>
            <a:off x="2711450" y="4511675"/>
            <a:ext cx="3649663" cy="1751013"/>
            <a:chOff x="1620" y="2370"/>
            <a:chExt cx="2299" cy="1103"/>
          </a:xfrm>
        </p:grpSpPr>
        <p:sp>
          <p:nvSpPr>
            <p:cNvPr id="97325" name="Line 45"/>
            <p:cNvSpPr>
              <a:spLocks noChangeShapeType="1"/>
            </p:cNvSpPr>
            <p:nvPr/>
          </p:nvSpPr>
          <p:spPr bwMode="auto">
            <a:xfrm>
              <a:off x="1980" y="2632"/>
              <a:ext cx="6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6" name="Line 46"/>
            <p:cNvSpPr>
              <a:spLocks noChangeShapeType="1"/>
            </p:cNvSpPr>
            <p:nvPr/>
          </p:nvSpPr>
          <p:spPr bwMode="auto">
            <a:xfrm>
              <a:off x="2915" y="2638"/>
              <a:ext cx="70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7" name="Line 47"/>
            <p:cNvSpPr>
              <a:spLocks noChangeShapeType="1"/>
            </p:cNvSpPr>
            <p:nvPr/>
          </p:nvSpPr>
          <p:spPr bwMode="auto">
            <a:xfrm>
              <a:off x="2933" y="3333"/>
              <a:ext cx="6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8" name="Line 48"/>
            <p:cNvSpPr>
              <a:spLocks noChangeShapeType="1"/>
            </p:cNvSpPr>
            <p:nvPr/>
          </p:nvSpPr>
          <p:spPr bwMode="auto">
            <a:xfrm flipH="1">
              <a:off x="1980" y="3333"/>
              <a:ext cx="6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9" name="Rectangle 49"/>
            <p:cNvSpPr>
              <a:spLocks noChangeArrowheads="1"/>
            </p:cNvSpPr>
            <p:nvPr/>
          </p:nvSpPr>
          <p:spPr bwMode="auto">
            <a:xfrm>
              <a:off x="2220" y="2394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3230" y="2394"/>
              <a:ext cx="2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200">
                  <a:solidFill>
                    <a:srgbClr val="000000"/>
                  </a:solidFill>
                </a:rPr>
                <a:t> </a:t>
              </a:r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  <p:sp>
          <p:nvSpPr>
            <p:cNvPr id="97331" name="Rectangle 51"/>
            <p:cNvSpPr>
              <a:spLocks noChangeArrowheads="1"/>
            </p:cNvSpPr>
            <p:nvPr/>
          </p:nvSpPr>
          <p:spPr bwMode="auto">
            <a:xfrm>
              <a:off x="2250" y="3114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2641" y="2370"/>
              <a:ext cx="3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2.5</a:t>
              </a:r>
              <a:endParaRPr lang="en-US" altLang="zh-CN"/>
            </a:p>
          </p:txBody>
        </p:sp>
        <p:sp>
          <p:nvSpPr>
            <p:cNvPr id="97333" name="Rectangle 53"/>
            <p:cNvSpPr>
              <a:spLocks noChangeArrowheads="1"/>
            </p:cNvSpPr>
            <p:nvPr/>
          </p:nvSpPr>
          <p:spPr bwMode="auto">
            <a:xfrm>
              <a:off x="2653" y="3078"/>
              <a:ext cx="3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sym typeface="Symbol" pitchFamily="18" charset="2"/>
                </a:rPr>
                <a:t>2.5</a:t>
              </a:r>
              <a:endParaRPr lang="en-US" altLang="zh-CN"/>
            </a:p>
          </p:txBody>
        </p:sp>
        <p:sp>
          <p:nvSpPr>
            <p:cNvPr id="97334" name="Rectangle 54"/>
            <p:cNvSpPr>
              <a:spLocks noChangeArrowheads="1"/>
            </p:cNvSpPr>
            <p:nvPr/>
          </p:nvSpPr>
          <p:spPr bwMode="auto">
            <a:xfrm>
              <a:off x="2664" y="3290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5" name="Rectangle 55"/>
            <p:cNvSpPr>
              <a:spLocks noChangeArrowheads="1"/>
            </p:cNvSpPr>
            <p:nvPr/>
          </p:nvSpPr>
          <p:spPr bwMode="auto">
            <a:xfrm>
              <a:off x="2658" y="2588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6" name="Oval 56"/>
            <p:cNvSpPr>
              <a:spLocks noChangeArrowheads="1"/>
            </p:cNvSpPr>
            <p:nvPr/>
          </p:nvSpPr>
          <p:spPr bwMode="auto">
            <a:xfrm>
              <a:off x="1920" y="259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7" name="Oval 57"/>
            <p:cNvSpPr>
              <a:spLocks noChangeArrowheads="1"/>
            </p:cNvSpPr>
            <p:nvPr/>
          </p:nvSpPr>
          <p:spPr bwMode="auto">
            <a:xfrm>
              <a:off x="1920" y="3294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3596" y="330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9" name="Rectangle 59"/>
            <p:cNvSpPr>
              <a:spLocks noChangeArrowheads="1"/>
            </p:cNvSpPr>
            <p:nvPr/>
          </p:nvSpPr>
          <p:spPr bwMode="auto">
            <a:xfrm>
              <a:off x="1620" y="2897"/>
              <a:ext cx="2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10V</a:t>
              </a:r>
              <a:endParaRPr lang="en-US" altLang="zh-CN"/>
            </a:p>
          </p:txBody>
        </p:sp>
        <p:sp>
          <p:nvSpPr>
            <p:cNvPr id="97340" name="Text Box 60"/>
            <p:cNvSpPr txBox="1">
              <a:spLocks noChangeArrowheads="1"/>
            </p:cNvSpPr>
            <p:nvPr/>
          </p:nvSpPr>
          <p:spPr bwMode="auto">
            <a:xfrm>
              <a:off x="1637" y="3169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</a:t>
              </a:r>
              <a:endParaRPr lang="zh-CN" altLang="en-US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1638" y="248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97342" name="Oval 62"/>
            <p:cNvSpPr>
              <a:spLocks noChangeArrowheads="1"/>
            </p:cNvSpPr>
            <p:nvPr/>
          </p:nvSpPr>
          <p:spPr bwMode="auto">
            <a:xfrm>
              <a:off x="3596" y="2604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3" name="Rectangle 63"/>
            <p:cNvSpPr>
              <a:spLocks noChangeArrowheads="1"/>
            </p:cNvSpPr>
            <p:nvPr/>
          </p:nvSpPr>
          <p:spPr bwMode="auto">
            <a:xfrm>
              <a:off x="3716" y="2913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5V</a:t>
              </a:r>
              <a:endParaRPr lang="en-US" altLang="zh-CN"/>
            </a:p>
          </p:txBody>
        </p:sp>
        <p:sp>
          <p:nvSpPr>
            <p:cNvPr id="97344" name="Text Box 64"/>
            <p:cNvSpPr txBox="1">
              <a:spLocks noChangeArrowheads="1"/>
            </p:cNvSpPr>
            <p:nvPr/>
          </p:nvSpPr>
          <p:spPr bwMode="auto">
            <a:xfrm>
              <a:off x="3693" y="3185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</a:t>
              </a:r>
              <a:endParaRPr lang="zh-CN" altLang="en-US"/>
            </a:p>
          </p:txBody>
        </p:sp>
        <p:sp>
          <p:nvSpPr>
            <p:cNvPr id="97345" name="Text Box 65"/>
            <p:cNvSpPr txBox="1">
              <a:spLocks noChangeArrowheads="1"/>
            </p:cNvSpPr>
            <p:nvPr/>
          </p:nvSpPr>
          <p:spPr bwMode="auto">
            <a:xfrm>
              <a:off x="3694" y="250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97346" name="Line 66"/>
            <p:cNvSpPr>
              <a:spLocks noChangeShapeType="1"/>
            </p:cNvSpPr>
            <p:nvPr/>
          </p:nvSpPr>
          <p:spPr bwMode="auto">
            <a:xfrm flipV="1">
              <a:off x="2208" y="2624"/>
              <a:ext cx="8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304" y="3328"/>
              <a:ext cx="10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48" name="Line 68"/>
            <p:cNvSpPr>
              <a:spLocks noChangeShapeType="1"/>
            </p:cNvSpPr>
            <p:nvPr/>
          </p:nvSpPr>
          <p:spPr bwMode="auto">
            <a:xfrm>
              <a:off x="3312" y="2640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49" name="Line 69"/>
            <p:cNvSpPr>
              <a:spLocks noChangeShapeType="1"/>
            </p:cNvSpPr>
            <p:nvPr/>
          </p:nvSpPr>
          <p:spPr bwMode="auto">
            <a:xfrm flipH="1">
              <a:off x="2240" y="3336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50" name="Rectangle 70"/>
            <p:cNvSpPr>
              <a:spLocks noChangeArrowheads="1"/>
            </p:cNvSpPr>
            <p:nvPr/>
          </p:nvSpPr>
          <p:spPr bwMode="auto">
            <a:xfrm>
              <a:off x="3246" y="3066"/>
              <a:ext cx="2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200">
                  <a:solidFill>
                    <a:srgbClr val="000000"/>
                  </a:solidFill>
                </a:rPr>
                <a:t> </a:t>
              </a:r>
              <a:r>
                <a:rPr lang="en-US" altLang="zh-CN" sz="2200">
                  <a:solidFill>
                    <a:srgbClr val="000000"/>
                  </a:solidFill>
                </a:rPr>
                <a:t>1A</a:t>
              </a:r>
              <a:endParaRPr lang="en-US" altLang="zh-CN"/>
            </a:p>
          </p:txBody>
        </p:sp>
      </p:grpSp>
      <p:sp>
        <p:nvSpPr>
          <p:cNvPr id="97351" name="Text Box 71"/>
          <p:cNvSpPr txBox="1">
            <a:spLocks noChangeArrowheads="1"/>
          </p:cNvSpPr>
          <p:nvPr/>
        </p:nvSpPr>
        <p:spPr bwMode="auto">
          <a:xfrm>
            <a:off x="517525" y="64293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注意：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771900" y="1193800"/>
            <a:ext cx="4406900" cy="1744663"/>
            <a:chOff x="2424" y="168"/>
            <a:chExt cx="2776" cy="1099"/>
          </a:xfrm>
        </p:grpSpPr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2424" y="168"/>
              <a:ext cx="890" cy="109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0" name="AutoShape 6"/>
            <p:cNvSpPr>
              <a:spLocks noChangeArrowheads="1"/>
            </p:cNvSpPr>
            <p:nvPr/>
          </p:nvSpPr>
          <p:spPr bwMode="auto">
            <a:xfrm flipV="1">
              <a:off x="4311" y="328"/>
              <a:ext cx="889" cy="281"/>
            </a:xfrm>
            <a:prstGeom prst="wedgeRectCallout">
              <a:avLst>
                <a:gd name="adj1" fmla="val -163949"/>
                <a:gd name="adj2" fmla="val -42528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不是二端口</a:t>
              </a:r>
              <a:endParaRPr lang="zh-CN" altLang="en-US" b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3822700" y="3117850"/>
            <a:ext cx="4127500" cy="2470150"/>
            <a:chOff x="2456" y="1380"/>
            <a:chExt cx="2600" cy="1556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2456" y="1380"/>
              <a:ext cx="890" cy="109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3" name="AutoShape 9"/>
            <p:cNvSpPr>
              <a:spLocks noChangeArrowheads="1"/>
            </p:cNvSpPr>
            <p:nvPr/>
          </p:nvSpPr>
          <p:spPr bwMode="auto">
            <a:xfrm flipV="1">
              <a:off x="4151" y="2655"/>
              <a:ext cx="905" cy="281"/>
            </a:xfrm>
            <a:prstGeom prst="wedgeRectCallout">
              <a:avLst>
                <a:gd name="adj1" fmla="val -149894"/>
                <a:gd name="adj2" fmla="val 135764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不是二端口</a:t>
              </a:r>
              <a:endParaRPr lang="zh-CN" altLang="en-US" b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403350" y="5448300"/>
            <a:ext cx="329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并联后端口条件破坏</a:t>
            </a:r>
          </a:p>
        </p:txBody>
      </p:sp>
      <p:grpSp>
        <p:nvGrpSpPr>
          <p:cNvPr id="98315" name="Group 11"/>
          <p:cNvGrpSpPr>
            <a:grpSpLocks/>
          </p:cNvGrpSpPr>
          <p:nvPr/>
        </p:nvGrpSpPr>
        <p:grpSpPr bwMode="auto">
          <a:xfrm>
            <a:off x="3365500" y="2768600"/>
            <a:ext cx="257175" cy="361950"/>
            <a:chOff x="2168" y="1168"/>
            <a:chExt cx="162" cy="228"/>
          </a:xfrm>
        </p:grpSpPr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168" y="1204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4A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H="1">
              <a:off x="2192" y="1168"/>
              <a:ext cx="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18" name="Group 14"/>
          <p:cNvGrpSpPr>
            <a:grpSpLocks/>
          </p:cNvGrpSpPr>
          <p:nvPr/>
        </p:nvGrpSpPr>
        <p:grpSpPr bwMode="auto">
          <a:xfrm>
            <a:off x="5468938" y="2755900"/>
            <a:ext cx="384175" cy="384175"/>
            <a:chOff x="3493" y="1160"/>
            <a:chExt cx="242" cy="242"/>
          </a:xfrm>
        </p:grpSpPr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493" y="1210"/>
              <a:ext cx="2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 b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1A</a:t>
              </a: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3496" y="1160"/>
              <a:ext cx="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21" name="Group 17"/>
          <p:cNvGrpSpPr>
            <a:grpSpLocks/>
          </p:cNvGrpSpPr>
          <p:nvPr/>
        </p:nvGrpSpPr>
        <p:grpSpPr bwMode="auto">
          <a:xfrm>
            <a:off x="3422650" y="1222375"/>
            <a:ext cx="257175" cy="428625"/>
            <a:chOff x="2204" y="202"/>
            <a:chExt cx="162" cy="270"/>
          </a:xfrm>
        </p:grpSpPr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2204" y="202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2A</a:t>
              </a:r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>
              <a:off x="2224" y="472"/>
              <a:ext cx="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24" name="Group 20"/>
          <p:cNvGrpSpPr>
            <a:grpSpLocks/>
          </p:cNvGrpSpPr>
          <p:nvPr/>
        </p:nvGrpSpPr>
        <p:grpSpPr bwMode="auto">
          <a:xfrm>
            <a:off x="5400675" y="1247775"/>
            <a:ext cx="257175" cy="415925"/>
            <a:chOff x="3450" y="202"/>
            <a:chExt cx="162" cy="262"/>
          </a:xfrm>
        </p:grpSpPr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3450" y="202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1A</a:t>
              </a:r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 flipH="1">
              <a:off x="3472" y="464"/>
              <a:ext cx="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3286125" y="3101975"/>
            <a:ext cx="257175" cy="390525"/>
            <a:chOff x="2118" y="1386"/>
            <a:chExt cx="162" cy="246"/>
          </a:xfrm>
        </p:grpSpPr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2118" y="1386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2A</a:t>
              </a:r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184" y="1632"/>
              <a:ext cx="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30" name="Group 26"/>
          <p:cNvGrpSpPr>
            <a:grpSpLocks/>
          </p:cNvGrpSpPr>
          <p:nvPr/>
        </p:nvGrpSpPr>
        <p:grpSpPr bwMode="auto">
          <a:xfrm>
            <a:off x="5203825" y="3127375"/>
            <a:ext cx="385763" cy="390525"/>
            <a:chOff x="3326" y="1402"/>
            <a:chExt cx="243" cy="246"/>
          </a:xfrm>
        </p:grpSpPr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3326" y="1402"/>
              <a:ext cx="2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0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2A</a:t>
              </a:r>
            </a:p>
          </p:txBody>
        </p:sp>
        <p:sp>
          <p:nvSpPr>
            <p:cNvPr id="98332" name="Line 28"/>
            <p:cNvSpPr>
              <a:spLocks noChangeShapeType="1"/>
            </p:cNvSpPr>
            <p:nvPr/>
          </p:nvSpPr>
          <p:spPr bwMode="auto">
            <a:xfrm>
              <a:off x="3392" y="1640"/>
              <a:ext cx="15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33" name="Group 29"/>
          <p:cNvGrpSpPr>
            <a:grpSpLocks/>
          </p:cNvGrpSpPr>
          <p:nvPr/>
        </p:nvGrpSpPr>
        <p:grpSpPr bwMode="auto">
          <a:xfrm>
            <a:off x="3378200" y="4181475"/>
            <a:ext cx="174625" cy="428625"/>
            <a:chOff x="2176" y="2066"/>
            <a:chExt cx="110" cy="270"/>
          </a:xfrm>
        </p:grpSpPr>
        <p:sp>
          <p:nvSpPr>
            <p:cNvPr id="98334" name="Rectangle 30"/>
            <p:cNvSpPr>
              <a:spLocks noChangeArrowheads="1"/>
            </p:cNvSpPr>
            <p:nvPr/>
          </p:nvSpPr>
          <p:spPr bwMode="auto">
            <a:xfrm>
              <a:off x="2205" y="2066"/>
              <a:ext cx="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8335" name="Line 31"/>
            <p:cNvSpPr>
              <a:spLocks noChangeShapeType="1"/>
            </p:cNvSpPr>
            <p:nvPr/>
          </p:nvSpPr>
          <p:spPr bwMode="auto">
            <a:xfrm flipH="1">
              <a:off x="2176" y="2336"/>
              <a:ext cx="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36" name="Group 32"/>
          <p:cNvGrpSpPr>
            <a:grpSpLocks/>
          </p:cNvGrpSpPr>
          <p:nvPr/>
        </p:nvGrpSpPr>
        <p:grpSpPr bwMode="auto">
          <a:xfrm>
            <a:off x="5456238" y="4232275"/>
            <a:ext cx="157162" cy="390525"/>
            <a:chOff x="3485" y="2090"/>
            <a:chExt cx="99" cy="246"/>
          </a:xfrm>
        </p:grpSpPr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485" y="2090"/>
              <a:ext cx="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8338" name="Line 34"/>
            <p:cNvSpPr>
              <a:spLocks noChangeShapeType="1"/>
            </p:cNvSpPr>
            <p:nvPr/>
          </p:nvSpPr>
          <p:spPr bwMode="auto">
            <a:xfrm flipV="1">
              <a:off x="3536" y="2328"/>
              <a:ext cx="48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39" name="Group 35"/>
          <p:cNvGrpSpPr>
            <a:grpSpLocks/>
          </p:cNvGrpSpPr>
          <p:nvPr/>
        </p:nvGrpSpPr>
        <p:grpSpPr bwMode="auto">
          <a:xfrm>
            <a:off x="949325" y="1222375"/>
            <a:ext cx="7180263" cy="3475038"/>
            <a:chOff x="646" y="186"/>
            <a:chExt cx="4523" cy="2189"/>
          </a:xfrm>
        </p:grpSpPr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>
              <a:off x="3245" y="957"/>
              <a:ext cx="1" cy="2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3012" y="946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2A</a:t>
              </a:r>
            </a:p>
          </p:txBody>
        </p:sp>
        <p:grpSp>
          <p:nvGrpSpPr>
            <p:cNvPr id="98342" name="Group 38"/>
            <p:cNvGrpSpPr>
              <a:grpSpLocks/>
            </p:cNvGrpSpPr>
            <p:nvPr/>
          </p:nvGrpSpPr>
          <p:grpSpPr bwMode="auto">
            <a:xfrm>
              <a:off x="646" y="186"/>
              <a:ext cx="4523" cy="2189"/>
              <a:chOff x="646" y="194"/>
              <a:chExt cx="4523" cy="2189"/>
            </a:xfrm>
          </p:grpSpPr>
          <p:sp>
            <p:nvSpPr>
              <p:cNvPr id="98343" name="Line 39"/>
              <p:cNvSpPr>
                <a:spLocks noChangeShapeType="1"/>
              </p:cNvSpPr>
              <p:nvPr/>
            </p:nvSpPr>
            <p:spPr bwMode="auto">
              <a:xfrm>
                <a:off x="4195" y="1773"/>
                <a:ext cx="69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8344" name="Group 40"/>
              <p:cNvGrpSpPr>
                <a:grpSpLocks/>
              </p:cNvGrpSpPr>
              <p:nvPr/>
            </p:nvGrpSpPr>
            <p:grpSpPr bwMode="auto">
              <a:xfrm>
                <a:off x="646" y="194"/>
                <a:ext cx="4523" cy="2189"/>
                <a:chOff x="646" y="194"/>
                <a:chExt cx="4523" cy="2189"/>
              </a:xfrm>
            </p:grpSpPr>
            <p:sp>
              <p:nvSpPr>
                <p:cNvPr id="98345" name="Line 41"/>
                <p:cNvSpPr>
                  <a:spLocks noChangeShapeType="1"/>
                </p:cNvSpPr>
                <p:nvPr/>
              </p:nvSpPr>
              <p:spPr bwMode="auto">
                <a:xfrm>
                  <a:off x="2632" y="472"/>
                  <a:ext cx="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8346" name="Group 42"/>
                <p:cNvGrpSpPr>
                  <a:grpSpLocks/>
                </p:cNvGrpSpPr>
                <p:nvPr/>
              </p:nvGrpSpPr>
              <p:grpSpPr bwMode="auto">
                <a:xfrm>
                  <a:off x="646" y="194"/>
                  <a:ext cx="4523" cy="2189"/>
                  <a:chOff x="646" y="202"/>
                  <a:chExt cx="4523" cy="2189"/>
                </a:xfrm>
              </p:grpSpPr>
              <p:sp>
                <p:nvSpPr>
                  <p:cNvPr id="9834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766" y="432"/>
                    <a:ext cx="272" cy="93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4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245" y="471"/>
                    <a:ext cx="1" cy="21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4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71"/>
                    <a:ext cx="1" cy="21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951"/>
                    <a:ext cx="1" cy="22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076" y="471"/>
                    <a:ext cx="690" cy="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076" y="1172"/>
                    <a:ext cx="1636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035" y="477"/>
                    <a:ext cx="671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076" y="1640"/>
                    <a:ext cx="677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5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1" y="1641"/>
                    <a:ext cx="701" cy="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029" y="2341"/>
                    <a:ext cx="683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7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76" y="2341"/>
                    <a:ext cx="689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5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154" y="732"/>
                    <a:ext cx="28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10</a:t>
                    </a:r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</a:t>
                    </a:r>
                    <a:endParaRPr lang="en-US" altLang="zh-CN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59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8" y="1070"/>
                    <a:ext cx="697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60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0" y="1797"/>
                    <a:ext cx="697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6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183" y="1070"/>
                    <a:ext cx="697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6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671" y="1347"/>
                    <a:ext cx="243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10V</a:t>
                    </a:r>
                  </a:p>
                </p:txBody>
              </p:sp>
              <p:sp>
                <p:nvSpPr>
                  <p:cNvPr id="9836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997" y="1337"/>
                    <a:ext cx="16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5V</a:t>
                    </a:r>
                  </a:p>
                </p:txBody>
              </p:sp>
              <p:sp>
                <p:nvSpPr>
                  <p:cNvPr id="9836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199" y="778"/>
                    <a:ext cx="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endParaRPr lang="zh-CN" altLang="en-US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6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219" y="1546"/>
                    <a:ext cx="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endParaRPr lang="zh-CN" altLang="en-US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6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593" y="826"/>
                    <a:ext cx="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endParaRPr lang="zh-CN" altLang="en-US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6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619" y="1520"/>
                    <a:ext cx="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endParaRPr lang="zh-CN" altLang="en-US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6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582" y="202"/>
                    <a:ext cx="16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1A</a:t>
                    </a:r>
                  </a:p>
                </p:txBody>
              </p:sp>
              <p:sp>
                <p:nvSpPr>
                  <p:cNvPr id="98369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647" y="958"/>
                    <a:ext cx="16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1A</a:t>
                    </a:r>
                  </a:p>
                </p:txBody>
              </p:sp>
              <p:sp>
                <p:nvSpPr>
                  <p:cNvPr id="98370" name="Rectangle 6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108" y="780"/>
                    <a:ext cx="272" cy="93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71" name="Rectangle 6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406" y="768"/>
                    <a:ext cx="272" cy="93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72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809" y="532"/>
                    <a:ext cx="20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5</a:t>
                    </a:r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</a:t>
                    </a:r>
                    <a:endParaRPr lang="en-US" altLang="zh-CN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7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732"/>
                    <a:ext cx="36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2.5</a:t>
                    </a:r>
                    <a:endParaRPr lang="en-US" altLang="zh-CN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74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442"/>
                    <a:ext cx="68" cy="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75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144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76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708" y="442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77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714" y="1138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7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1378"/>
                    <a:ext cx="36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2.5</a:t>
                    </a:r>
                    <a:endParaRPr lang="en-US" altLang="zh-CN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79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728" y="2086"/>
                    <a:ext cx="36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2.5</a:t>
                    </a:r>
                    <a:endParaRPr lang="en-US" altLang="zh-CN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8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760" y="2298"/>
                    <a:ext cx="272" cy="93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754" y="1596"/>
                    <a:ext cx="272" cy="93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606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02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714" y="2308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5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714" y="1606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6" name="Freeform 82"/>
                  <p:cNvSpPr>
                    <a:spLocks/>
                  </p:cNvSpPr>
                  <p:nvPr/>
                </p:nvSpPr>
                <p:spPr bwMode="auto">
                  <a:xfrm>
                    <a:off x="3768" y="484"/>
                    <a:ext cx="420" cy="1152"/>
                  </a:xfrm>
                  <a:custGeom>
                    <a:avLst/>
                    <a:gdLst>
                      <a:gd name="T0" fmla="*/ 0 w 420"/>
                      <a:gd name="T1" fmla="*/ 0 h 1152"/>
                      <a:gd name="T2" fmla="*/ 420 w 420"/>
                      <a:gd name="T3" fmla="*/ 588 h 1152"/>
                      <a:gd name="T4" fmla="*/ 6 w 420"/>
                      <a:gd name="T5" fmla="*/ 115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1152">
                        <a:moveTo>
                          <a:pt x="0" y="0"/>
                        </a:moveTo>
                        <a:lnTo>
                          <a:pt x="420" y="588"/>
                        </a:lnTo>
                        <a:lnTo>
                          <a:pt x="6" y="1152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7" name="Freeform 83"/>
                  <p:cNvSpPr>
                    <a:spLocks/>
                  </p:cNvSpPr>
                  <p:nvPr/>
                </p:nvSpPr>
                <p:spPr bwMode="auto">
                  <a:xfrm>
                    <a:off x="3774" y="1180"/>
                    <a:ext cx="420" cy="1152"/>
                  </a:xfrm>
                  <a:custGeom>
                    <a:avLst/>
                    <a:gdLst>
                      <a:gd name="T0" fmla="*/ 0 w 420"/>
                      <a:gd name="T1" fmla="*/ 0 h 1152"/>
                      <a:gd name="T2" fmla="*/ 420 w 420"/>
                      <a:gd name="T3" fmla="*/ 588 h 1152"/>
                      <a:gd name="T4" fmla="*/ 6 w 420"/>
                      <a:gd name="T5" fmla="*/ 115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1152">
                        <a:moveTo>
                          <a:pt x="0" y="0"/>
                        </a:moveTo>
                        <a:lnTo>
                          <a:pt x="420" y="588"/>
                        </a:lnTo>
                        <a:lnTo>
                          <a:pt x="6" y="1152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8" name="Freeform 84"/>
                  <p:cNvSpPr>
                    <a:spLocks/>
                  </p:cNvSpPr>
                  <p:nvPr/>
                </p:nvSpPr>
                <p:spPr bwMode="auto">
                  <a:xfrm flipH="1">
                    <a:off x="1596" y="484"/>
                    <a:ext cx="420" cy="1152"/>
                  </a:xfrm>
                  <a:custGeom>
                    <a:avLst/>
                    <a:gdLst>
                      <a:gd name="T0" fmla="*/ 0 w 420"/>
                      <a:gd name="T1" fmla="*/ 0 h 1152"/>
                      <a:gd name="T2" fmla="*/ 420 w 420"/>
                      <a:gd name="T3" fmla="*/ 588 h 1152"/>
                      <a:gd name="T4" fmla="*/ 6 w 420"/>
                      <a:gd name="T5" fmla="*/ 115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1152">
                        <a:moveTo>
                          <a:pt x="0" y="0"/>
                        </a:moveTo>
                        <a:lnTo>
                          <a:pt x="420" y="588"/>
                        </a:lnTo>
                        <a:lnTo>
                          <a:pt x="6" y="1152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89" name="Freeform 85"/>
                  <p:cNvSpPr>
                    <a:spLocks/>
                  </p:cNvSpPr>
                  <p:nvPr/>
                </p:nvSpPr>
                <p:spPr bwMode="auto">
                  <a:xfrm flipH="1">
                    <a:off x="1614" y="1210"/>
                    <a:ext cx="420" cy="1152"/>
                  </a:xfrm>
                  <a:custGeom>
                    <a:avLst/>
                    <a:gdLst>
                      <a:gd name="T0" fmla="*/ 0 w 420"/>
                      <a:gd name="T1" fmla="*/ 0 h 1152"/>
                      <a:gd name="T2" fmla="*/ 420 w 420"/>
                      <a:gd name="T3" fmla="*/ 588 h 1152"/>
                      <a:gd name="T4" fmla="*/ 6 w 420"/>
                      <a:gd name="T5" fmla="*/ 115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1152">
                        <a:moveTo>
                          <a:pt x="0" y="0"/>
                        </a:moveTo>
                        <a:lnTo>
                          <a:pt x="420" y="588"/>
                        </a:lnTo>
                        <a:lnTo>
                          <a:pt x="6" y="1152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1036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756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878" y="1042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884" y="1732"/>
                    <a:ext cx="68" cy="6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4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6" y="941"/>
                    <a:ext cx="19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+</a:t>
                    </a:r>
                  </a:p>
                </p:txBody>
              </p:sp>
              <p:sp>
                <p:nvSpPr>
                  <p:cNvPr id="98395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" y="1652"/>
                    <a:ext cx="2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</a:t>
                    </a:r>
                    <a:endParaRPr lang="zh-CN" altLang="en-US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96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5" y="1628"/>
                    <a:ext cx="20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>
                        <a:latin typeface="楷体_GB2312" pitchFamily="49" charset="-122"/>
                        <a:ea typeface="楷体_GB2312" pitchFamily="49" charset="-122"/>
                        <a:sym typeface="Symbol" pitchFamily="18" charset="2"/>
                      </a:rPr>
                      <a:t></a:t>
                    </a:r>
                    <a:endParaRPr lang="zh-CN" altLang="en-US" sz="200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8397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72" y="947"/>
                    <a:ext cx="19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>
                        <a:latin typeface="楷体_GB2312" pitchFamily="49" charset="-122"/>
                        <a:ea typeface="楷体_GB2312" pitchFamily="49" charset="-122"/>
                      </a:rPr>
                      <a:t>+</a:t>
                    </a:r>
                  </a:p>
                </p:txBody>
              </p:sp>
              <p:sp>
                <p:nvSpPr>
                  <p:cNvPr id="98398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112" y="1064"/>
                    <a:ext cx="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9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008"/>
                    <a:ext cx="0" cy="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00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256" y="1024"/>
                    <a:ext cx="0" cy="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01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6" y="1792"/>
                    <a:ext cx="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02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44" y="1064"/>
                    <a:ext cx="72" cy="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03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28" y="177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98404" name="Group 100"/>
          <p:cNvGrpSpPr>
            <a:grpSpLocks/>
          </p:cNvGrpSpPr>
          <p:nvPr/>
        </p:nvGrpSpPr>
        <p:grpSpPr bwMode="auto">
          <a:xfrm>
            <a:off x="3125788" y="6121400"/>
            <a:ext cx="1919287" cy="412750"/>
            <a:chOff x="2449" y="3248"/>
            <a:chExt cx="1209" cy="260"/>
          </a:xfrm>
        </p:grpSpPr>
        <p:graphicFrame>
          <p:nvGraphicFramePr>
            <p:cNvPr id="98405" name="Object 101"/>
            <p:cNvGraphicFramePr>
              <a:graphicFrameLocks noChangeAspect="1"/>
            </p:cNvGraphicFramePr>
            <p:nvPr/>
          </p:nvGraphicFramePr>
          <p:xfrm>
            <a:off x="2449" y="3248"/>
            <a:ext cx="120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14" name="公式" r:id="rId3" imgW="761760" imgH="164880" progId="Equation.3">
                    <p:embed/>
                  </p:oleObj>
                </mc:Choice>
                <mc:Fallback>
                  <p:oleObj name="公式" r:id="rId3" imgW="761760" imgH="16488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3248"/>
                          <a:ext cx="120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8406" name="Group 102"/>
            <p:cNvGrpSpPr>
              <a:grpSpLocks/>
            </p:cNvGrpSpPr>
            <p:nvPr/>
          </p:nvGrpSpPr>
          <p:grpSpPr bwMode="auto">
            <a:xfrm>
              <a:off x="2704" y="3328"/>
              <a:ext cx="144" cy="152"/>
              <a:chOff x="3824" y="2952"/>
              <a:chExt cx="144" cy="152"/>
            </a:xfrm>
          </p:grpSpPr>
          <p:sp>
            <p:nvSpPr>
              <p:cNvPr id="98407" name="Line 103"/>
              <p:cNvSpPr>
                <a:spLocks noChangeShapeType="1"/>
              </p:cNvSpPr>
              <p:nvPr/>
            </p:nvSpPr>
            <p:spPr bwMode="auto">
              <a:xfrm>
                <a:off x="3824" y="296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408" name="Line 104"/>
              <p:cNvSpPr>
                <a:spLocks noChangeShapeType="1"/>
              </p:cNvSpPr>
              <p:nvPr/>
            </p:nvSpPr>
            <p:spPr bwMode="auto">
              <a:xfrm flipH="1">
                <a:off x="3824" y="295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8409" name="Text Box 105"/>
          <p:cNvSpPr txBox="1">
            <a:spLocks noChangeArrowheads="1"/>
          </p:cNvSpPr>
          <p:nvPr/>
        </p:nvSpPr>
        <p:spPr bwMode="auto">
          <a:xfrm>
            <a:off x="1520825" y="21812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4A</a:t>
            </a:r>
          </a:p>
        </p:txBody>
      </p:sp>
      <p:sp>
        <p:nvSpPr>
          <p:cNvPr id="98410" name="Text Box 106"/>
          <p:cNvSpPr txBox="1">
            <a:spLocks noChangeArrowheads="1"/>
          </p:cNvSpPr>
          <p:nvPr/>
        </p:nvSpPr>
        <p:spPr bwMode="auto">
          <a:xfrm>
            <a:off x="1571625" y="32734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4A</a:t>
            </a:r>
          </a:p>
        </p:txBody>
      </p:sp>
      <p:sp>
        <p:nvSpPr>
          <p:cNvPr id="98411" name="Text Box 107"/>
          <p:cNvSpPr txBox="1">
            <a:spLocks noChangeArrowheads="1"/>
          </p:cNvSpPr>
          <p:nvPr/>
        </p:nvSpPr>
        <p:spPr bwMode="auto">
          <a:xfrm>
            <a:off x="6969125" y="21685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1A</a:t>
            </a:r>
          </a:p>
        </p:txBody>
      </p:sp>
      <p:sp>
        <p:nvSpPr>
          <p:cNvPr id="98412" name="Text Box 108"/>
          <p:cNvSpPr txBox="1">
            <a:spLocks noChangeArrowheads="1"/>
          </p:cNvSpPr>
          <p:nvPr/>
        </p:nvSpPr>
        <p:spPr bwMode="auto">
          <a:xfrm>
            <a:off x="6981825" y="32607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93700" y="174625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例：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1377950" y="4257675"/>
            <a:ext cx="6759575" cy="2000250"/>
            <a:chOff x="844" y="2138"/>
            <a:chExt cx="4258" cy="1260"/>
          </a:xfrm>
        </p:grpSpPr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H="1">
              <a:off x="910" y="3051"/>
              <a:ext cx="69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4339" y="2628"/>
              <a:ext cx="69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>
              <a:off x="4327" y="3067"/>
              <a:ext cx="69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 flipH="1" flipV="1">
              <a:off x="2080" y="3364"/>
              <a:ext cx="1717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auto">
            <a:xfrm>
              <a:off x="2026" y="3324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auto">
            <a:xfrm>
              <a:off x="3798" y="333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auto">
            <a:xfrm>
              <a:off x="3836" y="2210"/>
              <a:ext cx="492" cy="840"/>
            </a:xfrm>
            <a:custGeom>
              <a:avLst/>
              <a:gdLst>
                <a:gd name="T0" fmla="*/ 0 w 420"/>
                <a:gd name="T1" fmla="*/ 0 h 1152"/>
                <a:gd name="T2" fmla="*/ 420 w 420"/>
                <a:gd name="T3" fmla="*/ 588 h 1152"/>
                <a:gd name="T4" fmla="*/ 6 w 4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1152">
                  <a:moveTo>
                    <a:pt x="0" y="0"/>
                  </a:moveTo>
                  <a:lnTo>
                    <a:pt x="420" y="588"/>
                  </a:lnTo>
                  <a:lnTo>
                    <a:pt x="6" y="11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1" name="Freeform 13"/>
            <p:cNvSpPr>
              <a:spLocks/>
            </p:cNvSpPr>
            <p:nvPr/>
          </p:nvSpPr>
          <p:spPr bwMode="auto">
            <a:xfrm>
              <a:off x="3842" y="2738"/>
              <a:ext cx="484" cy="624"/>
            </a:xfrm>
            <a:custGeom>
              <a:avLst/>
              <a:gdLst>
                <a:gd name="T0" fmla="*/ 0 w 420"/>
                <a:gd name="T1" fmla="*/ 0 h 1152"/>
                <a:gd name="T2" fmla="*/ 420 w 420"/>
                <a:gd name="T3" fmla="*/ 588 h 1152"/>
                <a:gd name="T4" fmla="*/ 6 w 4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1152">
                  <a:moveTo>
                    <a:pt x="0" y="0"/>
                  </a:moveTo>
                  <a:lnTo>
                    <a:pt x="420" y="588"/>
                  </a:lnTo>
                  <a:lnTo>
                    <a:pt x="6" y="11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 flipH="1">
              <a:off x="1612" y="2726"/>
              <a:ext cx="396" cy="616"/>
            </a:xfrm>
            <a:custGeom>
              <a:avLst/>
              <a:gdLst>
                <a:gd name="T0" fmla="*/ 0 w 420"/>
                <a:gd name="T1" fmla="*/ 0 h 1152"/>
                <a:gd name="T2" fmla="*/ 420 w 420"/>
                <a:gd name="T3" fmla="*/ 588 h 1152"/>
                <a:gd name="T4" fmla="*/ 6 w 4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1152">
                  <a:moveTo>
                    <a:pt x="0" y="0"/>
                  </a:moveTo>
                  <a:lnTo>
                    <a:pt x="420" y="588"/>
                  </a:lnTo>
                  <a:lnTo>
                    <a:pt x="6" y="11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9343" name="Group 15"/>
            <p:cNvGrpSpPr>
              <a:grpSpLocks/>
            </p:cNvGrpSpPr>
            <p:nvPr/>
          </p:nvGrpSpPr>
          <p:grpSpPr bwMode="auto">
            <a:xfrm>
              <a:off x="864" y="2594"/>
              <a:ext cx="763" cy="68"/>
              <a:chOff x="856" y="2754"/>
              <a:chExt cx="763" cy="68"/>
            </a:xfrm>
          </p:grpSpPr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922" y="2788"/>
                <a:ext cx="69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5" name="Oval 17"/>
              <p:cNvSpPr>
                <a:spLocks noChangeArrowheads="1"/>
              </p:cNvSpPr>
              <p:nvPr/>
            </p:nvSpPr>
            <p:spPr bwMode="auto">
              <a:xfrm>
                <a:off x="856" y="2754"/>
                <a:ext cx="68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346" name="Oval 18"/>
            <p:cNvSpPr>
              <a:spLocks noChangeArrowheads="1"/>
            </p:cNvSpPr>
            <p:nvPr/>
          </p:nvSpPr>
          <p:spPr bwMode="auto">
            <a:xfrm>
              <a:off x="844" y="301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7" name="Oval 19"/>
            <p:cNvSpPr>
              <a:spLocks noChangeArrowheads="1"/>
            </p:cNvSpPr>
            <p:nvPr/>
          </p:nvSpPr>
          <p:spPr bwMode="auto">
            <a:xfrm>
              <a:off x="5034" y="260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5016" y="302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2908" y="2183"/>
              <a:ext cx="1" cy="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2416" y="2138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 rot="5400000">
              <a:off x="2786" y="2400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Rectangle 24"/>
            <p:cNvSpPr>
              <a:spLocks noChangeArrowheads="1"/>
            </p:cNvSpPr>
            <p:nvPr/>
          </p:nvSpPr>
          <p:spPr bwMode="auto">
            <a:xfrm>
              <a:off x="2420" y="2238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1</a:t>
              </a:r>
              <a:endParaRPr lang="en-US" altLang="zh-CN"/>
            </a:p>
          </p:txBody>
        </p:sp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3112" y="2138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2086" y="2189"/>
              <a:ext cx="32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3381" y="2189"/>
              <a:ext cx="41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6" name="Oval 28"/>
            <p:cNvSpPr>
              <a:spLocks noChangeArrowheads="1"/>
            </p:cNvSpPr>
            <p:nvPr/>
          </p:nvSpPr>
          <p:spPr bwMode="auto">
            <a:xfrm>
              <a:off x="3798" y="2154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2086" y="2733"/>
              <a:ext cx="1716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 flipV="1">
              <a:off x="2088" y="3047"/>
              <a:ext cx="733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9" name="Line 31"/>
            <p:cNvSpPr>
              <a:spLocks noChangeShapeType="1"/>
            </p:cNvSpPr>
            <p:nvPr/>
          </p:nvSpPr>
          <p:spPr bwMode="auto">
            <a:xfrm flipV="1">
              <a:off x="3079" y="3047"/>
              <a:ext cx="725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0" name="Rectangle 32"/>
            <p:cNvSpPr>
              <a:spLocks noChangeArrowheads="1"/>
            </p:cNvSpPr>
            <p:nvPr/>
          </p:nvSpPr>
          <p:spPr bwMode="auto">
            <a:xfrm>
              <a:off x="2886" y="2766"/>
              <a:ext cx="1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 i="1">
                  <a:sym typeface="Symbol" pitchFamily="18" charset="2"/>
                </a:rPr>
                <a:t>R</a:t>
              </a:r>
              <a:r>
                <a:rPr lang="en-US" altLang="zh-CN" sz="2000" baseline="-25000">
                  <a:sym typeface="Symbol" pitchFamily="18" charset="2"/>
                </a:rPr>
                <a:t>4</a:t>
              </a:r>
              <a:endParaRPr lang="en-US" altLang="zh-CN"/>
            </a:p>
          </p:txBody>
        </p:sp>
        <p:sp>
          <p:nvSpPr>
            <p:cNvPr id="99361" name="Rectangle 33"/>
            <p:cNvSpPr>
              <a:spLocks noChangeArrowheads="1"/>
            </p:cNvSpPr>
            <p:nvPr/>
          </p:nvSpPr>
          <p:spPr bwMode="auto">
            <a:xfrm>
              <a:off x="2822" y="3002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2" name="Oval 34"/>
            <p:cNvSpPr>
              <a:spLocks noChangeArrowheads="1"/>
            </p:cNvSpPr>
            <p:nvPr/>
          </p:nvSpPr>
          <p:spPr bwMode="auto">
            <a:xfrm>
              <a:off x="2026" y="301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3" name="Oval 35"/>
            <p:cNvSpPr>
              <a:spLocks noChangeArrowheads="1"/>
            </p:cNvSpPr>
            <p:nvPr/>
          </p:nvSpPr>
          <p:spPr bwMode="auto">
            <a:xfrm>
              <a:off x="3798" y="301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4" name="Freeform 36"/>
            <p:cNvSpPr>
              <a:spLocks/>
            </p:cNvSpPr>
            <p:nvPr/>
          </p:nvSpPr>
          <p:spPr bwMode="auto">
            <a:xfrm flipH="1">
              <a:off x="1612" y="2202"/>
              <a:ext cx="476" cy="848"/>
            </a:xfrm>
            <a:custGeom>
              <a:avLst/>
              <a:gdLst>
                <a:gd name="T0" fmla="*/ 0 w 420"/>
                <a:gd name="T1" fmla="*/ 0 h 1152"/>
                <a:gd name="T2" fmla="*/ 420 w 420"/>
                <a:gd name="T3" fmla="*/ 588 h 1152"/>
                <a:gd name="T4" fmla="*/ 6 w 4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1152">
                  <a:moveTo>
                    <a:pt x="0" y="0"/>
                  </a:moveTo>
                  <a:lnTo>
                    <a:pt x="420" y="588"/>
                  </a:lnTo>
                  <a:lnTo>
                    <a:pt x="6" y="11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5" name="Oval 37"/>
            <p:cNvSpPr>
              <a:spLocks noChangeArrowheads="1"/>
            </p:cNvSpPr>
            <p:nvPr/>
          </p:nvSpPr>
          <p:spPr bwMode="auto">
            <a:xfrm>
              <a:off x="2026" y="2154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6" name="Oval 38"/>
            <p:cNvSpPr>
              <a:spLocks noChangeArrowheads="1"/>
            </p:cNvSpPr>
            <p:nvPr/>
          </p:nvSpPr>
          <p:spPr bwMode="auto">
            <a:xfrm>
              <a:off x="2026" y="271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7" name="Oval 39"/>
            <p:cNvSpPr>
              <a:spLocks noChangeArrowheads="1"/>
            </p:cNvSpPr>
            <p:nvPr/>
          </p:nvSpPr>
          <p:spPr bwMode="auto">
            <a:xfrm>
              <a:off x="3798" y="270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 flipH="1">
              <a:off x="2686" y="2190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9" name="Rectangle 41"/>
            <p:cNvSpPr>
              <a:spLocks noChangeArrowheads="1"/>
            </p:cNvSpPr>
            <p:nvPr/>
          </p:nvSpPr>
          <p:spPr bwMode="auto">
            <a:xfrm>
              <a:off x="3116" y="2244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2</a:t>
              </a:r>
              <a:endParaRPr lang="en-US" altLang="zh-CN"/>
            </a:p>
          </p:txBody>
        </p:sp>
        <p:sp>
          <p:nvSpPr>
            <p:cNvPr id="99370" name="Rectangle 42"/>
            <p:cNvSpPr>
              <a:spLocks noChangeArrowheads="1"/>
            </p:cNvSpPr>
            <p:nvPr/>
          </p:nvSpPr>
          <p:spPr bwMode="auto">
            <a:xfrm>
              <a:off x="2942" y="2432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3</a:t>
              </a:r>
              <a:endParaRPr lang="en-US" altLang="zh-CN"/>
            </a:p>
          </p:txBody>
        </p:sp>
      </p:grpSp>
      <p:grpSp>
        <p:nvGrpSpPr>
          <p:cNvPr id="99371" name="Group 43"/>
          <p:cNvGrpSpPr>
            <a:grpSpLocks/>
          </p:cNvGrpSpPr>
          <p:nvPr/>
        </p:nvGrpSpPr>
        <p:grpSpPr bwMode="auto">
          <a:xfrm>
            <a:off x="3044825" y="1571625"/>
            <a:ext cx="3194050" cy="2165350"/>
            <a:chOff x="2110" y="510"/>
            <a:chExt cx="2012" cy="1364"/>
          </a:xfrm>
        </p:grpSpPr>
        <p:sp>
          <p:nvSpPr>
            <p:cNvPr id="99372" name="Rectangle 44"/>
            <p:cNvSpPr>
              <a:spLocks noChangeArrowheads="1"/>
            </p:cNvSpPr>
            <p:nvPr/>
          </p:nvSpPr>
          <p:spPr bwMode="auto">
            <a:xfrm>
              <a:off x="2974" y="740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2620" y="1094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4" name="Line 46"/>
            <p:cNvSpPr>
              <a:spLocks noChangeShapeType="1"/>
            </p:cNvSpPr>
            <p:nvPr/>
          </p:nvSpPr>
          <p:spPr bwMode="auto">
            <a:xfrm>
              <a:off x="3112" y="1139"/>
              <a:ext cx="1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5" name="Line 47"/>
            <p:cNvSpPr>
              <a:spLocks noChangeShapeType="1"/>
            </p:cNvSpPr>
            <p:nvPr/>
          </p:nvSpPr>
          <p:spPr bwMode="auto">
            <a:xfrm>
              <a:off x="3112" y="1619"/>
              <a:ext cx="1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2182" y="1145"/>
              <a:ext cx="4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2176" y="1834"/>
              <a:ext cx="1876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Line 50"/>
            <p:cNvSpPr>
              <a:spLocks noChangeShapeType="1"/>
            </p:cNvSpPr>
            <p:nvPr/>
          </p:nvSpPr>
          <p:spPr bwMode="auto">
            <a:xfrm>
              <a:off x="3585" y="1145"/>
              <a:ext cx="4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9" name="Rectangle 51"/>
            <p:cNvSpPr>
              <a:spLocks noChangeArrowheads="1"/>
            </p:cNvSpPr>
            <p:nvPr/>
          </p:nvSpPr>
          <p:spPr bwMode="auto">
            <a:xfrm rot="5400000">
              <a:off x="2974" y="1436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0" name="Rectangle 52"/>
            <p:cNvSpPr>
              <a:spLocks noChangeArrowheads="1"/>
            </p:cNvSpPr>
            <p:nvPr/>
          </p:nvSpPr>
          <p:spPr bwMode="auto">
            <a:xfrm>
              <a:off x="2624" y="1194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1</a:t>
              </a:r>
              <a:endParaRPr lang="en-US" altLang="zh-CN"/>
            </a:p>
          </p:txBody>
        </p:sp>
        <p:sp>
          <p:nvSpPr>
            <p:cNvPr id="99381" name="Oval 53"/>
            <p:cNvSpPr>
              <a:spLocks noChangeArrowheads="1"/>
            </p:cNvSpPr>
            <p:nvPr/>
          </p:nvSpPr>
          <p:spPr bwMode="auto">
            <a:xfrm>
              <a:off x="2110" y="111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2" name="Oval 54"/>
            <p:cNvSpPr>
              <a:spLocks noChangeArrowheads="1"/>
            </p:cNvSpPr>
            <p:nvPr/>
          </p:nvSpPr>
          <p:spPr bwMode="auto">
            <a:xfrm>
              <a:off x="2110" y="180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3" name="Oval 55"/>
            <p:cNvSpPr>
              <a:spLocks noChangeArrowheads="1"/>
            </p:cNvSpPr>
            <p:nvPr/>
          </p:nvSpPr>
          <p:spPr bwMode="auto">
            <a:xfrm>
              <a:off x="4048" y="111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4" name="Oval 56"/>
            <p:cNvSpPr>
              <a:spLocks noChangeArrowheads="1"/>
            </p:cNvSpPr>
            <p:nvPr/>
          </p:nvSpPr>
          <p:spPr bwMode="auto">
            <a:xfrm>
              <a:off x="4054" y="1806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5" name="Rectangle 57"/>
            <p:cNvSpPr>
              <a:spLocks noChangeArrowheads="1"/>
            </p:cNvSpPr>
            <p:nvPr/>
          </p:nvSpPr>
          <p:spPr bwMode="auto">
            <a:xfrm>
              <a:off x="3316" y="1094"/>
              <a:ext cx="272" cy="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6" name="Line 58"/>
            <p:cNvSpPr>
              <a:spLocks noChangeShapeType="1"/>
            </p:cNvSpPr>
            <p:nvPr/>
          </p:nvSpPr>
          <p:spPr bwMode="auto">
            <a:xfrm flipH="1">
              <a:off x="2890" y="1146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7" name="Rectangle 59"/>
            <p:cNvSpPr>
              <a:spLocks noChangeArrowheads="1"/>
            </p:cNvSpPr>
            <p:nvPr/>
          </p:nvSpPr>
          <p:spPr bwMode="auto">
            <a:xfrm>
              <a:off x="3320" y="1200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2</a:t>
              </a:r>
              <a:endParaRPr lang="en-US" altLang="zh-CN"/>
            </a:p>
          </p:txBody>
        </p:sp>
        <p:sp>
          <p:nvSpPr>
            <p:cNvPr id="99388" name="Rectangle 60"/>
            <p:cNvSpPr>
              <a:spLocks noChangeArrowheads="1"/>
            </p:cNvSpPr>
            <p:nvPr/>
          </p:nvSpPr>
          <p:spPr bwMode="auto">
            <a:xfrm>
              <a:off x="3146" y="1428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3</a:t>
              </a:r>
              <a:endParaRPr lang="en-US" altLang="zh-CN"/>
            </a:p>
          </p:txBody>
        </p:sp>
        <p:sp>
          <p:nvSpPr>
            <p:cNvPr id="99389" name="Rectangle 61"/>
            <p:cNvSpPr>
              <a:spLocks noChangeArrowheads="1"/>
            </p:cNvSpPr>
            <p:nvPr/>
          </p:nvSpPr>
          <p:spPr bwMode="auto">
            <a:xfrm>
              <a:off x="2978" y="510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i="1"/>
                <a:t>R</a:t>
              </a:r>
              <a:r>
                <a:rPr lang="en-US" altLang="zh-CN" sz="2000" baseline="-25000"/>
                <a:t>4</a:t>
              </a:r>
              <a:endParaRPr lang="en-US" altLang="zh-CN"/>
            </a:p>
          </p:txBody>
        </p:sp>
        <p:sp>
          <p:nvSpPr>
            <p:cNvPr id="99390" name="Line 62"/>
            <p:cNvSpPr>
              <a:spLocks noChangeShapeType="1"/>
            </p:cNvSpPr>
            <p:nvPr/>
          </p:nvSpPr>
          <p:spPr bwMode="auto">
            <a:xfrm>
              <a:off x="2392" y="780"/>
              <a:ext cx="0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1" name="Line 63"/>
            <p:cNvSpPr>
              <a:spLocks noChangeShapeType="1"/>
            </p:cNvSpPr>
            <p:nvPr/>
          </p:nvSpPr>
          <p:spPr bwMode="auto">
            <a:xfrm>
              <a:off x="3832" y="780"/>
              <a:ext cx="0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2" name="Line 64"/>
            <p:cNvSpPr>
              <a:spLocks noChangeShapeType="1"/>
            </p:cNvSpPr>
            <p:nvPr/>
          </p:nvSpPr>
          <p:spPr bwMode="auto">
            <a:xfrm flipH="1">
              <a:off x="2392" y="780"/>
              <a:ext cx="5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3" name="Line 65"/>
            <p:cNvSpPr>
              <a:spLocks noChangeShapeType="1"/>
            </p:cNvSpPr>
            <p:nvPr/>
          </p:nvSpPr>
          <p:spPr bwMode="auto">
            <a:xfrm>
              <a:off x="3244" y="780"/>
              <a:ext cx="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393700" y="628650"/>
            <a:ext cx="81661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25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具有公共端的二端口，将公共端并在一起将不会破坏端口条件。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438150" y="13335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1.</a:t>
            </a:r>
            <a:r>
              <a:rPr lang="zh-CN" altLang="en-US">
                <a:ea typeface="楷体_GB2312" pitchFamily="49" charset="-122"/>
              </a:rPr>
              <a:t>有载二端口网络的输入、输出阻抗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1092200" y="2190750"/>
            <a:ext cx="552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>
                <a:ea typeface="楷体_GB2312" pitchFamily="49" charset="-122"/>
                <a:cs typeface="Times New Roman" pitchFamily="18" charset="0"/>
              </a:rPr>
              <a:t>二端口网络的输入阻抗定义：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8708" name="Group 36"/>
          <p:cNvGrpSpPr>
            <a:grpSpLocks/>
          </p:cNvGrpSpPr>
          <p:nvPr/>
        </p:nvGrpSpPr>
        <p:grpSpPr bwMode="auto">
          <a:xfrm>
            <a:off x="2633663" y="2860675"/>
            <a:ext cx="3859212" cy="2209800"/>
            <a:chOff x="1659" y="1634"/>
            <a:chExt cx="2431" cy="1392"/>
          </a:xfrm>
        </p:grpSpPr>
        <p:graphicFrame>
          <p:nvGraphicFramePr>
            <p:cNvPr id="28674" name="Object 18"/>
            <p:cNvGraphicFramePr>
              <a:graphicFrameLocks noChangeAspect="1"/>
            </p:cNvGraphicFramePr>
            <p:nvPr/>
          </p:nvGraphicFramePr>
          <p:xfrm>
            <a:off x="1659" y="220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5" name="公式" r:id="rId4" imgW="215640" imgH="279360" progId="Equation.3">
                    <p:embed/>
                  </p:oleObj>
                </mc:Choice>
                <mc:Fallback>
                  <p:oleObj name="公式" r:id="rId4" imgW="215640" imgH="2793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2202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19"/>
            <p:cNvGraphicFramePr>
              <a:graphicFrameLocks noChangeAspect="1"/>
            </p:cNvGraphicFramePr>
            <p:nvPr/>
          </p:nvGraphicFramePr>
          <p:xfrm>
            <a:off x="1995" y="164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6" name="公式" r:id="rId6" imgW="177480" imgH="279360" progId="Equation.3">
                    <p:embed/>
                  </p:oleObj>
                </mc:Choice>
                <mc:Fallback>
                  <p:oleObj name="公式" r:id="rId6" imgW="1774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64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20"/>
            <p:cNvGraphicFramePr>
              <a:graphicFrameLocks noChangeAspect="1"/>
            </p:cNvGraphicFramePr>
            <p:nvPr/>
          </p:nvGraphicFramePr>
          <p:xfrm>
            <a:off x="3165" y="1634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公式" r:id="rId8" imgW="177480" imgH="279360" progId="Equation.3">
                    <p:embed/>
                  </p:oleObj>
                </mc:Choice>
                <mc:Fallback>
                  <p:oleObj name="公式" r:id="rId8" imgW="177480" imgH="279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1634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21"/>
            <p:cNvGraphicFramePr>
              <a:graphicFrameLocks noChangeAspect="1"/>
            </p:cNvGraphicFramePr>
            <p:nvPr/>
          </p:nvGraphicFramePr>
          <p:xfrm>
            <a:off x="3257" y="2223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name="公式" r:id="rId10" imgW="215640" imgH="279360" progId="Equation.3">
                    <p:embed/>
                  </p:oleObj>
                </mc:Choice>
                <mc:Fallback>
                  <p:oleObj name="公式" r:id="rId10" imgW="21564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" y="2223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Rectangle 82"/>
            <p:cNvSpPr>
              <a:spLocks noChangeArrowheads="1"/>
            </p:cNvSpPr>
            <p:nvPr/>
          </p:nvSpPr>
          <p:spPr bwMode="auto">
            <a:xfrm>
              <a:off x="2445" y="2062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83" name="Text Box 83"/>
            <p:cNvSpPr txBox="1">
              <a:spLocks noChangeArrowheads="1"/>
            </p:cNvSpPr>
            <p:nvPr/>
          </p:nvSpPr>
          <p:spPr bwMode="auto">
            <a:xfrm>
              <a:off x="2541" y="2206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8684" name="Text Box 86"/>
            <p:cNvSpPr txBox="1">
              <a:spLocks noChangeArrowheads="1"/>
            </p:cNvSpPr>
            <p:nvPr/>
          </p:nvSpPr>
          <p:spPr bwMode="auto">
            <a:xfrm>
              <a:off x="1682" y="19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685" name="Text Box 87"/>
            <p:cNvSpPr txBox="1">
              <a:spLocks noChangeArrowheads="1"/>
            </p:cNvSpPr>
            <p:nvPr/>
          </p:nvSpPr>
          <p:spPr bwMode="auto">
            <a:xfrm>
              <a:off x="1702" y="24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686" name="Line 88"/>
            <p:cNvSpPr>
              <a:spLocks noChangeShapeType="1"/>
            </p:cNvSpPr>
            <p:nvPr/>
          </p:nvSpPr>
          <p:spPr bwMode="auto">
            <a:xfrm>
              <a:off x="1947" y="212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89"/>
            <p:cNvSpPr>
              <a:spLocks noChangeShapeType="1"/>
            </p:cNvSpPr>
            <p:nvPr/>
          </p:nvSpPr>
          <p:spPr bwMode="auto">
            <a:xfrm>
              <a:off x="1945" y="270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98"/>
            <p:cNvSpPr>
              <a:spLocks noChangeShapeType="1"/>
            </p:cNvSpPr>
            <p:nvPr/>
          </p:nvSpPr>
          <p:spPr bwMode="auto">
            <a:xfrm>
              <a:off x="2923" y="2126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99"/>
            <p:cNvSpPr>
              <a:spLocks noChangeShapeType="1"/>
            </p:cNvSpPr>
            <p:nvPr/>
          </p:nvSpPr>
          <p:spPr bwMode="auto">
            <a:xfrm>
              <a:off x="2921" y="271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08"/>
            <p:cNvSpPr>
              <a:spLocks noChangeShapeType="1"/>
            </p:cNvSpPr>
            <p:nvPr/>
          </p:nvSpPr>
          <p:spPr bwMode="auto">
            <a:xfrm>
              <a:off x="3680" y="2126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25"/>
            <p:cNvSpPr>
              <a:spLocks noChangeShapeType="1"/>
            </p:cNvSpPr>
            <p:nvPr/>
          </p:nvSpPr>
          <p:spPr bwMode="auto">
            <a:xfrm>
              <a:off x="1966" y="2038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36"/>
            <p:cNvSpPr>
              <a:spLocks noChangeShapeType="1"/>
            </p:cNvSpPr>
            <p:nvPr/>
          </p:nvSpPr>
          <p:spPr bwMode="auto">
            <a:xfrm flipH="1">
              <a:off x="3128" y="2042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 rot="5400000">
              <a:off x="3534" y="237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694" name="Text Box 99"/>
            <p:cNvSpPr txBox="1">
              <a:spLocks noChangeArrowheads="1"/>
            </p:cNvSpPr>
            <p:nvPr/>
          </p:nvSpPr>
          <p:spPr bwMode="auto">
            <a:xfrm>
              <a:off x="3732" y="227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Z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L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95" name="Oval 101"/>
            <p:cNvSpPr>
              <a:spLocks noChangeArrowheads="1"/>
            </p:cNvSpPr>
            <p:nvPr/>
          </p:nvSpPr>
          <p:spPr bwMode="auto">
            <a:xfrm>
              <a:off x="3413" y="269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96" name="Oval 102"/>
            <p:cNvSpPr>
              <a:spLocks noChangeArrowheads="1"/>
            </p:cNvSpPr>
            <p:nvPr/>
          </p:nvSpPr>
          <p:spPr bwMode="auto">
            <a:xfrm>
              <a:off x="3417" y="21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697" name="Text Box 103"/>
            <p:cNvSpPr txBox="1">
              <a:spLocks noChangeArrowheads="1"/>
            </p:cNvSpPr>
            <p:nvPr/>
          </p:nvSpPr>
          <p:spPr bwMode="auto">
            <a:xfrm>
              <a:off x="3338" y="20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698" name="Text Box 104"/>
            <p:cNvSpPr txBox="1">
              <a:spLocks noChangeArrowheads="1"/>
            </p:cNvSpPr>
            <p:nvPr/>
          </p:nvSpPr>
          <p:spPr bwMode="auto">
            <a:xfrm>
              <a:off x="3329" y="23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3466" y="2717"/>
              <a:ext cx="201" cy="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475" y="2122"/>
              <a:ext cx="202" cy="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1" name="Oval 101"/>
            <p:cNvSpPr>
              <a:spLocks noChangeArrowheads="1"/>
            </p:cNvSpPr>
            <p:nvPr/>
          </p:nvSpPr>
          <p:spPr bwMode="auto">
            <a:xfrm>
              <a:off x="1902" y="268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702" name="Oval 102"/>
            <p:cNvSpPr>
              <a:spLocks noChangeArrowheads="1"/>
            </p:cNvSpPr>
            <p:nvPr/>
          </p:nvSpPr>
          <p:spPr bwMode="auto">
            <a:xfrm>
              <a:off x="1906" y="209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>
            <a:xfrm rot="5400000" flipH="1" flipV="1">
              <a:off x="1980" y="2756"/>
              <a:ext cx="345" cy="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2157" y="2579"/>
              <a:ext cx="159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5" name="Text Box 99"/>
            <p:cNvSpPr txBox="1">
              <a:spLocks noChangeArrowheads="1"/>
            </p:cNvSpPr>
            <p:nvPr/>
          </p:nvSpPr>
          <p:spPr bwMode="auto">
            <a:xfrm>
              <a:off x="1850" y="273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Z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28678" name="Object 22"/>
          <p:cNvGraphicFramePr>
            <a:graphicFrameLocks noChangeAspect="1"/>
          </p:cNvGraphicFramePr>
          <p:nvPr/>
        </p:nvGraphicFramePr>
        <p:xfrm>
          <a:off x="3473450" y="5067300"/>
          <a:ext cx="18637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2" imgW="838080" imgH="457200" progId="Equation.DSMT4">
                  <p:embed/>
                </p:oleObj>
              </mc:Choice>
              <mc:Fallback>
                <p:oleObj name="Equation" r:id="rId12" imgW="83808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5067300"/>
                        <a:ext cx="18637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有载二端口网络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96" grpId="0" build="p" autoUpdateAnimBg="0"/>
      <p:bldP spid="286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51" name="Text Box 67"/>
          <p:cNvSpPr txBox="1">
            <a:spLocks noChangeArrowheads="1"/>
          </p:cNvSpPr>
          <p:nvPr/>
        </p:nvSpPr>
        <p:spPr bwMode="auto">
          <a:xfrm>
            <a:off x="469900" y="12668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端口物理量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个：</a:t>
            </a:r>
            <a:endParaRPr lang="zh-CN" altLang="en-US" b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3133725" y="1247775"/>
            <a:ext cx="1855788" cy="457200"/>
            <a:chOff x="1974" y="690"/>
            <a:chExt cx="1169" cy="288"/>
          </a:xfrm>
        </p:grpSpPr>
        <p:sp>
          <p:nvSpPr>
            <p:cNvPr id="1062" name="Text Box 68"/>
            <p:cNvSpPr txBox="1">
              <a:spLocks noChangeArrowheads="1"/>
            </p:cNvSpPr>
            <p:nvPr/>
          </p:nvSpPr>
          <p:spPr bwMode="auto">
            <a:xfrm>
              <a:off x="1974" y="69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63" name="Text Box 69"/>
            <p:cNvSpPr txBox="1">
              <a:spLocks noChangeArrowheads="1"/>
            </p:cNvSpPr>
            <p:nvPr/>
          </p:nvSpPr>
          <p:spPr bwMode="auto">
            <a:xfrm>
              <a:off x="2568" y="69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64" name="Text Box 70"/>
            <p:cNvSpPr txBox="1">
              <a:spLocks noChangeArrowheads="1"/>
            </p:cNvSpPr>
            <p:nvPr/>
          </p:nvSpPr>
          <p:spPr bwMode="auto">
            <a:xfrm>
              <a:off x="2286" y="69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065" name="Text Box 71"/>
            <p:cNvSpPr txBox="1">
              <a:spLocks noChangeArrowheads="1"/>
            </p:cNvSpPr>
            <p:nvPr/>
          </p:nvSpPr>
          <p:spPr bwMode="auto">
            <a:xfrm>
              <a:off x="2856" y="69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44456" name="Text Box 72"/>
          <p:cNvSpPr txBox="1">
            <a:spLocks noChangeArrowheads="1"/>
          </p:cNvSpPr>
          <p:nvPr/>
        </p:nvSpPr>
        <p:spPr bwMode="auto">
          <a:xfrm>
            <a:off x="498475" y="3640138"/>
            <a:ext cx="8093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端口电压电流有六种不同的方程来表示，即可用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六套</a:t>
            </a:r>
            <a:r>
              <a:rPr lang="zh-CN" altLang="en-US">
                <a:ea typeface="楷体_GB2312" pitchFamily="49" charset="-122"/>
              </a:rPr>
              <a:t>参数描述二端口网络。</a:t>
            </a:r>
            <a:endParaRPr lang="zh-CN" altLang="en-US" b="0">
              <a:ea typeface="楷体_GB2312" pitchFamily="49" charset="-122"/>
            </a:endParaRPr>
          </a:p>
        </p:txBody>
      </p:sp>
      <p:graphicFrame>
        <p:nvGraphicFramePr>
          <p:cNvPr id="144459" name="Object 75"/>
          <p:cNvGraphicFramePr>
            <a:graphicFrameLocks noChangeAspect="1"/>
          </p:cNvGraphicFramePr>
          <p:nvPr/>
        </p:nvGraphicFramePr>
        <p:xfrm>
          <a:off x="1104900" y="5353050"/>
          <a:ext cx="132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4" imgW="1320480" imgH="1180800" progId="Equation.3">
                  <p:embed/>
                </p:oleObj>
              </mc:Choice>
              <mc:Fallback>
                <p:oleObj name="公式" r:id="rId4" imgW="1320480" imgH="11808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353050"/>
                        <a:ext cx="1320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60" name="Line 76"/>
          <p:cNvSpPr>
            <a:spLocks noChangeShapeType="1"/>
          </p:cNvSpPr>
          <p:nvPr/>
        </p:nvSpPr>
        <p:spPr bwMode="auto">
          <a:xfrm>
            <a:off x="1485900" y="611505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461" name="Object 77"/>
          <p:cNvGraphicFramePr>
            <a:graphicFrameLocks noChangeAspect="1"/>
          </p:cNvGraphicFramePr>
          <p:nvPr/>
        </p:nvGraphicFramePr>
        <p:xfrm>
          <a:off x="5905500" y="5353050"/>
          <a:ext cx="1384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6" imgW="1384200" imgH="1180800" progId="Equation.3">
                  <p:embed/>
                </p:oleObj>
              </mc:Choice>
              <mc:Fallback>
                <p:oleObj name="公式" r:id="rId6" imgW="1384200" imgH="11808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5353050"/>
                        <a:ext cx="13843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63" name="Text Box 79"/>
          <p:cNvSpPr txBox="1">
            <a:spLocks noChangeArrowheads="1"/>
          </p:cNvSpPr>
          <p:nvPr/>
        </p:nvSpPr>
        <p:spPr bwMode="auto">
          <a:xfrm>
            <a:off x="495300" y="46863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我们采用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相量形式（正弦稳态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来讨论</a:t>
            </a:r>
            <a:r>
              <a:rPr lang="zh-CN" altLang="en-US" b="0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44465" name="Object 81"/>
          <p:cNvGraphicFramePr>
            <a:graphicFrameLocks noChangeAspect="1"/>
          </p:cNvGraphicFramePr>
          <p:nvPr/>
        </p:nvGraphicFramePr>
        <p:xfrm>
          <a:off x="3467100" y="5353050"/>
          <a:ext cx="1384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公式" r:id="rId8" imgW="1384200" imgH="1180800" progId="Equation.3">
                  <p:embed/>
                </p:oleObj>
              </mc:Choice>
              <mc:Fallback>
                <p:oleObj name="公式" r:id="rId8" imgW="1384200" imgH="11808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5353050"/>
                        <a:ext cx="13843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66" name="Line 82"/>
          <p:cNvSpPr>
            <a:spLocks noChangeShapeType="1"/>
          </p:cNvSpPr>
          <p:nvPr/>
        </p:nvSpPr>
        <p:spPr bwMode="auto">
          <a:xfrm>
            <a:off x="3981450" y="6134100"/>
            <a:ext cx="361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2747963" y="1685925"/>
            <a:ext cx="3365500" cy="1682750"/>
            <a:chOff x="1467" y="2778"/>
            <a:chExt cx="2120" cy="1060"/>
          </a:xfrm>
        </p:grpSpPr>
        <p:sp>
          <p:nvSpPr>
            <p:cNvPr id="1038" name="Text Box 86"/>
            <p:cNvSpPr txBox="1">
              <a:spLocks noChangeArrowheads="1"/>
            </p:cNvSpPr>
            <p:nvPr/>
          </p:nvSpPr>
          <p:spPr bwMode="auto">
            <a:xfrm>
              <a:off x="1467" y="329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39" name="Text Box 87"/>
            <p:cNvSpPr txBox="1">
              <a:spLocks noChangeArrowheads="1"/>
            </p:cNvSpPr>
            <p:nvPr/>
          </p:nvSpPr>
          <p:spPr bwMode="auto">
            <a:xfrm>
              <a:off x="1873" y="277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0" name="Text Box 88"/>
            <p:cNvSpPr txBox="1">
              <a:spLocks noChangeArrowheads="1"/>
            </p:cNvSpPr>
            <p:nvPr/>
          </p:nvSpPr>
          <p:spPr bwMode="auto">
            <a:xfrm>
              <a:off x="1861" y="334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1" name="Rectangle 89"/>
            <p:cNvSpPr>
              <a:spLocks noChangeArrowheads="1"/>
            </p:cNvSpPr>
            <p:nvPr/>
          </p:nvSpPr>
          <p:spPr bwMode="auto">
            <a:xfrm>
              <a:off x="2248" y="3118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2" name="Text Box 90"/>
            <p:cNvSpPr txBox="1">
              <a:spLocks noChangeArrowheads="1"/>
            </p:cNvSpPr>
            <p:nvPr/>
          </p:nvSpPr>
          <p:spPr bwMode="auto">
            <a:xfrm>
              <a:off x="2344" y="326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1043" name="Oval 91"/>
            <p:cNvSpPr>
              <a:spLocks noChangeArrowheads="1"/>
            </p:cNvSpPr>
            <p:nvPr/>
          </p:nvSpPr>
          <p:spPr bwMode="auto">
            <a:xfrm>
              <a:off x="1703" y="374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4" name="Oval 92"/>
            <p:cNvSpPr>
              <a:spLocks noChangeArrowheads="1"/>
            </p:cNvSpPr>
            <p:nvPr/>
          </p:nvSpPr>
          <p:spPr bwMode="auto">
            <a:xfrm>
              <a:off x="1707" y="31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45" name="Text Box 93"/>
            <p:cNvSpPr txBox="1">
              <a:spLocks noChangeArrowheads="1"/>
            </p:cNvSpPr>
            <p:nvPr/>
          </p:nvSpPr>
          <p:spPr bwMode="auto">
            <a:xfrm>
              <a:off x="1485" y="302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46" name="Text Box 94"/>
            <p:cNvSpPr txBox="1">
              <a:spLocks noChangeArrowheads="1"/>
            </p:cNvSpPr>
            <p:nvPr/>
          </p:nvSpPr>
          <p:spPr bwMode="auto">
            <a:xfrm>
              <a:off x="1505" y="35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47" name="Line 95"/>
            <p:cNvSpPr>
              <a:spLocks noChangeShapeType="1"/>
            </p:cNvSpPr>
            <p:nvPr/>
          </p:nvSpPr>
          <p:spPr bwMode="auto">
            <a:xfrm>
              <a:off x="1750" y="317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96"/>
            <p:cNvSpPr>
              <a:spLocks noChangeShapeType="1"/>
            </p:cNvSpPr>
            <p:nvPr/>
          </p:nvSpPr>
          <p:spPr bwMode="auto">
            <a:xfrm>
              <a:off x="1748" y="376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97"/>
            <p:cNvSpPr>
              <a:spLocks noChangeShapeType="1"/>
            </p:cNvSpPr>
            <p:nvPr/>
          </p:nvSpPr>
          <p:spPr bwMode="auto">
            <a:xfrm>
              <a:off x="1828" y="309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98"/>
            <p:cNvSpPr>
              <a:spLocks noChangeShapeType="1"/>
            </p:cNvSpPr>
            <p:nvPr/>
          </p:nvSpPr>
          <p:spPr bwMode="auto">
            <a:xfrm flipH="1">
              <a:off x="1810" y="3670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Text Box 99"/>
            <p:cNvSpPr txBox="1">
              <a:spLocks noChangeArrowheads="1"/>
            </p:cNvSpPr>
            <p:nvPr/>
          </p:nvSpPr>
          <p:spPr bwMode="auto">
            <a:xfrm>
              <a:off x="3229" y="3292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52" name="Text Box 100"/>
            <p:cNvSpPr txBox="1">
              <a:spLocks noChangeArrowheads="1"/>
            </p:cNvSpPr>
            <p:nvPr/>
          </p:nvSpPr>
          <p:spPr bwMode="auto">
            <a:xfrm>
              <a:off x="2915" y="277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53" name="Oval 101"/>
            <p:cNvSpPr>
              <a:spLocks noChangeArrowheads="1"/>
            </p:cNvSpPr>
            <p:nvPr/>
          </p:nvSpPr>
          <p:spPr bwMode="auto">
            <a:xfrm>
              <a:off x="3207" y="37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54" name="Oval 102"/>
            <p:cNvSpPr>
              <a:spLocks noChangeArrowheads="1"/>
            </p:cNvSpPr>
            <p:nvPr/>
          </p:nvSpPr>
          <p:spPr bwMode="auto">
            <a:xfrm>
              <a:off x="3211" y="31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55" name="Text Box 103"/>
            <p:cNvSpPr txBox="1">
              <a:spLocks noChangeArrowheads="1"/>
            </p:cNvSpPr>
            <p:nvPr/>
          </p:nvSpPr>
          <p:spPr bwMode="auto">
            <a:xfrm>
              <a:off x="3247" y="30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56" name="Text Box 104"/>
            <p:cNvSpPr txBox="1">
              <a:spLocks noChangeArrowheads="1"/>
            </p:cNvSpPr>
            <p:nvPr/>
          </p:nvSpPr>
          <p:spPr bwMode="auto">
            <a:xfrm>
              <a:off x="3267" y="35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57" name="Line 105"/>
            <p:cNvSpPr>
              <a:spLocks noChangeShapeType="1"/>
            </p:cNvSpPr>
            <p:nvPr/>
          </p:nvSpPr>
          <p:spPr bwMode="auto">
            <a:xfrm>
              <a:off x="2726" y="318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106"/>
            <p:cNvSpPr>
              <a:spLocks noChangeShapeType="1"/>
            </p:cNvSpPr>
            <p:nvPr/>
          </p:nvSpPr>
          <p:spPr bwMode="auto">
            <a:xfrm>
              <a:off x="2724" y="376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107"/>
            <p:cNvSpPr>
              <a:spLocks noChangeShapeType="1"/>
            </p:cNvSpPr>
            <p:nvPr/>
          </p:nvSpPr>
          <p:spPr bwMode="auto">
            <a:xfrm>
              <a:off x="2888" y="367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108"/>
            <p:cNvSpPr>
              <a:spLocks noChangeShapeType="1"/>
            </p:cNvSpPr>
            <p:nvPr/>
          </p:nvSpPr>
          <p:spPr bwMode="auto">
            <a:xfrm flipH="1">
              <a:off x="2870" y="3086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Text Box 109"/>
            <p:cNvSpPr txBox="1">
              <a:spLocks noChangeArrowheads="1"/>
            </p:cNvSpPr>
            <p:nvPr/>
          </p:nvSpPr>
          <p:spPr bwMode="auto">
            <a:xfrm>
              <a:off x="2913" y="336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44494" name="Line 110"/>
          <p:cNvSpPr>
            <a:spLocks noChangeShapeType="1"/>
          </p:cNvSpPr>
          <p:nvPr/>
        </p:nvSpPr>
        <p:spPr bwMode="auto">
          <a:xfrm>
            <a:off x="6330950" y="6121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4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1" grpId="0"/>
      <p:bldP spid="144456" grpId="0" build="p" autoUpdateAnimBg="0"/>
      <p:bldP spid="144460" grpId="0" animBg="1"/>
      <p:bldP spid="144463" grpId="0"/>
      <p:bldP spid="144466" grpId="0" animBg="1"/>
      <p:bldP spid="1444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0"/>
          <p:cNvGraphicFramePr>
            <a:graphicFrameLocks noChangeAspect="1"/>
          </p:cNvGraphicFramePr>
          <p:nvPr/>
        </p:nvGraphicFramePr>
        <p:xfrm>
          <a:off x="5564188" y="2316163"/>
          <a:ext cx="24193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4" imgW="1193800" imgH="482600" progId="Equation.DSMT4">
                  <p:embed/>
                </p:oleObj>
              </mc:Choice>
              <mc:Fallback>
                <p:oleObj name="Equation" r:id="rId4" imgW="1193800" imgH="482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2316163"/>
                        <a:ext cx="2419350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19"/>
          <p:cNvGraphicFramePr>
            <a:graphicFrameLocks noChangeAspect="1"/>
          </p:cNvGraphicFramePr>
          <p:nvPr/>
        </p:nvGraphicFramePr>
        <p:xfrm>
          <a:off x="3751263" y="4684713"/>
          <a:ext cx="15573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6" imgW="723586" imgH="241195" progId="Equation.DSMT4">
                  <p:embed/>
                </p:oleObj>
              </mc:Choice>
              <mc:Fallback>
                <p:oleObj name="Equation" r:id="rId6" imgW="723586" imgH="24119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4684713"/>
                        <a:ext cx="155733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8"/>
          <p:cNvGraphicFramePr>
            <a:graphicFrameLocks noChangeAspect="1"/>
          </p:cNvGraphicFramePr>
          <p:nvPr/>
        </p:nvGraphicFramePr>
        <p:xfrm>
          <a:off x="3260725" y="5951538"/>
          <a:ext cx="22987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8" imgW="1180588" imgH="431613" progId="Equation.DSMT4">
                  <p:embed/>
                </p:oleObj>
              </mc:Choice>
              <mc:Fallback>
                <p:oleObj name="Equation" r:id="rId8" imgW="1180588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951538"/>
                        <a:ext cx="22987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23"/>
          <p:cNvSpPr>
            <a:spLocks noChangeArrowheads="1"/>
          </p:cNvSpPr>
          <p:nvPr/>
        </p:nvSpPr>
        <p:spPr bwMode="auto">
          <a:xfrm>
            <a:off x="411163" y="5345113"/>
            <a:ext cx="828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kumimoji="0" lang="zh-CN" altLang="en-US">
                <a:ea typeface="楷体_GB2312" pitchFamily="49" charset="-122"/>
                <a:cs typeface="Times New Roman" pitchFamily="18" charset="0"/>
              </a:rPr>
              <a:t>        并根据输入阻抗的定义，可得输入阻抗：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06400" y="1019175"/>
            <a:ext cx="7959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ea typeface="楷体_GB2312" pitchFamily="49" charset="-122"/>
                <a:cs typeface="Times New Roman" pitchFamily="18" charset="0"/>
              </a:rPr>
              <a:t>        用二端口网络参数表示输入阻抗，如图可写出阻抗参数方程：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520700" y="4014788"/>
            <a:ext cx="796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ea typeface="楷体_GB2312" pitchFamily="49" charset="-122"/>
                <a:cs typeface="Times New Roman" pitchFamily="18" charset="0"/>
              </a:rPr>
              <a:t>      写出输出端口负载的伏安关系，有：</a:t>
            </a:r>
          </a:p>
        </p:txBody>
      </p: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1144588" y="1625600"/>
            <a:ext cx="3859212" cy="2209800"/>
            <a:chOff x="1659" y="1634"/>
            <a:chExt cx="2431" cy="1392"/>
          </a:xfrm>
        </p:grpSpPr>
        <p:graphicFrame>
          <p:nvGraphicFramePr>
            <p:cNvPr id="29707" name="Object 18"/>
            <p:cNvGraphicFramePr>
              <a:graphicFrameLocks noChangeAspect="1"/>
            </p:cNvGraphicFramePr>
            <p:nvPr/>
          </p:nvGraphicFramePr>
          <p:xfrm>
            <a:off x="1659" y="220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6" name="公式" r:id="rId10" imgW="215640" imgH="279360" progId="Equation.3">
                    <p:embed/>
                  </p:oleObj>
                </mc:Choice>
                <mc:Fallback>
                  <p:oleObj name="公式" r:id="rId10" imgW="215640" imgH="2793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2202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19"/>
            <p:cNvGraphicFramePr>
              <a:graphicFrameLocks noChangeAspect="1"/>
            </p:cNvGraphicFramePr>
            <p:nvPr/>
          </p:nvGraphicFramePr>
          <p:xfrm>
            <a:off x="1995" y="164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7" name="公式" r:id="rId12" imgW="177480" imgH="279360" progId="Equation.3">
                    <p:embed/>
                  </p:oleObj>
                </mc:Choice>
                <mc:Fallback>
                  <p:oleObj name="公式" r:id="rId12" imgW="1774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640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20"/>
            <p:cNvGraphicFramePr>
              <a:graphicFrameLocks noChangeAspect="1"/>
            </p:cNvGraphicFramePr>
            <p:nvPr/>
          </p:nvGraphicFramePr>
          <p:xfrm>
            <a:off x="3165" y="1634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8" name="公式" r:id="rId14" imgW="177480" imgH="279360" progId="Equation.3">
                    <p:embed/>
                  </p:oleObj>
                </mc:Choice>
                <mc:Fallback>
                  <p:oleObj name="公式" r:id="rId14" imgW="177480" imgH="279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1634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21"/>
            <p:cNvGraphicFramePr>
              <a:graphicFrameLocks noChangeAspect="1"/>
            </p:cNvGraphicFramePr>
            <p:nvPr/>
          </p:nvGraphicFramePr>
          <p:xfrm>
            <a:off x="3257" y="2223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9" name="公式" r:id="rId16" imgW="215640" imgH="279360" progId="Equation.3">
                    <p:embed/>
                  </p:oleObj>
                </mc:Choice>
                <mc:Fallback>
                  <p:oleObj name="公式" r:id="rId16" imgW="21564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" y="2223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Rectangle 82"/>
            <p:cNvSpPr>
              <a:spLocks noChangeArrowheads="1"/>
            </p:cNvSpPr>
            <p:nvPr/>
          </p:nvSpPr>
          <p:spPr bwMode="auto">
            <a:xfrm>
              <a:off x="2445" y="2062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9712" name="Text Box 83"/>
            <p:cNvSpPr txBox="1">
              <a:spLocks noChangeArrowheads="1"/>
            </p:cNvSpPr>
            <p:nvPr/>
          </p:nvSpPr>
          <p:spPr bwMode="auto">
            <a:xfrm>
              <a:off x="2541" y="2206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9713" name="Text Box 86"/>
            <p:cNvSpPr txBox="1">
              <a:spLocks noChangeArrowheads="1"/>
            </p:cNvSpPr>
            <p:nvPr/>
          </p:nvSpPr>
          <p:spPr bwMode="auto">
            <a:xfrm>
              <a:off x="1682" y="19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9714" name="Text Box 87"/>
            <p:cNvSpPr txBox="1">
              <a:spLocks noChangeArrowheads="1"/>
            </p:cNvSpPr>
            <p:nvPr/>
          </p:nvSpPr>
          <p:spPr bwMode="auto">
            <a:xfrm>
              <a:off x="1702" y="24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9715" name="Line 88"/>
            <p:cNvSpPr>
              <a:spLocks noChangeShapeType="1"/>
            </p:cNvSpPr>
            <p:nvPr/>
          </p:nvSpPr>
          <p:spPr bwMode="auto">
            <a:xfrm>
              <a:off x="1947" y="212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89"/>
            <p:cNvSpPr>
              <a:spLocks noChangeShapeType="1"/>
            </p:cNvSpPr>
            <p:nvPr/>
          </p:nvSpPr>
          <p:spPr bwMode="auto">
            <a:xfrm>
              <a:off x="1945" y="270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98"/>
            <p:cNvSpPr>
              <a:spLocks noChangeShapeType="1"/>
            </p:cNvSpPr>
            <p:nvPr/>
          </p:nvSpPr>
          <p:spPr bwMode="auto">
            <a:xfrm>
              <a:off x="2923" y="2126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99"/>
            <p:cNvSpPr>
              <a:spLocks noChangeShapeType="1"/>
            </p:cNvSpPr>
            <p:nvPr/>
          </p:nvSpPr>
          <p:spPr bwMode="auto">
            <a:xfrm>
              <a:off x="2921" y="2712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108"/>
            <p:cNvSpPr>
              <a:spLocks noChangeShapeType="1"/>
            </p:cNvSpPr>
            <p:nvPr/>
          </p:nvSpPr>
          <p:spPr bwMode="auto">
            <a:xfrm>
              <a:off x="3680" y="2126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125"/>
            <p:cNvSpPr>
              <a:spLocks noChangeShapeType="1"/>
            </p:cNvSpPr>
            <p:nvPr/>
          </p:nvSpPr>
          <p:spPr bwMode="auto">
            <a:xfrm>
              <a:off x="1966" y="2038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136"/>
            <p:cNvSpPr>
              <a:spLocks noChangeShapeType="1"/>
            </p:cNvSpPr>
            <p:nvPr/>
          </p:nvSpPr>
          <p:spPr bwMode="auto">
            <a:xfrm flipH="1">
              <a:off x="3128" y="2042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Rectangle 21"/>
            <p:cNvSpPr>
              <a:spLocks noChangeArrowheads="1"/>
            </p:cNvSpPr>
            <p:nvPr/>
          </p:nvSpPr>
          <p:spPr bwMode="auto">
            <a:xfrm rot="5400000">
              <a:off x="3534" y="237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23" name="Text Box 99"/>
            <p:cNvSpPr txBox="1">
              <a:spLocks noChangeArrowheads="1"/>
            </p:cNvSpPr>
            <p:nvPr/>
          </p:nvSpPr>
          <p:spPr bwMode="auto">
            <a:xfrm>
              <a:off x="3732" y="227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Z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L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9724" name="Oval 101"/>
            <p:cNvSpPr>
              <a:spLocks noChangeArrowheads="1"/>
            </p:cNvSpPr>
            <p:nvPr/>
          </p:nvSpPr>
          <p:spPr bwMode="auto">
            <a:xfrm>
              <a:off x="3413" y="269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9725" name="Oval 102"/>
            <p:cNvSpPr>
              <a:spLocks noChangeArrowheads="1"/>
            </p:cNvSpPr>
            <p:nvPr/>
          </p:nvSpPr>
          <p:spPr bwMode="auto">
            <a:xfrm>
              <a:off x="3417" y="210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9726" name="Text Box 103"/>
            <p:cNvSpPr txBox="1">
              <a:spLocks noChangeArrowheads="1"/>
            </p:cNvSpPr>
            <p:nvPr/>
          </p:nvSpPr>
          <p:spPr bwMode="auto">
            <a:xfrm>
              <a:off x="3338" y="20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9727" name="Text Box 104"/>
            <p:cNvSpPr txBox="1">
              <a:spLocks noChangeArrowheads="1"/>
            </p:cNvSpPr>
            <p:nvPr/>
          </p:nvSpPr>
          <p:spPr bwMode="auto">
            <a:xfrm>
              <a:off x="3329" y="23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3466" y="2717"/>
              <a:ext cx="201" cy="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475" y="2122"/>
              <a:ext cx="202" cy="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0" name="Oval 101"/>
            <p:cNvSpPr>
              <a:spLocks noChangeArrowheads="1"/>
            </p:cNvSpPr>
            <p:nvPr/>
          </p:nvSpPr>
          <p:spPr bwMode="auto">
            <a:xfrm>
              <a:off x="1902" y="268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9731" name="Oval 102"/>
            <p:cNvSpPr>
              <a:spLocks noChangeArrowheads="1"/>
            </p:cNvSpPr>
            <p:nvPr/>
          </p:nvSpPr>
          <p:spPr bwMode="auto">
            <a:xfrm>
              <a:off x="1906" y="209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>
            <a:xfrm rot="5400000" flipH="1" flipV="1">
              <a:off x="1980" y="2756"/>
              <a:ext cx="345" cy="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2157" y="2579"/>
              <a:ext cx="159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4" name="Text Box 99"/>
            <p:cNvSpPr txBox="1">
              <a:spLocks noChangeArrowheads="1"/>
            </p:cNvSpPr>
            <p:nvPr/>
          </p:nvSpPr>
          <p:spPr bwMode="auto">
            <a:xfrm>
              <a:off x="1850" y="273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Z</a:t>
              </a:r>
              <a:r>
                <a:rPr lang="en-US" altLang="zh-CN" baseline="-25000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有载二端口网络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3" grpId="0"/>
      <p:bldP spid="297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3136900" y="2103438"/>
          <a:ext cx="1939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4" imgW="888614" imgH="431613" progId="Equation.DSMT4">
                  <p:embed/>
                </p:oleObj>
              </mc:Choice>
              <mc:Fallback>
                <p:oleObj name="Equation" r:id="rId4" imgW="888614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03438"/>
                        <a:ext cx="19399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3233738" y="3851275"/>
          <a:ext cx="29400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6" imgW="1346200" imgH="431800" progId="Equation.DSMT4">
                  <p:embed/>
                </p:oleObj>
              </mc:Choice>
              <mc:Fallback>
                <p:oleObj name="Equation" r:id="rId6" imgW="13462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3851275"/>
                        <a:ext cx="294005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"/>
          <p:cNvGraphicFramePr>
            <a:graphicFrameLocks noChangeAspect="1"/>
          </p:cNvGraphicFramePr>
          <p:nvPr/>
        </p:nvGraphicFramePr>
        <p:xfrm>
          <a:off x="3228975" y="5767388"/>
          <a:ext cx="1697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8" imgW="799753" imgH="393529" progId="Equation.DSMT4">
                  <p:embed/>
                </p:oleObj>
              </mc:Choice>
              <mc:Fallback>
                <p:oleObj name="Equation" r:id="rId8" imgW="799753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5767388"/>
                        <a:ext cx="16970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3550" y="1169988"/>
            <a:ext cx="8266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kumimoji="0" lang="zh-CN" altLang="en-US">
                <a:ea typeface="楷体_GB2312" pitchFamily="49" charset="-122"/>
                <a:cs typeface="Times New Roman" pitchFamily="18" charset="0"/>
              </a:rPr>
              <a:t>    采用传输参数表示输入阻抗也非常方便。输入阻抗用正向传输参数可以表示为：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792163" y="2828925"/>
            <a:ext cx="218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eaLnBrk="0" hangingPunct="0">
              <a:tabLst>
                <a:tab pos="5257800" algn="l"/>
              </a:tabLst>
            </a:pPr>
            <a:r>
              <a:rPr kumimoji="0" lang="zh-CN" altLang="en-GB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特例：</a:t>
            </a:r>
          </a:p>
        </p:txBody>
      </p: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1238250" y="3325813"/>
            <a:ext cx="5867400" cy="520700"/>
            <a:chOff x="780" y="2135"/>
            <a:chExt cx="3696" cy="328"/>
          </a:xfrm>
        </p:grpSpPr>
        <p:graphicFrame>
          <p:nvGraphicFramePr>
            <p:cNvPr id="30723" name="Object 4"/>
            <p:cNvGraphicFramePr>
              <a:graphicFrameLocks noChangeAspect="1"/>
            </p:cNvGraphicFramePr>
            <p:nvPr/>
          </p:nvGraphicFramePr>
          <p:xfrm>
            <a:off x="780" y="2161"/>
            <a:ext cx="6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10" imgW="444114" imgH="215713" progId="Equation.DSMT4">
                    <p:embed/>
                  </p:oleObj>
                </mc:Choice>
                <mc:Fallback>
                  <p:oleObj name="Equation" r:id="rId10" imgW="444114" imgH="2157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2161"/>
                          <a:ext cx="618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1182" y="2135"/>
              <a:ext cx="3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266700"/>
              <a:r>
                <a:rPr kumimoji="0" lang="zh-CN" altLang="en-US">
                  <a:ea typeface="楷体_GB2312" pitchFamily="49" charset="-122"/>
                  <a:cs typeface="Times New Roman" pitchFamily="18" charset="0"/>
                </a:rPr>
                <a:t>，即输出端口短接时，有：</a:t>
              </a:r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466725" y="4864100"/>
            <a:ext cx="8247063" cy="825500"/>
            <a:chOff x="334" y="3104"/>
            <a:chExt cx="5195" cy="520"/>
          </a:xfrm>
        </p:grpSpPr>
        <p:graphicFrame>
          <p:nvGraphicFramePr>
            <p:cNvPr id="30725" name="Object 2"/>
            <p:cNvGraphicFramePr>
              <a:graphicFrameLocks noChangeAspect="1"/>
            </p:cNvGraphicFramePr>
            <p:nvPr/>
          </p:nvGraphicFramePr>
          <p:xfrm>
            <a:off x="791" y="3104"/>
            <a:ext cx="64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" name="Equation" r:id="rId12" imgW="482181" imgH="215713" progId="Equation.DSMT4">
                    <p:embed/>
                  </p:oleObj>
                </mc:Choice>
                <mc:Fallback>
                  <p:oleObj name="Equation" r:id="rId12" imgW="482181" imgH="21571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3104"/>
                          <a:ext cx="646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334" y="3106"/>
              <a:ext cx="519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266700"/>
              <a:r>
                <a:rPr kumimoji="0" lang="zh-CN" altLang="en-US">
                  <a:ea typeface="楷体_GB2312" pitchFamily="49" charset="-122"/>
                  <a:cs typeface="Times New Roman" pitchFamily="18" charset="0"/>
                </a:rPr>
                <a:t>                   ，即输出端口开路时，也就是二端口输出端口上没有接负载阻抗时，输入阻抗：</a:t>
              </a: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有载二端口网络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61" name="Group 197"/>
          <p:cNvGrpSpPr>
            <a:grpSpLocks/>
          </p:cNvGrpSpPr>
          <p:nvPr/>
        </p:nvGrpSpPr>
        <p:grpSpPr bwMode="auto">
          <a:xfrm>
            <a:off x="314325" y="515938"/>
            <a:ext cx="8528050" cy="2379662"/>
            <a:chOff x="216" y="469"/>
            <a:chExt cx="5372" cy="1499"/>
          </a:xfrm>
        </p:grpSpPr>
        <p:graphicFrame>
          <p:nvGraphicFramePr>
            <p:cNvPr id="36868" name="Object 2"/>
            <p:cNvGraphicFramePr>
              <a:graphicFrameLocks noChangeAspect="1"/>
            </p:cNvGraphicFramePr>
            <p:nvPr/>
          </p:nvGraphicFramePr>
          <p:xfrm>
            <a:off x="4142" y="469"/>
            <a:ext cx="1180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5" name="Equation" r:id="rId4" imgW="939600" imgH="457200" progId="Equation.DSMT4">
                    <p:embed/>
                  </p:oleObj>
                </mc:Choice>
                <mc:Fallback>
                  <p:oleObj name="Equation" r:id="rId4" imgW="93960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469"/>
                          <a:ext cx="1180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1" name="Text Box 5"/>
            <p:cNvSpPr txBox="1">
              <a:spLocks noChangeArrowheads="1"/>
            </p:cNvSpPr>
            <p:nvPr/>
          </p:nvSpPr>
          <p:spPr bwMode="auto">
            <a:xfrm>
              <a:off x="216" y="591"/>
              <a:ext cx="50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ea typeface="楷体_GB2312" pitchFamily="49" charset="-122"/>
                </a:rPr>
                <a:t>例：如图所示电路，二端口</a:t>
              </a:r>
              <a:r>
                <a:rPr lang="en-US" altLang="zh-CN">
                  <a:ea typeface="楷体_GB2312" pitchFamily="49" charset="-122"/>
                </a:rPr>
                <a:t>N</a:t>
              </a:r>
              <a:r>
                <a:rPr lang="zh-CN" altLang="en-US">
                  <a:ea typeface="楷体_GB2312" pitchFamily="49" charset="-122"/>
                </a:rPr>
                <a:t>的传输参数为：</a:t>
              </a: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226" y="955"/>
              <a:ext cx="27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ea typeface="楷体_GB2312" pitchFamily="49" charset="-122"/>
                </a:rPr>
                <a:t>求：</a:t>
              </a:r>
              <a:r>
                <a:rPr lang="en-US" altLang="zh-CN">
                  <a:ea typeface="楷体_GB2312" pitchFamily="49" charset="-122"/>
                </a:rPr>
                <a:t>(1) 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zh-CN" altLang="en-US">
                  <a:ea typeface="楷体_GB2312" pitchFamily="49" charset="-122"/>
                </a:rPr>
                <a:t>为何值时可获得最大功率；</a:t>
              </a:r>
              <a:endParaRPr lang="en-US" altLang="en-US"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6974" name="Text Box 7"/>
            <p:cNvSpPr txBox="1">
              <a:spLocks noChangeArrowheads="1"/>
            </p:cNvSpPr>
            <p:nvPr/>
          </p:nvSpPr>
          <p:spPr bwMode="auto">
            <a:xfrm>
              <a:off x="244" y="1450"/>
              <a:ext cx="269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ea typeface="楷体_GB2312" pitchFamily="49" charset="-122"/>
                </a:rPr>
                <a:t>        </a:t>
              </a:r>
              <a:r>
                <a:rPr lang="en-US" altLang="zh-CN">
                  <a:ea typeface="楷体_GB2312" pitchFamily="49" charset="-122"/>
                </a:rPr>
                <a:t>(2) </a:t>
              </a:r>
              <a:r>
                <a:rPr lang="zh-CN" altLang="en-US">
                  <a:ea typeface="楷体_GB2312" pitchFamily="49" charset="-122"/>
                </a:rPr>
                <a:t>若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>
                  <a:ea typeface="楷体_GB2312" pitchFamily="49" charset="-122"/>
                </a:rPr>
                <a:t>s=9V</a:t>
              </a:r>
              <a:r>
                <a:rPr lang="zh-CN" altLang="en-US">
                  <a:ea typeface="楷体_GB2312" pitchFamily="49" charset="-122"/>
                </a:rPr>
                <a:t>，求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zh-CN" altLang="en-US">
                  <a:ea typeface="楷体_GB2312" pitchFamily="49" charset="-122"/>
                </a:rPr>
                <a:t>获得的最大功率。</a:t>
              </a:r>
              <a:endParaRPr lang="en-US" altLang="en-US">
                <a:ea typeface="楷体_GB2312" pitchFamily="49" charset="-122"/>
                <a:cs typeface="Times New Roman" pitchFamily="18" charset="0"/>
              </a:endParaRPr>
            </a:p>
          </p:txBody>
        </p:sp>
        <p:grpSp>
          <p:nvGrpSpPr>
            <p:cNvPr id="37047" name="Group 183"/>
            <p:cNvGrpSpPr>
              <a:grpSpLocks/>
            </p:cNvGrpSpPr>
            <p:nvPr/>
          </p:nvGrpSpPr>
          <p:grpSpPr bwMode="auto">
            <a:xfrm>
              <a:off x="3027" y="944"/>
              <a:ext cx="2561" cy="980"/>
              <a:chOff x="3000" y="1646"/>
              <a:chExt cx="2561" cy="980"/>
            </a:xfrm>
          </p:grpSpPr>
          <p:sp>
            <p:nvSpPr>
              <p:cNvPr id="36955" name="Oval 100"/>
              <p:cNvSpPr>
                <a:spLocks noChangeArrowheads="1"/>
              </p:cNvSpPr>
              <p:nvPr/>
            </p:nvSpPr>
            <p:spPr bwMode="auto">
              <a:xfrm>
                <a:off x="3327" y="2129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36970" name="Line 88"/>
              <p:cNvSpPr>
                <a:spLocks noChangeShapeType="1"/>
              </p:cNvSpPr>
              <p:nvPr/>
            </p:nvSpPr>
            <p:spPr bwMode="auto">
              <a:xfrm>
                <a:off x="3465" y="1959"/>
                <a:ext cx="0" cy="5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80" name="Rectangle 82"/>
              <p:cNvSpPr>
                <a:spLocks noChangeArrowheads="1"/>
              </p:cNvSpPr>
              <p:nvPr/>
            </p:nvSpPr>
            <p:spPr bwMode="auto">
              <a:xfrm>
                <a:off x="3960" y="1906"/>
                <a:ext cx="480" cy="720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6981" name="Text Box 83"/>
              <p:cNvSpPr txBox="1">
                <a:spLocks noChangeArrowheads="1"/>
              </p:cNvSpPr>
              <p:nvPr/>
            </p:nvSpPr>
            <p:spPr bwMode="auto">
              <a:xfrm>
                <a:off x="4056" y="2050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36982" name="Text Box 86"/>
              <p:cNvSpPr txBox="1">
                <a:spLocks noChangeArrowheads="1"/>
              </p:cNvSpPr>
              <p:nvPr/>
            </p:nvSpPr>
            <p:spPr bwMode="auto">
              <a:xfrm>
                <a:off x="3209" y="191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36983" name="Text Box 87"/>
              <p:cNvSpPr txBox="1">
                <a:spLocks noChangeArrowheads="1"/>
              </p:cNvSpPr>
              <p:nvPr/>
            </p:nvSpPr>
            <p:spPr bwMode="auto">
              <a:xfrm>
                <a:off x="3221" y="220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_</a:t>
                </a:r>
              </a:p>
            </p:txBody>
          </p:sp>
          <p:sp>
            <p:nvSpPr>
              <p:cNvPr id="36984" name="Line 88"/>
              <p:cNvSpPr>
                <a:spLocks noChangeShapeType="1"/>
              </p:cNvSpPr>
              <p:nvPr/>
            </p:nvSpPr>
            <p:spPr bwMode="auto">
              <a:xfrm>
                <a:off x="3462" y="1966"/>
                <a:ext cx="4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85" name="Line 89"/>
              <p:cNvSpPr>
                <a:spLocks noChangeShapeType="1"/>
              </p:cNvSpPr>
              <p:nvPr/>
            </p:nvSpPr>
            <p:spPr bwMode="auto">
              <a:xfrm>
                <a:off x="3460" y="2552"/>
                <a:ext cx="4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86" name="Line 98"/>
              <p:cNvSpPr>
                <a:spLocks noChangeShapeType="1"/>
              </p:cNvSpPr>
              <p:nvPr/>
            </p:nvSpPr>
            <p:spPr bwMode="auto">
              <a:xfrm>
                <a:off x="4438" y="1970"/>
                <a:ext cx="4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87" name="Line 99"/>
              <p:cNvSpPr>
                <a:spLocks noChangeShapeType="1"/>
              </p:cNvSpPr>
              <p:nvPr/>
            </p:nvSpPr>
            <p:spPr bwMode="auto">
              <a:xfrm>
                <a:off x="4436" y="2556"/>
                <a:ext cx="4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88" name="Line 108"/>
              <p:cNvSpPr>
                <a:spLocks noChangeShapeType="1"/>
              </p:cNvSpPr>
              <p:nvPr/>
            </p:nvSpPr>
            <p:spPr bwMode="auto">
              <a:xfrm>
                <a:off x="5195" y="1970"/>
                <a:ext cx="0" cy="5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89" name="Line 125"/>
              <p:cNvSpPr>
                <a:spLocks noChangeShapeType="1"/>
              </p:cNvSpPr>
              <p:nvPr/>
            </p:nvSpPr>
            <p:spPr bwMode="auto">
              <a:xfrm>
                <a:off x="3477" y="1966"/>
                <a:ext cx="2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0" name="Line 136"/>
              <p:cNvSpPr>
                <a:spLocks noChangeShapeType="1"/>
              </p:cNvSpPr>
              <p:nvPr/>
            </p:nvSpPr>
            <p:spPr bwMode="auto">
              <a:xfrm flipH="1">
                <a:off x="4627" y="1970"/>
                <a:ext cx="2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1" name="Rectangle 21"/>
              <p:cNvSpPr>
                <a:spLocks noChangeArrowheads="1"/>
              </p:cNvSpPr>
              <p:nvPr/>
            </p:nvSpPr>
            <p:spPr bwMode="auto">
              <a:xfrm rot="5400000">
                <a:off x="5049" y="2217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6992" name="Text Box 99"/>
              <p:cNvSpPr txBox="1">
                <a:spLocks noChangeArrowheads="1"/>
              </p:cNvSpPr>
              <p:nvPr/>
            </p:nvSpPr>
            <p:spPr bwMode="auto">
              <a:xfrm>
                <a:off x="5243" y="2113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>
                    <a:solidFill>
                      <a:srgbClr val="000000"/>
                    </a:solidFill>
                    <a:ea typeface="楷体_GB2312" pitchFamily="49" charset="-122"/>
                  </a:rPr>
                  <a:t>R</a:t>
                </a:r>
                <a:endParaRPr lang="en-US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6993" name="Oval 101"/>
              <p:cNvSpPr>
                <a:spLocks noChangeArrowheads="1"/>
              </p:cNvSpPr>
              <p:nvPr/>
            </p:nvSpPr>
            <p:spPr bwMode="auto">
              <a:xfrm>
                <a:off x="4928" y="2541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6994" name="Oval 102"/>
              <p:cNvSpPr>
                <a:spLocks noChangeArrowheads="1"/>
              </p:cNvSpPr>
              <p:nvPr/>
            </p:nvSpPr>
            <p:spPr bwMode="auto">
              <a:xfrm>
                <a:off x="4932" y="1947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6995" name="Text Box 103"/>
              <p:cNvSpPr txBox="1">
                <a:spLocks noChangeArrowheads="1"/>
              </p:cNvSpPr>
              <p:nvPr/>
            </p:nvSpPr>
            <p:spPr bwMode="auto">
              <a:xfrm>
                <a:off x="4849" y="192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36996" name="Text Box 104"/>
              <p:cNvSpPr txBox="1">
                <a:spLocks noChangeArrowheads="1"/>
              </p:cNvSpPr>
              <p:nvPr/>
            </p:nvSpPr>
            <p:spPr bwMode="auto">
              <a:xfrm>
                <a:off x="4844" y="22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_</a:t>
                </a: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4981" y="2561"/>
                <a:ext cx="201" cy="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4990" y="1966"/>
                <a:ext cx="202" cy="1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05" name="Text Box 141"/>
              <p:cNvSpPr txBox="1">
                <a:spLocks noChangeArrowheads="1"/>
              </p:cNvSpPr>
              <p:nvPr/>
            </p:nvSpPr>
            <p:spPr bwMode="auto">
              <a:xfrm>
                <a:off x="3000" y="209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i="1" baseline="-25000">
                    <a:ea typeface="楷体_GB2312" pitchFamily="49" charset="-122"/>
                  </a:rPr>
                  <a:t>S</a:t>
                </a:r>
                <a:endParaRPr lang="en-US" altLang="zh-CN" baseline="-25000">
                  <a:ea typeface="楷体_GB2312" pitchFamily="49" charset="-122"/>
                </a:endParaRPr>
              </a:p>
            </p:txBody>
          </p:sp>
          <p:sp>
            <p:nvSpPr>
              <p:cNvPr id="37034" name="Text Box 170"/>
              <p:cNvSpPr txBox="1">
                <a:spLocks noChangeArrowheads="1"/>
              </p:cNvSpPr>
              <p:nvPr/>
            </p:nvSpPr>
            <p:spPr bwMode="auto">
              <a:xfrm>
                <a:off x="3568" y="164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7035" name="Text Box 171"/>
              <p:cNvSpPr txBox="1">
                <a:spLocks noChangeArrowheads="1"/>
              </p:cNvSpPr>
              <p:nvPr/>
            </p:nvSpPr>
            <p:spPr bwMode="auto">
              <a:xfrm>
                <a:off x="4552" y="166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7036" name="Text Box 172"/>
              <p:cNvSpPr txBox="1">
                <a:spLocks noChangeArrowheads="1"/>
              </p:cNvSpPr>
              <p:nvPr/>
            </p:nvSpPr>
            <p:spPr bwMode="auto">
              <a:xfrm>
                <a:off x="4744" y="212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7041" name="Text Box 103"/>
              <p:cNvSpPr txBox="1">
                <a:spLocks noChangeArrowheads="1"/>
              </p:cNvSpPr>
              <p:nvPr/>
            </p:nvSpPr>
            <p:spPr bwMode="auto">
              <a:xfrm>
                <a:off x="3669" y="190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+</a:t>
                </a:r>
              </a:p>
            </p:txBody>
          </p:sp>
          <p:sp>
            <p:nvSpPr>
              <p:cNvPr id="37042" name="Text Box 104"/>
              <p:cNvSpPr txBox="1">
                <a:spLocks noChangeArrowheads="1"/>
              </p:cNvSpPr>
              <p:nvPr/>
            </p:nvSpPr>
            <p:spPr bwMode="auto">
              <a:xfrm>
                <a:off x="3672" y="22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_</a:t>
                </a:r>
              </a:p>
            </p:txBody>
          </p:sp>
          <p:sp>
            <p:nvSpPr>
              <p:cNvPr id="37043" name="Text Box 179"/>
              <p:cNvSpPr txBox="1">
                <a:spLocks noChangeArrowheads="1"/>
              </p:cNvSpPr>
              <p:nvPr/>
            </p:nvSpPr>
            <p:spPr bwMode="auto">
              <a:xfrm>
                <a:off x="3628" y="210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7046" name="Line 182"/>
              <p:cNvSpPr>
                <a:spLocks noChangeShapeType="1"/>
              </p:cNvSpPr>
              <p:nvPr/>
            </p:nvSpPr>
            <p:spPr bwMode="auto">
              <a:xfrm flipV="1">
                <a:off x="5056" y="2133"/>
                <a:ext cx="268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676" name="Text Box 76"/>
          <p:cNvSpPr txBox="1">
            <a:spLocks noChangeArrowheads="1"/>
          </p:cNvSpPr>
          <p:nvPr/>
        </p:nvSpPr>
        <p:spPr bwMode="auto">
          <a:xfrm>
            <a:off x="396875" y="3014663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7051" name="Text Box 7"/>
          <p:cNvSpPr txBox="1">
            <a:spLocks noChangeArrowheads="1"/>
          </p:cNvSpPr>
          <p:nvPr/>
        </p:nvSpPr>
        <p:spPr bwMode="auto">
          <a:xfrm>
            <a:off x="963613" y="3024188"/>
            <a:ext cx="575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由二端口网络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的传输参数得：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052" name="Text Box 7"/>
          <p:cNvSpPr txBox="1">
            <a:spLocks noChangeArrowheads="1"/>
          </p:cNvSpPr>
          <p:nvPr/>
        </p:nvSpPr>
        <p:spPr bwMode="auto">
          <a:xfrm>
            <a:off x="5470525" y="2995613"/>
            <a:ext cx="28352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=2.5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-6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</a:p>
          <a:p>
            <a:pPr algn="l" eaLnBrk="1" hangingPunct="1"/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=0.5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-1.6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endParaRPr lang="en-US" altLang="en-US" baseline="-25000">
              <a:ea typeface="楷体_GB2312" pitchFamily="49" charset="-122"/>
            </a:endParaRPr>
          </a:p>
        </p:txBody>
      </p:sp>
      <p:sp>
        <p:nvSpPr>
          <p:cNvPr id="37053" name="Text Box 7"/>
          <p:cNvSpPr txBox="1">
            <a:spLocks noChangeArrowheads="1"/>
          </p:cNvSpPr>
          <p:nvPr/>
        </p:nvSpPr>
        <p:spPr bwMode="auto">
          <a:xfrm>
            <a:off x="1539875" y="4037013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=2.5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-6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endParaRPr lang="en-US" altLang="en-US" baseline="-25000">
              <a:ea typeface="楷体_GB2312" pitchFamily="49" charset="-122"/>
            </a:endParaRPr>
          </a:p>
        </p:txBody>
      </p:sp>
      <p:grpSp>
        <p:nvGrpSpPr>
          <p:cNvPr id="37062" name="Group 198"/>
          <p:cNvGrpSpPr>
            <a:grpSpLocks/>
          </p:cNvGrpSpPr>
          <p:nvPr/>
        </p:nvGrpSpPr>
        <p:grpSpPr bwMode="auto">
          <a:xfrm>
            <a:off x="3573463" y="4049713"/>
            <a:ext cx="5011737" cy="457200"/>
            <a:chOff x="2080" y="2695"/>
            <a:chExt cx="3157" cy="288"/>
          </a:xfrm>
        </p:grpSpPr>
        <p:sp>
          <p:nvSpPr>
            <p:cNvPr id="36942" name="AutoShape 76"/>
            <p:cNvSpPr>
              <a:spLocks noChangeArrowheads="1"/>
            </p:cNvSpPr>
            <p:nvPr/>
          </p:nvSpPr>
          <p:spPr bwMode="auto">
            <a:xfrm>
              <a:off x="2080" y="2787"/>
              <a:ext cx="357" cy="110"/>
            </a:xfrm>
            <a:prstGeom prst="rightArrow">
              <a:avLst>
                <a:gd name="adj1" fmla="val 50000"/>
                <a:gd name="adj2" fmla="val 81136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7054" name="Text Box 7"/>
            <p:cNvSpPr txBox="1">
              <a:spLocks noChangeArrowheads="1"/>
            </p:cNvSpPr>
            <p:nvPr/>
          </p:nvSpPr>
          <p:spPr bwMode="auto">
            <a:xfrm>
              <a:off x="2474" y="2695"/>
              <a:ext cx="2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zh-CN" altLang="en-US">
                  <a:ea typeface="楷体_GB2312" pitchFamily="49" charset="-122"/>
                </a:rPr>
                <a:t>以外端口的等效电阻为</a:t>
              </a:r>
              <a:r>
                <a:rPr lang="en-US" altLang="zh-CN">
                  <a:ea typeface="楷体_GB2312" pitchFamily="49" charset="-122"/>
                </a:rPr>
                <a:t>2.4</a:t>
              </a:r>
              <a:r>
                <a:rPr lang="el-GR" altLang="zh-CN">
                  <a:ea typeface="楷体_GB2312" pitchFamily="49" charset="-122"/>
                  <a:cs typeface="Times New Roman" pitchFamily="18" charset="0"/>
                </a:rPr>
                <a:t>Ω</a:t>
              </a:r>
              <a:endParaRPr lang="el-GR" altLang="en-US"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7055" name="Text Box 7"/>
          <p:cNvSpPr txBox="1">
            <a:spLocks noChangeArrowheads="1"/>
          </p:cNvSpPr>
          <p:nvPr/>
        </p:nvSpPr>
        <p:spPr bwMode="auto">
          <a:xfrm>
            <a:off x="979488" y="4525963"/>
            <a:ext cx="575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由二端口网络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的开路电压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057" name="Text Box 7"/>
          <p:cNvSpPr txBox="1">
            <a:spLocks noChangeArrowheads="1"/>
          </p:cNvSpPr>
          <p:nvPr/>
        </p:nvSpPr>
        <p:spPr bwMode="auto">
          <a:xfrm>
            <a:off x="1570038" y="5024438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=2.5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-6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endParaRPr lang="en-US" altLang="en-US" baseline="-25000">
              <a:ea typeface="楷体_GB2312" pitchFamily="49" charset="-122"/>
            </a:endParaRPr>
          </a:p>
        </p:txBody>
      </p:sp>
      <p:grpSp>
        <p:nvGrpSpPr>
          <p:cNvPr id="37063" name="Group 199"/>
          <p:cNvGrpSpPr>
            <a:grpSpLocks/>
          </p:cNvGrpSpPr>
          <p:nvPr/>
        </p:nvGrpSpPr>
        <p:grpSpPr bwMode="auto">
          <a:xfrm>
            <a:off x="3589338" y="5037138"/>
            <a:ext cx="5011737" cy="457200"/>
            <a:chOff x="2063" y="3317"/>
            <a:chExt cx="3157" cy="288"/>
          </a:xfrm>
        </p:grpSpPr>
        <p:sp>
          <p:nvSpPr>
            <p:cNvPr id="37056" name="AutoShape 76"/>
            <p:cNvSpPr>
              <a:spLocks noChangeArrowheads="1"/>
            </p:cNvSpPr>
            <p:nvPr/>
          </p:nvSpPr>
          <p:spPr bwMode="auto">
            <a:xfrm>
              <a:off x="2063" y="3409"/>
              <a:ext cx="357" cy="110"/>
            </a:xfrm>
            <a:prstGeom prst="rightArrow">
              <a:avLst>
                <a:gd name="adj1" fmla="val 50000"/>
                <a:gd name="adj2" fmla="val 81136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7058" name="Text Box 7"/>
            <p:cNvSpPr txBox="1">
              <a:spLocks noChangeArrowheads="1"/>
            </p:cNvSpPr>
            <p:nvPr/>
          </p:nvSpPr>
          <p:spPr bwMode="auto">
            <a:xfrm>
              <a:off x="2457" y="3317"/>
              <a:ext cx="2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端口的开路电压为</a:t>
              </a:r>
              <a:r>
                <a:rPr lang="en-US" altLang="zh-CN">
                  <a:ea typeface="楷体_GB2312" pitchFamily="49" charset="-122"/>
                </a:rPr>
                <a:t>3.6V</a:t>
              </a:r>
              <a:endParaRPr lang="el-GR" altLang="en-US"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7059" name="Text Box 7"/>
          <p:cNvSpPr txBox="1">
            <a:spLocks noChangeArrowheads="1"/>
          </p:cNvSpPr>
          <p:nvPr/>
        </p:nvSpPr>
        <p:spPr bwMode="auto">
          <a:xfrm>
            <a:off x="1335088" y="5532438"/>
            <a:ext cx="366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获得的最大功率为：</a:t>
            </a:r>
            <a:endParaRPr lang="en-US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060" name="Text Box 7"/>
          <p:cNvSpPr txBox="1">
            <a:spLocks noChangeArrowheads="1"/>
          </p:cNvSpPr>
          <p:nvPr/>
        </p:nvSpPr>
        <p:spPr bwMode="auto">
          <a:xfrm>
            <a:off x="1574800" y="6043613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max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oc</a:t>
            </a:r>
            <a:r>
              <a:rPr lang="en-US" altLang="zh-CN">
                <a:ea typeface="楷体_GB2312" pitchFamily="49" charset="-122"/>
              </a:rPr>
              <a:t>^2/4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eq</a:t>
            </a:r>
            <a:r>
              <a:rPr lang="en-US" altLang="zh-CN">
                <a:ea typeface="楷体_GB2312" pitchFamily="49" charset="-122"/>
              </a:rPr>
              <a:t>=3.6^2/(4×2.4)=1.35(w)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6" grpId="0" autoUpdateAnimBg="0"/>
      <p:bldP spid="37051" grpId="0"/>
      <p:bldP spid="37052" grpId="0"/>
      <p:bldP spid="37053" grpId="0"/>
      <p:bldP spid="37055" grpId="0"/>
      <p:bldP spid="37057" grpId="0"/>
      <p:bldP spid="37059" grpId="0"/>
      <p:bldP spid="370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71" name="Group 47"/>
          <p:cNvGrpSpPr>
            <a:grpSpLocks/>
          </p:cNvGrpSpPr>
          <p:nvPr/>
        </p:nvGrpSpPr>
        <p:grpSpPr bwMode="auto">
          <a:xfrm>
            <a:off x="361950" y="3740150"/>
            <a:ext cx="8515350" cy="482600"/>
            <a:chOff x="228" y="2148"/>
            <a:chExt cx="5364" cy="304"/>
          </a:xfrm>
        </p:grpSpPr>
        <p:sp>
          <p:nvSpPr>
            <p:cNvPr id="103429" name="Text Box 5"/>
            <p:cNvSpPr txBox="1">
              <a:spLocks noChangeArrowheads="1"/>
            </p:cNvSpPr>
            <p:nvPr/>
          </p:nvSpPr>
          <p:spPr bwMode="auto">
            <a:xfrm>
              <a:off x="228" y="2148"/>
              <a:ext cx="2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当</a:t>
              </a: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L </a:t>
              </a:r>
              <a:r>
                <a:rPr lang="en-US" altLang="zh-CN">
                  <a:ea typeface="楷体_GB2312" pitchFamily="49" charset="-122"/>
                </a:rPr>
                <a:t>= </a:t>
              </a: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r>
                <a:rPr lang="zh-CN" altLang="zh-CN">
                  <a:ea typeface="楷体_GB2312" pitchFamily="49" charset="-122"/>
                </a:rPr>
                <a:t>时，恰好使</a:t>
              </a: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i </a:t>
              </a:r>
              <a:r>
                <a:rPr lang="en-US" altLang="zh-CN">
                  <a:ea typeface="楷体_GB2312" pitchFamily="49" charset="-122"/>
                </a:rPr>
                <a:t>= </a:t>
              </a: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2592" y="2164"/>
              <a:ext cx="30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，则</a:t>
              </a:r>
              <a:r>
                <a:rPr lang="zh-CN" altLang="en-US" sz="1200"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r>
                <a:rPr lang="zh-CN" altLang="en-US">
                  <a:ea typeface="楷体_GB2312" pitchFamily="49" charset="-122"/>
                </a:rPr>
                <a:t>称为二端口的特性阻抗。</a:t>
              </a:r>
            </a:p>
          </p:txBody>
        </p:sp>
      </p:grp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06400" y="1060450"/>
            <a:ext cx="514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2.</a:t>
            </a:r>
            <a:r>
              <a:rPr lang="zh-CN" altLang="en-US">
                <a:ea typeface="楷体_GB2312" pitchFamily="49" charset="-122"/>
              </a:rPr>
              <a:t>对称二端口网络的特性阻抗</a:t>
            </a:r>
          </a:p>
        </p:txBody>
      </p:sp>
      <p:grpSp>
        <p:nvGrpSpPr>
          <p:cNvPr id="103432" name="Group 8"/>
          <p:cNvGrpSpPr>
            <a:grpSpLocks/>
          </p:cNvGrpSpPr>
          <p:nvPr/>
        </p:nvGrpSpPr>
        <p:grpSpPr bwMode="auto">
          <a:xfrm>
            <a:off x="1181100" y="1343025"/>
            <a:ext cx="6899275" cy="2347913"/>
            <a:chOff x="0" y="530"/>
            <a:chExt cx="4346" cy="1479"/>
          </a:xfrm>
        </p:grpSpPr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1752" y="873"/>
              <a:ext cx="965" cy="96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2040" y="1154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对称</a:t>
              </a:r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1010" y="1027"/>
              <a:ext cx="7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1010" y="1707"/>
              <a:ext cx="7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>
              <a:off x="1112" y="927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851" y="1029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856" y="1441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</a:t>
              </a: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440" name="Line 16"/>
            <p:cNvSpPr>
              <a:spLocks noChangeShapeType="1"/>
            </p:cNvSpPr>
            <p:nvPr/>
          </p:nvSpPr>
          <p:spPr bwMode="auto">
            <a:xfrm>
              <a:off x="2717" y="1022"/>
              <a:ext cx="7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Line 17"/>
            <p:cNvSpPr>
              <a:spLocks noChangeShapeType="1"/>
            </p:cNvSpPr>
            <p:nvPr/>
          </p:nvSpPr>
          <p:spPr bwMode="auto">
            <a:xfrm>
              <a:off x="2717" y="1718"/>
              <a:ext cx="7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H="1">
              <a:off x="3074" y="934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auto">
            <a:xfrm>
              <a:off x="3389" y="1005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370" y="1453"/>
              <a:ext cx="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</a:t>
              </a: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03445" name="Object 21"/>
            <p:cNvGraphicFramePr>
              <a:graphicFrameLocks noChangeAspect="1"/>
            </p:cNvGraphicFramePr>
            <p:nvPr/>
          </p:nvGraphicFramePr>
          <p:xfrm>
            <a:off x="850" y="117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0" name="公式" r:id="rId3" imgW="215640" imgH="279360" progId="Equation.3">
                    <p:embed/>
                  </p:oleObj>
                </mc:Choice>
                <mc:Fallback>
                  <p:oleObj name="公式" r:id="rId3" imgW="21564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1172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6" name="Object 22"/>
            <p:cNvGraphicFramePr>
              <a:graphicFrameLocks noChangeAspect="1"/>
            </p:cNvGraphicFramePr>
            <p:nvPr/>
          </p:nvGraphicFramePr>
          <p:xfrm>
            <a:off x="1150" y="548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1" name="公式" r:id="rId5" imgW="177480" imgH="279360" progId="Equation.3">
                    <p:embed/>
                  </p:oleObj>
                </mc:Choice>
                <mc:Fallback>
                  <p:oleObj name="公式" r:id="rId5" imgW="177480" imgH="2793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548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7" name="Object 23"/>
            <p:cNvGraphicFramePr>
              <a:graphicFrameLocks noChangeAspect="1"/>
            </p:cNvGraphicFramePr>
            <p:nvPr/>
          </p:nvGraphicFramePr>
          <p:xfrm>
            <a:off x="3124" y="53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2" name="公式" r:id="rId7" imgW="177480" imgH="279360" progId="Equation.3">
                    <p:embed/>
                  </p:oleObj>
                </mc:Choice>
                <mc:Fallback>
                  <p:oleObj name="公式" r:id="rId7" imgW="17748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530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8" name="Object 24"/>
            <p:cNvGraphicFramePr>
              <a:graphicFrameLocks noChangeAspect="1"/>
            </p:cNvGraphicFramePr>
            <p:nvPr/>
          </p:nvGraphicFramePr>
          <p:xfrm>
            <a:off x="3382" y="117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3" name="公式" r:id="rId9" imgW="215640" imgH="279360" progId="Equation.3">
                    <p:embed/>
                  </p:oleObj>
                </mc:Choice>
                <mc:Fallback>
                  <p:oleObj name="公式" r:id="rId9" imgW="215640" imgH="279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1172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936" y="99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936" y="166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3456" y="98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3456" y="1680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53" name="Rectangle 29"/>
            <p:cNvSpPr>
              <a:spLocks noChangeArrowheads="1"/>
            </p:cNvSpPr>
            <p:nvPr/>
          </p:nvSpPr>
          <p:spPr bwMode="auto">
            <a:xfrm>
              <a:off x="925" y="7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3454" name="Rectangle 30"/>
            <p:cNvSpPr>
              <a:spLocks noChangeArrowheads="1"/>
            </p:cNvSpPr>
            <p:nvPr/>
          </p:nvSpPr>
          <p:spPr bwMode="auto">
            <a:xfrm>
              <a:off x="920" y="1767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1'</a:t>
              </a:r>
            </a:p>
          </p:txBody>
        </p:sp>
        <p:sp>
          <p:nvSpPr>
            <p:cNvPr id="103455" name="Rectangle 31"/>
            <p:cNvSpPr>
              <a:spLocks noChangeArrowheads="1"/>
            </p:cNvSpPr>
            <p:nvPr/>
          </p:nvSpPr>
          <p:spPr bwMode="auto">
            <a:xfrm>
              <a:off x="3428" y="72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03456" name="Rectangle 32"/>
            <p:cNvSpPr>
              <a:spLocks noChangeArrowheads="1"/>
            </p:cNvSpPr>
            <p:nvPr/>
          </p:nvSpPr>
          <p:spPr bwMode="auto">
            <a:xfrm>
              <a:off x="3424" y="1779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2'</a:t>
              </a:r>
            </a:p>
          </p:txBody>
        </p:sp>
        <p:sp>
          <p:nvSpPr>
            <p:cNvPr id="103457" name="Rectangle 33"/>
            <p:cNvSpPr>
              <a:spLocks noChangeArrowheads="1"/>
            </p:cNvSpPr>
            <p:nvPr/>
          </p:nvSpPr>
          <p:spPr bwMode="auto">
            <a:xfrm>
              <a:off x="3902" y="1235"/>
              <a:ext cx="93" cy="279"/>
            </a:xfrm>
            <a:prstGeom prst="rect">
              <a:avLst/>
            </a:prstGeom>
            <a:solidFill>
              <a:srgbClr val="00FFFF"/>
            </a:solidFill>
            <a:ln w="238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8" name="Rectangle 34"/>
            <p:cNvSpPr>
              <a:spLocks noChangeArrowheads="1"/>
            </p:cNvSpPr>
            <p:nvPr/>
          </p:nvSpPr>
          <p:spPr bwMode="auto">
            <a:xfrm>
              <a:off x="3977" y="1242"/>
              <a:ext cx="3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600" i="1">
                  <a:ea typeface="楷体_GB2312" pitchFamily="49" charset="-122"/>
                </a:rPr>
                <a:t>Z</a:t>
              </a:r>
              <a:r>
                <a:rPr lang="en-US" altLang="zh-CN" sz="2600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3459" name="Line 35"/>
            <p:cNvSpPr>
              <a:spLocks noChangeShapeType="1"/>
            </p:cNvSpPr>
            <p:nvPr/>
          </p:nvSpPr>
          <p:spPr bwMode="auto">
            <a:xfrm>
              <a:off x="3525" y="1017"/>
              <a:ext cx="4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3522" y="1716"/>
              <a:ext cx="4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 flipH="1">
              <a:off x="3948" y="1014"/>
              <a:ext cx="1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3948" y="1510"/>
              <a:ext cx="1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63" name="Rectangle 39"/>
            <p:cNvSpPr>
              <a:spLocks noChangeArrowheads="1"/>
            </p:cNvSpPr>
            <p:nvPr/>
          </p:nvSpPr>
          <p:spPr bwMode="auto">
            <a:xfrm>
              <a:off x="226" y="962"/>
              <a:ext cx="34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600" i="1">
                  <a:ea typeface="楷体_GB2312" pitchFamily="49" charset="-122"/>
                </a:rPr>
                <a:t>Z</a:t>
              </a:r>
              <a:r>
                <a:rPr lang="en-US" altLang="zh-CN" sz="2600" baseline="-25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03464" name="AutoShape 40"/>
            <p:cNvSpPr>
              <a:spLocks noChangeArrowheads="1"/>
            </p:cNvSpPr>
            <p:nvPr/>
          </p:nvSpPr>
          <p:spPr bwMode="auto">
            <a:xfrm>
              <a:off x="0" y="1308"/>
              <a:ext cx="756" cy="132"/>
            </a:xfrm>
            <a:prstGeom prst="rightArrow">
              <a:avLst>
                <a:gd name="adj1" fmla="val 50000"/>
                <a:gd name="adj2" fmla="val 143182"/>
              </a:avLst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3465" name="Object 41"/>
          <p:cNvGraphicFramePr>
            <a:graphicFrameLocks noChangeAspect="1"/>
          </p:cNvGraphicFramePr>
          <p:nvPr/>
        </p:nvGraphicFramePr>
        <p:xfrm>
          <a:off x="952500" y="4303713"/>
          <a:ext cx="27971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4" name="公式" r:id="rId11" imgW="1117440" imgH="444240" progId="Equation.3">
                  <p:embed/>
                </p:oleObj>
              </mc:Choice>
              <mc:Fallback>
                <p:oleObj name="公式" r:id="rId11" imgW="111744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03713"/>
                        <a:ext cx="27971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6" name="Object 42"/>
          <p:cNvGraphicFramePr>
            <a:graphicFrameLocks noChangeAspect="1"/>
          </p:cNvGraphicFramePr>
          <p:nvPr/>
        </p:nvGraphicFramePr>
        <p:xfrm>
          <a:off x="488950" y="5670550"/>
          <a:ext cx="39592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公式" r:id="rId13" imgW="1739880" imgH="241200" progId="Equation.3">
                  <p:embed/>
                </p:oleObj>
              </mc:Choice>
              <mc:Fallback>
                <p:oleObj name="公式" r:id="rId13" imgW="173988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670550"/>
                        <a:ext cx="39592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7" name="Object 43"/>
          <p:cNvGraphicFramePr>
            <a:graphicFrameLocks noChangeAspect="1"/>
          </p:cNvGraphicFramePr>
          <p:nvPr/>
        </p:nvGraphicFramePr>
        <p:xfrm>
          <a:off x="4841875" y="5348288"/>
          <a:ext cx="392112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6" name="公式" r:id="rId15" imgW="1562040" imgH="482400" progId="Equation.3">
                  <p:embed/>
                </p:oleObj>
              </mc:Choice>
              <mc:Fallback>
                <p:oleObj name="公式" r:id="rId15" imgW="1562040" imgH="482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348288"/>
                        <a:ext cx="3921125" cy="12080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00FF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68" name="Group 44"/>
          <p:cNvGrpSpPr>
            <a:grpSpLocks/>
          </p:cNvGrpSpPr>
          <p:nvPr/>
        </p:nvGrpSpPr>
        <p:grpSpPr bwMode="auto">
          <a:xfrm>
            <a:off x="4648200" y="4540250"/>
            <a:ext cx="4324350" cy="2228850"/>
            <a:chOff x="2928" y="2364"/>
            <a:chExt cx="2724" cy="1404"/>
          </a:xfrm>
        </p:grpSpPr>
        <p:sp>
          <p:nvSpPr>
            <p:cNvPr id="103469" name="Text Box 45"/>
            <p:cNvSpPr txBox="1">
              <a:spLocks noChangeArrowheads="1"/>
            </p:cNvSpPr>
            <p:nvPr/>
          </p:nvSpPr>
          <p:spPr bwMode="auto">
            <a:xfrm>
              <a:off x="3060" y="2364"/>
              <a:ext cx="25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对于对称二端口：</a:t>
              </a:r>
              <a:r>
                <a:rPr lang="en-US" altLang="zh-CN" sz="3200" i="1">
                  <a:ea typeface="楷体_GB2312" pitchFamily="49" charset="-122"/>
                </a:rPr>
                <a:t>T</a:t>
              </a:r>
              <a:r>
                <a:rPr lang="en-US" altLang="zh-CN" sz="3200" baseline="-25000">
                  <a:ea typeface="楷体_GB2312" pitchFamily="49" charset="-122"/>
                </a:rPr>
                <a:t>11</a:t>
              </a:r>
              <a:r>
                <a:rPr lang="en-US" altLang="zh-CN" sz="3200" i="1">
                  <a:ea typeface="楷体_GB2312" pitchFamily="49" charset="-122"/>
                </a:rPr>
                <a:t>=T</a:t>
              </a:r>
              <a:r>
                <a:rPr lang="en-US" altLang="zh-CN" sz="3200" baseline="-25000">
                  <a:ea typeface="楷体_GB2312" pitchFamily="49" charset="-122"/>
                </a:rPr>
                <a:t>22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3470" name="Line 46"/>
            <p:cNvSpPr>
              <a:spLocks noChangeShapeType="1"/>
            </p:cNvSpPr>
            <p:nvPr/>
          </p:nvSpPr>
          <p:spPr bwMode="auto">
            <a:xfrm>
              <a:off x="2928" y="2376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有载二端口网络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96" name="Object 48"/>
          <p:cNvGraphicFramePr>
            <a:graphicFrameLocks noChangeAspect="1"/>
          </p:cNvGraphicFramePr>
          <p:nvPr/>
        </p:nvGraphicFramePr>
        <p:xfrm>
          <a:off x="2801938" y="4967288"/>
          <a:ext cx="34623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9" name="Equation" r:id="rId3" imgW="1384200" imgH="482400" progId="Equation.DSMT4">
                  <p:embed/>
                </p:oleObj>
              </mc:Choice>
              <mc:Fallback>
                <p:oleObj name="Equation" r:id="rId3" imgW="1384200" imgH="4824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4967288"/>
                        <a:ext cx="34623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22" name="Group 74"/>
          <p:cNvGrpSpPr>
            <a:grpSpLocks/>
          </p:cNvGrpSpPr>
          <p:nvPr/>
        </p:nvGrpSpPr>
        <p:grpSpPr bwMode="auto">
          <a:xfrm>
            <a:off x="484188" y="762000"/>
            <a:ext cx="5999162" cy="1701800"/>
            <a:chOff x="265" y="480"/>
            <a:chExt cx="3779" cy="1072"/>
          </a:xfrm>
        </p:grpSpPr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265" y="48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例：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2761" y="502"/>
              <a:ext cx="1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a typeface="楷体_GB2312" pitchFamily="49" charset="-122"/>
                </a:rPr>
                <a:t>求特性阻抗</a:t>
              </a:r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104521" name="Group 73"/>
            <p:cNvGrpSpPr>
              <a:grpSpLocks/>
            </p:cNvGrpSpPr>
            <p:nvPr/>
          </p:nvGrpSpPr>
          <p:grpSpPr bwMode="auto">
            <a:xfrm>
              <a:off x="816" y="522"/>
              <a:ext cx="1787" cy="1030"/>
              <a:chOff x="-1008" y="2098"/>
              <a:chExt cx="1787" cy="1030"/>
            </a:xfrm>
          </p:grpSpPr>
          <p:sp>
            <p:nvSpPr>
              <p:cNvPr id="104498" name="Line 66"/>
              <p:cNvSpPr>
                <a:spLocks noChangeShapeType="1"/>
              </p:cNvSpPr>
              <p:nvPr/>
            </p:nvSpPr>
            <p:spPr bwMode="auto">
              <a:xfrm>
                <a:off x="-968" y="2344"/>
                <a:ext cx="17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9" name="Rectangle 25"/>
              <p:cNvSpPr>
                <a:spLocks noChangeArrowheads="1"/>
              </p:cNvSpPr>
              <p:nvPr/>
            </p:nvSpPr>
            <p:spPr bwMode="auto">
              <a:xfrm>
                <a:off x="-644" y="2098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</a:rPr>
                  <a:t> 4</a:t>
                </a:r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04500" name="Rectangle 29"/>
              <p:cNvSpPr>
                <a:spLocks noChangeArrowheads="1"/>
              </p:cNvSpPr>
              <p:nvPr/>
            </p:nvSpPr>
            <p:spPr bwMode="auto">
              <a:xfrm>
                <a:off x="87" y="2110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</a:rPr>
                  <a:t> 4</a:t>
                </a:r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04501" name="Rectangle 30"/>
              <p:cNvSpPr>
                <a:spLocks noChangeArrowheads="1"/>
              </p:cNvSpPr>
              <p:nvPr/>
            </p:nvSpPr>
            <p:spPr bwMode="auto">
              <a:xfrm>
                <a:off x="-99" y="2650"/>
                <a:ext cx="29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</a:rPr>
                  <a:t> 4</a:t>
                </a:r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  <a:sym typeface="Symbol" pitchFamily="18" charset="2"/>
                  </a:rPr>
                  <a:t>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104506" name="Rectangle 49"/>
              <p:cNvSpPr>
                <a:spLocks noChangeArrowheads="1"/>
              </p:cNvSpPr>
              <p:nvPr/>
            </p:nvSpPr>
            <p:spPr bwMode="auto">
              <a:xfrm>
                <a:off x="-614" y="2300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507" name="Oval 50"/>
              <p:cNvSpPr>
                <a:spLocks noChangeArrowheads="1"/>
              </p:cNvSpPr>
              <p:nvPr/>
            </p:nvSpPr>
            <p:spPr bwMode="auto">
              <a:xfrm>
                <a:off x="-1008" y="2319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104508" name="Line 51"/>
              <p:cNvSpPr>
                <a:spLocks noChangeShapeType="1"/>
              </p:cNvSpPr>
              <p:nvPr/>
            </p:nvSpPr>
            <p:spPr bwMode="auto">
              <a:xfrm flipH="1">
                <a:off x="-116" y="2344"/>
                <a:ext cx="0" cy="7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9" name="Oval 52"/>
              <p:cNvSpPr>
                <a:spLocks noChangeArrowheads="1"/>
              </p:cNvSpPr>
              <p:nvPr/>
            </p:nvSpPr>
            <p:spPr bwMode="auto">
              <a:xfrm>
                <a:off x="-1004" y="3079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104510" name="Rectangle 54"/>
              <p:cNvSpPr>
                <a:spLocks noChangeArrowheads="1"/>
              </p:cNvSpPr>
              <p:nvPr/>
            </p:nvSpPr>
            <p:spPr bwMode="auto">
              <a:xfrm rot="-5400000">
                <a:off x="-256" y="2696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511" name="Rectangle 55"/>
              <p:cNvSpPr>
                <a:spLocks noChangeArrowheads="1"/>
              </p:cNvSpPr>
              <p:nvPr/>
            </p:nvSpPr>
            <p:spPr bwMode="auto">
              <a:xfrm>
                <a:off x="106" y="2298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512" name="Oval 56"/>
              <p:cNvSpPr>
                <a:spLocks noChangeArrowheads="1"/>
              </p:cNvSpPr>
              <p:nvPr/>
            </p:nvSpPr>
            <p:spPr bwMode="auto">
              <a:xfrm>
                <a:off x="730" y="2323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104513" name="Oval 57"/>
              <p:cNvSpPr>
                <a:spLocks noChangeArrowheads="1"/>
              </p:cNvSpPr>
              <p:nvPr/>
            </p:nvSpPr>
            <p:spPr bwMode="auto">
              <a:xfrm>
                <a:off x="734" y="3083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104520" name="Line 67"/>
              <p:cNvSpPr>
                <a:spLocks noChangeShapeType="1"/>
              </p:cNvSpPr>
              <p:nvPr/>
            </p:nvSpPr>
            <p:spPr bwMode="auto">
              <a:xfrm>
                <a:off x="-968" y="3104"/>
                <a:ext cx="17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524" name="Text Box 76"/>
          <p:cNvSpPr txBox="1">
            <a:spLocks noChangeArrowheads="1"/>
          </p:cNvSpPr>
          <p:nvPr/>
        </p:nvSpPr>
        <p:spPr bwMode="auto">
          <a:xfrm>
            <a:off x="471488" y="28321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a typeface="楷体_GB2312" pitchFamily="49" charset="-122"/>
              </a:rPr>
              <a:t>解：</a:t>
            </a:r>
            <a:endParaRPr lang="en-US" altLang="zh-CN">
              <a:ea typeface="楷体_GB2312" pitchFamily="49" charset="-122"/>
            </a:endParaRPr>
          </a:p>
        </p:txBody>
      </p:sp>
      <p:grpSp>
        <p:nvGrpSpPr>
          <p:cNvPr id="104547" name="Group 99"/>
          <p:cNvGrpSpPr>
            <a:grpSpLocks/>
          </p:cNvGrpSpPr>
          <p:nvPr/>
        </p:nvGrpSpPr>
        <p:grpSpPr bwMode="auto">
          <a:xfrm>
            <a:off x="2386013" y="2860675"/>
            <a:ext cx="4184650" cy="1635125"/>
            <a:chOff x="1815" y="1802"/>
            <a:chExt cx="2636" cy="1030"/>
          </a:xfrm>
        </p:grpSpPr>
        <p:sp>
          <p:nvSpPr>
            <p:cNvPr id="104527" name="Line 66"/>
            <p:cNvSpPr>
              <a:spLocks noChangeShapeType="1"/>
            </p:cNvSpPr>
            <p:nvPr/>
          </p:nvSpPr>
          <p:spPr bwMode="auto">
            <a:xfrm>
              <a:off x="2040" y="2048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8" name="Rectangle 25"/>
            <p:cNvSpPr>
              <a:spLocks noChangeArrowheads="1"/>
            </p:cNvSpPr>
            <p:nvPr/>
          </p:nvSpPr>
          <p:spPr bwMode="auto">
            <a:xfrm>
              <a:off x="2364" y="180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4529" name="Rectangle 29"/>
            <p:cNvSpPr>
              <a:spLocks noChangeArrowheads="1"/>
            </p:cNvSpPr>
            <p:nvPr/>
          </p:nvSpPr>
          <p:spPr bwMode="auto">
            <a:xfrm>
              <a:off x="3095" y="1814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4530" name="Rectangle 30"/>
            <p:cNvSpPr>
              <a:spLocks noChangeArrowheads="1"/>
            </p:cNvSpPr>
            <p:nvPr/>
          </p:nvSpPr>
          <p:spPr bwMode="auto">
            <a:xfrm>
              <a:off x="2909" y="2354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04531" name="Rectangle 49"/>
            <p:cNvSpPr>
              <a:spLocks noChangeArrowheads="1"/>
            </p:cNvSpPr>
            <p:nvPr/>
          </p:nvSpPr>
          <p:spPr bwMode="auto">
            <a:xfrm>
              <a:off x="2394" y="200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532" name="Oval 50"/>
            <p:cNvSpPr>
              <a:spLocks noChangeArrowheads="1"/>
            </p:cNvSpPr>
            <p:nvPr/>
          </p:nvSpPr>
          <p:spPr bwMode="auto">
            <a:xfrm>
              <a:off x="2000" y="20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4533" name="Line 51"/>
            <p:cNvSpPr>
              <a:spLocks noChangeShapeType="1"/>
            </p:cNvSpPr>
            <p:nvPr/>
          </p:nvSpPr>
          <p:spPr bwMode="auto">
            <a:xfrm flipH="1">
              <a:off x="2892" y="204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4" name="Oval 52"/>
            <p:cNvSpPr>
              <a:spLocks noChangeArrowheads="1"/>
            </p:cNvSpPr>
            <p:nvPr/>
          </p:nvSpPr>
          <p:spPr bwMode="auto">
            <a:xfrm>
              <a:off x="2004" y="27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4535" name="Rectangle 54"/>
            <p:cNvSpPr>
              <a:spLocks noChangeArrowheads="1"/>
            </p:cNvSpPr>
            <p:nvPr/>
          </p:nvSpPr>
          <p:spPr bwMode="auto">
            <a:xfrm rot="-5400000">
              <a:off x="2752" y="240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536" name="Rectangle 55"/>
            <p:cNvSpPr>
              <a:spLocks noChangeArrowheads="1"/>
            </p:cNvSpPr>
            <p:nvPr/>
          </p:nvSpPr>
          <p:spPr bwMode="auto">
            <a:xfrm>
              <a:off x="3114" y="20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537" name="Oval 56"/>
            <p:cNvSpPr>
              <a:spLocks noChangeArrowheads="1"/>
            </p:cNvSpPr>
            <p:nvPr/>
          </p:nvSpPr>
          <p:spPr bwMode="auto">
            <a:xfrm>
              <a:off x="3738" y="202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4538" name="Oval 57"/>
            <p:cNvSpPr>
              <a:spLocks noChangeArrowheads="1"/>
            </p:cNvSpPr>
            <p:nvPr/>
          </p:nvSpPr>
          <p:spPr bwMode="auto">
            <a:xfrm>
              <a:off x="3742" y="278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4539" name="Line 67"/>
            <p:cNvSpPr>
              <a:spLocks noChangeShapeType="1"/>
            </p:cNvSpPr>
            <p:nvPr/>
          </p:nvSpPr>
          <p:spPr bwMode="auto">
            <a:xfrm>
              <a:off x="2040" y="2808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0" name="Rectangle 30"/>
            <p:cNvSpPr>
              <a:spLocks noChangeArrowheads="1"/>
            </p:cNvSpPr>
            <p:nvPr/>
          </p:nvSpPr>
          <p:spPr bwMode="auto">
            <a:xfrm>
              <a:off x="4157" y="235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ea typeface="楷体_GB2312" pitchFamily="49" charset="-122"/>
                </a:rPr>
                <a:t>Z</a:t>
              </a:r>
              <a:r>
                <a:rPr lang="en-US" altLang="zh-CN" sz="2000" baseline="-2500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04541" name="Line 51"/>
            <p:cNvSpPr>
              <a:spLocks noChangeShapeType="1"/>
            </p:cNvSpPr>
            <p:nvPr/>
          </p:nvSpPr>
          <p:spPr bwMode="auto">
            <a:xfrm flipH="1">
              <a:off x="4148" y="2048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2" name="Rectangle 54"/>
            <p:cNvSpPr>
              <a:spLocks noChangeArrowheads="1"/>
            </p:cNvSpPr>
            <p:nvPr/>
          </p:nvSpPr>
          <p:spPr bwMode="auto">
            <a:xfrm rot="-5400000">
              <a:off x="4008" y="2400"/>
              <a:ext cx="272" cy="91"/>
            </a:xfrm>
            <a:prstGeom prst="rect">
              <a:avLst/>
            </a:prstGeom>
            <a:solidFill>
              <a:srgbClr val="FF00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543" name="Line 66"/>
            <p:cNvSpPr>
              <a:spLocks noChangeShapeType="1"/>
            </p:cNvSpPr>
            <p:nvPr/>
          </p:nvSpPr>
          <p:spPr bwMode="auto">
            <a:xfrm>
              <a:off x="3784" y="2048"/>
              <a:ext cx="3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4" name="Line 66"/>
            <p:cNvSpPr>
              <a:spLocks noChangeShapeType="1"/>
            </p:cNvSpPr>
            <p:nvPr/>
          </p:nvSpPr>
          <p:spPr bwMode="auto">
            <a:xfrm>
              <a:off x="3784" y="2808"/>
              <a:ext cx="3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AutoShape 72"/>
            <p:cNvSpPr>
              <a:spLocks noChangeArrowheads="1"/>
            </p:cNvSpPr>
            <p:nvPr/>
          </p:nvSpPr>
          <p:spPr bwMode="auto">
            <a:xfrm>
              <a:off x="1815" y="2478"/>
              <a:ext cx="295" cy="136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endParaRPr kumimoji="0" lang="zh-CN" altLang="en-US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4546" name="Text Box 98"/>
            <p:cNvSpPr txBox="1">
              <a:spLocks noChangeArrowheads="1"/>
            </p:cNvSpPr>
            <p:nvPr/>
          </p:nvSpPr>
          <p:spPr bwMode="auto">
            <a:xfrm>
              <a:off x="1818" y="2187"/>
              <a:ext cx="2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ea typeface="楷体_GB2312" pitchFamily="49" charset="-122"/>
                </a:rPr>
                <a:t>Z</a:t>
              </a:r>
              <a:r>
                <a:rPr lang="en-US" altLang="zh-CN" sz="2000" baseline="-25000">
                  <a:ea typeface="楷体_GB2312" pitchFamily="49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546100" y="3486150"/>
          <a:ext cx="6292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1" name="Equation" r:id="rId3" imgW="2971800" imgH="431640" progId="Equation.DSMT4">
                  <p:embed/>
                </p:oleObj>
              </mc:Choice>
              <mc:Fallback>
                <p:oleObj name="Equation" r:id="rId3" imgW="29718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486150"/>
                        <a:ext cx="6292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528638" y="4494213"/>
          <a:ext cx="19192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2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494213"/>
                        <a:ext cx="19192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571500" y="1841500"/>
          <a:ext cx="1930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3" name="Equation" r:id="rId7" imgW="876240" imgH="431640" progId="Equation.DSMT4">
                  <p:embed/>
                </p:oleObj>
              </mc:Choice>
              <mc:Fallback>
                <p:oleObj name="Equation" r:id="rId7" imgW="8762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41500"/>
                        <a:ext cx="19304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9" name="Object 57"/>
          <p:cNvGraphicFramePr>
            <a:graphicFrameLocks noChangeAspect="1"/>
          </p:cNvGraphicFramePr>
          <p:nvPr/>
        </p:nvGraphicFramePr>
        <p:xfrm>
          <a:off x="4908550" y="4518025"/>
          <a:ext cx="2616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4"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518025"/>
                        <a:ext cx="2616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0" name="Object 58"/>
          <p:cNvGraphicFramePr>
            <a:graphicFrameLocks noChangeAspect="1"/>
          </p:cNvGraphicFramePr>
          <p:nvPr/>
        </p:nvGraphicFramePr>
        <p:xfrm>
          <a:off x="2563813" y="5561013"/>
          <a:ext cx="33797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5" name="公式" r:id="rId11" imgW="1346040" imgH="444240" progId="Equation.3">
                  <p:embed/>
                </p:oleObj>
              </mc:Choice>
              <mc:Fallback>
                <p:oleObj name="公式" r:id="rId11" imgW="1346040" imgH="4442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5561013"/>
                        <a:ext cx="3379787" cy="11112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00FF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2" name="Object 60"/>
          <p:cNvGraphicFramePr>
            <a:graphicFrameLocks noChangeAspect="1"/>
          </p:cNvGraphicFramePr>
          <p:nvPr/>
        </p:nvGraphicFramePr>
        <p:xfrm>
          <a:off x="6724650" y="2611438"/>
          <a:ext cx="14763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6" name="公式" r:id="rId13" imgW="723600" imgH="482400" progId="Equation.3">
                  <p:embed/>
                </p:oleObj>
              </mc:Choice>
              <mc:Fallback>
                <p:oleObj name="公式" r:id="rId13" imgW="723600" imgH="482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2611438"/>
                        <a:ext cx="1476375" cy="10048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FF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3" name="Object 61"/>
          <p:cNvGraphicFramePr>
            <a:graphicFrameLocks noChangeAspect="1"/>
          </p:cNvGraphicFramePr>
          <p:nvPr/>
        </p:nvGraphicFramePr>
        <p:xfrm>
          <a:off x="6353175" y="1358900"/>
          <a:ext cx="23558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7" name="Equation" r:id="rId15" imgW="1066680" imgH="457200" progId="Equation.DSMT4">
                  <p:embed/>
                </p:oleObj>
              </mc:Choice>
              <mc:Fallback>
                <p:oleObj name="Equation" r:id="rId15" imgW="1066680" imgH="457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1358900"/>
                        <a:ext cx="2355850" cy="10255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60" name="Group 88"/>
          <p:cNvGrpSpPr>
            <a:grpSpLocks/>
          </p:cNvGrpSpPr>
          <p:nvPr/>
        </p:nvGrpSpPr>
        <p:grpSpPr bwMode="auto">
          <a:xfrm>
            <a:off x="2816225" y="1144588"/>
            <a:ext cx="3397250" cy="1738312"/>
            <a:chOff x="1806" y="569"/>
            <a:chExt cx="2140" cy="1095"/>
          </a:xfrm>
        </p:grpSpPr>
        <p:sp>
          <p:nvSpPr>
            <p:cNvPr id="105535" name="Line 303"/>
            <p:cNvSpPr>
              <a:spLocks noChangeShapeType="1"/>
            </p:cNvSpPr>
            <p:nvPr/>
          </p:nvSpPr>
          <p:spPr bwMode="auto">
            <a:xfrm>
              <a:off x="1956" y="880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6" name="Rectangle 304"/>
            <p:cNvSpPr>
              <a:spLocks noChangeArrowheads="1"/>
            </p:cNvSpPr>
            <p:nvPr/>
          </p:nvSpPr>
          <p:spPr bwMode="auto">
            <a:xfrm>
              <a:off x="2280" y="634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05537" name="Rectangle 305"/>
            <p:cNvSpPr>
              <a:spLocks noChangeArrowheads="1"/>
            </p:cNvSpPr>
            <p:nvPr/>
          </p:nvSpPr>
          <p:spPr bwMode="auto">
            <a:xfrm>
              <a:off x="3011" y="64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05538" name="Rectangle 306"/>
            <p:cNvSpPr>
              <a:spLocks noChangeArrowheads="1"/>
            </p:cNvSpPr>
            <p:nvPr/>
          </p:nvSpPr>
          <p:spPr bwMode="auto">
            <a:xfrm>
              <a:off x="2825" y="118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00"/>
                  </a:solidFill>
                </a:rPr>
                <a:t> 4</a:t>
              </a:r>
              <a:r>
                <a:rPr lang="en-US" altLang="zh-CN" sz="1800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05539" name="Rectangle 311"/>
            <p:cNvSpPr>
              <a:spLocks noChangeArrowheads="1"/>
            </p:cNvSpPr>
            <p:nvPr/>
          </p:nvSpPr>
          <p:spPr bwMode="auto">
            <a:xfrm>
              <a:off x="2310" y="8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5540" name="Oval 312"/>
            <p:cNvSpPr>
              <a:spLocks noChangeArrowheads="1"/>
            </p:cNvSpPr>
            <p:nvPr/>
          </p:nvSpPr>
          <p:spPr bwMode="auto">
            <a:xfrm>
              <a:off x="1916" y="8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5541" name="Line 313"/>
            <p:cNvSpPr>
              <a:spLocks noChangeShapeType="1"/>
            </p:cNvSpPr>
            <p:nvPr/>
          </p:nvSpPr>
          <p:spPr bwMode="auto">
            <a:xfrm flipH="1">
              <a:off x="2808" y="88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2" name="Oval 314"/>
            <p:cNvSpPr>
              <a:spLocks noChangeArrowheads="1"/>
            </p:cNvSpPr>
            <p:nvPr/>
          </p:nvSpPr>
          <p:spPr bwMode="auto">
            <a:xfrm>
              <a:off x="1920" y="16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5543" name="Rectangle 315"/>
            <p:cNvSpPr>
              <a:spLocks noChangeArrowheads="1"/>
            </p:cNvSpPr>
            <p:nvPr/>
          </p:nvSpPr>
          <p:spPr bwMode="auto">
            <a:xfrm rot="-5400000">
              <a:off x="2668" y="123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5544" name="Rectangle 316"/>
            <p:cNvSpPr>
              <a:spLocks noChangeArrowheads="1"/>
            </p:cNvSpPr>
            <p:nvPr/>
          </p:nvSpPr>
          <p:spPr bwMode="auto">
            <a:xfrm>
              <a:off x="3030" y="83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05545" name="Oval 317"/>
            <p:cNvSpPr>
              <a:spLocks noChangeArrowheads="1"/>
            </p:cNvSpPr>
            <p:nvPr/>
          </p:nvSpPr>
          <p:spPr bwMode="auto">
            <a:xfrm>
              <a:off x="3654" y="8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5546" name="Oval 318"/>
            <p:cNvSpPr>
              <a:spLocks noChangeArrowheads="1"/>
            </p:cNvSpPr>
            <p:nvPr/>
          </p:nvSpPr>
          <p:spPr bwMode="auto">
            <a:xfrm>
              <a:off x="3658" y="16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5547" name="Text Box 319"/>
            <p:cNvSpPr txBox="1">
              <a:spLocks noChangeArrowheads="1"/>
            </p:cNvSpPr>
            <p:nvPr/>
          </p:nvSpPr>
          <p:spPr bwMode="auto">
            <a:xfrm>
              <a:off x="1829" y="83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+</a:t>
              </a:r>
            </a:p>
          </p:txBody>
        </p:sp>
        <p:sp>
          <p:nvSpPr>
            <p:cNvPr id="105548" name="Text Box 320"/>
            <p:cNvSpPr txBox="1">
              <a:spLocks noChangeArrowheads="1"/>
            </p:cNvSpPr>
            <p:nvPr/>
          </p:nvSpPr>
          <p:spPr bwMode="auto">
            <a:xfrm>
              <a:off x="1849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_</a:t>
              </a:r>
            </a:p>
          </p:txBody>
        </p:sp>
        <p:sp>
          <p:nvSpPr>
            <p:cNvPr id="105549" name="Text Box 321"/>
            <p:cNvSpPr txBox="1">
              <a:spLocks noChangeArrowheads="1"/>
            </p:cNvSpPr>
            <p:nvPr/>
          </p:nvSpPr>
          <p:spPr bwMode="auto">
            <a:xfrm>
              <a:off x="3567" y="84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+</a:t>
              </a:r>
            </a:p>
          </p:txBody>
        </p:sp>
        <p:sp>
          <p:nvSpPr>
            <p:cNvPr id="105550" name="Text Box 322"/>
            <p:cNvSpPr txBox="1">
              <a:spLocks noChangeArrowheads="1"/>
            </p:cNvSpPr>
            <p:nvPr/>
          </p:nvSpPr>
          <p:spPr bwMode="auto">
            <a:xfrm>
              <a:off x="3587" y="12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ym typeface="Symbol" pitchFamily="18" charset="2"/>
                </a:rPr>
                <a:t>_</a:t>
              </a:r>
            </a:p>
          </p:txBody>
        </p:sp>
        <p:sp>
          <p:nvSpPr>
            <p:cNvPr id="105551" name="Line 323"/>
            <p:cNvSpPr>
              <a:spLocks noChangeShapeType="1"/>
            </p:cNvSpPr>
            <p:nvPr/>
          </p:nvSpPr>
          <p:spPr bwMode="auto">
            <a:xfrm>
              <a:off x="1992" y="80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2" name="Line 324"/>
            <p:cNvSpPr>
              <a:spLocks noChangeShapeType="1"/>
            </p:cNvSpPr>
            <p:nvPr/>
          </p:nvSpPr>
          <p:spPr bwMode="auto">
            <a:xfrm flipH="1">
              <a:off x="3426" y="80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3" name="Line 325"/>
            <p:cNvSpPr>
              <a:spLocks noChangeShapeType="1"/>
            </p:cNvSpPr>
            <p:nvPr/>
          </p:nvSpPr>
          <p:spPr bwMode="auto">
            <a:xfrm>
              <a:off x="1956" y="1640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4" name="Text Box 326"/>
            <p:cNvSpPr txBox="1">
              <a:spLocks noChangeArrowheads="1"/>
            </p:cNvSpPr>
            <p:nvPr/>
          </p:nvSpPr>
          <p:spPr bwMode="auto">
            <a:xfrm>
              <a:off x="1806" y="112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U</a:t>
              </a:r>
              <a:r>
                <a:rPr lang="en-US" altLang="zh-CN" sz="1800" baseline="-25000"/>
                <a:t>1</a:t>
              </a:r>
              <a:endParaRPr lang="en-US" altLang="zh-CN" sz="1800"/>
            </a:p>
          </p:txBody>
        </p:sp>
        <p:sp>
          <p:nvSpPr>
            <p:cNvPr id="105555" name="Text Box 327"/>
            <p:cNvSpPr txBox="1">
              <a:spLocks noChangeArrowheads="1"/>
            </p:cNvSpPr>
            <p:nvPr/>
          </p:nvSpPr>
          <p:spPr bwMode="auto">
            <a:xfrm>
              <a:off x="3538" y="115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U</a:t>
              </a:r>
              <a:r>
                <a:rPr lang="en-US" altLang="zh-CN" sz="1800" baseline="-25000"/>
                <a:t>2</a:t>
              </a:r>
              <a:endParaRPr lang="en-US" altLang="zh-CN" sz="1800"/>
            </a:p>
          </p:txBody>
        </p:sp>
        <p:sp>
          <p:nvSpPr>
            <p:cNvPr id="105556" name="Text Box 328"/>
            <p:cNvSpPr txBox="1">
              <a:spLocks noChangeArrowheads="1"/>
            </p:cNvSpPr>
            <p:nvPr/>
          </p:nvSpPr>
          <p:spPr bwMode="auto">
            <a:xfrm>
              <a:off x="1962" y="56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I</a:t>
              </a:r>
              <a:r>
                <a:rPr lang="en-US" altLang="zh-CN" sz="1800" baseline="-25000"/>
                <a:t>1</a:t>
              </a:r>
              <a:endParaRPr lang="en-US" altLang="zh-CN" sz="1800"/>
            </a:p>
          </p:txBody>
        </p:sp>
        <p:sp>
          <p:nvSpPr>
            <p:cNvPr id="105557" name="Text Box 329"/>
            <p:cNvSpPr txBox="1">
              <a:spLocks noChangeArrowheads="1"/>
            </p:cNvSpPr>
            <p:nvPr/>
          </p:nvSpPr>
          <p:spPr bwMode="auto">
            <a:xfrm>
              <a:off x="3454" y="58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i="1"/>
                <a:t>I</a:t>
              </a:r>
              <a:r>
                <a:rPr lang="en-US" altLang="zh-CN" sz="1800" baseline="-25000"/>
                <a:t>2</a:t>
              </a:r>
              <a:endParaRPr lang="en-US" altLang="zh-CN" sz="1800"/>
            </a:p>
          </p:txBody>
        </p:sp>
      </p:grpSp>
      <p:sp>
        <p:nvSpPr>
          <p:cNvPr id="105558" name="Text Box 86"/>
          <p:cNvSpPr txBox="1">
            <a:spLocks noChangeArrowheads="1"/>
          </p:cNvSpPr>
          <p:nvPr/>
        </p:nvSpPr>
        <p:spPr bwMode="auto">
          <a:xfrm>
            <a:off x="446088" y="11684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a typeface="楷体_GB2312" pitchFamily="49" charset="-122"/>
              </a:rPr>
              <a:t>解：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05559" name="Text Box 87"/>
          <p:cNvSpPr txBox="1">
            <a:spLocks noChangeArrowheads="1"/>
          </p:cNvSpPr>
          <p:nvPr/>
        </p:nvSpPr>
        <p:spPr bwMode="auto">
          <a:xfrm>
            <a:off x="442913" y="609600"/>
            <a:ext cx="41052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求特性阻抗。</a:t>
            </a:r>
          </a:p>
        </p:txBody>
      </p:sp>
      <p:grpSp>
        <p:nvGrpSpPr>
          <p:cNvPr id="105561" name="Group 89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105562" name="Text Box 90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105563" name="Line 91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19100" y="1058863"/>
            <a:ext cx="819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1.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参数方程</a:t>
            </a: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476250" y="5276850"/>
            <a:ext cx="491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上述方程即为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Z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参数方程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 baseline="-2500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6701" name="Text Box 77"/>
          <p:cNvSpPr txBox="1">
            <a:spLocks noChangeArrowheads="1"/>
          </p:cNvSpPr>
          <p:nvPr/>
        </p:nvSpPr>
        <p:spPr bwMode="auto">
          <a:xfrm>
            <a:off x="419100" y="1431925"/>
            <a:ext cx="84963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采用相量形式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正弦稳态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。将两个端口各施加一电流源，则端口电压可视为这些电流源的叠加作用产生。</a:t>
            </a: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987425" y="2251075"/>
            <a:ext cx="3670300" cy="1822450"/>
            <a:chOff x="946" y="1046"/>
            <a:chExt cx="2312" cy="1148"/>
          </a:xfrm>
        </p:grpSpPr>
        <p:graphicFrame>
          <p:nvGraphicFramePr>
            <p:cNvPr id="2053" name="Object 66"/>
            <p:cNvGraphicFramePr>
              <a:graphicFrameLocks noChangeAspect="1"/>
            </p:cNvGraphicFramePr>
            <p:nvPr/>
          </p:nvGraphicFramePr>
          <p:xfrm>
            <a:off x="946" y="1556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公式" r:id="rId4" imgW="215640" imgH="279360" progId="Equation.3">
                    <p:embed/>
                  </p:oleObj>
                </mc:Choice>
                <mc:Fallback>
                  <p:oleObj name="公式" r:id="rId4" imgW="215640" imgH="27936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556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7"/>
            <p:cNvGraphicFramePr>
              <a:graphicFrameLocks noChangeAspect="1"/>
            </p:cNvGraphicFramePr>
            <p:nvPr/>
          </p:nvGraphicFramePr>
          <p:xfrm>
            <a:off x="1426" y="1052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公式" r:id="rId6" imgW="177480" imgH="279360" progId="Equation.3">
                    <p:embed/>
                  </p:oleObj>
                </mc:Choice>
                <mc:Fallback>
                  <p:oleObj name="公式" r:id="rId6" imgW="177480" imgH="27936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1052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68"/>
            <p:cNvGraphicFramePr>
              <a:graphicFrameLocks noChangeAspect="1"/>
            </p:cNvGraphicFramePr>
            <p:nvPr/>
          </p:nvGraphicFramePr>
          <p:xfrm>
            <a:off x="2596" y="1046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公式" r:id="rId8" imgW="177480" imgH="279360" progId="Equation.3">
                    <p:embed/>
                  </p:oleObj>
                </mc:Choice>
                <mc:Fallback>
                  <p:oleObj name="公式" r:id="rId8" imgW="177480" imgH="27936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1046"/>
                          <a:ext cx="22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69"/>
            <p:cNvGraphicFramePr>
              <a:graphicFrameLocks noChangeAspect="1"/>
            </p:cNvGraphicFramePr>
            <p:nvPr/>
          </p:nvGraphicFramePr>
          <p:xfrm>
            <a:off x="2986" y="1568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公式" r:id="rId10" imgW="215640" imgH="279360" progId="Equation.3">
                    <p:embed/>
                  </p:oleObj>
                </mc:Choice>
                <mc:Fallback>
                  <p:oleObj name="公式" r:id="rId10" imgW="215640" imgH="27936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1568"/>
                          <a:ext cx="27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Rectangle 82"/>
            <p:cNvSpPr>
              <a:spLocks noChangeArrowheads="1"/>
            </p:cNvSpPr>
            <p:nvPr/>
          </p:nvSpPr>
          <p:spPr bwMode="auto">
            <a:xfrm>
              <a:off x="1876" y="1474"/>
              <a:ext cx="480" cy="72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65" name="Text Box 83"/>
            <p:cNvSpPr txBox="1">
              <a:spLocks noChangeArrowheads="1"/>
            </p:cNvSpPr>
            <p:nvPr/>
          </p:nvSpPr>
          <p:spPr bwMode="auto">
            <a:xfrm>
              <a:off x="1972" y="161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66" name="Text Box 86"/>
            <p:cNvSpPr txBox="1">
              <a:spLocks noChangeArrowheads="1"/>
            </p:cNvSpPr>
            <p:nvPr/>
          </p:nvSpPr>
          <p:spPr bwMode="auto">
            <a:xfrm>
              <a:off x="1113" y="138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67" name="Text Box 87"/>
            <p:cNvSpPr txBox="1">
              <a:spLocks noChangeArrowheads="1"/>
            </p:cNvSpPr>
            <p:nvPr/>
          </p:nvSpPr>
          <p:spPr bwMode="auto">
            <a:xfrm>
              <a:off x="1133" y="18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68" name="Line 88"/>
            <p:cNvSpPr>
              <a:spLocks noChangeShapeType="1"/>
            </p:cNvSpPr>
            <p:nvPr/>
          </p:nvSpPr>
          <p:spPr bwMode="auto">
            <a:xfrm>
              <a:off x="1378" y="153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89"/>
            <p:cNvSpPr>
              <a:spLocks noChangeShapeType="1"/>
            </p:cNvSpPr>
            <p:nvPr/>
          </p:nvSpPr>
          <p:spPr bwMode="auto">
            <a:xfrm>
              <a:off x="1376" y="2120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Text Box 96"/>
            <p:cNvSpPr txBox="1">
              <a:spLocks noChangeArrowheads="1"/>
            </p:cNvSpPr>
            <p:nvPr/>
          </p:nvSpPr>
          <p:spPr bwMode="auto">
            <a:xfrm>
              <a:off x="2875" y="138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71" name="Text Box 97"/>
            <p:cNvSpPr txBox="1">
              <a:spLocks noChangeArrowheads="1"/>
            </p:cNvSpPr>
            <p:nvPr/>
          </p:nvSpPr>
          <p:spPr bwMode="auto">
            <a:xfrm>
              <a:off x="2895" y="18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72" name="Line 98"/>
            <p:cNvSpPr>
              <a:spLocks noChangeShapeType="1"/>
            </p:cNvSpPr>
            <p:nvPr/>
          </p:nvSpPr>
          <p:spPr bwMode="auto">
            <a:xfrm>
              <a:off x="2354" y="1538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99"/>
            <p:cNvSpPr>
              <a:spLocks noChangeShapeType="1"/>
            </p:cNvSpPr>
            <p:nvPr/>
          </p:nvSpPr>
          <p:spPr bwMode="auto">
            <a:xfrm>
              <a:off x="2352" y="2124"/>
              <a:ext cx="4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107"/>
            <p:cNvSpPr>
              <a:spLocks noChangeShapeType="1"/>
            </p:cNvSpPr>
            <p:nvPr/>
          </p:nvSpPr>
          <p:spPr bwMode="auto">
            <a:xfrm>
              <a:off x="1380" y="1530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108"/>
            <p:cNvSpPr>
              <a:spLocks noChangeShapeType="1"/>
            </p:cNvSpPr>
            <p:nvPr/>
          </p:nvSpPr>
          <p:spPr bwMode="auto">
            <a:xfrm>
              <a:off x="2842" y="1528"/>
              <a:ext cx="0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76" name="Group 103"/>
            <p:cNvGrpSpPr>
              <a:grpSpLocks/>
            </p:cNvGrpSpPr>
            <p:nvPr/>
          </p:nvGrpSpPr>
          <p:grpSpPr bwMode="auto">
            <a:xfrm>
              <a:off x="1245" y="1534"/>
              <a:ext cx="272" cy="408"/>
              <a:chOff x="1383" y="2432"/>
              <a:chExt cx="272" cy="408"/>
            </a:xfrm>
          </p:grpSpPr>
          <p:sp>
            <p:nvSpPr>
              <p:cNvPr id="2083" name="Line 104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4" name="Oval 105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85" name="Line 106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7" name="Group 109"/>
            <p:cNvGrpSpPr>
              <a:grpSpLocks/>
            </p:cNvGrpSpPr>
            <p:nvPr/>
          </p:nvGrpSpPr>
          <p:grpSpPr bwMode="auto">
            <a:xfrm>
              <a:off x="2707" y="1538"/>
              <a:ext cx="272" cy="408"/>
              <a:chOff x="1383" y="2432"/>
              <a:chExt cx="272" cy="408"/>
            </a:xfrm>
          </p:grpSpPr>
          <p:sp>
            <p:nvSpPr>
              <p:cNvPr id="2080" name="Line 110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Oval 111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82" name="Line 112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8" name="Line 125"/>
            <p:cNvSpPr>
              <a:spLocks noChangeShapeType="1"/>
            </p:cNvSpPr>
            <p:nvPr/>
          </p:nvSpPr>
          <p:spPr bwMode="auto">
            <a:xfrm>
              <a:off x="1397" y="1450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Line 136"/>
            <p:cNvSpPr>
              <a:spLocks noChangeShapeType="1"/>
            </p:cNvSpPr>
            <p:nvPr/>
          </p:nvSpPr>
          <p:spPr bwMode="auto">
            <a:xfrm flipH="1">
              <a:off x="2559" y="1454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763" name="Object 139"/>
          <p:cNvGraphicFramePr>
            <a:graphicFrameLocks noChangeAspect="1"/>
          </p:cNvGraphicFramePr>
          <p:nvPr/>
        </p:nvGraphicFramePr>
        <p:xfrm>
          <a:off x="5783263" y="2968625"/>
          <a:ext cx="25590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12" imgW="1282680" imgH="507960" progId="Equation.3">
                  <p:embed/>
                </p:oleObj>
              </mc:Choice>
              <mc:Fallback>
                <p:oleObj name="公式" r:id="rId12" imgW="1282680" imgH="50796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2968625"/>
                        <a:ext cx="25590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64" name="Text Box 140"/>
          <p:cNvSpPr txBox="1">
            <a:spLocks noChangeArrowheads="1"/>
          </p:cNvSpPr>
          <p:nvPr/>
        </p:nvSpPr>
        <p:spPr bwMode="auto">
          <a:xfrm>
            <a:off x="514350" y="4248150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其矩阵形式为：</a:t>
            </a:r>
          </a:p>
        </p:txBody>
      </p:sp>
      <p:graphicFrame>
        <p:nvGraphicFramePr>
          <p:cNvPr id="26765" name="Object 141"/>
          <p:cNvGraphicFramePr>
            <a:graphicFrameLocks noChangeAspect="1"/>
          </p:cNvGraphicFramePr>
          <p:nvPr/>
        </p:nvGraphicFramePr>
        <p:xfrm>
          <a:off x="3262313" y="4275138"/>
          <a:ext cx="30114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14" imgW="1498320" imgH="495000" progId="Equation.3">
                  <p:embed/>
                </p:oleObj>
              </mc:Choice>
              <mc:Fallback>
                <p:oleObj name="公式" r:id="rId14" imgW="1498320" imgH="4950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275138"/>
                        <a:ext cx="30114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6" name="Object 142"/>
          <p:cNvGraphicFramePr>
            <a:graphicFrameLocks noChangeAspect="1"/>
          </p:cNvGraphicFramePr>
          <p:nvPr/>
        </p:nvGraphicFramePr>
        <p:xfrm>
          <a:off x="1455738" y="5746750"/>
          <a:ext cx="25003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16" imgW="1117440" imgH="469800" progId="Equation.3">
                  <p:embed/>
                </p:oleObj>
              </mc:Choice>
              <mc:Fallback>
                <p:oleObj name="公式" r:id="rId16" imgW="1117440" imgH="4698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746750"/>
                        <a:ext cx="25003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67" name="Text Box 143"/>
          <p:cNvSpPr txBox="1">
            <a:spLocks noChangeArrowheads="1"/>
          </p:cNvSpPr>
          <p:nvPr/>
        </p:nvSpPr>
        <p:spPr bwMode="auto">
          <a:xfrm>
            <a:off x="4667250" y="6057900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称为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Z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参数矩阵</a:t>
            </a:r>
          </a:p>
        </p:txBody>
      </p:sp>
      <p:sp>
        <p:nvSpPr>
          <p:cNvPr id="26768" name="Text Box 144"/>
          <p:cNvSpPr txBox="1">
            <a:spLocks noChangeArrowheads="1"/>
          </p:cNvSpPr>
          <p:nvPr/>
        </p:nvSpPr>
        <p:spPr bwMode="auto">
          <a:xfrm>
            <a:off x="4800600" y="321945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楷体_GB2312" pitchFamily="49" charset="-122"/>
              </a:rPr>
              <a:t>   </a:t>
            </a:r>
            <a:r>
              <a:rPr lang="zh-CN" altLang="en-US">
                <a:ea typeface="楷体_GB2312" pitchFamily="49" charset="-122"/>
              </a:rPr>
              <a:t>即：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70" grpId="0" build="p" autoUpdateAnimBg="0"/>
      <p:bldP spid="26701" grpId="0" autoUpdateAnimBg="0"/>
      <p:bldP spid="26764" grpId="0" autoUpdateAnimBg="0"/>
      <p:bldP spid="26767" grpId="0" build="p" autoUpdateAnimBg="0"/>
      <p:bldP spid="267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42950" y="136525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>
                <a:ea typeface="楷体_GB2312" pitchFamily="49" charset="-122"/>
              </a:rPr>
              <a:t>Z </a:t>
            </a:r>
            <a:r>
              <a:rPr lang="zh-CN" altLang="en-US">
                <a:ea typeface="楷体_GB2312" pitchFamily="49" charset="-122"/>
              </a:rPr>
              <a:t>参数计算与测定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455738" y="3305175"/>
          <a:ext cx="16779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838080" imgH="457200" progId="Equation.DSMT4">
                  <p:embed/>
                </p:oleObj>
              </mc:Choice>
              <mc:Fallback>
                <p:oleObj name="Equation" r:id="rId4" imgW="8380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305175"/>
                        <a:ext cx="16779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216150" y="1971675"/>
          <a:ext cx="25590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6" imgW="1282680" imgH="507960" progId="Equation.DSMT4">
                  <p:embed/>
                </p:oleObj>
              </mc:Choice>
              <mc:Fallback>
                <p:oleObj name="Equation" r:id="rId6" imgW="1282680" imgH="507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971675"/>
                        <a:ext cx="25590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404938" y="4440238"/>
          <a:ext cx="17287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8" imgW="863280" imgH="457200" progId="Equation.DSMT4">
                  <p:embed/>
                </p:oleObj>
              </mc:Choice>
              <mc:Fallback>
                <p:oleObj name="Equation" r:id="rId8" imgW="86328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440238"/>
                        <a:ext cx="172878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286250" y="3273425"/>
          <a:ext cx="16795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0" imgW="838080" imgH="457200" progId="Equation.DSMT4">
                  <p:embed/>
                </p:oleObj>
              </mc:Choice>
              <mc:Fallback>
                <p:oleObj name="Equation" r:id="rId10" imgW="83808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273425"/>
                        <a:ext cx="16795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4279900" y="4440238"/>
          <a:ext cx="17303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2" imgW="863280" imgH="457200" progId="Equation.DSMT4">
                  <p:embed/>
                </p:oleObj>
              </mc:Choice>
              <mc:Fallback>
                <p:oleObj name="Equation" r:id="rId12" imgW="86328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440238"/>
                        <a:ext cx="17303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二端口网络参数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0" name="Object 0"/>
          <p:cNvGraphicFramePr>
            <a:graphicFrameLocks noChangeAspect="1"/>
          </p:cNvGraphicFramePr>
          <p:nvPr/>
        </p:nvGraphicFramePr>
        <p:xfrm>
          <a:off x="1527175" y="3143250"/>
          <a:ext cx="2995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4" imgW="1498320" imgH="457200" progId="Equation.3">
                  <p:embed/>
                </p:oleObj>
              </mc:Choice>
              <mc:Fallback>
                <p:oleObj name="公式" r:id="rId4" imgW="149832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143250"/>
                        <a:ext cx="2995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1" name="Object 1"/>
          <p:cNvGraphicFramePr>
            <a:graphicFrameLocks noChangeAspect="1"/>
          </p:cNvGraphicFramePr>
          <p:nvPr/>
        </p:nvGraphicFramePr>
        <p:xfrm>
          <a:off x="5105400" y="3143250"/>
          <a:ext cx="2360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6" imgW="1180800" imgH="457200" progId="Equation.3">
                  <p:embed/>
                </p:oleObj>
              </mc:Choice>
              <mc:Fallback>
                <p:oleObj name="公式" r:id="rId6" imgW="11808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43250"/>
                        <a:ext cx="2360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506538" y="4387850"/>
          <a:ext cx="2411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8" imgW="1206360" imgH="457200" progId="Equation.3">
                  <p:embed/>
                </p:oleObj>
              </mc:Choice>
              <mc:Fallback>
                <p:oleObj name="公式" r:id="rId8" imgW="12063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87850"/>
                        <a:ext cx="2411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5070475" y="4406900"/>
          <a:ext cx="3021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0" imgW="1511280" imgH="457200" progId="Equation.3">
                  <p:embed/>
                </p:oleObj>
              </mc:Choice>
              <mc:Fallback>
                <p:oleObj name="公式" r:id="rId10" imgW="1511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4406900"/>
                        <a:ext cx="3021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419100" y="58420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例：电路如图所示，求二端口网络的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30831" name="Text Box 111"/>
          <p:cNvSpPr txBox="1">
            <a:spLocks noChangeArrowheads="1"/>
          </p:cNvSpPr>
          <p:nvPr/>
        </p:nvSpPr>
        <p:spPr bwMode="auto">
          <a:xfrm>
            <a:off x="457200" y="33401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3530600" y="5580063"/>
          <a:ext cx="36083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2" imgW="1612800" imgH="482400" progId="Equation.DSMT4">
                  <p:embed/>
                </p:oleObj>
              </mc:Choice>
              <mc:Fallback>
                <p:oleObj name="Equation" r:id="rId12" imgW="1612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580063"/>
                        <a:ext cx="36083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1492250" y="58547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即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参数为：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941638" y="1033463"/>
            <a:ext cx="3155950" cy="1887537"/>
            <a:chOff x="1853" y="435"/>
            <a:chExt cx="1988" cy="1189"/>
          </a:xfrm>
        </p:grpSpPr>
        <p:sp>
          <p:nvSpPr>
            <p:cNvPr id="4111" name="Rectangle 58"/>
            <p:cNvSpPr>
              <a:spLocks noChangeArrowheads="1"/>
            </p:cNvSpPr>
            <p:nvPr/>
          </p:nvSpPr>
          <p:spPr bwMode="auto">
            <a:xfrm>
              <a:off x="2813" y="1152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12" name="Rectangle 79"/>
            <p:cNvSpPr>
              <a:spLocks noChangeArrowheads="1"/>
            </p:cNvSpPr>
            <p:nvPr/>
          </p:nvSpPr>
          <p:spPr bwMode="auto">
            <a:xfrm>
              <a:off x="2322" y="58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13" name="Rectangle 80"/>
            <p:cNvSpPr>
              <a:spLocks noChangeArrowheads="1"/>
            </p:cNvSpPr>
            <p:nvPr/>
          </p:nvSpPr>
          <p:spPr bwMode="auto">
            <a:xfrm>
              <a:off x="3024" y="58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114" name="Line 117"/>
            <p:cNvSpPr>
              <a:spLocks noChangeShapeType="1"/>
            </p:cNvSpPr>
            <p:nvPr/>
          </p:nvSpPr>
          <p:spPr bwMode="auto">
            <a:xfrm>
              <a:off x="1980" y="840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3" name="Object 5"/>
            <p:cNvGraphicFramePr>
              <a:graphicFrameLocks noChangeAspect="1"/>
            </p:cNvGraphicFramePr>
            <p:nvPr/>
          </p:nvGraphicFramePr>
          <p:xfrm>
            <a:off x="1864" y="1056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公式" r:id="rId14" imgW="215640" imgH="279360" progId="Equation.3">
                    <p:embed/>
                  </p:oleObj>
                </mc:Choice>
                <mc:Fallback>
                  <p:oleObj name="公式" r:id="rId14" imgW="21564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056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6"/>
            <p:cNvGraphicFramePr>
              <a:graphicFrameLocks noChangeAspect="1"/>
            </p:cNvGraphicFramePr>
            <p:nvPr/>
          </p:nvGraphicFramePr>
          <p:xfrm>
            <a:off x="2020" y="437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公式" r:id="rId16" imgW="177480" imgH="279360" progId="Equation.3">
                    <p:embed/>
                  </p:oleObj>
                </mc:Choice>
                <mc:Fallback>
                  <p:oleObj name="公式" r:id="rId16" imgW="177480" imgH="2793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437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7"/>
            <p:cNvGraphicFramePr>
              <a:graphicFrameLocks noChangeAspect="1"/>
            </p:cNvGraphicFramePr>
            <p:nvPr/>
          </p:nvGraphicFramePr>
          <p:xfrm>
            <a:off x="3520" y="435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公式" r:id="rId18" imgW="177480" imgH="279360" progId="Equation.3">
                    <p:embed/>
                  </p:oleObj>
                </mc:Choice>
                <mc:Fallback>
                  <p:oleObj name="公式" r:id="rId18" imgW="177480" imgH="2793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435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8"/>
            <p:cNvGraphicFramePr>
              <a:graphicFrameLocks noChangeAspect="1"/>
            </p:cNvGraphicFramePr>
            <p:nvPr/>
          </p:nvGraphicFramePr>
          <p:xfrm>
            <a:off x="3610" y="1062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公式" r:id="rId20" imgW="215640" imgH="279360" progId="Equation.3">
                    <p:embed/>
                  </p:oleObj>
                </mc:Choice>
                <mc:Fallback>
                  <p:oleObj name="公式" r:id="rId20" imgW="215640" imgH="279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062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Rectangle 125"/>
            <p:cNvSpPr>
              <a:spLocks noChangeArrowheads="1"/>
            </p:cNvSpPr>
            <p:nvPr/>
          </p:nvSpPr>
          <p:spPr bwMode="auto">
            <a:xfrm>
              <a:off x="2334" y="7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16" name="Oval 126"/>
            <p:cNvSpPr>
              <a:spLocks noChangeArrowheads="1"/>
            </p:cNvSpPr>
            <p:nvPr/>
          </p:nvSpPr>
          <p:spPr bwMode="auto">
            <a:xfrm>
              <a:off x="1940" y="8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17" name="Line 127"/>
            <p:cNvSpPr>
              <a:spLocks noChangeShapeType="1"/>
            </p:cNvSpPr>
            <p:nvPr/>
          </p:nvSpPr>
          <p:spPr bwMode="auto">
            <a:xfrm flipH="1">
              <a:off x="2832" y="84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Oval 128"/>
            <p:cNvSpPr>
              <a:spLocks noChangeArrowheads="1"/>
            </p:cNvSpPr>
            <p:nvPr/>
          </p:nvSpPr>
          <p:spPr bwMode="auto">
            <a:xfrm>
              <a:off x="1944" y="15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19" name="Rectangle 129"/>
            <p:cNvSpPr>
              <a:spLocks noChangeArrowheads="1"/>
            </p:cNvSpPr>
            <p:nvPr/>
          </p:nvSpPr>
          <p:spPr bwMode="auto">
            <a:xfrm rot="-5400000">
              <a:off x="2692" y="11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20" name="Rectangle 130"/>
            <p:cNvSpPr>
              <a:spLocks noChangeArrowheads="1"/>
            </p:cNvSpPr>
            <p:nvPr/>
          </p:nvSpPr>
          <p:spPr bwMode="auto">
            <a:xfrm>
              <a:off x="3054" y="7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21" name="Oval 131"/>
            <p:cNvSpPr>
              <a:spLocks noChangeArrowheads="1"/>
            </p:cNvSpPr>
            <p:nvPr/>
          </p:nvSpPr>
          <p:spPr bwMode="auto">
            <a:xfrm>
              <a:off x="3678" y="8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22" name="Oval 132"/>
            <p:cNvSpPr>
              <a:spLocks noChangeArrowheads="1"/>
            </p:cNvSpPr>
            <p:nvPr/>
          </p:nvSpPr>
          <p:spPr bwMode="auto">
            <a:xfrm>
              <a:off x="3682" y="15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23" name="Text Box 133"/>
            <p:cNvSpPr txBox="1">
              <a:spLocks noChangeArrowheads="1"/>
            </p:cNvSpPr>
            <p:nvPr/>
          </p:nvSpPr>
          <p:spPr bwMode="auto">
            <a:xfrm>
              <a:off x="1853" y="79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124" name="Text Box 134"/>
            <p:cNvSpPr txBox="1">
              <a:spLocks noChangeArrowheads="1"/>
            </p:cNvSpPr>
            <p:nvPr/>
          </p:nvSpPr>
          <p:spPr bwMode="auto">
            <a:xfrm>
              <a:off x="1873" y="12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125" name="Text Box 135"/>
            <p:cNvSpPr txBox="1">
              <a:spLocks noChangeArrowheads="1"/>
            </p:cNvSpPr>
            <p:nvPr/>
          </p:nvSpPr>
          <p:spPr bwMode="auto">
            <a:xfrm>
              <a:off x="3591" y="80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126" name="Text Box 136"/>
            <p:cNvSpPr txBox="1">
              <a:spLocks noChangeArrowheads="1"/>
            </p:cNvSpPr>
            <p:nvPr/>
          </p:nvSpPr>
          <p:spPr bwMode="auto">
            <a:xfrm>
              <a:off x="3611" y="12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127" name="Line 137"/>
            <p:cNvSpPr>
              <a:spLocks noChangeShapeType="1"/>
            </p:cNvSpPr>
            <p:nvPr/>
          </p:nvSpPr>
          <p:spPr bwMode="auto">
            <a:xfrm>
              <a:off x="2016" y="76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38"/>
            <p:cNvSpPr>
              <a:spLocks noChangeShapeType="1"/>
            </p:cNvSpPr>
            <p:nvPr/>
          </p:nvSpPr>
          <p:spPr bwMode="auto">
            <a:xfrm flipH="1">
              <a:off x="3450" y="76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39"/>
            <p:cNvSpPr>
              <a:spLocks noChangeShapeType="1"/>
            </p:cNvSpPr>
            <p:nvPr/>
          </p:nvSpPr>
          <p:spPr bwMode="auto">
            <a:xfrm>
              <a:off x="1980" y="1600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4" grpId="0" autoUpdateAnimBg="0"/>
      <p:bldP spid="30831" grpId="0" autoUpdateAnimBg="0"/>
      <p:bldP spid="308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419100" y="58420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例：电路如图所示，求二端口网络的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sp>
        <p:nvSpPr>
          <p:cNvPr id="30831" name="Text Box 111"/>
          <p:cNvSpPr txBox="1">
            <a:spLocks noChangeArrowheads="1"/>
          </p:cNvSpPr>
          <p:nvPr/>
        </p:nvSpPr>
        <p:spPr bwMode="auto">
          <a:xfrm>
            <a:off x="457200" y="33401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3530600" y="3090863"/>
          <a:ext cx="36083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Equation" r:id="rId4" imgW="1612800" imgH="482400" progId="Equation.DSMT4">
                  <p:embed/>
                </p:oleObj>
              </mc:Choice>
              <mc:Fallback>
                <p:oleObj name="Equation" r:id="rId4" imgW="1612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090863"/>
                        <a:ext cx="36083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1492250" y="33655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即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参数为：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941638" y="1033463"/>
            <a:ext cx="3155950" cy="1887537"/>
            <a:chOff x="1853" y="435"/>
            <a:chExt cx="1988" cy="1189"/>
          </a:xfrm>
        </p:grpSpPr>
        <p:sp>
          <p:nvSpPr>
            <p:cNvPr id="91147" name="Rectangle 58"/>
            <p:cNvSpPr>
              <a:spLocks noChangeArrowheads="1"/>
            </p:cNvSpPr>
            <p:nvPr/>
          </p:nvSpPr>
          <p:spPr bwMode="auto">
            <a:xfrm>
              <a:off x="2813" y="1152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1148" name="Rectangle 79"/>
            <p:cNvSpPr>
              <a:spLocks noChangeArrowheads="1"/>
            </p:cNvSpPr>
            <p:nvPr/>
          </p:nvSpPr>
          <p:spPr bwMode="auto">
            <a:xfrm>
              <a:off x="2322" y="58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1149" name="Rectangle 80"/>
            <p:cNvSpPr>
              <a:spLocks noChangeArrowheads="1"/>
            </p:cNvSpPr>
            <p:nvPr/>
          </p:nvSpPr>
          <p:spPr bwMode="auto">
            <a:xfrm>
              <a:off x="3024" y="582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1150" name="Line 117"/>
            <p:cNvSpPr>
              <a:spLocks noChangeShapeType="1"/>
            </p:cNvSpPr>
            <p:nvPr/>
          </p:nvSpPr>
          <p:spPr bwMode="auto">
            <a:xfrm>
              <a:off x="1980" y="840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51" name="Object 5"/>
            <p:cNvGraphicFramePr>
              <a:graphicFrameLocks noChangeAspect="1"/>
            </p:cNvGraphicFramePr>
            <p:nvPr/>
          </p:nvGraphicFramePr>
          <p:xfrm>
            <a:off x="1864" y="1056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6" name="公式" r:id="rId6" imgW="215640" imgH="279360" progId="Equation.3">
                    <p:embed/>
                  </p:oleObj>
                </mc:Choice>
                <mc:Fallback>
                  <p:oleObj name="公式" r:id="rId6" imgW="21564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056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2" name="Object 6"/>
            <p:cNvGraphicFramePr>
              <a:graphicFrameLocks noChangeAspect="1"/>
            </p:cNvGraphicFramePr>
            <p:nvPr/>
          </p:nvGraphicFramePr>
          <p:xfrm>
            <a:off x="2020" y="437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7" name="公式" r:id="rId8" imgW="177480" imgH="279360" progId="Equation.3">
                    <p:embed/>
                  </p:oleObj>
                </mc:Choice>
                <mc:Fallback>
                  <p:oleObj name="公式" r:id="rId8" imgW="177480" imgH="2793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437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3" name="Object 7"/>
            <p:cNvGraphicFramePr>
              <a:graphicFrameLocks noChangeAspect="1"/>
            </p:cNvGraphicFramePr>
            <p:nvPr/>
          </p:nvGraphicFramePr>
          <p:xfrm>
            <a:off x="3520" y="435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8" name="公式" r:id="rId10" imgW="177480" imgH="279360" progId="Equation.3">
                    <p:embed/>
                  </p:oleObj>
                </mc:Choice>
                <mc:Fallback>
                  <p:oleObj name="公式" r:id="rId10" imgW="177480" imgH="2793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435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4" name="Object 8"/>
            <p:cNvGraphicFramePr>
              <a:graphicFrameLocks noChangeAspect="1"/>
            </p:cNvGraphicFramePr>
            <p:nvPr/>
          </p:nvGraphicFramePr>
          <p:xfrm>
            <a:off x="3610" y="1062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9" name="公式" r:id="rId12" imgW="215640" imgH="279360" progId="Equation.3">
                    <p:embed/>
                  </p:oleObj>
                </mc:Choice>
                <mc:Fallback>
                  <p:oleObj name="公式" r:id="rId12" imgW="215640" imgH="279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062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5" name="Rectangle 125"/>
            <p:cNvSpPr>
              <a:spLocks noChangeArrowheads="1"/>
            </p:cNvSpPr>
            <p:nvPr/>
          </p:nvSpPr>
          <p:spPr bwMode="auto">
            <a:xfrm>
              <a:off x="2334" y="7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1156" name="Oval 126"/>
            <p:cNvSpPr>
              <a:spLocks noChangeArrowheads="1"/>
            </p:cNvSpPr>
            <p:nvPr/>
          </p:nvSpPr>
          <p:spPr bwMode="auto">
            <a:xfrm>
              <a:off x="1940" y="8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157" name="Line 127"/>
            <p:cNvSpPr>
              <a:spLocks noChangeShapeType="1"/>
            </p:cNvSpPr>
            <p:nvPr/>
          </p:nvSpPr>
          <p:spPr bwMode="auto">
            <a:xfrm flipH="1">
              <a:off x="2832" y="840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Oval 128"/>
            <p:cNvSpPr>
              <a:spLocks noChangeArrowheads="1"/>
            </p:cNvSpPr>
            <p:nvPr/>
          </p:nvSpPr>
          <p:spPr bwMode="auto">
            <a:xfrm>
              <a:off x="1944" y="15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159" name="Rectangle 129"/>
            <p:cNvSpPr>
              <a:spLocks noChangeArrowheads="1"/>
            </p:cNvSpPr>
            <p:nvPr/>
          </p:nvSpPr>
          <p:spPr bwMode="auto">
            <a:xfrm rot="-5400000">
              <a:off x="2692" y="119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1160" name="Rectangle 130"/>
            <p:cNvSpPr>
              <a:spLocks noChangeArrowheads="1"/>
            </p:cNvSpPr>
            <p:nvPr/>
          </p:nvSpPr>
          <p:spPr bwMode="auto">
            <a:xfrm>
              <a:off x="3054" y="79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1161" name="Oval 131"/>
            <p:cNvSpPr>
              <a:spLocks noChangeArrowheads="1"/>
            </p:cNvSpPr>
            <p:nvPr/>
          </p:nvSpPr>
          <p:spPr bwMode="auto">
            <a:xfrm>
              <a:off x="3678" y="8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162" name="Oval 132"/>
            <p:cNvSpPr>
              <a:spLocks noChangeArrowheads="1"/>
            </p:cNvSpPr>
            <p:nvPr/>
          </p:nvSpPr>
          <p:spPr bwMode="auto">
            <a:xfrm>
              <a:off x="3682" y="15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163" name="Text Box 133"/>
            <p:cNvSpPr txBox="1">
              <a:spLocks noChangeArrowheads="1"/>
            </p:cNvSpPr>
            <p:nvPr/>
          </p:nvSpPr>
          <p:spPr bwMode="auto">
            <a:xfrm>
              <a:off x="1853" y="79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1164" name="Text Box 134"/>
            <p:cNvSpPr txBox="1">
              <a:spLocks noChangeArrowheads="1"/>
            </p:cNvSpPr>
            <p:nvPr/>
          </p:nvSpPr>
          <p:spPr bwMode="auto">
            <a:xfrm>
              <a:off x="1873" y="12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1165" name="Text Box 135"/>
            <p:cNvSpPr txBox="1">
              <a:spLocks noChangeArrowheads="1"/>
            </p:cNvSpPr>
            <p:nvPr/>
          </p:nvSpPr>
          <p:spPr bwMode="auto">
            <a:xfrm>
              <a:off x="3591" y="80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1166" name="Text Box 136"/>
            <p:cNvSpPr txBox="1">
              <a:spLocks noChangeArrowheads="1"/>
            </p:cNvSpPr>
            <p:nvPr/>
          </p:nvSpPr>
          <p:spPr bwMode="auto">
            <a:xfrm>
              <a:off x="3611" y="12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1167" name="Line 137"/>
            <p:cNvSpPr>
              <a:spLocks noChangeShapeType="1"/>
            </p:cNvSpPr>
            <p:nvPr/>
          </p:nvSpPr>
          <p:spPr bwMode="auto">
            <a:xfrm>
              <a:off x="2016" y="76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8" name="Line 138"/>
            <p:cNvSpPr>
              <a:spLocks noChangeShapeType="1"/>
            </p:cNvSpPr>
            <p:nvPr/>
          </p:nvSpPr>
          <p:spPr bwMode="auto">
            <a:xfrm flipH="1">
              <a:off x="3450" y="76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9" name="Line 139"/>
            <p:cNvSpPr>
              <a:spLocks noChangeShapeType="1"/>
            </p:cNvSpPr>
            <p:nvPr/>
          </p:nvSpPr>
          <p:spPr bwMode="auto">
            <a:xfrm>
              <a:off x="1980" y="1600"/>
              <a:ext cx="17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76" name="Group 40"/>
          <p:cNvGrpSpPr>
            <a:grpSpLocks/>
          </p:cNvGrpSpPr>
          <p:nvPr/>
        </p:nvGrpSpPr>
        <p:grpSpPr bwMode="auto">
          <a:xfrm>
            <a:off x="660400" y="4121150"/>
            <a:ext cx="3625850" cy="457200"/>
            <a:chOff x="416" y="2524"/>
            <a:chExt cx="2284" cy="288"/>
          </a:xfrm>
        </p:grpSpPr>
        <p:sp>
          <p:nvSpPr>
            <p:cNvPr id="91170" name="Text Box 34"/>
            <p:cNvSpPr txBox="1">
              <a:spLocks noChangeArrowheads="1"/>
            </p:cNvSpPr>
            <p:nvPr/>
          </p:nvSpPr>
          <p:spPr bwMode="auto">
            <a:xfrm>
              <a:off x="416" y="2524"/>
              <a:ext cx="2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  <a:ea typeface="楷体_GB2312" pitchFamily="49" charset="-122"/>
                </a:rPr>
                <a:t>互易二端口：</a:t>
              </a:r>
              <a:endParaRPr lang="en-US" altLang="zh-CN">
                <a:latin typeface="宋体" pitchFamily="2" charset="-122"/>
                <a:ea typeface="楷体_GB2312" pitchFamily="49" charset="-122"/>
              </a:endParaRPr>
            </a:p>
          </p:txBody>
        </p:sp>
        <p:graphicFrame>
          <p:nvGraphicFramePr>
            <p:cNvPr id="91171" name="Object 35"/>
            <p:cNvGraphicFramePr>
              <a:graphicFrameLocks noChangeAspect="1"/>
            </p:cNvGraphicFramePr>
            <p:nvPr/>
          </p:nvGraphicFramePr>
          <p:xfrm>
            <a:off x="1884" y="2524"/>
            <a:ext cx="81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90" name="公式" r:id="rId14" imgW="609480" imgH="215640" progId="Equation.3">
                    <p:embed/>
                  </p:oleObj>
                </mc:Choice>
                <mc:Fallback>
                  <p:oleObj name="公式" r:id="rId14" imgW="60948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524"/>
                          <a:ext cx="81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77" name="Group 41"/>
          <p:cNvGrpSpPr>
            <a:grpSpLocks/>
          </p:cNvGrpSpPr>
          <p:nvPr/>
        </p:nvGrpSpPr>
        <p:grpSpPr bwMode="auto">
          <a:xfrm>
            <a:off x="679450" y="4616450"/>
            <a:ext cx="3683000" cy="496888"/>
            <a:chOff x="428" y="2836"/>
            <a:chExt cx="2320" cy="313"/>
          </a:xfrm>
        </p:grpSpPr>
        <p:graphicFrame>
          <p:nvGraphicFramePr>
            <p:cNvPr id="91172" name="Object 36"/>
            <p:cNvGraphicFramePr>
              <a:graphicFrameLocks noChangeAspect="1"/>
            </p:cNvGraphicFramePr>
            <p:nvPr/>
          </p:nvGraphicFramePr>
          <p:xfrm>
            <a:off x="1904" y="2862"/>
            <a:ext cx="81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91" name="公式" r:id="rId16" imgW="609480" imgH="215640" progId="Equation.3">
                    <p:embed/>
                  </p:oleObj>
                </mc:Choice>
                <mc:Fallback>
                  <p:oleObj name="公式" r:id="rId16" imgW="60948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862"/>
                          <a:ext cx="81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3" name="Text Box 37"/>
            <p:cNvSpPr txBox="1">
              <a:spLocks noChangeArrowheads="1"/>
            </p:cNvSpPr>
            <p:nvPr/>
          </p:nvSpPr>
          <p:spPr bwMode="auto">
            <a:xfrm>
              <a:off x="428" y="2836"/>
              <a:ext cx="2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对称二端口：</a:t>
              </a:r>
            </a:p>
          </p:txBody>
        </p:sp>
      </p:grp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463550" y="4943475"/>
            <a:ext cx="81915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>
                <a:ea typeface="楷体_GB2312" pitchFamily="49" charset="-122"/>
              </a:rPr>
              <a:t>对称二端口是指两个端口电气特性上对称。电路结构左右对称的，端口电气特性对称；电路结构不对称的二端口，其电气特性也可能是对称的。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4" grpId="0" autoUpdateAnimBg="0"/>
      <p:bldP spid="30831" grpId="0" autoUpdateAnimBg="0"/>
      <p:bldP spid="30835" grpId="0" autoUpdateAnimBg="0"/>
      <p:bldP spid="91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2" name="Object 98"/>
          <p:cNvGraphicFramePr>
            <a:graphicFrameLocks noChangeAspect="1"/>
          </p:cNvGraphicFramePr>
          <p:nvPr/>
        </p:nvGraphicFramePr>
        <p:xfrm>
          <a:off x="1260475" y="3143250"/>
          <a:ext cx="2995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4" imgW="1498320" imgH="457200" progId="Equation.DSMT4">
                  <p:embed/>
                </p:oleObj>
              </mc:Choice>
              <mc:Fallback>
                <p:oleObj name="Equation" r:id="rId4" imgW="1498320" imgH="4572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143250"/>
                        <a:ext cx="2995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3" name="Object 99"/>
          <p:cNvGraphicFramePr>
            <a:graphicFrameLocks noChangeAspect="1"/>
          </p:cNvGraphicFramePr>
          <p:nvPr/>
        </p:nvGraphicFramePr>
        <p:xfrm>
          <a:off x="1201738" y="4330700"/>
          <a:ext cx="2944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6" imgW="1473120" imgH="457200" progId="Equation.DSMT4">
                  <p:embed/>
                </p:oleObj>
              </mc:Choice>
              <mc:Fallback>
                <p:oleObj name="Equation" r:id="rId6" imgW="1473120" imgH="4572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330700"/>
                        <a:ext cx="2944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4" name="Object 100"/>
          <p:cNvGraphicFramePr>
            <a:graphicFrameLocks noChangeAspect="1"/>
          </p:cNvGraphicFramePr>
          <p:nvPr/>
        </p:nvGraphicFramePr>
        <p:xfrm>
          <a:off x="4933950" y="3162300"/>
          <a:ext cx="2360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8" imgW="1180800" imgH="457200" progId="Equation.DSMT4">
                  <p:embed/>
                </p:oleObj>
              </mc:Choice>
              <mc:Fallback>
                <p:oleObj name="Equation" r:id="rId8" imgW="1180800" imgH="45720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3162300"/>
                        <a:ext cx="2360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5" name="Object 101"/>
          <p:cNvGraphicFramePr>
            <a:graphicFrameLocks noChangeAspect="1"/>
          </p:cNvGraphicFramePr>
          <p:nvPr/>
        </p:nvGraphicFramePr>
        <p:xfrm>
          <a:off x="4899025" y="4349750"/>
          <a:ext cx="3021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0" imgW="1511280" imgH="457200" progId="Equation.DSMT4">
                  <p:embed/>
                </p:oleObj>
              </mc:Choice>
              <mc:Fallback>
                <p:oleObj name="Equation" r:id="rId10" imgW="1511280" imgH="4572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349750"/>
                        <a:ext cx="3021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495300" y="590550"/>
            <a:ext cx="805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例：电路如图所示，求二端口网络的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参数。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2579688" y="933450"/>
            <a:ext cx="3384550" cy="1911350"/>
            <a:chOff x="761" y="576"/>
            <a:chExt cx="2132" cy="1204"/>
          </a:xfrm>
        </p:grpSpPr>
        <p:sp>
          <p:nvSpPr>
            <p:cNvPr id="5136" name="AutoShape 129"/>
            <p:cNvSpPr>
              <a:spLocks noChangeArrowheads="1"/>
            </p:cNvSpPr>
            <p:nvPr/>
          </p:nvSpPr>
          <p:spPr bwMode="auto">
            <a:xfrm>
              <a:off x="2171" y="903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37" name="Line 127"/>
            <p:cNvSpPr>
              <a:spLocks noChangeShapeType="1"/>
            </p:cNvSpPr>
            <p:nvPr/>
          </p:nvSpPr>
          <p:spPr bwMode="auto">
            <a:xfrm>
              <a:off x="888" y="996"/>
              <a:ext cx="18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7" name="Object 96"/>
            <p:cNvGraphicFramePr>
              <a:graphicFrameLocks noChangeAspect="1"/>
            </p:cNvGraphicFramePr>
            <p:nvPr/>
          </p:nvGraphicFramePr>
          <p:xfrm>
            <a:off x="2178" y="576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公式" r:id="rId12" imgW="317160" imgH="279360" progId="Equation.3">
                    <p:embed/>
                  </p:oleObj>
                </mc:Choice>
                <mc:Fallback>
                  <p:oleObj name="公式" r:id="rId12" imgW="317160" imgH="27936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576"/>
                          <a:ext cx="36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Rectangle 104"/>
            <p:cNvSpPr>
              <a:spLocks noChangeArrowheads="1"/>
            </p:cNvSpPr>
            <p:nvPr/>
          </p:nvSpPr>
          <p:spPr bwMode="auto">
            <a:xfrm>
              <a:off x="1529" y="1296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b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5128" name="Object 105"/>
            <p:cNvGraphicFramePr>
              <a:graphicFrameLocks noChangeAspect="1"/>
            </p:cNvGraphicFramePr>
            <p:nvPr/>
          </p:nvGraphicFramePr>
          <p:xfrm>
            <a:off x="772" y="1212"/>
            <a:ext cx="23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公式" r:id="rId14" imgW="215640" imgH="279360" progId="Equation.3">
                    <p:embed/>
                  </p:oleObj>
                </mc:Choice>
                <mc:Fallback>
                  <p:oleObj name="公式" r:id="rId14" imgW="215640" imgH="27936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1212"/>
                          <a:ext cx="235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06"/>
            <p:cNvGraphicFramePr>
              <a:graphicFrameLocks noChangeAspect="1"/>
            </p:cNvGraphicFramePr>
            <p:nvPr/>
          </p:nvGraphicFramePr>
          <p:xfrm>
            <a:off x="880" y="593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公式" r:id="rId16" imgW="177480" imgH="279360" progId="Equation.3">
                    <p:embed/>
                  </p:oleObj>
                </mc:Choice>
                <mc:Fallback>
                  <p:oleObj name="公式" r:id="rId16" imgW="177480" imgH="27936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593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7"/>
            <p:cNvGraphicFramePr>
              <a:graphicFrameLocks noChangeAspect="1"/>
            </p:cNvGraphicFramePr>
            <p:nvPr/>
          </p:nvGraphicFramePr>
          <p:xfrm>
            <a:off x="2662" y="585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公式" r:id="rId18" imgW="177480" imgH="279360" progId="Equation.3">
                    <p:embed/>
                  </p:oleObj>
                </mc:Choice>
                <mc:Fallback>
                  <p:oleObj name="公式" r:id="rId18" imgW="177480" imgH="27936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585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08"/>
            <p:cNvGraphicFramePr>
              <a:graphicFrameLocks noChangeAspect="1"/>
            </p:cNvGraphicFramePr>
            <p:nvPr/>
          </p:nvGraphicFramePr>
          <p:xfrm>
            <a:off x="2662" y="1218"/>
            <a:ext cx="23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公式" r:id="rId20" imgW="215640" imgH="279360" progId="Equation.3">
                    <p:embed/>
                  </p:oleObj>
                </mc:Choice>
                <mc:Fallback>
                  <p:oleObj name="公式" r:id="rId20" imgW="215640" imgH="27936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1218"/>
                          <a:ext cx="23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Rectangle 109"/>
            <p:cNvSpPr>
              <a:spLocks noChangeArrowheads="1"/>
            </p:cNvSpPr>
            <p:nvPr/>
          </p:nvSpPr>
          <p:spPr bwMode="auto">
            <a:xfrm>
              <a:off x="1091" y="738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a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140" name="Rectangle 110"/>
            <p:cNvSpPr>
              <a:spLocks noChangeArrowheads="1"/>
            </p:cNvSpPr>
            <p:nvPr/>
          </p:nvSpPr>
          <p:spPr bwMode="auto">
            <a:xfrm>
              <a:off x="1716" y="750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>
                  <a:ea typeface="楷体_GB2312" pitchFamily="49" charset="-122"/>
                </a:rPr>
                <a:t> </a:t>
              </a:r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c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141" name="Rectangle 112"/>
            <p:cNvSpPr>
              <a:spLocks noChangeArrowheads="1"/>
            </p:cNvSpPr>
            <p:nvPr/>
          </p:nvSpPr>
          <p:spPr bwMode="auto">
            <a:xfrm>
              <a:off x="1116" y="95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2" name="Oval 113"/>
            <p:cNvSpPr>
              <a:spLocks noChangeArrowheads="1"/>
            </p:cNvSpPr>
            <p:nvPr/>
          </p:nvSpPr>
          <p:spPr bwMode="auto">
            <a:xfrm>
              <a:off x="848" y="9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3" name="Line 114"/>
            <p:cNvSpPr>
              <a:spLocks noChangeShapeType="1"/>
            </p:cNvSpPr>
            <p:nvPr/>
          </p:nvSpPr>
          <p:spPr bwMode="auto">
            <a:xfrm flipH="1">
              <a:off x="1560" y="996"/>
              <a:ext cx="0" cy="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Oval 115"/>
            <p:cNvSpPr>
              <a:spLocks noChangeArrowheads="1"/>
            </p:cNvSpPr>
            <p:nvPr/>
          </p:nvSpPr>
          <p:spPr bwMode="auto">
            <a:xfrm>
              <a:off x="852" y="173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5" name="Rectangle 117"/>
            <p:cNvSpPr>
              <a:spLocks noChangeArrowheads="1"/>
            </p:cNvSpPr>
            <p:nvPr/>
          </p:nvSpPr>
          <p:spPr bwMode="auto">
            <a:xfrm rot="-5400000">
              <a:off x="1420" y="13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6" name="Rectangle 118"/>
            <p:cNvSpPr>
              <a:spLocks noChangeArrowheads="1"/>
            </p:cNvSpPr>
            <p:nvPr/>
          </p:nvSpPr>
          <p:spPr bwMode="auto">
            <a:xfrm>
              <a:off x="1740" y="95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7" name="Oval 119"/>
            <p:cNvSpPr>
              <a:spLocks noChangeArrowheads="1"/>
            </p:cNvSpPr>
            <p:nvPr/>
          </p:nvSpPr>
          <p:spPr bwMode="auto">
            <a:xfrm>
              <a:off x="2730" y="9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8" name="Oval 120"/>
            <p:cNvSpPr>
              <a:spLocks noChangeArrowheads="1"/>
            </p:cNvSpPr>
            <p:nvPr/>
          </p:nvSpPr>
          <p:spPr bwMode="auto">
            <a:xfrm>
              <a:off x="2734" y="173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9" name="Text Box 121"/>
            <p:cNvSpPr txBox="1">
              <a:spLocks noChangeArrowheads="1"/>
            </p:cNvSpPr>
            <p:nvPr/>
          </p:nvSpPr>
          <p:spPr bwMode="auto">
            <a:xfrm>
              <a:off x="761" y="9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50" name="Text Box 122"/>
            <p:cNvSpPr txBox="1">
              <a:spLocks noChangeArrowheads="1"/>
            </p:cNvSpPr>
            <p:nvPr/>
          </p:nvSpPr>
          <p:spPr bwMode="auto">
            <a:xfrm>
              <a:off x="781" y="14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51" name="Text Box 123"/>
            <p:cNvSpPr txBox="1">
              <a:spLocks noChangeArrowheads="1"/>
            </p:cNvSpPr>
            <p:nvPr/>
          </p:nvSpPr>
          <p:spPr bwMode="auto">
            <a:xfrm>
              <a:off x="2643" y="95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52" name="Text Box 124"/>
            <p:cNvSpPr txBox="1">
              <a:spLocks noChangeArrowheads="1"/>
            </p:cNvSpPr>
            <p:nvPr/>
          </p:nvSpPr>
          <p:spPr bwMode="auto">
            <a:xfrm>
              <a:off x="2663" y="14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53" name="Line 125"/>
            <p:cNvSpPr>
              <a:spLocks noChangeShapeType="1"/>
            </p:cNvSpPr>
            <p:nvPr/>
          </p:nvSpPr>
          <p:spPr bwMode="auto">
            <a:xfrm>
              <a:off x="876" y="918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126"/>
            <p:cNvSpPr>
              <a:spLocks noChangeShapeType="1"/>
            </p:cNvSpPr>
            <p:nvPr/>
          </p:nvSpPr>
          <p:spPr bwMode="auto">
            <a:xfrm flipH="1">
              <a:off x="2616" y="912"/>
              <a:ext cx="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128"/>
            <p:cNvSpPr>
              <a:spLocks noChangeShapeType="1"/>
            </p:cNvSpPr>
            <p:nvPr/>
          </p:nvSpPr>
          <p:spPr bwMode="auto">
            <a:xfrm>
              <a:off x="886" y="1756"/>
              <a:ext cx="18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Text Box 130"/>
            <p:cNvSpPr txBox="1">
              <a:spLocks noChangeArrowheads="1"/>
            </p:cNvSpPr>
            <p:nvPr/>
          </p:nvSpPr>
          <p:spPr bwMode="auto">
            <a:xfrm>
              <a:off x="2433" y="75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57" name="Text Box 131"/>
            <p:cNvSpPr txBox="1">
              <a:spLocks noChangeArrowheads="1"/>
            </p:cNvSpPr>
            <p:nvPr/>
          </p:nvSpPr>
          <p:spPr bwMode="auto">
            <a:xfrm>
              <a:off x="2050" y="66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sp>
        <p:nvSpPr>
          <p:cNvPr id="31878" name="Text Box 134"/>
          <p:cNvSpPr txBox="1">
            <a:spLocks noChangeArrowheads="1"/>
          </p:cNvSpPr>
          <p:nvPr/>
        </p:nvSpPr>
        <p:spPr bwMode="auto">
          <a:xfrm>
            <a:off x="482600" y="33401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1879" name="Object 135"/>
          <p:cNvGraphicFramePr>
            <a:graphicFrameLocks noChangeAspect="1"/>
          </p:cNvGraphicFramePr>
          <p:nvPr/>
        </p:nvGraphicFramePr>
        <p:xfrm>
          <a:off x="3225800" y="5637213"/>
          <a:ext cx="36083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22" imgW="1612800" imgH="482400" progId="Equation.DSMT4">
                  <p:embed/>
                </p:oleObj>
              </mc:Choice>
              <mc:Fallback>
                <p:oleObj name="Equation" r:id="rId22" imgW="1612800" imgH="4824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637213"/>
                        <a:ext cx="36083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80" name="Text Box 136"/>
          <p:cNvSpPr txBox="1">
            <a:spLocks noChangeArrowheads="1"/>
          </p:cNvSpPr>
          <p:nvPr/>
        </p:nvSpPr>
        <p:spPr bwMode="auto">
          <a:xfrm>
            <a:off x="1187450" y="59118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楷体_GB2312" pitchFamily="49" charset="-122"/>
              </a:rPr>
              <a:t>即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参数为：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" grpId="0" autoUpdateAnimBg="0"/>
      <p:bldP spid="31878" grpId="0" autoUpdateAnimBg="0"/>
      <p:bldP spid="3188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000000"/>
          </a:solidFill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2128</Words>
  <Application>Microsoft Office PowerPoint</Application>
  <PresentationFormat>全屏显示(4:3)</PresentationFormat>
  <Paragraphs>708</Paragraphs>
  <Slides>45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Office 主题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123</cp:revision>
  <dcterms:created xsi:type="dcterms:W3CDTF">1999-11-27T05:31:18Z</dcterms:created>
  <dcterms:modified xsi:type="dcterms:W3CDTF">2016-04-24T14:48:34Z</dcterms:modified>
</cp:coreProperties>
</file>