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handoutMasterIdLst>
    <p:handoutMasterId r:id="rId18"/>
  </p:handoutMasterIdLst>
  <p:sldIdLst>
    <p:sldId id="317" r:id="rId2"/>
    <p:sldId id="368" r:id="rId3"/>
    <p:sldId id="318" r:id="rId4"/>
    <p:sldId id="390" r:id="rId5"/>
    <p:sldId id="273" r:id="rId6"/>
    <p:sldId id="374" r:id="rId7"/>
    <p:sldId id="375" r:id="rId8"/>
    <p:sldId id="377" r:id="rId9"/>
    <p:sldId id="379" r:id="rId10"/>
    <p:sldId id="380" r:id="rId11"/>
    <p:sldId id="382" r:id="rId12"/>
    <p:sldId id="383" r:id="rId13"/>
    <p:sldId id="384" r:id="rId14"/>
    <p:sldId id="385" r:id="rId15"/>
    <p:sldId id="386" r:id="rId16"/>
    <p:sldId id="349" r:id="rId17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0000"/>
    <a:srgbClr val="FF3300"/>
    <a:srgbClr val="00FFCC"/>
    <a:srgbClr val="00FFFF"/>
    <a:srgbClr val="66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5800" autoAdjust="0"/>
  </p:normalViewPr>
  <p:slideViewPr>
    <p:cSldViewPr>
      <p:cViewPr>
        <p:scale>
          <a:sx n="75" d="100"/>
          <a:sy n="75" d="100"/>
        </p:scale>
        <p:origin x="-444" y="-72"/>
      </p:cViewPr>
      <p:guideLst>
        <p:guide orient="horz" pos="3884"/>
        <p:guide pos="2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NULL"/><Relationship Id="rId1" Type="http://schemas.openxmlformats.org/officeDocument/2006/relationships/image" Target="../media/image26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 sz="1200" b="0">
                <a:solidFill>
                  <a:srgbClr val="FF66FF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 sz="1200" b="0">
                <a:solidFill>
                  <a:srgbClr val="FF66FF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 sz="1200" b="0">
                <a:solidFill>
                  <a:srgbClr val="FF66FF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 sz="1200" b="0">
                <a:solidFill>
                  <a:srgbClr val="FF66FF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39524CED-205E-4E3A-B576-C0B52832C5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618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2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0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4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30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7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4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62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6155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37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9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 userDrawn="1"/>
        </p:nvSpPr>
        <p:spPr bwMode="auto">
          <a:xfrm>
            <a:off x="323850" y="44450"/>
            <a:ext cx="8569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kumimoji="1" lang="en-US" altLang="zh-CN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5</a:t>
            </a:r>
            <a:r>
              <a:rPr kumimoji="1"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 运算放大器电路</a:t>
            </a:r>
            <a:endParaRPr kumimoji="1" lang="zh-CN" altLang="en-US" sz="1800" b="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1683" name="Line 3"/>
          <p:cNvSpPr>
            <a:spLocks noChangeShapeType="1"/>
          </p:cNvSpPr>
          <p:nvPr userDrawn="1"/>
        </p:nvSpPr>
        <p:spPr bwMode="auto">
          <a:xfrm>
            <a:off x="250825" y="404813"/>
            <a:ext cx="86375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NULL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409575" y="1047750"/>
            <a:ext cx="8361363" cy="5334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kumimoji="1" lang="zh-CN" altLang="en-US" sz="3600" dirty="0" smtClean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第五章   运算放大器电路 </a:t>
            </a:r>
            <a:endParaRPr kumimoji="1" lang="zh-CN" altLang="en-US" sz="3600" dirty="0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392708" y="2132856"/>
            <a:ext cx="81200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        集成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运放是一种高增益的直接耦合多级放大电路</a:t>
            </a:r>
            <a:r>
              <a:rPr lang="zh-CN" altLang="zh-CN" b="1" dirty="0">
                <a:solidFill>
                  <a:schemeClr val="tx1"/>
                </a:solidFill>
                <a:ea typeface="楷体_GB2312" pitchFamily="49" charset="-122"/>
              </a:rPr>
              <a:t>。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6056" y="3047472"/>
            <a:ext cx="82089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 dirty="0">
                <a:solidFill>
                  <a:schemeClr val="tx1"/>
                </a:solidFill>
                <a:ea typeface="楷体_GB2312" pitchFamily="49" charset="-122"/>
              </a:rPr>
              <a:t>       </a:t>
            </a:r>
            <a:r>
              <a:rPr kumimoji="0" lang="zh-CN" altLang="en-US" b="1" dirty="0">
                <a:solidFill>
                  <a:schemeClr val="tx1"/>
                </a:solidFill>
                <a:ea typeface="楷体_GB2312" pitchFamily="49" charset="-122"/>
              </a:rPr>
              <a:t>在运算电路中，以输入电压为自变量，以输出电压为函数，通过对输入端子及反馈电路的不同组合，实现各种数学运算功能，通过输出电压反映运算结果。这就是运算电路的基本思想。“运算放大器”也因此得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347663" y="620713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=10k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,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=20k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 ,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=-1V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。求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: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 dirty="0" err="1">
                <a:solidFill>
                  <a:schemeClr val="tx1"/>
                </a:solidFill>
                <a:ea typeface="楷体_GB2312" pitchFamily="49" charset="-122"/>
              </a:rPr>
              <a:t>o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为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多大？</a:t>
            </a:r>
          </a:p>
        </p:txBody>
      </p:sp>
      <p:sp>
        <p:nvSpPr>
          <p:cNvPr id="410675" name="Rectangle 51"/>
          <p:cNvSpPr>
            <a:spLocks noChangeArrowheads="1"/>
          </p:cNvSpPr>
          <p:nvPr/>
        </p:nvSpPr>
        <p:spPr bwMode="auto">
          <a:xfrm>
            <a:off x="1979613" y="4724400"/>
            <a:ext cx="604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K</a:t>
            </a:r>
            <a:r>
              <a:rPr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 -(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f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/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)= -20/10= -2</a:t>
            </a:r>
          </a:p>
        </p:txBody>
      </p:sp>
      <p:sp>
        <p:nvSpPr>
          <p:cNvPr id="410676" name="Rectangle 52"/>
          <p:cNvSpPr>
            <a:spLocks noChangeArrowheads="1"/>
          </p:cNvSpPr>
          <p:nvPr/>
        </p:nvSpPr>
        <p:spPr bwMode="auto">
          <a:xfrm>
            <a:off x="1979613" y="5202238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o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K</a:t>
            </a:r>
            <a:r>
              <a:rPr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=(-2)(-1)=2V</a:t>
            </a:r>
          </a:p>
        </p:txBody>
      </p:sp>
      <p:grpSp>
        <p:nvGrpSpPr>
          <p:cNvPr id="81926" name="Group 53"/>
          <p:cNvGrpSpPr>
            <a:grpSpLocks/>
          </p:cNvGrpSpPr>
          <p:nvPr/>
        </p:nvGrpSpPr>
        <p:grpSpPr bwMode="auto">
          <a:xfrm>
            <a:off x="2339975" y="1125538"/>
            <a:ext cx="4608513" cy="3305175"/>
            <a:chOff x="2744" y="894"/>
            <a:chExt cx="2903" cy="2082"/>
          </a:xfrm>
        </p:grpSpPr>
        <p:sp>
          <p:nvSpPr>
            <p:cNvPr id="81927" name="Text Box 54"/>
            <p:cNvSpPr txBox="1">
              <a:spLocks noChangeArrowheads="1"/>
            </p:cNvSpPr>
            <p:nvPr/>
          </p:nvSpPr>
          <p:spPr bwMode="auto">
            <a:xfrm>
              <a:off x="5227" y="1691"/>
              <a:ext cx="4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u</a:t>
              </a:r>
              <a:r>
                <a:rPr lang="en-US" altLang="zh-CN" b="1" i="1" baseline="-25000">
                  <a:ea typeface="楷体_GB2312" pitchFamily="49" charset="-122"/>
                </a:rPr>
                <a:t>o</a:t>
              </a:r>
              <a:endParaRPr lang="en-US" altLang="zh-CN" b="1" i="1">
                <a:ea typeface="楷体_GB2312" pitchFamily="49" charset="-122"/>
              </a:endParaRPr>
            </a:p>
          </p:txBody>
        </p:sp>
        <p:sp>
          <p:nvSpPr>
            <p:cNvPr id="81928" name="Line 55"/>
            <p:cNvSpPr>
              <a:spLocks noChangeShapeType="1"/>
            </p:cNvSpPr>
            <p:nvPr/>
          </p:nvSpPr>
          <p:spPr bwMode="auto">
            <a:xfrm>
              <a:off x="2869" y="2334"/>
              <a:ext cx="1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29" name="Line 56"/>
            <p:cNvSpPr>
              <a:spLocks noChangeShapeType="1"/>
            </p:cNvSpPr>
            <p:nvPr/>
          </p:nvSpPr>
          <p:spPr bwMode="auto">
            <a:xfrm>
              <a:off x="4885" y="210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0" name="Line 57"/>
            <p:cNvSpPr>
              <a:spLocks noChangeShapeType="1"/>
            </p:cNvSpPr>
            <p:nvPr/>
          </p:nvSpPr>
          <p:spPr bwMode="auto">
            <a:xfrm>
              <a:off x="3626" y="1909"/>
              <a:ext cx="5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1" name="Oval 58"/>
            <p:cNvSpPr>
              <a:spLocks noChangeArrowheads="1"/>
            </p:cNvSpPr>
            <p:nvPr/>
          </p:nvSpPr>
          <p:spPr bwMode="auto">
            <a:xfrm>
              <a:off x="5318" y="2055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2" name="Line 59"/>
            <p:cNvSpPr>
              <a:spLocks noChangeShapeType="1"/>
            </p:cNvSpPr>
            <p:nvPr/>
          </p:nvSpPr>
          <p:spPr bwMode="auto">
            <a:xfrm>
              <a:off x="3816" y="136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3" name="Line 60"/>
            <p:cNvSpPr>
              <a:spLocks noChangeShapeType="1"/>
            </p:cNvSpPr>
            <p:nvPr/>
          </p:nvSpPr>
          <p:spPr bwMode="auto">
            <a:xfrm>
              <a:off x="5193" y="1360"/>
              <a:ext cx="3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4" name="Rectangle 61"/>
            <p:cNvSpPr>
              <a:spLocks noChangeArrowheads="1"/>
            </p:cNvSpPr>
            <p:nvPr/>
          </p:nvSpPr>
          <p:spPr bwMode="auto">
            <a:xfrm>
              <a:off x="4296" y="1266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5" name="Line 62"/>
            <p:cNvSpPr>
              <a:spLocks noChangeShapeType="1"/>
            </p:cNvSpPr>
            <p:nvPr/>
          </p:nvSpPr>
          <p:spPr bwMode="auto">
            <a:xfrm flipH="1">
              <a:off x="3825" y="1360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6" name="Line 63"/>
            <p:cNvSpPr>
              <a:spLocks noChangeShapeType="1"/>
            </p:cNvSpPr>
            <p:nvPr/>
          </p:nvSpPr>
          <p:spPr bwMode="auto">
            <a:xfrm>
              <a:off x="2917" y="1913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7" name="Rectangle 64"/>
            <p:cNvSpPr>
              <a:spLocks noChangeArrowheads="1"/>
            </p:cNvSpPr>
            <p:nvPr/>
          </p:nvSpPr>
          <p:spPr bwMode="auto">
            <a:xfrm>
              <a:off x="3085" y="1829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8" name="Oval 65"/>
            <p:cNvSpPr>
              <a:spLocks noChangeArrowheads="1"/>
            </p:cNvSpPr>
            <p:nvPr/>
          </p:nvSpPr>
          <p:spPr bwMode="auto">
            <a:xfrm>
              <a:off x="2857" y="1880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9" name="Line 66"/>
            <p:cNvSpPr>
              <a:spLocks noChangeShapeType="1"/>
            </p:cNvSpPr>
            <p:nvPr/>
          </p:nvSpPr>
          <p:spPr bwMode="auto">
            <a:xfrm>
              <a:off x="2767" y="2976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0" name="Oval 67"/>
            <p:cNvSpPr>
              <a:spLocks noChangeArrowheads="1"/>
            </p:cNvSpPr>
            <p:nvPr/>
          </p:nvSpPr>
          <p:spPr bwMode="auto">
            <a:xfrm>
              <a:off x="3787" y="1881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1" name="Oval 68"/>
            <p:cNvSpPr>
              <a:spLocks noChangeArrowheads="1"/>
            </p:cNvSpPr>
            <p:nvPr/>
          </p:nvSpPr>
          <p:spPr bwMode="auto">
            <a:xfrm>
              <a:off x="5159" y="2069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2" name="Text Box 69"/>
            <p:cNvSpPr txBox="1">
              <a:spLocks noChangeArrowheads="1"/>
            </p:cNvSpPr>
            <p:nvPr/>
          </p:nvSpPr>
          <p:spPr bwMode="auto">
            <a:xfrm>
              <a:off x="4393" y="957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i="1" baseline="-25000">
                  <a:ea typeface="楷体_GB2312" pitchFamily="49" charset="-122"/>
                </a:rPr>
                <a:t>f</a:t>
              </a:r>
              <a:endParaRPr lang="en-US" altLang="zh-CN" b="1" i="1">
                <a:ea typeface="楷体_GB2312" pitchFamily="49" charset="-122"/>
              </a:endParaRPr>
            </a:p>
          </p:txBody>
        </p:sp>
        <p:sp>
          <p:nvSpPr>
            <p:cNvPr id="81943" name="Text Box 70"/>
            <p:cNvSpPr txBox="1">
              <a:spLocks noChangeArrowheads="1"/>
            </p:cNvSpPr>
            <p:nvPr/>
          </p:nvSpPr>
          <p:spPr bwMode="auto">
            <a:xfrm>
              <a:off x="3168" y="1955"/>
              <a:ext cx="528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ea typeface="楷体_GB2312" pitchFamily="49" charset="-122"/>
                </a:rPr>
                <a:t>R</a:t>
              </a:r>
              <a:r>
                <a:rPr lang="en-US" altLang="zh-CN" sz="2000" b="1" baseline="-25000">
                  <a:ea typeface="楷体_GB2312" pitchFamily="49" charset="-122"/>
                </a:rPr>
                <a:t>1</a:t>
              </a:r>
              <a:endParaRPr lang="en-US" altLang="zh-CN" sz="2000" b="1" i="1">
                <a:ea typeface="楷体_GB2312" pitchFamily="49" charset="-122"/>
              </a:endParaRPr>
            </a:p>
          </p:txBody>
        </p:sp>
        <p:sp>
          <p:nvSpPr>
            <p:cNvPr id="81944" name="Rectangle 71"/>
            <p:cNvSpPr>
              <a:spLocks noChangeArrowheads="1"/>
            </p:cNvSpPr>
            <p:nvPr/>
          </p:nvSpPr>
          <p:spPr bwMode="auto">
            <a:xfrm>
              <a:off x="3085" y="2238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5" name="Text Box 72"/>
            <p:cNvSpPr txBox="1">
              <a:spLocks noChangeArrowheads="1"/>
            </p:cNvSpPr>
            <p:nvPr/>
          </p:nvSpPr>
          <p:spPr bwMode="auto">
            <a:xfrm>
              <a:off x="3152" y="2374"/>
              <a:ext cx="528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ea typeface="楷体_GB2312" pitchFamily="49" charset="-122"/>
                </a:rPr>
                <a:t>R</a:t>
              </a:r>
              <a:r>
                <a:rPr lang="en-US" altLang="zh-CN" sz="2000" b="1" i="1" baseline="-25000">
                  <a:ea typeface="楷体_GB2312" pitchFamily="49" charset="-122"/>
                </a:rPr>
                <a:t>P</a:t>
              </a:r>
              <a:endParaRPr lang="en-US" altLang="zh-CN" sz="2000" b="1" i="1">
                <a:ea typeface="楷体_GB2312" pitchFamily="49" charset="-122"/>
              </a:endParaRPr>
            </a:p>
          </p:txBody>
        </p:sp>
        <p:sp>
          <p:nvSpPr>
            <p:cNvPr id="81946" name="Text Box 73"/>
            <p:cNvSpPr txBox="1">
              <a:spLocks noChangeArrowheads="1"/>
            </p:cNvSpPr>
            <p:nvPr/>
          </p:nvSpPr>
          <p:spPr bwMode="auto">
            <a:xfrm>
              <a:off x="2744" y="1480"/>
              <a:ext cx="8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u</a:t>
              </a:r>
              <a:r>
                <a:rPr lang="en-US" altLang="zh-CN" b="1" i="1" baseline="-25000">
                  <a:ea typeface="楷体_GB2312" pitchFamily="49" charset="-122"/>
                </a:rPr>
                <a:t>i</a:t>
              </a:r>
              <a:endParaRPr lang="en-US" altLang="zh-CN" b="1" i="1">
                <a:ea typeface="楷体_GB2312" pitchFamily="49" charset="-122"/>
              </a:endParaRPr>
            </a:p>
          </p:txBody>
        </p:sp>
        <p:grpSp>
          <p:nvGrpSpPr>
            <p:cNvPr id="81947" name="Group 74"/>
            <p:cNvGrpSpPr>
              <a:grpSpLocks/>
            </p:cNvGrpSpPr>
            <p:nvPr/>
          </p:nvGrpSpPr>
          <p:grpSpPr bwMode="auto">
            <a:xfrm>
              <a:off x="3164" y="1310"/>
              <a:ext cx="396" cy="396"/>
              <a:chOff x="912" y="1764"/>
              <a:chExt cx="396" cy="396"/>
            </a:xfrm>
          </p:grpSpPr>
          <p:sp>
            <p:nvSpPr>
              <p:cNvPr id="81964" name="Line 75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65" name="Text Box 76"/>
              <p:cNvSpPr txBox="1">
                <a:spLocks noChangeArrowheads="1"/>
              </p:cNvSpPr>
              <p:nvPr/>
            </p:nvSpPr>
            <p:spPr bwMode="auto">
              <a:xfrm>
                <a:off x="960" y="1764"/>
                <a:ext cx="34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ea typeface="楷体_GB2312" pitchFamily="49" charset="-122"/>
                  </a:rPr>
                  <a:t>i</a:t>
                </a:r>
                <a:r>
                  <a:rPr lang="en-US" altLang="zh-CN" b="1" baseline="-25000">
                    <a:ea typeface="楷体_GB2312" pitchFamily="49" charset="-122"/>
                  </a:rPr>
                  <a:t>1</a:t>
                </a:r>
                <a:endParaRPr lang="en-US" altLang="zh-CN" b="1" i="1">
                  <a:ea typeface="楷体_GB2312" pitchFamily="49" charset="-122"/>
                </a:endParaRPr>
              </a:p>
            </p:txBody>
          </p:sp>
        </p:grpSp>
        <p:grpSp>
          <p:nvGrpSpPr>
            <p:cNvPr id="81948" name="Group 77"/>
            <p:cNvGrpSpPr>
              <a:grpSpLocks/>
            </p:cNvGrpSpPr>
            <p:nvPr/>
          </p:nvGrpSpPr>
          <p:grpSpPr bwMode="auto">
            <a:xfrm>
              <a:off x="3768" y="894"/>
              <a:ext cx="396" cy="372"/>
              <a:chOff x="1452" y="1224"/>
              <a:chExt cx="396" cy="372"/>
            </a:xfrm>
          </p:grpSpPr>
          <p:sp>
            <p:nvSpPr>
              <p:cNvPr id="81962" name="Line 78"/>
              <p:cNvSpPr>
                <a:spLocks noChangeShapeType="1"/>
              </p:cNvSpPr>
              <p:nvPr/>
            </p:nvSpPr>
            <p:spPr bwMode="auto">
              <a:xfrm>
                <a:off x="1452" y="1596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63" name="Text Box 79"/>
              <p:cNvSpPr txBox="1">
                <a:spLocks noChangeArrowheads="1"/>
              </p:cNvSpPr>
              <p:nvPr/>
            </p:nvSpPr>
            <p:spPr bwMode="auto">
              <a:xfrm>
                <a:off x="1500" y="1224"/>
                <a:ext cx="34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ea typeface="楷体_GB2312" pitchFamily="49" charset="-122"/>
                  </a:rPr>
                  <a:t>i</a:t>
                </a:r>
                <a:r>
                  <a:rPr lang="en-US" altLang="zh-CN" b="1" i="1" baseline="-25000">
                    <a:ea typeface="楷体_GB2312" pitchFamily="49" charset="-122"/>
                  </a:rPr>
                  <a:t>f</a:t>
                </a:r>
                <a:endParaRPr lang="en-US" altLang="zh-CN" b="1" i="1">
                  <a:ea typeface="楷体_GB2312" pitchFamily="49" charset="-122"/>
                </a:endParaRPr>
              </a:p>
            </p:txBody>
          </p:sp>
        </p:grpSp>
        <p:sp>
          <p:nvSpPr>
            <p:cNvPr id="81949" name="Line 80"/>
            <p:cNvSpPr>
              <a:spLocks noChangeShapeType="1"/>
            </p:cNvSpPr>
            <p:nvPr/>
          </p:nvSpPr>
          <p:spPr bwMode="auto">
            <a:xfrm>
              <a:off x="2881" y="2334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50" name="Line 81"/>
            <p:cNvSpPr>
              <a:spLocks noChangeShapeType="1"/>
            </p:cNvSpPr>
            <p:nvPr/>
          </p:nvSpPr>
          <p:spPr bwMode="auto">
            <a:xfrm>
              <a:off x="4876" y="2102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1" name="Line 82"/>
            <p:cNvSpPr>
              <a:spLocks noChangeShapeType="1"/>
            </p:cNvSpPr>
            <p:nvPr/>
          </p:nvSpPr>
          <p:spPr bwMode="auto">
            <a:xfrm flipH="1">
              <a:off x="3857" y="2329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2" name="Oval 83"/>
            <p:cNvSpPr>
              <a:spLocks noChangeArrowheads="1"/>
            </p:cNvSpPr>
            <p:nvPr/>
          </p:nvSpPr>
          <p:spPr bwMode="auto">
            <a:xfrm>
              <a:off x="3766" y="2283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3" name="Text Box 84"/>
            <p:cNvSpPr txBox="1">
              <a:spLocks noChangeArrowheads="1"/>
            </p:cNvSpPr>
            <p:nvPr/>
          </p:nvSpPr>
          <p:spPr bwMode="auto">
            <a:xfrm>
              <a:off x="3878" y="159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 i="1">
                  <a:ea typeface="楷体_GB2312" pitchFamily="49" charset="-122"/>
                </a:rPr>
                <a:t>N</a:t>
              </a:r>
            </a:p>
          </p:txBody>
        </p:sp>
        <p:sp>
          <p:nvSpPr>
            <p:cNvPr id="81954" name="Text Box 85"/>
            <p:cNvSpPr txBox="1">
              <a:spLocks noChangeArrowheads="1"/>
            </p:cNvSpPr>
            <p:nvPr/>
          </p:nvSpPr>
          <p:spPr bwMode="auto">
            <a:xfrm>
              <a:off x="3878" y="204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 i="1"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81955" name="Group 86"/>
            <p:cNvGrpSpPr>
              <a:grpSpLocks/>
            </p:cNvGrpSpPr>
            <p:nvPr/>
          </p:nvGrpSpPr>
          <p:grpSpPr bwMode="auto">
            <a:xfrm>
              <a:off x="4195" y="1616"/>
              <a:ext cx="705" cy="793"/>
              <a:chOff x="6237" y="1543"/>
              <a:chExt cx="705" cy="793"/>
            </a:xfrm>
          </p:grpSpPr>
          <p:sp>
            <p:nvSpPr>
              <p:cNvPr id="81956" name="Text Box 87"/>
              <p:cNvSpPr txBox="1">
                <a:spLocks noChangeArrowheads="1"/>
              </p:cNvSpPr>
              <p:nvPr/>
            </p:nvSpPr>
            <p:spPr bwMode="auto">
              <a:xfrm>
                <a:off x="6268" y="1543"/>
                <a:ext cx="19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" pitchFamily="18" charset="-122"/>
                  </a:rPr>
                  <a:t>_</a:t>
                </a:r>
                <a:endParaRPr lang="en-US" altLang="zh-CN" b="1" i="1">
                  <a:ea typeface="楷体" pitchFamily="18" charset="-122"/>
                </a:endParaRPr>
              </a:p>
            </p:txBody>
          </p:sp>
          <p:sp>
            <p:nvSpPr>
              <p:cNvPr id="81957" name="Text Box 88"/>
              <p:cNvSpPr txBox="1">
                <a:spLocks noChangeArrowheads="1"/>
              </p:cNvSpPr>
              <p:nvPr/>
            </p:nvSpPr>
            <p:spPr bwMode="auto">
              <a:xfrm>
                <a:off x="6237" y="2029"/>
                <a:ext cx="19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" pitchFamily="18" charset="-122"/>
                  </a:rPr>
                  <a:t>+</a:t>
                </a:r>
                <a:endParaRPr lang="en-US" altLang="zh-CN" b="1" i="1">
                  <a:ea typeface="楷体" pitchFamily="18" charset="-122"/>
                </a:endParaRPr>
              </a:p>
            </p:txBody>
          </p:sp>
          <p:sp>
            <p:nvSpPr>
              <p:cNvPr id="81958" name="Text Box 89"/>
              <p:cNvSpPr txBox="1">
                <a:spLocks noChangeArrowheads="1"/>
              </p:cNvSpPr>
              <p:nvPr/>
            </p:nvSpPr>
            <p:spPr bwMode="auto">
              <a:xfrm>
                <a:off x="6690" y="1844"/>
                <a:ext cx="19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" pitchFamily="18" charset="-122"/>
                  </a:rPr>
                  <a:t>+</a:t>
                </a:r>
                <a:endParaRPr lang="en-US" altLang="zh-CN" b="1" i="1">
                  <a:ea typeface="楷体" pitchFamily="18" charset="-122"/>
                </a:endParaRPr>
              </a:p>
            </p:txBody>
          </p:sp>
          <p:sp>
            <p:nvSpPr>
              <p:cNvPr id="81959" name="Text Box 90"/>
              <p:cNvSpPr txBox="1">
                <a:spLocks noChangeArrowheads="1"/>
              </p:cNvSpPr>
              <p:nvPr/>
            </p:nvSpPr>
            <p:spPr bwMode="auto">
              <a:xfrm>
                <a:off x="6642" y="1691"/>
                <a:ext cx="30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  <a:sym typeface="Symbol" pitchFamily="18" charset="2"/>
                  </a:rPr>
                  <a:t></a:t>
                </a:r>
                <a:endParaRPr lang="en-US" altLang="zh-CN" b="1">
                  <a:ea typeface="楷体_GB2312" pitchFamily="49" charset="-122"/>
                </a:endParaRPr>
              </a:p>
            </p:txBody>
          </p:sp>
          <p:sp>
            <p:nvSpPr>
              <p:cNvPr id="81960" name="Rectangle 91"/>
              <p:cNvSpPr>
                <a:spLocks noChangeArrowheads="1"/>
              </p:cNvSpPr>
              <p:nvPr/>
            </p:nvSpPr>
            <p:spPr bwMode="auto">
              <a:xfrm>
                <a:off x="6264" y="1725"/>
                <a:ext cx="666" cy="6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1" name="AutoShape 92"/>
              <p:cNvSpPr>
                <a:spLocks noChangeArrowheads="1"/>
              </p:cNvSpPr>
              <p:nvPr/>
            </p:nvSpPr>
            <p:spPr bwMode="auto">
              <a:xfrm rot="16200000" flipV="1">
                <a:off x="6497" y="1781"/>
                <a:ext cx="110" cy="9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49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75" grpId="0"/>
      <p:bldP spid="4106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2"/>
          <p:cNvSpPr txBox="1">
            <a:spLocks noChangeArrowheads="1"/>
          </p:cNvSpPr>
          <p:nvPr/>
        </p:nvSpPr>
        <p:spPr bwMode="auto">
          <a:xfrm>
            <a:off x="322263" y="595313"/>
            <a:ext cx="41783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二、加减法运算电路</a:t>
            </a:r>
          </a:p>
        </p:txBody>
      </p:sp>
      <p:sp>
        <p:nvSpPr>
          <p:cNvPr id="25608" name="Rectangle 95"/>
          <p:cNvSpPr>
            <a:spLocks noChangeArrowheads="1"/>
          </p:cNvSpPr>
          <p:nvPr/>
        </p:nvSpPr>
        <p:spPr bwMode="auto">
          <a:xfrm>
            <a:off x="4787900" y="595313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rgbClr val="0000FF"/>
                </a:solidFill>
                <a:ea typeface="楷体_GB2312" pitchFamily="49" charset="-122"/>
              </a:rPr>
              <a:t>1.  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反相求和运算电路</a:t>
            </a:r>
          </a:p>
        </p:txBody>
      </p:sp>
      <p:grpSp>
        <p:nvGrpSpPr>
          <p:cNvPr id="25609" name="Group 102"/>
          <p:cNvGrpSpPr>
            <a:grpSpLocks/>
          </p:cNvGrpSpPr>
          <p:nvPr/>
        </p:nvGrpSpPr>
        <p:grpSpPr bwMode="auto">
          <a:xfrm>
            <a:off x="319088" y="1504950"/>
            <a:ext cx="4252912" cy="2860675"/>
            <a:chOff x="785" y="798"/>
            <a:chExt cx="2679" cy="1802"/>
          </a:xfrm>
        </p:grpSpPr>
        <p:sp>
          <p:nvSpPr>
            <p:cNvPr id="25614" name="Line 103"/>
            <p:cNvSpPr>
              <a:spLocks noChangeShapeType="1"/>
            </p:cNvSpPr>
            <p:nvPr/>
          </p:nvSpPr>
          <p:spPr bwMode="auto">
            <a:xfrm flipH="1">
              <a:off x="2513" y="2600"/>
              <a:ext cx="48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5" name="Text Box 104"/>
            <p:cNvSpPr txBox="1">
              <a:spLocks noChangeArrowheads="1"/>
            </p:cNvSpPr>
            <p:nvPr/>
          </p:nvSpPr>
          <p:spPr bwMode="auto">
            <a:xfrm>
              <a:off x="787" y="952"/>
              <a:ext cx="36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u</a:t>
              </a:r>
              <a:r>
                <a:rPr lang="en-US" altLang="zh-CN" sz="2800" b="1" baseline="-25000">
                  <a:ea typeface="楷体_GB2312" pitchFamily="49" charset="-122"/>
                </a:rPr>
                <a:t>i1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16" name="Line 105"/>
            <p:cNvSpPr>
              <a:spLocks noChangeShapeType="1"/>
            </p:cNvSpPr>
            <p:nvPr/>
          </p:nvSpPr>
          <p:spPr bwMode="auto">
            <a:xfrm>
              <a:off x="1697" y="2456"/>
              <a:ext cx="48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7" name="Text Box 106"/>
            <p:cNvSpPr txBox="1">
              <a:spLocks noChangeArrowheads="1"/>
            </p:cNvSpPr>
            <p:nvPr/>
          </p:nvSpPr>
          <p:spPr bwMode="auto">
            <a:xfrm>
              <a:off x="2243" y="851"/>
              <a:ext cx="445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f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5618" name="Line 107"/>
            <p:cNvSpPr>
              <a:spLocks noChangeShapeType="1"/>
            </p:cNvSpPr>
            <p:nvPr/>
          </p:nvSpPr>
          <p:spPr bwMode="auto">
            <a:xfrm>
              <a:off x="2749" y="1705"/>
              <a:ext cx="3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9" name="Line 108"/>
            <p:cNvSpPr>
              <a:spLocks noChangeShapeType="1"/>
            </p:cNvSpPr>
            <p:nvPr/>
          </p:nvSpPr>
          <p:spPr bwMode="auto">
            <a:xfrm>
              <a:off x="1731" y="1553"/>
              <a:ext cx="326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0" name="Oval 109"/>
            <p:cNvSpPr>
              <a:spLocks noChangeArrowheads="1"/>
            </p:cNvSpPr>
            <p:nvPr/>
          </p:nvSpPr>
          <p:spPr bwMode="auto">
            <a:xfrm>
              <a:off x="3093" y="1671"/>
              <a:ext cx="57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1" name="Line 110"/>
            <p:cNvSpPr>
              <a:spLocks noChangeShapeType="1"/>
            </p:cNvSpPr>
            <p:nvPr/>
          </p:nvSpPr>
          <p:spPr bwMode="auto">
            <a:xfrm>
              <a:off x="1831" y="845"/>
              <a:ext cx="11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2" name="Line 111"/>
            <p:cNvSpPr>
              <a:spLocks noChangeShapeType="1"/>
            </p:cNvSpPr>
            <p:nvPr/>
          </p:nvSpPr>
          <p:spPr bwMode="auto">
            <a:xfrm flipH="1">
              <a:off x="2940" y="1041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3" name="Line 112"/>
            <p:cNvSpPr>
              <a:spLocks noChangeShapeType="1"/>
            </p:cNvSpPr>
            <p:nvPr/>
          </p:nvSpPr>
          <p:spPr bwMode="auto">
            <a:xfrm>
              <a:off x="1838" y="1041"/>
              <a:ext cx="0" cy="5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4" name="Line 113"/>
            <p:cNvSpPr>
              <a:spLocks noChangeShapeType="1"/>
            </p:cNvSpPr>
            <p:nvPr/>
          </p:nvSpPr>
          <p:spPr bwMode="auto">
            <a:xfrm>
              <a:off x="1241" y="1553"/>
              <a:ext cx="5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5" name="Rectangle 114"/>
            <p:cNvSpPr>
              <a:spLocks noChangeArrowheads="1"/>
            </p:cNvSpPr>
            <p:nvPr/>
          </p:nvSpPr>
          <p:spPr bwMode="auto">
            <a:xfrm>
              <a:off x="1496" y="1517"/>
              <a:ext cx="256" cy="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6" name="Oval 115"/>
            <p:cNvSpPr>
              <a:spLocks noChangeArrowheads="1"/>
            </p:cNvSpPr>
            <p:nvPr/>
          </p:nvSpPr>
          <p:spPr bwMode="auto">
            <a:xfrm>
              <a:off x="1818" y="1520"/>
              <a:ext cx="56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7" name="Oval 116"/>
            <p:cNvSpPr>
              <a:spLocks noChangeArrowheads="1"/>
            </p:cNvSpPr>
            <p:nvPr/>
          </p:nvSpPr>
          <p:spPr bwMode="auto">
            <a:xfrm>
              <a:off x="2912" y="1671"/>
              <a:ext cx="57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8" name="Text Box 117"/>
            <p:cNvSpPr txBox="1">
              <a:spLocks noChangeArrowheads="1"/>
            </p:cNvSpPr>
            <p:nvPr/>
          </p:nvSpPr>
          <p:spPr bwMode="auto">
            <a:xfrm>
              <a:off x="785" y="1441"/>
              <a:ext cx="38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u</a:t>
              </a:r>
              <a:r>
                <a:rPr lang="en-US" altLang="zh-CN" sz="2800" b="1" baseline="-25000">
                  <a:ea typeface="楷体_GB2312" pitchFamily="49" charset="-122"/>
                </a:rPr>
                <a:t>i2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29" name="Text Box 118"/>
            <p:cNvSpPr txBox="1">
              <a:spLocks noChangeArrowheads="1"/>
            </p:cNvSpPr>
            <p:nvPr/>
          </p:nvSpPr>
          <p:spPr bwMode="auto">
            <a:xfrm>
              <a:off x="3054" y="1368"/>
              <a:ext cx="41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u</a:t>
              </a:r>
              <a:r>
                <a:rPr lang="en-US" altLang="zh-CN" sz="2800" b="1" baseline="-25000">
                  <a:ea typeface="楷体_GB2312" pitchFamily="49" charset="-122"/>
                </a:rPr>
                <a:t>o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30" name="Oval 119"/>
            <p:cNvSpPr>
              <a:spLocks noChangeArrowheads="1"/>
            </p:cNvSpPr>
            <p:nvPr/>
          </p:nvSpPr>
          <p:spPr bwMode="auto">
            <a:xfrm>
              <a:off x="1170" y="1528"/>
              <a:ext cx="57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1" name="Text Box 120"/>
            <p:cNvSpPr txBox="1">
              <a:spLocks noChangeArrowheads="1"/>
            </p:cNvSpPr>
            <p:nvPr/>
          </p:nvSpPr>
          <p:spPr bwMode="auto">
            <a:xfrm>
              <a:off x="1919" y="2048"/>
              <a:ext cx="419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2800" b="1" baseline="30000">
                  <a:ea typeface="楷体_GB2312" pitchFamily="49" charset="-122"/>
                  <a:sym typeface="Symbol" pitchFamily="18" charset="2"/>
                </a:rPr>
                <a:t></a:t>
              </a:r>
            </a:p>
          </p:txBody>
        </p:sp>
        <p:sp>
          <p:nvSpPr>
            <p:cNvPr id="25632" name="Line 121"/>
            <p:cNvSpPr>
              <a:spLocks noChangeShapeType="1"/>
            </p:cNvSpPr>
            <p:nvPr/>
          </p:nvSpPr>
          <p:spPr bwMode="auto">
            <a:xfrm>
              <a:off x="1851" y="1938"/>
              <a:ext cx="0" cy="5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3" name="Line 122"/>
            <p:cNvSpPr>
              <a:spLocks noChangeShapeType="1"/>
            </p:cNvSpPr>
            <p:nvPr/>
          </p:nvSpPr>
          <p:spPr bwMode="auto">
            <a:xfrm>
              <a:off x="1787" y="2457"/>
              <a:ext cx="125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Rectangle 123"/>
            <p:cNvSpPr>
              <a:spLocks noChangeArrowheads="1"/>
            </p:cNvSpPr>
            <p:nvPr/>
          </p:nvSpPr>
          <p:spPr bwMode="auto">
            <a:xfrm>
              <a:off x="1812" y="2085"/>
              <a:ext cx="75" cy="1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5" name="Rectangle 124"/>
            <p:cNvSpPr>
              <a:spLocks noChangeArrowheads="1"/>
            </p:cNvSpPr>
            <p:nvPr/>
          </p:nvSpPr>
          <p:spPr bwMode="auto">
            <a:xfrm>
              <a:off x="2255" y="804"/>
              <a:ext cx="256" cy="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6" name="Line 125"/>
            <p:cNvSpPr>
              <a:spLocks noChangeShapeType="1"/>
            </p:cNvSpPr>
            <p:nvPr/>
          </p:nvSpPr>
          <p:spPr bwMode="auto">
            <a:xfrm flipV="1">
              <a:off x="1838" y="855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7" name="Line 126"/>
            <p:cNvSpPr>
              <a:spLocks noChangeShapeType="1"/>
            </p:cNvSpPr>
            <p:nvPr/>
          </p:nvSpPr>
          <p:spPr bwMode="auto">
            <a:xfrm flipV="1">
              <a:off x="2941" y="839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Line 127"/>
            <p:cNvSpPr>
              <a:spLocks noChangeShapeType="1"/>
            </p:cNvSpPr>
            <p:nvPr/>
          </p:nvSpPr>
          <p:spPr bwMode="auto">
            <a:xfrm flipH="1">
              <a:off x="1188" y="1149"/>
              <a:ext cx="6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9" name="Rectangle 128"/>
            <p:cNvSpPr>
              <a:spLocks noChangeArrowheads="1"/>
            </p:cNvSpPr>
            <p:nvPr/>
          </p:nvSpPr>
          <p:spPr bwMode="auto">
            <a:xfrm>
              <a:off x="1469" y="1122"/>
              <a:ext cx="256" cy="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0" name="Oval 129"/>
            <p:cNvSpPr>
              <a:spLocks noChangeArrowheads="1"/>
            </p:cNvSpPr>
            <p:nvPr/>
          </p:nvSpPr>
          <p:spPr bwMode="auto">
            <a:xfrm>
              <a:off x="1137" y="1125"/>
              <a:ext cx="57" cy="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1" name="Line 130"/>
            <p:cNvSpPr>
              <a:spLocks noChangeShapeType="1"/>
            </p:cNvSpPr>
            <p:nvPr/>
          </p:nvSpPr>
          <p:spPr bwMode="auto">
            <a:xfrm>
              <a:off x="1846" y="1935"/>
              <a:ext cx="195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2" name="Text Box 131"/>
            <p:cNvSpPr txBox="1">
              <a:spLocks noChangeArrowheads="1"/>
            </p:cNvSpPr>
            <p:nvPr/>
          </p:nvSpPr>
          <p:spPr bwMode="auto">
            <a:xfrm>
              <a:off x="1416" y="1217"/>
              <a:ext cx="41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5643" name="Text Box 132"/>
            <p:cNvSpPr txBox="1">
              <a:spLocks noChangeArrowheads="1"/>
            </p:cNvSpPr>
            <p:nvPr/>
          </p:nvSpPr>
          <p:spPr bwMode="auto">
            <a:xfrm>
              <a:off x="1443" y="804"/>
              <a:ext cx="45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5644" name="Text Box 133"/>
            <p:cNvSpPr txBox="1">
              <a:spLocks noChangeArrowheads="1"/>
            </p:cNvSpPr>
            <p:nvPr/>
          </p:nvSpPr>
          <p:spPr bwMode="auto">
            <a:xfrm>
              <a:off x="1506" y="1847"/>
              <a:ext cx="38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u</a:t>
              </a:r>
              <a:r>
                <a:rPr lang="en-US" altLang="zh-CN" sz="2800" b="1" baseline="-25000">
                  <a:ea typeface="楷体_GB2312" pitchFamily="49" charset="-122"/>
                </a:rPr>
                <a:t>+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45" name="Line 134"/>
            <p:cNvSpPr>
              <a:spLocks noChangeShapeType="1"/>
            </p:cNvSpPr>
            <p:nvPr/>
          </p:nvSpPr>
          <p:spPr bwMode="auto">
            <a:xfrm>
              <a:off x="1221" y="1116"/>
              <a:ext cx="2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6" name="Line 135"/>
            <p:cNvSpPr>
              <a:spLocks noChangeShapeType="1"/>
            </p:cNvSpPr>
            <p:nvPr/>
          </p:nvSpPr>
          <p:spPr bwMode="auto">
            <a:xfrm>
              <a:off x="1245" y="1513"/>
              <a:ext cx="2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7" name="Line 136"/>
            <p:cNvSpPr>
              <a:spLocks noChangeShapeType="1"/>
            </p:cNvSpPr>
            <p:nvPr/>
          </p:nvSpPr>
          <p:spPr bwMode="auto">
            <a:xfrm>
              <a:off x="1927" y="798"/>
              <a:ext cx="2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8" name="Text Box 137"/>
            <p:cNvSpPr txBox="1">
              <a:spLocks noChangeArrowheads="1"/>
            </p:cNvSpPr>
            <p:nvPr/>
          </p:nvSpPr>
          <p:spPr bwMode="auto">
            <a:xfrm>
              <a:off x="1187" y="1185"/>
              <a:ext cx="41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endParaRPr lang="en-US" altLang="zh-CN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5649" name="Text Box 138"/>
            <p:cNvSpPr txBox="1">
              <a:spLocks noChangeArrowheads="1"/>
            </p:cNvSpPr>
            <p:nvPr/>
          </p:nvSpPr>
          <p:spPr bwMode="auto">
            <a:xfrm>
              <a:off x="1159" y="815"/>
              <a:ext cx="41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lang="en-US" altLang="zh-CN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5650" name="Text Box 139"/>
            <p:cNvSpPr txBox="1">
              <a:spLocks noChangeArrowheads="1"/>
            </p:cNvSpPr>
            <p:nvPr/>
          </p:nvSpPr>
          <p:spPr bwMode="auto">
            <a:xfrm>
              <a:off x="1834" y="1180"/>
              <a:ext cx="41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3200" b="1" baseline="-250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  <a:endParaRPr lang="en-US" altLang="zh-CN" sz="32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grpSp>
          <p:nvGrpSpPr>
            <p:cNvPr id="25651" name="Group 140"/>
            <p:cNvGrpSpPr>
              <a:grpSpLocks/>
            </p:cNvGrpSpPr>
            <p:nvPr/>
          </p:nvGrpSpPr>
          <p:grpSpPr bwMode="auto">
            <a:xfrm>
              <a:off x="2041" y="1302"/>
              <a:ext cx="714" cy="738"/>
              <a:chOff x="3740" y="932"/>
              <a:chExt cx="771" cy="738"/>
            </a:xfrm>
          </p:grpSpPr>
          <p:sp>
            <p:nvSpPr>
              <p:cNvPr id="25654" name="Text Box 141"/>
              <p:cNvSpPr txBox="1">
                <a:spLocks noChangeArrowheads="1"/>
              </p:cNvSpPr>
              <p:nvPr/>
            </p:nvSpPr>
            <p:spPr bwMode="auto">
              <a:xfrm>
                <a:off x="3826" y="932"/>
                <a:ext cx="20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_</a:t>
                </a:r>
              </a:p>
            </p:txBody>
          </p:sp>
          <p:sp>
            <p:nvSpPr>
              <p:cNvPr id="25655" name="Text Box 142"/>
              <p:cNvSpPr txBox="1">
                <a:spLocks noChangeArrowheads="1"/>
              </p:cNvSpPr>
              <p:nvPr/>
            </p:nvSpPr>
            <p:spPr bwMode="auto">
              <a:xfrm>
                <a:off x="3812" y="1343"/>
                <a:ext cx="23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+</a:t>
                </a:r>
              </a:p>
            </p:txBody>
          </p:sp>
          <p:sp>
            <p:nvSpPr>
              <p:cNvPr id="25656" name="Text Box 143"/>
              <p:cNvSpPr txBox="1">
                <a:spLocks noChangeArrowheads="1"/>
              </p:cNvSpPr>
              <p:nvPr/>
            </p:nvSpPr>
            <p:spPr bwMode="auto">
              <a:xfrm>
                <a:off x="4214" y="1208"/>
                <a:ext cx="19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+</a:t>
                </a:r>
              </a:p>
            </p:txBody>
          </p:sp>
          <p:sp>
            <p:nvSpPr>
              <p:cNvPr id="25657" name="Text Box 144"/>
              <p:cNvSpPr txBox="1">
                <a:spLocks noChangeArrowheads="1"/>
              </p:cNvSpPr>
              <p:nvPr/>
            </p:nvSpPr>
            <p:spPr bwMode="auto">
              <a:xfrm>
                <a:off x="4119" y="997"/>
                <a:ext cx="34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  <a:sym typeface="Symbol" pitchFamily="18" charset="2"/>
                  </a:rPr>
                  <a:t>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25658" name="Rectangle 145"/>
              <p:cNvSpPr>
                <a:spLocks noChangeArrowheads="1"/>
              </p:cNvSpPr>
              <p:nvPr/>
            </p:nvSpPr>
            <p:spPr bwMode="auto">
              <a:xfrm>
                <a:off x="3740" y="1063"/>
                <a:ext cx="771" cy="6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9" name="AutoShape 146"/>
              <p:cNvSpPr>
                <a:spLocks noChangeArrowheads="1"/>
              </p:cNvSpPr>
              <p:nvPr/>
            </p:nvSpPr>
            <p:spPr bwMode="auto">
              <a:xfrm rot="16059703" flipV="1">
                <a:off x="4032" y="1153"/>
                <a:ext cx="134" cy="9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52" name="Line 147"/>
            <p:cNvSpPr>
              <a:spLocks noChangeShapeType="1"/>
            </p:cNvSpPr>
            <p:nvPr/>
          </p:nvSpPr>
          <p:spPr bwMode="auto">
            <a:xfrm>
              <a:off x="1831" y="1614"/>
              <a:ext cx="2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3" name="Text Box 148"/>
            <p:cNvSpPr txBox="1">
              <a:spLocks noChangeArrowheads="1"/>
            </p:cNvSpPr>
            <p:nvPr/>
          </p:nvSpPr>
          <p:spPr bwMode="auto">
            <a:xfrm>
              <a:off x="1890" y="812"/>
              <a:ext cx="41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lang="en-US" altLang="zh-CN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381077" name="Object 149"/>
          <p:cNvGraphicFramePr>
            <a:graphicFrameLocks noChangeAspect="1"/>
          </p:cNvGraphicFramePr>
          <p:nvPr/>
        </p:nvGraphicFramePr>
        <p:xfrm>
          <a:off x="1908175" y="4429125"/>
          <a:ext cx="57689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3" imgW="2705040" imgH="431640" progId="Equation.DSMT4">
                  <p:embed/>
                </p:oleObj>
              </mc:Choice>
              <mc:Fallback>
                <p:oleObj name="Equation" r:id="rId3" imgW="2705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29125"/>
                        <a:ext cx="5768975" cy="9445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078" name="Text Box 150"/>
          <p:cNvSpPr txBox="1">
            <a:spLocks noChangeArrowheads="1"/>
          </p:cNvSpPr>
          <p:nvPr/>
        </p:nvSpPr>
        <p:spPr bwMode="auto">
          <a:xfrm>
            <a:off x="4787900" y="1196975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虚断：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KCL</a:t>
            </a:r>
          </a:p>
        </p:txBody>
      </p:sp>
      <p:graphicFrame>
        <p:nvGraphicFramePr>
          <p:cNvPr id="381079" name="Object 151"/>
          <p:cNvGraphicFramePr>
            <a:graphicFrameLocks noChangeAspect="1"/>
          </p:cNvGraphicFramePr>
          <p:nvPr/>
        </p:nvGraphicFramePr>
        <p:xfrm>
          <a:off x="5697538" y="1782763"/>
          <a:ext cx="13954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1782763"/>
                        <a:ext cx="1395412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080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446875"/>
              </p:ext>
            </p:extLst>
          </p:nvPr>
        </p:nvGraphicFramePr>
        <p:xfrm>
          <a:off x="5795963" y="3535363"/>
          <a:ext cx="13684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7" imgW="698400" imgH="203040" progId="Equation.DSMT4">
                  <p:embed/>
                </p:oleObj>
              </mc:Choice>
              <mc:Fallback>
                <p:oleObj name="Equation" r:id="rId7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535363"/>
                        <a:ext cx="136842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081" name="Text Box 153"/>
          <p:cNvSpPr txBox="1">
            <a:spLocks noChangeArrowheads="1"/>
          </p:cNvSpPr>
          <p:nvPr/>
        </p:nvSpPr>
        <p:spPr bwMode="auto">
          <a:xfrm>
            <a:off x="4716463" y="3463925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虚短：</a:t>
            </a:r>
            <a:endParaRPr lang="zh-CN" altLang="en-US" b="1" i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81082" name="Object 154"/>
          <p:cNvGraphicFramePr>
            <a:graphicFrameLocks noChangeAspect="1"/>
          </p:cNvGraphicFramePr>
          <p:nvPr/>
        </p:nvGraphicFramePr>
        <p:xfrm>
          <a:off x="4787900" y="2493963"/>
          <a:ext cx="3721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9" imgW="1726920" imgH="444240" progId="Equation.DSMT4">
                  <p:embed/>
                </p:oleObj>
              </mc:Choice>
              <mc:Fallback>
                <p:oleObj name="Equation" r:id="rId9" imgW="1726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493963"/>
                        <a:ext cx="37211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084" name="Object 156"/>
          <p:cNvGraphicFramePr>
            <a:graphicFrameLocks noChangeAspect="1"/>
          </p:cNvGraphicFramePr>
          <p:nvPr/>
        </p:nvGraphicFramePr>
        <p:xfrm>
          <a:off x="6480175" y="5673725"/>
          <a:ext cx="18923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Equation" r:id="rId11" imgW="1015920" imgH="215640" progId="Equation.DSMT4">
                  <p:embed/>
                </p:oleObj>
              </mc:Choice>
              <mc:Fallback>
                <p:oleObj name="Equation" r:id="rId11" imgW="1015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5673725"/>
                        <a:ext cx="1892300" cy="4175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CCCC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Rectangle 157"/>
          <p:cNvSpPr>
            <a:spLocks noChangeArrowheads="1"/>
          </p:cNvSpPr>
          <p:nvPr/>
        </p:nvSpPr>
        <p:spPr bwMode="auto">
          <a:xfrm>
            <a:off x="1657350" y="3568700"/>
            <a:ext cx="463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>
                <a:ea typeface="楷体_GB2312" pitchFamily="49" charset="-122"/>
              </a:rPr>
              <a:t>u</a:t>
            </a:r>
            <a:r>
              <a:rPr lang="en-US" altLang="zh-CN" sz="2800" b="1" baseline="-25000">
                <a:ea typeface="楷体_GB2312" pitchFamily="49" charset="-122"/>
              </a:rPr>
              <a:t>-</a:t>
            </a:r>
          </a:p>
        </p:txBody>
      </p:sp>
      <p:sp>
        <p:nvSpPr>
          <p:cNvPr id="381091" name="Rectangle 163"/>
          <p:cNvSpPr>
            <a:spLocks noChangeArrowheads="1"/>
          </p:cNvSpPr>
          <p:nvPr/>
        </p:nvSpPr>
        <p:spPr bwMode="auto">
          <a:xfrm>
            <a:off x="539750" y="5727700"/>
            <a:ext cx="6480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=R</a:t>
            </a:r>
            <a:r>
              <a:rPr lang="en-US" altLang="zh-CN" b="1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=R</a:t>
            </a:r>
            <a:r>
              <a:rPr lang="en-US" altLang="zh-CN" b="1" i="1" baseline="-25000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时，输出等于两输入反相之和</a:t>
            </a:r>
          </a:p>
        </p:txBody>
      </p:sp>
    </p:spTree>
    <p:extLst>
      <p:ext uri="{BB962C8B-B14F-4D97-AF65-F5344CB8AC3E}">
        <p14:creationId xmlns:p14="http://schemas.microsoft.com/office/powerpoint/2010/main" val="17705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78" grpId="0"/>
      <p:bldP spid="381081" grpId="0"/>
      <p:bldP spid="3810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22263" y="595313"/>
            <a:ext cx="41783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二、加减法运算电路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4787900" y="595313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rgbClr val="0000FF"/>
                </a:solidFill>
                <a:ea typeface="楷体_GB2312" pitchFamily="49" charset="-122"/>
              </a:rPr>
              <a:t>2.  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同相求和运算电路</a:t>
            </a:r>
          </a:p>
        </p:txBody>
      </p:sp>
      <p:sp>
        <p:nvSpPr>
          <p:cNvPr id="401456" name="Text Box 48"/>
          <p:cNvSpPr txBox="1">
            <a:spLocks noChangeArrowheads="1"/>
          </p:cNvSpPr>
          <p:nvPr/>
        </p:nvSpPr>
        <p:spPr bwMode="auto">
          <a:xfrm>
            <a:off x="355600" y="4327525"/>
            <a:ext cx="718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此电路如果以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+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为输入 ，则输出为：</a:t>
            </a:r>
            <a:endParaRPr lang="zh-CN" altLang="en-US" b="1" baseline="-2500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01457" name="Object 49"/>
          <p:cNvGraphicFramePr>
            <a:graphicFrameLocks noChangeAspect="1"/>
          </p:cNvGraphicFramePr>
          <p:nvPr/>
        </p:nvGraphicFramePr>
        <p:xfrm>
          <a:off x="2989263" y="4797425"/>
          <a:ext cx="29511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公式" r:id="rId3" imgW="990360" imgH="444240" progId="Equation.3">
                  <p:embed/>
                </p:oleObj>
              </mc:Choice>
              <mc:Fallback>
                <p:oleObj name="公式" r:id="rId3" imgW="990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4797425"/>
                        <a:ext cx="2951162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58" name="Text Box 50"/>
          <p:cNvSpPr txBox="1">
            <a:spLocks noChangeArrowheads="1"/>
          </p:cNvSpPr>
          <p:nvPr/>
        </p:nvSpPr>
        <p:spPr bwMode="auto">
          <a:xfrm>
            <a:off x="1036638" y="5949950"/>
            <a:ext cx="72072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下面讨论如何求</a:t>
            </a: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lang="en-US" altLang="zh-CN" b="1" i="1" baseline="-25000">
                <a:solidFill>
                  <a:srgbClr val="0000FF"/>
                </a:solidFill>
                <a:ea typeface="楷体_GB2312" pitchFamily="49" charset="-122"/>
              </a:rPr>
              <a:t>+</a:t>
            </a:r>
            <a:endParaRPr lang="en-US" altLang="zh-CN" b="1" baseline="-2500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26631" name="Group 51"/>
          <p:cNvGrpSpPr>
            <a:grpSpLocks/>
          </p:cNvGrpSpPr>
          <p:nvPr/>
        </p:nvGrpSpPr>
        <p:grpSpPr bwMode="auto">
          <a:xfrm>
            <a:off x="3995738" y="1030288"/>
            <a:ext cx="4457700" cy="2962275"/>
            <a:chOff x="2522" y="152"/>
            <a:chExt cx="2808" cy="1866"/>
          </a:xfrm>
        </p:grpSpPr>
        <p:sp>
          <p:nvSpPr>
            <p:cNvPr id="26668" name="Line 52"/>
            <p:cNvSpPr>
              <a:spLocks noChangeShapeType="1"/>
            </p:cNvSpPr>
            <p:nvPr/>
          </p:nvSpPr>
          <p:spPr bwMode="auto">
            <a:xfrm>
              <a:off x="3038" y="1330"/>
              <a:ext cx="987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53"/>
            <p:cNvSpPr>
              <a:spLocks noChangeShapeType="1"/>
            </p:cNvSpPr>
            <p:nvPr/>
          </p:nvSpPr>
          <p:spPr bwMode="auto">
            <a:xfrm>
              <a:off x="2973" y="1718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0" name="Line 54"/>
            <p:cNvSpPr>
              <a:spLocks noChangeShapeType="1"/>
            </p:cNvSpPr>
            <p:nvPr/>
          </p:nvSpPr>
          <p:spPr bwMode="auto">
            <a:xfrm>
              <a:off x="2989" y="538"/>
              <a:ext cx="1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Text Box 55"/>
            <p:cNvSpPr txBox="1">
              <a:spLocks noChangeArrowheads="1"/>
            </p:cNvSpPr>
            <p:nvPr/>
          </p:nvSpPr>
          <p:spPr bwMode="auto">
            <a:xfrm>
              <a:off x="3170" y="960"/>
              <a:ext cx="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1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6672" name="Text Box 56"/>
            <p:cNvSpPr txBox="1">
              <a:spLocks noChangeArrowheads="1"/>
            </p:cNvSpPr>
            <p:nvPr/>
          </p:nvSpPr>
          <p:spPr bwMode="auto">
            <a:xfrm>
              <a:off x="4084" y="152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f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6673" name="Rectangle 57"/>
            <p:cNvSpPr>
              <a:spLocks noChangeArrowheads="1"/>
            </p:cNvSpPr>
            <p:nvPr/>
          </p:nvSpPr>
          <p:spPr bwMode="auto">
            <a:xfrm>
              <a:off x="3267" y="485"/>
              <a:ext cx="262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Rectangle 58"/>
            <p:cNvSpPr>
              <a:spLocks noChangeArrowheads="1"/>
            </p:cNvSpPr>
            <p:nvPr/>
          </p:nvSpPr>
          <p:spPr bwMode="auto">
            <a:xfrm>
              <a:off x="4117" y="485"/>
              <a:ext cx="261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Rectangle 59"/>
            <p:cNvSpPr>
              <a:spLocks noChangeArrowheads="1"/>
            </p:cNvSpPr>
            <p:nvPr/>
          </p:nvSpPr>
          <p:spPr bwMode="auto">
            <a:xfrm>
              <a:off x="3267" y="1291"/>
              <a:ext cx="262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Line 60"/>
            <p:cNvSpPr>
              <a:spLocks noChangeShapeType="1"/>
            </p:cNvSpPr>
            <p:nvPr/>
          </p:nvSpPr>
          <p:spPr bwMode="auto">
            <a:xfrm>
              <a:off x="3725" y="1017"/>
              <a:ext cx="2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7" name="Line 61"/>
            <p:cNvSpPr>
              <a:spLocks noChangeShapeType="1"/>
            </p:cNvSpPr>
            <p:nvPr/>
          </p:nvSpPr>
          <p:spPr bwMode="auto">
            <a:xfrm>
              <a:off x="4575" y="1185"/>
              <a:ext cx="2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8" name="Line 62"/>
            <p:cNvSpPr>
              <a:spLocks noChangeShapeType="1"/>
            </p:cNvSpPr>
            <p:nvPr/>
          </p:nvSpPr>
          <p:spPr bwMode="auto">
            <a:xfrm>
              <a:off x="3725" y="551"/>
              <a:ext cx="0" cy="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9" name="Line 63"/>
            <p:cNvSpPr>
              <a:spLocks noChangeShapeType="1"/>
            </p:cNvSpPr>
            <p:nvPr/>
          </p:nvSpPr>
          <p:spPr bwMode="auto">
            <a:xfrm>
              <a:off x="4705" y="1185"/>
              <a:ext cx="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0" name="Line 64"/>
            <p:cNvSpPr>
              <a:spLocks noChangeShapeType="1"/>
            </p:cNvSpPr>
            <p:nvPr/>
          </p:nvSpPr>
          <p:spPr bwMode="auto">
            <a:xfrm>
              <a:off x="4781" y="538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6681" name="Group 65"/>
            <p:cNvGrpSpPr>
              <a:grpSpLocks/>
            </p:cNvGrpSpPr>
            <p:nvPr/>
          </p:nvGrpSpPr>
          <p:grpSpPr bwMode="auto">
            <a:xfrm>
              <a:off x="2858" y="534"/>
              <a:ext cx="262" cy="212"/>
              <a:chOff x="3168" y="2448"/>
              <a:chExt cx="192" cy="192"/>
            </a:xfrm>
          </p:grpSpPr>
          <p:sp>
            <p:nvSpPr>
              <p:cNvPr id="26719" name="Line 66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720" name="Line 67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682" name="Text Box 68"/>
            <p:cNvSpPr txBox="1">
              <a:spLocks noChangeArrowheads="1"/>
            </p:cNvSpPr>
            <p:nvPr/>
          </p:nvSpPr>
          <p:spPr bwMode="auto">
            <a:xfrm>
              <a:off x="2522" y="1089"/>
              <a:ext cx="5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2800" b="1" baseline="-25000">
                  <a:ea typeface="楷体" pitchFamily="18" charset="-122"/>
                </a:rPr>
                <a:t>i1</a:t>
              </a:r>
              <a:endParaRPr lang="en-US" altLang="zh-CN" sz="2800" b="1">
                <a:ea typeface="楷体" pitchFamily="18" charset="-122"/>
              </a:endParaRPr>
            </a:p>
          </p:txBody>
        </p:sp>
        <p:sp>
          <p:nvSpPr>
            <p:cNvPr id="26683" name="Text Box 69"/>
            <p:cNvSpPr txBox="1">
              <a:spLocks noChangeArrowheads="1"/>
            </p:cNvSpPr>
            <p:nvPr/>
          </p:nvSpPr>
          <p:spPr bwMode="auto">
            <a:xfrm>
              <a:off x="4967" y="736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2800" b="1" baseline="-25000">
                  <a:ea typeface="楷体" pitchFamily="18" charset="-122"/>
                </a:rPr>
                <a:t>o</a:t>
              </a:r>
              <a:endParaRPr lang="en-US" altLang="zh-CN" sz="2800" b="1">
                <a:ea typeface="楷体" pitchFamily="18" charset="-122"/>
              </a:endParaRPr>
            </a:p>
          </p:txBody>
        </p:sp>
        <p:sp>
          <p:nvSpPr>
            <p:cNvPr id="26684" name="Text Box 70"/>
            <p:cNvSpPr txBox="1">
              <a:spLocks noChangeArrowheads="1"/>
            </p:cNvSpPr>
            <p:nvPr/>
          </p:nvSpPr>
          <p:spPr bwMode="auto">
            <a:xfrm>
              <a:off x="3172" y="162"/>
              <a:ext cx="4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3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6685" name="Rectangle 71"/>
            <p:cNvSpPr>
              <a:spLocks noChangeArrowheads="1"/>
            </p:cNvSpPr>
            <p:nvPr/>
          </p:nvSpPr>
          <p:spPr bwMode="auto">
            <a:xfrm>
              <a:off x="3267" y="1673"/>
              <a:ext cx="262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6" name="Line 72"/>
            <p:cNvSpPr>
              <a:spLocks noChangeShapeType="1"/>
            </p:cNvSpPr>
            <p:nvPr/>
          </p:nvSpPr>
          <p:spPr bwMode="auto">
            <a:xfrm>
              <a:off x="3661" y="1349"/>
              <a:ext cx="0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7" name="Text Box 73"/>
            <p:cNvSpPr txBox="1">
              <a:spLocks noChangeArrowheads="1"/>
            </p:cNvSpPr>
            <p:nvPr/>
          </p:nvSpPr>
          <p:spPr bwMode="auto">
            <a:xfrm>
              <a:off x="3180" y="1361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2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6688" name="Oval 74"/>
            <p:cNvSpPr>
              <a:spLocks noChangeArrowheads="1"/>
            </p:cNvSpPr>
            <p:nvPr/>
          </p:nvSpPr>
          <p:spPr bwMode="auto">
            <a:xfrm>
              <a:off x="5155" y="1148"/>
              <a:ext cx="74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9" name="Oval 75"/>
            <p:cNvSpPr>
              <a:spLocks noChangeArrowheads="1"/>
            </p:cNvSpPr>
            <p:nvPr/>
          </p:nvSpPr>
          <p:spPr bwMode="auto">
            <a:xfrm>
              <a:off x="3692" y="499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0" name="Oval 76"/>
            <p:cNvSpPr>
              <a:spLocks noChangeArrowheads="1"/>
            </p:cNvSpPr>
            <p:nvPr/>
          </p:nvSpPr>
          <p:spPr bwMode="auto">
            <a:xfrm>
              <a:off x="3804" y="1302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1" name="Oval 77"/>
            <p:cNvSpPr>
              <a:spLocks noChangeArrowheads="1"/>
            </p:cNvSpPr>
            <p:nvPr/>
          </p:nvSpPr>
          <p:spPr bwMode="auto">
            <a:xfrm>
              <a:off x="4733" y="1143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2" name="Text Box 78"/>
            <p:cNvSpPr txBox="1">
              <a:spLocks noChangeArrowheads="1"/>
            </p:cNvSpPr>
            <p:nvPr/>
          </p:nvSpPr>
          <p:spPr bwMode="auto">
            <a:xfrm>
              <a:off x="2555" y="1472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2800" b="1" baseline="-25000">
                  <a:ea typeface="楷体" pitchFamily="18" charset="-122"/>
                </a:rPr>
                <a:t>i2</a:t>
              </a:r>
              <a:endParaRPr lang="en-US" altLang="zh-CN" sz="2800" b="1">
                <a:ea typeface="楷体" pitchFamily="18" charset="-122"/>
              </a:endParaRPr>
            </a:p>
          </p:txBody>
        </p:sp>
        <p:sp>
          <p:nvSpPr>
            <p:cNvPr id="26693" name="Text Box 79"/>
            <p:cNvSpPr txBox="1">
              <a:spLocks noChangeArrowheads="1"/>
            </p:cNvSpPr>
            <p:nvPr/>
          </p:nvSpPr>
          <p:spPr bwMode="auto">
            <a:xfrm>
              <a:off x="3876" y="1654"/>
              <a:ext cx="3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4</a:t>
              </a:r>
              <a:endParaRPr lang="en-US" altLang="zh-CN" b="1">
                <a:ea typeface="楷体" pitchFamily="18" charset="-122"/>
              </a:endParaRPr>
            </a:p>
          </p:txBody>
        </p:sp>
        <p:grpSp>
          <p:nvGrpSpPr>
            <p:cNvPr id="26694" name="Group 80"/>
            <p:cNvGrpSpPr>
              <a:grpSpLocks/>
            </p:cNvGrpSpPr>
            <p:nvPr/>
          </p:nvGrpSpPr>
          <p:grpSpPr bwMode="auto">
            <a:xfrm>
              <a:off x="4027" y="752"/>
              <a:ext cx="554" cy="738"/>
              <a:chOff x="3740" y="932"/>
              <a:chExt cx="771" cy="738"/>
            </a:xfrm>
          </p:grpSpPr>
          <p:sp>
            <p:nvSpPr>
              <p:cNvPr id="26713" name="Text Box 81"/>
              <p:cNvSpPr txBox="1">
                <a:spLocks noChangeArrowheads="1"/>
              </p:cNvSpPr>
              <p:nvPr/>
            </p:nvSpPr>
            <p:spPr bwMode="auto">
              <a:xfrm>
                <a:off x="3826" y="932"/>
                <a:ext cx="20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_</a:t>
                </a:r>
              </a:p>
            </p:txBody>
          </p:sp>
          <p:sp>
            <p:nvSpPr>
              <p:cNvPr id="26714" name="Text Box 82"/>
              <p:cNvSpPr txBox="1">
                <a:spLocks noChangeArrowheads="1"/>
              </p:cNvSpPr>
              <p:nvPr/>
            </p:nvSpPr>
            <p:spPr bwMode="auto">
              <a:xfrm>
                <a:off x="3812" y="1343"/>
                <a:ext cx="23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+</a:t>
                </a:r>
              </a:p>
            </p:txBody>
          </p:sp>
          <p:sp>
            <p:nvSpPr>
              <p:cNvPr id="26715" name="Text Box 83"/>
              <p:cNvSpPr txBox="1">
                <a:spLocks noChangeArrowheads="1"/>
              </p:cNvSpPr>
              <p:nvPr/>
            </p:nvSpPr>
            <p:spPr bwMode="auto">
              <a:xfrm>
                <a:off x="4214" y="1208"/>
                <a:ext cx="19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+</a:t>
                </a:r>
              </a:p>
            </p:txBody>
          </p:sp>
          <p:sp>
            <p:nvSpPr>
              <p:cNvPr id="26716" name="Text Box 84"/>
              <p:cNvSpPr txBox="1">
                <a:spLocks noChangeArrowheads="1"/>
              </p:cNvSpPr>
              <p:nvPr/>
            </p:nvSpPr>
            <p:spPr bwMode="auto">
              <a:xfrm>
                <a:off x="4119" y="997"/>
                <a:ext cx="34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  <a:sym typeface="Symbol" pitchFamily="18" charset="2"/>
                  </a:rPr>
                  <a:t>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26717" name="Rectangle 85"/>
              <p:cNvSpPr>
                <a:spLocks noChangeArrowheads="1"/>
              </p:cNvSpPr>
              <p:nvPr/>
            </p:nvSpPr>
            <p:spPr bwMode="auto">
              <a:xfrm>
                <a:off x="3740" y="1063"/>
                <a:ext cx="771" cy="6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8" name="AutoShape 86"/>
              <p:cNvSpPr>
                <a:spLocks noChangeArrowheads="1"/>
              </p:cNvSpPr>
              <p:nvPr/>
            </p:nvSpPr>
            <p:spPr bwMode="auto">
              <a:xfrm rot="16059703" flipV="1">
                <a:off x="4032" y="1153"/>
                <a:ext cx="134" cy="9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95" name="Oval 87"/>
            <p:cNvSpPr>
              <a:spLocks noChangeArrowheads="1"/>
            </p:cNvSpPr>
            <p:nvPr/>
          </p:nvSpPr>
          <p:spPr bwMode="auto">
            <a:xfrm>
              <a:off x="2971" y="1292"/>
              <a:ext cx="74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6" name="Oval 88"/>
            <p:cNvSpPr>
              <a:spLocks noChangeArrowheads="1"/>
            </p:cNvSpPr>
            <p:nvPr/>
          </p:nvSpPr>
          <p:spPr bwMode="auto">
            <a:xfrm>
              <a:off x="2923" y="1660"/>
              <a:ext cx="74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7" name="Line 89"/>
            <p:cNvSpPr>
              <a:spLocks noChangeShapeType="1"/>
            </p:cNvSpPr>
            <p:nvPr/>
          </p:nvSpPr>
          <p:spPr bwMode="auto">
            <a:xfrm>
              <a:off x="3845" y="1335"/>
              <a:ext cx="0" cy="6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6698" name="Group 90"/>
            <p:cNvGrpSpPr>
              <a:grpSpLocks/>
            </p:cNvGrpSpPr>
            <p:nvPr/>
          </p:nvGrpSpPr>
          <p:grpSpPr bwMode="auto">
            <a:xfrm>
              <a:off x="3714" y="1806"/>
              <a:ext cx="262" cy="212"/>
              <a:chOff x="3168" y="2448"/>
              <a:chExt cx="192" cy="192"/>
            </a:xfrm>
          </p:grpSpPr>
          <p:sp>
            <p:nvSpPr>
              <p:cNvPr id="26711" name="Line 91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712" name="Line 92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699" name="Rectangle 93"/>
            <p:cNvSpPr>
              <a:spLocks noChangeArrowheads="1"/>
            </p:cNvSpPr>
            <p:nvPr/>
          </p:nvSpPr>
          <p:spPr bwMode="auto">
            <a:xfrm rot="5400000">
              <a:off x="3709" y="1725"/>
              <a:ext cx="261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0" name="Text Box 94"/>
            <p:cNvSpPr txBox="1">
              <a:spLocks noChangeArrowheads="1"/>
            </p:cNvSpPr>
            <p:nvPr/>
          </p:nvSpPr>
          <p:spPr bwMode="auto">
            <a:xfrm>
              <a:off x="3703" y="656"/>
              <a:ext cx="36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3200" b="1" baseline="-25000">
                  <a:ea typeface="楷体" pitchFamily="18" charset="-122"/>
                </a:rPr>
                <a:t>-</a:t>
              </a:r>
              <a:endParaRPr lang="en-US" altLang="zh-CN" sz="3200" b="1">
                <a:ea typeface="楷体" pitchFamily="18" charset="-122"/>
              </a:endParaRPr>
            </a:p>
          </p:txBody>
        </p:sp>
        <p:sp>
          <p:nvSpPr>
            <p:cNvPr id="26701" name="Text Box 95"/>
            <p:cNvSpPr txBox="1">
              <a:spLocks noChangeArrowheads="1"/>
            </p:cNvSpPr>
            <p:nvPr/>
          </p:nvSpPr>
          <p:spPr bwMode="auto">
            <a:xfrm>
              <a:off x="3639" y="920"/>
              <a:ext cx="4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3200" b="1" baseline="-25000">
                  <a:ea typeface="楷体" pitchFamily="18" charset="-122"/>
                </a:rPr>
                <a:t>+</a:t>
              </a:r>
              <a:endParaRPr lang="en-US" altLang="zh-CN" sz="3200" b="1">
                <a:ea typeface="楷体" pitchFamily="18" charset="-122"/>
              </a:endParaRPr>
            </a:p>
          </p:txBody>
        </p:sp>
        <p:sp>
          <p:nvSpPr>
            <p:cNvPr id="26702" name="Line 96"/>
            <p:cNvSpPr>
              <a:spLocks noChangeShapeType="1"/>
            </p:cNvSpPr>
            <p:nvPr/>
          </p:nvSpPr>
          <p:spPr bwMode="auto">
            <a:xfrm>
              <a:off x="3912" y="1368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3" name="Text Box 97"/>
            <p:cNvSpPr txBox="1">
              <a:spLocks noChangeArrowheads="1"/>
            </p:cNvSpPr>
            <p:nvPr/>
          </p:nvSpPr>
          <p:spPr bwMode="auto">
            <a:xfrm>
              <a:off x="3796" y="160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f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  <p:sp>
          <p:nvSpPr>
            <p:cNvPr id="26704" name="Text Box 98"/>
            <p:cNvSpPr txBox="1">
              <a:spLocks noChangeArrowheads="1"/>
            </p:cNvSpPr>
            <p:nvPr/>
          </p:nvSpPr>
          <p:spPr bwMode="auto">
            <a:xfrm>
              <a:off x="2932" y="1384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2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  <p:sp>
          <p:nvSpPr>
            <p:cNvPr id="26705" name="Line 99"/>
            <p:cNvSpPr>
              <a:spLocks noChangeShapeType="1"/>
            </p:cNvSpPr>
            <p:nvPr/>
          </p:nvSpPr>
          <p:spPr bwMode="auto">
            <a:xfrm>
              <a:off x="3064" y="1272"/>
              <a:ext cx="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6" name="Line 100"/>
            <p:cNvSpPr>
              <a:spLocks noChangeShapeType="1"/>
            </p:cNvSpPr>
            <p:nvPr/>
          </p:nvSpPr>
          <p:spPr bwMode="auto">
            <a:xfrm>
              <a:off x="3048" y="1672"/>
              <a:ext cx="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7" name="Text Box 101"/>
            <p:cNvSpPr txBox="1">
              <a:spLocks noChangeArrowheads="1"/>
            </p:cNvSpPr>
            <p:nvPr/>
          </p:nvSpPr>
          <p:spPr bwMode="auto">
            <a:xfrm>
              <a:off x="3900" y="1432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4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  <p:sp>
          <p:nvSpPr>
            <p:cNvPr id="26708" name="Line 102"/>
            <p:cNvSpPr>
              <a:spLocks noChangeShapeType="1"/>
            </p:cNvSpPr>
            <p:nvPr/>
          </p:nvSpPr>
          <p:spPr bwMode="auto">
            <a:xfrm>
              <a:off x="3832" y="488"/>
              <a:ext cx="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9" name="Text Box 103"/>
            <p:cNvSpPr txBox="1">
              <a:spLocks noChangeArrowheads="1"/>
            </p:cNvSpPr>
            <p:nvPr/>
          </p:nvSpPr>
          <p:spPr bwMode="auto">
            <a:xfrm>
              <a:off x="2940" y="976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1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  <p:sp>
          <p:nvSpPr>
            <p:cNvPr id="26710" name="Oval 104"/>
            <p:cNvSpPr>
              <a:spLocks noChangeArrowheads="1"/>
            </p:cNvSpPr>
            <p:nvPr/>
          </p:nvSpPr>
          <p:spPr bwMode="auto">
            <a:xfrm>
              <a:off x="3613" y="1303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2" name="Group 105"/>
          <p:cNvGrpSpPr>
            <a:grpSpLocks/>
          </p:cNvGrpSpPr>
          <p:nvPr/>
        </p:nvGrpSpPr>
        <p:grpSpPr bwMode="auto">
          <a:xfrm>
            <a:off x="528638" y="1084263"/>
            <a:ext cx="3611562" cy="2679700"/>
            <a:chOff x="333" y="464"/>
            <a:chExt cx="2583" cy="1934"/>
          </a:xfrm>
        </p:grpSpPr>
        <p:sp>
          <p:nvSpPr>
            <p:cNvPr id="26633" name="Text Box 106"/>
            <p:cNvSpPr txBox="1">
              <a:spLocks noChangeArrowheads="1"/>
            </p:cNvSpPr>
            <p:nvPr/>
          </p:nvSpPr>
          <p:spPr bwMode="auto">
            <a:xfrm>
              <a:off x="1051" y="2068"/>
              <a:ext cx="3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i="1">
                  <a:ea typeface="楷体_GB2312" pitchFamily="49" charset="-122"/>
                  <a:sym typeface="Symbol" pitchFamily="18" charset="2"/>
                </a:rPr>
                <a:t></a:t>
              </a:r>
            </a:p>
          </p:txBody>
        </p:sp>
        <p:sp>
          <p:nvSpPr>
            <p:cNvPr id="26634" name="Text Box 107"/>
            <p:cNvSpPr txBox="1">
              <a:spLocks noChangeArrowheads="1"/>
            </p:cNvSpPr>
            <p:nvPr/>
          </p:nvSpPr>
          <p:spPr bwMode="auto">
            <a:xfrm>
              <a:off x="2496" y="1290"/>
              <a:ext cx="42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u</a:t>
              </a:r>
              <a:r>
                <a:rPr lang="en-US" altLang="zh-CN" b="1" baseline="-25000">
                  <a:ea typeface="楷体_GB2312" pitchFamily="49" charset="-122"/>
                </a:rPr>
                <a:t>o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6635" name="Text Box 108"/>
            <p:cNvSpPr txBox="1">
              <a:spLocks noChangeArrowheads="1"/>
            </p:cNvSpPr>
            <p:nvPr/>
          </p:nvSpPr>
          <p:spPr bwMode="auto">
            <a:xfrm>
              <a:off x="1972" y="477"/>
              <a:ext cx="528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f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6636" name="Line 109"/>
            <p:cNvSpPr>
              <a:spLocks noChangeShapeType="1"/>
            </p:cNvSpPr>
            <p:nvPr/>
          </p:nvSpPr>
          <p:spPr bwMode="auto">
            <a:xfrm>
              <a:off x="593" y="1980"/>
              <a:ext cx="9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7" name="Line 110"/>
            <p:cNvSpPr>
              <a:spLocks noChangeShapeType="1"/>
            </p:cNvSpPr>
            <p:nvPr/>
          </p:nvSpPr>
          <p:spPr bwMode="auto">
            <a:xfrm>
              <a:off x="2276" y="16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8" name="Line 111"/>
            <p:cNvSpPr>
              <a:spLocks noChangeShapeType="1"/>
            </p:cNvSpPr>
            <p:nvPr/>
          </p:nvSpPr>
          <p:spPr bwMode="auto">
            <a:xfrm>
              <a:off x="1136" y="1507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9" name="Text Box 112"/>
            <p:cNvSpPr txBox="1">
              <a:spLocks noChangeArrowheads="1"/>
            </p:cNvSpPr>
            <p:nvPr/>
          </p:nvSpPr>
          <p:spPr bwMode="auto">
            <a:xfrm>
              <a:off x="1521" y="1171"/>
              <a:ext cx="223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" pitchFamily="18" charset="-122"/>
                </a:rPr>
                <a:t>_</a:t>
              </a:r>
              <a:endParaRPr lang="en-US" altLang="zh-CN" b="1" i="1">
                <a:ea typeface="楷体" pitchFamily="18" charset="-122"/>
              </a:endParaRPr>
            </a:p>
          </p:txBody>
        </p:sp>
        <p:sp>
          <p:nvSpPr>
            <p:cNvPr id="26640" name="Text Box 113"/>
            <p:cNvSpPr txBox="1">
              <a:spLocks noChangeArrowheads="1"/>
            </p:cNvSpPr>
            <p:nvPr/>
          </p:nvSpPr>
          <p:spPr bwMode="auto">
            <a:xfrm>
              <a:off x="1485" y="1728"/>
              <a:ext cx="22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" pitchFamily="18" charset="-122"/>
                </a:rPr>
                <a:t>+</a:t>
              </a:r>
              <a:endParaRPr lang="en-US" altLang="zh-CN" b="1" i="1">
                <a:ea typeface="楷体" pitchFamily="18" charset="-122"/>
              </a:endParaRPr>
            </a:p>
          </p:txBody>
        </p:sp>
        <p:sp>
          <p:nvSpPr>
            <p:cNvPr id="26641" name="Text Box 114"/>
            <p:cNvSpPr txBox="1">
              <a:spLocks noChangeArrowheads="1"/>
            </p:cNvSpPr>
            <p:nvPr/>
          </p:nvSpPr>
          <p:spPr bwMode="auto">
            <a:xfrm>
              <a:off x="2000" y="1516"/>
              <a:ext cx="22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" pitchFamily="18" charset="-122"/>
                </a:rPr>
                <a:t>+</a:t>
              </a:r>
              <a:endParaRPr lang="en-US" altLang="zh-CN" b="1" i="1">
                <a:ea typeface="楷体" pitchFamily="18" charset="-122"/>
              </a:endParaRPr>
            </a:p>
          </p:txBody>
        </p:sp>
        <p:sp>
          <p:nvSpPr>
            <p:cNvPr id="26642" name="Oval 115"/>
            <p:cNvSpPr>
              <a:spLocks noChangeArrowheads="1"/>
            </p:cNvSpPr>
            <p:nvPr/>
          </p:nvSpPr>
          <p:spPr bwMode="auto">
            <a:xfrm>
              <a:off x="2661" y="1645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3" name="Text Box 116"/>
            <p:cNvSpPr txBox="1">
              <a:spLocks noChangeArrowheads="1"/>
            </p:cNvSpPr>
            <p:nvPr/>
          </p:nvSpPr>
          <p:spPr bwMode="auto">
            <a:xfrm>
              <a:off x="1945" y="1340"/>
              <a:ext cx="34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6644" name="Line 117"/>
            <p:cNvSpPr>
              <a:spLocks noChangeShapeType="1"/>
            </p:cNvSpPr>
            <p:nvPr/>
          </p:nvSpPr>
          <p:spPr bwMode="auto">
            <a:xfrm>
              <a:off x="1177" y="905"/>
              <a:ext cx="13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5" name="Line 118"/>
            <p:cNvSpPr>
              <a:spLocks noChangeShapeType="1"/>
            </p:cNvSpPr>
            <p:nvPr/>
          </p:nvSpPr>
          <p:spPr bwMode="auto">
            <a:xfrm flipH="1">
              <a:off x="2491" y="905"/>
              <a:ext cx="0" cy="7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6" name="Rectangle 119"/>
            <p:cNvSpPr>
              <a:spLocks noChangeArrowheads="1"/>
            </p:cNvSpPr>
            <p:nvPr/>
          </p:nvSpPr>
          <p:spPr bwMode="auto">
            <a:xfrm>
              <a:off x="1691" y="826"/>
              <a:ext cx="426" cy="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7" name="Line 120"/>
            <p:cNvSpPr>
              <a:spLocks noChangeShapeType="1"/>
            </p:cNvSpPr>
            <p:nvPr/>
          </p:nvSpPr>
          <p:spPr bwMode="auto">
            <a:xfrm>
              <a:off x="1187" y="905"/>
              <a:ext cx="0" cy="6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8" name="Line 121"/>
            <p:cNvSpPr>
              <a:spLocks noChangeShapeType="1"/>
            </p:cNvSpPr>
            <p:nvPr/>
          </p:nvSpPr>
          <p:spPr bwMode="auto">
            <a:xfrm>
              <a:off x="492" y="1507"/>
              <a:ext cx="6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9" name="Rectangle 122"/>
            <p:cNvSpPr>
              <a:spLocks noChangeArrowheads="1"/>
            </p:cNvSpPr>
            <p:nvPr/>
          </p:nvSpPr>
          <p:spPr bwMode="auto">
            <a:xfrm>
              <a:off x="641" y="1438"/>
              <a:ext cx="427" cy="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0" name="Oval 123"/>
            <p:cNvSpPr>
              <a:spLocks noChangeArrowheads="1"/>
            </p:cNvSpPr>
            <p:nvPr/>
          </p:nvSpPr>
          <p:spPr bwMode="auto">
            <a:xfrm>
              <a:off x="540" y="1942"/>
              <a:ext cx="64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1" name="Oval 124"/>
            <p:cNvSpPr>
              <a:spLocks noChangeArrowheads="1"/>
            </p:cNvSpPr>
            <p:nvPr/>
          </p:nvSpPr>
          <p:spPr bwMode="auto">
            <a:xfrm>
              <a:off x="1147" y="1483"/>
              <a:ext cx="64" cy="5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2" name="Oval 125"/>
            <p:cNvSpPr>
              <a:spLocks noChangeArrowheads="1"/>
            </p:cNvSpPr>
            <p:nvPr/>
          </p:nvSpPr>
          <p:spPr bwMode="auto">
            <a:xfrm>
              <a:off x="2459" y="1645"/>
              <a:ext cx="63" cy="5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3" name="Text Box 126"/>
            <p:cNvSpPr txBox="1">
              <a:spLocks noChangeArrowheads="1"/>
            </p:cNvSpPr>
            <p:nvPr/>
          </p:nvSpPr>
          <p:spPr bwMode="auto">
            <a:xfrm>
              <a:off x="665" y="1517"/>
              <a:ext cx="468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  <a:endParaRPr lang="en-US" altLang="zh-CN" b="1" i="1">
                <a:ea typeface="楷体_GB2312" pitchFamily="49" charset="-122"/>
              </a:endParaRPr>
            </a:p>
          </p:txBody>
        </p:sp>
        <p:sp>
          <p:nvSpPr>
            <p:cNvPr id="26654" name="Rectangle 127"/>
            <p:cNvSpPr>
              <a:spLocks noChangeArrowheads="1"/>
            </p:cNvSpPr>
            <p:nvPr/>
          </p:nvSpPr>
          <p:spPr bwMode="auto">
            <a:xfrm>
              <a:off x="785" y="1900"/>
              <a:ext cx="426" cy="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5" name="Text Box 128"/>
            <p:cNvSpPr txBox="1">
              <a:spLocks noChangeArrowheads="1"/>
            </p:cNvSpPr>
            <p:nvPr/>
          </p:nvSpPr>
          <p:spPr bwMode="auto">
            <a:xfrm>
              <a:off x="333" y="1907"/>
              <a:ext cx="31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u</a:t>
              </a:r>
              <a:r>
                <a:rPr lang="en-US" altLang="zh-CN" b="1" baseline="-25000">
                  <a:ea typeface="楷体_GB2312" pitchFamily="49" charset="-122"/>
                </a:rPr>
                <a:t>i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6656" name="Line 129"/>
            <p:cNvSpPr>
              <a:spLocks noChangeShapeType="1"/>
            </p:cNvSpPr>
            <p:nvPr/>
          </p:nvSpPr>
          <p:spPr bwMode="auto">
            <a:xfrm flipH="1">
              <a:off x="667" y="1343"/>
              <a:ext cx="3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7" name="Text Box 130"/>
            <p:cNvSpPr txBox="1">
              <a:spLocks noChangeArrowheads="1"/>
            </p:cNvSpPr>
            <p:nvPr/>
          </p:nvSpPr>
          <p:spPr bwMode="auto">
            <a:xfrm>
              <a:off x="670" y="898"/>
              <a:ext cx="30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i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  <a:endParaRPr lang="en-US" altLang="zh-CN" b="1" i="1">
                <a:ea typeface="楷体_GB2312" pitchFamily="49" charset="-122"/>
              </a:endParaRPr>
            </a:p>
          </p:txBody>
        </p:sp>
        <p:sp>
          <p:nvSpPr>
            <p:cNvPr id="26658" name="Line 131"/>
            <p:cNvSpPr>
              <a:spLocks noChangeShapeType="1"/>
            </p:cNvSpPr>
            <p:nvPr/>
          </p:nvSpPr>
          <p:spPr bwMode="auto">
            <a:xfrm flipH="1">
              <a:off x="1246" y="851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9" name="Text Box 132"/>
            <p:cNvSpPr txBox="1">
              <a:spLocks noChangeArrowheads="1"/>
            </p:cNvSpPr>
            <p:nvPr/>
          </p:nvSpPr>
          <p:spPr bwMode="auto">
            <a:xfrm>
              <a:off x="1289" y="464"/>
              <a:ext cx="30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i</a:t>
              </a:r>
              <a:r>
                <a:rPr lang="en-US" altLang="zh-CN" b="1" baseline="-25000">
                  <a:ea typeface="楷体_GB2312" pitchFamily="49" charset="-122"/>
                </a:rPr>
                <a:t>f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6660" name="Line 133"/>
            <p:cNvSpPr>
              <a:spLocks noChangeShapeType="1"/>
            </p:cNvSpPr>
            <p:nvPr/>
          </p:nvSpPr>
          <p:spPr bwMode="auto">
            <a:xfrm>
              <a:off x="499" y="1505"/>
              <a:ext cx="7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134"/>
            <p:cNvSpPr>
              <a:spLocks noChangeShapeType="1"/>
            </p:cNvSpPr>
            <p:nvPr/>
          </p:nvSpPr>
          <p:spPr bwMode="auto">
            <a:xfrm>
              <a:off x="405" y="1682"/>
              <a:ext cx="202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2" name="Rectangle 135"/>
            <p:cNvSpPr>
              <a:spLocks noChangeArrowheads="1"/>
            </p:cNvSpPr>
            <p:nvPr/>
          </p:nvSpPr>
          <p:spPr bwMode="auto">
            <a:xfrm>
              <a:off x="1516" y="1379"/>
              <a:ext cx="756" cy="7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3" name="AutoShape 136"/>
            <p:cNvSpPr>
              <a:spLocks noChangeArrowheads="1"/>
            </p:cNvSpPr>
            <p:nvPr/>
          </p:nvSpPr>
          <p:spPr bwMode="auto">
            <a:xfrm rot="16200000" flipV="1">
              <a:off x="1781" y="1444"/>
              <a:ext cx="126" cy="10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Line 137"/>
            <p:cNvSpPr>
              <a:spLocks noChangeShapeType="1"/>
            </p:cNvSpPr>
            <p:nvPr/>
          </p:nvSpPr>
          <p:spPr bwMode="auto">
            <a:xfrm>
              <a:off x="1230" y="1443"/>
              <a:ext cx="2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5" name="Text Box 138"/>
            <p:cNvSpPr txBox="1">
              <a:spLocks noChangeArrowheads="1"/>
            </p:cNvSpPr>
            <p:nvPr/>
          </p:nvSpPr>
          <p:spPr bwMode="auto">
            <a:xfrm>
              <a:off x="1225" y="1111"/>
              <a:ext cx="309" cy="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i-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6666" name="Text Box 139"/>
            <p:cNvSpPr txBox="1">
              <a:spLocks noChangeArrowheads="1"/>
            </p:cNvSpPr>
            <p:nvPr/>
          </p:nvSpPr>
          <p:spPr bwMode="auto">
            <a:xfrm>
              <a:off x="1192" y="1519"/>
              <a:ext cx="31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i</a:t>
              </a:r>
              <a:r>
                <a:rPr lang="en-US" altLang="zh-CN" b="1" baseline="-25000">
                  <a:ea typeface="楷体_GB2312" pitchFamily="49" charset="-122"/>
                </a:rPr>
                <a:t>+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6667" name="Line 140"/>
            <p:cNvSpPr>
              <a:spLocks noChangeShapeType="1"/>
            </p:cNvSpPr>
            <p:nvPr/>
          </p:nvSpPr>
          <p:spPr bwMode="auto">
            <a:xfrm>
              <a:off x="1238" y="1923"/>
              <a:ext cx="2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79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56" grpId="0"/>
      <p:bldP spid="4014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322263" y="595313"/>
            <a:ext cx="41783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二、加减法运算电路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4787900" y="595313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rgbClr val="0000FF"/>
                </a:solidFill>
                <a:ea typeface="楷体_GB2312" pitchFamily="49" charset="-122"/>
              </a:rPr>
              <a:t>2.  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同相求和运算电路</a:t>
            </a:r>
          </a:p>
        </p:txBody>
      </p:sp>
      <p:sp>
        <p:nvSpPr>
          <p:cNvPr id="27655" name="Line 48"/>
          <p:cNvSpPr>
            <a:spLocks noChangeShapeType="1"/>
          </p:cNvSpPr>
          <p:nvPr/>
        </p:nvSpPr>
        <p:spPr bwMode="auto">
          <a:xfrm>
            <a:off x="4953000" y="4554538"/>
            <a:ext cx="0" cy="152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2481" name="AutoShape 49"/>
          <p:cNvSpPr>
            <a:spLocks noChangeArrowheads="1"/>
          </p:cNvSpPr>
          <p:nvPr/>
        </p:nvSpPr>
        <p:spPr bwMode="auto">
          <a:xfrm>
            <a:off x="4454525" y="1051361"/>
            <a:ext cx="4078288" cy="1878729"/>
          </a:xfrm>
          <a:prstGeom prst="cloudCallout">
            <a:avLst>
              <a:gd name="adj1" fmla="val -104222"/>
              <a:gd name="adj2" fmla="val 59014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 pitchFamily="49" charset="-122"/>
              </a:rPr>
              <a:t>+  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与</a:t>
            </a:r>
            <a:r>
              <a:rPr lang="zh-CN" altLang="en-US" sz="2800" b="1" i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a typeface="楷体_GB2312" pitchFamily="49" charset="-122"/>
              </a:rPr>
              <a:t>i1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i="1" baseline="-2500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a typeface="楷体_GB2312" pitchFamily="49" charset="-122"/>
              </a:rPr>
              <a:t>i2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的关系如何？</a:t>
            </a:r>
          </a:p>
        </p:txBody>
      </p:sp>
      <p:sp>
        <p:nvSpPr>
          <p:cNvPr id="402482" name="Text Box 50"/>
          <p:cNvSpPr txBox="1">
            <a:spLocks noChangeArrowheads="1"/>
          </p:cNvSpPr>
          <p:nvPr/>
        </p:nvSpPr>
        <p:spPr bwMode="auto">
          <a:xfrm>
            <a:off x="2916238" y="3706813"/>
            <a:ext cx="5318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流入运放输入端的电流为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（虚断）</a:t>
            </a:r>
          </a:p>
        </p:txBody>
      </p:sp>
      <p:graphicFrame>
        <p:nvGraphicFramePr>
          <p:cNvPr id="402483" name="Object 51"/>
          <p:cNvGraphicFramePr>
            <a:graphicFrameLocks noChangeAspect="1"/>
          </p:cNvGraphicFramePr>
          <p:nvPr/>
        </p:nvGraphicFramePr>
        <p:xfrm>
          <a:off x="2916238" y="4233863"/>
          <a:ext cx="36814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公式" r:id="rId3" imgW="1511280" imgH="444240" progId="Equation.3">
                  <p:embed/>
                </p:oleObj>
              </mc:Choice>
              <mc:Fallback>
                <p:oleObj name="公式" r:id="rId3" imgW="1511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33863"/>
                        <a:ext cx="36814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84" name="AutoShape 52"/>
          <p:cNvSpPr>
            <a:spLocks noChangeArrowheads="1"/>
          </p:cNvSpPr>
          <p:nvPr/>
        </p:nvSpPr>
        <p:spPr bwMode="auto">
          <a:xfrm>
            <a:off x="1692275" y="4522788"/>
            <a:ext cx="758825" cy="384175"/>
          </a:xfrm>
          <a:prstGeom prst="notchedRightArrow">
            <a:avLst>
              <a:gd name="adj1" fmla="val 50000"/>
              <a:gd name="adj2" fmla="val 49380"/>
            </a:avLst>
          </a:prstGeom>
          <a:gradFill rotWithShape="0">
            <a:gsLst>
              <a:gs pos="0">
                <a:schemeClr val="tx2"/>
              </a:gs>
              <a:gs pos="50000">
                <a:srgbClr val="FF0000"/>
              </a:gs>
              <a:gs pos="100000">
                <a:schemeClr val="tx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7659" name="Group 53"/>
          <p:cNvGrpSpPr>
            <a:grpSpLocks/>
          </p:cNvGrpSpPr>
          <p:nvPr/>
        </p:nvGrpSpPr>
        <p:grpSpPr bwMode="auto">
          <a:xfrm>
            <a:off x="193675" y="995363"/>
            <a:ext cx="4457700" cy="2962275"/>
            <a:chOff x="530" y="672"/>
            <a:chExt cx="2808" cy="1866"/>
          </a:xfrm>
        </p:grpSpPr>
        <p:sp>
          <p:nvSpPr>
            <p:cNvPr id="27660" name="Line 54"/>
            <p:cNvSpPr>
              <a:spLocks noChangeShapeType="1"/>
            </p:cNvSpPr>
            <p:nvPr/>
          </p:nvSpPr>
          <p:spPr bwMode="auto">
            <a:xfrm>
              <a:off x="1046" y="1850"/>
              <a:ext cx="987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Line 55"/>
            <p:cNvSpPr>
              <a:spLocks noChangeShapeType="1"/>
            </p:cNvSpPr>
            <p:nvPr/>
          </p:nvSpPr>
          <p:spPr bwMode="auto">
            <a:xfrm>
              <a:off x="981" y="2238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2" name="Line 56"/>
            <p:cNvSpPr>
              <a:spLocks noChangeShapeType="1"/>
            </p:cNvSpPr>
            <p:nvPr/>
          </p:nvSpPr>
          <p:spPr bwMode="auto">
            <a:xfrm>
              <a:off x="997" y="1058"/>
              <a:ext cx="1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3" name="Text Box 57"/>
            <p:cNvSpPr txBox="1">
              <a:spLocks noChangeArrowheads="1"/>
            </p:cNvSpPr>
            <p:nvPr/>
          </p:nvSpPr>
          <p:spPr bwMode="auto">
            <a:xfrm>
              <a:off x="1178" y="1480"/>
              <a:ext cx="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1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7664" name="Text Box 58"/>
            <p:cNvSpPr txBox="1">
              <a:spLocks noChangeArrowheads="1"/>
            </p:cNvSpPr>
            <p:nvPr/>
          </p:nvSpPr>
          <p:spPr bwMode="auto">
            <a:xfrm>
              <a:off x="2092" y="672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f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7665" name="Rectangle 59"/>
            <p:cNvSpPr>
              <a:spLocks noChangeArrowheads="1"/>
            </p:cNvSpPr>
            <p:nvPr/>
          </p:nvSpPr>
          <p:spPr bwMode="auto">
            <a:xfrm>
              <a:off x="1275" y="1005"/>
              <a:ext cx="262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Rectangle 60"/>
            <p:cNvSpPr>
              <a:spLocks noChangeArrowheads="1"/>
            </p:cNvSpPr>
            <p:nvPr/>
          </p:nvSpPr>
          <p:spPr bwMode="auto">
            <a:xfrm>
              <a:off x="2125" y="1005"/>
              <a:ext cx="261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Rectangle 61"/>
            <p:cNvSpPr>
              <a:spLocks noChangeArrowheads="1"/>
            </p:cNvSpPr>
            <p:nvPr/>
          </p:nvSpPr>
          <p:spPr bwMode="auto">
            <a:xfrm>
              <a:off x="1275" y="1811"/>
              <a:ext cx="262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62"/>
            <p:cNvSpPr>
              <a:spLocks noChangeShapeType="1"/>
            </p:cNvSpPr>
            <p:nvPr/>
          </p:nvSpPr>
          <p:spPr bwMode="auto">
            <a:xfrm>
              <a:off x="1733" y="1537"/>
              <a:ext cx="2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63"/>
            <p:cNvSpPr>
              <a:spLocks noChangeShapeType="1"/>
            </p:cNvSpPr>
            <p:nvPr/>
          </p:nvSpPr>
          <p:spPr bwMode="auto">
            <a:xfrm>
              <a:off x="2583" y="1705"/>
              <a:ext cx="2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64"/>
            <p:cNvSpPr>
              <a:spLocks noChangeShapeType="1"/>
            </p:cNvSpPr>
            <p:nvPr/>
          </p:nvSpPr>
          <p:spPr bwMode="auto">
            <a:xfrm>
              <a:off x="1733" y="1071"/>
              <a:ext cx="0" cy="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1" name="Line 65"/>
            <p:cNvSpPr>
              <a:spLocks noChangeShapeType="1"/>
            </p:cNvSpPr>
            <p:nvPr/>
          </p:nvSpPr>
          <p:spPr bwMode="auto">
            <a:xfrm>
              <a:off x="2713" y="1705"/>
              <a:ext cx="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2" name="Line 66"/>
            <p:cNvSpPr>
              <a:spLocks noChangeShapeType="1"/>
            </p:cNvSpPr>
            <p:nvPr/>
          </p:nvSpPr>
          <p:spPr bwMode="auto">
            <a:xfrm>
              <a:off x="2789" y="1058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7673" name="Group 67"/>
            <p:cNvGrpSpPr>
              <a:grpSpLocks/>
            </p:cNvGrpSpPr>
            <p:nvPr/>
          </p:nvGrpSpPr>
          <p:grpSpPr bwMode="auto">
            <a:xfrm>
              <a:off x="866" y="1054"/>
              <a:ext cx="262" cy="212"/>
              <a:chOff x="3168" y="2448"/>
              <a:chExt cx="192" cy="192"/>
            </a:xfrm>
          </p:grpSpPr>
          <p:sp>
            <p:nvSpPr>
              <p:cNvPr id="27710" name="Line 68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711" name="Line 69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74" name="Text Box 70"/>
            <p:cNvSpPr txBox="1">
              <a:spLocks noChangeArrowheads="1"/>
            </p:cNvSpPr>
            <p:nvPr/>
          </p:nvSpPr>
          <p:spPr bwMode="auto">
            <a:xfrm>
              <a:off x="530" y="1609"/>
              <a:ext cx="5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2800" b="1" baseline="-25000">
                  <a:ea typeface="楷体" pitchFamily="18" charset="-122"/>
                </a:rPr>
                <a:t>i1</a:t>
              </a:r>
              <a:endParaRPr lang="en-US" altLang="zh-CN" sz="2800" b="1">
                <a:ea typeface="楷体" pitchFamily="18" charset="-122"/>
              </a:endParaRPr>
            </a:p>
          </p:txBody>
        </p:sp>
        <p:sp>
          <p:nvSpPr>
            <p:cNvPr id="27675" name="Text Box 71"/>
            <p:cNvSpPr txBox="1">
              <a:spLocks noChangeArrowheads="1"/>
            </p:cNvSpPr>
            <p:nvPr/>
          </p:nvSpPr>
          <p:spPr bwMode="auto">
            <a:xfrm>
              <a:off x="2975" y="1256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2800" b="1" baseline="-25000">
                  <a:ea typeface="楷体" pitchFamily="18" charset="-122"/>
                </a:rPr>
                <a:t>o</a:t>
              </a:r>
              <a:endParaRPr lang="en-US" altLang="zh-CN" sz="2800" b="1">
                <a:ea typeface="楷体" pitchFamily="18" charset="-122"/>
              </a:endParaRPr>
            </a:p>
          </p:txBody>
        </p:sp>
        <p:sp>
          <p:nvSpPr>
            <p:cNvPr id="27676" name="Text Box 72"/>
            <p:cNvSpPr txBox="1">
              <a:spLocks noChangeArrowheads="1"/>
            </p:cNvSpPr>
            <p:nvPr/>
          </p:nvSpPr>
          <p:spPr bwMode="auto">
            <a:xfrm>
              <a:off x="1180" y="682"/>
              <a:ext cx="4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3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7677" name="Rectangle 73"/>
            <p:cNvSpPr>
              <a:spLocks noChangeArrowheads="1"/>
            </p:cNvSpPr>
            <p:nvPr/>
          </p:nvSpPr>
          <p:spPr bwMode="auto">
            <a:xfrm>
              <a:off x="1275" y="2193"/>
              <a:ext cx="262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74"/>
            <p:cNvSpPr>
              <a:spLocks noChangeShapeType="1"/>
            </p:cNvSpPr>
            <p:nvPr/>
          </p:nvSpPr>
          <p:spPr bwMode="auto">
            <a:xfrm>
              <a:off x="1669" y="1869"/>
              <a:ext cx="0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9" name="Text Box 75"/>
            <p:cNvSpPr txBox="1">
              <a:spLocks noChangeArrowheads="1"/>
            </p:cNvSpPr>
            <p:nvPr/>
          </p:nvSpPr>
          <p:spPr bwMode="auto">
            <a:xfrm>
              <a:off x="1188" y="1881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2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7680" name="Oval 76"/>
            <p:cNvSpPr>
              <a:spLocks noChangeArrowheads="1"/>
            </p:cNvSpPr>
            <p:nvPr/>
          </p:nvSpPr>
          <p:spPr bwMode="auto">
            <a:xfrm>
              <a:off x="3163" y="1668"/>
              <a:ext cx="74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1" name="Oval 77"/>
            <p:cNvSpPr>
              <a:spLocks noChangeArrowheads="1"/>
            </p:cNvSpPr>
            <p:nvPr/>
          </p:nvSpPr>
          <p:spPr bwMode="auto">
            <a:xfrm>
              <a:off x="1700" y="1019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Oval 78"/>
            <p:cNvSpPr>
              <a:spLocks noChangeArrowheads="1"/>
            </p:cNvSpPr>
            <p:nvPr/>
          </p:nvSpPr>
          <p:spPr bwMode="auto">
            <a:xfrm>
              <a:off x="1812" y="1822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Oval 79"/>
            <p:cNvSpPr>
              <a:spLocks noChangeArrowheads="1"/>
            </p:cNvSpPr>
            <p:nvPr/>
          </p:nvSpPr>
          <p:spPr bwMode="auto">
            <a:xfrm>
              <a:off x="2741" y="1663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Text Box 80"/>
            <p:cNvSpPr txBox="1">
              <a:spLocks noChangeArrowheads="1"/>
            </p:cNvSpPr>
            <p:nvPr/>
          </p:nvSpPr>
          <p:spPr bwMode="auto">
            <a:xfrm>
              <a:off x="563" y="1992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2800" b="1" baseline="-25000">
                  <a:ea typeface="楷体" pitchFamily="18" charset="-122"/>
                </a:rPr>
                <a:t>i2</a:t>
              </a:r>
              <a:endParaRPr lang="en-US" altLang="zh-CN" sz="2800" b="1">
                <a:ea typeface="楷体" pitchFamily="18" charset="-122"/>
              </a:endParaRPr>
            </a:p>
          </p:txBody>
        </p:sp>
        <p:sp>
          <p:nvSpPr>
            <p:cNvPr id="27685" name="Text Box 81"/>
            <p:cNvSpPr txBox="1">
              <a:spLocks noChangeArrowheads="1"/>
            </p:cNvSpPr>
            <p:nvPr/>
          </p:nvSpPr>
          <p:spPr bwMode="auto">
            <a:xfrm>
              <a:off x="1884" y="2174"/>
              <a:ext cx="3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4</a:t>
              </a:r>
              <a:endParaRPr lang="en-US" altLang="zh-CN" b="1">
                <a:ea typeface="楷体" pitchFamily="18" charset="-122"/>
              </a:endParaRPr>
            </a:p>
          </p:txBody>
        </p:sp>
        <p:grpSp>
          <p:nvGrpSpPr>
            <p:cNvPr id="27686" name="Group 82"/>
            <p:cNvGrpSpPr>
              <a:grpSpLocks/>
            </p:cNvGrpSpPr>
            <p:nvPr/>
          </p:nvGrpSpPr>
          <p:grpSpPr bwMode="auto">
            <a:xfrm>
              <a:off x="2035" y="1272"/>
              <a:ext cx="554" cy="738"/>
              <a:chOff x="3740" y="932"/>
              <a:chExt cx="771" cy="738"/>
            </a:xfrm>
          </p:grpSpPr>
          <p:sp>
            <p:nvSpPr>
              <p:cNvPr id="27704" name="Text Box 83"/>
              <p:cNvSpPr txBox="1">
                <a:spLocks noChangeArrowheads="1"/>
              </p:cNvSpPr>
              <p:nvPr/>
            </p:nvSpPr>
            <p:spPr bwMode="auto">
              <a:xfrm>
                <a:off x="3826" y="932"/>
                <a:ext cx="20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_</a:t>
                </a:r>
              </a:p>
            </p:txBody>
          </p:sp>
          <p:sp>
            <p:nvSpPr>
              <p:cNvPr id="27705" name="Text Box 84"/>
              <p:cNvSpPr txBox="1">
                <a:spLocks noChangeArrowheads="1"/>
              </p:cNvSpPr>
              <p:nvPr/>
            </p:nvSpPr>
            <p:spPr bwMode="auto">
              <a:xfrm>
                <a:off x="3812" y="1343"/>
                <a:ext cx="23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+</a:t>
                </a:r>
              </a:p>
            </p:txBody>
          </p:sp>
          <p:sp>
            <p:nvSpPr>
              <p:cNvPr id="27706" name="Text Box 85"/>
              <p:cNvSpPr txBox="1">
                <a:spLocks noChangeArrowheads="1"/>
              </p:cNvSpPr>
              <p:nvPr/>
            </p:nvSpPr>
            <p:spPr bwMode="auto">
              <a:xfrm>
                <a:off x="4214" y="1208"/>
                <a:ext cx="19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+</a:t>
                </a:r>
              </a:p>
            </p:txBody>
          </p:sp>
          <p:sp>
            <p:nvSpPr>
              <p:cNvPr id="27707" name="Text Box 86"/>
              <p:cNvSpPr txBox="1">
                <a:spLocks noChangeArrowheads="1"/>
              </p:cNvSpPr>
              <p:nvPr/>
            </p:nvSpPr>
            <p:spPr bwMode="auto">
              <a:xfrm>
                <a:off x="4119" y="997"/>
                <a:ext cx="34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  <a:sym typeface="Symbol" pitchFamily="18" charset="2"/>
                  </a:rPr>
                  <a:t>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27708" name="Rectangle 87"/>
              <p:cNvSpPr>
                <a:spLocks noChangeArrowheads="1"/>
              </p:cNvSpPr>
              <p:nvPr/>
            </p:nvSpPr>
            <p:spPr bwMode="auto">
              <a:xfrm>
                <a:off x="3740" y="1063"/>
                <a:ext cx="771" cy="6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9" name="AutoShape 88"/>
              <p:cNvSpPr>
                <a:spLocks noChangeArrowheads="1"/>
              </p:cNvSpPr>
              <p:nvPr/>
            </p:nvSpPr>
            <p:spPr bwMode="auto">
              <a:xfrm rot="16059703" flipV="1">
                <a:off x="4032" y="1153"/>
                <a:ext cx="134" cy="9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87" name="Oval 89"/>
            <p:cNvSpPr>
              <a:spLocks noChangeArrowheads="1"/>
            </p:cNvSpPr>
            <p:nvPr/>
          </p:nvSpPr>
          <p:spPr bwMode="auto">
            <a:xfrm>
              <a:off x="979" y="1812"/>
              <a:ext cx="74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8" name="Oval 90"/>
            <p:cNvSpPr>
              <a:spLocks noChangeArrowheads="1"/>
            </p:cNvSpPr>
            <p:nvPr/>
          </p:nvSpPr>
          <p:spPr bwMode="auto">
            <a:xfrm>
              <a:off x="931" y="2180"/>
              <a:ext cx="74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9" name="Line 91"/>
            <p:cNvSpPr>
              <a:spLocks noChangeShapeType="1"/>
            </p:cNvSpPr>
            <p:nvPr/>
          </p:nvSpPr>
          <p:spPr bwMode="auto">
            <a:xfrm>
              <a:off x="1853" y="1855"/>
              <a:ext cx="0" cy="6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7690" name="Group 92"/>
            <p:cNvGrpSpPr>
              <a:grpSpLocks/>
            </p:cNvGrpSpPr>
            <p:nvPr/>
          </p:nvGrpSpPr>
          <p:grpSpPr bwMode="auto">
            <a:xfrm>
              <a:off x="1722" y="2326"/>
              <a:ext cx="262" cy="212"/>
              <a:chOff x="3168" y="2448"/>
              <a:chExt cx="192" cy="192"/>
            </a:xfrm>
          </p:grpSpPr>
          <p:sp>
            <p:nvSpPr>
              <p:cNvPr id="27702" name="Line 93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703" name="Line 94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91" name="Rectangle 95"/>
            <p:cNvSpPr>
              <a:spLocks noChangeArrowheads="1"/>
            </p:cNvSpPr>
            <p:nvPr/>
          </p:nvSpPr>
          <p:spPr bwMode="auto">
            <a:xfrm rot="5400000">
              <a:off x="1717" y="2245"/>
              <a:ext cx="261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Text Box 96"/>
            <p:cNvSpPr txBox="1">
              <a:spLocks noChangeArrowheads="1"/>
            </p:cNvSpPr>
            <p:nvPr/>
          </p:nvSpPr>
          <p:spPr bwMode="auto">
            <a:xfrm>
              <a:off x="1711" y="1176"/>
              <a:ext cx="36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3200" b="1" baseline="-25000">
                  <a:ea typeface="楷体" pitchFamily="18" charset="-122"/>
                </a:rPr>
                <a:t>-</a:t>
              </a:r>
              <a:endParaRPr lang="en-US" altLang="zh-CN" sz="3200" b="1">
                <a:ea typeface="楷体" pitchFamily="18" charset="-122"/>
              </a:endParaRPr>
            </a:p>
          </p:txBody>
        </p:sp>
        <p:sp>
          <p:nvSpPr>
            <p:cNvPr id="27693" name="Text Box 97"/>
            <p:cNvSpPr txBox="1">
              <a:spLocks noChangeArrowheads="1"/>
            </p:cNvSpPr>
            <p:nvPr/>
          </p:nvSpPr>
          <p:spPr bwMode="auto">
            <a:xfrm>
              <a:off x="1663" y="1496"/>
              <a:ext cx="4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3200" b="1" baseline="-25000">
                  <a:ea typeface="楷体" pitchFamily="18" charset="-122"/>
                </a:rPr>
                <a:t>+</a:t>
              </a:r>
              <a:endParaRPr lang="en-US" altLang="zh-CN" sz="3200" b="1">
                <a:ea typeface="楷体" pitchFamily="18" charset="-122"/>
              </a:endParaRPr>
            </a:p>
          </p:txBody>
        </p:sp>
        <p:sp>
          <p:nvSpPr>
            <p:cNvPr id="27694" name="Line 98"/>
            <p:cNvSpPr>
              <a:spLocks noChangeShapeType="1"/>
            </p:cNvSpPr>
            <p:nvPr/>
          </p:nvSpPr>
          <p:spPr bwMode="auto">
            <a:xfrm>
              <a:off x="1920" y="1888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Text Box 99"/>
            <p:cNvSpPr txBox="1">
              <a:spLocks noChangeArrowheads="1"/>
            </p:cNvSpPr>
            <p:nvPr/>
          </p:nvSpPr>
          <p:spPr bwMode="auto">
            <a:xfrm>
              <a:off x="1804" y="680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f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  <p:sp>
          <p:nvSpPr>
            <p:cNvPr id="27696" name="Text Box 100"/>
            <p:cNvSpPr txBox="1">
              <a:spLocks noChangeArrowheads="1"/>
            </p:cNvSpPr>
            <p:nvPr/>
          </p:nvSpPr>
          <p:spPr bwMode="auto">
            <a:xfrm>
              <a:off x="940" y="1904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2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  <p:sp>
          <p:nvSpPr>
            <p:cNvPr id="27697" name="Line 101"/>
            <p:cNvSpPr>
              <a:spLocks noChangeShapeType="1"/>
            </p:cNvSpPr>
            <p:nvPr/>
          </p:nvSpPr>
          <p:spPr bwMode="auto">
            <a:xfrm>
              <a:off x="1072" y="1792"/>
              <a:ext cx="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102"/>
            <p:cNvSpPr>
              <a:spLocks noChangeShapeType="1"/>
            </p:cNvSpPr>
            <p:nvPr/>
          </p:nvSpPr>
          <p:spPr bwMode="auto">
            <a:xfrm>
              <a:off x="1056" y="2192"/>
              <a:ext cx="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Text Box 103"/>
            <p:cNvSpPr txBox="1">
              <a:spLocks noChangeArrowheads="1"/>
            </p:cNvSpPr>
            <p:nvPr/>
          </p:nvSpPr>
          <p:spPr bwMode="auto">
            <a:xfrm>
              <a:off x="1908" y="1952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4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  <p:sp>
          <p:nvSpPr>
            <p:cNvPr id="27700" name="Line 104"/>
            <p:cNvSpPr>
              <a:spLocks noChangeShapeType="1"/>
            </p:cNvSpPr>
            <p:nvPr/>
          </p:nvSpPr>
          <p:spPr bwMode="auto">
            <a:xfrm>
              <a:off x="1840" y="1008"/>
              <a:ext cx="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1" name="Text Box 105"/>
            <p:cNvSpPr txBox="1">
              <a:spLocks noChangeArrowheads="1"/>
            </p:cNvSpPr>
            <p:nvPr/>
          </p:nvSpPr>
          <p:spPr bwMode="auto">
            <a:xfrm>
              <a:off x="948" y="1496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1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</p:grpSp>
      <p:graphicFrame>
        <p:nvGraphicFramePr>
          <p:cNvPr id="402538" name="Object 106"/>
          <p:cNvGraphicFramePr>
            <a:graphicFrameLocks noChangeAspect="1"/>
          </p:cNvGraphicFramePr>
          <p:nvPr/>
        </p:nvGraphicFramePr>
        <p:xfrm>
          <a:off x="6372225" y="5746750"/>
          <a:ext cx="25209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5" imgW="1523880" imgH="520560" progId="Equation.DSMT4">
                  <p:embed/>
                </p:oleObj>
              </mc:Choice>
              <mc:Fallback>
                <p:oleObj name="Equation" r:id="rId5" imgW="1523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746750"/>
                        <a:ext cx="25209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39" name="Object 107"/>
          <p:cNvGraphicFramePr>
            <a:graphicFrameLocks noChangeAspect="1"/>
          </p:cNvGraphicFramePr>
          <p:nvPr/>
        </p:nvGraphicFramePr>
        <p:xfrm>
          <a:off x="395288" y="5170488"/>
          <a:ext cx="5329237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7" imgW="2450880" imgH="736560" progId="Equation.DSMT4">
                  <p:embed/>
                </p:oleObj>
              </mc:Choice>
              <mc:Fallback>
                <p:oleObj name="Equation" r:id="rId7" imgW="2450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70488"/>
                        <a:ext cx="5329237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7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1" grpId="0" animBg="1"/>
      <p:bldP spid="402482" grpId="0"/>
      <p:bldP spid="4024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2"/>
          <p:cNvSpPr txBox="1">
            <a:spLocks noChangeArrowheads="1"/>
          </p:cNvSpPr>
          <p:nvPr/>
        </p:nvSpPr>
        <p:spPr bwMode="auto">
          <a:xfrm>
            <a:off x="322263" y="595313"/>
            <a:ext cx="41783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二、加减法运算电路</a:t>
            </a:r>
          </a:p>
        </p:txBody>
      </p:sp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4787900" y="595313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rgbClr val="0000FF"/>
                </a:solidFill>
                <a:ea typeface="楷体_GB2312" pitchFamily="49" charset="-122"/>
              </a:rPr>
              <a:t>2.  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同相求和运算电路</a:t>
            </a:r>
          </a:p>
        </p:txBody>
      </p:sp>
      <p:grpSp>
        <p:nvGrpSpPr>
          <p:cNvPr id="28680" name="Group 4"/>
          <p:cNvGrpSpPr>
            <a:grpSpLocks/>
          </p:cNvGrpSpPr>
          <p:nvPr/>
        </p:nvGrpSpPr>
        <p:grpSpPr bwMode="auto">
          <a:xfrm>
            <a:off x="215900" y="1054100"/>
            <a:ext cx="4457700" cy="2962275"/>
            <a:chOff x="530" y="672"/>
            <a:chExt cx="2808" cy="1866"/>
          </a:xfrm>
        </p:grpSpPr>
        <p:sp>
          <p:nvSpPr>
            <p:cNvPr id="28684" name="Line 5"/>
            <p:cNvSpPr>
              <a:spLocks noChangeShapeType="1"/>
            </p:cNvSpPr>
            <p:nvPr/>
          </p:nvSpPr>
          <p:spPr bwMode="auto">
            <a:xfrm>
              <a:off x="1046" y="1850"/>
              <a:ext cx="987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6"/>
            <p:cNvSpPr>
              <a:spLocks noChangeShapeType="1"/>
            </p:cNvSpPr>
            <p:nvPr/>
          </p:nvSpPr>
          <p:spPr bwMode="auto">
            <a:xfrm>
              <a:off x="981" y="2238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6" name="Line 7"/>
            <p:cNvSpPr>
              <a:spLocks noChangeShapeType="1"/>
            </p:cNvSpPr>
            <p:nvPr/>
          </p:nvSpPr>
          <p:spPr bwMode="auto">
            <a:xfrm>
              <a:off x="997" y="1058"/>
              <a:ext cx="1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7" name="Text Box 8"/>
            <p:cNvSpPr txBox="1">
              <a:spLocks noChangeArrowheads="1"/>
            </p:cNvSpPr>
            <p:nvPr/>
          </p:nvSpPr>
          <p:spPr bwMode="auto">
            <a:xfrm>
              <a:off x="1178" y="1480"/>
              <a:ext cx="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1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8688" name="Text Box 9"/>
            <p:cNvSpPr txBox="1">
              <a:spLocks noChangeArrowheads="1"/>
            </p:cNvSpPr>
            <p:nvPr/>
          </p:nvSpPr>
          <p:spPr bwMode="auto">
            <a:xfrm>
              <a:off x="2092" y="672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f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8689" name="Rectangle 10"/>
            <p:cNvSpPr>
              <a:spLocks noChangeArrowheads="1"/>
            </p:cNvSpPr>
            <p:nvPr/>
          </p:nvSpPr>
          <p:spPr bwMode="auto">
            <a:xfrm>
              <a:off x="1275" y="1005"/>
              <a:ext cx="262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Rectangle 11"/>
            <p:cNvSpPr>
              <a:spLocks noChangeArrowheads="1"/>
            </p:cNvSpPr>
            <p:nvPr/>
          </p:nvSpPr>
          <p:spPr bwMode="auto">
            <a:xfrm>
              <a:off x="2125" y="1005"/>
              <a:ext cx="261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Rectangle 12"/>
            <p:cNvSpPr>
              <a:spLocks noChangeArrowheads="1"/>
            </p:cNvSpPr>
            <p:nvPr/>
          </p:nvSpPr>
          <p:spPr bwMode="auto">
            <a:xfrm>
              <a:off x="1275" y="1811"/>
              <a:ext cx="262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13"/>
            <p:cNvSpPr>
              <a:spLocks noChangeShapeType="1"/>
            </p:cNvSpPr>
            <p:nvPr/>
          </p:nvSpPr>
          <p:spPr bwMode="auto">
            <a:xfrm>
              <a:off x="1733" y="1537"/>
              <a:ext cx="2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14"/>
            <p:cNvSpPr>
              <a:spLocks noChangeShapeType="1"/>
            </p:cNvSpPr>
            <p:nvPr/>
          </p:nvSpPr>
          <p:spPr bwMode="auto">
            <a:xfrm>
              <a:off x="2583" y="1705"/>
              <a:ext cx="2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Line 15"/>
            <p:cNvSpPr>
              <a:spLocks noChangeShapeType="1"/>
            </p:cNvSpPr>
            <p:nvPr/>
          </p:nvSpPr>
          <p:spPr bwMode="auto">
            <a:xfrm>
              <a:off x="1733" y="1071"/>
              <a:ext cx="0" cy="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5" name="Line 16"/>
            <p:cNvSpPr>
              <a:spLocks noChangeShapeType="1"/>
            </p:cNvSpPr>
            <p:nvPr/>
          </p:nvSpPr>
          <p:spPr bwMode="auto">
            <a:xfrm>
              <a:off x="2713" y="1705"/>
              <a:ext cx="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6" name="Line 17"/>
            <p:cNvSpPr>
              <a:spLocks noChangeShapeType="1"/>
            </p:cNvSpPr>
            <p:nvPr/>
          </p:nvSpPr>
          <p:spPr bwMode="auto">
            <a:xfrm>
              <a:off x="2789" y="1058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8697" name="Group 18"/>
            <p:cNvGrpSpPr>
              <a:grpSpLocks/>
            </p:cNvGrpSpPr>
            <p:nvPr/>
          </p:nvGrpSpPr>
          <p:grpSpPr bwMode="auto">
            <a:xfrm>
              <a:off x="866" y="1054"/>
              <a:ext cx="262" cy="212"/>
              <a:chOff x="3168" y="2448"/>
              <a:chExt cx="192" cy="192"/>
            </a:xfrm>
          </p:grpSpPr>
          <p:sp>
            <p:nvSpPr>
              <p:cNvPr id="28734" name="Line 19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35" name="Line 20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698" name="Text Box 21"/>
            <p:cNvSpPr txBox="1">
              <a:spLocks noChangeArrowheads="1"/>
            </p:cNvSpPr>
            <p:nvPr/>
          </p:nvSpPr>
          <p:spPr bwMode="auto">
            <a:xfrm>
              <a:off x="530" y="1609"/>
              <a:ext cx="5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2800" b="1" baseline="-25000">
                  <a:ea typeface="楷体" pitchFamily="18" charset="-122"/>
                </a:rPr>
                <a:t>i1</a:t>
              </a:r>
              <a:endParaRPr lang="en-US" altLang="zh-CN" sz="2800" b="1">
                <a:ea typeface="楷体" pitchFamily="18" charset="-122"/>
              </a:endParaRPr>
            </a:p>
          </p:txBody>
        </p:sp>
        <p:sp>
          <p:nvSpPr>
            <p:cNvPr id="28699" name="Text Box 22"/>
            <p:cNvSpPr txBox="1">
              <a:spLocks noChangeArrowheads="1"/>
            </p:cNvSpPr>
            <p:nvPr/>
          </p:nvSpPr>
          <p:spPr bwMode="auto">
            <a:xfrm>
              <a:off x="2975" y="1256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2800" b="1" baseline="-25000">
                  <a:ea typeface="楷体" pitchFamily="18" charset="-122"/>
                </a:rPr>
                <a:t>o</a:t>
              </a:r>
              <a:endParaRPr lang="en-US" altLang="zh-CN" sz="2800" b="1">
                <a:ea typeface="楷体" pitchFamily="18" charset="-122"/>
              </a:endParaRPr>
            </a:p>
          </p:txBody>
        </p:sp>
        <p:sp>
          <p:nvSpPr>
            <p:cNvPr id="28700" name="Text Box 23"/>
            <p:cNvSpPr txBox="1">
              <a:spLocks noChangeArrowheads="1"/>
            </p:cNvSpPr>
            <p:nvPr/>
          </p:nvSpPr>
          <p:spPr bwMode="auto">
            <a:xfrm>
              <a:off x="1180" y="682"/>
              <a:ext cx="4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3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8701" name="Rectangle 24"/>
            <p:cNvSpPr>
              <a:spLocks noChangeArrowheads="1"/>
            </p:cNvSpPr>
            <p:nvPr/>
          </p:nvSpPr>
          <p:spPr bwMode="auto">
            <a:xfrm>
              <a:off x="1275" y="2193"/>
              <a:ext cx="262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Line 25"/>
            <p:cNvSpPr>
              <a:spLocks noChangeShapeType="1"/>
            </p:cNvSpPr>
            <p:nvPr/>
          </p:nvSpPr>
          <p:spPr bwMode="auto">
            <a:xfrm>
              <a:off x="1669" y="1869"/>
              <a:ext cx="0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3" name="Text Box 26"/>
            <p:cNvSpPr txBox="1">
              <a:spLocks noChangeArrowheads="1"/>
            </p:cNvSpPr>
            <p:nvPr/>
          </p:nvSpPr>
          <p:spPr bwMode="auto">
            <a:xfrm>
              <a:off x="1188" y="1881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2</a:t>
              </a:r>
              <a:endParaRPr lang="en-US" altLang="zh-CN" b="1">
                <a:ea typeface="楷体" pitchFamily="18" charset="-122"/>
              </a:endParaRPr>
            </a:p>
          </p:txBody>
        </p:sp>
        <p:sp>
          <p:nvSpPr>
            <p:cNvPr id="28704" name="Oval 27"/>
            <p:cNvSpPr>
              <a:spLocks noChangeArrowheads="1"/>
            </p:cNvSpPr>
            <p:nvPr/>
          </p:nvSpPr>
          <p:spPr bwMode="auto">
            <a:xfrm>
              <a:off x="3163" y="1668"/>
              <a:ext cx="74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5" name="Oval 28"/>
            <p:cNvSpPr>
              <a:spLocks noChangeArrowheads="1"/>
            </p:cNvSpPr>
            <p:nvPr/>
          </p:nvSpPr>
          <p:spPr bwMode="auto">
            <a:xfrm>
              <a:off x="1700" y="1019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Oval 29"/>
            <p:cNvSpPr>
              <a:spLocks noChangeArrowheads="1"/>
            </p:cNvSpPr>
            <p:nvPr/>
          </p:nvSpPr>
          <p:spPr bwMode="auto">
            <a:xfrm>
              <a:off x="1812" y="1822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Oval 30"/>
            <p:cNvSpPr>
              <a:spLocks noChangeArrowheads="1"/>
            </p:cNvSpPr>
            <p:nvPr/>
          </p:nvSpPr>
          <p:spPr bwMode="auto">
            <a:xfrm>
              <a:off x="2741" y="1663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Text Box 31"/>
            <p:cNvSpPr txBox="1">
              <a:spLocks noChangeArrowheads="1"/>
            </p:cNvSpPr>
            <p:nvPr/>
          </p:nvSpPr>
          <p:spPr bwMode="auto">
            <a:xfrm>
              <a:off x="563" y="1992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2800" b="1" baseline="-25000">
                  <a:ea typeface="楷体" pitchFamily="18" charset="-122"/>
                </a:rPr>
                <a:t>i2</a:t>
              </a:r>
              <a:endParaRPr lang="en-US" altLang="zh-CN" sz="2800" b="1">
                <a:ea typeface="楷体" pitchFamily="18" charset="-122"/>
              </a:endParaRPr>
            </a:p>
          </p:txBody>
        </p:sp>
        <p:sp>
          <p:nvSpPr>
            <p:cNvPr id="28709" name="Text Box 32"/>
            <p:cNvSpPr txBox="1">
              <a:spLocks noChangeArrowheads="1"/>
            </p:cNvSpPr>
            <p:nvPr/>
          </p:nvSpPr>
          <p:spPr bwMode="auto">
            <a:xfrm>
              <a:off x="1884" y="2174"/>
              <a:ext cx="3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" pitchFamily="18" charset="-122"/>
                </a:rPr>
                <a:t>R</a:t>
              </a:r>
              <a:r>
                <a:rPr lang="en-US" altLang="zh-CN" b="1" baseline="-25000">
                  <a:ea typeface="楷体" pitchFamily="18" charset="-122"/>
                </a:rPr>
                <a:t>4</a:t>
              </a:r>
              <a:endParaRPr lang="en-US" altLang="zh-CN" b="1">
                <a:ea typeface="楷体" pitchFamily="18" charset="-122"/>
              </a:endParaRPr>
            </a:p>
          </p:txBody>
        </p:sp>
        <p:grpSp>
          <p:nvGrpSpPr>
            <p:cNvPr id="28710" name="Group 33"/>
            <p:cNvGrpSpPr>
              <a:grpSpLocks/>
            </p:cNvGrpSpPr>
            <p:nvPr/>
          </p:nvGrpSpPr>
          <p:grpSpPr bwMode="auto">
            <a:xfrm>
              <a:off x="2035" y="1272"/>
              <a:ext cx="554" cy="738"/>
              <a:chOff x="3740" y="932"/>
              <a:chExt cx="771" cy="738"/>
            </a:xfrm>
          </p:grpSpPr>
          <p:sp>
            <p:nvSpPr>
              <p:cNvPr id="28728" name="Text Box 34"/>
              <p:cNvSpPr txBox="1">
                <a:spLocks noChangeArrowheads="1"/>
              </p:cNvSpPr>
              <p:nvPr/>
            </p:nvSpPr>
            <p:spPr bwMode="auto">
              <a:xfrm>
                <a:off x="3826" y="932"/>
                <a:ext cx="20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_</a:t>
                </a:r>
              </a:p>
            </p:txBody>
          </p:sp>
          <p:sp>
            <p:nvSpPr>
              <p:cNvPr id="28729" name="Text Box 35"/>
              <p:cNvSpPr txBox="1">
                <a:spLocks noChangeArrowheads="1"/>
              </p:cNvSpPr>
              <p:nvPr/>
            </p:nvSpPr>
            <p:spPr bwMode="auto">
              <a:xfrm>
                <a:off x="3812" y="1343"/>
                <a:ext cx="23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+</a:t>
                </a:r>
              </a:p>
            </p:txBody>
          </p:sp>
          <p:sp>
            <p:nvSpPr>
              <p:cNvPr id="28730" name="Text Box 36"/>
              <p:cNvSpPr txBox="1">
                <a:spLocks noChangeArrowheads="1"/>
              </p:cNvSpPr>
              <p:nvPr/>
            </p:nvSpPr>
            <p:spPr bwMode="auto">
              <a:xfrm>
                <a:off x="4214" y="1208"/>
                <a:ext cx="19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" pitchFamily="18" charset="-122"/>
                  </a:rPr>
                  <a:t>+</a:t>
                </a:r>
              </a:p>
            </p:txBody>
          </p:sp>
          <p:sp>
            <p:nvSpPr>
              <p:cNvPr id="28731" name="Text Box 37"/>
              <p:cNvSpPr txBox="1">
                <a:spLocks noChangeArrowheads="1"/>
              </p:cNvSpPr>
              <p:nvPr/>
            </p:nvSpPr>
            <p:spPr bwMode="auto">
              <a:xfrm>
                <a:off x="4119" y="997"/>
                <a:ext cx="34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  <a:sym typeface="Symbol" pitchFamily="18" charset="2"/>
                  </a:rPr>
                  <a:t>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28732" name="Rectangle 38"/>
              <p:cNvSpPr>
                <a:spLocks noChangeArrowheads="1"/>
              </p:cNvSpPr>
              <p:nvPr/>
            </p:nvSpPr>
            <p:spPr bwMode="auto">
              <a:xfrm>
                <a:off x="3740" y="1063"/>
                <a:ext cx="771" cy="6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33" name="AutoShape 39"/>
              <p:cNvSpPr>
                <a:spLocks noChangeArrowheads="1"/>
              </p:cNvSpPr>
              <p:nvPr/>
            </p:nvSpPr>
            <p:spPr bwMode="auto">
              <a:xfrm rot="16059703" flipV="1">
                <a:off x="4032" y="1153"/>
                <a:ext cx="134" cy="9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711" name="Oval 40"/>
            <p:cNvSpPr>
              <a:spLocks noChangeArrowheads="1"/>
            </p:cNvSpPr>
            <p:nvPr/>
          </p:nvSpPr>
          <p:spPr bwMode="auto">
            <a:xfrm>
              <a:off x="979" y="1812"/>
              <a:ext cx="74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2" name="Oval 41"/>
            <p:cNvSpPr>
              <a:spLocks noChangeArrowheads="1"/>
            </p:cNvSpPr>
            <p:nvPr/>
          </p:nvSpPr>
          <p:spPr bwMode="auto">
            <a:xfrm>
              <a:off x="931" y="2180"/>
              <a:ext cx="74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3" name="Line 42"/>
            <p:cNvSpPr>
              <a:spLocks noChangeShapeType="1"/>
            </p:cNvSpPr>
            <p:nvPr/>
          </p:nvSpPr>
          <p:spPr bwMode="auto">
            <a:xfrm>
              <a:off x="1853" y="1855"/>
              <a:ext cx="0" cy="6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8714" name="Group 43"/>
            <p:cNvGrpSpPr>
              <a:grpSpLocks/>
            </p:cNvGrpSpPr>
            <p:nvPr/>
          </p:nvGrpSpPr>
          <p:grpSpPr bwMode="auto">
            <a:xfrm>
              <a:off x="1722" y="2326"/>
              <a:ext cx="262" cy="212"/>
              <a:chOff x="3168" y="2448"/>
              <a:chExt cx="192" cy="192"/>
            </a:xfrm>
          </p:grpSpPr>
          <p:sp>
            <p:nvSpPr>
              <p:cNvPr id="28726" name="Line 44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7" name="Line 45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715" name="Rectangle 46"/>
            <p:cNvSpPr>
              <a:spLocks noChangeArrowheads="1"/>
            </p:cNvSpPr>
            <p:nvPr/>
          </p:nvSpPr>
          <p:spPr bwMode="auto">
            <a:xfrm rot="5400000">
              <a:off x="1717" y="2245"/>
              <a:ext cx="261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6" name="Text Box 47"/>
            <p:cNvSpPr txBox="1">
              <a:spLocks noChangeArrowheads="1"/>
            </p:cNvSpPr>
            <p:nvPr/>
          </p:nvSpPr>
          <p:spPr bwMode="auto">
            <a:xfrm>
              <a:off x="1711" y="1176"/>
              <a:ext cx="36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3200" b="1" baseline="-25000">
                  <a:ea typeface="楷体" pitchFamily="18" charset="-122"/>
                </a:rPr>
                <a:t>-</a:t>
              </a:r>
              <a:endParaRPr lang="en-US" altLang="zh-CN" sz="3200" b="1">
                <a:ea typeface="楷体" pitchFamily="18" charset="-122"/>
              </a:endParaRPr>
            </a:p>
          </p:txBody>
        </p:sp>
        <p:sp>
          <p:nvSpPr>
            <p:cNvPr id="28717" name="Text Box 48"/>
            <p:cNvSpPr txBox="1">
              <a:spLocks noChangeArrowheads="1"/>
            </p:cNvSpPr>
            <p:nvPr/>
          </p:nvSpPr>
          <p:spPr bwMode="auto">
            <a:xfrm>
              <a:off x="1663" y="1496"/>
              <a:ext cx="4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" pitchFamily="18" charset="-122"/>
                </a:rPr>
                <a:t>u</a:t>
              </a:r>
              <a:r>
                <a:rPr lang="en-US" altLang="zh-CN" sz="3200" b="1" baseline="-25000">
                  <a:ea typeface="楷体" pitchFamily="18" charset="-122"/>
                </a:rPr>
                <a:t>+</a:t>
              </a:r>
              <a:endParaRPr lang="en-US" altLang="zh-CN" sz="3200" b="1">
                <a:ea typeface="楷体" pitchFamily="18" charset="-122"/>
              </a:endParaRPr>
            </a:p>
          </p:txBody>
        </p:sp>
        <p:sp>
          <p:nvSpPr>
            <p:cNvPr id="28718" name="Line 49"/>
            <p:cNvSpPr>
              <a:spLocks noChangeShapeType="1"/>
            </p:cNvSpPr>
            <p:nvPr/>
          </p:nvSpPr>
          <p:spPr bwMode="auto">
            <a:xfrm>
              <a:off x="1920" y="1888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Text Box 50"/>
            <p:cNvSpPr txBox="1">
              <a:spLocks noChangeArrowheads="1"/>
            </p:cNvSpPr>
            <p:nvPr/>
          </p:nvSpPr>
          <p:spPr bwMode="auto">
            <a:xfrm>
              <a:off x="1804" y="680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f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  <p:sp>
          <p:nvSpPr>
            <p:cNvPr id="28720" name="Text Box 51"/>
            <p:cNvSpPr txBox="1">
              <a:spLocks noChangeArrowheads="1"/>
            </p:cNvSpPr>
            <p:nvPr/>
          </p:nvSpPr>
          <p:spPr bwMode="auto">
            <a:xfrm>
              <a:off x="940" y="1904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2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  <p:sp>
          <p:nvSpPr>
            <p:cNvPr id="28721" name="Line 52"/>
            <p:cNvSpPr>
              <a:spLocks noChangeShapeType="1"/>
            </p:cNvSpPr>
            <p:nvPr/>
          </p:nvSpPr>
          <p:spPr bwMode="auto">
            <a:xfrm>
              <a:off x="1072" y="1792"/>
              <a:ext cx="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2" name="Line 53"/>
            <p:cNvSpPr>
              <a:spLocks noChangeShapeType="1"/>
            </p:cNvSpPr>
            <p:nvPr/>
          </p:nvSpPr>
          <p:spPr bwMode="auto">
            <a:xfrm>
              <a:off x="1056" y="2192"/>
              <a:ext cx="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3" name="Text Box 54"/>
            <p:cNvSpPr txBox="1">
              <a:spLocks noChangeArrowheads="1"/>
            </p:cNvSpPr>
            <p:nvPr/>
          </p:nvSpPr>
          <p:spPr bwMode="auto">
            <a:xfrm>
              <a:off x="1908" y="1952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4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  <p:sp>
          <p:nvSpPr>
            <p:cNvPr id="28724" name="Line 55"/>
            <p:cNvSpPr>
              <a:spLocks noChangeShapeType="1"/>
            </p:cNvSpPr>
            <p:nvPr/>
          </p:nvSpPr>
          <p:spPr bwMode="auto">
            <a:xfrm>
              <a:off x="1840" y="1008"/>
              <a:ext cx="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5" name="Text Box 56"/>
            <p:cNvSpPr txBox="1">
              <a:spLocks noChangeArrowheads="1"/>
            </p:cNvSpPr>
            <p:nvPr/>
          </p:nvSpPr>
          <p:spPr bwMode="auto">
            <a:xfrm>
              <a:off x="948" y="1496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楷体" pitchFamily="18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楷体" pitchFamily="18" charset="-122"/>
                </a:rPr>
                <a:t>1</a:t>
              </a:r>
              <a:endParaRPr lang="en-US" altLang="zh-CN" b="1">
                <a:solidFill>
                  <a:srgbClr val="FF0000"/>
                </a:solidFill>
                <a:ea typeface="楷体" pitchFamily="18" charset="-122"/>
              </a:endParaRPr>
            </a:p>
          </p:txBody>
        </p:sp>
      </p:grpSp>
      <p:graphicFrame>
        <p:nvGraphicFramePr>
          <p:cNvPr id="501817" name="Object 57"/>
          <p:cNvGraphicFramePr>
            <a:graphicFrameLocks noChangeAspect="1"/>
          </p:cNvGraphicFramePr>
          <p:nvPr/>
        </p:nvGraphicFramePr>
        <p:xfrm>
          <a:off x="5435600" y="992188"/>
          <a:ext cx="27670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公式" r:id="rId3" imgW="990360" imgH="444240" progId="Equation.3">
                  <p:embed/>
                </p:oleObj>
              </mc:Choice>
              <mc:Fallback>
                <p:oleObj name="公式" r:id="rId3" imgW="990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992188"/>
                        <a:ext cx="2767013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8" name="Object 58"/>
          <p:cNvGraphicFramePr>
            <a:graphicFrameLocks noChangeAspect="1"/>
          </p:cNvGraphicFramePr>
          <p:nvPr/>
        </p:nvGraphicFramePr>
        <p:xfrm>
          <a:off x="4573588" y="2743200"/>
          <a:ext cx="43195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公式" r:id="rId5" imgW="1650960" imgH="444240" progId="Equation.3">
                  <p:embed/>
                </p:oleObj>
              </mc:Choice>
              <mc:Fallback>
                <p:oleObj name="公式" r:id="rId5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2743200"/>
                        <a:ext cx="431958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9" name="Object 59"/>
          <p:cNvGraphicFramePr>
            <a:graphicFrameLocks noChangeAspect="1"/>
          </p:cNvGraphicFramePr>
          <p:nvPr/>
        </p:nvGraphicFramePr>
        <p:xfrm>
          <a:off x="3170238" y="3743325"/>
          <a:ext cx="57229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Equation" r:id="rId7" imgW="2920680" imgH="533160" progId="Equation.DSMT4">
                  <p:embed/>
                </p:oleObj>
              </mc:Choice>
              <mc:Fallback>
                <p:oleObj name="Equation" r:id="rId7" imgW="29206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3743325"/>
                        <a:ext cx="57229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0" name="Text Box 60"/>
          <p:cNvSpPr txBox="1">
            <a:spLocks noChangeArrowheads="1"/>
          </p:cNvSpPr>
          <p:nvPr/>
        </p:nvSpPr>
        <p:spPr bwMode="auto">
          <a:xfrm>
            <a:off x="468313" y="5734050"/>
            <a:ext cx="8278812" cy="8309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0" indent="-952500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注意：同相求和电路的各输入信号的放大倍数互相影响，不能单独调整。</a:t>
            </a:r>
          </a:p>
        </p:txBody>
      </p:sp>
      <p:graphicFrame>
        <p:nvGraphicFramePr>
          <p:cNvPr id="501823" name="Object 63"/>
          <p:cNvGraphicFramePr>
            <a:graphicFrameLocks noChangeAspect="1"/>
          </p:cNvGraphicFramePr>
          <p:nvPr/>
        </p:nvGraphicFramePr>
        <p:xfrm>
          <a:off x="5435600" y="1784350"/>
          <a:ext cx="24860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3" name="Equation" r:id="rId9" imgW="1143000" imgH="431640" progId="Equation.DSMT4">
                  <p:embed/>
                </p:oleObj>
              </mc:Choice>
              <mc:Fallback>
                <p:oleObj name="Equation" r:id="rId9" imgW="1143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784350"/>
                        <a:ext cx="24860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5" name="Text Box 75"/>
          <p:cNvSpPr txBox="1">
            <a:spLocks noChangeArrowheads="1"/>
          </p:cNvSpPr>
          <p:nvPr/>
        </p:nvSpPr>
        <p:spPr bwMode="auto">
          <a:xfrm>
            <a:off x="3492500" y="4987925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若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，则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O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i1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i2</a:t>
            </a:r>
          </a:p>
        </p:txBody>
      </p:sp>
      <p:sp>
        <p:nvSpPr>
          <p:cNvPr id="501836" name="Text Box 76"/>
          <p:cNvSpPr txBox="1">
            <a:spLocks noChangeArrowheads="1"/>
          </p:cNvSpPr>
          <p:nvPr/>
        </p:nvSpPr>
        <p:spPr bwMode="auto">
          <a:xfrm>
            <a:off x="1116013" y="4987925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O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</a:t>
            </a:r>
            <a:r>
              <a:rPr lang="en-US" altLang="zh-CN" b="1" i="1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1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i1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+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i2</a:t>
            </a:r>
          </a:p>
        </p:txBody>
      </p:sp>
    </p:spTree>
    <p:extLst>
      <p:ext uri="{BB962C8B-B14F-4D97-AF65-F5344CB8AC3E}">
        <p14:creationId xmlns:p14="http://schemas.microsoft.com/office/powerpoint/2010/main" val="26502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0" grpId="0"/>
      <p:bldP spid="501835" grpId="0"/>
      <p:bldP spid="5018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2"/>
          <p:cNvSpPr txBox="1">
            <a:spLocks noChangeArrowheads="1"/>
          </p:cNvSpPr>
          <p:nvPr/>
        </p:nvSpPr>
        <p:spPr bwMode="auto">
          <a:xfrm>
            <a:off x="322263" y="595313"/>
            <a:ext cx="41783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二、加减法运算电路</a:t>
            </a:r>
          </a:p>
        </p:txBody>
      </p:sp>
      <p:sp>
        <p:nvSpPr>
          <p:cNvPr id="29704" name="Rectangle 53"/>
          <p:cNvSpPr>
            <a:spLocks noChangeArrowheads="1"/>
          </p:cNvSpPr>
          <p:nvPr/>
        </p:nvSpPr>
        <p:spPr bwMode="auto">
          <a:xfrm>
            <a:off x="4787900" y="595313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rgbClr val="0000FF"/>
                </a:solidFill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差分电路实现减法运算</a:t>
            </a:r>
            <a:endParaRPr kumimoji="0" lang="zh-CN" altLang="en-US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99414" name="Text Box 54"/>
          <p:cNvSpPr txBox="1">
            <a:spLocks noChangeArrowheads="1"/>
          </p:cNvSpPr>
          <p:nvPr/>
        </p:nvSpPr>
        <p:spPr bwMode="auto">
          <a:xfrm>
            <a:off x="4611688" y="1341438"/>
            <a:ext cx="42148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实现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i1</a:t>
            </a:r>
            <a:r>
              <a:rPr lang="zh-CN" altLang="en-US" b="1" baseline="-25000" dirty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i2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相减电路。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利用叠加原理求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 dirty="0" err="1">
                <a:solidFill>
                  <a:schemeClr val="tx1"/>
                </a:solidFill>
                <a:ea typeface="楷体_GB2312" pitchFamily="49" charset="-122"/>
              </a:rPr>
              <a:t>o</a:t>
            </a:r>
            <a:endParaRPr lang="en-US" altLang="zh-CN" b="1" baseline="-250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9706" name="Group 56"/>
          <p:cNvGrpSpPr>
            <a:grpSpLocks/>
          </p:cNvGrpSpPr>
          <p:nvPr/>
        </p:nvGrpSpPr>
        <p:grpSpPr bwMode="auto">
          <a:xfrm>
            <a:off x="485775" y="1395413"/>
            <a:ext cx="3935413" cy="2219325"/>
            <a:chOff x="714" y="908"/>
            <a:chExt cx="2479" cy="1398"/>
          </a:xfrm>
        </p:grpSpPr>
        <p:sp>
          <p:nvSpPr>
            <p:cNvPr id="29713" name="Line 57"/>
            <p:cNvSpPr>
              <a:spLocks noChangeShapeType="1"/>
            </p:cNvSpPr>
            <p:nvPr/>
          </p:nvSpPr>
          <p:spPr bwMode="auto">
            <a:xfrm flipV="1">
              <a:off x="1669" y="1766"/>
              <a:ext cx="211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58"/>
            <p:cNvSpPr>
              <a:spLocks noChangeShapeType="1"/>
            </p:cNvSpPr>
            <p:nvPr/>
          </p:nvSpPr>
          <p:spPr bwMode="auto">
            <a:xfrm>
              <a:off x="948" y="961"/>
              <a:ext cx="1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5" name="Text Box 59"/>
            <p:cNvSpPr txBox="1">
              <a:spLocks noChangeArrowheads="1"/>
            </p:cNvSpPr>
            <p:nvPr/>
          </p:nvSpPr>
          <p:spPr bwMode="auto">
            <a:xfrm>
              <a:off x="1137" y="1896"/>
              <a:ext cx="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9716" name="Rectangle 60"/>
            <p:cNvSpPr>
              <a:spLocks noChangeArrowheads="1"/>
            </p:cNvSpPr>
            <p:nvPr/>
          </p:nvSpPr>
          <p:spPr bwMode="auto">
            <a:xfrm>
              <a:off x="1226" y="908"/>
              <a:ext cx="262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Rectangle 61"/>
            <p:cNvSpPr>
              <a:spLocks noChangeArrowheads="1"/>
            </p:cNvSpPr>
            <p:nvPr/>
          </p:nvSpPr>
          <p:spPr bwMode="auto">
            <a:xfrm>
              <a:off x="2076" y="908"/>
              <a:ext cx="261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62"/>
            <p:cNvSpPr>
              <a:spLocks noChangeShapeType="1"/>
            </p:cNvSpPr>
            <p:nvPr/>
          </p:nvSpPr>
          <p:spPr bwMode="auto">
            <a:xfrm>
              <a:off x="1684" y="1440"/>
              <a:ext cx="1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63"/>
            <p:cNvSpPr>
              <a:spLocks noChangeShapeType="1"/>
            </p:cNvSpPr>
            <p:nvPr/>
          </p:nvSpPr>
          <p:spPr bwMode="auto">
            <a:xfrm>
              <a:off x="2534" y="1608"/>
              <a:ext cx="2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64"/>
            <p:cNvSpPr>
              <a:spLocks noChangeShapeType="1"/>
            </p:cNvSpPr>
            <p:nvPr/>
          </p:nvSpPr>
          <p:spPr bwMode="auto">
            <a:xfrm>
              <a:off x="1684" y="974"/>
              <a:ext cx="0" cy="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1" name="Line 65"/>
            <p:cNvSpPr>
              <a:spLocks noChangeShapeType="1"/>
            </p:cNvSpPr>
            <p:nvPr/>
          </p:nvSpPr>
          <p:spPr bwMode="auto">
            <a:xfrm>
              <a:off x="2664" y="1608"/>
              <a:ext cx="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2" name="Line 66"/>
            <p:cNvSpPr>
              <a:spLocks noChangeShapeType="1"/>
            </p:cNvSpPr>
            <p:nvPr/>
          </p:nvSpPr>
          <p:spPr bwMode="auto">
            <a:xfrm>
              <a:off x="2740" y="961"/>
              <a:ext cx="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3" name="Text Box 67"/>
            <p:cNvSpPr txBox="1">
              <a:spLocks noChangeArrowheads="1"/>
            </p:cNvSpPr>
            <p:nvPr/>
          </p:nvSpPr>
          <p:spPr bwMode="auto">
            <a:xfrm>
              <a:off x="761" y="1821"/>
              <a:ext cx="4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u</a:t>
              </a:r>
              <a:r>
                <a:rPr lang="en-US" altLang="zh-CN" b="1" baseline="-25000">
                  <a:ea typeface="楷体_GB2312" pitchFamily="49" charset="-122"/>
                </a:rPr>
                <a:t>i1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9724" name="Text Box 68"/>
            <p:cNvSpPr txBox="1">
              <a:spLocks noChangeArrowheads="1"/>
            </p:cNvSpPr>
            <p:nvPr/>
          </p:nvSpPr>
          <p:spPr bwMode="auto">
            <a:xfrm>
              <a:off x="2798" y="1231"/>
              <a:ext cx="3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u</a:t>
              </a:r>
              <a:r>
                <a:rPr lang="en-US" altLang="zh-CN" b="1" baseline="-25000">
                  <a:ea typeface="楷体_GB2312" pitchFamily="49" charset="-122"/>
                </a:rPr>
                <a:t>o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9725" name="Text Box 69"/>
            <p:cNvSpPr txBox="1">
              <a:spLocks noChangeArrowheads="1"/>
            </p:cNvSpPr>
            <p:nvPr/>
          </p:nvSpPr>
          <p:spPr bwMode="auto">
            <a:xfrm>
              <a:off x="1179" y="973"/>
              <a:ext cx="4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9726" name="Line 70"/>
            <p:cNvSpPr>
              <a:spLocks noChangeShapeType="1"/>
            </p:cNvSpPr>
            <p:nvPr/>
          </p:nvSpPr>
          <p:spPr bwMode="auto">
            <a:xfrm>
              <a:off x="1676" y="1764"/>
              <a:ext cx="0" cy="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Text Box 71"/>
            <p:cNvSpPr txBox="1">
              <a:spLocks noChangeArrowheads="1"/>
            </p:cNvSpPr>
            <p:nvPr/>
          </p:nvSpPr>
          <p:spPr bwMode="auto">
            <a:xfrm>
              <a:off x="2019" y="993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3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9728" name="Oval 72"/>
            <p:cNvSpPr>
              <a:spLocks noChangeArrowheads="1"/>
            </p:cNvSpPr>
            <p:nvPr/>
          </p:nvSpPr>
          <p:spPr bwMode="auto">
            <a:xfrm>
              <a:off x="3114" y="1571"/>
              <a:ext cx="74" cy="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9" name="Oval 73"/>
            <p:cNvSpPr>
              <a:spLocks noChangeArrowheads="1"/>
            </p:cNvSpPr>
            <p:nvPr/>
          </p:nvSpPr>
          <p:spPr bwMode="auto">
            <a:xfrm>
              <a:off x="1651" y="922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Oval 74"/>
            <p:cNvSpPr>
              <a:spLocks noChangeArrowheads="1"/>
            </p:cNvSpPr>
            <p:nvPr/>
          </p:nvSpPr>
          <p:spPr bwMode="auto">
            <a:xfrm>
              <a:off x="1635" y="2213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Oval 75"/>
            <p:cNvSpPr>
              <a:spLocks noChangeArrowheads="1"/>
            </p:cNvSpPr>
            <p:nvPr/>
          </p:nvSpPr>
          <p:spPr bwMode="auto">
            <a:xfrm>
              <a:off x="2716" y="1566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Line 76"/>
            <p:cNvSpPr>
              <a:spLocks noChangeShapeType="1"/>
            </p:cNvSpPr>
            <p:nvPr/>
          </p:nvSpPr>
          <p:spPr bwMode="auto">
            <a:xfrm flipH="1" flipV="1">
              <a:off x="933" y="2254"/>
              <a:ext cx="18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Text Box 77"/>
            <p:cNvSpPr txBox="1">
              <a:spLocks noChangeArrowheads="1"/>
            </p:cNvSpPr>
            <p:nvPr/>
          </p:nvSpPr>
          <p:spPr bwMode="auto">
            <a:xfrm>
              <a:off x="714" y="957"/>
              <a:ext cx="3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u</a:t>
              </a:r>
              <a:r>
                <a:rPr lang="en-US" altLang="zh-CN" b="1" baseline="-25000">
                  <a:ea typeface="楷体_GB2312" pitchFamily="49" charset="-122"/>
                </a:rPr>
                <a:t>i2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9734" name="Text Box 78"/>
            <p:cNvSpPr txBox="1">
              <a:spLocks noChangeArrowheads="1"/>
            </p:cNvSpPr>
            <p:nvPr/>
          </p:nvSpPr>
          <p:spPr bwMode="auto">
            <a:xfrm>
              <a:off x="1956" y="1901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4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9735" name="Line 79"/>
            <p:cNvSpPr>
              <a:spLocks noChangeShapeType="1"/>
            </p:cNvSpPr>
            <p:nvPr/>
          </p:nvSpPr>
          <p:spPr bwMode="auto">
            <a:xfrm>
              <a:off x="833" y="961"/>
              <a:ext cx="1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Oval 80"/>
            <p:cNvSpPr>
              <a:spLocks noChangeArrowheads="1"/>
            </p:cNvSpPr>
            <p:nvPr/>
          </p:nvSpPr>
          <p:spPr bwMode="auto">
            <a:xfrm>
              <a:off x="736" y="911"/>
              <a:ext cx="83" cy="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7" name="Oval 81"/>
            <p:cNvSpPr>
              <a:spLocks noChangeArrowheads="1"/>
            </p:cNvSpPr>
            <p:nvPr/>
          </p:nvSpPr>
          <p:spPr bwMode="auto">
            <a:xfrm>
              <a:off x="849" y="2192"/>
              <a:ext cx="83" cy="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8" name="Text Box 82"/>
            <p:cNvSpPr txBox="1">
              <a:spLocks noChangeArrowheads="1"/>
            </p:cNvSpPr>
            <p:nvPr/>
          </p:nvSpPr>
          <p:spPr bwMode="auto">
            <a:xfrm>
              <a:off x="1884" y="1512"/>
              <a:ext cx="17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29739" name="Text Box 83"/>
            <p:cNvSpPr txBox="1">
              <a:spLocks noChangeArrowheads="1"/>
            </p:cNvSpPr>
            <p:nvPr/>
          </p:nvSpPr>
          <p:spPr bwMode="auto">
            <a:xfrm>
              <a:off x="1888" y="1299"/>
              <a:ext cx="19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9740" name="Text Box 84"/>
            <p:cNvSpPr txBox="1">
              <a:spLocks noChangeArrowheads="1"/>
            </p:cNvSpPr>
            <p:nvPr/>
          </p:nvSpPr>
          <p:spPr bwMode="auto">
            <a:xfrm>
              <a:off x="2270" y="1468"/>
              <a:ext cx="17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9741" name="Text Box 85"/>
            <p:cNvSpPr txBox="1">
              <a:spLocks noChangeArrowheads="1"/>
            </p:cNvSpPr>
            <p:nvPr/>
          </p:nvSpPr>
          <p:spPr bwMode="auto">
            <a:xfrm>
              <a:off x="2189" y="1257"/>
              <a:ext cx="29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9742" name="Rectangle 86"/>
            <p:cNvSpPr>
              <a:spLocks noChangeArrowheads="1"/>
            </p:cNvSpPr>
            <p:nvPr/>
          </p:nvSpPr>
          <p:spPr bwMode="auto">
            <a:xfrm>
              <a:off x="1867" y="1323"/>
              <a:ext cx="656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AutoShape 87"/>
            <p:cNvSpPr>
              <a:spLocks noChangeArrowheads="1"/>
            </p:cNvSpPr>
            <p:nvPr/>
          </p:nvSpPr>
          <p:spPr bwMode="auto">
            <a:xfrm rot="16059703" flipV="1">
              <a:off x="2105" y="1420"/>
              <a:ext cx="134" cy="8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Line 88"/>
            <p:cNvSpPr>
              <a:spLocks noChangeShapeType="1"/>
            </p:cNvSpPr>
            <p:nvPr/>
          </p:nvSpPr>
          <p:spPr bwMode="auto">
            <a:xfrm>
              <a:off x="2764" y="1625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5" name="Line 89"/>
            <p:cNvSpPr>
              <a:spLocks noChangeShapeType="1"/>
            </p:cNvSpPr>
            <p:nvPr/>
          </p:nvSpPr>
          <p:spPr bwMode="auto">
            <a:xfrm>
              <a:off x="2664" y="1160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Rectangle 90"/>
            <p:cNvSpPr>
              <a:spLocks noChangeArrowheads="1"/>
            </p:cNvSpPr>
            <p:nvPr/>
          </p:nvSpPr>
          <p:spPr bwMode="auto">
            <a:xfrm>
              <a:off x="2033" y="2200"/>
              <a:ext cx="262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Rectangle 91"/>
            <p:cNvSpPr>
              <a:spLocks noChangeArrowheads="1"/>
            </p:cNvSpPr>
            <p:nvPr/>
          </p:nvSpPr>
          <p:spPr bwMode="auto">
            <a:xfrm>
              <a:off x="1154" y="2194"/>
              <a:ext cx="262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452" name="Text Box 92"/>
          <p:cNvSpPr txBox="1">
            <a:spLocks noChangeArrowheads="1"/>
          </p:cNvSpPr>
          <p:nvPr/>
        </p:nvSpPr>
        <p:spPr bwMode="auto">
          <a:xfrm>
            <a:off x="4489450" y="2674938"/>
            <a:ext cx="22209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i1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单独作用</a:t>
            </a:r>
          </a:p>
        </p:txBody>
      </p:sp>
      <p:graphicFrame>
        <p:nvGraphicFramePr>
          <p:cNvPr id="399453" name="Object 93"/>
          <p:cNvGraphicFramePr>
            <a:graphicFrameLocks noChangeAspect="1"/>
          </p:cNvGraphicFramePr>
          <p:nvPr/>
        </p:nvGraphicFramePr>
        <p:xfrm>
          <a:off x="6516688" y="2439988"/>
          <a:ext cx="228758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公式" r:id="rId3" imgW="825480" imgH="444240" progId="Equation.3">
                  <p:embed/>
                </p:oleObj>
              </mc:Choice>
              <mc:Fallback>
                <p:oleObj name="公式" r:id="rId3" imgW="825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439988"/>
                        <a:ext cx="2287587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4" name="Text Box 94"/>
          <p:cNvSpPr txBox="1">
            <a:spLocks noChangeArrowheads="1"/>
          </p:cNvSpPr>
          <p:nvPr/>
        </p:nvSpPr>
        <p:spPr bwMode="auto">
          <a:xfrm>
            <a:off x="4489450" y="3322638"/>
            <a:ext cx="22209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i2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单独作用</a:t>
            </a:r>
          </a:p>
        </p:txBody>
      </p:sp>
      <p:graphicFrame>
        <p:nvGraphicFramePr>
          <p:cNvPr id="399455" name="Object 95"/>
          <p:cNvGraphicFramePr>
            <a:graphicFrameLocks noChangeAspect="1"/>
          </p:cNvGraphicFramePr>
          <p:nvPr/>
        </p:nvGraphicFramePr>
        <p:xfrm>
          <a:off x="1619250" y="3840163"/>
          <a:ext cx="67214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公式" r:id="rId5" imgW="2425680" imgH="444240" progId="Equation.3">
                  <p:embed/>
                </p:oleObj>
              </mc:Choice>
              <mc:Fallback>
                <p:oleObj name="公式" r:id="rId5" imgW="2425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40163"/>
                        <a:ext cx="6721475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6" name="Object 96"/>
          <p:cNvGraphicFramePr>
            <a:graphicFrameLocks noChangeAspect="1"/>
          </p:cNvGraphicFramePr>
          <p:nvPr/>
        </p:nvGraphicFramePr>
        <p:xfrm>
          <a:off x="600075" y="4725988"/>
          <a:ext cx="784701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公式" r:id="rId7" imgW="2831760" imgH="444240" progId="Equation.3">
                  <p:embed/>
                </p:oleObj>
              </mc:Choice>
              <mc:Fallback>
                <p:oleObj name="公式" r:id="rId7" imgW="2831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725988"/>
                        <a:ext cx="7847013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438150" y="5875338"/>
            <a:ext cx="3573463" cy="487362"/>
            <a:chOff x="172" y="3322"/>
            <a:chExt cx="2491" cy="363"/>
          </a:xfrm>
        </p:grpSpPr>
        <p:sp>
          <p:nvSpPr>
            <p:cNvPr id="29712" name="Text Box 98"/>
            <p:cNvSpPr txBox="1">
              <a:spLocks noChangeArrowheads="1"/>
            </p:cNvSpPr>
            <p:nvPr/>
          </p:nvSpPr>
          <p:spPr bwMode="auto">
            <a:xfrm>
              <a:off x="172" y="3322"/>
              <a:ext cx="335" cy="34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若</a:t>
              </a:r>
            </a:p>
          </p:txBody>
        </p:sp>
        <p:graphicFrame>
          <p:nvGraphicFramePr>
            <p:cNvPr id="29702" name="Object 99"/>
            <p:cNvGraphicFramePr>
              <a:graphicFrameLocks noChangeAspect="1"/>
            </p:cNvGraphicFramePr>
            <p:nvPr/>
          </p:nvGraphicFramePr>
          <p:xfrm>
            <a:off x="470" y="3354"/>
            <a:ext cx="219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0" name="公式" r:id="rId9" imgW="1168200" imgH="228600" progId="Equation.3">
                    <p:embed/>
                  </p:oleObj>
                </mc:Choice>
                <mc:Fallback>
                  <p:oleObj name="公式" r:id="rId9" imgW="1168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3354"/>
                          <a:ext cx="2193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4375150" y="5718175"/>
            <a:ext cx="3370263" cy="928688"/>
            <a:chOff x="2892" y="3375"/>
            <a:chExt cx="2331" cy="601"/>
          </a:xfrm>
        </p:grpSpPr>
        <p:sp>
          <p:nvSpPr>
            <p:cNvPr id="29711" name="Text Box 101"/>
            <p:cNvSpPr txBox="1">
              <a:spLocks noChangeArrowheads="1"/>
            </p:cNvSpPr>
            <p:nvPr/>
          </p:nvSpPr>
          <p:spPr bwMode="auto">
            <a:xfrm>
              <a:off x="2892" y="3490"/>
              <a:ext cx="335" cy="2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29701" name="Object 102"/>
            <p:cNvGraphicFramePr>
              <a:graphicFrameLocks noChangeAspect="1"/>
            </p:cNvGraphicFramePr>
            <p:nvPr/>
          </p:nvGraphicFramePr>
          <p:xfrm>
            <a:off x="3228" y="3375"/>
            <a:ext cx="1995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1" name="公式" r:id="rId11" imgW="1143000" imgH="444240" progId="Equation.3">
                    <p:embed/>
                  </p:oleObj>
                </mc:Choice>
                <mc:Fallback>
                  <p:oleObj name="公式" r:id="rId11" imgW="11430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3375"/>
                          <a:ext cx="1995" cy="6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715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4" grpId="0"/>
      <p:bldP spid="399452" grpId="0"/>
      <p:bldP spid="3994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8" name="Group 12"/>
          <p:cNvGrpSpPr>
            <a:grpSpLocks/>
          </p:cNvGrpSpPr>
          <p:nvPr/>
        </p:nvGrpSpPr>
        <p:grpSpPr bwMode="auto">
          <a:xfrm>
            <a:off x="6810375" y="5830888"/>
            <a:ext cx="1955800" cy="579437"/>
            <a:chOff x="3856" y="3722"/>
            <a:chExt cx="1232" cy="365"/>
          </a:xfrm>
        </p:grpSpPr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4166" y="3722"/>
              <a:ext cx="9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>
              <a:off x="3856" y="392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44500" y="1196752"/>
            <a:ext cx="787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总结：</a:t>
            </a:r>
            <a:endParaRPr kumimoji="0" lang="zh-CN" altLang="en-US" b="1" baseline="-250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47675" y="1701577"/>
            <a:ext cx="82280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 dirty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kumimoji="0" lang="en-US" altLang="zh-CN" b="1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0" lang="zh-CN" altLang="en-US" b="1" dirty="0">
                <a:solidFill>
                  <a:schemeClr val="tx1"/>
                </a:solidFill>
                <a:ea typeface="楷体_GB2312" pitchFamily="49" charset="-122"/>
              </a:rPr>
              <a:t>）集成运放可以构成加法、减法、积分、微分、对数和反对数等多种运算电路。在这些电路中，均存在深度负反馈。因此，运放工作在线性放大状态。这时可以使用理想运放模型对电路进行分析，“虚短”和“虚断”的概念是电路分析的有力工具。</a:t>
            </a:r>
          </a:p>
        </p:txBody>
      </p: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447675" y="3911568"/>
            <a:ext cx="82280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 dirty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kumimoji="0" lang="en-US" altLang="zh-CN" b="1" dirty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0" lang="zh-CN" altLang="en-US" b="1" dirty="0">
                <a:solidFill>
                  <a:schemeClr val="tx1"/>
                </a:solidFill>
                <a:ea typeface="楷体_GB2312" pitchFamily="49" charset="-122"/>
              </a:rPr>
              <a:t>）对于精度要求高的运放电路，需要考虑实际运放参数的影响。由于运放的开环电压增益、输入电阻、输出电阻、共模抑制比及各种失调量等都不是理想值。对这种电路的误差分析，应根据电路的具体情况，选择适当的运放模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374482" y="3103897"/>
            <a:ext cx="2193926" cy="1150939"/>
            <a:chOff x="0" y="0"/>
            <a:chExt cx="1382" cy="725"/>
          </a:xfrm>
        </p:grpSpPr>
        <p:sp>
          <p:nvSpPr>
            <p:cNvPr id="63" name="AutoShape 4"/>
            <p:cNvSpPr>
              <a:spLocks noChangeArrowheads="1"/>
            </p:cNvSpPr>
            <p:nvPr/>
          </p:nvSpPr>
          <p:spPr bwMode="auto">
            <a:xfrm flipH="1">
              <a:off x="15" y="0"/>
              <a:ext cx="1360" cy="363"/>
            </a:xfrm>
            <a:prstGeom prst="parallelogram">
              <a:avLst>
                <a:gd name="adj" fmla="val 9366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Line 5"/>
            <p:cNvSpPr>
              <a:spLocks noChangeShapeType="1"/>
            </p:cNvSpPr>
            <p:nvPr/>
          </p:nvSpPr>
          <p:spPr bwMode="auto">
            <a:xfrm>
              <a:off x="350" y="36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Line 6"/>
            <p:cNvSpPr>
              <a:spLocks noChangeShapeType="1"/>
            </p:cNvSpPr>
            <p:nvPr/>
          </p:nvSpPr>
          <p:spPr bwMode="auto">
            <a:xfrm>
              <a:off x="1375" y="35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>
              <a:off x="9" y="0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未知"/>
            <p:cNvSpPr>
              <a:spLocks/>
            </p:cNvSpPr>
            <p:nvPr/>
          </p:nvSpPr>
          <p:spPr bwMode="auto">
            <a:xfrm>
              <a:off x="0" y="127"/>
              <a:ext cx="346" cy="377"/>
            </a:xfrm>
            <a:custGeom>
              <a:avLst/>
              <a:gdLst>
                <a:gd name="T0" fmla="*/ 0 w 346"/>
                <a:gd name="T1" fmla="*/ 0 h 377"/>
                <a:gd name="T2" fmla="*/ 346 w 346"/>
                <a:gd name="T3" fmla="*/ 377 h 37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6" h="377">
                  <a:moveTo>
                    <a:pt x="0" y="0"/>
                  </a:moveTo>
                  <a:lnTo>
                    <a:pt x="346" y="37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8" name="Group 9"/>
            <p:cNvGrpSpPr>
              <a:grpSpLocks/>
            </p:cNvGrpSpPr>
            <p:nvPr/>
          </p:nvGrpSpPr>
          <p:grpSpPr bwMode="auto">
            <a:xfrm>
              <a:off x="414" y="414"/>
              <a:ext cx="55" cy="307"/>
              <a:chOff x="0" y="0"/>
              <a:chExt cx="55" cy="307"/>
            </a:xfrm>
          </p:grpSpPr>
          <p:sp>
            <p:nvSpPr>
              <p:cNvPr id="123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Line 11"/>
              <p:cNvSpPr>
                <a:spLocks noChangeShapeType="1"/>
              </p:cNvSpPr>
              <p:nvPr/>
            </p:nvSpPr>
            <p:spPr bwMode="auto">
              <a:xfrm>
                <a:off x="55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未知"/>
              <p:cNvSpPr>
                <a:spLocks/>
              </p:cNvSpPr>
              <p:nvPr/>
            </p:nvSpPr>
            <p:spPr bwMode="auto">
              <a:xfrm>
                <a:off x="0" y="182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未知"/>
              <p:cNvSpPr>
                <a:spLocks/>
              </p:cNvSpPr>
              <p:nvPr/>
            </p:nvSpPr>
            <p:spPr bwMode="auto">
              <a:xfrm flipH="1">
                <a:off x="27" y="180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Line 14"/>
              <p:cNvSpPr>
                <a:spLocks noChangeShapeType="1"/>
              </p:cNvSpPr>
              <p:nvPr/>
            </p:nvSpPr>
            <p:spPr bwMode="auto">
              <a:xfrm>
                <a:off x="2" y="6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9" name="Group 15"/>
            <p:cNvGrpSpPr>
              <a:grpSpLocks/>
            </p:cNvGrpSpPr>
            <p:nvPr/>
          </p:nvGrpSpPr>
          <p:grpSpPr bwMode="auto">
            <a:xfrm>
              <a:off x="550" y="408"/>
              <a:ext cx="55" cy="307"/>
              <a:chOff x="0" y="0"/>
              <a:chExt cx="55" cy="307"/>
            </a:xfrm>
          </p:grpSpPr>
          <p:sp>
            <p:nvSpPr>
              <p:cNvPr id="118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55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0" name="未知"/>
              <p:cNvSpPr>
                <a:spLocks/>
              </p:cNvSpPr>
              <p:nvPr/>
            </p:nvSpPr>
            <p:spPr bwMode="auto">
              <a:xfrm>
                <a:off x="0" y="182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" name="未知"/>
              <p:cNvSpPr>
                <a:spLocks/>
              </p:cNvSpPr>
              <p:nvPr/>
            </p:nvSpPr>
            <p:spPr bwMode="auto">
              <a:xfrm flipH="1">
                <a:off x="27" y="180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Line 20"/>
              <p:cNvSpPr>
                <a:spLocks noChangeShapeType="1"/>
              </p:cNvSpPr>
              <p:nvPr/>
            </p:nvSpPr>
            <p:spPr bwMode="auto">
              <a:xfrm>
                <a:off x="2" y="6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0" name="Group 21"/>
            <p:cNvGrpSpPr>
              <a:grpSpLocks/>
            </p:cNvGrpSpPr>
            <p:nvPr/>
          </p:nvGrpSpPr>
          <p:grpSpPr bwMode="auto">
            <a:xfrm>
              <a:off x="696" y="408"/>
              <a:ext cx="55" cy="307"/>
              <a:chOff x="0" y="0"/>
              <a:chExt cx="55" cy="307"/>
            </a:xfrm>
          </p:grpSpPr>
          <p:sp>
            <p:nvSpPr>
              <p:cNvPr id="113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4" name="Line 23"/>
              <p:cNvSpPr>
                <a:spLocks noChangeShapeType="1"/>
              </p:cNvSpPr>
              <p:nvPr/>
            </p:nvSpPr>
            <p:spPr bwMode="auto">
              <a:xfrm>
                <a:off x="55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5" name="未知"/>
              <p:cNvSpPr>
                <a:spLocks/>
              </p:cNvSpPr>
              <p:nvPr/>
            </p:nvSpPr>
            <p:spPr bwMode="auto">
              <a:xfrm>
                <a:off x="0" y="182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6" name="未知"/>
              <p:cNvSpPr>
                <a:spLocks/>
              </p:cNvSpPr>
              <p:nvPr/>
            </p:nvSpPr>
            <p:spPr bwMode="auto">
              <a:xfrm flipH="1">
                <a:off x="27" y="180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7" name="Line 26"/>
              <p:cNvSpPr>
                <a:spLocks noChangeShapeType="1"/>
              </p:cNvSpPr>
              <p:nvPr/>
            </p:nvSpPr>
            <p:spPr bwMode="auto">
              <a:xfrm>
                <a:off x="2" y="6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1" name="Group 27"/>
            <p:cNvGrpSpPr>
              <a:grpSpLocks/>
            </p:cNvGrpSpPr>
            <p:nvPr/>
          </p:nvGrpSpPr>
          <p:grpSpPr bwMode="auto">
            <a:xfrm>
              <a:off x="828" y="418"/>
              <a:ext cx="55" cy="307"/>
              <a:chOff x="0" y="0"/>
              <a:chExt cx="55" cy="307"/>
            </a:xfrm>
          </p:grpSpPr>
          <p:sp>
            <p:nvSpPr>
              <p:cNvPr id="108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9" name="Line 29"/>
              <p:cNvSpPr>
                <a:spLocks noChangeShapeType="1"/>
              </p:cNvSpPr>
              <p:nvPr/>
            </p:nvSpPr>
            <p:spPr bwMode="auto">
              <a:xfrm>
                <a:off x="55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" name="未知"/>
              <p:cNvSpPr>
                <a:spLocks/>
              </p:cNvSpPr>
              <p:nvPr/>
            </p:nvSpPr>
            <p:spPr bwMode="auto">
              <a:xfrm>
                <a:off x="0" y="182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" name="未知"/>
              <p:cNvSpPr>
                <a:spLocks/>
              </p:cNvSpPr>
              <p:nvPr/>
            </p:nvSpPr>
            <p:spPr bwMode="auto">
              <a:xfrm flipH="1">
                <a:off x="27" y="180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2" name="Line 32"/>
              <p:cNvSpPr>
                <a:spLocks noChangeShapeType="1"/>
              </p:cNvSpPr>
              <p:nvPr/>
            </p:nvSpPr>
            <p:spPr bwMode="auto">
              <a:xfrm>
                <a:off x="2" y="6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2" name="Group 33"/>
            <p:cNvGrpSpPr>
              <a:grpSpLocks/>
            </p:cNvGrpSpPr>
            <p:nvPr/>
          </p:nvGrpSpPr>
          <p:grpSpPr bwMode="auto">
            <a:xfrm>
              <a:off x="964" y="418"/>
              <a:ext cx="55" cy="307"/>
              <a:chOff x="0" y="0"/>
              <a:chExt cx="55" cy="307"/>
            </a:xfrm>
          </p:grpSpPr>
          <p:sp>
            <p:nvSpPr>
              <p:cNvPr id="103" name="Line 3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Line 35"/>
              <p:cNvSpPr>
                <a:spLocks noChangeShapeType="1"/>
              </p:cNvSpPr>
              <p:nvPr/>
            </p:nvSpPr>
            <p:spPr bwMode="auto">
              <a:xfrm>
                <a:off x="55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" name="未知"/>
              <p:cNvSpPr>
                <a:spLocks/>
              </p:cNvSpPr>
              <p:nvPr/>
            </p:nvSpPr>
            <p:spPr bwMode="auto">
              <a:xfrm>
                <a:off x="0" y="182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未知"/>
              <p:cNvSpPr>
                <a:spLocks/>
              </p:cNvSpPr>
              <p:nvPr/>
            </p:nvSpPr>
            <p:spPr bwMode="auto">
              <a:xfrm flipH="1">
                <a:off x="27" y="180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" name="Line 38"/>
              <p:cNvSpPr>
                <a:spLocks noChangeShapeType="1"/>
              </p:cNvSpPr>
              <p:nvPr/>
            </p:nvSpPr>
            <p:spPr bwMode="auto">
              <a:xfrm>
                <a:off x="2" y="6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3" name="Group 39"/>
            <p:cNvGrpSpPr>
              <a:grpSpLocks/>
            </p:cNvGrpSpPr>
            <p:nvPr/>
          </p:nvGrpSpPr>
          <p:grpSpPr bwMode="auto">
            <a:xfrm>
              <a:off x="1094" y="408"/>
              <a:ext cx="55" cy="307"/>
              <a:chOff x="0" y="0"/>
              <a:chExt cx="55" cy="307"/>
            </a:xfrm>
          </p:grpSpPr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Line 41"/>
              <p:cNvSpPr>
                <a:spLocks noChangeShapeType="1"/>
              </p:cNvSpPr>
              <p:nvPr/>
            </p:nvSpPr>
            <p:spPr bwMode="auto">
              <a:xfrm>
                <a:off x="55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未知"/>
              <p:cNvSpPr>
                <a:spLocks/>
              </p:cNvSpPr>
              <p:nvPr/>
            </p:nvSpPr>
            <p:spPr bwMode="auto">
              <a:xfrm>
                <a:off x="0" y="182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未知"/>
              <p:cNvSpPr>
                <a:spLocks/>
              </p:cNvSpPr>
              <p:nvPr/>
            </p:nvSpPr>
            <p:spPr bwMode="auto">
              <a:xfrm flipH="1">
                <a:off x="27" y="180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Line 44"/>
              <p:cNvSpPr>
                <a:spLocks noChangeShapeType="1"/>
              </p:cNvSpPr>
              <p:nvPr/>
            </p:nvSpPr>
            <p:spPr bwMode="auto">
              <a:xfrm>
                <a:off x="2" y="6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4" name="Group 45"/>
            <p:cNvGrpSpPr>
              <a:grpSpLocks/>
            </p:cNvGrpSpPr>
            <p:nvPr/>
          </p:nvGrpSpPr>
          <p:grpSpPr bwMode="auto">
            <a:xfrm>
              <a:off x="1239" y="418"/>
              <a:ext cx="55" cy="307"/>
              <a:chOff x="0" y="0"/>
              <a:chExt cx="55" cy="307"/>
            </a:xfrm>
          </p:grpSpPr>
          <p:sp>
            <p:nvSpPr>
              <p:cNvPr id="93" name="Line 46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Line 47"/>
              <p:cNvSpPr>
                <a:spLocks noChangeShapeType="1"/>
              </p:cNvSpPr>
              <p:nvPr/>
            </p:nvSpPr>
            <p:spPr bwMode="auto">
              <a:xfrm>
                <a:off x="55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未知"/>
              <p:cNvSpPr>
                <a:spLocks/>
              </p:cNvSpPr>
              <p:nvPr/>
            </p:nvSpPr>
            <p:spPr bwMode="auto">
              <a:xfrm>
                <a:off x="0" y="182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未知"/>
              <p:cNvSpPr>
                <a:spLocks/>
              </p:cNvSpPr>
              <p:nvPr/>
            </p:nvSpPr>
            <p:spPr bwMode="auto">
              <a:xfrm flipH="1">
                <a:off x="27" y="180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7" name="Line 50"/>
              <p:cNvSpPr>
                <a:spLocks noChangeShapeType="1"/>
              </p:cNvSpPr>
              <p:nvPr/>
            </p:nvSpPr>
            <p:spPr bwMode="auto">
              <a:xfrm>
                <a:off x="2" y="6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5" name="未知"/>
            <p:cNvSpPr>
              <a:spLocks/>
            </p:cNvSpPr>
            <p:nvPr/>
          </p:nvSpPr>
          <p:spPr bwMode="auto">
            <a:xfrm>
              <a:off x="468" y="496"/>
              <a:ext cx="79" cy="3"/>
            </a:xfrm>
            <a:custGeom>
              <a:avLst/>
              <a:gdLst>
                <a:gd name="T0" fmla="*/ 0 w 79"/>
                <a:gd name="T1" fmla="*/ 3 h 3"/>
                <a:gd name="T2" fmla="*/ 79 w 79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9" h="3">
                  <a:moveTo>
                    <a:pt x="0" y="3"/>
                  </a:moveTo>
                  <a:lnTo>
                    <a:pt x="79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Line 52"/>
            <p:cNvSpPr>
              <a:spLocks noChangeShapeType="1"/>
            </p:cNvSpPr>
            <p:nvPr/>
          </p:nvSpPr>
          <p:spPr bwMode="auto">
            <a:xfrm>
              <a:off x="604" y="499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未知"/>
            <p:cNvSpPr>
              <a:spLocks/>
            </p:cNvSpPr>
            <p:nvPr/>
          </p:nvSpPr>
          <p:spPr bwMode="auto">
            <a:xfrm>
              <a:off x="758" y="500"/>
              <a:ext cx="73" cy="1"/>
            </a:xfrm>
            <a:custGeom>
              <a:avLst/>
              <a:gdLst>
                <a:gd name="T0" fmla="*/ 0 w 73"/>
                <a:gd name="T1" fmla="*/ 0 h 1"/>
                <a:gd name="T2" fmla="*/ 73 w 73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" h="1">
                  <a:moveTo>
                    <a:pt x="0" y="0"/>
                  </a:moveTo>
                  <a:lnTo>
                    <a:pt x="7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Line 54"/>
            <p:cNvSpPr>
              <a:spLocks noChangeShapeType="1"/>
            </p:cNvSpPr>
            <p:nvPr/>
          </p:nvSpPr>
          <p:spPr bwMode="auto">
            <a:xfrm>
              <a:off x="876" y="499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未知"/>
            <p:cNvSpPr>
              <a:spLocks/>
            </p:cNvSpPr>
            <p:nvPr/>
          </p:nvSpPr>
          <p:spPr bwMode="auto">
            <a:xfrm>
              <a:off x="1012" y="498"/>
              <a:ext cx="82" cy="1"/>
            </a:xfrm>
            <a:custGeom>
              <a:avLst/>
              <a:gdLst>
                <a:gd name="T0" fmla="*/ 0 w 82"/>
                <a:gd name="T1" fmla="*/ 1 h 1"/>
                <a:gd name="T2" fmla="*/ 82 w 8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2" h="1">
                  <a:moveTo>
                    <a:pt x="0" y="1"/>
                  </a:moveTo>
                  <a:lnTo>
                    <a:pt x="8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Line 56"/>
            <p:cNvSpPr>
              <a:spLocks noChangeShapeType="1"/>
            </p:cNvSpPr>
            <p:nvPr/>
          </p:nvSpPr>
          <p:spPr bwMode="auto">
            <a:xfrm>
              <a:off x="1148" y="499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未知"/>
            <p:cNvSpPr>
              <a:spLocks/>
            </p:cNvSpPr>
            <p:nvPr/>
          </p:nvSpPr>
          <p:spPr bwMode="auto">
            <a:xfrm>
              <a:off x="348" y="496"/>
              <a:ext cx="71" cy="4"/>
            </a:xfrm>
            <a:custGeom>
              <a:avLst/>
              <a:gdLst>
                <a:gd name="T0" fmla="*/ 0 w 71"/>
                <a:gd name="T1" fmla="*/ 0 h 4"/>
                <a:gd name="T2" fmla="*/ 71 w 71"/>
                <a:gd name="T3" fmla="*/ 4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1" h="4">
                  <a:moveTo>
                    <a:pt x="0" y="0"/>
                  </a:moveTo>
                  <a:lnTo>
                    <a:pt x="71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Line 58"/>
            <p:cNvSpPr>
              <a:spLocks noChangeShapeType="1"/>
            </p:cNvSpPr>
            <p:nvPr/>
          </p:nvSpPr>
          <p:spPr bwMode="auto">
            <a:xfrm>
              <a:off x="1291" y="499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3" name="Group 59"/>
            <p:cNvGrpSpPr>
              <a:grpSpLocks/>
            </p:cNvGrpSpPr>
            <p:nvPr/>
          </p:nvGrpSpPr>
          <p:grpSpPr bwMode="auto">
            <a:xfrm>
              <a:off x="46" y="174"/>
              <a:ext cx="54" cy="244"/>
              <a:chOff x="0" y="0"/>
              <a:chExt cx="54" cy="244"/>
            </a:xfrm>
          </p:grpSpPr>
          <p:sp>
            <p:nvSpPr>
              <p:cNvPr id="89" name="未知"/>
              <p:cNvSpPr>
                <a:spLocks/>
              </p:cNvSpPr>
              <p:nvPr/>
            </p:nvSpPr>
            <p:spPr bwMode="auto">
              <a:xfrm>
                <a:off x="0" y="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1 w 1"/>
                  <a:gd name="T3" fmla="*/ 118 h 1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8">
                    <a:moveTo>
                      <a:pt x="0" y="0"/>
                    </a:moveTo>
                    <a:lnTo>
                      <a:pt x="1" y="11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未知"/>
              <p:cNvSpPr>
                <a:spLocks/>
              </p:cNvSpPr>
              <p:nvPr/>
            </p:nvSpPr>
            <p:spPr bwMode="auto">
              <a:xfrm>
                <a:off x="1" y="119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未知"/>
              <p:cNvSpPr>
                <a:spLocks/>
              </p:cNvSpPr>
              <p:nvPr/>
            </p:nvSpPr>
            <p:spPr bwMode="auto">
              <a:xfrm flipH="1">
                <a:off x="28" y="117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未知"/>
              <p:cNvSpPr>
                <a:spLocks/>
              </p:cNvSpPr>
              <p:nvPr/>
            </p:nvSpPr>
            <p:spPr bwMode="auto">
              <a:xfrm>
                <a:off x="52" y="69"/>
                <a:ext cx="1" cy="48"/>
              </a:xfrm>
              <a:custGeom>
                <a:avLst/>
                <a:gdLst>
                  <a:gd name="T0" fmla="*/ 1 w 1"/>
                  <a:gd name="T1" fmla="*/ 0 h 48"/>
                  <a:gd name="T2" fmla="*/ 0 w 1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48">
                    <a:moveTo>
                      <a:pt x="1" y="0"/>
                    </a:moveTo>
                    <a:lnTo>
                      <a:pt x="0" y="4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4" name="Group 64"/>
            <p:cNvGrpSpPr>
              <a:grpSpLocks/>
            </p:cNvGrpSpPr>
            <p:nvPr/>
          </p:nvGrpSpPr>
          <p:grpSpPr bwMode="auto">
            <a:xfrm>
              <a:off x="152" y="301"/>
              <a:ext cx="42" cy="125"/>
              <a:chOff x="0" y="0"/>
              <a:chExt cx="42" cy="125"/>
            </a:xfrm>
          </p:grpSpPr>
          <p:sp>
            <p:nvSpPr>
              <p:cNvPr id="87" name="未知"/>
              <p:cNvSpPr>
                <a:spLocks/>
              </p:cNvSpPr>
              <p:nvPr/>
            </p:nvSpPr>
            <p:spPr bwMode="auto">
              <a:xfrm>
                <a:off x="0" y="0"/>
                <a:ext cx="26" cy="125"/>
              </a:xfrm>
              <a:custGeom>
                <a:avLst/>
                <a:gdLst>
                  <a:gd name="T0" fmla="*/ 0 w 26"/>
                  <a:gd name="T1" fmla="*/ 0 h 125"/>
                  <a:gd name="T2" fmla="*/ 16 w 26"/>
                  <a:gd name="T3" fmla="*/ 46 h 125"/>
                  <a:gd name="T4" fmla="*/ 26 w 26"/>
                  <a:gd name="T5" fmla="*/ 125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25">
                    <a:moveTo>
                      <a:pt x="0" y="0"/>
                    </a:moveTo>
                    <a:lnTo>
                      <a:pt x="16" y="46"/>
                    </a:lnTo>
                    <a:lnTo>
                      <a:pt x="26" y="12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" name="未知"/>
              <p:cNvSpPr>
                <a:spLocks/>
              </p:cNvSpPr>
              <p:nvPr/>
            </p:nvSpPr>
            <p:spPr bwMode="auto">
              <a:xfrm>
                <a:off x="27" y="29"/>
                <a:ext cx="15" cy="94"/>
              </a:xfrm>
              <a:custGeom>
                <a:avLst/>
                <a:gdLst>
                  <a:gd name="T0" fmla="*/ 15 w 15"/>
                  <a:gd name="T1" fmla="*/ 0 h 94"/>
                  <a:gd name="T2" fmla="*/ 10 w 15"/>
                  <a:gd name="T3" fmla="*/ 15 h 94"/>
                  <a:gd name="T4" fmla="*/ 0 w 15"/>
                  <a:gd name="T5" fmla="*/ 94 h 9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" h="94">
                    <a:moveTo>
                      <a:pt x="15" y="0"/>
                    </a:moveTo>
                    <a:lnTo>
                      <a:pt x="10" y="15"/>
                    </a:lnTo>
                    <a:lnTo>
                      <a:pt x="0" y="94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5" name="未知"/>
            <p:cNvSpPr>
              <a:spLocks/>
            </p:cNvSpPr>
            <p:nvPr/>
          </p:nvSpPr>
          <p:spPr bwMode="auto">
            <a:xfrm>
              <a:off x="161" y="142"/>
              <a:ext cx="130" cy="107"/>
            </a:xfrm>
            <a:custGeom>
              <a:avLst/>
              <a:gdLst>
                <a:gd name="T0" fmla="*/ 0 w 130"/>
                <a:gd name="T1" fmla="*/ 16 h 107"/>
                <a:gd name="T2" fmla="*/ 53 w 130"/>
                <a:gd name="T3" fmla="*/ 1 h 107"/>
                <a:gd name="T4" fmla="*/ 117 w 130"/>
                <a:gd name="T5" fmla="*/ 25 h 107"/>
                <a:gd name="T6" fmla="*/ 125 w 130"/>
                <a:gd name="T7" fmla="*/ 76 h 107"/>
                <a:gd name="T8" fmla="*/ 90 w 130"/>
                <a:gd name="T9" fmla="*/ 107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" h="107">
                  <a:moveTo>
                    <a:pt x="0" y="16"/>
                  </a:moveTo>
                  <a:cubicBezTo>
                    <a:pt x="9" y="14"/>
                    <a:pt x="34" y="0"/>
                    <a:pt x="53" y="1"/>
                  </a:cubicBezTo>
                  <a:cubicBezTo>
                    <a:pt x="72" y="2"/>
                    <a:pt x="105" y="12"/>
                    <a:pt x="117" y="25"/>
                  </a:cubicBezTo>
                  <a:cubicBezTo>
                    <a:pt x="129" y="38"/>
                    <a:pt x="130" y="62"/>
                    <a:pt x="125" y="76"/>
                  </a:cubicBezTo>
                  <a:cubicBezTo>
                    <a:pt x="120" y="90"/>
                    <a:pt x="97" y="101"/>
                    <a:pt x="90" y="107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377" y="46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Times New Roman" pitchFamily="18" charset="0"/>
                </a:rPr>
                <a:t>LM324N</a:t>
              </a:r>
            </a:p>
          </p:txBody>
        </p:sp>
      </p:grpSp>
      <p:sp>
        <p:nvSpPr>
          <p:cNvPr id="4" name="Text Box 69"/>
          <p:cNvSpPr txBox="1">
            <a:spLocks noChangeArrowheads="1"/>
          </p:cNvSpPr>
          <p:nvPr/>
        </p:nvSpPr>
        <p:spPr bwMode="auto">
          <a:xfrm>
            <a:off x="546894" y="1135596"/>
            <a:ext cx="592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>
                <a:latin typeface="仿宋_GB2312" pitchFamily="1" charset="-122"/>
                <a:ea typeface="仿宋_GB2312" pitchFamily="1" charset="-122"/>
              </a:rPr>
              <a:t>5</a:t>
            </a:r>
            <a:r>
              <a:rPr lang="zh-CN" altLang="en-US" sz="2400" b="1" dirty="0">
                <a:latin typeface="仿宋_GB2312" pitchFamily="1" charset="-122"/>
                <a:ea typeface="仿宋_GB2312" pitchFamily="1" charset="-122"/>
              </a:rPr>
              <a:t>-1-1 器件简介及运算放大器的电路符号</a:t>
            </a:r>
          </a:p>
        </p:txBody>
      </p:sp>
      <p:sp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1295859" y="1597360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 多端钮（8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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14）、高放大倍数、集成电路器件</a:t>
            </a:r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1774031" y="4254835"/>
            <a:ext cx="2187577" cy="2087561"/>
            <a:chOff x="0" y="0"/>
            <a:chExt cx="1378" cy="1315"/>
          </a:xfrm>
        </p:grpSpPr>
        <p:sp>
          <p:nvSpPr>
            <p:cNvPr id="36" name="Rectangle 72"/>
            <p:cNvSpPr>
              <a:spLocks noChangeArrowheads="1"/>
            </p:cNvSpPr>
            <p:nvPr/>
          </p:nvSpPr>
          <p:spPr bwMode="auto">
            <a:xfrm>
              <a:off x="481" y="235"/>
              <a:ext cx="363" cy="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Line 73"/>
            <p:cNvSpPr>
              <a:spLocks noChangeShapeType="1"/>
            </p:cNvSpPr>
            <p:nvPr/>
          </p:nvSpPr>
          <p:spPr bwMode="auto">
            <a:xfrm>
              <a:off x="72" y="281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72" y="668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838" y="490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Text Box 76"/>
            <p:cNvSpPr txBox="1">
              <a:spLocks noChangeArrowheads="1"/>
            </p:cNvSpPr>
            <p:nvPr/>
          </p:nvSpPr>
          <p:spPr bwMode="auto">
            <a:xfrm>
              <a:off x="457" y="533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453" y="54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3600" b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42" name="Oval 78"/>
            <p:cNvSpPr>
              <a:spLocks noChangeArrowheads="1"/>
            </p:cNvSpPr>
            <p:nvPr/>
          </p:nvSpPr>
          <p:spPr bwMode="auto">
            <a:xfrm>
              <a:off x="0" y="241"/>
              <a:ext cx="70" cy="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Oval 79"/>
            <p:cNvSpPr>
              <a:spLocks noChangeArrowheads="1"/>
            </p:cNvSpPr>
            <p:nvPr/>
          </p:nvSpPr>
          <p:spPr bwMode="auto">
            <a:xfrm>
              <a:off x="0" y="632"/>
              <a:ext cx="70" cy="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Oval 80"/>
            <p:cNvSpPr>
              <a:spLocks noChangeArrowheads="1"/>
            </p:cNvSpPr>
            <p:nvPr/>
          </p:nvSpPr>
          <p:spPr bwMode="auto">
            <a:xfrm>
              <a:off x="1252" y="454"/>
              <a:ext cx="70" cy="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Text Box 81"/>
            <p:cNvSpPr txBox="1">
              <a:spLocks noChangeArrowheads="1"/>
            </p:cNvSpPr>
            <p:nvPr/>
          </p:nvSpPr>
          <p:spPr bwMode="auto">
            <a:xfrm>
              <a:off x="674" y="374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46" name="AutoShape 82"/>
            <p:cNvSpPr>
              <a:spLocks noChangeArrowheads="1"/>
            </p:cNvSpPr>
            <p:nvPr/>
          </p:nvSpPr>
          <p:spPr bwMode="auto">
            <a:xfrm rot="5400000">
              <a:off x="642" y="275"/>
              <a:ext cx="46" cy="4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7" name="Group 83"/>
            <p:cNvGrpSpPr>
              <a:grpSpLocks/>
            </p:cNvGrpSpPr>
            <p:nvPr/>
          </p:nvGrpSpPr>
          <p:grpSpPr bwMode="auto">
            <a:xfrm>
              <a:off x="27" y="0"/>
              <a:ext cx="196" cy="250"/>
              <a:chOff x="0" y="0"/>
              <a:chExt cx="196" cy="250"/>
            </a:xfrm>
          </p:grpSpPr>
          <p:sp>
            <p:nvSpPr>
              <p:cNvPr id="61" name="Oval 84"/>
              <p:cNvSpPr>
                <a:spLocks noChangeAspect="1" noChangeArrowheads="1"/>
              </p:cNvSpPr>
              <p:nvPr/>
            </p:nvSpPr>
            <p:spPr bwMode="auto">
              <a:xfrm>
                <a:off x="12" y="45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Text Box 8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8" name="Group 86"/>
            <p:cNvGrpSpPr>
              <a:grpSpLocks/>
            </p:cNvGrpSpPr>
            <p:nvPr/>
          </p:nvGrpSpPr>
          <p:grpSpPr bwMode="auto">
            <a:xfrm>
              <a:off x="730" y="871"/>
              <a:ext cx="196" cy="250"/>
              <a:chOff x="0" y="0"/>
              <a:chExt cx="196" cy="250"/>
            </a:xfrm>
          </p:grpSpPr>
          <p:sp>
            <p:nvSpPr>
              <p:cNvPr id="59" name="Oval 87"/>
              <p:cNvSpPr>
                <a:spLocks noChangeAspect="1" noChangeArrowheads="1"/>
              </p:cNvSpPr>
              <p:nvPr/>
            </p:nvSpPr>
            <p:spPr bwMode="auto">
              <a:xfrm>
                <a:off x="12" y="45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Text Box 8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49" name="Group 89"/>
            <p:cNvGrpSpPr>
              <a:grpSpLocks/>
            </p:cNvGrpSpPr>
            <p:nvPr/>
          </p:nvGrpSpPr>
          <p:grpSpPr bwMode="auto">
            <a:xfrm>
              <a:off x="1182" y="190"/>
              <a:ext cx="196" cy="250"/>
              <a:chOff x="0" y="0"/>
              <a:chExt cx="196" cy="250"/>
            </a:xfrm>
          </p:grpSpPr>
          <p:sp>
            <p:nvSpPr>
              <p:cNvPr id="57" name="Oval 90"/>
              <p:cNvSpPr>
                <a:spLocks noChangeAspect="1" noChangeArrowheads="1"/>
              </p:cNvSpPr>
              <p:nvPr/>
            </p:nvSpPr>
            <p:spPr bwMode="auto">
              <a:xfrm>
                <a:off x="12" y="45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" name="Text Box 9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50" name="Group 92"/>
            <p:cNvGrpSpPr>
              <a:grpSpLocks/>
            </p:cNvGrpSpPr>
            <p:nvPr/>
          </p:nvGrpSpPr>
          <p:grpSpPr bwMode="auto">
            <a:xfrm>
              <a:off x="30" y="665"/>
              <a:ext cx="196" cy="250"/>
              <a:chOff x="0" y="0"/>
              <a:chExt cx="196" cy="250"/>
            </a:xfrm>
          </p:grpSpPr>
          <p:sp>
            <p:nvSpPr>
              <p:cNvPr id="55" name="Oval 93"/>
              <p:cNvSpPr>
                <a:spLocks noChangeAspect="1" noChangeArrowheads="1"/>
              </p:cNvSpPr>
              <p:nvPr/>
            </p:nvSpPr>
            <p:spPr bwMode="auto">
              <a:xfrm>
                <a:off x="12" y="45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Text Box 9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51" name="Text Box 95"/>
            <p:cNvSpPr txBox="1">
              <a:spLocks noChangeArrowheads="1"/>
            </p:cNvSpPr>
            <p:nvPr/>
          </p:nvSpPr>
          <p:spPr bwMode="auto">
            <a:xfrm>
              <a:off x="493" y="34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" name="Line 96"/>
            <p:cNvSpPr>
              <a:spLocks noChangeShapeType="1"/>
            </p:cNvSpPr>
            <p:nvPr/>
          </p:nvSpPr>
          <p:spPr bwMode="auto">
            <a:xfrm>
              <a:off x="662" y="734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Oval 97"/>
            <p:cNvSpPr>
              <a:spLocks noChangeArrowheads="1"/>
            </p:cNvSpPr>
            <p:nvPr/>
          </p:nvSpPr>
          <p:spPr bwMode="auto">
            <a:xfrm>
              <a:off x="623" y="1007"/>
              <a:ext cx="70" cy="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Text Box 98"/>
            <p:cNvSpPr txBox="1">
              <a:spLocks noChangeArrowheads="1"/>
            </p:cNvSpPr>
            <p:nvPr/>
          </p:nvSpPr>
          <p:spPr bwMode="auto">
            <a:xfrm>
              <a:off x="203" y="1065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sz="2000" b="1">
                  <a:latin typeface="Times New Roman" pitchFamily="18" charset="0"/>
                  <a:ea typeface="楷体_GB2312" pitchFamily="1" charset="-122"/>
                </a:rPr>
                <a:t>（公共端）</a:t>
              </a:r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5333779" y="4437112"/>
            <a:ext cx="2730609" cy="1757459"/>
            <a:chOff x="0" y="0"/>
            <a:chExt cx="1467" cy="1121"/>
          </a:xfrm>
        </p:grpSpPr>
        <p:sp>
          <p:nvSpPr>
            <p:cNvPr id="11" name="Line 100"/>
            <p:cNvSpPr>
              <a:spLocks noChangeShapeType="1"/>
            </p:cNvSpPr>
            <p:nvPr/>
          </p:nvSpPr>
          <p:spPr bwMode="auto">
            <a:xfrm>
              <a:off x="78" y="281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01"/>
            <p:cNvSpPr>
              <a:spLocks noChangeShapeType="1"/>
            </p:cNvSpPr>
            <p:nvPr/>
          </p:nvSpPr>
          <p:spPr bwMode="auto">
            <a:xfrm>
              <a:off x="72" y="591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102"/>
            <p:cNvSpPr>
              <a:spLocks noChangeShapeType="1"/>
            </p:cNvSpPr>
            <p:nvPr/>
          </p:nvSpPr>
          <p:spPr bwMode="auto">
            <a:xfrm>
              <a:off x="927" y="437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Text Box 103"/>
            <p:cNvSpPr txBox="1">
              <a:spLocks noChangeArrowheads="1"/>
            </p:cNvSpPr>
            <p:nvPr/>
          </p:nvSpPr>
          <p:spPr bwMode="auto">
            <a:xfrm>
              <a:off x="445" y="444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5" name="Text Box 104"/>
            <p:cNvSpPr txBox="1">
              <a:spLocks noChangeArrowheads="1"/>
            </p:cNvSpPr>
            <p:nvPr/>
          </p:nvSpPr>
          <p:spPr bwMode="auto">
            <a:xfrm>
              <a:off x="447" y="11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6" name="Oval 105"/>
            <p:cNvSpPr>
              <a:spLocks noChangeArrowheads="1"/>
            </p:cNvSpPr>
            <p:nvPr/>
          </p:nvSpPr>
          <p:spPr bwMode="auto">
            <a:xfrm>
              <a:off x="6" y="241"/>
              <a:ext cx="70" cy="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Oval 106"/>
            <p:cNvSpPr>
              <a:spLocks noChangeArrowheads="1"/>
            </p:cNvSpPr>
            <p:nvPr/>
          </p:nvSpPr>
          <p:spPr bwMode="auto">
            <a:xfrm>
              <a:off x="0" y="555"/>
              <a:ext cx="70" cy="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Oval 107"/>
            <p:cNvSpPr>
              <a:spLocks noChangeArrowheads="1"/>
            </p:cNvSpPr>
            <p:nvPr/>
          </p:nvSpPr>
          <p:spPr bwMode="auto">
            <a:xfrm>
              <a:off x="1341" y="401"/>
              <a:ext cx="70" cy="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9" name="Group 108"/>
            <p:cNvGrpSpPr>
              <a:grpSpLocks/>
            </p:cNvGrpSpPr>
            <p:nvPr/>
          </p:nvGrpSpPr>
          <p:grpSpPr bwMode="auto">
            <a:xfrm>
              <a:off x="33" y="0"/>
              <a:ext cx="196" cy="250"/>
              <a:chOff x="0" y="0"/>
              <a:chExt cx="196" cy="250"/>
            </a:xfrm>
          </p:grpSpPr>
          <p:sp>
            <p:nvSpPr>
              <p:cNvPr id="34" name="Oval 109"/>
              <p:cNvSpPr>
                <a:spLocks noChangeAspect="1" noChangeArrowheads="1"/>
              </p:cNvSpPr>
              <p:nvPr/>
            </p:nvSpPr>
            <p:spPr bwMode="auto">
              <a:xfrm>
                <a:off x="12" y="45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Text Box 11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0" name="Group 111"/>
            <p:cNvGrpSpPr>
              <a:grpSpLocks/>
            </p:cNvGrpSpPr>
            <p:nvPr/>
          </p:nvGrpSpPr>
          <p:grpSpPr bwMode="auto">
            <a:xfrm>
              <a:off x="772" y="576"/>
              <a:ext cx="196" cy="250"/>
              <a:chOff x="0" y="0"/>
              <a:chExt cx="196" cy="250"/>
            </a:xfrm>
          </p:grpSpPr>
          <p:sp>
            <p:nvSpPr>
              <p:cNvPr id="32" name="Oval 112"/>
              <p:cNvSpPr>
                <a:spLocks noChangeAspect="1" noChangeArrowheads="1"/>
              </p:cNvSpPr>
              <p:nvPr/>
            </p:nvSpPr>
            <p:spPr bwMode="auto">
              <a:xfrm>
                <a:off x="12" y="45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Text Box 1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21" name="Group 114"/>
            <p:cNvGrpSpPr>
              <a:grpSpLocks/>
            </p:cNvGrpSpPr>
            <p:nvPr/>
          </p:nvGrpSpPr>
          <p:grpSpPr bwMode="auto">
            <a:xfrm>
              <a:off x="1271" y="137"/>
              <a:ext cx="196" cy="250"/>
              <a:chOff x="0" y="0"/>
              <a:chExt cx="196" cy="250"/>
            </a:xfrm>
          </p:grpSpPr>
          <p:sp>
            <p:nvSpPr>
              <p:cNvPr id="30" name="Oval 115"/>
              <p:cNvSpPr>
                <a:spLocks noChangeAspect="1" noChangeArrowheads="1"/>
              </p:cNvSpPr>
              <p:nvPr/>
            </p:nvSpPr>
            <p:spPr bwMode="auto">
              <a:xfrm>
                <a:off x="12" y="45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Text Box 11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2" name="Group 117"/>
            <p:cNvGrpSpPr>
              <a:grpSpLocks/>
            </p:cNvGrpSpPr>
            <p:nvPr/>
          </p:nvGrpSpPr>
          <p:grpSpPr bwMode="auto">
            <a:xfrm>
              <a:off x="30" y="588"/>
              <a:ext cx="196" cy="250"/>
              <a:chOff x="0" y="0"/>
              <a:chExt cx="196" cy="250"/>
            </a:xfrm>
          </p:grpSpPr>
          <p:sp>
            <p:nvSpPr>
              <p:cNvPr id="28" name="Oval 118"/>
              <p:cNvSpPr>
                <a:spLocks noChangeAspect="1" noChangeArrowheads="1"/>
              </p:cNvSpPr>
              <p:nvPr/>
            </p:nvSpPr>
            <p:spPr bwMode="auto">
              <a:xfrm>
                <a:off x="12" y="45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Text Box 11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23" name="Text Box 120"/>
            <p:cNvSpPr txBox="1">
              <a:spLocks noChangeArrowheads="1"/>
            </p:cNvSpPr>
            <p:nvPr/>
          </p:nvSpPr>
          <p:spPr bwMode="auto">
            <a:xfrm>
              <a:off x="517" y="30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" name="Line 121"/>
            <p:cNvSpPr>
              <a:spLocks noChangeShapeType="1"/>
            </p:cNvSpPr>
            <p:nvPr/>
          </p:nvSpPr>
          <p:spPr bwMode="auto">
            <a:xfrm>
              <a:off x="714" y="546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Oval 122"/>
            <p:cNvSpPr>
              <a:spLocks noChangeArrowheads="1"/>
            </p:cNvSpPr>
            <p:nvPr/>
          </p:nvSpPr>
          <p:spPr bwMode="auto">
            <a:xfrm>
              <a:off x="677" y="827"/>
              <a:ext cx="70" cy="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Text Box 123"/>
            <p:cNvSpPr txBox="1">
              <a:spLocks noChangeArrowheads="1"/>
            </p:cNvSpPr>
            <p:nvPr/>
          </p:nvSpPr>
          <p:spPr bwMode="auto">
            <a:xfrm>
              <a:off x="252" y="871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sz="2000" b="1" dirty="0">
                  <a:latin typeface="Times New Roman" pitchFamily="18" charset="0"/>
                  <a:ea typeface="楷体_GB2312" pitchFamily="1" charset="-122"/>
                </a:rPr>
                <a:t>（公共端）</a:t>
              </a:r>
            </a:p>
          </p:txBody>
        </p:sp>
        <p:sp>
          <p:nvSpPr>
            <p:cNvPr id="27" name="AutoShape 124"/>
            <p:cNvSpPr>
              <a:spLocks noChangeArrowheads="1"/>
            </p:cNvSpPr>
            <p:nvPr/>
          </p:nvSpPr>
          <p:spPr bwMode="auto">
            <a:xfrm rot="5400000">
              <a:off x="475" y="201"/>
              <a:ext cx="453" cy="453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" name="Text Box 125"/>
          <p:cNvSpPr txBox="1">
            <a:spLocks noChangeArrowheads="1"/>
          </p:cNvSpPr>
          <p:nvPr/>
        </p:nvSpPr>
        <p:spPr bwMode="auto">
          <a:xfrm>
            <a:off x="269081" y="6380497"/>
            <a:ext cx="828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zh-CN" sz="2000" b="1">
                <a:latin typeface="楷体_GB2312" pitchFamily="1" charset="-122"/>
                <a:ea typeface="楷体_GB2312" pitchFamily="1" charset="-122"/>
              </a:rPr>
              <a:t>（注：现在一些书上，运算放大器电路图中，公共端一般省略不画）</a:t>
            </a: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81" y="2494297"/>
            <a:ext cx="297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127"/>
          <p:cNvSpPr txBox="1">
            <a:spLocks noChangeArrowheads="1"/>
          </p:cNvSpPr>
          <p:nvPr/>
        </p:nvSpPr>
        <p:spPr bwMode="auto">
          <a:xfrm>
            <a:off x="1583668" y="2024844"/>
            <a:ext cx="664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(由电阻、二极管、晶体管等组成的复杂整体)</a:t>
            </a:r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431800" y="512676"/>
            <a:ext cx="8312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3600" b="0" dirty="0" smtClean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§5-1</a:t>
            </a:r>
            <a:r>
              <a:rPr kumimoji="1" lang="zh-CN" altLang="en-US" sz="3600" dirty="0" smtClean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运算放大器及其特性</a:t>
            </a:r>
            <a:endParaRPr kumimoji="1" lang="en-US" altLang="zh-CN" sz="3600" dirty="0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5657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2060575"/>
            <a:ext cx="8280400" cy="54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满足下列参数指标的运算放大器可以视为理想运算放大器。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3254375"/>
            <a:ext cx="47529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2.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差模输入电阻 </a:t>
            </a: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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；</a:t>
            </a:r>
            <a:endParaRPr lang="zh-CN" altLang="en-US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9750" y="4170363"/>
            <a:ext cx="43926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输出电阻 </a:t>
            </a: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o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=0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1188" y="5105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带宽足够宽。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9750" y="5537200"/>
            <a:ext cx="43926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5.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共模抑制比足够大。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39750" y="2636838"/>
            <a:ext cx="4248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差模电压放大倍数</a:t>
            </a:r>
            <a:r>
              <a:rPr lang="en-US" altLang="zh-CN" b="1" i="1" dirty="0" err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b="1" i="1" baseline="-25000" dirty="0" err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b="1" baseline="-25000" dirty="0" err="1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=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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；    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643438" y="2663825"/>
            <a:ext cx="4176712" cy="54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实际上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b="1" i="1" baseline="-25000" dirty="0">
                <a:solidFill>
                  <a:schemeClr val="tx1"/>
                </a:solidFill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≥80dB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即可。      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133475" y="3717925"/>
            <a:ext cx="7399338" cy="4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实际上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id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比输入端外电路的电阻大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个量级即可。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042988" y="4602163"/>
            <a:ext cx="7446962" cy="4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实际上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o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比输入端外电路的电阻小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个量级即可。        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22263" y="1160748"/>
            <a:ext cx="4681537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一、理想运放的技术指标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22263" y="595313"/>
            <a:ext cx="4681537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二、理想运放在线性区的特点</a:t>
            </a: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042988" y="1773238"/>
            <a:ext cx="3190875" cy="520700"/>
            <a:chOff x="181" y="1004"/>
            <a:chExt cx="2138" cy="382"/>
          </a:xfrm>
        </p:grpSpPr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81" y="1004"/>
              <a:ext cx="1245" cy="33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  <a:ea typeface="楷体_GB2312" pitchFamily="49" charset="-122"/>
                </a:rPr>
                <a:t>理想运放的</a:t>
              </a:r>
            </a:p>
          </p:txBody>
        </p:sp>
        <p:graphicFrame>
          <p:nvGraphicFramePr>
            <p:cNvPr id="18" name="Object 9"/>
            <p:cNvGraphicFramePr>
              <a:graphicFrameLocks noChangeAspect="1"/>
            </p:cNvGraphicFramePr>
            <p:nvPr/>
          </p:nvGraphicFramePr>
          <p:xfrm>
            <a:off x="1326" y="1012"/>
            <a:ext cx="993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1" name="公式" r:id="rId3" imgW="596880" imgH="228600" progId="Equation.3">
                    <p:embed/>
                  </p:oleObj>
                </mc:Choice>
                <mc:Fallback>
                  <p:oleObj name="公式" r:id="rId3" imgW="596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1012"/>
                          <a:ext cx="993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3216275" y="2924423"/>
            <a:ext cx="779661" cy="917079"/>
          </a:xfrm>
          <a:custGeom>
            <a:avLst/>
            <a:gdLst>
              <a:gd name="T0" fmla="*/ 728662 w 21600"/>
              <a:gd name="T1" fmla="*/ 0 h 21600"/>
              <a:gd name="T2" fmla="*/ 0 w 21600"/>
              <a:gd name="T3" fmla="*/ 93663 h 21600"/>
              <a:gd name="T4" fmla="*/ 728662 w 21600"/>
              <a:gd name="T5" fmla="*/ 187325 h 21600"/>
              <a:gd name="T6" fmla="*/ 971550 w 21600"/>
              <a:gd name="T7" fmla="*/ 9366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3146425" y="5713661"/>
            <a:ext cx="849511" cy="917079"/>
          </a:xfrm>
          <a:custGeom>
            <a:avLst/>
            <a:gdLst>
              <a:gd name="T0" fmla="*/ 728662 w 21600"/>
              <a:gd name="T1" fmla="*/ 0 h 21600"/>
              <a:gd name="T2" fmla="*/ 0 w 21600"/>
              <a:gd name="T3" fmla="*/ 93663 h 21600"/>
              <a:gd name="T4" fmla="*/ 728662 w 21600"/>
              <a:gd name="T5" fmla="*/ 187325 h 21600"/>
              <a:gd name="T6" fmla="*/ 971550 w 21600"/>
              <a:gd name="T7" fmla="*/ 9366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477997"/>
              </p:ext>
            </p:extLst>
          </p:nvPr>
        </p:nvGraphicFramePr>
        <p:xfrm>
          <a:off x="1185863" y="2136775"/>
          <a:ext cx="42497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公式" r:id="rId5" imgW="1562040" imgH="444240" progId="Equation.3">
                  <p:embed/>
                </p:oleObj>
              </mc:Choice>
              <mc:Fallback>
                <p:oleObj name="公式" r:id="rId5" imgW="1562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136775"/>
                        <a:ext cx="424973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470400" y="3213100"/>
            <a:ext cx="1466850" cy="46166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虚短路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65163" y="1266825"/>
            <a:ext cx="4383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在线性区存在“虚短”</a:t>
            </a:r>
          </a:p>
        </p:txBody>
      </p:sp>
      <p:grpSp>
        <p:nvGrpSpPr>
          <p:cNvPr id="24" name="Group 16"/>
          <p:cNvGrpSpPr>
            <a:grpSpLocks/>
          </p:cNvGrpSpPr>
          <p:nvPr/>
        </p:nvGrpSpPr>
        <p:grpSpPr bwMode="auto">
          <a:xfrm>
            <a:off x="774700" y="3081338"/>
            <a:ext cx="1852613" cy="496887"/>
            <a:chOff x="288" y="1468"/>
            <a:chExt cx="1187" cy="428"/>
          </a:xfrm>
        </p:grpSpPr>
        <p:graphicFrame>
          <p:nvGraphicFramePr>
            <p:cNvPr id="25" name="Object 17"/>
            <p:cNvGraphicFramePr>
              <a:graphicFrameLocks noChangeAspect="1"/>
            </p:cNvGraphicFramePr>
            <p:nvPr/>
          </p:nvGraphicFramePr>
          <p:xfrm>
            <a:off x="803" y="1489"/>
            <a:ext cx="67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3" name="公式" r:id="rId7" imgW="495000" imgH="215640" progId="Equation.3">
                    <p:embed/>
                  </p:oleObj>
                </mc:Choice>
                <mc:Fallback>
                  <p:oleObj name="公式" r:id="rId7" imgW="495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" y="1489"/>
                          <a:ext cx="672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88" y="1468"/>
              <a:ext cx="548" cy="39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即：</a:t>
              </a:r>
            </a:p>
          </p:txBody>
        </p:sp>
      </p:grp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563563" y="3789363"/>
            <a:ext cx="5526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2.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在线性区存在“虚断”</a:t>
            </a:r>
          </a:p>
        </p:txBody>
      </p: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96938" y="4394200"/>
            <a:ext cx="3098800" cy="530225"/>
            <a:chOff x="181" y="1004"/>
            <a:chExt cx="2074" cy="382"/>
          </a:xfrm>
        </p:grpSpPr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181" y="1004"/>
              <a:ext cx="1244" cy="3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理想运放的</a:t>
              </a:r>
            </a:p>
          </p:txBody>
        </p:sp>
        <p:graphicFrame>
          <p:nvGraphicFramePr>
            <p:cNvPr id="30" name="Object 22"/>
            <p:cNvGraphicFramePr>
              <a:graphicFrameLocks noChangeAspect="1"/>
            </p:cNvGraphicFramePr>
            <p:nvPr/>
          </p:nvGraphicFramePr>
          <p:xfrm>
            <a:off x="1389" y="1012"/>
            <a:ext cx="866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4" name="公式" r:id="rId9" imgW="520560" imgH="228600" progId="Equation.3">
                    <p:embed/>
                  </p:oleObj>
                </mc:Choice>
                <mc:Fallback>
                  <p:oleObj name="公式" r:id="rId9" imgW="52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1012"/>
                          <a:ext cx="866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468313" y="2422525"/>
            <a:ext cx="7969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所以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682625" y="5081588"/>
            <a:ext cx="7969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79124"/>
              </p:ext>
            </p:extLst>
          </p:nvPr>
        </p:nvGraphicFramePr>
        <p:xfrm>
          <a:off x="1692275" y="4924425"/>
          <a:ext cx="43195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公式" r:id="rId11" imgW="1714320" imgH="444240" progId="Equation.3">
                  <p:embed/>
                </p:oleObj>
              </mc:Choice>
              <mc:Fallback>
                <p:oleObj name="公式" r:id="rId11" imgW="1714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24425"/>
                        <a:ext cx="43195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26"/>
          <p:cNvGrpSpPr>
            <a:grpSpLocks/>
          </p:cNvGrpSpPr>
          <p:nvPr/>
        </p:nvGrpSpPr>
        <p:grpSpPr bwMode="auto">
          <a:xfrm>
            <a:off x="723900" y="5829300"/>
            <a:ext cx="1976438" cy="536575"/>
            <a:chOff x="288" y="1468"/>
            <a:chExt cx="1308" cy="428"/>
          </a:xfrm>
        </p:grpSpPr>
        <p:graphicFrame>
          <p:nvGraphicFramePr>
            <p:cNvPr id="35" name="Object 27"/>
            <p:cNvGraphicFramePr>
              <a:graphicFrameLocks noChangeAspect="1"/>
            </p:cNvGraphicFramePr>
            <p:nvPr/>
          </p:nvGraphicFramePr>
          <p:xfrm>
            <a:off x="683" y="1489"/>
            <a:ext cx="913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6" name="公式" r:id="rId13" imgW="672840" imgH="215640" progId="Equation.3">
                    <p:embed/>
                  </p:oleObj>
                </mc:Choice>
                <mc:Fallback>
                  <p:oleObj name="公式" r:id="rId13" imgW="6728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1489"/>
                          <a:ext cx="913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288" y="1468"/>
              <a:ext cx="54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即：</a:t>
              </a:r>
            </a:p>
          </p:txBody>
        </p:sp>
      </p:grp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4406900" y="5956300"/>
            <a:ext cx="1466850" cy="46166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虚断路</a:t>
            </a:r>
          </a:p>
        </p:txBody>
      </p:sp>
      <p:graphicFrame>
        <p:nvGraphicFramePr>
          <p:cNvPr id="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291107"/>
              </p:ext>
            </p:extLst>
          </p:nvPr>
        </p:nvGraphicFramePr>
        <p:xfrm>
          <a:off x="5260975" y="3860800"/>
          <a:ext cx="325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Equation" r:id="rId15" imgW="1638000" imgH="228600" progId="Equation.DSMT4">
                  <p:embed/>
                </p:oleObj>
              </mc:Choice>
              <mc:Fallback>
                <p:oleObj name="Equation" r:id="rId15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3860800"/>
                        <a:ext cx="32512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5283200" y="4411663"/>
            <a:ext cx="3465513" cy="481012"/>
            <a:chOff x="2857" y="3777"/>
            <a:chExt cx="2183" cy="303"/>
          </a:xfrm>
        </p:grpSpPr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2857" y="3786"/>
              <a:ext cx="498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  <a:ea typeface="楷体_GB2312" pitchFamily="49" charset="-122"/>
                </a:rPr>
                <a:t>u</a:t>
              </a:r>
              <a:r>
                <a:rPr lang="en-US" altLang="zh-CN" b="1" i="1" baseline="-25000">
                  <a:solidFill>
                    <a:schemeClr val="tx1"/>
                  </a:solidFill>
                  <a:ea typeface="楷体_GB2312" pitchFamily="49" charset="-122"/>
                </a:rPr>
                <a:t>d</a:t>
              </a:r>
              <a:r>
                <a:rPr lang="en-US" altLang="zh-CN" b="1" i="1">
                  <a:solidFill>
                    <a:schemeClr val="tx1"/>
                  </a:solidFill>
                  <a:ea typeface="楷体_GB2312" pitchFamily="49" charset="-122"/>
                </a:rPr>
                <a:t>=0</a:t>
              </a:r>
            </a:p>
          </p:txBody>
        </p:sp>
        <p:sp>
          <p:nvSpPr>
            <p:cNvPr id="41" name="AutoShape 33"/>
            <p:cNvSpPr>
              <a:spLocks noChangeArrowheads="1"/>
            </p:cNvSpPr>
            <p:nvPr/>
          </p:nvSpPr>
          <p:spPr bwMode="auto">
            <a:xfrm>
              <a:off x="3382" y="3900"/>
              <a:ext cx="240" cy="48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 Box 34"/>
            <p:cNvSpPr txBox="1">
              <a:spLocks noChangeArrowheads="1"/>
            </p:cNvSpPr>
            <p:nvPr/>
          </p:nvSpPr>
          <p:spPr bwMode="auto">
            <a:xfrm>
              <a:off x="3721" y="3777"/>
              <a:ext cx="1319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  <a:ea typeface="楷体_GB2312" pitchFamily="49" charset="-122"/>
                </a:rPr>
                <a:t>u</a:t>
              </a:r>
              <a:r>
                <a:rPr lang="en-US" altLang="zh-CN" b="1" i="1" baseline="30000">
                  <a:solidFill>
                    <a:schemeClr val="tx1"/>
                  </a:solidFill>
                  <a:ea typeface="楷体_GB2312" pitchFamily="49" charset="-122"/>
                </a:rPr>
                <a:t>+</a:t>
              </a:r>
              <a:r>
                <a:rPr lang="en-US" altLang="zh-CN" b="1" i="1">
                  <a:solidFill>
                    <a:schemeClr val="tx1"/>
                  </a:solidFill>
                  <a:ea typeface="楷体_GB2312" pitchFamily="49" charset="-122"/>
                </a:rPr>
                <a:t>= u </a:t>
              </a:r>
              <a:r>
                <a:rPr lang="en-US" altLang="zh-CN" b="1" i="1" baseline="30000">
                  <a:solidFill>
                    <a:schemeClr val="tx1"/>
                  </a:solidFill>
                  <a:ea typeface="楷体_GB2312" pitchFamily="49" charset="-122"/>
                </a:rPr>
                <a:t>-     </a:t>
              </a:r>
              <a:r>
                <a:rPr lang="en-US" altLang="zh-CN" b="1">
                  <a:solidFill>
                    <a:schemeClr val="tx1"/>
                  </a:solidFill>
                  <a:ea typeface="楷体_GB2312" pitchFamily="49" charset="-122"/>
                </a:rPr>
                <a:t>(</a:t>
              </a: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虚短</a:t>
              </a:r>
              <a:r>
                <a:rPr lang="en-US" altLang="zh-CN" b="1">
                  <a:solidFill>
                    <a:schemeClr val="tx1"/>
                  </a:solidFill>
                  <a:ea typeface="楷体_GB2312" pitchFamily="49" charset="-122"/>
                </a:rPr>
                <a:t>)</a:t>
              </a:r>
            </a:p>
          </p:txBody>
        </p:sp>
      </p:grpSp>
      <p:pic>
        <p:nvPicPr>
          <p:cNvPr id="43" name="Picture 35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508625" y="1052513"/>
            <a:ext cx="3600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0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/>
      <p:bldP spid="27" grpId="0"/>
      <p:bldP spid="31" grpId="0"/>
      <p:bldP spid="32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47"/>
          <p:cNvSpPr txBox="1">
            <a:spLocks noChangeArrowheads="1"/>
          </p:cNvSpPr>
          <p:nvPr/>
        </p:nvSpPr>
        <p:spPr bwMode="auto">
          <a:xfrm>
            <a:off x="304800" y="592138"/>
            <a:ext cx="8439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defRPr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3600" b="0" dirty="0" smtClean="0">
                <a:solidFill>
                  <a:schemeClr val="tx2"/>
                </a:solidFill>
                <a:ea typeface="楷体_GB2312" pitchFamily="49" charset="-122"/>
                <a:cs typeface="Times New Roman" pitchFamily="18" charset="0"/>
              </a:rPr>
              <a:t>§5-2</a:t>
            </a:r>
            <a:r>
              <a:rPr kumimoji="1" lang="zh-CN" altLang="en-US" sz="3600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运算放大器电路分析</a:t>
            </a:r>
            <a:endParaRPr kumimoji="1" lang="en-US" altLang="zh-CN" sz="36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66725" y="1850591"/>
            <a:ext cx="8208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chemeClr val="tx1"/>
                </a:solidFill>
                <a:ea typeface="楷体_GB2312" pitchFamily="49" charset="-122"/>
              </a:rPr>
              <a:t>       </a:t>
            </a:r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由运放为放大电路组成的运算电路均工作在线性工作区，并且输入、输出信号均以“地”为参考点。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395288" y="3284984"/>
            <a:ext cx="8424862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        运算放大器</a:t>
            </a:r>
            <a:r>
              <a:rPr kumimoji="0" lang="zh-CN" altLang="en-US" b="1" dirty="0">
                <a:solidFill>
                  <a:schemeClr val="tx1"/>
                </a:solidFill>
                <a:ea typeface="楷体_GB2312" pitchFamily="49" charset="-122"/>
              </a:rPr>
              <a:t>工作在线性区，输入端有“虚短”和“虚断”</a:t>
            </a:r>
            <a:r>
              <a:rPr kumimoji="0"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。介绍</a:t>
            </a:r>
            <a:r>
              <a:rPr kumimoji="0" lang="zh-CN" altLang="en-US" b="1" dirty="0">
                <a:solidFill>
                  <a:schemeClr val="tx1"/>
                </a:solidFill>
                <a:ea typeface="楷体_GB2312" pitchFamily="49" charset="-122"/>
              </a:rPr>
              <a:t>由运算放大器组成的加法、减法、积分和微分电路的组成和工作原理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22263" y="595313"/>
            <a:ext cx="41783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一、比例运算电路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787900" y="595313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chemeClr val="tx1"/>
                </a:solidFill>
                <a:ea typeface="楷体_GB2312" pitchFamily="49" charset="-122"/>
              </a:rPr>
              <a:t>1.  </a:t>
            </a:r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反相比例运算电路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250825" y="1412776"/>
            <a:ext cx="4752975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输入电压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通过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加入运放反向输入端，输出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 dirty="0" err="1">
                <a:solidFill>
                  <a:schemeClr val="tx1"/>
                </a:solidFill>
                <a:ea typeface="楷体_GB2312" pitchFamily="49" charset="-122"/>
              </a:rPr>
              <a:t>o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与输入反相位。</a:t>
            </a:r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251780" y="2922039"/>
            <a:ext cx="414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负反馈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引到反相输入端，为电压并联负反馈。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11188" y="4833156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对理想运放，</a:t>
            </a:r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kumimoji="0"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=u</a:t>
            </a:r>
            <a:r>
              <a:rPr kumimoji="0"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0" lang="zh-CN" altLang="en-US" b="1" i="1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kumimoji="0"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=i</a:t>
            </a:r>
            <a:r>
              <a:rPr kumimoji="0"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=0</a:t>
            </a:r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，有：</a:t>
            </a:r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5867400" y="4880012"/>
            <a:ext cx="93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kumimoji="0"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=i</a:t>
            </a:r>
            <a:r>
              <a:rPr kumimoji="0"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f</a:t>
            </a:r>
            <a:endParaRPr kumimoji="0" lang="en-US" altLang="zh-CN" b="1" i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782811" y="5769136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即：</a:t>
            </a:r>
          </a:p>
        </p:txBody>
      </p:sp>
      <p:graphicFrame>
        <p:nvGraphicFramePr>
          <p:cNvPr id="3799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470058"/>
              </p:ext>
            </p:extLst>
          </p:nvPr>
        </p:nvGraphicFramePr>
        <p:xfrm>
          <a:off x="3073574" y="5553236"/>
          <a:ext cx="272256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公式" r:id="rId3" imgW="1168200" imgH="444240" progId="Equation.3">
                  <p:embed/>
                </p:oleObj>
              </mc:Choice>
              <mc:Fallback>
                <p:oleObj name="公式" r:id="rId3" imgW="1168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574" y="5553236"/>
                        <a:ext cx="2722562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427538" y="1125538"/>
            <a:ext cx="4608512" cy="3305175"/>
            <a:chOff x="4427538" y="1125538"/>
            <a:chExt cx="4608512" cy="3305175"/>
          </a:xfrm>
        </p:grpSpPr>
        <p:sp>
          <p:nvSpPr>
            <p:cNvPr id="22540" name="Text Box 15"/>
            <p:cNvSpPr txBox="1">
              <a:spLocks noChangeArrowheads="1"/>
            </p:cNvSpPr>
            <p:nvPr/>
          </p:nvSpPr>
          <p:spPr bwMode="auto">
            <a:xfrm>
              <a:off x="8369300" y="2390776"/>
              <a:ext cx="6667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u</a:t>
              </a:r>
              <a:r>
                <a:rPr lang="en-US" altLang="zh-CN" sz="2000" b="1" i="1" baseline="-25000">
                  <a:solidFill>
                    <a:schemeClr val="tx1"/>
                  </a:solidFill>
                  <a:ea typeface="楷体_GB2312" pitchFamily="49" charset="-122"/>
                </a:rPr>
                <a:t>o</a:t>
              </a:r>
              <a:endParaRPr lang="en-US" altLang="zh-CN" sz="2000" b="1" i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2541" name="Line 16"/>
            <p:cNvSpPr>
              <a:spLocks noChangeShapeType="1"/>
            </p:cNvSpPr>
            <p:nvPr/>
          </p:nvSpPr>
          <p:spPr bwMode="auto">
            <a:xfrm>
              <a:off x="4625975" y="3411538"/>
              <a:ext cx="1638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42" name="Line 17"/>
            <p:cNvSpPr>
              <a:spLocks noChangeShapeType="1"/>
            </p:cNvSpPr>
            <p:nvPr/>
          </p:nvSpPr>
          <p:spPr bwMode="auto">
            <a:xfrm>
              <a:off x="7826375" y="3044826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43" name="Line 18"/>
            <p:cNvSpPr>
              <a:spLocks noChangeShapeType="1"/>
            </p:cNvSpPr>
            <p:nvPr/>
          </p:nvSpPr>
          <p:spPr bwMode="auto">
            <a:xfrm>
              <a:off x="5827713" y="2736851"/>
              <a:ext cx="950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45" name="Line 20"/>
            <p:cNvSpPr>
              <a:spLocks noChangeShapeType="1"/>
            </p:cNvSpPr>
            <p:nvPr/>
          </p:nvSpPr>
          <p:spPr bwMode="auto">
            <a:xfrm>
              <a:off x="6129338" y="1868488"/>
              <a:ext cx="2209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46" name="Line 21"/>
            <p:cNvSpPr>
              <a:spLocks noChangeShapeType="1"/>
            </p:cNvSpPr>
            <p:nvPr/>
          </p:nvSpPr>
          <p:spPr bwMode="auto">
            <a:xfrm>
              <a:off x="8315325" y="1865313"/>
              <a:ext cx="4762" cy="12239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47" name="Rectangle 22"/>
            <p:cNvSpPr>
              <a:spLocks noChangeArrowheads="1"/>
            </p:cNvSpPr>
            <p:nvPr/>
          </p:nvSpPr>
          <p:spPr bwMode="auto">
            <a:xfrm>
              <a:off x="6891338" y="1772816"/>
              <a:ext cx="792000" cy="21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48" name="Line 23"/>
            <p:cNvSpPr>
              <a:spLocks noChangeShapeType="1"/>
            </p:cNvSpPr>
            <p:nvPr/>
          </p:nvSpPr>
          <p:spPr bwMode="auto">
            <a:xfrm flipH="1">
              <a:off x="6143625" y="1865313"/>
              <a:ext cx="0" cy="86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49" name="Line 24"/>
            <p:cNvSpPr>
              <a:spLocks noChangeShapeType="1"/>
            </p:cNvSpPr>
            <p:nvPr/>
          </p:nvSpPr>
          <p:spPr bwMode="auto">
            <a:xfrm>
              <a:off x="4702175" y="2743201"/>
              <a:ext cx="11906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51" name="Oval 26"/>
            <p:cNvSpPr>
              <a:spLocks noChangeArrowheads="1"/>
            </p:cNvSpPr>
            <p:nvPr/>
          </p:nvSpPr>
          <p:spPr bwMode="auto">
            <a:xfrm>
              <a:off x="4606925" y="2701732"/>
              <a:ext cx="114300" cy="115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52" name="Line 27"/>
            <p:cNvSpPr>
              <a:spLocks noChangeShapeType="1"/>
            </p:cNvSpPr>
            <p:nvPr/>
          </p:nvSpPr>
          <p:spPr bwMode="auto">
            <a:xfrm>
              <a:off x="4464050" y="4430713"/>
              <a:ext cx="333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55" name="Text Box 30"/>
            <p:cNvSpPr txBox="1">
              <a:spLocks noChangeArrowheads="1"/>
            </p:cNvSpPr>
            <p:nvPr/>
          </p:nvSpPr>
          <p:spPr bwMode="auto">
            <a:xfrm>
              <a:off x="7045325" y="1225551"/>
              <a:ext cx="83820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R</a:t>
              </a:r>
              <a:r>
                <a:rPr lang="en-US" altLang="zh-CN" sz="2000" b="1" i="1" baseline="-25000">
                  <a:solidFill>
                    <a:schemeClr val="tx1"/>
                  </a:solidFill>
                  <a:ea typeface="楷体_GB2312" pitchFamily="49" charset="-122"/>
                </a:rPr>
                <a:t>f</a:t>
              </a:r>
              <a:endParaRPr lang="en-US" altLang="zh-CN" sz="2000" b="1" i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2556" name="Text Box 31"/>
            <p:cNvSpPr txBox="1">
              <a:spLocks noChangeArrowheads="1"/>
            </p:cNvSpPr>
            <p:nvPr/>
          </p:nvSpPr>
          <p:spPr bwMode="auto">
            <a:xfrm>
              <a:off x="5100638" y="2809876"/>
              <a:ext cx="83820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R</a:t>
              </a:r>
              <a:r>
                <a:rPr lang="en-US" altLang="zh-CN" sz="2000" b="1" baseline="-2500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  <a:endParaRPr lang="en-US" altLang="zh-CN" sz="2000" b="1" i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2558" name="Text Box 33"/>
            <p:cNvSpPr txBox="1">
              <a:spLocks noChangeArrowheads="1"/>
            </p:cNvSpPr>
            <p:nvPr/>
          </p:nvSpPr>
          <p:spPr bwMode="auto">
            <a:xfrm>
              <a:off x="5075238" y="3572185"/>
              <a:ext cx="83820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R</a:t>
              </a:r>
              <a:r>
                <a:rPr lang="en-US" altLang="zh-CN" sz="2000" b="1" i="1" baseline="-25000">
                  <a:solidFill>
                    <a:schemeClr val="tx1"/>
                  </a:solidFill>
                  <a:ea typeface="楷体_GB2312" pitchFamily="49" charset="-122"/>
                </a:rPr>
                <a:t>P</a:t>
              </a:r>
              <a:endParaRPr lang="en-US" altLang="zh-CN" sz="2000" b="1" i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2559" name="Text Box 34"/>
            <p:cNvSpPr txBox="1">
              <a:spLocks noChangeArrowheads="1"/>
            </p:cNvSpPr>
            <p:nvPr/>
          </p:nvSpPr>
          <p:spPr bwMode="auto">
            <a:xfrm>
              <a:off x="4427538" y="2055813"/>
              <a:ext cx="131445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a typeface="楷体_GB2312" pitchFamily="49" charset="-122"/>
                </a:rPr>
                <a:t>u</a:t>
              </a:r>
              <a:r>
                <a:rPr lang="en-US" altLang="zh-CN" b="1" i="1" baseline="-25000">
                  <a:solidFill>
                    <a:schemeClr val="tx1"/>
                  </a:solidFill>
                  <a:ea typeface="楷体_GB2312" pitchFamily="49" charset="-122"/>
                </a:rPr>
                <a:t>i</a:t>
              </a:r>
              <a:endParaRPr lang="en-US" altLang="zh-CN" b="1" i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pSp>
          <p:nvGrpSpPr>
            <p:cNvPr id="22560" name="Group 35"/>
            <p:cNvGrpSpPr>
              <a:grpSpLocks/>
            </p:cNvGrpSpPr>
            <p:nvPr/>
          </p:nvGrpSpPr>
          <p:grpSpPr bwMode="auto">
            <a:xfrm>
              <a:off x="5112060" y="1864246"/>
              <a:ext cx="628650" cy="628650"/>
              <a:chOff x="912" y="1764"/>
              <a:chExt cx="396" cy="396"/>
            </a:xfrm>
          </p:grpSpPr>
          <p:sp>
            <p:nvSpPr>
              <p:cNvPr id="22577" name="Line 36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78" name="Text Box 37"/>
              <p:cNvSpPr txBox="1">
                <a:spLocks noChangeArrowheads="1"/>
              </p:cNvSpPr>
              <p:nvPr/>
            </p:nvSpPr>
            <p:spPr bwMode="auto">
              <a:xfrm>
                <a:off x="960" y="1764"/>
                <a:ext cx="34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1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楷体_GB2312" pitchFamily="49" charset="-122"/>
                  </a:rPr>
                  <a:t>1</a:t>
                </a:r>
                <a:endParaRPr lang="en-US" altLang="zh-CN" b="1" i="1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2561" name="Group 38"/>
            <p:cNvGrpSpPr>
              <a:grpSpLocks/>
            </p:cNvGrpSpPr>
            <p:nvPr/>
          </p:nvGrpSpPr>
          <p:grpSpPr bwMode="auto">
            <a:xfrm>
              <a:off x="6175598" y="1125538"/>
              <a:ext cx="628650" cy="590550"/>
              <a:chOff x="1452" y="1224"/>
              <a:chExt cx="396" cy="372"/>
            </a:xfrm>
          </p:grpSpPr>
          <p:sp>
            <p:nvSpPr>
              <p:cNvPr id="22575" name="Line 39"/>
              <p:cNvSpPr>
                <a:spLocks noChangeShapeType="1"/>
              </p:cNvSpPr>
              <p:nvPr/>
            </p:nvSpPr>
            <p:spPr bwMode="auto">
              <a:xfrm>
                <a:off x="1452" y="1596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76" name="Text Box 40"/>
              <p:cNvSpPr txBox="1">
                <a:spLocks noChangeArrowheads="1"/>
              </p:cNvSpPr>
              <p:nvPr/>
            </p:nvSpPr>
            <p:spPr bwMode="auto">
              <a:xfrm>
                <a:off x="1500" y="1224"/>
                <a:ext cx="34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1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="1" i="1" baseline="-25000">
                    <a:solidFill>
                      <a:schemeClr val="tx1"/>
                    </a:solidFill>
                    <a:ea typeface="楷体_GB2312" pitchFamily="49" charset="-122"/>
                  </a:rPr>
                  <a:t>f</a:t>
                </a:r>
                <a:endParaRPr lang="en-US" altLang="zh-CN" b="1" i="1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2562" name="Line 41"/>
            <p:cNvSpPr>
              <a:spLocks noChangeShapeType="1"/>
            </p:cNvSpPr>
            <p:nvPr/>
          </p:nvSpPr>
          <p:spPr bwMode="auto">
            <a:xfrm>
              <a:off x="4645025" y="3411538"/>
              <a:ext cx="0" cy="1009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63" name="Line 46"/>
            <p:cNvSpPr>
              <a:spLocks noChangeShapeType="1"/>
            </p:cNvSpPr>
            <p:nvPr/>
          </p:nvSpPr>
          <p:spPr bwMode="auto">
            <a:xfrm>
              <a:off x="7812088" y="3043238"/>
              <a:ext cx="2873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64" name="Line 48"/>
            <p:cNvSpPr>
              <a:spLocks noChangeShapeType="1"/>
            </p:cNvSpPr>
            <p:nvPr/>
          </p:nvSpPr>
          <p:spPr bwMode="auto">
            <a:xfrm flipH="1">
              <a:off x="6194425" y="3403601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65" name="Oval 54"/>
            <p:cNvSpPr>
              <a:spLocks noChangeArrowheads="1"/>
            </p:cNvSpPr>
            <p:nvPr/>
          </p:nvSpPr>
          <p:spPr bwMode="auto">
            <a:xfrm>
              <a:off x="6049963" y="3330576"/>
              <a:ext cx="144462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66" name="Text Box 56"/>
            <p:cNvSpPr txBox="1">
              <a:spLocks noChangeArrowheads="1"/>
            </p:cNvSpPr>
            <p:nvPr/>
          </p:nvSpPr>
          <p:spPr bwMode="auto">
            <a:xfrm>
              <a:off x="6227763" y="2233613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22567" name="Text Box 57"/>
            <p:cNvSpPr txBox="1">
              <a:spLocks noChangeArrowheads="1"/>
            </p:cNvSpPr>
            <p:nvPr/>
          </p:nvSpPr>
          <p:spPr bwMode="auto">
            <a:xfrm>
              <a:off x="6227763" y="2954338"/>
              <a:ext cx="339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22568" name="Group 94"/>
            <p:cNvGrpSpPr>
              <a:grpSpLocks/>
            </p:cNvGrpSpPr>
            <p:nvPr/>
          </p:nvGrpSpPr>
          <p:grpSpPr bwMode="auto">
            <a:xfrm>
              <a:off x="6731000" y="2271713"/>
              <a:ext cx="1119187" cy="1258888"/>
              <a:chOff x="6237" y="1543"/>
              <a:chExt cx="705" cy="793"/>
            </a:xfrm>
          </p:grpSpPr>
          <p:sp>
            <p:nvSpPr>
              <p:cNvPr id="22569" name="Text Box 65"/>
              <p:cNvSpPr txBox="1">
                <a:spLocks noChangeArrowheads="1"/>
              </p:cNvSpPr>
              <p:nvPr/>
            </p:nvSpPr>
            <p:spPr bwMode="auto">
              <a:xfrm>
                <a:off x="6268" y="1543"/>
                <a:ext cx="19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  <a:ea typeface="楷体" pitchFamily="18" charset="-122"/>
                  </a:rPr>
                  <a:t>_</a:t>
                </a:r>
                <a:endParaRPr lang="en-US" altLang="zh-CN" b="1" i="1">
                  <a:solidFill>
                    <a:schemeClr val="tx1"/>
                  </a:solidFill>
                  <a:ea typeface="楷体" pitchFamily="18" charset="-122"/>
                </a:endParaRPr>
              </a:p>
            </p:txBody>
          </p:sp>
          <p:sp>
            <p:nvSpPr>
              <p:cNvPr id="22570" name="Text Box 66"/>
              <p:cNvSpPr txBox="1">
                <a:spLocks noChangeArrowheads="1"/>
              </p:cNvSpPr>
              <p:nvPr/>
            </p:nvSpPr>
            <p:spPr bwMode="auto">
              <a:xfrm>
                <a:off x="6237" y="2029"/>
                <a:ext cx="19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  <a:ea typeface="楷体" pitchFamily="18" charset="-122"/>
                  </a:rPr>
                  <a:t>+</a:t>
                </a:r>
                <a:endParaRPr lang="en-US" altLang="zh-CN" b="1" i="1">
                  <a:solidFill>
                    <a:schemeClr val="tx1"/>
                  </a:solidFill>
                  <a:ea typeface="楷体" pitchFamily="18" charset="-122"/>
                </a:endParaRPr>
              </a:p>
            </p:txBody>
          </p:sp>
          <p:sp>
            <p:nvSpPr>
              <p:cNvPr id="22571" name="Text Box 67"/>
              <p:cNvSpPr txBox="1">
                <a:spLocks noChangeArrowheads="1"/>
              </p:cNvSpPr>
              <p:nvPr/>
            </p:nvSpPr>
            <p:spPr bwMode="auto">
              <a:xfrm>
                <a:off x="6690" y="1844"/>
                <a:ext cx="19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  <a:ea typeface="楷体" pitchFamily="18" charset="-122"/>
                  </a:rPr>
                  <a:t>+</a:t>
                </a:r>
                <a:endParaRPr lang="en-US" altLang="zh-CN" b="1" i="1">
                  <a:solidFill>
                    <a:schemeClr val="tx1"/>
                  </a:solidFill>
                  <a:ea typeface="楷体" pitchFamily="18" charset="-122"/>
                </a:endParaRPr>
              </a:p>
            </p:txBody>
          </p:sp>
          <p:sp>
            <p:nvSpPr>
              <p:cNvPr id="22572" name="Text Box 69"/>
              <p:cNvSpPr txBox="1">
                <a:spLocks noChangeArrowheads="1"/>
              </p:cNvSpPr>
              <p:nvPr/>
            </p:nvSpPr>
            <p:spPr bwMode="auto">
              <a:xfrm>
                <a:off x="6642" y="1691"/>
                <a:ext cx="30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  <a:ea typeface="楷体_GB2312" pitchFamily="49" charset="-122"/>
                    <a:sym typeface="Symbol" pitchFamily="18" charset="2"/>
                  </a:rPr>
                  <a:t></a:t>
                </a:r>
                <a:endParaRPr lang="en-US" altLang="zh-CN" b="1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2573" name="Rectangle 88"/>
              <p:cNvSpPr>
                <a:spLocks noChangeArrowheads="1"/>
              </p:cNvSpPr>
              <p:nvPr/>
            </p:nvSpPr>
            <p:spPr bwMode="auto">
              <a:xfrm>
                <a:off x="6264" y="1725"/>
                <a:ext cx="666" cy="6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74" name="AutoShape 89"/>
              <p:cNvSpPr>
                <a:spLocks noChangeArrowheads="1"/>
              </p:cNvSpPr>
              <p:nvPr/>
            </p:nvSpPr>
            <p:spPr bwMode="auto">
              <a:xfrm rot="16200000" flipV="1">
                <a:off x="6497" y="1781"/>
                <a:ext cx="110" cy="9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6084168" y="2672916"/>
              <a:ext cx="144462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4"/>
            <p:cNvSpPr>
              <a:spLocks noChangeArrowheads="1"/>
            </p:cNvSpPr>
            <p:nvPr/>
          </p:nvSpPr>
          <p:spPr bwMode="auto">
            <a:xfrm>
              <a:off x="8244408" y="2960948"/>
              <a:ext cx="144462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26"/>
            <p:cNvSpPr>
              <a:spLocks noChangeArrowheads="1"/>
            </p:cNvSpPr>
            <p:nvPr/>
          </p:nvSpPr>
          <p:spPr bwMode="auto">
            <a:xfrm>
              <a:off x="8490148" y="2989764"/>
              <a:ext cx="114300" cy="115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4968132" y="2636936"/>
              <a:ext cx="792000" cy="21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22"/>
            <p:cNvSpPr>
              <a:spLocks noChangeArrowheads="1"/>
            </p:cNvSpPr>
            <p:nvPr/>
          </p:nvSpPr>
          <p:spPr bwMode="auto">
            <a:xfrm>
              <a:off x="4968044" y="3295601"/>
              <a:ext cx="792000" cy="21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0" grpId="0" autoUpdateAnimBg="0"/>
      <p:bldP spid="379911" grpId="0"/>
      <p:bldP spid="379913" grpId="0"/>
      <p:bldP spid="379914" grpId="0"/>
      <p:bldP spid="3799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322263" y="595313"/>
            <a:ext cx="41783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一、比例运算电路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4787900" y="595313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chemeClr val="tx1"/>
                </a:solidFill>
                <a:ea typeface="楷体_GB2312" pitchFamily="49" charset="-122"/>
              </a:rPr>
              <a:t>1.  </a:t>
            </a:r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反相比例运算电路</a:t>
            </a:r>
          </a:p>
        </p:txBody>
      </p:sp>
      <p:graphicFrame>
        <p:nvGraphicFramePr>
          <p:cNvPr id="405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7476"/>
              </p:ext>
            </p:extLst>
          </p:nvPr>
        </p:nvGraphicFramePr>
        <p:xfrm>
          <a:off x="1646238" y="1268413"/>
          <a:ext cx="19256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公式" r:id="rId3" imgW="787320" imgH="215640" progId="Equation.3">
                  <p:embed/>
                </p:oleObj>
              </mc:Choice>
              <mc:Fallback>
                <p:oleObj name="公式" r:id="rId3" imgW="787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268413"/>
                        <a:ext cx="19256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17778"/>
              </p:ext>
            </p:extLst>
          </p:nvPr>
        </p:nvGraphicFramePr>
        <p:xfrm>
          <a:off x="900113" y="2374900"/>
          <a:ext cx="2592387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公式" r:id="rId5" imgW="812520" imgH="457200" progId="Equation.3">
                  <p:embed/>
                </p:oleObj>
              </mc:Choice>
              <mc:Fallback>
                <p:oleObj name="公式" r:id="rId5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74900"/>
                        <a:ext cx="2592387" cy="125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255970"/>
              </p:ext>
            </p:extLst>
          </p:nvPr>
        </p:nvGraphicFramePr>
        <p:xfrm>
          <a:off x="755650" y="3962400"/>
          <a:ext cx="30956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公式" r:id="rId7" imgW="1054080" imgH="457200" progId="Equation.3">
                  <p:embed/>
                </p:oleObj>
              </mc:Choice>
              <mc:Fallback>
                <p:oleObj name="公式" r:id="rId7" imgW="1054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62400"/>
                        <a:ext cx="3095625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323850" y="3605213"/>
            <a:ext cx="3962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比例系数（放大倍数）</a:t>
            </a:r>
          </a:p>
        </p:txBody>
      </p:sp>
      <p:sp>
        <p:nvSpPr>
          <p:cNvPr id="405512" name="AutoShape 8"/>
          <p:cNvSpPr>
            <a:spLocks/>
          </p:cNvSpPr>
          <p:nvPr/>
        </p:nvSpPr>
        <p:spPr bwMode="auto">
          <a:xfrm>
            <a:off x="4572000" y="1235075"/>
            <a:ext cx="1320800" cy="609600"/>
          </a:xfrm>
          <a:prstGeom prst="borderCallout2">
            <a:avLst>
              <a:gd name="adj1" fmla="val 18750"/>
              <a:gd name="adj2" fmla="val -5769"/>
              <a:gd name="adj3" fmla="val 18750"/>
              <a:gd name="adj4" fmla="val -30769"/>
              <a:gd name="adj5" fmla="val 48958"/>
              <a:gd name="adj6" fmla="val -89181"/>
            </a:avLst>
          </a:prstGeom>
          <a:solidFill>
            <a:srgbClr val="FFCCCC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虚地</a:t>
            </a:r>
          </a:p>
        </p:txBody>
      </p:sp>
      <p:sp>
        <p:nvSpPr>
          <p:cNvPr id="405513" name="Text Box 9"/>
          <p:cNvSpPr txBox="1">
            <a:spLocks noChangeArrowheads="1"/>
          </p:cNvSpPr>
          <p:nvPr/>
        </p:nvSpPr>
        <p:spPr bwMode="auto">
          <a:xfrm>
            <a:off x="354013" y="2133600"/>
            <a:ext cx="313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整理得：</a:t>
            </a:r>
          </a:p>
        </p:txBody>
      </p:sp>
      <p:sp>
        <p:nvSpPr>
          <p:cNvPr id="405514" name="Text Box 10"/>
          <p:cNvSpPr txBox="1">
            <a:spLocks noChangeArrowheads="1"/>
          </p:cNvSpPr>
          <p:nvPr/>
        </p:nvSpPr>
        <p:spPr bwMode="auto">
          <a:xfrm>
            <a:off x="323850" y="1393825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由于</a:t>
            </a:r>
          </a:p>
        </p:txBody>
      </p:sp>
      <p:sp>
        <p:nvSpPr>
          <p:cNvPr id="405515" name="Text Box 11"/>
          <p:cNvSpPr txBox="1">
            <a:spLocks noChangeArrowheads="1"/>
          </p:cNvSpPr>
          <p:nvPr/>
        </p:nvSpPr>
        <p:spPr bwMode="auto">
          <a:xfrm>
            <a:off x="395288" y="5300663"/>
            <a:ext cx="3486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电路的输入电阻</a:t>
            </a:r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4932363" y="5948363"/>
            <a:ext cx="1905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o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≈0</a:t>
            </a:r>
          </a:p>
        </p:txBody>
      </p:sp>
      <p:sp>
        <p:nvSpPr>
          <p:cNvPr id="405517" name="Text Box 13"/>
          <p:cNvSpPr txBox="1">
            <a:spLocks noChangeArrowheads="1"/>
          </p:cNvSpPr>
          <p:nvPr/>
        </p:nvSpPr>
        <p:spPr bwMode="auto">
          <a:xfrm>
            <a:off x="4398963" y="5300663"/>
            <a:ext cx="3486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电路的输出电阻</a:t>
            </a:r>
          </a:p>
        </p:txBody>
      </p:sp>
      <p:sp>
        <p:nvSpPr>
          <p:cNvPr id="405518" name="Text Box 14"/>
          <p:cNvSpPr txBox="1">
            <a:spLocks noChangeArrowheads="1"/>
          </p:cNvSpPr>
          <p:nvPr/>
        </p:nvSpPr>
        <p:spPr bwMode="auto">
          <a:xfrm>
            <a:off x="1403350" y="5851525"/>
            <a:ext cx="1905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≈R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1</a:t>
            </a:r>
            <a:endParaRPr lang="en-US" altLang="zh-CN" b="1" i="1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55976" y="1491977"/>
            <a:ext cx="4608512" cy="3305175"/>
            <a:chOff x="4427538" y="1125538"/>
            <a:chExt cx="4608512" cy="3305175"/>
          </a:xfrm>
        </p:grpSpPr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8369300" y="2390776"/>
              <a:ext cx="6667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u</a:t>
              </a:r>
              <a:r>
                <a:rPr lang="en-US" altLang="zh-CN" sz="2000" b="1" i="1" baseline="-25000">
                  <a:solidFill>
                    <a:schemeClr val="tx1"/>
                  </a:solidFill>
                  <a:ea typeface="楷体_GB2312" pitchFamily="49" charset="-122"/>
                </a:rPr>
                <a:t>o</a:t>
              </a:r>
              <a:endParaRPr lang="en-US" altLang="zh-CN" sz="2000" b="1" i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>
              <a:off x="4625975" y="3411538"/>
              <a:ext cx="1638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7826375" y="3044826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18"/>
            <p:cNvSpPr>
              <a:spLocks noChangeShapeType="1"/>
            </p:cNvSpPr>
            <p:nvPr/>
          </p:nvSpPr>
          <p:spPr bwMode="auto">
            <a:xfrm>
              <a:off x="5827713" y="2736851"/>
              <a:ext cx="950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Line 20"/>
            <p:cNvSpPr>
              <a:spLocks noChangeShapeType="1"/>
            </p:cNvSpPr>
            <p:nvPr/>
          </p:nvSpPr>
          <p:spPr bwMode="auto">
            <a:xfrm>
              <a:off x="6129338" y="1868488"/>
              <a:ext cx="2209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>
              <a:off x="8315325" y="1865313"/>
              <a:ext cx="4762" cy="12239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6891338" y="1772816"/>
              <a:ext cx="792000" cy="21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 flipH="1">
              <a:off x="6143625" y="1865313"/>
              <a:ext cx="0" cy="86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4702175" y="2743201"/>
              <a:ext cx="11906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26"/>
            <p:cNvSpPr>
              <a:spLocks noChangeArrowheads="1"/>
            </p:cNvSpPr>
            <p:nvPr/>
          </p:nvSpPr>
          <p:spPr bwMode="auto">
            <a:xfrm>
              <a:off x="4606925" y="2701732"/>
              <a:ext cx="114300" cy="115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Line 27"/>
            <p:cNvSpPr>
              <a:spLocks noChangeShapeType="1"/>
            </p:cNvSpPr>
            <p:nvPr/>
          </p:nvSpPr>
          <p:spPr bwMode="auto">
            <a:xfrm>
              <a:off x="4464050" y="4430713"/>
              <a:ext cx="333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7045325" y="1225551"/>
              <a:ext cx="83820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R</a:t>
              </a:r>
              <a:r>
                <a:rPr lang="en-US" altLang="zh-CN" sz="2000" b="1" i="1" baseline="-25000">
                  <a:solidFill>
                    <a:schemeClr val="tx1"/>
                  </a:solidFill>
                  <a:ea typeface="楷体_GB2312" pitchFamily="49" charset="-122"/>
                </a:rPr>
                <a:t>f</a:t>
              </a:r>
              <a:endParaRPr lang="en-US" altLang="zh-CN" sz="2000" b="1" i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5100638" y="2809876"/>
              <a:ext cx="83820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R</a:t>
              </a:r>
              <a:r>
                <a:rPr lang="en-US" altLang="zh-CN" sz="2000" b="1" baseline="-2500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  <a:endParaRPr lang="en-US" altLang="zh-CN" sz="2000" b="1" i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5075238" y="3572185"/>
              <a:ext cx="83820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R</a:t>
              </a:r>
              <a:r>
                <a:rPr lang="en-US" altLang="zh-CN" sz="2000" b="1" i="1" baseline="-25000">
                  <a:solidFill>
                    <a:schemeClr val="tx1"/>
                  </a:solidFill>
                  <a:ea typeface="楷体_GB2312" pitchFamily="49" charset="-122"/>
                </a:rPr>
                <a:t>P</a:t>
              </a:r>
              <a:endParaRPr lang="en-US" altLang="zh-CN" sz="2000" b="1" i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4427538" y="2055813"/>
              <a:ext cx="131445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a typeface="楷体_GB2312" pitchFamily="49" charset="-122"/>
                </a:rPr>
                <a:t>u</a:t>
              </a:r>
              <a:r>
                <a:rPr lang="en-US" altLang="zh-CN" b="1" i="1" baseline="-25000">
                  <a:solidFill>
                    <a:schemeClr val="tx1"/>
                  </a:solidFill>
                  <a:ea typeface="楷体_GB2312" pitchFamily="49" charset="-122"/>
                </a:rPr>
                <a:t>i</a:t>
              </a:r>
              <a:endParaRPr lang="en-US" altLang="zh-CN" b="1" i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pSp>
          <p:nvGrpSpPr>
            <p:cNvPr id="71" name="Group 35"/>
            <p:cNvGrpSpPr>
              <a:grpSpLocks/>
            </p:cNvGrpSpPr>
            <p:nvPr/>
          </p:nvGrpSpPr>
          <p:grpSpPr bwMode="auto">
            <a:xfrm>
              <a:off x="5112060" y="1864246"/>
              <a:ext cx="628650" cy="628650"/>
              <a:chOff x="912" y="1764"/>
              <a:chExt cx="396" cy="396"/>
            </a:xfrm>
          </p:grpSpPr>
          <p:sp>
            <p:nvSpPr>
              <p:cNvPr id="93" name="Line 36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 Box 37"/>
              <p:cNvSpPr txBox="1">
                <a:spLocks noChangeArrowheads="1"/>
              </p:cNvSpPr>
              <p:nvPr/>
            </p:nvSpPr>
            <p:spPr bwMode="auto">
              <a:xfrm>
                <a:off x="960" y="1764"/>
                <a:ext cx="34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1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楷体_GB2312" pitchFamily="49" charset="-122"/>
                  </a:rPr>
                  <a:t>1</a:t>
                </a:r>
                <a:endParaRPr lang="en-US" altLang="zh-CN" b="1" i="1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72" name="Group 38"/>
            <p:cNvGrpSpPr>
              <a:grpSpLocks/>
            </p:cNvGrpSpPr>
            <p:nvPr/>
          </p:nvGrpSpPr>
          <p:grpSpPr bwMode="auto">
            <a:xfrm>
              <a:off x="6175598" y="1125538"/>
              <a:ext cx="628650" cy="590550"/>
              <a:chOff x="1452" y="1224"/>
              <a:chExt cx="396" cy="372"/>
            </a:xfrm>
          </p:grpSpPr>
          <p:sp>
            <p:nvSpPr>
              <p:cNvPr id="91" name="Line 39"/>
              <p:cNvSpPr>
                <a:spLocks noChangeShapeType="1"/>
              </p:cNvSpPr>
              <p:nvPr/>
            </p:nvSpPr>
            <p:spPr bwMode="auto">
              <a:xfrm>
                <a:off x="1452" y="1596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1500" y="1224"/>
                <a:ext cx="34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1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="1" i="1" baseline="-25000">
                    <a:solidFill>
                      <a:schemeClr val="tx1"/>
                    </a:solidFill>
                    <a:ea typeface="楷体_GB2312" pitchFamily="49" charset="-122"/>
                  </a:rPr>
                  <a:t>f</a:t>
                </a:r>
                <a:endParaRPr lang="en-US" altLang="zh-CN" b="1" i="1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73" name="Line 41"/>
            <p:cNvSpPr>
              <a:spLocks noChangeShapeType="1"/>
            </p:cNvSpPr>
            <p:nvPr/>
          </p:nvSpPr>
          <p:spPr bwMode="auto">
            <a:xfrm>
              <a:off x="4645025" y="3411538"/>
              <a:ext cx="0" cy="1009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Line 46"/>
            <p:cNvSpPr>
              <a:spLocks noChangeShapeType="1"/>
            </p:cNvSpPr>
            <p:nvPr/>
          </p:nvSpPr>
          <p:spPr bwMode="auto">
            <a:xfrm>
              <a:off x="7812088" y="3043238"/>
              <a:ext cx="2873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Line 48"/>
            <p:cNvSpPr>
              <a:spLocks noChangeShapeType="1"/>
            </p:cNvSpPr>
            <p:nvPr/>
          </p:nvSpPr>
          <p:spPr bwMode="auto">
            <a:xfrm flipH="1">
              <a:off x="6194425" y="3403601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54"/>
            <p:cNvSpPr>
              <a:spLocks noChangeArrowheads="1"/>
            </p:cNvSpPr>
            <p:nvPr/>
          </p:nvSpPr>
          <p:spPr bwMode="auto">
            <a:xfrm>
              <a:off x="6049963" y="3330576"/>
              <a:ext cx="144462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Text Box 56"/>
            <p:cNvSpPr txBox="1">
              <a:spLocks noChangeArrowheads="1"/>
            </p:cNvSpPr>
            <p:nvPr/>
          </p:nvSpPr>
          <p:spPr bwMode="auto">
            <a:xfrm>
              <a:off x="6227763" y="2233613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78" name="Text Box 57"/>
            <p:cNvSpPr txBox="1">
              <a:spLocks noChangeArrowheads="1"/>
            </p:cNvSpPr>
            <p:nvPr/>
          </p:nvSpPr>
          <p:spPr bwMode="auto">
            <a:xfrm>
              <a:off x="6227763" y="2954338"/>
              <a:ext cx="339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 i="1">
                  <a:solidFill>
                    <a:schemeClr val="tx1"/>
                  </a:solidFill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79" name="Group 94"/>
            <p:cNvGrpSpPr>
              <a:grpSpLocks/>
            </p:cNvGrpSpPr>
            <p:nvPr/>
          </p:nvGrpSpPr>
          <p:grpSpPr bwMode="auto">
            <a:xfrm>
              <a:off x="6731000" y="2271713"/>
              <a:ext cx="1119187" cy="1258888"/>
              <a:chOff x="6237" y="1543"/>
              <a:chExt cx="705" cy="793"/>
            </a:xfrm>
          </p:grpSpPr>
          <p:sp>
            <p:nvSpPr>
              <p:cNvPr id="85" name="Text Box 65"/>
              <p:cNvSpPr txBox="1">
                <a:spLocks noChangeArrowheads="1"/>
              </p:cNvSpPr>
              <p:nvPr/>
            </p:nvSpPr>
            <p:spPr bwMode="auto">
              <a:xfrm>
                <a:off x="6268" y="1543"/>
                <a:ext cx="19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  <a:ea typeface="楷体" pitchFamily="18" charset="-122"/>
                  </a:rPr>
                  <a:t>_</a:t>
                </a:r>
                <a:endParaRPr lang="en-US" altLang="zh-CN" b="1" i="1">
                  <a:solidFill>
                    <a:schemeClr val="tx1"/>
                  </a:solidFill>
                  <a:ea typeface="楷体" pitchFamily="18" charset="-122"/>
                </a:endParaRPr>
              </a:p>
            </p:txBody>
          </p:sp>
          <p:sp>
            <p:nvSpPr>
              <p:cNvPr id="86" name="Text Box 66"/>
              <p:cNvSpPr txBox="1">
                <a:spLocks noChangeArrowheads="1"/>
              </p:cNvSpPr>
              <p:nvPr/>
            </p:nvSpPr>
            <p:spPr bwMode="auto">
              <a:xfrm>
                <a:off x="6237" y="2029"/>
                <a:ext cx="19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  <a:ea typeface="楷体" pitchFamily="18" charset="-122"/>
                  </a:rPr>
                  <a:t>+</a:t>
                </a:r>
                <a:endParaRPr lang="en-US" altLang="zh-CN" b="1" i="1">
                  <a:solidFill>
                    <a:schemeClr val="tx1"/>
                  </a:solidFill>
                  <a:ea typeface="楷体" pitchFamily="18" charset="-122"/>
                </a:endParaRPr>
              </a:p>
            </p:txBody>
          </p:sp>
          <p:sp>
            <p:nvSpPr>
              <p:cNvPr id="87" name="Text Box 67"/>
              <p:cNvSpPr txBox="1">
                <a:spLocks noChangeArrowheads="1"/>
              </p:cNvSpPr>
              <p:nvPr/>
            </p:nvSpPr>
            <p:spPr bwMode="auto">
              <a:xfrm>
                <a:off x="6690" y="1844"/>
                <a:ext cx="19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  <a:ea typeface="楷体" pitchFamily="18" charset="-122"/>
                  </a:rPr>
                  <a:t>+</a:t>
                </a:r>
                <a:endParaRPr lang="en-US" altLang="zh-CN" b="1" i="1">
                  <a:solidFill>
                    <a:schemeClr val="tx1"/>
                  </a:solidFill>
                  <a:ea typeface="楷体" pitchFamily="18" charset="-122"/>
                </a:endParaRPr>
              </a:p>
            </p:txBody>
          </p:sp>
          <p:sp>
            <p:nvSpPr>
              <p:cNvPr id="88" name="Text Box 69"/>
              <p:cNvSpPr txBox="1">
                <a:spLocks noChangeArrowheads="1"/>
              </p:cNvSpPr>
              <p:nvPr/>
            </p:nvSpPr>
            <p:spPr bwMode="auto">
              <a:xfrm>
                <a:off x="6642" y="1691"/>
                <a:ext cx="30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  <a:ea typeface="楷体_GB2312" pitchFamily="49" charset="-122"/>
                    <a:sym typeface="Symbol" pitchFamily="18" charset="2"/>
                  </a:rPr>
                  <a:t></a:t>
                </a:r>
                <a:endParaRPr lang="en-US" altLang="zh-CN" b="1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6264" y="1725"/>
                <a:ext cx="666" cy="6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utoShape 89"/>
              <p:cNvSpPr>
                <a:spLocks noChangeArrowheads="1"/>
              </p:cNvSpPr>
              <p:nvPr/>
            </p:nvSpPr>
            <p:spPr bwMode="auto">
              <a:xfrm rot="16200000" flipV="1">
                <a:off x="6497" y="1781"/>
                <a:ext cx="110" cy="9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Oval 54"/>
            <p:cNvSpPr>
              <a:spLocks noChangeArrowheads="1"/>
            </p:cNvSpPr>
            <p:nvPr/>
          </p:nvSpPr>
          <p:spPr bwMode="auto">
            <a:xfrm>
              <a:off x="6084168" y="2672916"/>
              <a:ext cx="144462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Oval 54"/>
            <p:cNvSpPr>
              <a:spLocks noChangeArrowheads="1"/>
            </p:cNvSpPr>
            <p:nvPr/>
          </p:nvSpPr>
          <p:spPr bwMode="auto">
            <a:xfrm>
              <a:off x="8244408" y="2960948"/>
              <a:ext cx="144462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Oval 26"/>
            <p:cNvSpPr>
              <a:spLocks noChangeArrowheads="1"/>
            </p:cNvSpPr>
            <p:nvPr/>
          </p:nvSpPr>
          <p:spPr bwMode="auto">
            <a:xfrm>
              <a:off x="8490148" y="2989764"/>
              <a:ext cx="114300" cy="115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22"/>
            <p:cNvSpPr>
              <a:spLocks noChangeArrowheads="1"/>
            </p:cNvSpPr>
            <p:nvPr/>
          </p:nvSpPr>
          <p:spPr bwMode="auto">
            <a:xfrm>
              <a:off x="4968132" y="2636936"/>
              <a:ext cx="792000" cy="21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Rectangle 22"/>
            <p:cNvSpPr>
              <a:spLocks noChangeArrowheads="1"/>
            </p:cNvSpPr>
            <p:nvPr/>
          </p:nvSpPr>
          <p:spPr bwMode="auto">
            <a:xfrm>
              <a:off x="4968044" y="3295601"/>
              <a:ext cx="792000" cy="21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7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5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5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5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1" grpId="0" autoUpdateAnimBg="0"/>
      <p:bldP spid="405512" grpId="0" animBg="1" autoUpdateAnimBg="0"/>
      <p:bldP spid="405513" grpId="0"/>
      <p:bldP spid="405514" grpId="0"/>
      <p:bldP spid="405515" grpId="0" build="p" autoUpdateAnimBg="0"/>
      <p:bldP spid="405516" grpId="0" build="p" autoUpdateAnimBg="0"/>
      <p:bldP spid="405517" grpId="0" build="p" autoUpdateAnimBg="0"/>
      <p:bldP spid="40551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2"/>
          <p:cNvSpPr txBox="1">
            <a:spLocks noChangeArrowheads="1"/>
          </p:cNvSpPr>
          <p:nvPr/>
        </p:nvSpPr>
        <p:spPr bwMode="auto">
          <a:xfrm>
            <a:off x="322263" y="595313"/>
            <a:ext cx="41783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一、比例运算电路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4787900" y="595313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rgbClr val="0000FF"/>
                </a:solidFill>
                <a:ea typeface="楷体_GB2312" pitchFamily="49" charset="-122"/>
              </a:rPr>
              <a:t>2.  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同相比例运算电路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431800" y="1341438"/>
            <a:ext cx="427355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u="sng">
                <a:solidFill>
                  <a:schemeClr val="tx1"/>
                </a:solidFill>
                <a:ea typeface="楷体_GB2312" pitchFamily="49" charset="-122"/>
              </a:rPr>
              <a:t>结构特点：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负反馈引到反相输入端，信号从同相端输入。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431800" y="2390775"/>
            <a:ext cx="4284663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反馈方式：电压串联负反馈。输入电阻较高。</a:t>
            </a:r>
          </a:p>
        </p:txBody>
      </p:sp>
      <p:sp>
        <p:nvSpPr>
          <p:cNvPr id="407602" name="Text Box 50"/>
          <p:cNvSpPr txBox="1">
            <a:spLocks noChangeArrowheads="1"/>
          </p:cNvSpPr>
          <p:nvPr/>
        </p:nvSpPr>
        <p:spPr bwMode="auto">
          <a:xfrm>
            <a:off x="612775" y="3284538"/>
            <a:ext cx="28797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对理想运放，</a:t>
            </a:r>
          </a:p>
          <a:p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kumimoji="0"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=u</a:t>
            </a:r>
            <a:r>
              <a:rPr kumimoji="0"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0" lang="zh-CN" altLang="en-US" b="1" i="1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kumimoji="0"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=i</a:t>
            </a:r>
            <a:r>
              <a:rPr kumimoji="0"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kumimoji="0" lang="en-US" altLang="zh-CN" b="1" i="1">
                <a:solidFill>
                  <a:schemeClr val="tx1"/>
                </a:solidFill>
                <a:ea typeface="楷体_GB2312" pitchFamily="49" charset="-122"/>
              </a:rPr>
              <a:t>=0</a:t>
            </a:r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，</a:t>
            </a:r>
          </a:p>
          <a:p>
            <a:r>
              <a:rPr kumimoji="0" lang="zh-CN" altLang="en-US" b="1">
                <a:solidFill>
                  <a:schemeClr val="tx1"/>
                </a:solidFill>
                <a:ea typeface="楷体_GB2312" pitchFamily="49" charset="-122"/>
              </a:rPr>
              <a:t>有</a:t>
            </a:r>
          </a:p>
        </p:txBody>
      </p:sp>
      <p:sp>
        <p:nvSpPr>
          <p:cNvPr id="407603" name="Text Box 51"/>
          <p:cNvSpPr txBox="1">
            <a:spLocks noChangeArrowheads="1"/>
          </p:cNvSpPr>
          <p:nvPr/>
        </p:nvSpPr>
        <p:spPr bwMode="auto">
          <a:xfrm>
            <a:off x="3924300" y="48688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07604" name="Object 52"/>
          <p:cNvGraphicFramePr>
            <a:graphicFrameLocks noChangeAspect="1"/>
          </p:cNvGraphicFramePr>
          <p:nvPr/>
        </p:nvGraphicFramePr>
        <p:xfrm>
          <a:off x="5048250" y="4408488"/>
          <a:ext cx="26924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公式" r:id="rId3" imgW="1155600" imgH="444240" progId="Equation.3">
                  <p:embed/>
                </p:oleObj>
              </mc:Choice>
              <mc:Fallback>
                <p:oleObj name="公式" r:id="rId3" imgW="1155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4408488"/>
                        <a:ext cx="2692400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05" name="Object 53"/>
          <p:cNvGraphicFramePr>
            <a:graphicFrameLocks noChangeAspect="1"/>
          </p:cNvGraphicFramePr>
          <p:nvPr/>
        </p:nvGraphicFramePr>
        <p:xfrm>
          <a:off x="1908175" y="5445125"/>
          <a:ext cx="35988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公式" r:id="rId5" imgW="1041120" imgH="457200" progId="Equation.3">
                  <p:embed/>
                </p:oleObj>
              </mc:Choice>
              <mc:Fallback>
                <p:oleObj name="公式" r:id="rId5" imgW="1041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45125"/>
                        <a:ext cx="3598863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606" name="Text Box 54"/>
          <p:cNvSpPr txBox="1">
            <a:spLocks noChangeArrowheads="1"/>
          </p:cNvSpPr>
          <p:nvPr/>
        </p:nvSpPr>
        <p:spPr bwMode="auto">
          <a:xfrm>
            <a:off x="468313" y="58769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ea typeface="楷体_GB2312" pitchFamily="49" charset="-122"/>
              </a:rPr>
              <a:t>整理得：</a:t>
            </a:r>
          </a:p>
        </p:txBody>
      </p:sp>
      <p:sp>
        <p:nvSpPr>
          <p:cNvPr id="407607" name="Text Box 55"/>
          <p:cNvSpPr txBox="1">
            <a:spLocks noChangeArrowheads="1"/>
          </p:cNvSpPr>
          <p:nvPr/>
        </p:nvSpPr>
        <p:spPr bwMode="auto">
          <a:xfrm>
            <a:off x="5981700" y="5805488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 i="1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0" lang="en-US" altLang="zh-CN" b="1" i="1" baseline="-25000">
                <a:solidFill>
                  <a:srgbClr val="0000FF"/>
                </a:solidFill>
                <a:ea typeface="楷体_GB2312" pitchFamily="49" charset="-122"/>
              </a:rPr>
              <a:t>o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与</a:t>
            </a:r>
            <a:r>
              <a:rPr kumimoji="0" lang="en-US" altLang="zh-CN" b="1" i="1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0" lang="en-US" altLang="zh-CN" b="1" i="1" baseline="-2500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同相且大于</a:t>
            </a:r>
            <a:r>
              <a:rPr kumimoji="0" lang="en-US" altLang="zh-CN" b="1" i="1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0" lang="en-US" altLang="zh-CN" b="1" i="1" baseline="-2500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407608" name="Object 56"/>
          <p:cNvGraphicFramePr>
            <a:graphicFrameLocks noChangeAspect="1"/>
          </p:cNvGraphicFramePr>
          <p:nvPr/>
        </p:nvGraphicFramePr>
        <p:xfrm>
          <a:off x="1116013" y="4365625"/>
          <a:ext cx="24479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公式" r:id="rId7" imgW="1168200" imgH="469800" progId="Equation.3">
                  <p:embed/>
                </p:oleObj>
              </mc:Choice>
              <mc:Fallback>
                <p:oleObj name="公式" r:id="rId7" imgW="1168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65625"/>
                        <a:ext cx="2447925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4067175" y="1125538"/>
            <a:ext cx="4608513" cy="3048000"/>
            <a:chOff x="2562" y="709"/>
            <a:chExt cx="2903" cy="1920"/>
          </a:xfrm>
        </p:grpSpPr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>
              <a:off x="4740" y="2069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1" name="Line 10"/>
            <p:cNvSpPr>
              <a:spLocks noChangeShapeType="1"/>
            </p:cNvSpPr>
            <p:nvPr/>
          </p:nvSpPr>
          <p:spPr bwMode="auto">
            <a:xfrm>
              <a:off x="2883" y="2289"/>
              <a:ext cx="1208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2" name="Line 11"/>
            <p:cNvSpPr>
              <a:spLocks noChangeShapeType="1"/>
            </p:cNvSpPr>
            <p:nvPr/>
          </p:nvSpPr>
          <p:spPr bwMode="auto">
            <a:xfrm>
              <a:off x="3574" y="1863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3" name="Oval 12"/>
            <p:cNvSpPr>
              <a:spLocks noChangeArrowheads="1"/>
            </p:cNvSpPr>
            <p:nvPr/>
          </p:nvSpPr>
          <p:spPr bwMode="auto">
            <a:xfrm>
              <a:off x="5292" y="2036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4" name="Line 13"/>
            <p:cNvSpPr>
              <a:spLocks noChangeShapeType="1"/>
            </p:cNvSpPr>
            <p:nvPr/>
          </p:nvSpPr>
          <p:spPr bwMode="auto">
            <a:xfrm>
              <a:off x="3720" y="11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5" name="Line 14"/>
            <p:cNvSpPr>
              <a:spLocks noChangeShapeType="1"/>
            </p:cNvSpPr>
            <p:nvPr/>
          </p:nvSpPr>
          <p:spPr bwMode="auto">
            <a:xfrm flipH="1">
              <a:off x="5100" y="1136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6" name="Rectangle 15"/>
            <p:cNvSpPr>
              <a:spLocks noChangeArrowheads="1"/>
            </p:cNvSpPr>
            <p:nvPr/>
          </p:nvSpPr>
          <p:spPr bwMode="auto">
            <a:xfrm>
              <a:off x="4200" y="104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7" name="Line 16"/>
            <p:cNvSpPr>
              <a:spLocks noChangeShapeType="1"/>
            </p:cNvSpPr>
            <p:nvPr/>
          </p:nvSpPr>
          <p:spPr bwMode="auto">
            <a:xfrm>
              <a:off x="3732" y="1136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8" name="Line 17"/>
            <p:cNvSpPr>
              <a:spLocks noChangeShapeType="1"/>
            </p:cNvSpPr>
            <p:nvPr/>
          </p:nvSpPr>
          <p:spPr bwMode="auto">
            <a:xfrm>
              <a:off x="2934" y="1868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9" name="Rectangle 18"/>
            <p:cNvSpPr>
              <a:spLocks noChangeArrowheads="1"/>
            </p:cNvSpPr>
            <p:nvPr/>
          </p:nvSpPr>
          <p:spPr bwMode="auto">
            <a:xfrm>
              <a:off x="3090" y="1784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0" name="Line 19"/>
            <p:cNvSpPr>
              <a:spLocks noChangeShapeType="1"/>
            </p:cNvSpPr>
            <p:nvPr/>
          </p:nvSpPr>
          <p:spPr bwMode="auto">
            <a:xfrm>
              <a:off x="2826" y="2069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1" name="Oval 20"/>
            <p:cNvSpPr>
              <a:spLocks noChangeArrowheads="1"/>
            </p:cNvSpPr>
            <p:nvPr/>
          </p:nvSpPr>
          <p:spPr bwMode="auto">
            <a:xfrm>
              <a:off x="3696" y="1833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2" name="Oval 21"/>
            <p:cNvSpPr>
              <a:spLocks noChangeArrowheads="1"/>
            </p:cNvSpPr>
            <p:nvPr/>
          </p:nvSpPr>
          <p:spPr bwMode="auto">
            <a:xfrm>
              <a:off x="5064" y="2036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3" name="Text Box 22"/>
            <p:cNvSpPr txBox="1">
              <a:spLocks noChangeArrowheads="1"/>
            </p:cNvSpPr>
            <p:nvPr/>
          </p:nvSpPr>
          <p:spPr bwMode="auto">
            <a:xfrm>
              <a:off x="4332" y="709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i="1" baseline="-25000">
                  <a:ea typeface="楷体_GB2312" pitchFamily="49" charset="-122"/>
                </a:rPr>
                <a:t>f</a:t>
              </a:r>
              <a:endParaRPr lang="en-US" altLang="zh-CN" b="1" i="1">
                <a:ea typeface="楷体_GB2312" pitchFamily="49" charset="-122"/>
              </a:endParaRPr>
            </a:p>
          </p:txBody>
        </p:sp>
        <p:sp>
          <p:nvSpPr>
            <p:cNvPr id="24604" name="Text Box 23"/>
            <p:cNvSpPr txBox="1">
              <a:spLocks noChangeArrowheads="1"/>
            </p:cNvSpPr>
            <p:nvPr/>
          </p:nvSpPr>
          <p:spPr bwMode="auto">
            <a:xfrm>
              <a:off x="3168" y="1917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4605" name="Rectangle 24"/>
            <p:cNvSpPr>
              <a:spLocks noChangeArrowheads="1"/>
            </p:cNvSpPr>
            <p:nvPr/>
          </p:nvSpPr>
          <p:spPr bwMode="auto">
            <a:xfrm>
              <a:off x="3114" y="2219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6" name="Text Box 25"/>
            <p:cNvSpPr txBox="1">
              <a:spLocks noChangeArrowheads="1"/>
            </p:cNvSpPr>
            <p:nvPr/>
          </p:nvSpPr>
          <p:spPr bwMode="auto">
            <a:xfrm>
              <a:off x="3168" y="2341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i="1" baseline="-25000">
                  <a:ea typeface="楷体_GB2312" pitchFamily="49" charset="-122"/>
                </a:rPr>
                <a:t>P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4607" name="Text Box 26"/>
            <p:cNvSpPr txBox="1">
              <a:spLocks noChangeArrowheads="1"/>
            </p:cNvSpPr>
            <p:nvPr/>
          </p:nvSpPr>
          <p:spPr bwMode="auto">
            <a:xfrm>
              <a:off x="2562" y="2099"/>
              <a:ext cx="8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u</a:t>
              </a:r>
              <a:r>
                <a:rPr lang="en-US" altLang="zh-CN" b="1" i="1" baseline="-25000">
                  <a:ea typeface="楷体_GB2312" pitchFamily="49" charset="-122"/>
                </a:rPr>
                <a:t>i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4608" name="Text Box 27"/>
            <p:cNvSpPr txBox="1">
              <a:spLocks noChangeArrowheads="1"/>
            </p:cNvSpPr>
            <p:nvPr/>
          </p:nvSpPr>
          <p:spPr bwMode="auto">
            <a:xfrm>
              <a:off x="4949" y="1604"/>
              <a:ext cx="5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u</a:t>
              </a:r>
              <a:r>
                <a:rPr lang="en-US" altLang="zh-CN" sz="2800" b="1" baseline="-25000">
                  <a:ea typeface="楷体_GB2312" pitchFamily="49" charset="-122"/>
                </a:rPr>
                <a:t>o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4609" name="Line 28"/>
            <p:cNvSpPr>
              <a:spLocks noChangeShapeType="1"/>
            </p:cNvSpPr>
            <p:nvPr/>
          </p:nvSpPr>
          <p:spPr bwMode="auto">
            <a:xfrm>
              <a:off x="2940" y="1856"/>
              <a:ext cx="0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0" name="Oval 29"/>
            <p:cNvSpPr>
              <a:spLocks noChangeArrowheads="1"/>
            </p:cNvSpPr>
            <p:nvPr/>
          </p:nvSpPr>
          <p:spPr bwMode="auto">
            <a:xfrm>
              <a:off x="2814" y="2255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1" name="Line 30"/>
            <p:cNvSpPr>
              <a:spLocks noChangeShapeType="1"/>
            </p:cNvSpPr>
            <p:nvPr/>
          </p:nvSpPr>
          <p:spPr bwMode="auto">
            <a:xfrm>
              <a:off x="3152" y="1689"/>
              <a:ext cx="3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2" name="Line 31"/>
            <p:cNvSpPr>
              <a:spLocks noChangeShapeType="1"/>
            </p:cNvSpPr>
            <p:nvPr/>
          </p:nvSpPr>
          <p:spPr bwMode="auto">
            <a:xfrm>
              <a:off x="3825" y="121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3" name="Text Box 46"/>
            <p:cNvSpPr txBox="1">
              <a:spLocks noChangeArrowheads="1"/>
            </p:cNvSpPr>
            <p:nvPr/>
          </p:nvSpPr>
          <p:spPr bwMode="auto">
            <a:xfrm>
              <a:off x="3198" y="1366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b="1" i="1">
                  <a:ea typeface="楷体_GB2312" pitchFamily="49" charset="-122"/>
                </a:rPr>
                <a:t>i</a:t>
              </a:r>
              <a:r>
                <a:rPr kumimoji="0" lang="en-US" altLang="zh-CN" b="1" i="1" baseline="-25000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4614" name="Text Box 47"/>
            <p:cNvSpPr txBox="1">
              <a:spLocks noChangeArrowheads="1"/>
            </p:cNvSpPr>
            <p:nvPr/>
          </p:nvSpPr>
          <p:spPr bwMode="auto">
            <a:xfrm>
              <a:off x="3878" y="12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b="1" i="1">
                  <a:ea typeface="楷体_GB2312" pitchFamily="49" charset="-122"/>
                </a:rPr>
                <a:t>i</a:t>
              </a:r>
              <a:r>
                <a:rPr kumimoji="0" lang="en-US" altLang="zh-CN" b="1" i="1" baseline="-250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24615" name="Text Box 48"/>
            <p:cNvSpPr txBox="1">
              <a:spLocks noChangeArrowheads="1"/>
            </p:cNvSpPr>
            <p:nvPr/>
          </p:nvSpPr>
          <p:spPr bwMode="auto">
            <a:xfrm>
              <a:off x="3742" y="1606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 i="1"/>
                <a:t>N</a:t>
              </a:r>
              <a:endParaRPr kumimoji="0" lang="en-US" altLang="zh-CN" sz="2000" b="1" i="1" baseline="-25000"/>
            </a:p>
          </p:txBody>
        </p:sp>
        <p:sp>
          <p:nvSpPr>
            <p:cNvPr id="24616" name="Text Box 49"/>
            <p:cNvSpPr txBox="1">
              <a:spLocks noChangeArrowheads="1"/>
            </p:cNvSpPr>
            <p:nvPr/>
          </p:nvSpPr>
          <p:spPr bwMode="auto">
            <a:xfrm>
              <a:off x="3742" y="206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000" b="1" i="1"/>
                <a:t>P</a:t>
              </a:r>
              <a:endParaRPr kumimoji="0" lang="en-US" altLang="zh-CN" sz="2000" b="1" i="1" baseline="-25000"/>
            </a:p>
          </p:txBody>
        </p:sp>
        <p:grpSp>
          <p:nvGrpSpPr>
            <p:cNvPr id="24617" name="Group 57"/>
            <p:cNvGrpSpPr>
              <a:grpSpLocks/>
            </p:cNvGrpSpPr>
            <p:nvPr/>
          </p:nvGrpSpPr>
          <p:grpSpPr bwMode="auto">
            <a:xfrm>
              <a:off x="4059" y="1594"/>
              <a:ext cx="705" cy="793"/>
              <a:chOff x="6237" y="1543"/>
              <a:chExt cx="705" cy="793"/>
            </a:xfrm>
          </p:grpSpPr>
          <p:sp>
            <p:nvSpPr>
              <p:cNvPr id="24618" name="Text Box 58"/>
              <p:cNvSpPr txBox="1">
                <a:spLocks noChangeArrowheads="1"/>
              </p:cNvSpPr>
              <p:nvPr/>
            </p:nvSpPr>
            <p:spPr bwMode="auto">
              <a:xfrm>
                <a:off x="6268" y="1543"/>
                <a:ext cx="19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" pitchFamily="18" charset="-122"/>
                  </a:rPr>
                  <a:t>_</a:t>
                </a:r>
                <a:endParaRPr lang="en-US" altLang="zh-CN" b="1" i="1">
                  <a:ea typeface="楷体" pitchFamily="18" charset="-122"/>
                </a:endParaRPr>
              </a:p>
            </p:txBody>
          </p:sp>
          <p:sp>
            <p:nvSpPr>
              <p:cNvPr id="24619" name="Text Box 59"/>
              <p:cNvSpPr txBox="1">
                <a:spLocks noChangeArrowheads="1"/>
              </p:cNvSpPr>
              <p:nvPr/>
            </p:nvSpPr>
            <p:spPr bwMode="auto">
              <a:xfrm>
                <a:off x="6237" y="2029"/>
                <a:ext cx="19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" pitchFamily="18" charset="-122"/>
                  </a:rPr>
                  <a:t>+</a:t>
                </a:r>
                <a:endParaRPr lang="en-US" altLang="zh-CN" b="1" i="1">
                  <a:ea typeface="楷体" pitchFamily="18" charset="-122"/>
                </a:endParaRPr>
              </a:p>
            </p:txBody>
          </p:sp>
          <p:sp>
            <p:nvSpPr>
              <p:cNvPr id="24620" name="Text Box 60"/>
              <p:cNvSpPr txBox="1">
                <a:spLocks noChangeArrowheads="1"/>
              </p:cNvSpPr>
              <p:nvPr/>
            </p:nvSpPr>
            <p:spPr bwMode="auto">
              <a:xfrm>
                <a:off x="6690" y="1844"/>
                <a:ext cx="19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" pitchFamily="18" charset="-122"/>
                  </a:rPr>
                  <a:t>+</a:t>
                </a:r>
                <a:endParaRPr lang="en-US" altLang="zh-CN" b="1" i="1">
                  <a:ea typeface="楷体" pitchFamily="18" charset="-122"/>
                </a:endParaRPr>
              </a:p>
            </p:txBody>
          </p:sp>
          <p:sp>
            <p:nvSpPr>
              <p:cNvPr id="24621" name="Text Box 61"/>
              <p:cNvSpPr txBox="1">
                <a:spLocks noChangeArrowheads="1"/>
              </p:cNvSpPr>
              <p:nvPr/>
            </p:nvSpPr>
            <p:spPr bwMode="auto">
              <a:xfrm>
                <a:off x="6642" y="1691"/>
                <a:ext cx="30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楷体_GB2312" pitchFamily="49" charset="-122"/>
                    <a:sym typeface="Symbol" pitchFamily="18" charset="2"/>
                  </a:rPr>
                  <a:t></a:t>
                </a:r>
                <a:endParaRPr lang="en-US" altLang="zh-CN" b="1">
                  <a:ea typeface="楷体_GB2312" pitchFamily="49" charset="-122"/>
                </a:endParaRPr>
              </a:p>
            </p:txBody>
          </p:sp>
          <p:sp>
            <p:nvSpPr>
              <p:cNvPr id="24622" name="Rectangle 62"/>
              <p:cNvSpPr>
                <a:spLocks noChangeArrowheads="1"/>
              </p:cNvSpPr>
              <p:nvPr/>
            </p:nvSpPr>
            <p:spPr bwMode="auto">
              <a:xfrm>
                <a:off x="6264" y="1725"/>
                <a:ext cx="666" cy="6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3" name="AutoShape 63"/>
              <p:cNvSpPr>
                <a:spLocks noChangeArrowheads="1"/>
              </p:cNvSpPr>
              <p:nvPr/>
            </p:nvSpPr>
            <p:spPr bwMode="auto">
              <a:xfrm rot="16200000" flipV="1">
                <a:off x="6497" y="1781"/>
                <a:ext cx="110" cy="9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11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/>
      <p:bldP spid="407602" grpId="0"/>
      <p:bldP spid="407603" grpId="0"/>
      <p:bldP spid="407606" grpId="0"/>
      <p:bldP spid="4076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22263" y="595313"/>
            <a:ext cx="41783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一、比例运算电路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787900" y="595313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rgbClr val="0000FF"/>
                </a:solidFill>
                <a:ea typeface="楷体_GB2312" pitchFamily="49" charset="-122"/>
              </a:rPr>
              <a:t>2.  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同相比例运算电路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215900" y="1216025"/>
            <a:ext cx="4495800" cy="3665538"/>
            <a:chOff x="552" y="876"/>
            <a:chExt cx="2832" cy="2309"/>
          </a:xfrm>
        </p:grpSpPr>
        <p:sp>
          <p:nvSpPr>
            <p:cNvPr id="80923" name="Rectangle 5"/>
            <p:cNvSpPr>
              <a:spLocks noChangeArrowheads="1"/>
            </p:cNvSpPr>
            <p:nvPr/>
          </p:nvSpPr>
          <p:spPr bwMode="auto">
            <a:xfrm>
              <a:off x="2016" y="1764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4" name="Line 6"/>
            <p:cNvSpPr>
              <a:spLocks noChangeShapeType="1"/>
            </p:cNvSpPr>
            <p:nvPr/>
          </p:nvSpPr>
          <p:spPr bwMode="auto">
            <a:xfrm>
              <a:off x="2879" y="235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5" name="Line 7"/>
            <p:cNvSpPr>
              <a:spLocks noChangeShapeType="1"/>
            </p:cNvSpPr>
            <p:nvPr/>
          </p:nvSpPr>
          <p:spPr bwMode="auto">
            <a:xfrm>
              <a:off x="983" y="2688"/>
              <a:ext cx="103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6" name="Line 8"/>
            <p:cNvSpPr>
              <a:spLocks noChangeShapeType="1"/>
            </p:cNvSpPr>
            <p:nvPr/>
          </p:nvSpPr>
          <p:spPr bwMode="auto">
            <a:xfrm>
              <a:off x="1595" y="21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7" name="Text Box 9"/>
            <p:cNvSpPr txBox="1">
              <a:spLocks noChangeArrowheads="1"/>
            </p:cNvSpPr>
            <p:nvPr/>
          </p:nvSpPr>
          <p:spPr bwMode="auto">
            <a:xfrm>
              <a:off x="2052" y="1788"/>
              <a:ext cx="252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80928" name="Text Box 10"/>
            <p:cNvSpPr txBox="1">
              <a:spLocks noChangeArrowheads="1"/>
            </p:cNvSpPr>
            <p:nvPr/>
          </p:nvSpPr>
          <p:spPr bwMode="auto">
            <a:xfrm>
              <a:off x="2052" y="2448"/>
              <a:ext cx="252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80929" name="Text Box 11"/>
            <p:cNvSpPr txBox="1">
              <a:spLocks noChangeArrowheads="1"/>
            </p:cNvSpPr>
            <p:nvPr/>
          </p:nvSpPr>
          <p:spPr bwMode="auto">
            <a:xfrm rot="5400000">
              <a:off x="2172" y="1824"/>
              <a:ext cx="34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80930" name="Text Box 12"/>
            <p:cNvSpPr txBox="1">
              <a:spLocks noChangeArrowheads="1"/>
            </p:cNvSpPr>
            <p:nvPr/>
          </p:nvSpPr>
          <p:spPr bwMode="auto">
            <a:xfrm>
              <a:off x="2568" y="2148"/>
              <a:ext cx="252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80931" name="Oval 13"/>
            <p:cNvSpPr>
              <a:spLocks noChangeArrowheads="1"/>
            </p:cNvSpPr>
            <p:nvPr/>
          </p:nvSpPr>
          <p:spPr bwMode="auto">
            <a:xfrm>
              <a:off x="3312" y="2304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2" name="Text Box 14"/>
            <p:cNvSpPr txBox="1">
              <a:spLocks noChangeArrowheads="1"/>
            </p:cNvSpPr>
            <p:nvPr/>
          </p:nvSpPr>
          <p:spPr bwMode="auto">
            <a:xfrm>
              <a:off x="2448" y="1752"/>
              <a:ext cx="70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80933" name="Line 15"/>
            <p:cNvSpPr>
              <a:spLocks noChangeShapeType="1"/>
            </p:cNvSpPr>
            <p:nvPr/>
          </p:nvSpPr>
          <p:spPr bwMode="auto">
            <a:xfrm>
              <a:off x="1740" y="140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4" name="Line 16"/>
            <p:cNvSpPr>
              <a:spLocks noChangeShapeType="1"/>
            </p:cNvSpPr>
            <p:nvPr/>
          </p:nvSpPr>
          <p:spPr bwMode="auto">
            <a:xfrm flipH="1">
              <a:off x="3120" y="14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5" name="Rectangle 17"/>
            <p:cNvSpPr>
              <a:spLocks noChangeArrowheads="1"/>
            </p:cNvSpPr>
            <p:nvPr/>
          </p:nvSpPr>
          <p:spPr bwMode="auto">
            <a:xfrm>
              <a:off x="2220" y="1308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6" name="Line 18"/>
            <p:cNvSpPr>
              <a:spLocks noChangeShapeType="1"/>
            </p:cNvSpPr>
            <p:nvPr/>
          </p:nvSpPr>
          <p:spPr bwMode="auto">
            <a:xfrm>
              <a:off x="1752" y="1404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7" name="Line 19"/>
            <p:cNvSpPr>
              <a:spLocks noChangeShapeType="1"/>
            </p:cNvSpPr>
            <p:nvPr/>
          </p:nvSpPr>
          <p:spPr bwMode="auto">
            <a:xfrm>
              <a:off x="954" y="2136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8" name="Rectangle 20"/>
            <p:cNvSpPr>
              <a:spLocks noChangeArrowheads="1"/>
            </p:cNvSpPr>
            <p:nvPr/>
          </p:nvSpPr>
          <p:spPr bwMode="auto">
            <a:xfrm>
              <a:off x="1110" y="2052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9" name="Line 21"/>
            <p:cNvSpPr>
              <a:spLocks noChangeShapeType="1"/>
            </p:cNvSpPr>
            <p:nvPr/>
          </p:nvSpPr>
          <p:spPr bwMode="auto">
            <a:xfrm>
              <a:off x="846" y="2346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0" name="Oval 22"/>
            <p:cNvSpPr>
              <a:spLocks noChangeArrowheads="1"/>
            </p:cNvSpPr>
            <p:nvPr/>
          </p:nvSpPr>
          <p:spPr bwMode="auto">
            <a:xfrm>
              <a:off x="1716" y="2088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1" name="Oval 23"/>
            <p:cNvSpPr>
              <a:spLocks noChangeArrowheads="1"/>
            </p:cNvSpPr>
            <p:nvPr/>
          </p:nvSpPr>
          <p:spPr bwMode="auto">
            <a:xfrm>
              <a:off x="3084" y="2304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2" name="Text Box 24"/>
            <p:cNvSpPr txBox="1">
              <a:spLocks noChangeArrowheads="1"/>
            </p:cNvSpPr>
            <p:nvPr/>
          </p:nvSpPr>
          <p:spPr bwMode="auto">
            <a:xfrm>
              <a:off x="2520" y="876"/>
              <a:ext cx="5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R</a:t>
              </a:r>
              <a:r>
                <a:rPr lang="en-US" altLang="zh-CN" sz="3200" b="1" i="1" baseline="-25000">
                  <a:ea typeface="楷体_GB2312" pitchFamily="49" charset="-122"/>
                </a:rPr>
                <a:t>f</a:t>
              </a:r>
              <a:endParaRPr lang="en-US" altLang="zh-CN" sz="3200" b="1" i="1">
                <a:ea typeface="楷体_GB2312" pitchFamily="49" charset="-122"/>
              </a:endParaRPr>
            </a:p>
          </p:txBody>
        </p:sp>
        <p:sp>
          <p:nvSpPr>
            <p:cNvPr id="80943" name="Text Box 25"/>
            <p:cNvSpPr txBox="1">
              <a:spLocks noChangeArrowheads="1"/>
            </p:cNvSpPr>
            <p:nvPr/>
          </p:nvSpPr>
          <p:spPr bwMode="auto">
            <a:xfrm>
              <a:off x="1056" y="2208"/>
              <a:ext cx="5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R</a:t>
              </a:r>
              <a:r>
                <a:rPr lang="en-US" altLang="zh-CN" sz="3200" b="1" i="1" baseline="-25000">
                  <a:ea typeface="楷体_GB2312" pitchFamily="49" charset="-122"/>
                </a:rPr>
                <a:t>1</a:t>
              </a:r>
              <a:endParaRPr lang="en-US" altLang="zh-CN" sz="3200" b="1" i="1">
                <a:ea typeface="楷体_GB2312" pitchFamily="49" charset="-122"/>
              </a:endParaRPr>
            </a:p>
          </p:txBody>
        </p:sp>
        <p:sp>
          <p:nvSpPr>
            <p:cNvPr id="80944" name="Rectangle 26"/>
            <p:cNvSpPr>
              <a:spLocks noChangeArrowheads="1"/>
            </p:cNvSpPr>
            <p:nvPr/>
          </p:nvSpPr>
          <p:spPr bwMode="auto">
            <a:xfrm>
              <a:off x="1200" y="2616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5" name="Text Box 27"/>
            <p:cNvSpPr txBox="1">
              <a:spLocks noChangeArrowheads="1"/>
            </p:cNvSpPr>
            <p:nvPr/>
          </p:nvSpPr>
          <p:spPr bwMode="auto">
            <a:xfrm>
              <a:off x="1284" y="2820"/>
              <a:ext cx="5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R</a:t>
              </a:r>
              <a:r>
                <a:rPr lang="en-US" altLang="zh-CN" sz="3200" b="1" i="1" baseline="-25000">
                  <a:ea typeface="楷体_GB2312" pitchFamily="49" charset="-122"/>
                </a:rPr>
                <a:t>P</a:t>
              </a:r>
              <a:endParaRPr lang="en-US" altLang="zh-CN" sz="3200" b="1" i="1">
                <a:ea typeface="楷体_GB2312" pitchFamily="49" charset="-122"/>
              </a:endParaRPr>
            </a:p>
          </p:txBody>
        </p:sp>
        <p:sp>
          <p:nvSpPr>
            <p:cNvPr id="80946" name="Text Box 28"/>
            <p:cNvSpPr txBox="1">
              <a:spLocks noChangeArrowheads="1"/>
            </p:cNvSpPr>
            <p:nvPr/>
          </p:nvSpPr>
          <p:spPr bwMode="auto">
            <a:xfrm>
              <a:off x="552" y="2448"/>
              <a:ext cx="8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</a:t>
              </a:r>
              <a:endParaRPr lang="en-US" altLang="zh-CN" sz="3200" b="1">
                <a:ea typeface="楷体_GB2312" pitchFamily="49" charset="-122"/>
              </a:endParaRPr>
            </a:p>
          </p:txBody>
        </p:sp>
      </p:grpSp>
      <p:sp>
        <p:nvSpPr>
          <p:cNvPr id="80901" name="Text Box 29"/>
          <p:cNvSpPr txBox="1">
            <a:spLocks noChangeArrowheads="1"/>
          </p:cNvSpPr>
          <p:nvPr/>
        </p:nvSpPr>
        <p:spPr bwMode="auto">
          <a:xfrm>
            <a:off x="4529138" y="2778125"/>
            <a:ext cx="819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ea typeface="楷体_GB2312" pitchFamily="49" charset="-122"/>
              </a:rPr>
              <a:t>u</a:t>
            </a:r>
            <a:r>
              <a:rPr lang="en-US" altLang="zh-CN" sz="3200" b="1" baseline="-25000">
                <a:ea typeface="楷体_GB2312" pitchFamily="49" charset="-122"/>
              </a:rPr>
              <a:t>o</a:t>
            </a:r>
            <a:endParaRPr lang="en-US" altLang="zh-CN" sz="3200" b="1">
              <a:ea typeface="楷体_GB2312" pitchFamily="49" charset="-122"/>
            </a:endParaRPr>
          </a:p>
        </p:txBody>
      </p:sp>
      <p:sp>
        <p:nvSpPr>
          <p:cNvPr id="80902" name="Line 30"/>
          <p:cNvSpPr>
            <a:spLocks noChangeShapeType="1"/>
          </p:cNvSpPr>
          <p:nvPr/>
        </p:nvSpPr>
        <p:spPr bwMode="auto">
          <a:xfrm>
            <a:off x="871538" y="3178175"/>
            <a:ext cx="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03" name="Oval 31"/>
          <p:cNvSpPr>
            <a:spLocks noChangeArrowheads="1"/>
          </p:cNvSpPr>
          <p:nvPr/>
        </p:nvSpPr>
        <p:spPr bwMode="auto">
          <a:xfrm>
            <a:off x="776288" y="4025900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82625" y="4941888"/>
            <a:ext cx="2305050" cy="1409700"/>
            <a:chOff x="528" y="3060"/>
            <a:chExt cx="1452" cy="888"/>
          </a:xfrm>
        </p:grpSpPr>
        <p:sp>
          <p:nvSpPr>
            <p:cNvPr id="80917" name="Rectangle 33"/>
            <p:cNvSpPr>
              <a:spLocks noChangeArrowheads="1"/>
            </p:cNvSpPr>
            <p:nvPr/>
          </p:nvSpPr>
          <p:spPr bwMode="auto">
            <a:xfrm>
              <a:off x="528" y="3060"/>
              <a:ext cx="1452" cy="888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918" name="Text Box 34"/>
            <p:cNvSpPr txBox="1">
              <a:spLocks noChangeArrowheads="1"/>
            </p:cNvSpPr>
            <p:nvPr/>
          </p:nvSpPr>
          <p:spPr bwMode="auto">
            <a:xfrm>
              <a:off x="600" y="3300"/>
              <a:ext cx="792" cy="327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</a:rPr>
                <a:t>u</a:t>
              </a:r>
              <a:r>
                <a:rPr lang="en-US" altLang="zh-CN" sz="2800" b="1">
                  <a:solidFill>
                    <a:schemeClr val="tx1"/>
                  </a:solidFill>
                </a:rPr>
                <a:t>=1+</a:t>
              </a:r>
            </a:p>
          </p:txBody>
        </p:sp>
        <p:grpSp>
          <p:nvGrpSpPr>
            <p:cNvPr id="80919" name="Group 35"/>
            <p:cNvGrpSpPr>
              <a:grpSpLocks/>
            </p:cNvGrpSpPr>
            <p:nvPr/>
          </p:nvGrpSpPr>
          <p:grpSpPr bwMode="auto">
            <a:xfrm>
              <a:off x="1392" y="3108"/>
              <a:ext cx="408" cy="711"/>
              <a:chOff x="1392" y="3108"/>
              <a:chExt cx="408" cy="711"/>
            </a:xfrm>
          </p:grpSpPr>
          <p:sp>
            <p:nvSpPr>
              <p:cNvPr id="80920" name="Line 36"/>
              <p:cNvSpPr>
                <a:spLocks noChangeShapeType="1"/>
              </p:cNvSpPr>
              <p:nvPr/>
            </p:nvSpPr>
            <p:spPr bwMode="auto">
              <a:xfrm>
                <a:off x="1392" y="3480"/>
                <a:ext cx="3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921" name="Text Box 37"/>
              <p:cNvSpPr txBox="1">
                <a:spLocks noChangeArrowheads="1"/>
              </p:cNvSpPr>
              <p:nvPr/>
            </p:nvSpPr>
            <p:spPr bwMode="auto">
              <a:xfrm>
                <a:off x="1428" y="3108"/>
                <a:ext cx="372" cy="327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1"/>
                    </a:solidFill>
                    <a:ea typeface="楷体_GB2312" pitchFamily="49" charset="-122"/>
                  </a:rPr>
                  <a:t>R</a:t>
                </a:r>
                <a:r>
                  <a:rPr lang="en-US" altLang="zh-CN" sz="2800" b="1" i="1" baseline="-25000">
                    <a:solidFill>
                      <a:schemeClr val="tx1"/>
                    </a:solidFill>
                    <a:ea typeface="楷体_GB2312" pitchFamily="49" charset="-122"/>
                  </a:rPr>
                  <a:t>f</a:t>
                </a:r>
              </a:p>
            </p:txBody>
          </p:sp>
          <p:sp>
            <p:nvSpPr>
              <p:cNvPr id="80922" name="Text Box 38"/>
              <p:cNvSpPr txBox="1">
                <a:spLocks noChangeArrowheads="1"/>
              </p:cNvSpPr>
              <p:nvPr/>
            </p:nvSpPr>
            <p:spPr bwMode="auto">
              <a:xfrm>
                <a:off x="1428" y="3492"/>
                <a:ext cx="372" cy="327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1"/>
                    </a:solidFill>
                    <a:ea typeface="楷体_GB2312" pitchFamily="49" charset="-122"/>
                  </a:rPr>
                  <a:t>R</a:t>
                </a:r>
                <a:r>
                  <a:rPr lang="en-US" altLang="zh-CN" sz="2800" b="1" baseline="-25000">
                    <a:solidFill>
                      <a:schemeClr val="tx1"/>
                    </a:solidFill>
                    <a:ea typeface="楷体_GB2312" pitchFamily="49" charset="-122"/>
                  </a:rPr>
                  <a:t>1</a:t>
                </a:r>
              </a:p>
            </p:txBody>
          </p:sp>
        </p:grpSp>
      </p:grpSp>
      <p:sp>
        <p:nvSpPr>
          <p:cNvPr id="409639" name="Text Box 39"/>
          <p:cNvSpPr txBox="1">
            <a:spLocks noChangeArrowheads="1"/>
          </p:cNvSpPr>
          <p:nvPr/>
        </p:nvSpPr>
        <p:spPr bwMode="auto">
          <a:xfrm>
            <a:off x="3233738" y="5348288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当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="1" i="1" baseline="-25000">
                <a:solidFill>
                  <a:schemeClr val="tx1"/>
                </a:solidFill>
                <a:ea typeface="楷体_GB2312" pitchFamily="49" charset="-122"/>
              </a:rPr>
              <a:t>f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=0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时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409640" name="Text Box 40"/>
          <p:cNvSpPr txBox="1">
            <a:spLocks noChangeArrowheads="1"/>
          </p:cNvSpPr>
          <p:nvPr/>
        </p:nvSpPr>
        <p:spPr bwMode="auto">
          <a:xfrm>
            <a:off x="5310188" y="5348288"/>
            <a:ext cx="1200150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=1</a:t>
            </a:r>
          </a:p>
        </p:txBody>
      </p:sp>
      <p:sp>
        <p:nvSpPr>
          <p:cNvPr id="409641" name="Text Box 41"/>
          <p:cNvSpPr txBox="1">
            <a:spLocks noChangeArrowheads="1"/>
          </p:cNvSpPr>
          <p:nvPr/>
        </p:nvSpPr>
        <p:spPr bwMode="auto">
          <a:xfrm>
            <a:off x="6872288" y="534828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o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=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endParaRPr lang="en-US" altLang="zh-CN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0908" name="Text Box 42"/>
          <p:cNvSpPr txBox="1">
            <a:spLocks noChangeArrowheads="1"/>
          </p:cNvSpPr>
          <p:nvPr/>
        </p:nvSpPr>
        <p:spPr bwMode="auto">
          <a:xfrm>
            <a:off x="447675" y="1171575"/>
            <a:ext cx="2971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电压跟随器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627313" y="1177925"/>
            <a:ext cx="1333500" cy="1162050"/>
            <a:chOff x="2484" y="576"/>
            <a:chExt cx="840" cy="732"/>
          </a:xfrm>
        </p:grpSpPr>
        <p:sp>
          <p:nvSpPr>
            <p:cNvPr id="80915" name="Rectangle 44"/>
            <p:cNvSpPr>
              <a:spLocks noChangeArrowheads="1"/>
            </p:cNvSpPr>
            <p:nvPr/>
          </p:nvSpPr>
          <p:spPr bwMode="auto">
            <a:xfrm>
              <a:off x="2544" y="576"/>
              <a:ext cx="744" cy="7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6" name="Line 45"/>
            <p:cNvSpPr>
              <a:spLocks noChangeShapeType="1"/>
            </p:cNvSpPr>
            <p:nvPr/>
          </p:nvSpPr>
          <p:spPr bwMode="auto">
            <a:xfrm>
              <a:off x="2484" y="1128"/>
              <a:ext cx="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646" name="Rectangle 46"/>
          <p:cNvSpPr>
            <a:spLocks noChangeArrowheads="1"/>
          </p:cNvSpPr>
          <p:nvPr/>
        </p:nvSpPr>
        <p:spPr bwMode="auto">
          <a:xfrm>
            <a:off x="539750" y="2781300"/>
            <a:ext cx="1524000" cy="1047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1042988" y="3727450"/>
            <a:ext cx="1123950" cy="1200150"/>
            <a:chOff x="1524" y="2184"/>
            <a:chExt cx="708" cy="756"/>
          </a:xfrm>
        </p:grpSpPr>
        <p:sp>
          <p:nvSpPr>
            <p:cNvPr id="80913" name="Rectangle 48"/>
            <p:cNvSpPr>
              <a:spLocks noChangeArrowheads="1"/>
            </p:cNvSpPr>
            <p:nvPr/>
          </p:nvSpPr>
          <p:spPr bwMode="auto">
            <a:xfrm>
              <a:off x="1524" y="2184"/>
              <a:ext cx="624" cy="7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4" name="Line 49"/>
            <p:cNvSpPr>
              <a:spLocks noChangeShapeType="1"/>
            </p:cNvSpPr>
            <p:nvPr/>
          </p:nvSpPr>
          <p:spPr bwMode="auto">
            <a:xfrm>
              <a:off x="1524" y="2424"/>
              <a:ext cx="7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650" name="Text Box 50"/>
          <p:cNvSpPr txBox="1">
            <a:spLocks noChangeArrowheads="1"/>
          </p:cNvSpPr>
          <p:nvPr/>
        </p:nvSpPr>
        <p:spPr bwMode="auto">
          <a:xfrm>
            <a:off x="5251450" y="2011363"/>
            <a:ext cx="3568700" cy="22828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8100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此电路是电压串联负反馈，输入电阻大，输出电阻小，在电路中作用与分离元件的射极输出器相同，但是电压跟随性能更好。</a:t>
            </a:r>
          </a:p>
        </p:txBody>
      </p:sp>
    </p:spTree>
    <p:extLst>
      <p:ext uri="{BB962C8B-B14F-4D97-AF65-F5344CB8AC3E}">
        <p14:creationId xmlns:p14="http://schemas.microsoft.com/office/powerpoint/2010/main" val="33419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40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9" grpId="0" autoUpdateAnimBg="0"/>
      <p:bldP spid="409640" grpId="0" animBg="1" autoUpdateAnimBg="0"/>
      <p:bldP spid="409641" grpId="0" autoUpdateAnimBg="0"/>
      <p:bldP spid="409646" grpId="0" animBg="1"/>
      <p:bldP spid="409650" grpId="0"/>
    </p:bldLst>
  </p:timing>
</p:sld>
</file>

<file path=ppt/theme/theme1.xml><?xml version="1.0" encoding="utf-8"?>
<a:theme xmlns:a="http://schemas.openxmlformats.org/drawingml/2006/main" name="简洁型模板">
  <a:themeElements>
    <a:clrScheme name="简洁型模板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简洁型模板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Pct val="75000"/>
          <a:buFont typeface="Monotype Sorts" pitchFamily="2" charset="2"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Pct val="75000"/>
          <a:buFont typeface="Monotype Sorts" pitchFamily="2" charset="2"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4183</TotalTime>
  <Words>1077</Words>
  <Application>Microsoft Office PowerPoint</Application>
  <PresentationFormat>全屏显示(4:3)</PresentationFormat>
  <Paragraphs>280</Paragraphs>
  <Slides>16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  <vt:variant>
        <vt:lpstr>自定义放映</vt:lpstr>
      </vt:variant>
      <vt:variant>
        <vt:i4>1</vt:i4>
      </vt:variant>
    </vt:vector>
  </HeadingPairs>
  <TitlesOfParts>
    <vt:vector size="20" baseType="lpstr">
      <vt:lpstr>简洁型模板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电路原理</dc:title>
  <dc:creator>YDC</dc:creator>
  <cp:lastModifiedBy>AutoBVT</cp:lastModifiedBy>
  <cp:revision>237</cp:revision>
  <dcterms:created xsi:type="dcterms:W3CDTF">1998-02-25T01:51:26Z</dcterms:created>
  <dcterms:modified xsi:type="dcterms:W3CDTF">2016-10-13T03:38:20Z</dcterms:modified>
</cp:coreProperties>
</file>